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111"/>
  </p:notesMasterIdLst>
  <p:handoutMasterIdLst>
    <p:handoutMasterId r:id="rId112"/>
  </p:handoutMasterIdLst>
  <p:sldIdLst>
    <p:sldId id="256" r:id="rId2"/>
    <p:sldId id="531" r:id="rId3"/>
    <p:sldId id="506" r:id="rId4"/>
    <p:sldId id="486" r:id="rId5"/>
    <p:sldId id="503" r:id="rId6"/>
    <p:sldId id="488" r:id="rId7"/>
    <p:sldId id="494" r:id="rId8"/>
    <p:sldId id="489" r:id="rId9"/>
    <p:sldId id="491" r:id="rId10"/>
    <p:sldId id="492" r:id="rId11"/>
    <p:sldId id="504" r:id="rId12"/>
    <p:sldId id="495" r:id="rId13"/>
    <p:sldId id="497" r:id="rId14"/>
    <p:sldId id="274" r:id="rId15"/>
    <p:sldId id="276" r:id="rId16"/>
    <p:sldId id="628" r:id="rId17"/>
    <p:sldId id="629" r:id="rId18"/>
    <p:sldId id="630" r:id="rId19"/>
    <p:sldId id="631" r:id="rId20"/>
    <p:sldId id="632" r:id="rId21"/>
    <p:sldId id="636" r:id="rId22"/>
    <p:sldId id="514" r:id="rId23"/>
    <p:sldId id="577" r:id="rId24"/>
    <p:sldId id="638" r:id="rId25"/>
    <p:sldId id="634" r:id="rId26"/>
    <p:sldId id="633" r:id="rId27"/>
    <p:sldId id="578" r:id="rId28"/>
    <p:sldId id="637" r:id="rId29"/>
    <p:sldId id="532" r:id="rId30"/>
    <p:sldId id="283" r:id="rId31"/>
    <p:sldId id="517" r:id="rId32"/>
    <p:sldId id="518" r:id="rId33"/>
    <p:sldId id="570" r:id="rId34"/>
    <p:sldId id="519" r:id="rId35"/>
    <p:sldId id="505" r:id="rId36"/>
    <p:sldId id="525" r:id="rId37"/>
    <p:sldId id="520" r:id="rId38"/>
    <p:sldId id="521" r:id="rId39"/>
    <p:sldId id="522" r:id="rId40"/>
    <p:sldId id="523" r:id="rId41"/>
    <p:sldId id="524" r:id="rId42"/>
    <p:sldId id="526" r:id="rId43"/>
    <p:sldId id="527" r:id="rId44"/>
    <p:sldId id="571" r:id="rId45"/>
    <p:sldId id="528" r:id="rId46"/>
    <p:sldId id="529" r:id="rId47"/>
    <p:sldId id="579" r:id="rId48"/>
    <p:sldId id="580" r:id="rId49"/>
    <p:sldId id="581" r:id="rId50"/>
    <p:sldId id="582" r:id="rId51"/>
    <p:sldId id="583" r:id="rId52"/>
    <p:sldId id="584" r:id="rId53"/>
    <p:sldId id="585" r:id="rId54"/>
    <p:sldId id="586" r:id="rId55"/>
    <p:sldId id="587" r:id="rId56"/>
    <p:sldId id="588" r:id="rId57"/>
    <p:sldId id="589" r:id="rId58"/>
    <p:sldId id="590" r:id="rId59"/>
    <p:sldId id="591" r:id="rId60"/>
    <p:sldId id="592" r:id="rId61"/>
    <p:sldId id="593" r:id="rId62"/>
    <p:sldId id="594" r:id="rId63"/>
    <p:sldId id="595" r:id="rId64"/>
    <p:sldId id="596" r:id="rId65"/>
    <p:sldId id="597" r:id="rId66"/>
    <p:sldId id="598" r:id="rId67"/>
    <p:sldId id="599" r:id="rId68"/>
    <p:sldId id="600" r:id="rId69"/>
    <p:sldId id="601" r:id="rId70"/>
    <p:sldId id="602" r:id="rId71"/>
    <p:sldId id="603" r:id="rId72"/>
    <p:sldId id="604" r:id="rId73"/>
    <p:sldId id="605" r:id="rId74"/>
    <p:sldId id="606" r:id="rId75"/>
    <p:sldId id="607" r:id="rId76"/>
    <p:sldId id="608" r:id="rId77"/>
    <p:sldId id="609" r:id="rId78"/>
    <p:sldId id="610" r:id="rId79"/>
    <p:sldId id="611" r:id="rId80"/>
    <p:sldId id="612" r:id="rId81"/>
    <p:sldId id="613" r:id="rId82"/>
    <p:sldId id="614" r:id="rId83"/>
    <p:sldId id="615" r:id="rId84"/>
    <p:sldId id="616" r:id="rId85"/>
    <p:sldId id="617" r:id="rId86"/>
    <p:sldId id="618" r:id="rId87"/>
    <p:sldId id="619" r:id="rId88"/>
    <p:sldId id="620" r:id="rId89"/>
    <p:sldId id="621" r:id="rId90"/>
    <p:sldId id="622" r:id="rId91"/>
    <p:sldId id="623" r:id="rId92"/>
    <p:sldId id="624" r:id="rId93"/>
    <p:sldId id="625" r:id="rId94"/>
    <p:sldId id="626" r:id="rId95"/>
    <p:sldId id="627" r:id="rId96"/>
    <p:sldId id="640" r:id="rId97"/>
    <p:sldId id="641" r:id="rId98"/>
    <p:sldId id="642" r:id="rId99"/>
    <p:sldId id="643" r:id="rId100"/>
    <p:sldId id="644" r:id="rId101"/>
    <p:sldId id="645" r:id="rId102"/>
    <p:sldId id="646" r:id="rId103"/>
    <p:sldId id="647" r:id="rId104"/>
    <p:sldId id="648" r:id="rId105"/>
    <p:sldId id="649" r:id="rId106"/>
    <p:sldId id="650" r:id="rId107"/>
    <p:sldId id="651" r:id="rId108"/>
    <p:sldId id="652" r:id="rId109"/>
    <p:sldId id="653" r:id="rId11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40476"/>
    <a:srgbClr val="FFFFCC"/>
    <a:srgbClr val="66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30" autoAdjust="0"/>
    <p:restoredTop sz="94660" autoAdjust="0"/>
  </p:normalViewPr>
  <p:slideViewPr>
    <p:cSldViewPr>
      <p:cViewPr varScale="1">
        <p:scale>
          <a:sx n="56" d="100"/>
          <a:sy n="56" d="100"/>
        </p:scale>
        <p:origin x="-58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1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slide" Target="slides/slide107.xml"/><Relationship Id="rId109" Type="http://schemas.openxmlformats.org/officeDocument/2006/relationships/slide" Target="slides/slide10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slide" Target="slides/slide109.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notesMaster" Target="notesMasters/notesMaster1.xml"/><Relationship Id="rId112" Type="http://schemas.openxmlformats.org/officeDocument/2006/relationships/handoutMaster" Target="handoutMasters/handoutMaster1.xml"/><Relationship Id="rId113" Type="http://schemas.openxmlformats.org/officeDocument/2006/relationships/printerSettings" Target="printerSettings/printerSettings1.bin"/><Relationship Id="rId114" Type="http://schemas.openxmlformats.org/officeDocument/2006/relationships/presProps" Target="presProps.xml"/><Relationship Id="rId115" Type="http://schemas.openxmlformats.org/officeDocument/2006/relationships/viewProps" Target="viewProps.xml"/><Relationship Id="rId116" Type="http://schemas.openxmlformats.org/officeDocument/2006/relationships/theme" Target="theme/theme1.xml"/><Relationship Id="rId11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hu-HU"/>
          </a:p>
        </p:txBody>
      </p:sp>
      <p:sp>
        <p:nvSpPr>
          <p:cNvPr id="81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1C33E311-A07B-FC4D-9430-18F4E3356999}" type="datetime1">
              <a:rPr lang="hu-HU"/>
              <a:pPr/>
              <a:t>19-10-27</a:t>
            </a:fld>
            <a:endParaRPr lang="hu-HU"/>
          </a:p>
        </p:txBody>
      </p:sp>
      <p:sp>
        <p:nvSpPr>
          <p:cNvPr id="81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hu-HU"/>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968C532-BD36-D84C-9221-335C60BDDB3B}" type="slidenum">
              <a:rPr lang="hu-HU"/>
              <a:pPr/>
              <a:t>‹#›</a:t>
            </a:fld>
            <a:endParaRPr lang="hu-HU"/>
          </a:p>
        </p:txBody>
      </p:sp>
    </p:spTree>
    <p:extLst>
      <p:ext uri="{BB962C8B-B14F-4D97-AF65-F5344CB8AC3E}">
        <p14:creationId xmlns:p14="http://schemas.microsoft.com/office/powerpoint/2010/main" val="1626171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hu-HU"/>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C77BDE47-5702-8A48-B023-39024C04C51A}" type="datetime1">
              <a:rPr lang="hu-HU"/>
              <a:pPr/>
              <a:t>19-10-27</a:t>
            </a:fld>
            <a:endParaRPr lang="hu-HU"/>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hu-HU"/>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CD3A3A-CCDD-7642-83B8-C6B3BCE549F4}" type="slidenum">
              <a:rPr lang="hu-HU"/>
              <a:pPr/>
              <a:t>‹#›</a:t>
            </a:fld>
            <a:endParaRPr lang="hu-HU"/>
          </a:p>
        </p:txBody>
      </p:sp>
    </p:spTree>
    <p:extLst>
      <p:ext uri="{BB962C8B-B14F-4D97-AF65-F5344CB8AC3E}">
        <p14:creationId xmlns:p14="http://schemas.microsoft.com/office/powerpoint/2010/main" val="2186980353"/>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128"/>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128"/>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128"/>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FE1F19A-01A4-7B42-83B2-F7301C888692}"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65EA5F3D-1AE2-244E-8A46-5FC2E5DFA951}" type="slidenum">
              <a:rPr lang="hu-HU"/>
              <a:pPr/>
              <a:t>1</a:t>
            </a:fld>
            <a:endParaRPr lang="hu-HU"/>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0AFD5973-35CF-5B42-9181-53BEF6EBA9D6}"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2F1D6129-F795-9A4B-AFCD-943A121433E1}" type="slidenum">
              <a:rPr lang="hu-HU"/>
              <a:pPr/>
              <a:t>10</a:t>
            </a:fld>
            <a:endParaRPr lang="hu-HU"/>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4BD3915-34BC-0345-81B7-A48EE528B789}"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2FB16B79-E5F1-E244-8EB3-7816298053ED}" type="slidenum">
              <a:rPr lang="hu-HU"/>
              <a:pPr/>
              <a:t>11</a:t>
            </a:fld>
            <a:endParaRPr lang="hu-HU"/>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B0E845C-CDDE-FD44-B72B-258FA6836ADE}"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476A814B-2D4A-7B41-ADF2-CF4615B7EDC3}" type="slidenum">
              <a:rPr lang="hu-HU"/>
              <a:pPr/>
              <a:t>12</a:t>
            </a:fld>
            <a:endParaRPr lang="hu-HU"/>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A2D499-03B1-6C45-9B9C-95BD7C63B0A3}"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FC4D1B47-1F81-0445-AFC1-0A7A1A7FFB4F}" type="slidenum">
              <a:rPr lang="hu-HU"/>
              <a:pPr/>
              <a:t>13</a:t>
            </a:fld>
            <a:endParaRPr lang="hu-HU"/>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B177FE9-F688-6E4F-BCEB-D2BEE5492975}"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8D43C3ED-4AB0-1E42-AC90-43F1BCECB89C}" type="slidenum">
              <a:rPr lang="hu-HU"/>
              <a:pPr/>
              <a:t>14</a:t>
            </a:fld>
            <a:endParaRPr lang="hu-HU"/>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B0688A5-F78A-1F45-BD23-941CF2577E7C}"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B546470A-C7D6-D64C-B246-FC7D876B736C}" type="slidenum">
              <a:rPr lang="hu-HU"/>
              <a:pPr/>
              <a:t>15</a:t>
            </a:fld>
            <a:endParaRPr lang="hu-HU"/>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A8A7E6F-80EC-2B41-80A5-A8CBE6A16B7A}"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85D6A0B8-CA5F-604E-BBC9-B2F08649E3F1}" type="slidenum">
              <a:rPr lang="hu-HU"/>
              <a:pPr/>
              <a:t>22</a:t>
            </a:fld>
            <a:endParaRPr lang="hu-HU"/>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600174D-E1A8-AB49-BB97-902A842E45E3}"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88DBCA5B-C7F9-D647-B897-8D3416350292}" type="slidenum">
              <a:rPr lang="hu-HU"/>
              <a:pPr/>
              <a:t>29</a:t>
            </a:fld>
            <a:endParaRPr lang="hu-HU"/>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75A45F5-65A0-A549-9D0E-A0EC8A29EEBE}"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B8CA6A78-BFA1-5845-BF0E-2C1A3A4BD9EB}" type="slidenum">
              <a:rPr lang="hu-HU"/>
              <a:pPr/>
              <a:t>30</a:t>
            </a:fld>
            <a:endParaRPr lang="hu-HU"/>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7FBCF7A-D555-8E42-9C69-DD52AE475DA5}"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442D32CE-4F00-C547-B3B7-840DC2086803}" type="slidenum">
              <a:rPr lang="hu-HU"/>
              <a:pPr/>
              <a:t>31</a:t>
            </a:fld>
            <a:endParaRPr lang="hu-HU"/>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0E6B587-C750-0D46-858C-C67722FCB3A3}"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3D4BAC92-9DB9-4F49-B244-A5A527D385C0}" type="slidenum">
              <a:rPr lang="hu-HU"/>
              <a:pPr/>
              <a:t>2</a:t>
            </a:fld>
            <a:endParaRPr lang="hu-HU"/>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0E48B8B-D33B-274D-8DB9-B42261E6B559}"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A55BB05B-5E64-6742-B527-2E16D265D4E0}" type="slidenum">
              <a:rPr lang="hu-HU"/>
              <a:pPr/>
              <a:t>32</a:t>
            </a:fld>
            <a:endParaRPr lang="hu-HU"/>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2E94CF5-6D73-3E48-9AC4-45D58731C6E8}"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DA71B888-1133-F44D-98F2-9177D955898E}" type="slidenum">
              <a:rPr lang="hu-HU"/>
              <a:pPr/>
              <a:t>33</a:t>
            </a:fld>
            <a:endParaRPr lang="hu-HU"/>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1CC7069-112D-7144-899C-BFBBA455E451}"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231B6E97-5B7A-904C-B245-D6EBF6B578A2}" type="slidenum">
              <a:rPr lang="hu-HU"/>
              <a:pPr/>
              <a:t>34</a:t>
            </a:fld>
            <a:endParaRPr lang="hu-HU"/>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2292B2C-44F6-3645-B9FB-0B7A4B6E282B}"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03B92F13-4EA4-6B4F-AE91-80E5C9B1BA0F}" type="slidenum">
              <a:rPr lang="hu-HU"/>
              <a:pPr/>
              <a:t>35</a:t>
            </a:fld>
            <a:endParaRPr lang="hu-HU"/>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120D0C5-DE00-314E-A9D4-8BA5C5BBD1D7}"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B82B6072-9F92-4546-8489-B3CC18C42A22}" type="slidenum">
              <a:rPr lang="hu-HU"/>
              <a:pPr/>
              <a:t>36</a:t>
            </a:fld>
            <a:endParaRPr lang="hu-HU"/>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7D3AF77-24C4-E448-AFF1-A7D736773E6F}"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5F01772C-2268-2C4E-BD75-5281D5B7C2B4}" type="slidenum">
              <a:rPr lang="hu-HU"/>
              <a:pPr/>
              <a:t>37</a:t>
            </a:fld>
            <a:endParaRPr lang="hu-HU"/>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61A5E64-A6D5-974A-BB2F-EC9DC237EFB6}"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8DD1B2AC-FD01-3A48-B21F-C1A8654EF74A}" type="slidenum">
              <a:rPr lang="hu-HU"/>
              <a:pPr/>
              <a:t>38</a:t>
            </a:fld>
            <a:endParaRPr lang="hu-HU"/>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D821D55-7C74-BD4E-BAC6-2D279260F9A0}"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69928781-BC0A-904D-8360-A3C4C6364BDD}" type="slidenum">
              <a:rPr lang="hu-HU"/>
              <a:pPr/>
              <a:t>39</a:t>
            </a:fld>
            <a:endParaRPr lang="hu-HU"/>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D56E14C-53A0-1247-82B0-DE3F694C6A1A}"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6DA3EBA9-CB0A-654C-8867-6982E1123352}" type="slidenum">
              <a:rPr lang="hu-HU"/>
              <a:pPr/>
              <a:t>40</a:t>
            </a:fld>
            <a:endParaRPr lang="hu-HU"/>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35C5D31-F7AF-C545-B2F2-94A2CA212C89}"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69A4F676-4C79-6F40-9F27-54ED36C68945}" type="slidenum">
              <a:rPr lang="hu-HU"/>
              <a:pPr/>
              <a:t>41</a:t>
            </a:fld>
            <a:endParaRPr lang="hu-HU"/>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1DE3AAE-82AD-604A-908D-7081BC14B0E6}"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08F4FAA4-FC0E-D246-B69D-5865BDC02665}" type="slidenum">
              <a:rPr lang="hu-HU"/>
              <a:pPr/>
              <a:t>3</a:t>
            </a:fld>
            <a:endParaRPr lang="hu-HU"/>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2B852F4-1665-EA47-9393-BE49E076A3D9}"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A0150438-67EA-C74A-AC7D-0346E7F324F6}" type="slidenum">
              <a:rPr lang="hu-HU"/>
              <a:pPr/>
              <a:t>42</a:t>
            </a:fld>
            <a:endParaRPr lang="hu-HU"/>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3F34947-F126-4043-A9D4-AA14EAB96565}"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81CB829B-DD78-3043-8225-C46545A25194}" type="slidenum">
              <a:rPr lang="hu-HU"/>
              <a:pPr/>
              <a:t>43</a:t>
            </a:fld>
            <a:endParaRPr lang="hu-HU"/>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7FA8A33-C130-AA40-9ED4-2C7D03EDA371}"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2BE51D4F-FCF1-0A40-91CE-AC308E784FE8}" type="slidenum">
              <a:rPr lang="hu-HU"/>
              <a:pPr/>
              <a:t>45</a:t>
            </a:fld>
            <a:endParaRPr lang="hu-HU"/>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4ED9345-687F-CE45-BAC3-8960ED9DD01C}"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F40FB519-48CE-B24A-88D9-DE30B9D85547}" type="slidenum">
              <a:rPr lang="hu-HU"/>
              <a:pPr/>
              <a:t>46</a:t>
            </a:fld>
            <a:endParaRPr lang="hu-HU"/>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1427FD8-C7B6-1140-ABCF-7C80C628F6E5}"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91953298-9B22-C047-869B-91B057EAEDDD}" type="slidenum">
              <a:rPr lang="hu-HU"/>
              <a:pPr/>
              <a:t>47</a:t>
            </a:fld>
            <a:endParaRPr lang="hu-HU"/>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85EDC4E-6BFB-0B45-B408-01FDA1F0996B}"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21DA8D90-EFA1-6D4D-906B-3EFE1B4A373D}" type="slidenum">
              <a:rPr lang="hu-HU"/>
              <a:pPr/>
              <a:t>48</a:t>
            </a:fld>
            <a:endParaRPr lang="hu-HU"/>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EEDB809-DFAE-BD4C-A04F-C16C7902015E}"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161F71DD-DCF0-314D-BF78-3875666A8F6B}" type="slidenum">
              <a:rPr lang="hu-HU"/>
              <a:pPr/>
              <a:t>49</a:t>
            </a:fld>
            <a:endParaRPr lang="hu-HU"/>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5518FB3-E9E0-E045-B4FF-859C5DB6EC0A}"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A5011464-0106-2140-A7AE-8600071A54F6}" type="slidenum">
              <a:rPr lang="hu-HU"/>
              <a:pPr/>
              <a:t>50</a:t>
            </a:fld>
            <a:endParaRPr lang="hu-HU"/>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1334BB3-F037-AB48-B079-DA35BEBCD8EA}"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395AF5D6-866D-7F42-9FE2-647F7883DD12}" type="slidenum">
              <a:rPr lang="hu-HU"/>
              <a:pPr/>
              <a:t>51</a:t>
            </a:fld>
            <a:endParaRPr lang="hu-HU"/>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06C331D1-85B4-944A-A0F8-673FAD6597B6}"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822EC900-ABD8-DE40-BAAF-F3D1F1BDB65B}" type="slidenum">
              <a:rPr lang="hu-HU"/>
              <a:pPr/>
              <a:t>52</a:t>
            </a:fld>
            <a:endParaRPr lang="hu-HU"/>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15EF2D3-1A65-6743-A34A-1AA42C6BEDB9}"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96B9EDD2-9238-084C-BA23-FFBBAD680A6D}" type="slidenum">
              <a:rPr lang="hu-HU"/>
              <a:pPr/>
              <a:t>4</a:t>
            </a:fld>
            <a:endParaRPr lang="hu-HU"/>
          </a:p>
        </p:txBody>
      </p:sp>
      <p:sp>
        <p:nvSpPr>
          <p:cNvPr id="475138" name="Rectangle 2"/>
          <p:cNvSpPr>
            <a:spLocks noGrp="1" noRot="1" noChangeAspect="1" noChangeArrowheads="1" noTextEdit="1"/>
          </p:cNvSpPr>
          <p:nvPr>
            <p:ph type="sldImg"/>
          </p:nvPr>
        </p:nvSpPr>
        <p:spPr>
          <a:ln/>
        </p:spPr>
      </p:sp>
      <p:sp>
        <p:nvSpPr>
          <p:cNvPr id="47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40D4CEA-177C-6748-A9F4-27D3115AFDB4}"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C49F8C1A-76D6-954C-AD04-C2BA33166CCA}" type="slidenum">
              <a:rPr lang="hu-HU"/>
              <a:pPr/>
              <a:t>53</a:t>
            </a:fld>
            <a:endParaRPr lang="hu-HU"/>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E2346C3-5941-3442-8799-78350FAE8787}"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4C58945B-5AE4-E241-A147-3D2B6045CBE3}" type="slidenum">
              <a:rPr lang="hu-HU"/>
              <a:pPr/>
              <a:t>54</a:t>
            </a:fld>
            <a:endParaRPr lang="hu-HU"/>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CB45362-276D-B444-BC3E-512398B0B766}"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BEA7AC55-DD27-6941-AD07-F31497EDA6AA}" type="slidenum">
              <a:rPr lang="hu-HU"/>
              <a:pPr/>
              <a:t>55</a:t>
            </a:fld>
            <a:endParaRPr lang="hu-HU"/>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B9ABD2C-7DC3-5D48-A0F7-49A09CC8DDA6}"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C47720BE-7E72-2E44-9336-BF041137BAE1}" type="slidenum">
              <a:rPr lang="hu-HU"/>
              <a:pPr/>
              <a:t>56</a:t>
            </a:fld>
            <a:endParaRPr lang="hu-HU"/>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7D82427-79DE-094A-8A4B-7497FF787677}"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131678B8-9BD7-D840-B0CD-56D07452A44D}" type="slidenum">
              <a:rPr lang="hu-HU"/>
              <a:pPr/>
              <a:t>57</a:t>
            </a:fld>
            <a:endParaRPr lang="hu-HU"/>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80F4854-30DB-484A-8F39-6277A347E756}"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28328048-E3DA-934F-B35F-95BA03C36238}" type="slidenum">
              <a:rPr lang="hu-HU"/>
              <a:pPr/>
              <a:t>58</a:t>
            </a:fld>
            <a:endParaRPr lang="hu-HU"/>
          </a:p>
        </p:txBody>
      </p:sp>
      <p:sp>
        <p:nvSpPr>
          <p:cNvPr id="613378" name="Rectangle 2"/>
          <p:cNvSpPr>
            <a:spLocks noGrp="1" noRot="1" noChangeAspect="1" noChangeArrowheads="1" noTextEdit="1"/>
          </p:cNvSpPr>
          <p:nvPr>
            <p:ph type="sldImg"/>
          </p:nvPr>
        </p:nvSpPr>
        <p:spPr>
          <a:ln/>
        </p:spPr>
      </p:sp>
      <p:sp>
        <p:nvSpPr>
          <p:cNvPr id="613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E5AEA96-6B48-2F45-82B2-0EFA29991613}"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7CEDA813-F125-9E49-9610-54D75693BE1A}" type="slidenum">
              <a:rPr lang="hu-HU"/>
              <a:pPr/>
              <a:t>59</a:t>
            </a:fld>
            <a:endParaRPr lang="hu-HU"/>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5D93FBB-AA2D-BB4C-8CA2-7B3B2648837E}"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D47A3AD5-38AE-1A40-9A60-B092F9816F17}" type="slidenum">
              <a:rPr lang="hu-HU"/>
              <a:pPr/>
              <a:t>60</a:t>
            </a:fld>
            <a:endParaRPr lang="hu-HU"/>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F703CAA-405B-5948-BEBD-A3DAD53DCE2C}"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42415600-ECCC-FA4A-BAD9-1CBEEB98CC27}" type="slidenum">
              <a:rPr lang="hu-HU"/>
              <a:pPr/>
              <a:t>61</a:t>
            </a:fld>
            <a:endParaRPr lang="hu-HU"/>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D45FE1F-44CC-754F-AEE7-7C3C52FBA868}"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CEBA1221-4FEE-6F4B-BAF5-2544AA88819C}" type="slidenum">
              <a:rPr lang="hu-HU"/>
              <a:pPr/>
              <a:t>62</a:t>
            </a:fld>
            <a:endParaRPr lang="hu-HU"/>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7DAFD4D-C594-D147-835C-C3A1A8D090AC}"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65091750-C2CD-A44C-B401-AE2E45700E3D}" type="slidenum">
              <a:rPr lang="hu-HU"/>
              <a:pPr/>
              <a:t>5</a:t>
            </a:fld>
            <a:endParaRPr lang="hu-HU"/>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FA42204-56F2-CF46-BCD8-23AA846FEBA6}"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1933F739-7F97-C84B-8816-ED72B492A446}" type="slidenum">
              <a:rPr lang="hu-HU"/>
              <a:pPr/>
              <a:t>64</a:t>
            </a:fld>
            <a:endParaRPr lang="hu-HU"/>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E9090D8-E464-F34F-87B5-32B2640BDC4C}"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282D1357-F2E5-A14D-8FCD-B756B2258232}" type="slidenum">
              <a:rPr lang="hu-HU"/>
              <a:pPr/>
              <a:t>65</a:t>
            </a:fld>
            <a:endParaRPr lang="hu-HU"/>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99751C2-ECF7-6742-8037-C0036F82DB0E}"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220A6865-8450-0E4C-A4C3-77F63269FE34}" type="slidenum">
              <a:rPr lang="hu-HU"/>
              <a:pPr/>
              <a:t>66</a:t>
            </a:fld>
            <a:endParaRPr lang="hu-HU"/>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F50713C-AF3E-2F4F-99EF-CAAE5E5D621A}"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8A98C5AB-0532-E443-A742-9B6F46562144}" type="slidenum">
              <a:rPr lang="hu-HU"/>
              <a:pPr/>
              <a:t>67</a:t>
            </a:fld>
            <a:endParaRPr lang="hu-HU"/>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82EB417-5C78-1943-8D1A-C7863E21EC37}"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3EF7ABD1-0A60-DD40-82F3-54CCCCB6AE4A}" type="slidenum">
              <a:rPr lang="hu-HU"/>
              <a:pPr/>
              <a:t>68</a:t>
            </a:fld>
            <a:endParaRPr lang="hu-HU"/>
          </a:p>
        </p:txBody>
      </p:sp>
      <p:sp>
        <p:nvSpPr>
          <p:cNvPr id="625666" name="Rectangle 2"/>
          <p:cNvSpPr>
            <a:spLocks noGrp="1" noRot="1" noChangeAspect="1" noChangeArrowheads="1" noTextEdit="1"/>
          </p:cNvSpPr>
          <p:nvPr>
            <p:ph type="sldImg"/>
          </p:nvPr>
        </p:nvSpPr>
        <p:spPr>
          <a:ln/>
        </p:spPr>
      </p:sp>
      <p:sp>
        <p:nvSpPr>
          <p:cNvPr id="625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264BADD-7F1D-AE4D-81BA-07AD60006FAC}"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2FAD67E9-4FE5-714F-876E-B5A5AAD40AE4}" type="slidenum">
              <a:rPr lang="hu-HU"/>
              <a:pPr/>
              <a:t>69</a:t>
            </a:fld>
            <a:endParaRPr lang="hu-HU"/>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77BBB06-7A97-6A44-96F4-7AC4DCB55225}"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F1E669A3-77A5-F64B-BBF4-5FCB9AA3D9F0}" type="slidenum">
              <a:rPr lang="hu-HU"/>
              <a:pPr/>
              <a:t>70</a:t>
            </a:fld>
            <a:endParaRPr lang="hu-HU"/>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A3F75B7-C3F7-A943-86AE-297FF477F23E}"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B5AB4C9A-259F-A640-B9A4-3539717806B6}" type="slidenum">
              <a:rPr lang="hu-HU"/>
              <a:pPr/>
              <a:t>71</a:t>
            </a:fld>
            <a:endParaRPr lang="hu-HU"/>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013B0A6-7D66-824F-8605-F73E24B433FF}"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B792120F-39AE-3840-B710-FF8D59D86E6D}" type="slidenum">
              <a:rPr lang="hu-HU"/>
              <a:pPr/>
              <a:t>72</a:t>
            </a:fld>
            <a:endParaRPr lang="hu-HU"/>
          </a:p>
        </p:txBody>
      </p:sp>
      <p:sp>
        <p:nvSpPr>
          <p:cNvPr id="627714" name="Rectangle 2"/>
          <p:cNvSpPr>
            <a:spLocks noGrp="1" noRot="1" noChangeAspect="1" noChangeArrowheads="1" noTextEdit="1"/>
          </p:cNvSpPr>
          <p:nvPr>
            <p:ph type="sldImg"/>
          </p:nvPr>
        </p:nvSpPr>
        <p:spPr>
          <a:ln/>
        </p:spPr>
      </p:sp>
      <p:sp>
        <p:nvSpPr>
          <p:cNvPr id="627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C64FF83-15DD-544D-9A0A-8F757DF7C70E}"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9601D781-CAA5-9243-A0F2-98BCD21340B0}" type="slidenum">
              <a:rPr lang="hu-HU"/>
              <a:pPr/>
              <a:t>73</a:t>
            </a:fld>
            <a:endParaRPr lang="hu-HU"/>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A7432AC-4B7D-1A45-9701-D7FA68148053}"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EB8B2259-99D4-5F4C-8C7C-86BCC9BB90DE}" type="slidenum">
              <a:rPr lang="hu-HU"/>
              <a:pPr/>
              <a:t>6</a:t>
            </a:fld>
            <a:endParaRPr lang="hu-HU"/>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02E2FB50-88BA-1D43-BD0D-8FB19A81BAC6}"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C4646B9E-C82C-0C47-BB5D-A1FCAF4BAEE9}" type="slidenum">
              <a:rPr lang="hu-HU"/>
              <a:pPr/>
              <a:t>74</a:t>
            </a:fld>
            <a:endParaRPr lang="hu-HU"/>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C17F0FC-E04F-0F4E-95E9-477C39C042C1}"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EBF9C41B-DD24-A849-8C2C-B3061D40BFE5}" type="slidenum">
              <a:rPr lang="hu-HU"/>
              <a:pPr/>
              <a:t>75</a:t>
            </a:fld>
            <a:endParaRPr lang="hu-HU"/>
          </a:p>
        </p:txBody>
      </p:sp>
      <p:sp>
        <p:nvSpPr>
          <p:cNvPr id="635906" name="Rectangle 2"/>
          <p:cNvSpPr>
            <a:spLocks noGrp="1" noRot="1" noChangeAspect="1" noChangeArrowheads="1" noTextEdit="1"/>
          </p:cNvSpPr>
          <p:nvPr>
            <p:ph type="sldImg"/>
          </p:nvPr>
        </p:nvSpPr>
        <p:spPr>
          <a:ln/>
        </p:spPr>
      </p:sp>
      <p:sp>
        <p:nvSpPr>
          <p:cNvPr id="635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D43B1E6-AA19-C443-96A3-66A48A19BC19}"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E5BE3767-ABD0-354B-AE2D-D87A883290A6}" type="slidenum">
              <a:rPr lang="hu-HU"/>
              <a:pPr/>
              <a:t>76</a:t>
            </a:fld>
            <a:endParaRPr lang="hu-HU"/>
          </a:p>
        </p:txBody>
      </p:sp>
      <p:sp>
        <p:nvSpPr>
          <p:cNvPr id="637954" name="Rectangle 2"/>
          <p:cNvSpPr>
            <a:spLocks noGrp="1" noRot="1" noChangeAspect="1" noChangeArrowheads="1" noTextEdit="1"/>
          </p:cNvSpPr>
          <p:nvPr>
            <p:ph type="sldImg"/>
          </p:nvPr>
        </p:nvSpPr>
        <p:spPr>
          <a:ln/>
        </p:spPr>
      </p:sp>
      <p:sp>
        <p:nvSpPr>
          <p:cNvPr id="637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F8ABF77-7ED2-2341-9C65-7B924E9CE573}"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32085C9F-CC76-B849-9D3C-E9D696AEAEAE}" type="slidenum">
              <a:rPr lang="hu-HU"/>
              <a:pPr/>
              <a:t>77</a:t>
            </a:fld>
            <a:endParaRPr lang="hu-HU"/>
          </a:p>
        </p:txBody>
      </p:sp>
      <p:sp>
        <p:nvSpPr>
          <p:cNvPr id="640002" name="Rectangle 2"/>
          <p:cNvSpPr>
            <a:spLocks noGrp="1" noRot="1" noChangeAspect="1" noChangeArrowheads="1" noTextEdit="1"/>
          </p:cNvSpPr>
          <p:nvPr>
            <p:ph type="sldImg"/>
          </p:nvPr>
        </p:nvSpPr>
        <p:spPr>
          <a:ln/>
        </p:spPr>
      </p:sp>
      <p:sp>
        <p:nvSpPr>
          <p:cNvPr id="64000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54E048D-0ACE-B044-B2C2-B6670DC33D5C}"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6EBA5CE0-323F-F649-85D1-131E85FE3EB9}" type="slidenum">
              <a:rPr lang="hu-HU"/>
              <a:pPr/>
              <a:t>78</a:t>
            </a:fld>
            <a:endParaRPr lang="hu-HU"/>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969CDF6-0DD3-D94E-B42E-D6F074D82AB2}"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788CB6CD-C04C-0C44-90B4-4ED07A7DA1E5}" type="slidenum">
              <a:rPr lang="hu-HU"/>
              <a:pPr/>
              <a:t>79</a:t>
            </a:fld>
            <a:endParaRPr lang="hu-HU"/>
          </a:p>
        </p:txBody>
      </p:sp>
      <p:sp>
        <p:nvSpPr>
          <p:cNvPr id="644098" name="Rectangle 2"/>
          <p:cNvSpPr>
            <a:spLocks noGrp="1" noRot="1" noChangeAspect="1" noChangeArrowheads="1" noTextEdit="1"/>
          </p:cNvSpPr>
          <p:nvPr>
            <p:ph type="sldImg"/>
          </p:nvPr>
        </p:nvSpPr>
        <p:spPr>
          <a:ln/>
        </p:spPr>
      </p:sp>
      <p:sp>
        <p:nvSpPr>
          <p:cNvPr id="64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F6F593B-F7F2-4B4E-AB11-8F2128F7FAE2}"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AA64B119-C54A-A44E-AD75-C8DED62EB165}" type="slidenum">
              <a:rPr lang="hu-HU"/>
              <a:pPr/>
              <a:t>80</a:t>
            </a:fld>
            <a:endParaRPr lang="hu-HU"/>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25ABBFD-1CB9-7A44-96F4-A11C86AB7F5F}"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9D11BDB3-7A8E-8346-9DA9-663609C1F3CB}" type="slidenum">
              <a:rPr lang="hu-HU"/>
              <a:pPr/>
              <a:t>81</a:t>
            </a:fld>
            <a:endParaRPr lang="hu-HU"/>
          </a:p>
        </p:txBody>
      </p:sp>
      <p:sp>
        <p:nvSpPr>
          <p:cNvPr id="650242" name="Rectangle 2"/>
          <p:cNvSpPr>
            <a:spLocks noGrp="1" noRot="1" noChangeAspect="1" noChangeArrowheads="1" noTextEdit="1"/>
          </p:cNvSpPr>
          <p:nvPr>
            <p:ph type="sldImg"/>
          </p:nvPr>
        </p:nvSpPr>
        <p:spPr>
          <a:ln/>
        </p:spPr>
      </p:sp>
      <p:sp>
        <p:nvSpPr>
          <p:cNvPr id="65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72668D1-A99A-4F44-9CE8-97519C362687}"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094E1355-61D2-9E42-A184-201F0C57C929}" type="slidenum">
              <a:rPr lang="hu-HU"/>
              <a:pPr/>
              <a:t>82</a:t>
            </a:fld>
            <a:endParaRPr lang="hu-HU"/>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7ECC25E-B7D1-1946-AF79-6B6A83052B44}"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31057FFF-64ED-A04B-97C1-795A903E9A70}" type="slidenum">
              <a:rPr lang="hu-HU"/>
              <a:pPr/>
              <a:t>83</a:t>
            </a:fld>
            <a:endParaRPr lang="hu-HU"/>
          </a:p>
        </p:txBody>
      </p:sp>
      <p:sp>
        <p:nvSpPr>
          <p:cNvPr id="652290" name="Rectangle 2"/>
          <p:cNvSpPr>
            <a:spLocks noGrp="1" noRot="1" noChangeAspect="1" noChangeArrowheads="1" noTextEdit="1"/>
          </p:cNvSpPr>
          <p:nvPr>
            <p:ph type="sldImg"/>
          </p:nvPr>
        </p:nvSpPr>
        <p:spPr>
          <a:ln/>
        </p:spPr>
      </p:sp>
      <p:sp>
        <p:nvSpPr>
          <p:cNvPr id="65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DFD6ECD-E868-7F40-96E6-019899D872FC}"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7449E6B1-6EB1-BE46-B988-9BEA07318FAF}" type="slidenum">
              <a:rPr lang="hu-HU"/>
              <a:pPr/>
              <a:t>7</a:t>
            </a:fld>
            <a:endParaRPr lang="hu-HU"/>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15EACAE-4A05-674F-AEC4-0D90EF66D005}"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D0E75E40-3A41-964B-9B73-611E60C686DD}" type="slidenum">
              <a:rPr lang="hu-HU"/>
              <a:pPr/>
              <a:t>84</a:t>
            </a:fld>
            <a:endParaRPr lang="hu-HU"/>
          </a:p>
        </p:txBody>
      </p:sp>
      <p:sp>
        <p:nvSpPr>
          <p:cNvPr id="654338" name="Rectangle 2"/>
          <p:cNvSpPr>
            <a:spLocks noGrp="1" noRot="1" noChangeAspect="1" noChangeArrowheads="1" noTextEdit="1"/>
          </p:cNvSpPr>
          <p:nvPr>
            <p:ph type="sldImg"/>
          </p:nvPr>
        </p:nvSpPr>
        <p:spPr>
          <a:ln/>
        </p:spPr>
      </p:sp>
      <p:sp>
        <p:nvSpPr>
          <p:cNvPr id="65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3D615F7-FDDF-EA48-BC75-9B079F9F3097}"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AF8F86D8-C4C5-144F-A2C9-66AF2E385769}" type="slidenum">
              <a:rPr lang="hu-HU"/>
              <a:pPr/>
              <a:t>85</a:t>
            </a:fld>
            <a:endParaRPr lang="hu-HU"/>
          </a:p>
        </p:txBody>
      </p:sp>
      <p:sp>
        <p:nvSpPr>
          <p:cNvPr id="656386" name="Rectangle 2"/>
          <p:cNvSpPr>
            <a:spLocks noGrp="1" noRot="1" noChangeAspect="1" noChangeArrowheads="1" noTextEdit="1"/>
          </p:cNvSpPr>
          <p:nvPr>
            <p:ph type="sldImg"/>
          </p:nvPr>
        </p:nvSpPr>
        <p:spPr>
          <a:ln/>
        </p:spPr>
      </p:sp>
      <p:sp>
        <p:nvSpPr>
          <p:cNvPr id="65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6F2EB08-5CA6-8D49-B5DF-0DB291386E46}"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E98AEB9C-B386-E84E-84EC-1AA637F36A20}" type="slidenum">
              <a:rPr lang="hu-HU"/>
              <a:pPr/>
              <a:t>86</a:t>
            </a:fld>
            <a:endParaRPr lang="hu-HU"/>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0FAF852-FB22-A14F-88A0-B82561F67A2C}"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3CDC198F-D253-2044-9E40-C7848A5BB75F}" type="slidenum">
              <a:rPr lang="hu-HU"/>
              <a:pPr/>
              <a:t>87</a:t>
            </a:fld>
            <a:endParaRPr lang="hu-HU"/>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28D6702-ADF2-CB40-A8FE-2BC929140085}"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3EAF1D2B-52C8-004E-82E2-258E5BCA6C51}" type="slidenum">
              <a:rPr lang="hu-HU"/>
              <a:pPr/>
              <a:t>88</a:t>
            </a:fld>
            <a:endParaRPr lang="hu-HU"/>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9991622-BA99-0C46-A7EE-D5AEB9C5B06A}"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62C10531-8DB8-074B-9DE5-C4E48F1E4DF0}" type="slidenum">
              <a:rPr lang="hu-HU"/>
              <a:pPr/>
              <a:t>89</a:t>
            </a:fld>
            <a:endParaRPr lang="hu-HU"/>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E796453-9F66-F644-BD7D-DAA03EC8FCD2}"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2D79F1FD-7E3E-8140-9D3A-0B4B83864E59}" type="slidenum">
              <a:rPr lang="hu-HU"/>
              <a:pPr/>
              <a:t>90</a:t>
            </a:fld>
            <a:endParaRPr lang="hu-HU"/>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D960B39-389A-8C4F-84B0-E4064664D1DD}"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7ADDC871-212B-884B-AB2B-8A43D1282C3B}" type="slidenum">
              <a:rPr lang="hu-HU"/>
              <a:pPr/>
              <a:t>91</a:t>
            </a:fld>
            <a:endParaRPr lang="hu-HU"/>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25C224F-DA89-094D-AD2E-E2E9AE51400C}"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AA16E433-92F4-DE4C-9EC0-424E306A0E6A}" type="slidenum">
              <a:rPr lang="hu-HU"/>
              <a:pPr/>
              <a:t>92</a:t>
            </a:fld>
            <a:endParaRPr lang="hu-HU"/>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165093F-6876-0741-98EF-FC8EA27AC91F}"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CFDA846F-D049-4B4D-BE89-F4DA5067B696}" type="slidenum">
              <a:rPr lang="hu-HU"/>
              <a:pPr/>
              <a:t>93</a:t>
            </a:fld>
            <a:endParaRPr lang="hu-HU"/>
          </a:p>
        </p:txBody>
      </p:sp>
      <p:sp>
        <p:nvSpPr>
          <p:cNvPr id="668674" name="Rectangle 2"/>
          <p:cNvSpPr>
            <a:spLocks noGrp="1" noRot="1" noChangeAspect="1" noChangeArrowheads="1" noTextEdit="1"/>
          </p:cNvSpPr>
          <p:nvPr>
            <p:ph type="sldImg"/>
          </p:nvPr>
        </p:nvSpPr>
        <p:spPr>
          <a:ln/>
        </p:spPr>
      </p:sp>
      <p:sp>
        <p:nvSpPr>
          <p:cNvPr id="66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D7C4744-3975-E541-AA36-0A9F8C67A86F}"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D36E2E13-19F6-0E43-8F58-1F608AC3585C}" type="slidenum">
              <a:rPr lang="hu-HU"/>
              <a:pPr/>
              <a:t>8</a:t>
            </a:fld>
            <a:endParaRPr lang="hu-HU"/>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5ED4638-C848-FB46-B218-FA34E47CEC87}"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4FAF32B9-E2E0-0C4A-B7DE-5B841FFC538B}" type="slidenum">
              <a:rPr lang="hu-HU"/>
              <a:pPr/>
              <a:t>94</a:t>
            </a:fld>
            <a:endParaRPr lang="hu-HU"/>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2C6C038-F4E8-844A-8422-BFF1A20CFC69}"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F4897D3B-069B-794C-97A4-03FF500A4F6A}" type="slidenum">
              <a:rPr lang="hu-HU"/>
              <a:pPr/>
              <a:t>95</a:t>
            </a:fld>
            <a:endParaRPr lang="hu-HU"/>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B24963B-790F-C04F-865A-9AC0B28084B4}" type="datetime1">
              <a:rPr lang="hu-HU"/>
              <a:pPr/>
              <a:t>19-10-27</a:t>
            </a:fld>
            <a:endParaRPr lang="hu-HU"/>
          </a:p>
        </p:txBody>
      </p:sp>
      <p:sp>
        <p:nvSpPr>
          <p:cNvPr id="5" name="Rectangle 7"/>
          <p:cNvSpPr>
            <a:spLocks noGrp="1" noChangeArrowheads="1"/>
          </p:cNvSpPr>
          <p:nvPr>
            <p:ph type="sldNum" sz="quarter" idx="5"/>
          </p:nvPr>
        </p:nvSpPr>
        <p:spPr>
          <a:ln/>
        </p:spPr>
        <p:txBody>
          <a:bodyPr/>
          <a:lstStyle/>
          <a:p>
            <a:fld id="{2CA9BCDB-24BD-1841-B5A6-633D1E70C63D}" type="slidenum">
              <a:rPr lang="hu-HU"/>
              <a:pPr/>
              <a:t>9</a:t>
            </a:fld>
            <a:endParaRPr lang="hu-HU"/>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73410"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7341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273412" name="Rectangle 4"/>
          <p:cNvSpPr>
            <a:spLocks noGrp="1" noChangeArrowheads="1"/>
          </p:cNvSpPr>
          <p:nvPr>
            <p:ph type="sldNum" sz="quarter" idx="4"/>
          </p:nvPr>
        </p:nvSpPr>
        <p:spPr>
          <a:xfrm>
            <a:off x="6553200" y="6245225"/>
            <a:ext cx="2133600" cy="476250"/>
          </a:xfrm>
        </p:spPr>
        <p:txBody>
          <a:bodyPr/>
          <a:lstStyle>
            <a:lvl1pPr>
              <a:defRPr/>
            </a:lvl1pPr>
          </a:lstStyle>
          <a:p>
            <a:fld id="{C2E7EEA1-8C5A-D147-A208-13DB124AC0C2}" type="slidenum">
              <a:rPr lang="en-US" altLang="zh-CN"/>
              <a:pPr/>
              <a:t>‹#›</a:t>
            </a:fld>
            <a:r>
              <a:rPr lang="en-US" altLang="zh-CN"/>
              <a:t> </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84913B6B-D6B2-BB40-8687-24BC88A07D75}" type="slidenum">
              <a:rPr lang="en-US" altLang="zh-CN"/>
              <a:pPr/>
              <a:t>‹#›</a:t>
            </a:fld>
            <a:r>
              <a:rPr lang="en-US" altLang="zh-CN"/>
              <a:t>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95500" cy="585787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323850" y="304800"/>
            <a:ext cx="6134100" cy="585787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8F2CBAF1-D362-C946-8513-8FEA669F1B71}" type="slidenum">
              <a:rPr lang="en-US" altLang="zh-CN"/>
              <a:pPr/>
              <a:t>‹#›</a:t>
            </a:fld>
            <a:r>
              <a:rPr lang="en-US" altLang="zh-CN"/>
              <a:t> </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05800" cy="457200"/>
          </a:xfrm>
        </p:spPr>
        <p:txBody>
          <a:bodyPr/>
          <a:lstStyle/>
          <a:p>
            <a:r>
              <a:rPr lang="en-CA" smtClean="0"/>
              <a:t>Click to edit Master title style</a:t>
            </a:r>
            <a:endParaRPr lang="en-US"/>
          </a:p>
        </p:txBody>
      </p:sp>
      <p:sp>
        <p:nvSpPr>
          <p:cNvPr id="3" name="Text Placeholder 2"/>
          <p:cNvSpPr>
            <a:spLocks noGrp="1"/>
          </p:cNvSpPr>
          <p:nvPr>
            <p:ph type="body" sz="half" idx="1"/>
          </p:nvPr>
        </p:nvSpPr>
        <p:spPr>
          <a:xfrm>
            <a:off x="323850" y="981075"/>
            <a:ext cx="4114800" cy="5181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quarter" idx="2"/>
          </p:nvPr>
        </p:nvSpPr>
        <p:spPr>
          <a:xfrm>
            <a:off x="4591050" y="981075"/>
            <a:ext cx="4114800" cy="2514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Content Placeholder 4"/>
          <p:cNvSpPr>
            <a:spLocks noGrp="1"/>
          </p:cNvSpPr>
          <p:nvPr>
            <p:ph sz="quarter" idx="3"/>
          </p:nvPr>
        </p:nvSpPr>
        <p:spPr>
          <a:xfrm>
            <a:off x="4591050" y="3648075"/>
            <a:ext cx="4114800" cy="2514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Slide Number Placeholder 5"/>
          <p:cNvSpPr>
            <a:spLocks noGrp="1"/>
          </p:cNvSpPr>
          <p:nvPr>
            <p:ph type="sldNum" sz="quarter" idx="10"/>
          </p:nvPr>
        </p:nvSpPr>
        <p:spPr>
          <a:xfrm>
            <a:off x="3200400" y="6400800"/>
            <a:ext cx="5562600" cy="304800"/>
          </a:xfrm>
        </p:spPr>
        <p:txBody>
          <a:bodyPr/>
          <a:lstStyle>
            <a:lvl1pPr>
              <a:defRPr smtClean="0"/>
            </a:lvl1pPr>
          </a:lstStyle>
          <a:p>
            <a:fld id="{2B14DF61-1D11-5C47-B47A-A6B408631C4A}" type="slidenum">
              <a:rPr lang="en-US" altLang="zh-CN"/>
              <a:pPr/>
              <a:t>‹#›</a:t>
            </a:fld>
            <a:r>
              <a:rPr lang="en-US" altLang="zh-CN"/>
              <a:t>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2946DEEE-DF8D-684D-860E-163A8EB97D35}" type="slidenum">
              <a:rPr lang="en-US" altLang="zh-CN"/>
              <a:pPr/>
              <a:t>‹#›</a:t>
            </a:fld>
            <a:r>
              <a:rPr lang="en-US" altLang="zh-CN"/>
              <a:t>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73B082E6-7996-DF49-B591-7F23B2B4528C}" type="slidenum">
              <a:rPr lang="en-US" altLang="zh-CN"/>
              <a:pPr/>
              <a:t>‹#›</a:t>
            </a:fld>
            <a:r>
              <a:rPr lang="en-US" altLang="zh-CN"/>
              <a:t>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323850" y="981075"/>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591050" y="981075"/>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30707F55-3154-2B4E-9E09-10AD23CA1E20}" type="slidenum">
              <a:rPr lang="en-US" altLang="zh-CN"/>
              <a:pPr/>
              <a:t>‹#›</a:t>
            </a:fld>
            <a:r>
              <a:rPr lang="en-US" altLang="zh-CN"/>
              <a:t>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F8A9125C-E8B7-4347-B2B9-0957CE6BC19E}" type="slidenum">
              <a:rPr lang="en-US" altLang="zh-CN"/>
              <a:pPr/>
              <a:t>‹#›</a:t>
            </a:fld>
            <a:r>
              <a:rPr lang="en-US" altLang="zh-CN"/>
              <a:t>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1C336774-370F-1941-8C53-94496A12EDB1}" type="slidenum">
              <a:rPr lang="en-US" altLang="zh-CN"/>
              <a:pPr/>
              <a:t>‹#›</a:t>
            </a:fld>
            <a:r>
              <a:rPr lang="en-US" altLang="zh-CN"/>
              <a:t>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8ED5775F-3B21-614A-A732-50701E58BDA3}" type="slidenum">
              <a:rPr lang="en-US" altLang="zh-CN"/>
              <a:pPr/>
              <a:t>‹#›</a:t>
            </a:fld>
            <a:r>
              <a:rPr lang="en-US" altLang="zh-CN"/>
              <a:t>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402428AC-A42C-7D45-8FB0-961793BF853A}" type="slidenum">
              <a:rPr lang="en-US" altLang="zh-CN"/>
              <a:pPr/>
              <a:t>‹#›</a:t>
            </a:fld>
            <a:r>
              <a:rPr lang="en-US" altLang="zh-CN"/>
              <a:t>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481E31CC-B0D0-094C-8FAB-D28ED08F4B06}" type="slidenum">
              <a:rPr lang="en-US" altLang="zh-CN"/>
              <a:pPr/>
              <a:t>‹#›</a:t>
            </a:fld>
            <a:r>
              <a:rPr lang="en-US" altLang="zh-CN"/>
              <a:t>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bwMode="auto">
          <a:xfrm>
            <a:off x="381000" y="304800"/>
            <a:ext cx="8305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72387" name="Rectangle 3"/>
          <p:cNvSpPr>
            <a:spLocks noGrp="1" noChangeArrowheads="1"/>
          </p:cNvSpPr>
          <p:nvPr>
            <p:ph type="body" idx="1"/>
          </p:nvPr>
        </p:nvSpPr>
        <p:spPr bwMode="auto">
          <a:xfrm>
            <a:off x="323850" y="981075"/>
            <a:ext cx="83820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 </a:t>
            </a:r>
          </a:p>
          <a:p>
            <a:pPr lvl="2"/>
            <a:r>
              <a:rPr lang="en-US"/>
              <a:t>Third level</a:t>
            </a:r>
          </a:p>
          <a:p>
            <a:pPr lvl="3"/>
            <a:r>
              <a:rPr lang="en-US"/>
              <a:t>Fourth level</a:t>
            </a:r>
          </a:p>
          <a:p>
            <a:pPr lvl="4"/>
            <a:r>
              <a:rPr lang="en-US"/>
              <a:t>Fifth level</a:t>
            </a:r>
          </a:p>
        </p:txBody>
      </p:sp>
      <p:sp>
        <p:nvSpPr>
          <p:cNvPr id="272388" name="Rectangle 4"/>
          <p:cNvSpPr>
            <a:spLocks noGrp="1" noChangeArrowheads="1"/>
          </p:cNvSpPr>
          <p:nvPr>
            <p:ph type="sldNum" sz="quarter" idx="4"/>
          </p:nvPr>
        </p:nvSpPr>
        <p:spPr bwMode="auto">
          <a:xfrm>
            <a:off x="8077200" y="6400800"/>
            <a:ext cx="685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800">
                <a:latin typeface="Calibri"/>
                <a:ea typeface="宋体" charset="-122"/>
                <a:cs typeface="Calibri"/>
              </a:defRPr>
            </a:lvl1pPr>
          </a:lstStyle>
          <a:p>
            <a:fld id="{FD1D1160-891B-7A4E-BF44-F0F00D96F32B}" type="slidenum">
              <a:rPr lang="en-US" altLang="zh-CN" smtClean="0"/>
              <a:pPr/>
              <a:t>‹#›</a:t>
            </a:fld>
            <a:r>
              <a:rPr lang="en-US" altLang="zh-CN" smtClean="0"/>
              <a:t> </a:t>
            </a: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xmlns:p14="http://schemas.microsoft.com/office/powerpoint/2010/main" id="1" dur="indefinite" restart="never" nodeType="tmRoot"/>
      </p:par>
    </p:tnLst>
  </p:timing>
  <p:hf hdr="0" ftr="0" dt="0"/>
  <p:txStyles>
    <p:titleStyle>
      <a:lvl1pPr algn="l" rtl="0" fontAlgn="base">
        <a:spcBef>
          <a:spcPct val="0"/>
        </a:spcBef>
        <a:spcAft>
          <a:spcPct val="0"/>
        </a:spcAft>
        <a:defRPr sz="3000">
          <a:solidFill>
            <a:schemeClr val="hlink"/>
          </a:solidFill>
          <a:latin typeface="Calibri"/>
          <a:ea typeface="+mj-ea"/>
          <a:cs typeface="Calibri"/>
        </a:defRPr>
      </a:lvl1pPr>
      <a:lvl2pPr algn="l" rtl="0" fontAlgn="base">
        <a:spcBef>
          <a:spcPct val="0"/>
        </a:spcBef>
        <a:spcAft>
          <a:spcPct val="0"/>
        </a:spcAft>
        <a:defRPr sz="3000">
          <a:solidFill>
            <a:schemeClr val="hlink"/>
          </a:solidFill>
          <a:latin typeface="Arial" charset="0"/>
        </a:defRPr>
      </a:lvl2pPr>
      <a:lvl3pPr algn="l" rtl="0" fontAlgn="base">
        <a:spcBef>
          <a:spcPct val="0"/>
        </a:spcBef>
        <a:spcAft>
          <a:spcPct val="0"/>
        </a:spcAft>
        <a:defRPr sz="3000">
          <a:solidFill>
            <a:schemeClr val="hlink"/>
          </a:solidFill>
          <a:latin typeface="Arial" charset="0"/>
        </a:defRPr>
      </a:lvl3pPr>
      <a:lvl4pPr algn="l" rtl="0" fontAlgn="base">
        <a:spcBef>
          <a:spcPct val="0"/>
        </a:spcBef>
        <a:spcAft>
          <a:spcPct val="0"/>
        </a:spcAft>
        <a:defRPr sz="3000">
          <a:solidFill>
            <a:schemeClr val="hlink"/>
          </a:solidFill>
          <a:latin typeface="Arial" charset="0"/>
        </a:defRPr>
      </a:lvl4pPr>
      <a:lvl5pPr algn="l" rtl="0" fontAlgn="base">
        <a:spcBef>
          <a:spcPct val="0"/>
        </a:spcBef>
        <a:spcAft>
          <a:spcPct val="0"/>
        </a:spcAft>
        <a:defRPr sz="3000">
          <a:solidFill>
            <a:schemeClr val="hlink"/>
          </a:solidFill>
          <a:latin typeface="Arial" charset="0"/>
        </a:defRPr>
      </a:lvl5pPr>
      <a:lvl6pPr marL="457200" algn="l" rtl="0" fontAlgn="base">
        <a:spcBef>
          <a:spcPct val="0"/>
        </a:spcBef>
        <a:spcAft>
          <a:spcPct val="0"/>
        </a:spcAft>
        <a:defRPr sz="3000">
          <a:solidFill>
            <a:schemeClr val="hlink"/>
          </a:solidFill>
          <a:latin typeface="Arial" charset="0"/>
        </a:defRPr>
      </a:lvl6pPr>
      <a:lvl7pPr marL="914400" algn="l" rtl="0" fontAlgn="base">
        <a:spcBef>
          <a:spcPct val="0"/>
        </a:spcBef>
        <a:spcAft>
          <a:spcPct val="0"/>
        </a:spcAft>
        <a:defRPr sz="3000">
          <a:solidFill>
            <a:schemeClr val="hlink"/>
          </a:solidFill>
          <a:latin typeface="Arial" charset="0"/>
        </a:defRPr>
      </a:lvl7pPr>
      <a:lvl8pPr marL="1371600" algn="l" rtl="0" fontAlgn="base">
        <a:spcBef>
          <a:spcPct val="0"/>
        </a:spcBef>
        <a:spcAft>
          <a:spcPct val="0"/>
        </a:spcAft>
        <a:defRPr sz="3000">
          <a:solidFill>
            <a:schemeClr val="hlink"/>
          </a:solidFill>
          <a:latin typeface="Arial" charset="0"/>
        </a:defRPr>
      </a:lvl8pPr>
      <a:lvl9pPr marL="1828800" algn="l" rtl="0" fontAlgn="base">
        <a:spcBef>
          <a:spcPct val="0"/>
        </a:spcBef>
        <a:spcAft>
          <a:spcPct val="0"/>
        </a:spcAft>
        <a:defRPr sz="3000">
          <a:solidFill>
            <a:schemeClr val="hlink"/>
          </a:solidFill>
          <a:latin typeface="Arial" charset="0"/>
        </a:defRPr>
      </a:lvl9pPr>
    </p:titleStyle>
    <p:bodyStyle>
      <a:lvl1pPr marL="225425" indent="-225425" algn="l" rtl="0" fontAlgn="base">
        <a:spcBef>
          <a:spcPct val="40000"/>
        </a:spcBef>
        <a:spcAft>
          <a:spcPct val="0"/>
        </a:spcAft>
        <a:buChar char="•"/>
        <a:tabLst>
          <a:tab pos="463550" algn="l"/>
        </a:tabLst>
        <a:defRPr sz="2400">
          <a:solidFill>
            <a:srgbClr val="663300"/>
          </a:solidFill>
          <a:latin typeface="Calibri"/>
          <a:ea typeface="+mn-ea"/>
          <a:cs typeface="Calibri"/>
        </a:defRPr>
      </a:lvl1pPr>
      <a:lvl2pPr marL="630238" indent="-228600" algn="l" rtl="0" fontAlgn="base">
        <a:spcBef>
          <a:spcPct val="20000"/>
        </a:spcBef>
        <a:spcAft>
          <a:spcPct val="0"/>
        </a:spcAft>
        <a:buChar char="–"/>
        <a:tabLst>
          <a:tab pos="463550" algn="l"/>
        </a:tabLst>
        <a:defRPr sz="2000">
          <a:solidFill>
            <a:schemeClr val="tx1"/>
          </a:solidFill>
          <a:latin typeface="Calibri"/>
          <a:ea typeface="ＭＳ Ｐゴシック" charset="-128"/>
          <a:cs typeface="Calibri"/>
        </a:defRPr>
      </a:lvl2pPr>
      <a:lvl3pPr marL="919163" indent="-174625" algn="l" rtl="0" fontAlgn="base">
        <a:spcBef>
          <a:spcPct val="30000"/>
        </a:spcBef>
        <a:spcAft>
          <a:spcPct val="0"/>
        </a:spcAft>
        <a:buChar char="–"/>
        <a:tabLst>
          <a:tab pos="463550" algn="l"/>
        </a:tabLst>
        <a:defRPr sz="2000">
          <a:solidFill>
            <a:schemeClr val="tx1"/>
          </a:solidFill>
          <a:latin typeface="Calibri"/>
          <a:ea typeface="ＭＳ Ｐゴシック" charset="-128"/>
          <a:cs typeface="Calibri"/>
        </a:defRPr>
      </a:lvl3pPr>
      <a:lvl4pPr marL="1600200" indent="-228600" algn="l" rtl="0" fontAlgn="base">
        <a:spcBef>
          <a:spcPct val="30000"/>
        </a:spcBef>
        <a:spcAft>
          <a:spcPct val="0"/>
        </a:spcAft>
        <a:tabLst>
          <a:tab pos="463550" algn="l"/>
        </a:tabLst>
        <a:defRPr>
          <a:solidFill>
            <a:schemeClr val="tx1"/>
          </a:solidFill>
          <a:latin typeface="Calibri"/>
          <a:ea typeface="ＭＳ Ｐゴシック" charset="-128"/>
          <a:cs typeface="Calibri"/>
        </a:defRPr>
      </a:lvl4pPr>
      <a:lvl5pPr marL="2057400" indent="-228600" algn="l" rtl="0" fontAlgn="base">
        <a:spcBef>
          <a:spcPct val="30000"/>
        </a:spcBef>
        <a:spcAft>
          <a:spcPct val="0"/>
        </a:spcAft>
        <a:buChar char="–"/>
        <a:tabLst>
          <a:tab pos="463550" algn="l"/>
        </a:tabLst>
        <a:defRPr>
          <a:solidFill>
            <a:schemeClr val="tx1"/>
          </a:solidFill>
          <a:latin typeface="Calibri"/>
          <a:ea typeface="ＭＳ Ｐゴシック" charset="-128"/>
          <a:cs typeface="Calibri"/>
        </a:defRPr>
      </a:lvl5pPr>
      <a:lvl6pPr marL="2514600" indent="-228600" algn="l" rtl="0" fontAlgn="base">
        <a:spcBef>
          <a:spcPct val="30000"/>
        </a:spcBef>
        <a:spcAft>
          <a:spcPct val="0"/>
        </a:spcAft>
        <a:buChar char="–"/>
        <a:tabLst>
          <a:tab pos="463550" algn="l"/>
        </a:tabLst>
        <a:defRPr>
          <a:solidFill>
            <a:schemeClr val="tx1"/>
          </a:solidFill>
          <a:latin typeface="+mn-lt"/>
          <a:ea typeface="ＭＳ Ｐゴシック" charset="-128"/>
        </a:defRPr>
      </a:lvl6pPr>
      <a:lvl7pPr marL="2971800" indent="-228600" algn="l" rtl="0" fontAlgn="base">
        <a:spcBef>
          <a:spcPct val="30000"/>
        </a:spcBef>
        <a:spcAft>
          <a:spcPct val="0"/>
        </a:spcAft>
        <a:buChar char="–"/>
        <a:tabLst>
          <a:tab pos="463550" algn="l"/>
        </a:tabLst>
        <a:defRPr>
          <a:solidFill>
            <a:schemeClr val="tx1"/>
          </a:solidFill>
          <a:latin typeface="+mn-lt"/>
          <a:ea typeface="ＭＳ Ｐゴシック" charset="-128"/>
        </a:defRPr>
      </a:lvl7pPr>
      <a:lvl8pPr marL="3429000" indent="-228600" algn="l" rtl="0" fontAlgn="base">
        <a:spcBef>
          <a:spcPct val="30000"/>
        </a:spcBef>
        <a:spcAft>
          <a:spcPct val="0"/>
        </a:spcAft>
        <a:buChar char="–"/>
        <a:tabLst>
          <a:tab pos="463550" algn="l"/>
        </a:tabLst>
        <a:defRPr>
          <a:solidFill>
            <a:schemeClr val="tx1"/>
          </a:solidFill>
          <a:latin typeface="+mn-lt"/>
          <a:ea typeface="ＭＳ Ｐゴシック" charset="-128"/>
        </a:defRPr>
      </a:lvl8pPr>
      <a:lvl9pPr marL="3886200" indent="-228600" algn="l" rtl="0" fontAlgn="base">
        <a:spcBef>
          <a:spcPct val="30000"/>
        </a:spcBef>
        <a:spcAft>
          <a:spcPct val="0"/>
        </a:spcAft>
        <a:buChar char="–"/>
        <a:tabLst>
          <a:tab pos="463550" algn="l"/>
        </a:tabLst>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NULL" TargetMode="External"/><Relationship Id="rId5"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wnload.eclipse.org/tools/ajdt/37/dev/updat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wnload.oracle.com/javase/6/docs/api/java/lang/Object.html" TargetMode="External"/><Relationship Id="rId3" Type="http://schemas.openxmlformats.org/officeDocument/2006/relationships/hyperlink" Target="http://download.oracle.com/javase/6/docs/api/java/io/OutputStream.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 Id="rId3" Type="http://schemas.openxmlformats.org/officeDocument/2006/relationships/image" Target="../media/image2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 Id="rId3" Type="http://schemas.openxmlformats.org/officeDocument/2006/relationships/image" Target="../media/image2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NULL" TargetMode="External"/><Relationship Id="rId5"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5.xml.rels><?xml version="1.0" encoding="UTF-8" standalone="yes"?>
<Relationships xmlns="http://schemas.openxmlformats.org/package/2006/relationships"><Relationship Id="rId3" Type="http://schemas.openxmlformats.org/officeDocument/2006/relationships/hyperlink" Target="http://www.eclipse.org/aspectj" TargetMode="External"/><Relationship Id="rId4" Type="http://schemas.openxmlformats.org/officeDocument/2006/relationships/hyperlink" Target="http://video.google.com/videoplay?docid=8566923311315412414&amp;q=engEDU" TargetMode="External"/><Relationship Id="rId5" Type="http://schemas.openxmlformats.org/officeDocument/2006/relationships/hyperlink" Target="http://www-128.ibm.com/developerworks/java/library/j-aspectj2/?open&amp;l=007,t=gr" TargetMode="External"/><Relationship Id="rId6" Type="http://schemas.openxmlformats.org/officeDocument/2006/relationships/hyperlink" Target="http://www.eclipse.org/ajdt/EclipseCon2006/" TargetMode="External"/><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4213" y="1628775"/>
            <a:ext cx="7772400" cy="1470025"/>
          </a:xfrm>
        </p:spPr>
        <p:txBody>
          <a:bodyPr/>
          <a:lstStyle/>
          <a:p>
            <a:r>
              <a:rPr lang="en-US"/>
              <a:t>Aspect-Oriented Programming and AspectJ</a:t>
            </a:r>
            <a:endParaRPr lang="hu-HU"/>
          </a:p>
        </p:txBody>
      </p:sp>
      <p:sp>
        <p:nvSpPr>
          <p:cNvPr id="5123" name="Rectangle 3"/>
          <p:cNvSpPr>
            <a:spLocks noGrp="1" noChangeArrowheads="1"/>
          </p:cNvSpPr>
          <p:nvPr>
            <p:ph type="subTitle" idx="1"/>
          </p:nvPr>
        </p:nvSpPr>
        <p:spPr>
          <a:xfrm>
            <a:off x="900113" y="3886200"/>
            <a:ext cx="7416800" cy="1990725"/>
          </a:xfrm>
        </p:spPr>
        <p:txBody>
          <a:bodyPr/>
          <a:lstStyle/>
          <a:p>
            <a:pPr>
              <a:lnSpc>
                <a:spcPct val="90000"/>
              </a:lnSpc>
            </a:pPr>
            <a:r>
              <a:rPr lang="en-US"/>
              <a:t>Jianguo Lu</a:t>
            </a:r>
          </a:p>
          <a:p>
            <a:pPr>
              <a:lnSpc>
                <a:spcPct val="90000"/>
              </a:lnSpc>
            </a:pPr>
            <a:r>
              <a:rPr lang="en-US"/>
              <a:t>University of Windsor</a:t>
            </a:r>
            <a:endParaRPr lang="hu-HU"/>
          </a:p>
        </p:txBody>
      </p:sp>
      <p:pic>
        <p:nvPicPr>
          <p:cNvPr id="5124" name="Picture 4"/>
          <p:cNvPicPr>
            <a:picLocks noChangeAspect="1" noChangeArrowheads="1"/>
          </p:cNvPicPr>
          <p:nvPr/>
        </p:nvPicPr>
        <p:blipFill>
          <a:blip r:embed="rId3"/>
          <a:srcRect/>
          <a:stretch>
            <a:fillRect/>
          </a:stretch>
        </p:blipFill>
        <p:spPr bwMode="auto">
          <a:xfrm>
            <a:off x="1763713" y="3068638"/>
            <a:ext cx="5761037" cy="280352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B1B91A-553A-6E45-8C32-7230CA4BF699}" type="slidenum">
              <a:rPr lang="en-US" altLang="zh-CN"/>
              <a:pPr/>
              <a:t>10</a:t>
            </a:fld>
            <a:r>
              <a:rPr lang="en-US" altLang="zh-CN"/>
              <a:t> </a:t>
            </a:r>
            <a:endParaRPr lang="en-US"/>
          </a:p>
        </p:txBody>
      </p:sp>
      <p:sp>
        <p:nvSpPr>
          <p:cNvPr id="489474" name="Rectangle 2"/>
          <p:cNvSpPr>
            <a:spLocks noGrp="1" noChangeArrowheads="1"/>
          </p:cNvSpPr>
          <p:nvPr>
            <p:ph type="title"/>
          </p:nvPr>
        </p:nvSpPr>
        <p:spPr/>
        <p:txBody>
          <a:bodyPr/>
          <a:lstStyle/>
          <a:p>
            <a:r>
              <a:rPr lang="en-US" sz="2600"/>
              <a:t>Implications of code tangling and scattering</a:t>
            </a:r>
          </a:p>
        </p:txBody>
      </p:sp>
      <p:sp>
        <p:nvSpPr>
          <p:cNvPr id="489475" name="Rectangle 3"/>
          <p:cNvSpPr>
            <a:spLocks noGrp="1" noChangeArrowheads="1"/>
          </p:cNvSpPr>
          <p:nvPr>
            <p:ph type="body" idx="1"/>
          </p:nvPr>
        </p:nvSpPr>
        <p:spPr>
          <a:xfrm>
            <a:off x="323850" y="981074"/>
            <a:ext cx="7753350" cy="5343525"/>
          </a:xfrm>
        </p:spPr>
        <p:txBody>
          <a:bodyPr/>
          <a:lstStyle/>
          <a:p>
            <a:pPr>
              <a:lnSpc>
                <a:spcPct val="90000"/>
              </a:lnSpc>
            </a:pPr>
            <a:r>
              <a:rPr lang="en-US" dirty="0">
                <a:latin typeface="Calibri"/>
                <a:cs typeface="Calibri"/>
              </a:rPr>
              <a:t>Poor traceability:</a:t>
            </a:r>
            <a:r>
              <a:rPr lang="en-US" dirty="0" smtClean="0">
                <a:latin typeface="Calibri"/>
                <a:cs typeface="Calibri"/>
              </a:rPr>
              <a:t> </a:t>
            </a:r>
          </a:p>
          <a:p>
            <a:pPr lvl="1">
              <a:lnSpc>
                <a:spcPct val="90000"/>
              </a:lnSpc>
            </a:pPr>
            <a:r>
              <a:rPr lang="en-US" sz="1800" dirty="0" smtClean="0">
                <a:latin typeface="Calibri"/>
                <a:cs typeface="Calibri"/>
              </a:rPr>
              <a:t>poor mapping between </a:t>
            </a:r>
            <a:r>
              <a:rPr lang="en-US" sz="1800" dirty="0">
                <a:latin typeface="Calibri"/>
                <a:cs typeface="Calibri"/>
              </a:rPr>
              <a:t>a concern and its </a:t>
            </a:r>
            <a:r>
              <a:rPr lang="en-US" sz="1800" dirty="0" smtClean="0">
                <a:latin typeface="Calibri"/>
                <a:cs typeface="Calibri"/>
              </a:rPr>
              <a:t>implementation</a:t>
            </a:r>
          </a:p>
          <a:p>
            <a:pPr>
              <a:lnSpc>
                <a:spcPct val="90000"/>
              </a:lnSpc>
            </a:pPr>
            <a:r>
              <a:rPr lang="en-US" dirty="0">
                <a:latin typeface="Calibri"/>
                <a:cs typeface="Calibri"/>
              </a:rPr>
              <a:t>Lower productivity:</a:t>
            </a:r>
            <a:r>
              <a:rPr lang="en-US" dirty="0" smtClean="0">
                <a:latin typeface="Calibri"/>
                <a:cs typeface="Calibri"/>
              </a:rPr>
              <a:t> </a:t>
            </a:r>
          </a:p>
          <a:p>
            <a:pPr lvl="1">
              <a:lnSpc>
                <a:spcPct val="90000"/>
              </a:lnSpc>
            </a:pPr>
            <a:r>
              <a:rPr lang="en-US" sz="1800" dirty="0" smtClean="0">
                <a:latin typeface="Calibri"/>
                <a:cs typeface="Calibri"/>
              </a:rPr>
              <a:t>developer can not focus on one concern</a:t>
            </a:r>
          </a:p>
          <a:p>
            <a:pPr>
              <a:lnSpc>
                <a:spcPct val="90000"/>
              </a:lnSpc>
            </a:pPr>
            <a:r>
              <a:rPr lang="en-US" dirty="0">
                <a:latin typeface="Calibri"/>
                <a:cs typeface="Calibri"/>
              </a:rPr>
              <a:t>Less code reuse:</a:t>
            </a:r>
            <a:r>
              <a:rPr lang="en-US" dirty="0" smtClean="0">
                <a:latin typeface="Calibri"/>
                <a:cs typeface="Calibri"/>
              </a:rPr>
              <a:t> </a:t>
            </a:r>
          </a:p>
          <a:p>
            <a:pPr lvl="1">
              <a:lnSpc>
                <a:spcPct val="90000"/>
              </a:lnSpc>
            </a:pPr>
            <a:r>
              <a:rPr lang="en-US" sz="1800" dirty="0" smtClean="0">
                <a:latin typeface="Calibri"/>
                <a:cs typeface="Calibri"/>
              </a:rPr>
              <a:t>difficult to reuse </a:t>
            </a:r>
            <a:r>
              <a:rPr lang="en-US" sz="1800" dirty="0">
                <a:latin typeface="Calibri"/>
                <a:cs typeface="Calibri"/>
              </a:rPr>
              <a:t>a module</a:t>
            </a:r>
            <a:r>
              <a:rPr lang="en-US" sz="1800" dirty="0" smtClean="0">
                <a:latin typeface="Calibri"/>
                <a:cs typeface="Calibri"/>
              </a:rPr>
              <a:t> since it implements </a:t>
            </a:r>
            <a:r>
              <a:rPr lang="en-US" sz="1800" dirty="0">
                <a:latin typeface="Calibri"/>
                <a:cs typeface="Calibri"/>
              </a:rPr>
              <a:t>multiple </a:t>
            </a:r>
            <a:r>
              <a:rPr lang="en-US" sz="1800" dirty="0" smtClean="0">
                <a:latin typeface="Calibri"/>
                <a:cs typeface="Calibri"/>
              </a:rPr>
              <a:t>concerns</a:t>
            </a:r>
          </a:p>
          <a:p>
            <a:pPr>
              <a:lnSpc>
                <a:spcPct val="90000"/>
              </a:lnSpc>
            </a:pPr>
            <a:r>
              <a:rPr lang="en-US" dirty="0">
                <a:latin typeface="Calibri"/>
                <a:cs typeface="Calibri"/>
              </a:rPr>
              <a:t>Poor code quality:</a:t>
            </a:r>
            <a:r>
              <a:rPr lang="en-US" dirty="0" smtClean="0">
                <a:latin typeface="Calibri"/>
                <a:cs typeface="Calibri"/>
              </a:rPr>
              <a:t> </a:t>
            </a:r>
          </a:p>
          <a:p>
            <a:pPr lvl="1">
              <a:lnSpc>
                <a:spcPct val="90000"/>
              </a:lnSpc>
            </a:pPr>
            <a:r>
              <a:rPr lang="en-US" sz="1800" dirty="0" smtClean="0">
                <a:latin typeface="Calibri"/>
                <a:cs typeface="Calibri"/>
              </a:rPr>
              <a:t>Code </a:t>
            </a:r>
            <a:r>
              <a:rPr lang="en-US" sz="1800" dirty="0">
                <a:latin typeface="Calibri"/>
                <a:cs typeface="Calibri"/>
              </a:rPr>
              <a:t>tangling produces code with hidden problems.</a:t>
            </a:r>
            <a:r>
              <a:rPr lang="en-US" sz="1800" dirty="0" smtClean="0">
                <a:latin typeface="Calibri"/>
                <a:cs typeface="Calibri"/>
              </a:rPr>
              <a:t> </a:t>
            </a:r>
          </a:p>
          <a:p>
            <a:pPr>
              <a:lnSpc>
                <a:spcPct val="90000"/>
              </a:lnSpc>
            </a:pPr>
            <a:r>
              <a:rPr lang="en-US" altLang="zh-CN" dirty="0">
                <a:latin typeface="Calibri"/>
                <a:ea typeface="宋体" charset="-122"/>
                <a:cs typeface="Calibri"/>
              </a:rPr>
              <a:t>More difficult evolution:</a:t>
            </a:r>
            <a:r>
              <a:rPr lang="en-US" altLang="zh-CN" dirty="0" smtClean="0">
                <a:latin typeface="Calibri"/>
                <a:ea typeface="宋体" charset="-122"/>
                <a:cs typeface="Calibri"/>
              </a:rPr>
              <a:t> </a:t>
            </a:r>
          </a:p>
          <a:p>
            <a:pPr lvl="1">
              <a:lnSpc>
                <a:spcPct val="90000"/>
              </a:lnSpc>
            </a:pPr>
            <a:r>
              <a:rPr lang="en-US" altLang="zh-CN" sz="1800" dirty="0" smtClean="0">
                <a:latin typeface="Calibri"/>
                <a:ea typeface="宋体" charset="-122"/>
                <a:cs typeface="Calibri"/>
              </a:rPr>
              <a:t>modifying one concern may cause ripples in many other modules</a:t>
            </a:r>
          </a:p>
        </p:txBody>
      </p:sp>
      <p:pic>
        <p:nvPicPr>
          <p:cNvPr id="5" name="Picture 5"/>
          <p:cNvPicPr>
            <a:picLocks noChangeAspect="1" noChangeArrowheads="1"/>
          </p:cNvPicPr>
          <p:nvPr/>
        </p:nvPicPr>
        <p:blipFill>
          <a:blip r:embed="rId3"/>
          <a:srcRect/>
          <a:stretch>
            <a:fillRect/>
          </a:stretch>
        </p:blipFill>
        <p:spPr bwMode="auto">
          <a:xfrm>
            <a:off x="7315200" y="2209800"/>
            <a:ext cx="1371600" cy="238363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example</a:t>
            </a:r>
            <a:endParaRPr lang="en-US" dirty="0"/>
          </a:p>
        </p:txBody>
      </p:sp>
      <p:sp>
        <p:nvSpPr>
          <p:cNvPr id="3" name="Content Placeholder 2"/>
          <p:cNvSpPr>
            <a:spLocks noGrp="1"/>
          </p:cNvSpPr>
          <p:nvPr>
            <p:ph idx="1"/>
          </p:nvPr>
        </p:nvSpPr>
        <p:spPr/>
        <p:txBody>
          <a:bodyPr/>
          <a:lstStyle/>
          <a:p>
            <a:r>
              <a:rPr lang="en-US" dirty="0" smtClean="0"/>
              <a:t>Intuitive way of thinking --- </a:t>
            </a:r>
          </a:p>
          <a:p>
            <a:pPr lvl="1"/>
            <a:r>
              <a:rPr lang="en-US" dirty="0" smtClean="0"/>
              <a:t>Points, Lines, Shapes, </a:t>
            </a:r>
          </a:p>
          <a:p>
            <a:pPr lvl="1"/>
            <a:r>
              <a:rPr lang="en-US" dirty="0" smtClean="0"/>
              <a:t>encapsulation, class hierarchy</a:t>
            </a:r>
          </a:p>
          <a:p>
            <a:r>
              <a:rPr lang="en-US" dirty="0" smtClean="0"/>
              <a:t>Code is the natural reflection of the intuitive way of thinking</a:t>
            </a:r>
            <a:endParaRPr lang="en-US" dirty="0"/>
          </a:p>
        </p:txBody>
      </p:sp>
      <p:grpSp>
        <p:nvGrpSpPr>
          <p:cNvPr id="4" name="Group 4"/>
          <p:cNvGrpSpPr>
            <a:grpSpLocks/>
          </p:cNvGrpSpPr>
          <p:nvPr/>
        </p:nvGrpSpPr>
        <p:grpSpPr bwMode="auto">
          <a:xfrm>
            <a:off x="4986338" y="2917825"/>
            <a:ext cx="3471862" cy="3482975"/>
            <a:chOff x="3560" y="2251"/>
            <a:chExt cx="1825" cy="1831"/>
          </a:xfrm>
        </p:grpSpPr>
        <p:sp>
          <p:nvSpPr>
            <p:cNvPr id="5" name="Rectangle 5"/>
            <p:cNvSpPr>
              <a:spLocks noChangeArrowheads="1"/>
            </p:cNvSpPr>
            <p:nvPr/>
          </p:nvSpPr>
          <p:spPr bwMode="auto">
            <a:xfrm>
              <a:off x="3560" y="2261"/>
              <a:ext cx="718" cy="17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1200" b="1" dirty="0" smtClean="0"/>
                <a:t>Display</a:t>
              </a:r>
              <a:endParaRPr lang="en-US" sz="1200" b="1" dirty="0"/>
            </a:p>
          </p:txBody>
        </p:sp>
        <p:sp>
          <p:nvSpPr>
            <p:cNvPr id="6" name="Line 6"/>
            <p:cNvSpPr>
              <a:spLocks noChangeShapeType="1"/>
            </p:cNvSpPr>
            <p:nvPr/>
          </p:nvSpPr>
          <p:spPr bwMode="auto">
            <a:xfrm flipH="1">
              <a:off x="4304" y="3481"/>
              <a:ext cx="359" cy="0"/>
            </a:xfrm>
            <a:prstGeom prst="line">
              <a:avLst/>
            </a:prstGeom>
            <a:noFill/>
            <a:ln w="19050">
              <a:solidFill>
                <a:schemeClr val="tx1"/>
              </a:solidFill>
              <a:round/>
              <a:headEnd type="none" w="sm" len="sm"/>
              <a:tailEnd type="arrow" w="med" len="sm"/>
            </a:ln>
            <a:effectLst/>
          </p:spPr>
          <p:txBody>
            <a:bodyPr>
              <a:prstTxWarp prst="textNoShape">
                <a:avLst/>
              </a:prstTxWarp>
              <a:spAutoFit/>
            </a:bodyPr>
            <a:lstStyle/>
            <a:p>
              <a:endParaRPr lang="en-US"/>
            </a:p>
          </p:txBody>
        </p:sp>
        <p:sp>
          <p:nvSpPr>
            <p:cNvPr id="7" name="Text Box 7"/>
            <p:cNvSpPr txBox="1">
              <a:spLocks noChangeArrowheads="1"/>
            </p:cNvSpPr>
            <p:nvPr/>
          </p:nvSpPr>
          <p:spPr bwMode="auto">
            <a:xfrm>
              <a:off x="4325" y="3325"/>
              <a:ext cx="119" cy="120"/>
            </a:xfrm>
            <a:prstGeom prst="rect">
              <a:avLst/>
            </a:prstGeom>
            <a:noFill/>
            <a:ln w="12700">
              <a:noFill/>
              <a:miter lim="800000"/>
              <a:headEnd type="none" w="sm" len="sm"/>
              <a:tailEnd type="none" w="sm" len="sm"/>
            </a:ln>
            <a:effectLst/>
          </p:spPr>
          <p:txBody>
            <a:bodyPr>
              <a:prstTxWarp prst="textNoShape">
                <a:avLst/>
              </a:prstTxWarp>
              <a:spAutoFit/>
            </a:bodyPr>
            <a:lstStyle/>
            <a:p>
              <a:r>
                <a:rPr lang="en-US" sz="900" b="1"/>
                <a:t>2</a:t>
              </a:r>
            </a:p>
          </p:txBody>
        </p:sp>
        <p:cxnSp>
          <p:nvCxnSpPr>
            <p:cNvPr id="8" name="AutoShape 8"/>
            <p:cNvCxnSpPr>
              <a:cxnSpLocks noChangeShapeType="1"/>
            </p:cNvCxnSpPr>
            <p:nvPr/>
          </p:nvCxnSpPr>
          <p:spPr bwMode="auto">
            <a:xfrm flipV="1">
              <a:off x="3945" y="3149"/>
              <a:ext cx="0" cy="120"/>
            </a:xfrm>
            <a:prstGeom prst="straightConnector1">
              <a:avLst/>
            </a:prstGeom>
            <a:noFill/>
            <a:ln w="19050">
              <a:solidFill>
                <a:schemeClr val="tx1"/>
              </a:solidFill>
              <a:round/>
              <a:headEnd type="none" w="sm" len="sm"/>
              <a:tailEnd type="none" w="sm" len="sm"/>
            </a:ln>
            <a:effectLst/>
          </p:spPr>
        </p:cxnSp>
        <p:cxnSp>
          <p:nvCxnSpPr>
            <p:cNvPr id="9" name="AutoShape 9"/>
            <p:cNvCxnSpPr>
              <a:cxnSpLocks noChangeShapeType="1"/>
              <a:stCxn id="15" idx="0"/>
            </p:cNvCxnSpPr>
            <p:nvPr/>
          </p:nvCxnSpPr>
          <p:spPr bwMode="auto">
            <a:xfrm flipV="1">
              <a:off x="5022" y="3146"/>
              <a:ext cx="0" cy="119"/>
            </a:xfrm>
            <a:prstGeom prst="straightConnector1">
              <a:avLst/>
            </a:prstGeom>
            <a:noFill/>
            <a:ln w="19050">
              <a:solidFill>
                <a:schemeClr val="tx1"/>
              </a:solidFill>
              <a:round/>
              <a:headEnd type="none" w="sm" len="sm"/>
              <a:tailEnd type="none" w="sm" len="sm"/>
            </a:ln>
            <a:effectLst/>
          </p:spPr>
        </p:cxnSp>
        <p:cxnSp>
          <p:nvCxnSpPr>
            <p:cNvPr id="10" name="AutoShape 10"/>
            <p:cNvCxnSpPr>
              <a:cxnSpLocks noChangeShapeType="1"/>
            </p:cNvCxnSpPr>
            <p:nvPr/>
          </p:nvCxnSpPr>
          <p:spPr bwMode="auto">
            <a:xfrm>
              <a:off x="3945" y="3149"/>
              <a:ext cx="1077" cy="0"/>
            </a:xfrm>
            <a:prstGeom prst="straightConnector1">
              <a:avLst/>
            </a:prstGeom>
            <a:noFill/>
            <a:ln w="19050">
              <a:solidFill>
                <a:schemeClr val="tx1"/>
              </a:solidFill>
              <a:round/>
              <a:headEnd type="none" w="sm" len="sm"/>
              <a:tailEnd type="none" w="sm" len="sm"/>
            </a:ln>
            <a:effectLst/>
          </p:spPr>
        </p:cxnSp>
        <p:cxnSp>
          <p:nvCxnSpPr>
            <p:cNvPr id="11" name="AutoShape 11"/>
            <p:cNvCxnSpPr>
              <a:cxnSpLocks noChangeShapeType="1"/>
            </p:cNvCxnSpPr>
            <p:nvPr/>
          </p:nvCxnSpPr>
          <p:spPr bwMode="auto">
            <a:xfrm flipV="1">
              <a:off x="5022" y="2971"/>
              <a:ext cx="0" cy="179"/>
            </a:xfrm>
            <a:prstGeom prst="straightConnector1">
              <a:avLst/>
            </a:prstGeom>
            <a:noFill/>
            <a:ln w="19050">
              <a:solidFill>
                <a:schemeClr val="tx1"/>
              </a:solidFill>
              <a:round/>
              <a:headEnd type="none" w="sm" len="sm"/>
              <a:tailEnd type="none" w="sm" len="sm"/>
            </a:ln>
            <a:effectLst/>
          </p:spPr>
        </p:cxnSp>
        <p:sp>
          <p:nvSpPr>
            <p:cNvPr id="12" name="Rectangle 12"/>
            <p:cNvSpPr>
              <a:spLocks noChangeArrowheads="1"/>
            </p:cNvSpPr>
            <p:nvPr/>
          </p:nvSpPr>
          <p:spPr bwMode="auto">
            <a:xfrm>
              <a:off x="3586" y="3273"/>
              <a:ext cx="718" cy="17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1200" b="1" dirty="0"/>
                <a:t>Point</a:t>
              </a:r>
            </a:p>
          </p:txBody>
        </p:sp>
        <p:sp>
          <p:nvSpPr>
            <p:cNvPr id="13" name="Rectangle 13"/>
            <p:cNvSpPr>
              <a:spLocks noChangeArrowheads="1"/>
            </p:cNvSpPr>
            <p:nvPr/>
          </p:nvSpPr>
          <p:spPr bwMode="auto">
            <a:xfrm>
              <a:off x="3586" y="3508"/>
              <a:ext cx="718" cy="574"/>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1200"/>
                <a:t>getX()</a:t>
              </a:r>
              <a:br>
                <a:rPr lang="en-US" sz="1200"/>
              </a:br>
              <a:r>
                <a:rPr lang="en-US" sz="1200"/>
                <a:t>getY()</a:t>
              </a:r>
              <a:br>
                <a:rPr lang="en-US" sz="1200"/>
              </a:br>
              <a:r>
                <a:rPr lang="en-US" sz="1200"/>
                <a:t>setX(int)</a:t>
              </a:r>
              <a:br>
                <a:rPr lang="en-US" sz="1200"/>
              </a:br>
              <a:r>
                <a:rPr lang="en-US" sz="1200"/>
                <a:t>setY(int)</a:t>
              </a:r>
              <a:br>
                <a:rPr lang="en-US" sz="1200"/>
              </a:br>
              <a:r>
                <a:rPr lang="en-US" sz="1200"/>
                <a:t>moveBy(int, int)</a:t>
              </a:r>
              <a:endParaRPr lang="en-US" sz="1200" b="1"/>
            </a:p>
          </p:txBody>
        </p:sp>
        <p:sp>
          <p:nvSpPr>
            <p:cNvPr id="14" name="Rectangle 14"/>
            <p:cNvSpPr>
              <a:spLocks noChangeArrowheads="1"/>
            </p:cNvSpPr>
            <p:nvPr/>
          </p:nvSpPr>
          <p:spPr bwMode="auto">
            <a:xfrm>
              <a:off x="3586" y="3448"/>
              <a:ext cx="718" cy="6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1200" b="1"/>
            </a:p>
          </p:txBody>
        </p:sp>
        <p:sp>
          <p:nvSpPr>
            <p:cNvPr id="15" name="Rectangle 15"/>
            <p:cNvSpPr>
              <a:spLocks noChangeArrowheads="1"/>
            </p:cNvSpPr>
            <p:nvPr/>
          </p:nvSpPr>
          <p:spPr bwMode="auto">
            <a:xfrm>
              <a:off x="4663" y="3273"/>
              <a:ext cx="718" cy="17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1200" b="1"/>
                <a:t>Line</a:t>
              </a:r>
            </a:p>
          </p:txBody>
        </p:sp>
        <p:sp>
          <p:nvSpPr>
            <p:cNvPr id="16" name="Rectangle 16"/>
            <p:cNvSpPr>
              <a:spLocks noChangeArrowheads="1"/>
            </p:cNvSpPr>
            <p:nvPr/>
          </p:nvSpPr>
          <p:spPr bwMode="auto">
            <a:xfrm>
              <a:off x="4663" y="3508"/>
              <a:ext cx="718" cy="574"/>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1200"/>
                <a:t>getP1()</a:t>
              </a:r>
              <a:br>
                <a:rPr lang="en-US" sz="1200"/>
              </a:br>
              <a:r>
                <a:rPr lang="en-US" sz="1200"/>
                <a:t>getP2()</a:t>
              </a:r>
              <a:br>
                <a:rPr lang="en-US" sz="1200"/>
              </a:br>
              <a:r>
                <a:rPr lang="en-US" sz="1200"/>
                <a:t>setP1(Point)</a:t>
              </a:r>
              <a:br>
                <a:rPr lang="en-US" sz="1200"/>
              </a:br>
              <a:r>
                <a:rPr lang="en-US" sz="1200"/>
                <a:t>setP2(Point)</a:t>
              </a:r>
              <a:br>
                <a:rPr lang="en-US" sz="1200"/>
              </a:br>
              <a:r>
                <a:rPr lang="en-US" sz="1200"/>
                <a:t>moveBy(int, int)</a:t>
              </a:r>
              <a:endParaRPr lang="en-US" sz="1200" b="1"/>
            </a:p>
          </p:txBody>
        </p:sp>
        <p:sp>
          <p:nvSpPr>
            <p:cNvPr id="17" name="Rectangle 17"/>
            <p:cNvSpPr>
              <a:spLocks noChangeArrowheads="1"/>
            </p:cNvSpPr>
            <p:nvPr/>
          </p:nvSpPr>
          <p:spPr bwMode="auto">
            <a:xfrm>
              <a:off x="4663" y="3448"/>
              <a:ext cx="718" cy="6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1200" b="1"/>
            </a:p>
          </p:txBody>
        </p:sp>
        <p:sp>
          <p:nvSpPr>
            <p:cNvPr id="18" name="Rectangle 18"/>
            <p:cNvSpPr>
              <a:spLocks noChangeArrowheads="1"/>
            </p:cNvSpPr>
            <p:nvPr/>
          </p:nvSpPr>
          <p:spPr bwMode="auto">
            <a:xfrm>
              <a:off x="4667" y="2257"/>
              <a:ext cx="718" cy="17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1200" b="1"/>
                <a:t>Shape</a:t>
              </a:r>
            </a:p>
          </p:txBody>
        </p:sp>
        <p:sp>
          <p:nvSpPr>
            <p:cNvPr id="19" name="Rectangle 19"/>
            <p:cNvSpPr>
              <a:spLocks noChangeArrowheads="1"/>
            </p:cNvSpPr>
            <p:nvPr/>
          </p:nvSpPr>
          <p:spPr bwMode="auto">
            <a:xfrm>
              <a:off x="4667" y="2432"/>
              <a:ext cx="718" cy="48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1200" i="1"/>
                <a:t>moveBy(int, int)</a:t>
              </a:r>
              <a:endParaRPr lang="en-US" sz="1200" b="1"/>
            </a:p>
          </p:txBody>
        </p:sp>
        <p:sp>
          <p:nvSpPr>
            <p:cNvPr id="20" name="Rectangle 20"/>
            <p:cNvSpPr>
              <a:spLocks noChangeArrowheads="1"/>
            </p:cNvSpPr>
            <p:nvPr/>
          </p:nvSpPr>
          <p:spPr bwMode="auto">
            <a:xfrm>
              <a:off x="4667" y="2431"/>
              <a:ext cx="718" cy="5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1200" b="1"/>
            </a:p>
          </p:txBody>
        </p:sp>
        <p:sp useBgFill="1">
          <p:nvSpPr>
            <p:cNvPr id="21" name="AutoShape 21"/>
            <p:cNvSpPr>
              <a:spLocks noChangeArrowheads="1"/>
            </p:cNvSpPr>
            <p:nvPr/>
          </p:nvSpPr>
          <p:spPr bwMode="auto">
            <a:xfrm>
              <a:off x="4996" y="2915"/>
              <a:ext cx="60" cy="60"/>
            </a:xfrm>
            <a:prstGeom prst="triangle">
              <a:avLst>
                <a:gd name="adj" fmla="val 50000"/>
              </a:avLst>
            </a:prstGeom>
            <a:ln w="12700">
              <a:solidFill>
                <a:schemeClr val="tx1"/>
              </a:solidFill>
              <a:miter lim="800000"/>
              <a:headEnd type="none" w="sm" len="sm"/>
              <a:tailEnd type="none" w="sm" len="sm"/>
            </a:ln>
            <a:effectLst/>
          </p:spPr>
          <p:txBody>
            <a:bodyPr wrap="none" anchor="ctr">
              <a:prstTxWarp prst="textNoShape">
                <a:avLst/>
              </a:prstTxWarp>
              <a:spAutoFit/>
            </a:bodyPr>
            <a:lstStyle/>
            <a:p>
              <a:endParaRPr lang="en-US"/>
            </a:p>
          </p:txBody>
        </p:sp>
        <p:sp>
          <p:nvSpPr>
            <p:cNvPr id="22" name="Line 22"/>
            <p:cNvSpPr>
              <a:spLocks noChangeShapeType="1"/>
            </p:cNvSpPr>
            <p:nvPr/>
          </p:nvSpPr>
          <p:spPr bwMode="auto">
            <a:xfrm>
              <a:off x="4278" y="2355"/>
              <a:ext cx="389" cy="0"/>
            </a:xfrm>
            <a:prstGeom prst="line">
              <a:avLst/>
            </a:prstGeom>
            <a:noFill/>
            <a:ln w="19050">
              <a:solidFill>
                <a:schemeClr val="tx1"/>
              </a:solidFill>
              <a:round/>
              <a:headEnd type="none" w="sm" len="sm"/>
              <a:tailEnd type="arrow" w="med" len="sm"/>
            </a:ln>
            <a:effectLst/>
          </p:spPr>
          <p:txBody>
            <a:bodyPr>
              <a:prstTxWarp prst="textNoShape">
                <a:avLst/>
              </a:prstTxWarp>
              <a:spAutoFit/>
            </a:bodyPr>
            <a:lstStyle/>
            <a:p>
              <a:endParaRPr lang="en-US"/>
            </a:p>
          </p:txBody>
        </p:sp>
        <p:sp>
          <p:nvSpPr>
            <p:cNvPr id="23" name="Text Box 23"/>
            <p:cNvSpPr txBox="1">
              <a:spLocks noChangeArrowheads="1"/>
            </p:cNvSpPr>
            <p:nvPr/>
          </p:nvSpPr>
          <p:spPr bwMode="auto">
            <a:xfrm>
              <a:off x="4547" y="2251"/>
              <a:ext cx="120" cy="129"/>
            </a:xfrm>
            <a:prstGeom prst="rect">
              <a:avLst/>
            </a:prstGeom>
            <a:noFill/>
            <a:ln w="12700">
              <a:noFill/>
              <a:miter lim="800000"/>
              <a:headEnd type="none" w="sm" len="sm"/>
              <a:tailEnd type="none" w="sm" len="sm"/>
            </a:ln>
            <a:effectLst/>
          </p:spPr>
          <p:txBody>
            <a:bodyPr>
              <a:prstTxWarp prst="textNoShape">
                <a:avLst/>
              </a:prstTxWarp>
              <a:spAutoFit/>
            </a:bodyPr>
            <a:lstStyle/>
            <a:p>
              <a:r>
                <a:rPr lang="en-US" sz="1000" b="1"/>
                <a:t>*</a:t>
              </a:r>
            </a:p>
          </p:txBody>
        </p:sp>
      </p:grpSp>
    </p:spTree>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Poor code modularity </a:t>
            </a:r>
            <a:endParaRPr lang="en-US" dirty="0"/>
          </a:p>
        </p:txBody>
      </p:sp>
      <p:sp>
        <p:nvSpPr>
          <p:cNvPr id="3" name="Content Placeholder 2"/>
          <p:cNvSpPr>
            <a:spLocks noGrp="1"/>
          </p:cNvSpPr>
          <p:nvPr>
            <p:ph idx="1"/>
          </p:nvPr>
        </p:nvSpPr>
        <p:spPr/>
        <p:txBody>
          <a:bodyPr/>
          <a:lstStyle/>
          <a:p>
            <a:r>
              <a:rPr lang="en-US" dirty="0" smtClean="0"/>
              <a:t>Display needs to be updated every time a shape is moved</a:t>
            </a:r>
            <a:endParaRPr lang="en-US" dirty="0"/>
          </a:p>
        </p:txBody>
      </p:sp>
      <p:grpSp>
        <p:nvGrpSpPr>
          <p:cNvPr id="4" name="Group 2"/>
          <p:cNvGrpSpPr>
            <a:grpSpLocks/>
          </p:cNvGrpSpPr>
          <p:nvPr/>
        </p:nvGrpSpPr>
        <p:grpSpPr bwMode="auto">
          <a:xfrm>
            <a:off x="492125" y="2276475"/>
            <a:ext cx="5151438" cy="4432300"/>
            <a:chOff x="310" y="1434"/>
            <a:chExt cx="3245" cy="2792"/>
          </a:xfrm>
        </p:grpSpPr>
        <p:sp>
          <p:nvSpPr>
            <p:cNvPr id="5" name="Text Box 3"/>
            <p:cNvSpPr txBox="1">
              <a:spLocks noChangeArrowheads="1"/>
            </p:cNvSpPr>
            <p:nvPr/>
          </p:nvSpPr>
          <p:spPr bwMode="auto">
            <a:xfrm>
              <a:off x="310" y="1434"/>
              <a:ext cx="2824" cy="2504"/>
            </a:xfrm>
            <a:prstGeom prst="rect">
              <a:avLst/>
            </a:prstGeom>
            <a:solidFill>
              <a:schemeClr val="bg1"/>
            </a:solidFill>
            <a:ln w="3175">
              <a:solidFill>
                <a:schemeClr val="tx1"/>
              </a:solidFill>
              <a:miter lim="800000"/>
              <a:headEnd/>
              <a:tailEnd/>
            </a:ln>
            <a:effectLst/>
          </p:spPr>
          <p:txBody>
            <a:bodyPr wrap="none">
              <a:prstTxWarp prst="textNoShape">
                <a:avLst/>
              </a:prstTxWarp>
              <a:spAutoFit/>
            </a:bodyPr>
            <a:lstStyle/>
            <a:p>
              <a:pPr algn="l">
                <a:spcBef>
                  <a:spcPct val="0"/>
                </a:spcBef>
              </a:pPr>
              <a:r>
                <a:rPr lang="en-US" sz="2800" b="1" dirty="0">
                  <a:solidFill>
                    <a:srgbClr val="0033CC"/>
                  </a:solidFill>
                  <a:latin typeface="Courier New" charset="0"/>
                </a:rPr>
                <a:t>class</a:t>
              </a:r>
              <a:r>
                <a:rPr lang="en-US" sz="2800" b="1" dirty="0">
                  <a:latin typeface="Courier New" charset="0"/>
                </a:rPr>
                <a:t> Point</a:t>
              </a:r>
              <a:r>
                <a:rPr lang="en-US" sz="1600" b="1" dirty="0">
                  <a:latin typeface="Courier New" charset="0"/>
                </a:rPr>
                <a:t> </a:t>
              </a:r>
              <a:r>
                <a:rPr lang="en-US" sz="1600" b="1" dirty="0">
                  <a:solidFill>
                    <a:srgbClr val="0033CC"/>
                  </a:solidFill>
                  <a:latin typeface="Courier New" charset="0"/>
                </a:rPr>
                <a:t>extends</a:t>
              </a:r>
              <a:r>
                <a:rPr lang="en-US" sz="1600" b="1" dirty="0">
                  <a:latin typeface="Courier New" charset="0"/>
                </a:rPr>
                <a:t> Shape {</a:t>
              </a:r>
            </a:p>
            <a:p>
              <a:pPr algn="l">
                <a:spcBef>
                  <a:spcPct val="0"/>
                </a:spcBef>
              </a:pPr>
              <a:r>
                <a:rPr lang="en-US" b="1" dirty="0">
                  <a:latin typeface="Courier New" charset="0"/>
                </a:rPr>
                <a:t>  </a:t>
              </a:r>
              <a:r>
                <a:rPr lang="en-US" sz="1600" b="1" dirty="0">
                  <a:solidFill>
                    <a:srgbClr val="0033CC"/>
                  </a:solidFill>
                  <a:latin typeface="Courier New" charset="0"/>
                </a:rPr>
                <a:t>private</a:t>
              </a:r>
              <a:r>
                <a:rPr lang="en-US" sz="1600" b="1" dirty="0">
                  <a:latin typeface="Courier New" charset="0"/>
                </a:rPr>
                <a:t> </a:t>
              </a:r>
              <a:r>
                <a:rPr lang="en-US" sz="1600" b="1" dirty="0" err="1">
                  <a:solidFill>
                    <a:srgbClr val="0033CC"/>
                  </a:solidFill>
                  <a:latin typeface="Courier New" charset="0"/>
                </a:rPr>
                <a:t>int</a:t>
              </a:r>
              <a:r>
                <a:rPr lang="en-US" sz="1600" b="1" dirty="0">
                  <a:latin typeface="Courier New" charset="0"/>
                </a:rPr>
                <a:t> </a:t>
              </a:r>
              <a:r>
                <a:rPr lang="en-US" sz="1600" b="1" dirty="0" err="1">
                  <a:latin typeface="Courier New" charset="0"/>
                </a:rPr>
                <a:t>x</a:t>
              </a:r>
              <a:r>
                <a:rPr lang="en-US" sz="1600" b="1" dirty="0">
                  <a:latin typeface="Courier New" charset="0"/>
                </a:rPr>
                <a:t> = 0, </a:t>
              </a:r>
              <a:r>
                <a:rPr lang="en-US" sz="1600" b="1" dirty="0" err="1">
                  <a:latin typeface="Courier New" charset="0"/>
                </a:rPr>
                <a:t>y</a:t>
              </a:r>
              <a:r>
                <a:rPr lang="en-US" sz="1600" b="1" dirty="0">
                  <a:latin typeface="Courier New" charset="0"/>
                </a:rPr>
                <a:t> = 0;</a:t>
              </a:r>
            </a:p>
            <a:p>
              <a:pPr algn="l">
                <a:spcBef>
                  <a:spcPct val="0"/>
                </a:spcBef>
              </a:pPr>
              <a:endParaRPr lang="en-US" sz="1600" b="1" dirty="0">
                <a:latin typeface="Courier New" charset="0"/>
              </a:endParaRPr>
            </a:p>
            <a:p>
              <a:pPr algn="l">
                <a:spcBef>
                  <a:spcPct val="0"/>
                </a:spcBef>
              </a:pPr>
              <a:r>
                <a:rPr lang="en-US" sz="1600" b="1" dirty="0">
                  <a:latin typeface="Courier New" charset="0"/>
                </a:rPr>
                <a:t>  </a:t>
              </a:r>
              <a:r>
                <a:rPr lang="en-US" sz="1600" b="1" dirty="0" err="1">
                  <a:solidFill>
                    <a:srgbClr val="0033CC"/>
                  </a:solidFill>
                  <a:latin typeface="Courier New" charset="0"/>
                </a:rPr>
                <a:t>int</a:t>
              </a:r>
              <a:r>
                <a:rPr lang="en-US" sz="1600" b="1" dirty="0">
                  <a:solidFill>
                    <a:srgbClr val="0033CC"/>
                  </a:solidFill>
                  <a:latin typeface="Courier New" charset="0"/>
                </a:rPr>
                <a:t> </a:t>
              </a:r>
              <a:r>
                <a:rPr lang="en-US" sz="1600" b="1" dirty="0" err="1">
                  <a:latin typeface="Courier New" charset="0"/>
                </a:rPr>
                <a:t>getX</a:t>
              </a:r>
              <a:r>
                <a:rPr lang="en-US" sz="1600" b="1" dirty="0">
                  <a:latin typeface="Courier New" charset="0"/>
                </a:rPr>
                <a:t>() { </a:t>
              </a:r>
              <a:r>
                <a:rPr lang="en-US" sz="1600" b="1" dirty="0">
                  <a:solidFill>
                    <a:srgbClr val="0033CC"/>
                  </a:solidFill>
                  <a:latin typeface="Courier New" charset="0"/>
                </a:rPr>
                <a:t>return </a:t>
              </a:r>
              <a:r>
                <a:rPr lang="en-US" sz="1600" b="1" dirty="0" err="1">
                  <a:latin typeface="Courier New" charset="0"/>
                </a:rPr>
                <a:t>x</a:t>
              </a:r>
              <a:r>
                <a:rPr lang="en-US" sz="1600" b="1" dirty="0">
                  <a:latin typeface="Courier New" charset="0"/>
                </a:rPr>
                <a:t>; }</a:t>
              </a:r>
            </a:p>
            <a:p>
              <a:pPr algn="l">
                <a:spcBef>
                  <a:spcPct val="0"/>
                </a:spcBef>
              </a:pPr>
              <a:r>
                <a:rPr lang="en-US" sz="1600" b="1" dirty="0">
                  <a:latin typeface="Courier New" charset="0"/>
                </a:rPr>
                <a:t>  </a:t>
              </a:r>
              <a:r>
                <a:rPr lang="en-US" sz="1600" b="1" dirty="0" err="1">
                  <a:solidFill>
                    <a:srgbClr val="0033CC"/>
                  </a:solidFill>
                  <a:latin typeface="Courier New" charset="0"/>
                </a:rPr>
                <a:t>int</a:t>
              </a:r>
              <a:r>
                <a:rPr lang="en-US" sz="1600" b="1" dirty="0">
                  <a:solidFill>
                    <a:srgbClr val="0033CC"/>
                  </a:solidFill>
                  <a:latin typeface="Courier New" charset="0"/>
                </a:rPr>
                <a:t> </a:t>
              </a:r>
              <a:r>
                <a:rPr lang="en-US" sz="1600" b="1" dirty="0" err="1">
                  <a:latin typeface="Courier New" charset="0"/>
                </a:rPr>
                <a:t>getY</a:t>
              </a:r>
              <a:r>
                <a:rPr lang="en-US" sz="1600" b="1" dirty="0">
                  <a:latin typeface="Courier New" charset="0"/>
                </a:rPr>
                <a:t>() { </a:t>
              </a:r>
              <a:r>
                <a:rPr lang="en-US" sz="1600" b="1" dirty="0">
                  <a:solidFill>
                    <a:srgbClr val="0033CC"/>
                  </a:solidFill>
                  <a:latin typeface="Courier New" charset="0"/>
                </a:rPr>
                <a:t>return </a:t>
              </a:r>
              <a:r>
                <a:rPr lang="en-US" sz="1600" b="1" dirty="0" err="1">
                  <a:latin typeface="Courier New" charset="0"/>
                </a:rPr>
                <a:t>y</a:t>
              </a:r>
              <a:r>
                <a:rPr lang="en-US" sz="1600" b="1" dirty="0">
                  <a:latin typeface="Courier New" charset="0"/>
                </a:rPr>
                <a:t>; }</a:t>
              </a:r>
            </a:p>
            <a:p>
              <a:pPr algn="l">
                <a:spcBef>
                  <a:spcPct val="0"/>
                </a:spcBef>
              </a:pPr>
              <a:endParaRPr lang="en-US" sz="1600" b="1" dirty="0">
                <a:latin typeface="Courier New" charset="0"/>
              </a:endParaRPr>
            </a:p>
            <a:p>
              <a:pPr algn="l">
                <a:spcBef>
                  <a:spcPct val="0"/>
                </a:spcBef>
              </a:pPr>
              <a:r>
                <a:rPr lang="en-US" sz="1600" b="1" dirty="0">
                  <a:latin typeface="Courier New" charset="0"/>
                </a:rPr>
                <a:t>  </a:t>
              </a:r>
              <a:r>
                <a:rPr lang="en-US" sz="1600" b="1" dirty="0">
                  <a:solidFill>
                    <a:srgbClr val="0033CC"/>
                  </a:solidFill>
                  <a:latin typeface="Courier New" charset="0"/>
                </a:rPr>
                <a:t>void </a:t>
              </a:r>
              <a:r>
                <a:rPr lang="en-US" sz="1600" b="1" dirty="0" err="1">
                  <a:latin typeface="Courier New" charset="0"/>
                </a:rPr>
                <a:t>setX(</a:t>
              </a:r>
              <a:r>
                <a:rPr lang="en-US" sz="1600" b="1" dirty="0" err="1">
                  <a:solidFill>
                    <a:srgbClr val="0033CC"/>
                  </a:solidFill>
                  <a:latin typeface="Courier New" charset="0"/>
                </a:rPr>
                <a:t>int</a:t>
              </a:r>
              <a:r>
                <a:rPr lang="en-US" sz="1600" b="1" dirty="0">
                  <a:solidFill>
                    <a:srgbClr val="0033CC"/>
                  </a:solidFill>
                  <a:latin typeface="Courier New" charset="0"/>
                </a:rPr>
                <a:t> </a:t>
              </a:r>
              <a:r>
                <a:rPr lang="en-US" sz="1600" b="1" dirty="0" err="1">
                  <a:latin typeface="Courier New" charset="0"/>
                </a:rPr>
                <a:t>x</a:t>
              </a:r>
              <a:r>
                <a:rPr lang="en-US" sz="1600" b="1" dirty="0">
                  <a:latin typeface="Courier New" charset="0"/>
                </a:rPr>
                <a:t>) {    </a:t>
              </a:r>
            </a:p>
            <a:p>
              <a:pPr algn="l">
                <a:spcBef>
                  <a:spcPct val="0"/>
                </a:spcBef>
              </a:pPr>
              <a:r>
                <a:rPr lang="en-US" sz="1600" b="1" dirty="0">
                  <a:latin typeface="Courier New" charset="0"/>
                </a:rPr>
                <a:t>    </a:t>
              </a:r>
              <a:r>
                <a:rPr lang="en-US" sz="1600" b="1" dirty="0" err="1">
                  <a:solidFill>
                    <a:srgbClr val="0033CC"/>
                  </a:solidFill>
                  <a:latin typeface="Courier New" charset="0"/>
                </a:rPr>
                <a:t>this</a:t>
              </a:r>
              <a:r>
                <a:rPr lang="en-US" sz="1600" b="1" dirty="0" err="1">
                  <a:latin typeface="Courier New" charset="0"/>
                </a:rPr>
                <a:t>.x</a:t>
              </a:r>
              <a:r>
                <a:rPr lang="en-US" sz="1600" b="1" dirty="0">
                  <a:latin typeface="Courier New" charset="0"/>
                </a:rPr>
                <a:t> = </a:t>
              </a:r>
              <a:r>
                <a:rPr lang="en-US" sz="1600" b="1" dirty="0" err="1">
                  <a:latin typeface="Courier New" charset="0"/>
                </a:rPr>
                <a:t>x</a:t>
              </a:r>
              <a:r>
                <a:rPr lang="en-US" sz="1600" b="1" dirty="0">
                  <a:latin typeface="Courier New" charset="0"/>
                </a:rPr>
                <a:t>;</a:t>
              </a:r>
            </a:p>
            <a:p>
              <a:pPr algn="l">
                <a:spcBef>
                  <a:spcPct val="0"/>
                </a:spcBef>
              </a:pPr>
              <a:r>
                <a:rPr lang="en-US" sz="1600" b="1" dirty="0">
                  <a:solidFill>
                    <a:schemeClr val="folHlink"/>
                  </a:solidFill>
                  <a:latin typeface="Courier New" charset="0"/>
                </a:rPr>
                <a:t>    </a:t>
              </a:r>
              <a:r>
                <a:rPr lang="en-US" sz="1600" b="1" dirty="0" err="1">
                  <a:solidFill>
                    <a:srgbClr val="FF0000"/>
                  </a:solidFill>
                  <a:latin typeface="Courier New" charset="0"/>
                </a:rPr>
                <a:t>display.update(this</a:t>
              </a:r>
              <a:r>
                <a:rPr lang="en-US" sz="1600" b="1" dirty="0">
                  <a:solidFill>
                    <a:srgbClr val="FF0000"/>
                  </a:solidFill>
                  <a:latin typeface="Courier New" charset="0"/>
                </a:rPr>
                <a:t>);</a:t>
              </a:r>
            </a:p>
            <a:p>
              <a:pPr algn="l">
                <a:spcBef>
                  <a:spcPct val="0"/>
                </a:spcBef>
              </a:pPr>
              <a:r>
                <a:rPr lang="en-US" sz="1600" b="1" dirty="0">
                  <a:solidFill>
                    <a:srgbClr val="FF0000"/>
                  </a:solidFill>
                  <a:latin typeface="Courier New" charset="0"/>
                </a:rPr>
                <a:t> </a:t>
              </a:r>
              <a:r>
                <a:rPr lang="en-US" sz="1600" b="1" dirty="0">
                  <a:latin typeface="Courier New" charset="0"/>
                </a:rPr>
                <a:t> }</a:t>
              </a:r>
            </a:p>
            <a:p>
              <a:pPr algn="l">
                <a:spcBef>
                  <a:spcPct val="0"/>
                </a:spcBef>
              </a:pPr>
              <a:r>
                <a:rPr lang="en-US" sz="1600" b="1" dirty="0">
                  <a:latin typeface="Courier New" charset="0"/>
                </a:rPr>
                <a:t>  </a:t>
              </a:r>
              <a:r>
                <a:rPr lang="en-US" sz="1600" b="1" dirty="0">
                  <a:solidFill>
                    <a:srgbClr val="0033CC"/>
                  </a:solidFill>
                  <a:latin typeface="Courier New" charset="0"/>
                </a:rPr>
                <a:t>void </a:t>
              </a:r>
              <a:r>
                <a:rPr lang="en-US" sz="1600" b="1" dirty="0" err="1">
                  <a:latin typeface="Courier New" charset="0"/>
                </a:rPr>
                <a:t>setY(</a:t>
              </a:r>
              <a:r>
                <a:rPr lang="en-US" sz="1600" b="1" dirty="0" err="1">
                  <a:solidFill>
                    <a:srgbClr val="0033CC"/>
                  </a:solidFill>
                  <a:latin typeface="Courier New" charset="0"/>
                </a:rPr>
                <a:t>int</a:t>
              </a:r>
              <a:r>
                <a:rPr lang="en-US" sz="1600" b="1" dirty="0">
                  <a:solidFill>
                    <a:srgbClr val="0033CC"/>
                  </a:solidFill>
                  <a:latin typeface="Courier New" charset="0"/>
                </a:rPr>
                <a:t> </a:t>
              </a:r>
              <a:r>
                <a:rPr lang="en-US" sz="1600" b="1" dirty="0" err="1">
                  <a:latin typeface="Courier New" charset="0"/>
                </a:rPr>
                <a:t>y</a:t>
              </a:r>
              <a:r>
                <a:rPr lang="en-US" sz="1600" b="1" dirty="0">
                  <a:latin typeface="Courier New" charset="0"/>
                </a:rPr>
                <a:t>) {    </a:t>
              </a:r>
            </a:p>
            <a:p>
              <a:pPr algn="l">
                <a:spcBef>
                  <a:spcPct val="0"/>
                </a:spcBef>
              </a:pPr>
              <a:r>
                <a:rPr lang="en-US" sz="1600" b="1" dirty="0">
                  <a:latin typeface="Courier New" charset="0"/>
                </a:rPr>
                <a:t>    </a:t>
              </a:r>
              <a:r>
                <a:rPr lang="en-US" sz="1600" b="1" dirty="0" err="1">
                  <a:solidFill>
                    <a:srgbClr val="0033CC"/>
                  </a:solidFill>
                  <a:latin typeface="Courier New" charset="0"/>
                </a:rPr>
                <a:t>this</a:t>
              </a:r>
              <a:r>
                <a:rPr lang="en-US" sz="1600" b="1" dirty="0" err="1">
                  <a:latin typeface="Courier New" charset="0"/>
                </a:rPr>
                <a:t>.y</a:t>
              </a:r>
              <a:r>
                <a:rPr lang="en-US" sz="1600" b="1" dirty="0">
                  <a:latin typeface="Courier New" charset="0"/>
                </a:rPr>
                <a:t> = </a:t>
              </a:r>
              <a:r>
                <a:rPr lang="en-US" sz="1600" b="1" dirty="0" err="1">
                  <a:latin typeface="Courier New" charset="0"/>
                </a:rPr>
                <a:t>y</a:t>
              </a:r>
              <a:r>
                <a:rPr lang="en-US" sz="1600" b="1" dirty="0">
                  <a:latin typeface="Courier New" charset="0"/>
                </a:rPr>
                <a:t>;</a:t>
              </a:r>
            </a:p>
            <a:p>
              <a:pPr algn="l">
                <a:spcBef>
                  <a:spcPct val="0"/>
                </a:spcBef>
              </a:pPr>
              <a:r>
                <a:rPr lang="en-US" sz="1600" b="1" dirty="0">
                  <a:solidFill>
                    <a:srgbClr val="FF0000"/>
                  </a:solidFill>
                  <a:latin typeface="Courier New" charset="0"/>
                </a:rPr>
                <a:t>    </a:t>
              </a:r>
              <a:r>
                <a:rPr lang="en-US" sz="1600" b="1" dirty="0" err="1">
                  <a:solidFill>
                    <a:srgbClr val="FF0000"/>
                  </a:solidFill>
                  <a:latin typeface="Courier New" charset="0"/>
                </a:rPr>
                <a:t>display.update(this</a:t>
              </a:r>
              <a:r>
                <a:rPr lang="en-US" sz="1600" b="1" dirty="0">
                  <a:solidFill>
                    <a:srgbClr val="FF0000"/>
                  </a:solidFill>
                  <a:latin typeface="Courier New" charset="0"/>
                </a:rPr>
                <a:t>);</a:t>
              </a:r>
            </a:p>
            <a:p>
              <a:pPr algn="l">
                <a:spcBef>
                  <a:spcPct val="0"/>
                </a:spcBef>
              </a:pPr>
              <a:r>
                <a:rPr lang="en-US" sz="1600" b="1" dirty="0">
                  <a:latin typeface="Courier New" charset="0"/>
                </a:rPr>
                <a:t>  }</a:t>
              </a:r>
            </a:p>
            <a:p>
              <a:pPr algn="l">
                <a:spcBef>
                  <a:spcPct val="0"/>
                </a:spcBef>
              </a:pPr>
              <a:r>
                <a:rPr lang="en-US" sz="1600" b="1" dirty="0">
                  <a:latin typeface="Courier New" charset="0"/>
                </a:rPr>
                <a:t>}</a:t>
              </a:r>
            </a:p>
          </p:txBody>
        </p:sp>
        <p:sp>
          <p:nvSpPr>
            <p:cNvPr id="6" name="Line 4"/>
            <p:cNvSpPr>
              <a:spLocks noChangeShapeType="1"/>
            </p:cNvSpPr>
            <p:nvPr/>
          </p:nvSpPr>
          <p:spPr bwMode="auto">
            <a:xfrm flipH="1" flipV="1">
              <a:off x="3134" y="1434"/>
              <a:ext cx="421" cy="1832"/>
            </a:xfrm>
            <a:prstGeom prst="line">
              <a:avLst/>
            </a:prstGeom>
            <a:noFill/>
            <a:ln w="9525">
              <a:solidFill>
                <a:schemeClr val="tx1"/>
              </a:solidFill>
              <a:prstDash val="sysDot"/>
              <a:round/>
              <a:headEnd/>
              <a:tailEnd/>
            </a:ln>
            <a:effectLst/>
          </p:spPr>
          <p:txBody>
            <a:bodyPr>
              <a:prstTxWarp prst="textNoShape">
                <a:avLst/>
              </a:prstTxWarp>
            </a:bodyPr>
            <a:lstStyle/>
            <a:p>
              <a:endParaRPr lang="en-US"/>
            </a:p>
          </p:txBody>
        </p:sp>
        <p:sp>
          <p:nvSpPr>
            <p:cNvPr id="7" name="Line 5"/>
            <p:cNvSpPr>
              <a:spLocks noChangeShapeType="1"/>
            </p:cNvSpPr>
            <p:nvPr/>
          </p:nvSpPr>
          <p:spPr bwMode="auto">
            <a:xfrm flipH="1" flipV="1">
              <a:off x="3132" y="3937"/>
              <a:ext cx="420" cy="289"/>
            </a:xfrm>
            <a:prstGeom prst="line">
              <a:avLst/>
            </a:prstGeom>
            <a:noFill/>
            <a:ln w="9525">
              <a:solidFill>
                <a:schemeClr val="tx1"/>
              </a:solidFill>
              <a:prstDash val="sysDot"/>
              <a:round/>
              <a:headEnd/>
              <a:tailEnd/>
            </a:ln>
            <a:effectLst/>
          </p:spPr>
          <p:txBody>
            <a:bodyPr>
              <a:prstTxWarp prst="textNoShape">
                <a:avLst/>
              </a:prstTxWarp>
            </a:bodyPr>
            <a:lstStyle/>
            <a:p>
              <a:endParaRPr lang="en-US"/>
            </a:p>
          </p:txBody>
        </p:sp>
      </p:grpSp>
      <p:grpSp>
        <p:nvGrpSpPr>
          <p:cNvPr id="8" name="Group 42"/>
          <p:cNvGrpSpPr>
            <a:grpSpLocks/>
          </p:cNvGrpSpPr>
          <p:nvPr/>
        </p:nvGrpSpPr>
        <p:grpSpPr bwMode="auto">
          <a:xfrm>
            <a:off x="5586413" y="3241675"/>
            <a:ext cx="3471862" cy="3482975"/>
            <a:chOff x="3519" y="2042"/>
            <a:chExt cx="2187" cy="2194"/>
          </a:xfrm>
        </p:grpSpPr>
        <p:sp>
          <p:nvSpPr>
            <p:cNvPr id="9" name="Text Box 10"/>
            <p:cNvSpPr txBox="1">
              <a:spLocks noChangeArrowheads="1"/>
            </p:cNvSpPr>
            <p:nvPr/>
          </p:nvSpPr>
          <p:spPr bwMode="auto">
            <a:xfrm>
              <a:off x="4336" y="2046"/>
              <a:ext cx="168" cy="116"/>
            </a:xfrm>
            <a:prstGeom prst="rect">
              <a:avLst/>
            </a:prstGeom>
            <a:noFill/>
            <a:ln w="12700">
              <a:noFill/>
              <a:miter lim="800000"/>
              <a:headEnd type="none" w="sm" len="sm"/>
              <a:tailEnd type="none" w="sm" len="sm"/>
            </a:ln>
            <a:effectLst/>
          </p:spPr>
          <p:txBody>
            <a:bodyPr>
              <a:prstTxWarp prst="textNoShape">
                <a:avLst/>
              </a:prstTxWarp>
              <a:spAutoFit/>
            </a:bodyPr>
            <a:lstStyle/>
            <a:p>
              <a:r>
                <a:rPr lang="en-US" sz="600" b="1"/>
                <a:t>1</a:t>
              </a:r>
            </a:p>
          </p:txBody>
        </p:sp>
        <p:sp>
          <p:nvSpPr>
            <p:cNvPr id="10" name="Freeform 11"/>
            <p:cNvSpPr>
              <a:spLocks/>
            </p:cNvSpPr>
            <p:nvPr/>
          </p:nvSpPr>
          <p:spPr bwMode="auto">
            <a:xfrm>
              <a:off x="4444" y="2080"/>
              <a:ext cx="127" cy="47"/>
            </a:xfrm>
            <a:custGeom>
              <a:avLst/>
              <a:gdLst/>
              <a:ahLst/>
              <a:cxnLst>
                <a:cxn ang="0">
                  <a:pos x="0" y="8"/>
                </a:cxn>
                <a:cxn ang="0">
                  <a:pos x="91" y="8"/>
                </a:cxn>
                <a:cxn ang="0">
                  <a:pos x="46" y="8"/>
                </a:cxn>
                <a:cxn ang="0">
                  <a:pos x="91" y="8"/>
                </a:cxn>
                <a:cxn ang="0">
                  <a:pos x="0" y="54"/>
                </a:cxn>
                <a:cxn ang="0">
                  <a:pos x="91" y="54"/>
                </a:cxn>
              </a:cxnLst>
              <a:rect l="0" t="0" r="r" b="b"/>
              <a:pathLst>
                <a:path w="99" h="62">
                  <a:moveTo>
                    <a:pt x="0" y="8"/>
                  </a:moveTo>
                  <a:cubicBezTo>
                    <a:pt x="41" y="8"/>
                    <a:pt x="83" y="8"/>
                    <a:pt x="91" y="8"/>
                  </a:cubicBezTo>
                  <a:cubicBezTo>
                    <a:pt x="99" y="8"/>
                    <a:pt x="46" y="8"/>
                    <a:pt x="46" y="8"/>
                  </a:cubicBezTo>
                  <a:cubicBezTo>
                    <a:pt x="46" y="8"/>
                    <a:pt x="99" y="0"/>
                    <a:pt x="91" y="8"/>
                  </a:cubicBezTo>
                  <a:cubicBezTo>
                    <a:pt x="83" y="16"/>
                    <a:pt x="0" y="46"/>
                    <a:pt x="0" y="54"/>
                  </a:cubicBezTo>
                  <a:cubicBezTo>
                    <a:pt x="0" y="62"/>
                    <a:pt x="45" y="58"/>
                    <a:pt x="91" y="54"/>
                  </a:cubicBezTo>
                </a:path>
              </a:pathLst>
            </a:custGeom>
            <a:noFill/>
            <a:ln w="19050" cmpd="sng">
              <a:solidFill>
                <a:schemeClr val="folHlink"/>
              </a:solidFill>
              <a:round/>
              <a:headEnd/>
              <a:tailEnd/>
            </a:ln>
            <a:effectLst/>
          </p:spPr>
          <p:txBody>
            <a:bodyPr>
              <a:prstTxWarp prst="textNoShape">
                <a:avLst/>
              </a:prstTxWarp>
            </a:bodyPr>
            <a:lstStyle/>
            <a:p>
              <a:endParaRPr lang="en-US"/>
            </a:p>
          </p:txBody>
        </p:sp>
        <p:sp>
          <p:nvSpPr>
            <p:cNvPr id="11" name="Freeform 12"/>
            <p:cNvSpPr>
              <a:spLocks/>
            </p:cNvSpPr>
            <p:nvPr/>
          </p:nvSpPr>
          <p:spPr bwMode="auto">
            <a:xfrm>
              <a:off x="3987" y="3884"/>
              <a:ext cx="91" cy="44"/>
            </a:xfrm>
            <a:custGeom>
              <a:avLst/>
              <a:gdLst/>
              <a:ahLst/>
              <a:cxnLst>
                <a:cxn ang="0">
                  <a:pos x="0" y="8"/>
                </a:cxn>
                <a:cxn ang="0">
                  <a:pos x="91" y="8"/>
                </a:cxn>
                <a:cxn ang="0">
                  <a:pos x="46" y="8"/>
                </a:cxn>
                <a:cxn ang="0">
                  <a:pos x="91" y="8"/>
                </a:cxn>
                <a:cxn ang="0">
                  <a:pos x="0" y="54"/>
                </a:cxn>
                <a:cxn ang="0">
                  <a:pos x="91" y="54"/>
                </a:cxn>
              </a:cxnLst>
              <a:rect l="0" t="0" r="r" b="b"/>
              <a:pathLst>
                <a:path w="99" h="62">
                  <a:moveTo>
                    <a:pt x="0" y="8"/>
                  </a:moveTo>
                  <a:cubicBezTo>
                    <a:pt x="41" y="8"/>
                    <a:pt x="83" y="8"/>
                    <a:pt x="91" y="8"/>
                  </a:cubicBezTo>
                  <a:cubicBezTo>
                    <a:pt x="99" y="8"/>
                    <a:pt x="46" y="8"/>
                    <a:pt x="46" y="8"/>
                  </a:cubicBezTo>
                  <a:cubicBezTo>
                    <a:pt x="46" y="8"/>
                    <a:pt x="99" y="0"/>
                    <a:pt x="91" y="8"/>
                  </a:cubicBezTo>
                  <a:cubicBezTo>
                    <a:pt x="83" y="16"/>
                    <a:pt x="0" y="46"/>
                    <a:pt x="0" y="54"/>
                  </a:cubicBezTo>
                  <a:cubicBezTo>
                    <a:pt x="0" y="62"/>
                    <a:pt x="45" y="58"/>
                    <a:pt x="91" y="54"/>
                  </a:cubicBezTo>
                </a:path>
              </a:pathLst>
            </a:custGeom>
            <a:noFill/>
            <a:ln w="19050" cmpd="sng">
              <a:solidFill>
                <a:schemeClr val="folHlink"/>
              </a:solidFill>
              <a:round/>
              <a:headEnd/>
              <a:tailEnd/>
            </a:ln>
            <a:effectLst/>
          </p:spPr>
          <p:txBody>
            <a:bodyPr>
              <a:prstTxWarp prst="textNoShape">
                <a:avLst/>
              </a:prstTxWarp>
            </a:bodyPr>
            <a:lstStyle/>
            <a:p>
              <a:endParaRPr lang="en-US"/>
            </a:p>
          </p:txBody>
        </p:sp>
        <p:sp>
          <p:nvSpPr>
            <p:cNvPr id="12" name="Freeform 13"/>
            <p:cNvSpPr>
              <a:spLocks/>
            </p:cNvSpPr>
            <p:nvPr/>
          </p:nvSpPr>
          <p:spPr bwMode="auto">
            <a:xfrm>
              <a:off x="3984" y="3994"/>
              <a:ext cx="91" cy="44"/>
            </a:xfrm>
            <a:custGeom>
              <a:avLst/>
              <a:gdLst/>
              <a:ahLst/>
              <a:cxnLst>
                <a:cxn ang="0">
                  <a:pos x="0" y="8"/>
                </a:cxn>
                <a:cxn ang="0">
                  <a:pos x="91" y="8"/>
                </a:cxn>
                <a:cxn ang="0">
                  <a:pos x="46" y="8"/>
                </a:cxn>
                <a:cxn ang="0">
                  <a:pos x="91" y="8"/>
                </a:cxn>
                <a:cxn ang="0">
                  <a:pos x="0" y="54"/>
                </a:cxn>
                <a:cxn ang="0">
                  <a:pos x="91" y="54"/>
                </a:cxn>
              </a:cxnLst>
              <a:rect l="0" t="0" r="r" b="b"/>
              <a:pathLst>
                <a:path w="99" h="62">
                  <a:moveTo>
                    <a:pt x="0" y="8"/>
                  </a:moveTo>
                  <a:cubicBezTo>
                    <a:pt x="41" y="8"/>
                    <a:pt x="83" y="8"/>
                    <a:pt x="91" y="8"/>
                  </a:cubicBezTo>
                  <a:cubicBezTo>
                    <a:pt x="99" y="8"/>
                    <a:pt x="46" y="8"/>
                    <a:pt x="46" y="8"/>
                  </a:cubicBezTo>
                  <a:cubicBezTo>
                    <a:pt x="46" y="8"/>
                    <a:pt x="99" y="0"/>
                    <a:pt x="91" y="8"/>
                  </a:cubicBezTo>
                  <a:cubicBezTo>
                    <a:pt x="83" y="16"/>
                    <a:pt x="0" y="46"/>
                    <a:pt x="0" y="54"/>
                  </a:cubicBezTo>
                  <a:cubicBezTo>
                    <a:pt x="0" y="62"/>
                    <a:pt x="45" y="58"/>
                    <a:pt x="91" y="54"/>
                  </a:cubicBezTo>
                </a:path>
              </a:pathLst>
            </a:custGeom>
            <a:noFill/>
            <a:ln w="19050" cmpd="sng">
              <a:solidFill>
                <a:schemeClr val="folHlink"/>
              </a:solidFill>
              <a:round/>
              <a:headEnd/>
              <a:tailEnd/>
            </a:ln>
            <a:effectLst/>
          </p:spPr>
          <p:txBody>
            <a:bodyPr>
              <a:prstTxWarp prst="textNoShape">
                <a:avLst/>
              </a:prstTxWarp>
            </a:bodyPr>
            <a:lstStyle/>
            <a:p>
              <a:endParaRPr lang="en-US"/>
            </a:p>
          </p:txBody>
        </p:sp>
        <p:sp>
          <p:nvSpPr>
            <p:cNvPr id="13" name="Freeform 14"/>
            <p:cNvSpPr>
              <a:spLocks/>
            </p:cNvSpPr>
            <p:nvPr/>
          </p:nvSpPr>
          <p:spPr bwMode="auto">
            <a:xfrm>
              <a:off x="4286" y="4108"/>
              <a:ext cx="91" cy="44"/>
            </a:xfrm>
            <a:custGeom>
              <a:avLst/>
              <a:gdLst/>
              <a:ahLst/>
              <a:cxnLst>
                <a:cxn ang="0">
                  <a:pos x="0" y="8"/>
                </a:cxn>
                <a:cxn ang="0">
                  <a:pos x="91" y="8"/>
                </a:cxn>
                <a:cxn ang="0">
                  <a:pos x="46" y="8"/>
                </a:cxn>
                <a:cxn ang="0">
                  <a:pos x="91" y="8"/>
                </a:cxn>
                <a:cxn ang="0">
                  <a:pos x="0" y="54"/>
                </a:cxn>
                <a:cxn ang="0">
                  <a:pos x="91" y="54"/>
                </a:cxn>
              </a:cxnLst>
              <a:rect l="0" t="0" r="r" b="b"/>
              <a:pathLst>
                <a:path w="99" h="62">
                  <a:moveTo>
                    <a:pt x="0" y="8"/>
                  </a:moveTo>
                  <a:cubicBezTo>
                    <a:pt x="41" y="8"/>
                    <a:pt x="83" y="8"/>
                    <a:pt x="91" y="8"/>
                  </a:cubicBezTo>
                  <a:cubicBezTo>
                    <a:pt x="99" y="8"/>
                    <a:pt x="46" y="8"/>
                    <a:pt x="46" y="8"/>
                  </a:cubicBezTo>
                  <a:cubicBezTo>
                    <a:pt x="46" y="8"/>
                    <a:pt x="99" y="0"/>
                    <a:pt x="91" y="8"/>
                  </a:cubicBezTo>
                  <a:cubicBezTo>
                    <a:pt x="83" y="16"/>
                    <a:pt x="0" y="46"/>
                    <a:pt x="0" y="54"/>
                  </a:cubicBezTo>
                  <a:cubicBezTo>
                    <a:pt x="0" y="62"/>
                    <a:pt x="45" y="58"/>
                    <a:pt x="91" y="54"/>
                  </a:cubicBezTo>
                </a:path>
              </a:pathLst>
            </a:custGeom>
            <a:noFill/>
            <a:ln w="19050" cmpd="sng">
              <a:solidFill>
                <a:schemeClr val="folHlink"/>
              </a:solidFill>
              <a:round/>
              <a:headEnd/>
              <a:tailEnd/>
            </a:ln>
            <a:effectLst/>
          </p:spPr>
          <p:txBody>
            <a:bodyPr>
              <a:prstTxWarp prst="textNoShape">
                <a:avLst/>
              </a:prstTxWarp>
            </a:bodyPr>
            <a:lstStyle/>
            <a:p>
              <a:endParaRPr lang="en-US"/>
            </a:p>
          </p:txBody>
        </p:sp>
        <p:sp>
          <p:nvSpPr>
            <p:cNvPr id="14" name="Freeform 15"/>
            <p:cNvSpPr>
              <a:spLocks/>
            </p:cNvSpPr>
            <p:nvPr/>
          </p:nvSpPr>
          <p:spPr bwMode="auto">
            <a:xfrm>
              <a:off x="5442" y="3885"/>
              <a:ext cx="91" cy="44"/>
            </a:xfrm>
            <a:custGeom>
              <a:avLst/>
              <a:gdLst/>
              <a:ahLst/>
              <a:cxnLst>
                <a:cxn ang="0">
                  <a:pos x="0" y="8"/>
                </a:cxn>
                <a:cxn ang="0">
                  <a:pos x="91" y="8"/>
                </a:cxn>
                <a:cxn ang="0">
                  <a:pos x="46" y="8"/>
                </a:cxn>
                <a:cxn ang="0">
                  <a:pos x="91" y="8"/>
                </a:cxn>
                <a:cxn ang="0">
                  <a:pos x="0" y="54"/>
                </a:cxn>
                <a:cxn ang="0">
                  <a:pos x="91" y="54"/>
                </a:cxn>
              </a:cxnLst>
              <a:rect l="0" t="0" r="r" b="b"/>
              <a:pathLst>
                <a:path w="99" h="62">
                  <a:moveTo>
                    <a:pt x="0" y="8"/>
                  </a:moveTo>
                  <a:cubicBezTo>
                    <a:pt x="41" y="8"/>
                    <a:pt x="83" y="8"/>
                    <a:pt x="91" y="8"/>
                  </a:cubicBezTo>
                  <a:cubicBezTo>
                    <a:pt x="99" y="8"/>
                    <a:pt x="46" y="8"/>
                    <a:pt x="46" y="8"/>
                  </a:cubicBezTo>
                  <a:cubicBezTo>
                    <a:pt x="46" y="8"/>
                    <a:pt x="99" y="0"/>
                    <a:pt x="91" y="8"/>
                  </a:cubicBezTo>
                  <a:cubicBezTo>
                    <a:pt x="83" y="16"/>
                    <a:pt x="0" y="46"/>
                    <a:pt x="0" y="54"/>
                  </a:cubicBezTo>
                  <a:cubicBezTo>
                    <a:pt x="0" y="62"/>
                    <a:pt x="45" y="58"/>
                    <a:pt x="91" y="54"/>
                  </a:cubicBezTo>
                </a:path>
              </a:pathLst>
            </a:custGeom>
            <a:noFill/>
            <a:ln w="19050" cmpd="sng">
              <a:solidFill>
                <a:schemeClr val="folHlink"/>
              </a:solidFill>
              <a:round/>
              <a:headEnd/>
              <a:tailEnd/>
            </a:ln>
            <a:effectLst/>
          </p:spPr>
          <p:txBody>
            <a:bodyPr>
              <a:prstTxWarp prst="textNoShape">
                <a:avLst/>
              </a:prstTxWarp>
            </a:bodyPr>
            <a:lstStyle/>
            <a:p>
              <a:endParaRPr lang="en-US"/>
            </a:p>
          </p:txBody>
        </p:sp>
        <p:sp>
          <p:nvSpPr>
            <p:cNvPr id="15" name="Freeform 16"/>
            <p:cNvSpPr>
              <a:spLocks/>
            </p:cNvSpPr>
            <p:nvPr/>
          </p:nvSpPr>
          <p:spPr bwMode="auto">
            <a:xfrm>
              <a:off x="5442" y="3976"/>
              <a:ext cx="91" cy="44"/>
            </a:xfrm>
            <a:custGeom>
              <a:avLst/>
              <a:gdLst/>
              <a:ahLst/>
              <a:cxnLst>
                <a:cxn ang="0">
                  <a:pos x="0" y="8"/>
                </a:cxn>
                <a:cxn ang="0">
                  <a:pos x="91" y="8"/>
                </a:cxn>
                <a:cxn ang="0">
                  <a:pos x="46" y="8"/>
                </a:cxn>
                <a:cxn ang="0">
                  <a:pos x="91" y="8"/>
                </a:cxn>
                <a:cxn ang="0">
                  <a:pos x="0" y="54"/>
                </a:cxn>
                <a:cxn ang="0">
                  <a:pos x="91" y="54"/>
                </a:cxn>
              </a:cxnLst>
              <a:rect l="0" t="0" r="r" b="b"/>
              <a:pathLst>
                <a:path w="99" h="62">
                  <a:moveTo>
                    <a:pt x="0" y="8"/>
                  </a:moveTo>
                  <a:cubicBezTo>
                    <a:pt x="41" y="8"/>
                    <a:pt x="83" y="8"/>
                    <a:pt x="91" y="8"/>
                  </a:cubicBezTo>
                  <a:cubicBezTo>
                    <a:pt x="99" y="8"/>
                    <a:pt x="46" y="8"/>
                    <a:pt x="46" y="8"/>
                  </a:cubicBezTo>
                  <a:cubicBezTo>
                    <a:pt x="46" y="8"/>
                    <a:pt x="99" y="0"/>
                    <a:pt x="91" y="8"/>
                  </a:cubicBezTo>
                  <a:cubicBezTo>
                    <a:pt x="83" y="16"/>
                    <a:pt x="0" y="46"/>
                    <a:pt x="0" y="54"/>
                  </a:cubicBezTo>
                  <a:cubicBezTo>
                    <a:pt x="0" y="62"/>
                    <a:pt x="45" y="58"/>
                    <a:pt x="91" y="54"/>
                  </a:cubicBezTo>
                </a:path>
              </a:pathLst>
            </a:custGeom>
            <a:noFill/>
            <a:ln w="19050" cmpd="sng">
              <a:solidFill>
                <a:schemeClr val="folHlink"/>
              </a:solidFill>
              <a:round/>
              <a:headEnd/>
              <a:tailEnd/>
            </a:ln>
            <a:effectLst/>
          </p:spPr>
          <p:txBody>
            <a:bodyPr>
              <a:prstTxWarp prst="textNoShape">
                <a:avLst/>
              </a:prstTxWarp>
            </a:bodyPr>
            <a:lstStyle/>
            <a:p>
              <a:endParaRPr lang="en-US"/>
            </a:p>
          </p:txBody>
        </p:sp>
        <p:sp>
          <p:nvSpPr>
            <p:cNvPr id="16" name="Freeform 17"/>
            <p:cNvSpPr>
              <a:spLocks/>
            </p:cNvSpPr>
            <p:nvPr/>
          </p:nvSpPr>
          <p:spPr bwMode="auto">
            <a:xfrm>
              <a:off x="5573" y="4108"/>
              <a:ext cx="91" cy="44"/>
            </a:xfrm>
            <a:custGeom>
              <a:avLst/>
              <a:gdLst/>
              <a:ahLst/>
              <a:cxnLst>
                <a:cxn ang="0">
                  <a:pos x="0" y="8"/>
                </a:cxn>
                <a:cxn ang="0">
                  <a:pos x="91" y="8"/>
                </a:cxn>
                <a:cxn ang="0">
                  <a:pos x="46" y="8"/>
                </a:cxn>
                <a:cxn ang="0">
                  <a:pos x="91" y="8"/>
                </a:cxn>
                <a:cxn ang="0">
                  <a:pos x="0" y="54"/>
                </a:cxn>
                <a:cxn ang="0">
                  <a:pos x="91" y="54"/>
                </a:cxn>
              </a:cxnLst>
              <a:rect l="0" t="0" r="r" b="b"/>
              <a:pathLst>
                <a:path w="99" h="62">
                  <a:moveTo>
                    <a:pt x="0" y="8"/>
                  </a:moveTo>
                  <a:cubicBezTo>
                    <a:pt x="41" y="8"/>
                    <a:pt x="83" y="8"/>
                    <a:pt x="91" y="8"/>
                  </a:cubicBezTo>
                  <a:cubicBezTo>
                    <a:pt x="99" y="8"/>
                    <a:pt x="46" y="8"/>
                    <a:pt x="46" y="8"/>
                  </a:cubicBezTo>
                  <a:cubicBezTo>
                    <a:pt x="46" y="8"/>
                    <a:pt x="99" y="0"/>
                    <a:pt x="91" y="8"/>
                  </a:cubicBezTo>
                  <a:cubicBezTo>
                    <a:pt x="83" y="16"/>
                    <a:pt x="0" y="46"/>
                    <a:pt x="0" y="54"/>
                  </a:cubicBezTo>
                  <a:cubicBezTo>
                    <a:pt x="0" y="62"/>
                    <a:pt x="45" y="58"/>
                    <a:pt x="91" y="54"/>
                  </a:cubicBezTo>
                </a:path>
              </a:pathLst>
            </a:custGeom>
            <a:noFill/>
            <a:ln w="19050" cmpd="sng">
              <a:solidFill>
                <a:schemeClr val="folHlink"/>
              </a:solidFill>
              <a:round/>
              <a:headEnd/>
              <a:tailEnd/>
            </a:ln>
            <a:effectLst/>
          </p:spPr>
          <p:txBody>
            <a:bodyPr>
              <a:prstTxWarp prst="textNoShape">
                <a:avLst/>
              </a:prstTxWarp>
            </a:bodyPr>
            <a:lstStyle/>
            <a:p>
              <a:endParaRPr lang="en-US"/>
            </a:p>
          </p:txBody>
        </p:sp>
        <p:grpSp>
          <p:nvGrpSpPr>
            <p:cNvPr id="17" name="Group 18"/>
            <p:cNvGrpSpPr>
              <a:grpSpLocks/>
            </p:cNvGrpSpPr>
            <p:nvPr/>
          </p:nvGrpSpPr>
          <p:grpSpPr bwMode="auto">
            <a:xfrm>
              <a:off x="3517" y="2044"/>
              <a:ext cx="2186" cy="2196"/>
              <a:chOff x="3560" y="2251"/>
              <a:chExt cx="1825" cy="1831"/>
            </a:xfrm>
          </p:grpSpPr>
          <p:sp>
            <p:nvSpPr>
              <p:cNvPr id="18" name="Rectangle 19"/>
              <p:cNvSpPr>
                <a:spLocks noChangeArrowheads="1"/>
              </p:cNvSpPr>
              <p:nvPr/>
            </p:nvSpPr>
            <p:spPr bwMode="auto">
              <a:xfrm>
                <a:off x="3560" y="2261"/>
                <a:ext cx="718" cy="17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1200" b="1"/>
                  <a:t>Display</a:t>
                </a:r>
              </a:p>
            </p:txBody>
          </p:sp>
          <p:sp>
            <p:nvSpPr>
              <p:cNvPr id="19" name="Line 20"/>
              <p:cNvSpPr>
                <a:spLocks noChangeShapeType="1"/>
              </p:cNvSpPr>
              <p:nvPr/>
            </p:nvSpPr>
            <p:spPr bwMode="auto">
              <a:xfrm flipH="1">
                <a:off x="4304" y="3481"/>
                <a:ext cx="359" cy="0"/>
              </a:xfrm>
              <a:prstGeom prst="line">
                <a:avLst/>
              </a:prstGeom>
              <a:noFill/>
              <a:ln w="19050">
                <a:solidFill>
                  <a:schemeClr val="tx1"/>
                </a:solidFill>
                <a:round/>
                <a:headEnd type="none" w="sm" len="sm"/>
                <a:tailEnd type="arrow" w="med" len="sm"/>
              </a:ln>
              <a:effectLst/>
            </p:spPr>
            <p:txBody>
              <a:bodyPr>
                <a:prstTxWarp prst="textNoShape">
                  <a:avLst/>
                </a:prstTxWarp>
                <a:spAutoFit/>
              </a:bodyPr>
              <a:lstStyle/>
              <a:p>
                <a:endParaRPr lang="en-US"/>
              </a:p>
            </p:txBody>
          </p:sp>
          <p:sp>
            <p:nvSpPr>
              <p:cNvPr id="20" name="Text Box 21"/>
              <p:cNvSpPr txBox="1">
                <a:spLocks noChangeArrowheads="1"/>
              </p:cNvSpPr>
              <p:nvPr/>
            </p:nvSpPr>
            <p:spPr bwMode="auto">
              <a:xfrm>
                <a:off x="4325" y="3325"/>
                <a:ext cx="119" cy="120"/>
              </a:xfrm>
              <a:prstGeom prst="rect">
                <a:avLst/>
              </a:prstGeom>
              <a:noFill/>
              <a:ln w="12700">
                <a:noFill/>
                <a:miter lim="800000"/>
                <a:headEnd type="none" w="sm" len="sm"/>
                <a:tailEnd type="none" w="sm" len="sm"/>
              </a:ln>
              <a:effectLst/>
            </p:spPr>
            <p:txBody>
              <a:bodyPr>
                <a:prstTxWarp prst="textNoShape">
                  <a:avLst/>
                </a:prstTxWarp>
                <a:spAutoFit/>
              </a:bodyPr>
              <a:lstStyle/>
              <a:p>
                <a:r>
                  <a:rPr lang="en-US" sz="900" b="1"/>
                  <a:t>2</a:t>
                </a:r>
              </a:p>
            </p:txBody>
          </p:sp>
          <p:cxnSp>
            <p:nvCxnSpPr>
              <p:cNvPr id="21" name="AutoShape 22"/>
              <p:cNvCxnSpPr>
                <a:cxnSpLocks noChangeShapeType="1"/>
              </p:cNvCxnSpPr>
              <p:nvPr/>
            </p:nvCxnSpPr>
            <p:spPr bwMode="auto">
              <a:xfrm flipV="1">
                <a:off x="3945" y="3149"/>
                <a:ext cx="0" cy="120"/>
              </a:xfrm>
              <a:prstGeom prst="straightConnector1">
                <a:avLst/>
              </a:prstGeom>
              <a:noFill/>
              <a:ln w="19050">
                <a:solidFill>
                  <a:schemeClr val="tx1"/>
                </a:solidFill>
                <a:round/>
                <a:headEnd type="none" w="sm" len="sm"/>
                <a:tailEnd type="none" w="sm" len="sm"/>
              </a:ln>
              <a:effectLst/>
            </p:spPr>
          </p:cxnSp>
          <p:cxnSp>
            <p:nvCxnSpPr>
              <p:cNvPr id="22" name="AutoShape 23"/>
              <p:cNvCxnSpPr>
                <a:cxnSpLocks noChangeShapeType="1"/>
                <a:stCxn id="28" idx="0"/>
              </p:cNvCxnSpPr>
              <p:nvPr/>
            </p:nvCxnSpPr>
            <p:spPr bwMode="auto">
              <a:xfrm flipV="1">
                <a:off x="5022" y="3146"/>
                <a:ext cx="0" cy="119"/>
              </a:xfrm>
              <a:prstGeom prst="straightConnector1">
                <a:avLst/>
              </a:prstGeom>
              <a:noFill/>
              <a:ln w="19050">
                <a:solidFill>
                  <a:schemeClr val="tx1"/>
                </a:solidFill>
                <a:round/>
                <a:headEnd type="none" w="sm" len="sm"/>
                <a:tailEnd type="none" w="sm" len="sm"/>
              </a:ln>
              <a:effectLst/>
            </p:spPr>
          </p:cxnSp>
          <p:cxnSp>
            <p:nvCxnSpPr>
              <p:cNvPr id="23" name="AutoShape 24"/>
              <p:cNvCxnSpPr>
                <a:cxnSpLocks noChangeShapeType="1"/>
              </p:cNvCxnSpPr>
              <p:nvPr/>
            </p:nvCxnSpPr>
            <p:spPr bwMode="auto">
              <a:xfrm>
                <a:off x="3945" y="3149"/>
                <a:ext cx="1077" cy="0"/>
              </a:xfrm>
              <a:prstGeom prst="straightConnector1">
                <a:avLst/>
              </a:prstGeom>
              <a:noFill/>
              <a:ln w="19050">
                <a:solidFill>
                  <a:schemeClr val="tx1"/>
                </a:solidFill>
                <a:round/>
                <a:headEnd type="none" w="sm" len="sm"/>
                <a:tailEnd type="none" w="sm" len="sm"/>
              </a:ln>
              <a:effectLst/>
            </p:spPr>
          </p:cxnSp>
          <p:cxnSp>
            <p:nvCxnSpPr>
              <p:cNvPr id="24" name="AutoShape 25"/>
              <p:cNvCxnSpPr>
                <a:cxnSpLocks noChangeShapeType="1"/>
              </p:cNvCxnSpPr>
              <p:nvPr/>
            </p:nvCxnSpPr>
            <p:spPr bwMode="auto">
              <a:xfrm flipV="1">
                <a:off x="5022" y="2971"/>
                <a:ext cx="0" cy="179"/>
              </a:xfrm>
              <a:prstGeom prst="straightConnector1">
                <a:avLst/>
              </a:prstGeom>
              <a:noFill/>
              <a:ln w="19050">
                <a:solidFill>
                  <a:schemeClr val="tx1"/>
                </a:solidFill>
                <a:round/>
                <a:headEnd type="none" w="sm" len="sm"/>
                <a:tailEnd type="none" w="sm" len="sm"/>
              </a:ln>
              <a:effectLst/>
            </p:spPr>
          </p:cxnSp>
          <p:sp>
            <p:nvSpPr>
              <p:cNvPr id="25" name="Rectangle 26"/>
              <p:cNvSpPr>
                <a:spLocks noChangeArrowheads="1"/>
              </p:cNvSpPr>
              <p:nvPr/>
            </p:nvSpPr>
            <p:spPr bwMode="auto">
              <a:xfrm>
                <a:off x="3586" y="3273"/>
                <a:ext cx="718" cy="17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1200" b="1"/>
                  <a:t>Point</a:t>
                </a:r>
              </a:p>
            </p:txBody>
          </p:sp>
          <p:sp>
            <p:nvSpPr>
              <p:cNvPr id="26" name="Rectangle 27"/>
              <p:cNvSpPr>
                <a:spLocks noChangeArrowheads="1"/>
              </p:cNvSpPr>
              <p:nvPr/>
            </p:nvSpPr>
            <p:spPr bwMode="auto">
              <a:xfrm>
                <a:off x="3586" y="3508"/>
                <a:ext cx="718" cy="574"/>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1200"/>
                  <a:t>getX()</a:t>
                </a:r>
                <a:br>
                  <a:rPr lang="en-US" sz="1200"/>
                </a:br>
                <a:r>
                  <a:rPr lang="en-US" sz="1200"/>
                  <a:t>getY()</a:t>
                </a:r>
                <a:br>
                  <a:rPr lang="en-US" sz="1200"/>
                </a:br>
                <a:r>
                  <a:rPr lang="en-US" sz="1200"/>
                  <a:t>setX(int)</a:t>
                </a:r>
                <a:br>
                  <a:rPr lang="en-US" sz="1200"/>
                </a:br>
                <a:r>
                  <a:rPr lang="en-US" sz="1200"/>
                  <a:t>setY(int)</a:t>
                </a:r>
                <a:br>
                  <a:rPr lang="en-US" sz="1200"/>
                </a:br>
                <a:r>
                  <a:rPr lang="en-US" sz="1200"/>
                  <a:t>moveBy(int, int)</a:t>
                </a:r>
                <a:endParaRPr lang="en-US" sz="1200" b="1"/>
              </a:p>
            </p:txBody>
          </p:sp>
          <p:sp>
            <p:nvSpPr>
              <p:cNvPr id="27" name="Rectangle 28"/>
              <p:cNvSpPr>
                <a:spLocks noChangeArrowheads="1"/>
              </p:cNvSpPr>
              <p:nvPr/>
            </p:nvSpPr>
            <p:spPr bwMode="auto">
              <a:xfrm>
                <a:off x="3586" y="3448"/>
                <a:ext cx="718" cy="6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1200" b="1"/>
              </a:p>
            </p:txBody>
          </p:sp>
          <p:sp>
            <p:nvSpPr>
              <p:cNvPr id="28" name="Rectangle 29"/>
              <p:cNvSpPr>
                <a:spLocks noChangeArrowheads="1"/>
              </p:cNvSpPr>
              <p:nvPr/>
            </p:nvSpPr>
            <p:spPr bwMode="auto">
              <a:xfrm>
                <a:off x="4663" y="3273"/>
                <a:ext cx="718" cy="17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1200" b="1"/>
                  <a:t>Line</a:t>
                </a:r>
              </a:p>
            </p:txBody>
          </p:sp>
          <p:sp>
            <p:nvSpPr>
              <p:cNvPr id="29" name="Rectangle 30"/>
              <p:cNvSpPr>
                <a:spLocks noChangeArrowheads="1"/>
              </p:cNvSpPr>
              <p:nvPr/>
            </p:nvSpPr>
            <p:spPr bwMode="auto">
              <a:xfrm>
                <a:off x="4663" y="3508"/>
                <a:ext cx="718" cy="574"/>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1200"/>
                  <a:t>getP1()</a:t>
                </a:r>
                <a:br>
                  <a:rPr lang="en-US" sz="1200"/>
                </a:br>
                <a:r>
                  <a:rPr lang="en-US" sz="1200"/>
                  <a:t>getP2()</a:t>
                </a:r>
                <a:br>
                  <a:rPr lang="en-US" sz="1200"/>
                </a:br>
                <a:r>
                  <a:rPr lang="en-US" sz="1200"/>
                  <a:t>setP1(Point)</a:t>
                </a:r>
                <a:br>
                  <a:rPr lang="en-US" sz="1200"/>
                </a:br>
                <a:r>
                  <a:rPr lang="en-US" sz="1200"/>
                  <a:t>setP2(Point)</a:t>
                </a:r>
                <a:br>
                  <a:rPr lang="en-US" sz="1200"/>
                </a:br>
                <a:r>
                  <a:rPr lang="en-US" sz="1200"/>
                  <a:t>moveBy(int, int)</a:t>
                </a:r>
                <a:endParaRPr lang="en-US" sz="1200" b="1"/>
              </a:p>
            </p:txBody>
          </p:sp>
          <p:sp>
            <p:nvSpPr>
              <p:cNvPr id="30" name="Rectangle 31"/>
              <p:cNvSpPr>
                <a:spLocks noChangeArrowheads="1"/>
              </p:cNvSpPr>
              <p:nvPr/>
            </p:nvSpPr>
            <p:spPr bwMode="auto">
              <a:xfrm>
                <a:off x="4663" y="3448"/>
                <a:ext cx="718" cy="6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1200" b="1"/>
              </a:p>
            </p:txBody>
          </p:sp>
          <p:sp>
            <p:nvSpPr>
              <p:cNvPr id="31" name="Rectangle 32"/>
              <p:cNvSpPr>
                <a:spLocks noChangeArrowheads="1"/>
              </p:cNvSpPr>
              <p:nvPr/>
            </p:nvSpPr>
            <p:spPr bwMode="auto">
              <a:xfrm>
                <a:off x="4667" y="2257"/>
                <a:ext cx="718" cy="17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1200" b="1"/>
                  <a:t>Shape</a:t>
                </a:r>
              </a:p>
            </p:txBody>
          </p:sp>
          <p:sp>
            <p:nvSpPr>
              <p:cNvPr id="32" name="Rectangle 33"/>
              <p:cNvSpPr>
                <a:spLocks noChangeArrowheads="1"/>
              </p:cNvSpPr>
              <p:nvPr/>
            </p:nvSpPr>
            <p:spPr bwMode="auto">
              <a:xfrm>
                <a:off x="4667" y="2432"/>
                <a:ext cx="718" cy="48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1200" i="1"/>
                  <a:t>moveBy(int, int)</a:t>
                </a:r>
                <a:endParaRPr lang="en-US" sz="1200" b="1"/>
              </a:p>
            </p:txBody>
          </p:sp>
          <p:sp>
            <p:nvSpPr>
              <p:cNvPr id="33" name="Rectangle 34"/>
              <p:cNvSpPr>
                <a:spLocks noChangeArrowheads="1"/>
              </p:cNvSpPr>
              <p:nvPr/>
            </p:nvSpPr>
            <p:spPr bwMode="auto">
              <a:xfrm>
                <a:off x="4667" y="2431"/>
                <a:ext cx="718" cy="5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1200" b="1"/>
              </a:p>
            </p:txBody>
          </p:sp>
          <p:sp useBgFill="1">
            <p:nvSpPr>
              <p:cNvPr id="34" name="AutoShape 35"/>
              <p:cNvSpPr>
                <a:spLocks noChangeArrowheads="1"/>
              </p:cNvSpPr>
              <p:nvPr/>
            </p:nvSpPr>
            <p:spPr bwMode="auto">
              <a:xfrm>
                <a:off x="4996" y="2915"/>
                <a:ext cx="60" cy="60"/>
              </a:xfrm>
              <a:prstGeom prst="triangle">
                <a:avLst>
                  <a:gd name="adj" fmla="val 50000"/>
                </a:avLst>
              </a:prstGeom>
              <a:ln w="12700">
                <a:solidFill>
                  <a:schemeClr val="tx1"/>
                </a:solidFill>
                <a:miter lim="800000"/>
                <a:headEnd type="none" w="sm" len="sm"/>
                <a:tailEnd type="none" w="sm" len="sm"/>
              </a:ln>
              <a:effectLst/>
            </p:spPr>
            <p:txBody>
              <a:bodyPr wrap="none" anchor="ctr">
                <a:prstTxWarp prst="textNoShape">
                  <a:avLst/>
                </a:prstTxWarp>
                <a:spAutoFit/>
              </a:bodyPr>
              <a:lstStyle/>
              <a:p>
                <a:endParaRPr lang="en-US"/>
              </a:p>
            </p:txBody>
          </p:sp>
          <p:sp>
            <p:nvSpPr>
              <p:cNvPr id="35" name="Line 36"/>
              <p:cNvSpPr>
                <a:spLocks noChangeShapeType="1"/>
              </p:cNvSpPr>
              <p:nvPr/>
            </p:nvSpPr>
            <p:spPr bwMode="auto">
              <a:xfrm>
                <a:off x="4278" y="2355"/>
                <a:ext cx="389" cy="0"/>
              </a:xfrm>
              <a:prstGeom prst="line">
                <a:avLst/>
              </a:prstGeom>
              <a:noFill/>
              <a:ln w="19050">
                <a:solidFill>
                  <a:schemeClr val="tx1"/>
                </a:solidFill>
                <a:round/>
                <a:headEnd type="none" w="sm" len="sm"/>
                <a:tailEnd type="arrow" w="med" len="sm"/>
              </a:ln>
              <a:effectLst/>
            </p:spPr>
            <p:txBody>
              <a:bodyPr>
                <a:prstTxWarp prst="textNoShape">
                  <a:avLst/>
                </a:prstTxWarp>
                <a:spAutoFit/>
              </a:bodyPr>
              <a:lstStyle/>
              <a:p>
                <a:endParaRPr lang="en-US"/>
              </a:p>
            </p:txBody>
          </p:sp>
          <p:sp>
            <p:nvSpPr>
              <p:cNvPr id="36" name="Text Box 37"/>
              <p:cNvSpPr txBox="1">
                <a:spLocks noChangeArrowheads="1"/>
              </p:cNvSpPr>
              <p:nvPr/>
            </p:nvSpPr>
            <p:spPr bwMode="auto">
              <a:xfrm>
                <a:off x="4547" y="2251"/>
                <a:ext cx="120" cy="129"/>
              </a:xfrm>
              <a:prstGeom prst="rect">
                <a:avLst/>
              </a:prstGeom>
              <a:noFill/>
              <a:ln w="12700">
                <a:noFill/>
                <a:miter lim="800000"/>
                <a:headEnd type="none" w="sm" len="sm"/>
                <a:tailEnd type="none" w="sm" len="sm"/>
              </a:ln>
              <a:effectLst/>
            </p:spPr>
            <p:txBody>
              <a:bodyPr>
                <a:prstTxWarp prst="textNoShape">
                  <a:avLst/>
                </a:prstTxWarp>
                <a:spAutoFit/>
              </a:bodyPr>
              <a:lstStyle/>
              <a:p>
                <a:r>
                  <a:rPr lang="en-US" sz="1000" b="1"/>
                  <a:t>*</a:t>
                </a:r>
              </a:p>
            </p:txBody>
          </p:sp>
        </p:grpSp>
      </p:grpSp>
      <p:sp>
        <p:nvSpPr>
          <p:cNvPr id="37" name="TextBox 36"/>
          <p:cNvSpPr txBox="1"/>
          <p:nvPr/>
        </p:nvSpPr>
        <p:spPr>
          <a:xfrm flipH="1">
            <a:off x="827584" y="6309320"/>
            <a:ext cx="3276599" cy="369332"/>
          </a:xfrm>
          <a:prstGeom prst="rect">
            <a:avLst/>
          </a:prstGeom>
          <a:noFill/>
        </p:spPr>
        <p:txBody>
          <a:bodyPr wrap="square" rtlCol="0">
            <a:spAutoFit/>
          </a:bodyPr>
          <a:lstStyle/>
          <a:p>
            <a:r>
              <a:rPr lang="en-US" dirty="0" smtClean="0"/>
              <a:t>From </a:t>
            </a:r>
            <a:r>
              <a:rPr lang="en-US" dirty="0" err="1" smtClean="0"/>
              <a:t>Kiczales’s</a:t>
            </a:r>
            <a:r>
              <a:rPr lang="en-US" dirty="0" smtClean="0"/>
              <a:t> slides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AOP makes code look like design </a:t>
            </a:r>
            <a:endParaRPr lang="en-US" dirty="0"/>
          </a:p>
        </p:txBody>
      </p:sp>
      <p:sp>
        <p:nvSpPr>
          <p:cNvPr id="3" name="Content Placeholder 2"/>
          <p:cNvSpPr>
            <a:spLocks noGrp="1"/>
          </p:cNvSpPr>
          <p:nvPr>
            <p:ph idx="1"/>
          </p:nvPr>
        </p:nvSpPr>
        <p:spPr/>
        <p:txBody>
          <a:bodyPr/>
          <a:lstStyle/>
          <a:p>
            <a:r>
              <a:rPr lang="en-US" dirty="0" smtClean="0"/>
              <a:t>It is impossible to write a class to encapsulate the </a:t>
            </a:r>
            <a:r>
              <a:rPr lang="en-US" dirty="0" err="1" smtClean="0"/>
              <a:t>ObserverPattern</a:t>
            </a:r>
            <a:endParaRPr lang="en-US" dirty="0"/>
          </a:p>
        </p:txBody>
      </p:sp>
      <p:sp>
        <p:nvSpPr>
          <p:cNvPr id="4" name="Text Box 2"/>
          <p:cNvSpPr txBox="1">
            <a:spLocks noChangeArrowheads="1"/>
          </p:cNvSpPr>
          <p:nvPr/>
        </p:nvSpPr>
        <p:spPr bwMode="auto">
          <a:xfrm>
            <a:off x="520700" y="2047875"/>
            <a:ext cx="4584700" cy="3667125"/>
          </a:xfrm>
          <a:prstGeom prst="rect">
            <a:avLst/>
          </a:prstGeom>
          <a:solidFill>
            <a:schemeClr val="bg1"/>
          </a:solidFill>
          <a:ln w="19050">
            <a:solidFill>
              <a:schemeClr val="folHlink"/>
            </a:solidFill>
            <a:miter lim="800000"/>
            <a:headEnd/>
            <a:tailEnd/>
          </a:ln>
          <a:effectLst/>
        </p:spPr>
        <p:txBody>
          <a:bodyPr wrap="none">
            <a:prstTxWarp prst="textNoShape">
              <a:avLst/>
            </a:prstTxWarp>
            <a:spAutoFit/>
          </a:bodyPr>
          <a:lstStyle/>
          <a:p>
            <a:pPr algn="l">
              <a:spcBef>
                <a:spcPct val="0"/>
              </a:spcBef>
            </a:pPr>
            <a:r>
              <a:rPr lang="en-US" sz="2400" b="1">
                <a:solidFill>
                  <a:srgbClr val="0033CC"/>
                </a:solidFill>
                <a:latin typeface="Courier New" charset="0"/>
              </a:rPr>
              <a:t>aspect</a:t>
            </a:r>
            <a:r>
              <a:rPr lang="en-US" sz="2400" b="1">
                <a:latin typeface="Courier New" charset="0"/>
              </a:rPr>
              <a:t> ObserverPattern {</a:t>
            </a:r>
            <a:endParaRPr lang="en-US" sz="1400" b="1">
              <a:latin typeface="Courier New" charset="0"/>
            </a:endParaRPr>
          </a:p>
          <a:p>
            <a:pPr algn="l">
              <a:spcBef>
                <a:spcPct val="0"/>
              </a:spcBef>
            </a:pPr>
            <a:r>
              <a:rPr lang="en-US" sz="1400" b="1">
                <a:latin typeface="Courier New" charset="0"/>
              </a:rPr>
              <a:t> </a:t>
            </a:r>
          </a:p>
          <a:p>
            <a:pPr algn="l">
              <a:spcBef>
                <a:spcPct val="0"/>
              </a:spcBef>
            </a:pPr>
            <a:r>
              <a:rPr lang="en-US" sz="1400" b="1">
                <a:solidFill>
                  <a:schemeClr val="bg2"/>
                </a:solidFill>
                <a:latin typeface="Courier New" charset="0"/>
              </a:rPr>
              <a:t>  private Display Shape.display;</a:t>
            </a:r>
            <a:br>
              <a:rPr lang="en-US" sz="1400" b="1">
                <a:solidFill>
                  <a:schemeClr val="bg2"/>
                </a:solidFill>
                <a:latin typeface="Courier New" charset="0"/>
              </a:rPr>
            </a:br>
            <a:r>
              <a:rPr lang="en-US" sz="1400" b="1">
                <a:solidFill>
                  <a:schemeClr val="bg2"/>
                </a:solidFill>
                <a:latin typeface="Courier New" charset="0"/>
              </a:rPr>
              <a:t>	</a:t>
            </a:r>
          </a:p>
          <a:p>
            <a:pPr algn="l">
              <a:spcBef>
                <a:spcPct val="0"/>
              </a:spcBef>
            </a:pPr>
            <a:r>
              <a:rPr lang="en-US" sz="1400" b="1">
                <a:solidFill>
                  <a:schemeClr val="bg2"/>
                </a:solidFill>
                <a:latin typeface="Courier New" charset="0"/>
              </a:rPr>
              <a:t>  pointcut change():</a:t>
            </a:r>
            <a:br>
              <a:rPr lang="en-US" sz="1400" b="1">
                <a:solidFill>
                  <a:schemeClr val="bg2"/>
                </a:solidFill>
                <a:latin typeface="Courier New" charset="0"/>
              </a:rPr>
            </a:br>
            <a:r>
              <a:rPr lang="en-US" sz="1400" b="1">
                <a:solidFill>
                  <a:schemeClr val="bg2"/>
                </a:solidFill>
                <a:latin typeface="Courier New" charset="0"/>
              </a:rPr>
              <a:t>    call(void figures.Point.setX(int))</a:t>
            </a:r>
          </a:p>
          <a:p>
            <a:pPr algn="l">
              <a:spcBef>
                <a:spcPct val="0"/>
              </a:spcBef>
            </a:pPr>
            <a:r>
              <a:rPr lang="en-US" sz="1400" b="1">
                <a:solidFill>
                  <a:schemeClr val="bg2"/>
                </a:solidFill>
                <a:latin typeface="Courier New" charset="0"/>
              </a:rPr>
              <a:t>    || call(void Point.setY(int))</a:t>
            </a:r>
            <a:br>
              <a:rPr lang="en-US" sz="1400" b="1">
                <a:solidFill>
                  <a:schemeClr val="bg2"/>
                </a:solidFill>
                <a:latin typeface="Courier New" charset="0"/>
              </a:rPr>
            </a:br>
            <a:r>
              <a:rPr lang="en-US" sz="1400" b="1">
                <a:solidFill>
                  <a:schemeClr val="bg2"/>
                </a:solidFill>
                <a:latin typeface="Courier New" charset="0"/>
              </a:rPr>
              <a:t>    || call(void Line.setP1(Point)) </a:t>
            </a:r>
            <a:br>
              <a:rPr lang="en-US" sz="1400" b="1">
                <a:solidFill>
                  <a:schemeClr val="bg2"/>
                </a:solidFill>
                <a:latin typeface="Courier New" charset="0"/>
              </a:rPr>
            </a:br>
            <a:r>
              <a:rPr lang="en-US" sz="1400" b="1">
                <a:solidFill>
                  <a:schemeClr val="bg2"/>
                </a:solidFill>
                <a:latin typeface="Courier New" charset="0"/>
              </a:rPr>
              <a:t>    || call(void Line.setP2(Point))</a:t>
            </a:r>
          </a:p>
          <a:p>
            <a:pPr algn="l">
              <a:spcBef>
                <a:spcPct val="0"/>
              </a:spcBef>
            </a:pPr>
            <a:r>
              <a:rPr lang="en-US" sz="1400" b="1">
                <a:solidFill>
                  <a:schemeClr val="bg2"/>
                </a:solidFill>
                <a:latin typeface="Courier New" charset="0"/>
              </a:rPr>
              <a:t>    || call(void Shape.moveBy(int, int));</a:t>
            </a:r>
          </a:p>
          <a:p>
            <a:pPr algn="l">
              <a:spcBef>
                <a:spcPct val="0"/>
              </a:spcBef>
            </a:pPr>
            <a:r>
              <a:rPr lang="en-US" sz="1400" b="1">
                <a:solidFill>
                  <a:schemeClr val="bg2"/>
                </a:solidFill>
                <a:latin typeface="Courier New" charset="0"/>
              </a:rPr>
              <a:t> 	 	</a:t>
            </a:r>
          </a:p>
          <a:p>
            <a:pPr algn="l">
              <a:spcBef>
                <a:spcPct val="0"/>
              </a:spcBef>
            </a:pPr>
            <a:r>
              <a:rPr lang="en-US" sz="1400" b="1">
                <a:solidFill>
                  <a:schemeClr val="bg2"/>
                </a:solidFill>
                <a:latin typeface="Courier New" charset="0"/>
              </a:rPr>
              <a:t> after(Shape s) returning: change()</a:t>
            </a:r>
            <a:br>
              <a:rPr lang="en-US" sz="1400" b="1">
                <a:solidFill>
                  <a:schemeClr val="bg2"/>
                </a:solidFill>
                <a:latin typeface="Courier New" charset="0"/>
              </a:rPr>
            </a:br>
            <a:r>
              <a:rPr lang="en-US" sz="1400" b="1">
                <a:solidFill>
                  <a:schemeClr val="bg2"/>
                </a:solidFill>
                <a:latin typeface="Courier New" charset="0"/>
              </a:rPr>
              <a:t>                           &amp;&amp; target(s) {</a:t>
            </a:r>
          </a:p>
          <a:p>
            <a:pPr algn="l">
              <a:spcBef>
                <a:spcPct val="0"/>
              </a:spcBef>
            </a:pPr>
            <a:r>
              <a:rPr lang="en-US" sz="1400" b="1">
                <a:solidFill>
                  <a:schemeClr val="bg2"/>
                </a:solidFill>
                <a:latin typeface="Courier New" charset="0"/>
              </a:rPr>
              <a:t>   s.display.update();</a:t>
            </a:r>
          </a:p>
          <a:p>
            <a:pPr algn="l">
              <a:spcBef>
                <a:spcPct val="0"/>
              </a:spcBef>
            </a:pPr>
            <a:r>
              <a:rPr lang="en-US" sz="1400" b="1">
                <a:solidFill>
                  <a:schemeClr val="bg2"/>
                </a:solidFill>
                <a:latin typeface="Courier New" charset="0"/>
              </a:rPr>
              <a:t>  }</a:t>
            </a:r>
            <a:br>
              <a:rPr lang="en-US" sz="1400" b="1">
                <a:solidFill>
                  <a:schemeClr val="bg2"/>
                </a:solidFill>
                <a:latin typeface="Courier New" charset="0"/>
              </a:rPr>
            </a:br>
            <a:r>
              <a:rPr lang="en-US" sz="1400" b="1">
                <a:latin typeface="Courier New" charset="0"/>
              </a:rPr>
              <a:t>}</a:t>
            </a:r>
          </a:p>
        </p:txBody>
      </p:sp>
      <p:sp>
        <p:nvSpPr>
          <p:cNvPr id="5" name="Rectangle 3"/>
          <p:cNvSpPr>
            <a:spLocks noChangeArrowheads="1"/>
          </p:cNvSpPr>
          <p:nvPr/>
        </p:nvSpPr>
        <p:spPr bwMode="auto">
          <a:xfrm>
            <a:off x="5486400" y="4267200"/>
            <a:ext cx="1492250" cy="377825"/>
          </a:xfrm>
          <a:prstGeom prst="rect">
            <a:avLst/>
          </a:prstGeom>
          <a:noFill/>
          <a:ln w="25400">
            <a:solidFill>
              <a:schemeClr val="folHlink"/>
            </a:solidFill>
            <a:miter lim="800000"/>
            <a:headEnd/>
            <a:tailEnd/>
          </a:ln>
          <a:effectLst/>
        </p:spPr>
        <p:txBody>
          <a:bodyPr wrap="none" lIns="92075" tIns="46038" rIns="92075" bIns="46038" anchor="ctr">
            <a:prstTxWarp prst="textNoShape">
              <a:avLst/>
            </a:prstTxWarp>
          </a:bodyPr>
          <a:lstStyle/>
          <a:p>
            <a:pPr>
              <a:spcBef>
                <a:spcPct val="0"/>
              </a:spcBef>
            </a:pPr>
            <a:r>
              <a:rPr lang="en-US" sz="1200" b="1"/>
              <a:t>ObserverPattern</a:t>
            </a:r>
          </a:p>
        </p:txBody>
      </p:sp>
      <p:sp>
        <p:nvSpPr>
          <p:cNvPr id="6" name="Line 4"/>
          <p:cNvSpPr>
            <a:spLocks noChangeShapeType="1"/>
          </p:cNvSpPr>
          <p:nvPr/>
        </p:nvSpPr>
        <p:spPr bwMode="auto">
          <a:xfrm flipH="1" flipV="1">
            <a:off x="5103813" y="2047875"/>
            <a:ext cx="381000" cy="2222500"/>
          </a:xfrm>
          <a:prstGeom prst="line">
            <a:avLst/>
          </a:prstGeom>
          <a:noFill/>
          <a:ln w="9525">
            <a:solidFill>
              <a:schemeClr val="folHlink"/>
            </a:solidFill>
            <a:prstDash val="sysDot"/>
            <a:round/>
            <a:headEnd/>
            <a:tailEnd/>
          </a:ln>
          <a:effectLst/>
        </p:spPr>
        <p:txBody>
          <a:bodyPr>
            <a:prstTxWarp prst="textNoShape">
              <a:avLst/>
            </a:prstTxWarp>
          </a:bodyPr>
          <a:lstStyle/>
          <a:p>
            <a:endParaRPr lang="en-US"/>
          </a:p>
        </p:txBody>
      </p:sp>
      <p:sp>
        <p:nvSpPr>
          <p:cNvPr id="7" name="Line 5"/>
          <p:cNvSpPr>
            <a:spLocks noChangeShapeType="1"/>
          </p:cNvSpPr>
          <p:nvPr/>
        </p:nvSpPr>
        <p:spPr bwMode="auto">
          <a:xfrm flipH="1">
            <a:off x="5105400" y="4646613"/>
            <a:ext cx="354013" cy="1068387"/>
          </a:xfrm>
          <a:prstGeom prst="line">
            <a:avLst/>
          </a:prstGeom>
          <a:noFill/>
          <a:ln w="9525">
            <a:solidFill>
              <a:schemeClr val="folHlink"/>
            </a:solidFill>
            <a:prstDash val="sysDot"/>
            <a:round/>
            <a:headEnd/>
            <a:tailEnd/>
          </a:ln>
          <a:effectLst/>
        </p:spPr>
        <p:txBody>
          <a:bodyPr>
            <a:prstTxWarp prst="textNoShape">
              <a:avLst/>
            </a:prstTxWarp>
          </a:bodyPr>
          <a:lstStyle/>
          <a:p>
            <a:endParaRPr lang="en-US"/>
          </a:p>
        </p:txBody>
      </p:sp>
      <p:sp>
        <p:nvSpPr>
          <p:cNvPr id="8" name="Text Box 6"/>
          <p:cNvSpPr txBox="1">
            <a:spLocks noChangeArrowheads="1"/>
          </p:cNvSpPr>
          <p:nvPr/>
        </p:nvSpPr>
        <p:spPr bwMode="auto">
          <a:xfrm>
            <a:off x="6883400" y="3248025"/>
            <a:ext cx="266700" cy="184150"/>
          </a:xfrm>
          <a:prstGeom prst="rect">
            <a:avLst/>
          </a:prstGeom>
          <a:noFill/>
          <a:ln w="12700">
            <a:noFill/>
            <a:miter lim="800000"/>
            <a:headEnd type="none" w="sm" len="sm"/>
            <a:tailEnd type="none" w="sm" len="sm"/>
          </a:ln>
          <a:effectLst/>
        </p:spPr>
        <p:txBody>
          <a:bodyPr>
            <a:prstTxWarp prst="textNoShape">
              <a:avLst/>
            </a:prstTxWarp>
            <a:spAutoFit/>
          </a:bodyPr>
          <a:lstStyle/>
          <a:p>
            <a:r>
              <a:rPr lang="en-US" sz="600" b="1"/>
              <a:t>1</a:t>
            </a:r>
          </a:p>
        </p:txBody>
      </p:sp>
      <p:grpSp>
        <p:nvGrpSpPr>
          <p:cNvPr id="9" name="Group 7"/>
          <p:cNvGrpSpPr>
            <a:grpSpLocks/>
          </p:cNvGrpSpPr>
          <p:nvPr/>
        </p:nvGrpSpPr>
        <p:grpSpPr bwMode="auto">
          <a:xfrm>
            <a:off x="5586413" y="3241675"/>
            <a:ext cx="3471862" cy="3482975"/>
            <a:chOff x="3560" y="2251"/>
            <a:chExt cx="1825" cy="1831"/>
          </a:xfrm>
        </p:grpSpPr>
        <p:sp>
          <p:nvSpPr>
            <p:cNvPr id="10" name="Rectangle 8"/>
            <p:cNvSpPr>
              <a:spLocks noChangeArrowheads="1"/>
            </p:cNvSpPr>
            <p:nvPr/>
          </p:nvSpPr>
          <p:spPr bwMode="auto">
            <a:xfrm>
              <a:off x="3560" y="2261"/>
              <a:ext cx="718" cy="17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1200" b="1"/>
                <a:t>Display</a:t>
              </a:r>
            </a:p>
          </p:txBody>
        </p:sp>
        <p:sp>
          <p:nvSpPr>
            <p:cNvPr id="11" name="Line 9"/>
            <p:cNvSpPr>
              <a:spLocks noChangeShapeType="1"/>
            </p:cNvSpPr>
            <p:nvPr/>
          </p:nvSpPr>
          <p:spPr bwMode="auto">
            <a:xfrm flipH="1">
              <a:off x="4304" y="3481"/>
              <a:ext cx="359" cy="0"/>
            </a:xfrm>
            <a:prstGeom prst="line">
              <a:avLst/>
            </a:prstGeom>
            <a:noFill/>
            <a:ln w="19050">
              <a:solidFill>
                <a:schemeClr val="tx1"/>
              </a:solidFill>
              <a:round/>
              <a:headEnd type="none" w="sm" len="sm"/>
              <a:tailEnd type="arrow" w="med" len="sm"/>
            </a:ln>
            <a:effectLst/>
          </p:spPr>
          <p:txBody>
            <a:bodyPr>
              <a:prstTxWarp prst="textNoShape">
                <a:avLst/>
              </a:prstTxWarp>
              <a:spAutoFit/>
            </a:bodyPr>
            <a:lstStyle/>
            <a:p>
              <a:endParaRPr lang="en-US"/>
            </a:p>
          </p:txBody>
        </p:sp>
        <p:sp>
          <p:nvSpPr>
            <p:cNvPr id="12" name="Text Box 10"/>
            <p:cNvSpPr txBox="1">
              <a:spLocks noChangeArrowheads="1"/>
            </p:cNvSpPr>
            <p:nvPr/>
          </p:nvSpPr>
          <p:spPr bwMode="auto">
            <a:xfrm>
              <a:off x="4325" y="3325"/>
              <a:ext cx="119" cy="120"/>
            </a:xfrm>
            <a:prstGeom prst="rect">
              <a:avLst/>
            </a:prstGeom>
            <a:noFill/>
            <a:ln w="12700">
              <a:noFill/>
              <a:miter lim="800000"/>
              <a:headEnd type="none" w="sm" len="sm"/>
              <a:tailEnd type="none" w="sm" len="sm"/>
            </a:ln>
            <a:effectLst/>
          </p:spPr>
          <p:txBody>
            <a:bodyPr>
              <a:prstTxWarp prst="textNoShape">
                <a:avLst/>
              </a:prstTxWarp>
              <a:spAutoFit/>
            </a:bodyPr>
            <a:lstStyle/>
            <a:p>
              <a:r>
                <a:rPr lang="en-US" sz="900" b="1"/>
                <a:t>2</a:t>
              </a:r>
            </a:p>
          </p:txBody>
        </p:sp>
        <p:cxnSp>
          <p:nvCxnSpPr>
            <p:cNvPr id="13" name="AutoShape 11"/>
            <p:cNvCxnSpPr>
              <a:cxnSpLocks noChangeShapeType="1"/>
            </p:cNvCxnSpPr>
            <p:nvPr/>
          </p:nvCxnSpPr>
          <p:spPr bwMode="auto">
            <a:xfrm flipV="1">
              <a:off x="3945" y="3149"/>
              <a:ext cx="0" cy="120"/>
            </a:xfrm>
            <a:prstGeom prst="straightConnector1">
              <a:avLst/>
            </a:prstGeom>
            <a:noFill/>
            <a:ln w="19050">
              <a:solidFill>
                <a:schemeClr val="tx1"/>
              </a:solidFill>
              <a:round/>
              <a:headEnd type="none" w="sm" len="sm"/>
              <a:tailEnd type="none" w="sm" len="sm"/>
            </a:ln>
            <a:effectLst/>
          </p:spPr>
        </p:cxnSp>
        <p:cxnSp>
          <p:nvCxnSpPr>
            <p:cNvPr id="14" name="AutoShape 12"/>
            <p:cNvCxnSpPr>
              <a:cxnSpLocks noChangeShapeType="1"/>
              <a:stCxn id="20" idx="0"/>
            </p:cNvCxnSpPr>
            <p:nvPr/>
          </p:nvCxnSpPr>
          <p:spPr bwMode="auto">
            <a:xfrm flipV="1">
              <a:off x="5022" y="3146"/>
              <a:ext cx="0" cy="119"/>
            </a:xfrm>
            <a:prstGeom prst="straightConnector1">
              <a:avLst/>
            </a:prstGeom>
            <a:noFill/>
            <a:ln w="19050">
              <a:solidFill>
                <a:schemeClr val="tx1"/>
              </a:solidFill>
              <a:round/>
              <a:headEnd type="none" w="sm" len="sm"/>
              <a:tailEnd type="none" w="sm" len="sm"/>
            </a:ln>
            <a:effectLst/>
          </p:spPr>
        </p:cxnSp>
        <p:cxnSp>
          <p:nvCxnSpPr>
            <p:cNvPr id="15" name="AutoShape 13"/>
            <p:cNvCxnSpPr>
              <a:cxnSpLocks noChangeShapeType="1"/>
            </p:cNvCxnSpPr>
            <p:nvPr/>
          </p:nvCxnSpPr>
          <p:spPr bwMode="auto">
            <a:xfrm>
              <a:off x="3945" y="3149"/>
              <a:ext cx="1077" cy="0"/>
            </a:xfrm>
            <a:prstGeom prst="straightConnector1">
              <a:avLst/>
            </a:prstGeom>
            <a:noFill/>
            <a:ln w="19050">
              <a:solidFill>
                <a:schemeClr val="tx1"/>
              </a:solidFill>
              <a:round/>
              <a:headEnd type="none" w="sm" len="sm"/>
              <a:tailEnd type="none" w="sm" len="sm"/>
            </a:ln>
            <a:effectLst/>
          </p:spPr>
        </p:cxnSp>
        <p:cxnSp>
          <p:nvCxnSpPr>
            <p:cNvPr id="16" name="AutoShape 14"/>
            <p:cNvCxnSpPr>
              <a:cxnSpLocks noChangeShapeType="1"/>
            </p:cNvCxnSpPr>
            <p:nvPr/>
          </p:nvCxnSpPr>
          <p:spPr bwMode="auto">
            <a:xfrm flipV="1">
              <a:off x="5022" y="2971"/>
              <a:ext cx="0" cy="179"/>
            </a:xfrm>
            <a:prstGeom prst="straightConnector1">
              <a:avLst/>
            </a:prstGeom>
            <a:noFill/>
            <a:ln w="19050">
              <a:solidFill>
                <a:schemeClr val="tx1"/>
              </a:solidFill>
              <a:round/>
              <a:headEnd type="none" w="sm" len="sm"/>
              <a:tailEnd type="none" w="sm" len="sm"/>
            </a:ln>
            <a:effectLst/>
          </p:spPr>
        </p:cxnSp>
        <p:sp>
          <p:nvSpPr>
            <p:cNvPr id="17" name="Rectangle 15"/>
            <p:cNvSpPr>
              <a:spLocks noChangeArrowheads="1"/>
            </p:cNvSpPr>
            <p:nvPr/>
          </p:nvSpPr>
          <p:spPr bwMode="auto">
            <a:xfrm>
              <a:off x="3586" y="3273"/>
              <a:ext cx="718" cy="17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1200" b="1"/>
                <a:t>Point</a:t>
              </a:r>
            </a:p>
          </p:txBody>
        </p:sp>
        <p:sp>
          <p:nvSpPr>
            <p:cNvPr id="18" name="Rectangle 16"/>
            <p:cNvSpPr>
              <a:spLocks noChangeArrowheads="1"/>
            </p:cNvSpPr>
            <p:nvPr/>
          </p:nvSpPr>
          <p:spPr bwMode="auto">
            <a:xfrm>
              <a:off x="3586" y="3508"/>
              <a:ext cx="718" cy="574"/>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1200"/>
                <a:t>getX()</a:t>
              </a:r>
              <a:br>
                <a:rPr lang="en-US" sz="1200"/>
              </a:br>
              <a:r>
                <a:rPr lang="en-US" sz="1200"/>
                <a:t>getY()</a:t>
              </a:r>
              <a:br>
                <a:rPr lang="en-US" sz="1200"/>
              </a:br>
              <a:r>
                <a:rPr lang="en-US" sz="1200"/>
                <a:t>setX(int)</a:t>
              </a:r>
              <a:br>
                <a:rPr lang="en-US" sz="1200"/>
              </a:br>
              <a:r>
                <a:rPr lang="en-US" sz="1200"/>
                <a:t>setY(int)</a:t>
              </a:r>
              <a:br>
                <a:rPr lang="en-US" sz="1200"/>
              </a:br>
              <a:r>
                <a:rPr lang="en-US" sz="1200"/>
                <a:t>moveBy(int, int)</a:t>
              </a:r>
              <a:endParaRPr lang="en-US" sz="1200" b="1"/>
            </a:p>
          </p:txBody>
        </p:sp>
        <p:sp>
          <p:nvSpPr>
            <p:cNvPr id="19" name="Rectangle 17"/>
            <p:cNvSpPr>
              <a:spLocks noChangeArrowheads="1"/>
            </p:cNvSpPr>
            <p:nvPr/>
          </p:nvSpPr>
          <p:spPr bwMode="auto">
            <a:xfrm>
              <a:off x="3586" y="3448"/>
              <a:ext cx="718" cy="6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1200" b="1"/>
            </a:p>
          </p:txBody>
        </p:sp>
        <p:sp>
          <p:nvSpPr>
            <p:cNvPr id="20" name="Rectangle 18"/>
            <p:cNvSpPr>
              <a:spLocks noChangeArrowheads="1"/>
            </p:cNvSpPr>
            <p:nvPr/>
          </p:nvSpPr>
          <p:spPr bwMode="auto">
            <a:xfrm>
              <a:off x="4663" y="3273"/>
              <a:ext cx="718" cy="17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1200" b="1"/>
                <a:t>Line</a:t>
              </a:r>
            </a:p>
          </p:txBody>
        </p:sp>
        <p:sp>
          <p:nvSpPr>
            <p:cNvPr id="21" name="Rectangle 19"/>
            <p:cNvSpPr>
              <a:spLocks noChangeArrowheads="1"/>
            </p:cNvSpPr>
            <p:nvPr/>
          </p:nvSpPr>
          <p:spPr bwMode="auto">
            <a:xfrm>
              <a:off x="4663" y="3508"/>
              <a:ext cx="718" cy="574"/>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1200"/>
                <a:t>getP1()</a:t>
              </a:r>
              <a:br>
                <a:rPr lang="en-US" sz="1200"/>
              </a:br>
              <a:r>
                <a:rPr lang="en-US" sz="1200"/>
                <a:t>getP2()</a:t>
              </a:r>
              <a:br>
                <a:rPr lang="en-US" sz="1200"/>
              </a:br>
              <a:r>
                <a:rPr lang="en-US" sz="1200"/>
                <a:t>setP1(Point)</a:t>
              </a:r>
              <a:br>
                <a:rPr lang="en-US" sz="1200"/>
              </a:br>
              <a:r>
                <a:rPr lang="en-US" sz="1200"/>
                <a:t>setP2(Point)</a:t>
              </a:r>
              <a:br>
                <a:rPr lang="en-US" sz="1200"/>
              </a:br>
              <a:r>
                <a:rPr lang="en-US" sz="1200"/>
                <a:t>moveBy(int, int)</a:t>
              </a:r>
              <a:endParaRPr lang="en-US" sz="1200" b="1"/>
            </a:p>
          </p:txBody>
        </p:sp>
        <p:sp>
          <p:nvSpPr>
            <p:cNvPr id="22" name="Rectangle 20"/>
            <p:cNvSpPr>
              <a:spLocks noChangeArrowheads="1"/>
            </p:cNvSpPr>
            <p:nvPr/>
          </p:nvSpPr>
          <p:spPr bwMode="auto">
            <a:xfrm>
              <a:off x="4663" y="3448"/>
              <a:ext cx="718" cy="6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1200" b="1"/>
            </a:p>
          </p:txBody>
        </p:sp>
        <p:sp>
          <p:nvSpPr>
            <p:cNvPr id="23" name="Rectangle 21"/>
            <p:cNvSpPr>
              <a:spLocks noChangeArrowheads="1"/>
            </p:cNvSpPr>
            <p:nvPr/>
          </p:nvSpPr>
          <p:spPr bwMode="auto">
            <a:xfrm>
              <a:off x="4667" y="2257"/>
              <a:ext cx="718" cy="17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1200" b="1"/>
                <a:t>Shape</a:t>
              </a:r>
            </a:p>
          </p:txBody>
        </p:sp>
        <p:sp>
          <p:nvSpPr>
            <p:cNvPr id="24" name="Rectangle 22"/>
            <p:cNvSpPr>
              <a:spLocks noChangeArrowheads="1"/>
            </p:cNvSpPr>
            <p:nvPr/>
          </p:nvSpPr>
          <p:spPr bwMode="auto">
            <a:xfrm>
              <a:off x="4667" y="2432"/>
              <a:ext cx="718" cy="48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1200" i="1"/>
                <a:t>moveBy(int, int)</a:t>
              </a:r>
              <a:endParaRPr lang="en-US" sz="1200" b="1"/>
            </a:p>
          </p:txBody>
        </p:sp>
        <p:sp>
          <p:nvSpPr>
            <p:cNvPr id="25" name="Rectangle 23"/>
            <p:cNvSpPr>
              <a:spLocks noChangeArrowheads="1"/>
            </p:cNvSpPr>
            <p:nvPr/>
          </p:nvSpPr>
          <p:spPr bwMode="auto">
            <a:xfrm>
              <a:off x="4667" y="2431"/>
              <a:ext cx="718" cy="5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1200" b="1"/>
            </a:p>
          </p:txBody>
        </p:sp>
        <p:sp useBgFill="1">
          <p:nvSpPr>
            <p:cNvPr id="26" name="AutoShape 24"/>
            <p:cNvSpPr>
              <a:spLocks noChangeArrowheads="1"/>
            </p:cNvSpPr>
            <p:nvPr/>
          </p:nvSpPr>
          <p:spPr bwMode="auto">
            <a:xfrm>
              <a:off x="4996" y="2915"/>
              <a:ext cx="60" cy="60"/>
            </a:xfrm>
            <a:prstGeom prst="triangle">
              <a:avLst>
                <a:gd name="adj" fmla="val 50000"/>
              </a:avLst>
            </a:prstGeom>
            <a:ln w="12700">
              <a:solidFill>
                <a:schemeClr val="tx1"/>
              </a:solidFill>
              <a:miter lim="800000"/>
              <a:headEnd type="none" w="sm" len="sm"/>
              <a:tailEnd type="none" w="sm" len="sm"/>
            </a:ln>
            <a:effectLst/>
          </p:spPr>
          <p:txBody>
            <a:bodyPr wrap="none" anchor="ctr">
              <a:prstTxWarp prst="textNoShape">
                <a:avLst/>
              </a:prstTxWarp>
              <a:spAutoFit/>
            </a:bodyPr>
            <a:lstStyle/>
            <a:p>
              <a:endParaRPr lang="en-US"/>
            </a:p>
          </p:txBody>
        </p:sp>
        <p:sp>
          <p:nvSpPr>
            <p:cNvPr id="27" name="Line 25"/>
            <p:cNvSpPr>
              <a:spLocks noChangeShapeType="1"/>
            </p:cNvSpPr>
            <p:nvPr/>
          </p:nvSpPr>
          <p:spPr bwMode="auto">
            <a:xfrm>
              <a:off x="4278" y="2355"/>
              <a:ext cx="389" cy="0"/>
            </a:xfrm>
            <a:prstGeom prst="line">
              <a:avLst/>
            </a:prstGeom>
            <a:noFill/>
            <a:ln w="19050">
              <a:solidFill>
                <a:schemeClr val="tx1"/>
              </a:solidFill>
              <a:round/>
              <a:headEnd type="none" w="sm" len="sm"/>
              <a:tailEnd type="arrow" w="med" len="sm"/>
            </a:ln>
            <a:effectLst/>
          </p:spPr>
          <p:txBody>
            <a:bodyPr>
              <a:prstTxWarp prst="textNoShape">
                <a:avLst/>
              </a:prstTxWarp>
              <a:spAutoFit/>
            </a:bodyPr>
            <a:lstStyle/>
            <a:p>
              <a:endParaRPr lang="en-US"/>
            </a:p>
          </p:txBody>
        </p:sp>
        <p:sp>
          <p:nvSpPr>
            <p:cNvPr id="28" name="Text Box 26"/>
            <p:cNvSpPr txBox="1">
              <a:spLocks noChangeArrowheads="1"/>
            </p:cNvSpPr>
            <p:nvPr/>
          </p:nvSpPr>
          <p:spPr bwMode="auto">
            <a:xfrm>
              <a:off x="4547" y="2251"/>
              <a:ext cx="120" cy="129"/>
            </a:xfrm>
            <a:prstGeom prst="rect">
              <a:avLst/>
            </a:prstGeom>
            <a:noFill/>
            <a:ln w="12700">
              <a:noFill/>
              <a:miter lim="800000"/>
              <a:headEnd type="none" w="sm" len="sm"/>
              <a:tailEnd type="none" w="sm" len="sm"/>
            </a:ln>
            <a:effectLst/>
          </p:spPr>
          <p:txBody>
            <a:bodyPr>
              <a:prstTxWarp prst="textNoShape">
                <a:avLst/>
              </a:prstTxWarp>
              <a:spAutoFit/>
            </a:bodyPr>
            <a:lstStyle/>
            <a:p>
              <a:r>
                <a:rPr lang="en-US" sz="1000" b="1"/>
                <a:t>*</a:t>
              </a:r>
            </a:p>
          </p:txBody>
        </p:sp>
      </p:grpSp>
    </p:spTree>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ObserverPattern</a:t>
            </a:r>
            <a:r>
              <a:rPr lang="en-US" dirty="0" smtClean="0"/>
              <a:t> can be simplified</a:t>
            </a:r>
            <a:endParaRPr lang="en-US" dirty="0"/>
          </a:p>
        </p:txBody>
      </p:sp>
      <p:sp>
        <p:nvSpPr>
          <p:cNvPr id="3" name="Content Placeholder 2"/>
          <p:cNvSpPr>
            <a:spLocks noGrp="1"/>
          </p:cNvSpPr>
          <p:nvPr>
            <p:ph idx="1"/>
          </p:nvPr>
        </p:nvSpPr>
        <p:spPr/>
        <p:txBody>
          <a:bodyPr/>
          <a:lstStyle/>
          <a:p>
            <a:endParaRPr lang="en-US" dirty="0"/>
          </a:p>
        </p:txBody>
      </p:sp>
      <p:sp>
        <p:nvSpPr>
          <p:cNvPr id="4" name="Text Box 2"/>
          <p:cNvSpPr txBox="1">
            <a:spLocks noChangeArrowheads="1"/>
          </p:cNvSpPr>
          <p:nvPr/>
        </p:nvSpPr>
        <p:spPr bwMode="auto">
          <a:xfrm>
            <a:off x="520700" y="2047875"/>
            <a:ext cx="4584700" cy="3028950"/>
          </a:xfrm>
          <a:prstGeom prst="rect">
            <a:avLst/>
          </a:prstGeom>
          <a:solidFill>
            <a:schemeClr val="bg1"/>
          </a:solidFill>
          <a:ln w="19050">
            <a:solidFill>
              <a:schemeClr val="folHlink"/>
            </a:solidFill>
            <a:miter lim="800000"/>
            <a:headEnd/>
            <a:tailEnd/>
          </a:ln>
          <a:effectLst/>
        </p:spPr>
        <p:txBody>
          <a:bodyPr wrap="none">
            <a:prstTxWarp prst="textNoShape">
              <a:avLst/>
            </a:prstTxWarp>
            <a:spAutoFit/>
          </a:bodyPr>
          <a:lstStyle/>
          <a:p>
            <a:pPr algn="l">
              <a:spcBef>
                <a:spcPct val="0"/>
              </a:spcBef>
            </a:pPr>
            <a:r>
              <a:rPr lang="en-US" sz="2400" b="1" dirty="0">
                <a:solidFill>
                  <a:srgbClr val="0033CC"/>
                </a:solidFill>
                <a:latin typeface="Courier New" charset="0"/>
              </a:rPr>
              <a:t>aspect</a:t>
            </a:r>
            <a:r>
              <a:rPr lang="en-US" sz="2400" b="1" dirty="0">
                <a:latin typeface="Courier New" charset="0"/>
              </a:rPr>
              <a:t> </a:t>
            </a:r>
            <a:r>
              <a:rPr lang="en-US" sz="2400" b="1" dirty="0" err="1">
                <a:latin typeface="Courier New" charset="0"/>
              </a:rPr>
              <a:t>ObserverPattern</a:t>
            </a:r>
            <a:r>
              <a:rPr lang="en-US" sz="2400" b="1" dirty="0">
                <a:latin typeface="Courier New" charset="0"/>
              </a:rPr>
              <a:t> {</a:t>
            </a:r>
            <a:endParaRPr lang="en-US" sz="1400" b="1" dirty="0">
              <a:latin typeface="Courier New" charset="0"/>
            </a:endParaRPr>
          </a:p>
          <a:p>
            <a:pPr algn="l">
              <a:spcBef>
                <a:spcPct val="0"/>
              </a:spcBef>
            </a:pPr>
            <a:r>
              <a:rPr lang="en-US" sz="1400" b="1" dirty="0">
                <a:latin typeface="Courier New" charset="0"/>
              </a:rPr>
              <a:t> </a:t>
            </a:r>
          </a:p>
          <a:p>
            <a:pPr algn="l">
              <a:spcBef>
                <a:spcPct val="0"/>
              </a:spcBef>
            </a:pPr>
            <a:r>
              <a:rPr lang="en-US" sz="1400" b="1" dirty="0">
                <a:latin typeface="Courier New" charset="0"/>
              </a:rPr>
              <a:t>  </a:t>
            </a:r>
            <a:r>
              <a:rPr lang="en-US" sz="1400" b="1" dirty="0">
                <a:solidFill>
                  <a:schemeClr val="bg2"/>
                </a:solidFill>
                <a:latin typeface="Courier New" charset="0"/>
              </a:rPr>
              <a:t>private Display </a:t>
            </a:r>
            <a:r>
              <a:rPr lang="en-US" sz="1400" b="1" dirty="0" err="1">
                <a:solidFill>
                  <a:schemeClr val="bg2"/>
                </a:solidFill>
                <a:latin typeface="Courier New" charset="0"/>
              </a:rPr>
              <a:t>Shape.display</a:t>
            </a:r>
            <a:r>
              <a:rPr lang="en-US" sz="1400" b="1" dirty="0">
                <a:solidFill>
                  <a:schemeClr val="bg2"/>
                </a:solidFill>
                <a:latin typeface="Courier New" charset="0"/>
              </a:rPr>
              <a:t>;</a:t>
            </a:r>
            <a:br>
              <a:rPr lang="en-US" sz="1400" b="1" dirty="0">
                <a:solidFill>
                  <a:schemeClr val="bg2"/>
                </a:solidFill>
                <a:latin typeface="Courier New" charset="0"/>
              </a:rPr>
            </a:br>
            <a:r>
              <a:rPr lang="en-US" sz="1400" b="1" dirty="0">
                <a:solidFill>
                  <a:schemeClr val="bg2"/>
                </a:solidFill>
                <a:latin typeface="Courier New" charset="0"/>
              </a:rPr>
              <a:t>	</a:t>
            </a:r>
          </a:p>
          <a:p>
            <a:pPr algn="l">
              <a:spcBef>
                <a:spcPct val="0"/>
              </a:spcBef>
            </a:pPr>
            <a:r>
              <a:rPr lang="en-US" sz="1400" b="1" dirty="0">
                <a:solidFill>
                  <a:schemeClr val="bg2"/>
                </a:solidFill>
                <a:latin typeface="Courier New" charset="0"/>
              </a:rPr>
              <a:t>  </a:t>
            </a:r>
            <a:r>
              <a:rPr lang="en-US" sz="1400" b="1" dirty="0" err="1">
                <a:solidFill>
                  <a:schemeClr val="bg2"/>
                </a:solidFill>
                <a:latin typeface="Courier New" charset="0"/>
              </a:rPr>
              <a:t>pointcut</a:t>
            </a:r>
            <a:r>
              <a:rPr lang="en-US" sz="1400" b="1" dirty="0">
                <a:solidFill>
                  <a:schemeClr val="bg2"/>
                </a:solidFill>
                <a:latin typeface="Courier New" charset="0"/>
              </a:rPr>
              <a:t> change():</a:t>
            </a:r>
            <a:br>
              <a:rPr lang="en-US" sz="1400" b="1" dirty="0">
                <a:solidFill>
                  <a:schemeClr val="bg2"/>
                </a:solidFill>
                <a:latin typeface="Courier New" charset="0"/>
              </a:rPr>
            </a:br>
            <a:r>
              <a:rPr lang="en-US" sz="1400" b="1" dirty="0">
                <a:solidFill>
                  <a:schemeClr val="bg2"/>
                </a:solidFill>
                <a:latin typeface="Courier New" charset="0"/>
              </a:rPr>
              <a:t>    </a:t>
            </a:r>
            <a:r>
              <a:rPr lang="en-US" sz="1400" b="1" dirty="0" err="1">
                <a:solidFill>
                  <a:schemeClr val="bg2"/>
                </a:solidFill>
                <a:latin typeface="Courier New" charset="0"/>
              </a:rPr>
              <a:t>call(void</a:t>
            </a:r>
            <a:r>
              <a:rPr lang="en-US" sz="1400" b="1" dirty="0">
                <a:solidFill>
                  <a:schemeClr val="bg2"/>
                </a:solidFill>
                <a:latin typeface="Courier New" charset="0"/>
              </a:rPr>
              <a:t> </a:t>
            </a:r>
            <a:r>
              <a:rPr lang="en-US" sz="1400" b="1" dirty="0" err="1">
                <a:solidFill>
                  <a:schemeClr val="bg2"/>
                </a:solidFill>
                <a:latin typeface="Courier New" charset="0"/>
              </a:rPr>
              <a:t>Shape.moveBy(int</a:t>
            </a:r>
            <a:r>
              <a:rPr lang="en-US" sz="1400" b="1" dirty="0">
                <a:solidFill>
                  <a:schemeClr val="bg2"/>
                </a:solidFill>
                <a:latin typeface="Courier New" charset="0"/>
              </a:rPr>
              <a:t>, </a:t>
            </a:r>
            <a:r>
              <a:rPr lang="en-US" sz="1400" b="1" dirty="0" err="1">
                <a:solidFill>
                  <a:schemeClr val="bg2"/>
                </a:solidFill>
                <a:latin typeface="Courier New" charset="0"/>
              </a:rPr>
              <a:t>int</a:t>
            </a:r>
            <a:r>
              <a:rPr lang="en-US" sz="1400" b="1" dirty="0">
                <a:solidFill>
                  <a:schemeClr val="bg2"/>
                </a:solidFill>
                <a:latin typeface="Courier New" charset="0"/>
              </a:rPr>
              <a:t>))</a:t>
            </a:r>
          </a:p>
          <a:p>
            <a:pPr algn="l">
              <a:spcBef>
                <a:spcPct val="0"/>
              </a:spcBef>
            </a:pPr>
            <a:r>
              <a:rPr lang="en-US" sz="1400" b="1" dirty="0">
                <a:solidFill>
                  <a:schemeClr val="bg2"/>
                </a:solidFill>
                <a:latin typeface="Courier New" charset="0"/>
              </a:rPr>
              <a:t>    || </a:t>
            </a:r>
            <a:r>
              <a:rPr lang="en-US" sz="1400" b="1" dirty="0" err="1">
                <a:solidFill>
                  <a:schemeClr val="bg2"/>
                </a:solidFill>
                <a:latin typeface="Courier New" charset="0"/>
              </a:rPr>
              <a:t>call(void</a:t>
            </a:r>
            <a:r>
              <a:rPr lang="en-US" sz="1400" b="1" dirty="0">
                <a:solidFill>
                  <a:schemeClr val="bg2"/>
                </a:solidFill>
                <a:latin typeface="Courier New" charset="0"/>
              </a:rPr>
              <a:t> </a:t>
            </a:r>
            <a:r>
              <a:rPr lang="en-US" sz="1400" b="1" dirty="0" err="1">
                <a:solidFill>
                  <a:srgbClr val="FF0000"/>
                </a:solidFill>
                <a:latin typeface="Courier New" charset="0"/>
              </a:rPr>
              <a:t>Shape+</a:t>
            </a:r>
            <a:r>
              <a:rPr lang="en-US" sz="1400" b="1" dirty="0" err="1">
                <a:solidFill>
                  <a:schemeClr val="bg2"/>
                </a:solidFill>
                <a:latin typeface="Courier New" charset="0"/>
              </a:rPr>
              <a:t>.</a:t>
            </a:r>
            <a:r>
              <a:rPr lang="en-US" sz="1400" b="1" dirty="0" err="1">
                <a:solidFill>
                  <a:srgbClr val="FF0000"/>
                </a:solidFill>
                <a:latin typeface="Courier New" charset="0"/>
              </a:rPr>
              <a:t>set</a:t>
            </a:r>
            <a:r>
              <a:rPr lang="en-US" sz="1400" b="1" dirty="0">
                <a:solidFill>
                  <a:srgbClr val="FF0000"/>
                </a:solidFill>
                <a:latin typeface="Courier New" charset="0"/>
              </a:rPr>
              <a:t>*(..)</a:t>
            </a:r>
            <a:r>
              <a:rPr lang="en-US" sz="1400" b="1" dirty="0">
                <a:solidFill>
                  <a:schemeClr val="bg2"/>
                </a:solidFill>
                <a:latin typeface="Courier New" charset="0"/>
              </a:rPr>
              <a:t>);</a:t>
            </a:r>
          </a:p>
          <a:p>
            <a:pPr algn="l">
              <a:spcBef>
                <a:spcPct val="0"/>
              </a:spcBef>
            </a:pPr>
            <a:r>
              <a:rPr lang="en-US" sz="1400" b="1" dirty="0">
                <a:solidFill>
                  <a:schemeClr val="bg2"/>
                </a:solidFill>
                <a:latin typeface="Courier New" charset="0"/>
              </a:rPr>
              <a:t> 	 	</a:t>
            </a:r>
          </a:p>
          <a:p>
            <a:pPr algn="l">
              <a:spcBef>
                <a:spcPct val="0"/>
              </a:spcBef>
            </a:pPr>
            <a:r>
              <a:rPr lang="en-US" sz="1400" b="1" dirty="0">
                <a:solidFill>
                  <a:schemeClr val="bg2"/>
                </a:solidFill>
                <a:latin typeface="Courier New" charset="0"/>
              </a:rPr>
              <a:t>  </a:t>
            </a:r>
            <a:r>
              <a:rPr lang="en-US" sz="1400" b="1" dirty="0" err="1">
                <a:solidFill>
                  <a:schemeClr val="bg2"/>
                </a:solidFill>
                <a:latin typeface="Courier New" charset="0"/>
              </a:rPr>
              <a:t>after(Shape</a:t>
            </a:r>
            <a:r>
              <a:rPr lang="en-US" sz="1400" b="1" dirty="0">
                <a:solidFill>
                  <a:schemeClr val="bg2"/>
                </a:solidFill>
                <a:latin typeface="Courier New" charset="0"/>
              </a:rPr>
              <a:t> </a:t>
            </a:r>
            <a:r>
              <a:rPr lang="en-US" sz="1400" b="1" dirty="0" err="1">
                <a:solidFill>
                  <a:schemeClr val="bg2"/>
                </a:solidFill>
                <a:latin typeface="Courier New" charset="0"/>
              </a:rPr>
              <a:t>s</a:t>
            </a:r>
            <a:r>
              <a:rPr lang="en-US" sz="1400" b="1" dirty="0">
                <a:solidFill>
                  <a:schemeClr val="bg2"/>
                </a:solidFill>
                <a:latin typeface="Courier New" charset="0"/>
              </a:rPr>
              <a:t>) returning: change()</a:t>
            </a:r>
            <a:br>
              <a:rPr lang="en-US" sz="1400" b="1" dirty="0">
                <a:solidFill>
                  <a:schemeClr val="bg2"/>
                </a:solidFill>
                <a:latin typeface="Courier New" charset="0"/>
              </a:rPr>
            </a:br>
            <a:r>
              <a:rPr lang="en-US" sz="1400" b="1" dirty="0">
                <a:solidFill>
                  <a:schemeClr val="bg2"/>
                </a:solidFill>
                <a:latin typeface="Courier New" charset="0"/>
              </a:rPr>
              <a:t>                           &amp;&amp; </a:t>
            </a:r>
            <a:r>
              <a:rPr lang="en-US" sz="1400" b="1" dirty="0" err="1">
                <a:solidFill>
                  <a:schemeClr val="bg2"/>
                </a:solidFill>
                <a:latin typeface="Courier New" charset="0"/>
              </a:rPr>
              <a:t>target(s</a:t>
            </a:r>
            <a:r>
              <a:rPr lang="en-US" sz="1400" b="1" dirty="0">
                <a:solidFill>
                  <a:schemeClr val="bg2"/>
                </a:solidFill>
                <a:latin typeface="Courier New" charset="0"/>
              </a:rPr>
              <a:t>) {</a:t>
            </a:r>
          </a:p>
          <a:p>
            <a:pPr algn="l">
              <a:spcBef>
                <a:spcPct val="0"/>
              </a:spcBef>
            </a:pPr>
            <a:r>
              <a:rPr lang="en-US" sz="1400" b="1" dirty="0">
                <a:solidFill>
                  <a:schemeClr val="bg2"/>
                </a:solidFill>
                <a:latin typeface="Courier New" charset="0"/>
              </a:rPr>
              <a:t>   </a:t>
            </a:r>
            <a:r>
              <a:rPr lang="en-US" sz="1400" b="1" dirty="0" err="1">
                <a:solidFill>
                  <a:schemeClr val="bg2"/>
                </a:solidFill>
                <a:latin typeface="Courier New" charset="0"/>
              </a:rPr>
              <a:t>s.display.update</a:t>
            </a:r>
            <a:r>
              <a:rPr lang="en-US" sz="1400" b="1" dirty="0">
                <a:solidFill>
                  <a:schemeClr val="bg2"/>
                </a:solidFill>
                <a:latin typeface="Courier New" charset="0"/>
              </a:rPr>
              <a:t>();</a:t>
            </a:r>
          </a:p>
          <a:p>
            <a:pPr algn="l">
              <a:spcBef>
                <a:spcPct val="0"/>
              </a:spcBef>
            </a:pPr>
            <a:r>
              <a:rPr lang="en-US" sz="1400" b="1" dirty="0">
                <a:solidFill>
                  <a:schemeClr val="bg2"/>
                </a:solidFill>
                <a:latin typeface="Courier New" charset="0"/>
              </a:rPr>
              <a:t>  }</a:t>
            </a:r>
            <a:br>
              <a:rPr lang="en-US" sz="1400" b="1" dirty="0">
                <a:solidFill>
                  <a:schemeClr val="bg2"/>
                </a:solidFill>
                <a:latin typeface="Courier New" charset="0"/>
              </a:rPr>
            </a:br>
            <a:r>
              <a:rPr lang="en-US" sz="1400" b="1" dirty="0">
                <a:latin typeface="Courier New" charset="0"/>
              </a:rPr>
              <a:t>}</a:t>
            </a:r>
          </a:p>
        </p:txBody>
      </p:sp>
      <p:sp>
        <p:nvSpPr>
          <p:cNvPr id="5" name="Rectangle 3"/>
          <p:cNvSpPr>
            <a:spLocks noChangeArrowheads="1"/>
          </p:cNvSpPr>
          <p:nvPr/>
        </p:nvSpPr>
        <p:spPr bwMode="auto">
          <a:xfrm>
            <a:off x="5486400" y="4267200"/>
            <a:ext cx="1492250" cy="377825"/>
          </a:xfrm>
          <a:prstGeom prst="rect">
            <a:avLst/>
          </a:prstGeom>
          <a:noFill/>
          <a:ln w="25400">
            <a:solidFill>
              <a:schemeClr val="folHlink"/>
            </a:solidFill>
            <a:miter lim="800000"/>
            <a:headEnd/>
            <a:tailEnd/>
          </a:ln>
          <a:effectLst/>
        </p:spPr>
        <p:txBody>
          <a:bodyPr wrap="none" lIns="92075" tIns="46038" rIns="92075" bIns="46038" anchor="ctr">
            <a:prstTxWarp prst="textNoShape">
              <a:avLst/>
            </a:prstTxWarp>
          </a:bodyPr>
          <a:lstStyle/>
          <a:p>
            <a:pPr>
              <a:spcBef>
                <a:spcPct val="0"/>
              </a:spcBef>
            </a:pPr>
            <a:r>
              <a:rPr lang="en-US" sz="1200" b="1"/>
              <a:t>ObserverPattern</a:t>
            </a:r>
          </a:p>
        </p:txBody>
      </p:sp>
      <p:sp>
        <p:nvSpPr>
          <p:cNvPr id="6" name="Line 4"/>
          <p:cNvSpPr>
            <a:spLocks noChangeShapeType="1"/>
          </p:cNvSpPr>
          <p:nvPr/>
        </p:nvSpPr>
        <p:spPr bwMode="auto">
          <a:xfrm flipH="1" flipV="1">
            <a:off x="5103813" y="2047875"/>
            <a:ext cx="381000" cy="2222500"/>
          </a:xfrm>
          <a:prstGeom prst="line">
            <a:avLst/>
          </a:prstGeom>
          <a:noFill/>
          <a:ln w="9525">
            <a:solidFill>
              <a:schemeClr val="folHlink"/>
            </a:solidFill>
            <a:prstDash val="sysDot"/>
            <a:round/>
            <a:headEnd/>
            <a:tailEnd/>
          </a:ln>
          <a:effectLst/>
        </p:spPr>
        <p:txBody>
          <a:bodyPr>
            <a:prstTxWarp prst="textNoShape">
              <a:avLst/>
            </a:prstTxWarp>
          </a:bodyPr>
          <a:lstStyle/>
          <a:p>
            <a:endParaRPr lang="en-US"/>
          </a:p>
        </p:txBody>
      </p:sp>
      <p:sp>
        <p:nvSpPr>
          <p:cNvPr id="7" name="Text Box 5"/>
          <p:cNvSpPr txBox="1">
            <a:spLocks noChangeArrowheads="1"/>
          </p:cNvSpPr>
          <p:nvPr/>
        </p:nvSpPr>
        <p:spPr bwMode="auto">
          <a:xfrm>
            <a:off x="6883400" y="3248025"/>
            <a:ext cx="266700" cy="184150"/>
          </a:xfrm>
          <a:prstGeom prst="rect">
            <a:avLst/>
          </a:prstGeom>
          <a:noFill/>
          <a:ln w="12700">
            <a:noFill/>
            <a:miter lim="800000"/>
            <a:headEnd type="none" w="sm" len="sm"/>
            <a:tailEnd type="none" w="sm" len="sm"/>
          </a:ln>
          <a:effectLst/>
        </p:spPr>
        <p:txBody>
          <a:bodyPr>
            <a:prstTxWarp prst="textNoShape">
              <a:avLst/>
            </a:prstTxWarp>
            <a:spAutoFit/>
          </a:bodyPr>
          <a:lstStyle/>
          <a:p>
            <a:r>
              <a:rPr lang="en-US" sz="600" b="1"/>
              <a:t>1</a:t>
            </a:r>
          </a:p>
        </p:txBody>
      </p:sp>
      <p:grpSp>
        <p:nvGrpSpPr>
          <p:cNvPr id="8" name="Group 6"/>
          <p:cNvGrpSpPr>
            <a:grpSpLocks/>
          </p:cNvGrpSpPr>
          <p:nvPr/>
        </p:nvGrpSpPr>
        <p:grpSpPr bwMode="auto">
          <a:xfrm>
            <a:off x="5586413" y="3241675"/>
            <a:ext cx="3471862" cy="3482975"/>
            <a:chOff x="3560" y="2251"/>
            <a:chExt cx="1825" cy="1831"/>
          </a:xfrm>
        </p:grpSpPr>
        <p:sp>
          <p:nvSpPr>
            <p:cNvPr id="9" name="Rectangle 7"/>
            <p:cNvSpPr>
              <a:spLocks noChangeArrowheads="1"/>
            </p:cNvSpPr>
            <p:nvPr/>
          </p:nvSpPr>
          <p:spPr bwMode="auto">
            <a:xfrm>
              <a:off x="3560" y="2261"/>
              <a:ext cx="718" cy="17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1200" b="1"/>
                <a:t>Display</a:t>
              </a:r>
            </a:p>
          </p:txBody>
        </p:sp>
        <p:sp>
          <p:nvSpPr>
            <p:cNvPr id="10" name="Line 8"/>
            <p:cNvSpPr>
              <a:spLocks noChangeShapeType="1"/>
            </p:cNvSpPr>
            <p:nvPr/>
          </p:nvSpPr>
          <p:spPr bwMode="auto">
            <a:xfrm flipH="1">
              <a:off x="4304" y="3481"/>
              <a:ext cx="359" cy="0"/>
            </a:xfrm>
            <a:prstGeom prst="line">
              <a:avLst/>
            </a:prstGeom>
            <a:noFill/>
            <a:ln w="19050">
              <a:solidFill>
                <a:schemeClr val="tx1"/>
              </a:solidFill>
              <a:round/>
              <a:headEnd type="none" w="sm" len="sm"/>
              <a:tailEnd type="arrow" w="med" len="sm"/>
            </a:ln>
            <a:effectLst/>
          </p:spPr>
          <p:txBody>
            <a:bodyPr>
              <a:prstTxWarp prst="textNoShape">
                <a:avLst/>
              </a:prstTxWarp>
              <a:spAutoFit/>
            </a:bodyPr>
            <a:lstStyle/>
            <a:p>
              <a:endParaRPr lang="en-US"/>
            </a:p>
          </p:txBody>
        </p:sp>
        <p:sp>
          <p:nvSpPr>
            <p:cNvPr id="11" name="Text Box 9"/>
            <p:cNvSpPr txBox="1">
              <a:spLocks noChangeArrowheads="1"/>
            </p:cNvSpPr>
            <p:nvPr/>
          </p:nvSpPr>
          <p:spPr bwMode="auto">
            <a:xfrm>
              <a:off x="4325" y="3325"/>
              <a:ext cx="119" cy="120"/>
            </a:xfrm>
            <a:prstGeom prst="rect">
              <a:avLst/>
            </a:prstGeom>
            <a:noFill/>
            <a:ln w="12700">
              <a:noFill/>
              <a:miter lim="800000"/>
              <a:headEnd type="none" w="sm" len="sm"/>
              <a:tailEnd type="none" w="sm" len="sm"/>
            </a:ln>
            <a:effectLst/>
          </p:spPr>
          <p:txBody>
            <a:bodyPr>
              <a:prstTxWarp prst="textNoShape">
                <a:avLst/>
              </a:prstTxWarp>
              <a:spAutoFit/>
            </a:bodyPr>
            <a:lstStyle/>
            <a:p>
              <a:r>
                <a:rPr lang="en-US" sz="900" b="1"/>
                <a:t>2</a:t>
              </a:r>
            </a:p>
          </p:txBody>
        </p:sp>
        <p:cxnSp>
          <p:nvCxnSpPr>
            <p:cNvPr id="12" name="AutoShape 10"/>
            <p:cNvCxnSpPr>
              <a:cxnSpLocks noChangeShapeType="1"/>
            </p:cNvCxnSpPr>
            <p:nvPr/>
          </p:nvCxnSpPr>
          <p:spPr bwMode="auto">
            <a:xfrm flipV="1">
              <a:off x="3945" y="3149"/>
              <a:ext cx="0" cy="120"/>
            </a:xfrm>
            <a:prstGeom prst="straightConnector1">
              <a:avLst/>
            </a:prstGeom>
            <a:noFill/>
            <a:ln w="19050">
              <a:solidFill>
                <a:schemeClr val="tx1"/>
              </a:solidFill>
              <a:round/>
              <a:headEnd type="none" w="sm" len="sm"/>
              <a:tailEnd type="none" w="sm" len="sm"/>
            </a:ln>
            <a:effectLst/>
          </p:spPr>
        </p:cxnSp>
        <p:cxnSp>
          <p:nvCxnSpPr>
            <p:cNvPr id="13" name="AutoShape 11"/>
            <p:cNvCxnSpPr>
              <a:cxnSpLocks noChangeShapeType="1"/>
              <a:stCxn id="19" idx="0"/>
            </p:cNvCxnSpPr>
            <p:nvPr/>
          </p:nvCxnSpPr>
          <p:spPr bwMode="auto">
            <a:xfrm flipV="1">
              <a:off x="5022" y="3146"/>
              <a:ext cx="0" cy="119"/>
            </a:xfrm>
            <a:prstGeom prst="straightConnector1">
              <a:avLst/>
            </a:prstGeom>
            <a:noFill/>
            <a:ln w="19050">
              <a:solidFill>
                <a:schemeClr val="tx1"/>
              </a:solidFill>
              <a:round/>
              <a:headEnd type="none" w="sm" len="sm"/>
              <a:tailEnd type="none" w="sm" len="sm"/>
            </a:ln>
            <a:effectLst/>
          </p:spPr>
        </p:cxnSp>
        <p:cxnSp>
          <p:nvCxnSpPr>
            <p:cNvPr id="14" name="AutoShape 12"/>
            <p:cNvCxnSpPr>
              <a:cxnSpLocks noChangeShapeType="1"/>
            </p:cNvCxnSpPr>
            <p:nvPr/>
          </p:nvCxnSpPr>
          <p:spPr bwMode="auto">
            <a:xfrm>
              <a:off x="3945" y="3149"/>
              <a:ext cx="1077" cy="0"/>
            </a:xfrm>
            <a:prstGeom prst="straightConnector1">
              <a:avLst/>
            </a:prstGeom>
            <a:noFill/>
            <a:ln w="19050">
              <a:solidFill>
                <a:schemeClr val="tx1"/>
              </a:solidFill>
              <a:round/>
              <a:headEnd type="none" w="sm" len="sm"/>
              <a:tailEnd type="none" w="sm" len="sm"/>
            </a:ln>
            <a:effectLst/>
          </p:spPr>
        </p:cxnSp>
        <p:cxnSp>
          <p:nvCxnSpPr>
            <p:cNvPr id="15" name="AutoShape 13"/>
            <p:cNvCxnSpPr>
              <a:cxnSpLocks noChangeShapeType="1"/>
            </p:cNvCxnSpPr>
            <p:nvPr/>
          </p:nvCxnSpPr>
          <p:spPr bwMode="auto">
            <a:xfrm flipV="1">
              <a:off x="5022" y="2971"/>
              <a:ext cx="0" cy="179"/>
            </a:xfrm>
            <a:prstGeom prst="straightConnector1">
              <a:avLst/>
            </a:prstGeom>
            <a:noFill/>
            <a:ln w="19050">
              <a:solidFill>
                <a:schemeClr val="tx1"/>
              </a:solidFill>
              <a:round/>
              <a:headEnd type="none" w="sm" len="sm"/>
              <a:tailEnd type="none" w="sm" len="sm"/>
            </a:ln>
            <a:effectLst/>
          </p:spPr>
        </p:cxnSp>
        <p:sp>
          <p:nvSpPr>
            <p:cNvPr id="16" name="Rectangle 14"/>
            <p:cNvSpPr>
              <a:spLocks noChangeArrowheads="1"/>
            </p:cNvSpPr>
            <p:nvPr/>
          </p:nvSpPr>
          <p:spPr bwMode="auto">
            <a:xfrm>
              <a:off x="3586" y="3273"/>
              <a:ext cx="718" cy="17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1200" b="1"/>
                <a:t>Point</a:t>
              </a:r>
            </a:p>
          </p:txBody>
        </p:sp>
        <p:sp>
          <p:nvSpPr>
            <p:cNvPr id="17" name="Rectangle 15"/>
            <p:cNvSpPr>
              <a:spLocks noChangeArrowheads="1"/>
            </p:cNvSpPr>
            <p:nvPr/>
          </p:nvSpPr>
          <p:spPr bwMode="auto">
            <a:xfrm>
              <a:off x="3586" y="3508"/>
              <a:ext cx="718" cy="574"/>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1200"/>
                <a:t>getX()</a:t>
              </a:r>
              <a:br>
                <a:rPr lang="en-US" sz="1200"/>
              </a:br>
              <a:r>
                <a:rPr lang="en-US" sz="1200"/>
                <a:t>getY()</a:t>
              </a:r>
              <a:br>
                <a:rPr lang="en-US" sz="1200"/>
              </a:br>
              <a:r>
                <a:rPr lang="en-US" sz="1200"/>
                <a:t>setX(int)</a:t>
              </a:r>
              <a:br>
                <a:rPr lang="en-US" sz="1200"/>
              </a:br>
              <a:r>
                <a:rPr lang="en-US" sz="1200"/>
                <a:t>setY(int)</a:t>
              </a:r>
              <a:br>
                <a:rPr lang="en-US" sz="1200"/>
              </a:br>
              <a:r>
                <a:rPr lang="en-US" sz="1200"/>
                <a:t>moveBy(int, int)</a:t>
              </a:r>
              <a:endParaRPr lang="en-US" sz="1200" b="1"/>
            </a:p>
          </p:txBody>
        </p:sp>
        <p:sp>
          <p:nvSpPr>
            <p:cNvPr id="18" name="Rectangle 16"/>
            <p:cNvSpPr>
              <a:spLocks noChangeArrowheads="1"/>
            </p:cNvSpPr>
            <p:nvPr/>
          </p:nvSpPr>
          <p:spPr bwMode="auto">
            <a:xfrm>
              <a:off x="3586" y="3448"/>
              <a:ext cx="718" cy="6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1200" b="1"/>
            </a:p>
          </p:txBody>
        </p:sp>
        <p:sp>
          <p:nvSpPr>
            <p:cNvPr id="19" name="Rectangle 17"/>
            <p:cNvSpPr>
              <a:spLocks noChangeArrowheads="1"/>
            </p:cNvSpPr>
            <p:nvPr/>
          </p:nvSpPr>
          <p:spPr bwMode="auto">
            <a:xfrm>
              <a:off x="4663" y="3273"/>
              <a:ext cx="718" cy="17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1200" b="1"/>
                <a:t>Line</a:t>
              </a:r>
            </a:p>
          </p:txBody>
        </p:sp>
        <p:sp>
          <p:nvSpPr>
            <p:cNvPr id="20" name="Rectangle 18"/>
            <p:cNvSpPr>
              <a:spLocks noChangeArrowheads="1"/>
            </p:cNvSpPr>
            <p:nvPr/>
          </p:nvSpPr>
          <p:spPr bwMode="auto">
            <a:xfrm>
              <a:off x="4663" y="3508"/>
              <a:ext cx="718" cy="574"/>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1200"/>
                <a:t>getP1()</a:t>
              </a:r>
              <a:br>
                <a:rPr lang="en-US" sz="1200"/>
              </a:br>
              <a:r>
                <a:rPr lang="en-US" sz="1200"/>
                <a:t>getP2()</a:t>
              </a:r>
              <a:br>
                <a:rPr lang="en-US" sz="1200"/>
              </a:br>
              <a:r>
                <a:rPr lang="en-US" sz="1200"/>
                <a:t>setP1(Point)</a:t>
              </a:r>
              <a:br>
                <a:rPr lang="en-US" sz="1200"/>
              </a:br>
              <a:r>
                <a:rPr lang="en-US" sz="1200"/>
                <a:t>setP2(Point)</a:t>
              </a:r>
              <a:br>
                <a:rPr lang="en-US" sz="1200"/>
              </a:br>
              <a:r>
                <a:rPr lang="en-US" sz="1200"/>
                <a:t>moveBy(int, int)</a:t>
              </a:r>
              <a:endParaRPr lang="en-US" sz="1200" b="1"/>
            </a:p>
          </p:txBody>
        </p:sp>
        <p:sp>
          <p:nvSpPr>
            <p:cNvPr id="21" name="Rectangle 19"/>
            <p:cNvSpPr>
              <a:spLocks noChangeArrowheads="1"/>
            </p:cNvSpPr>
            <p:nvPr/>
          </p:nvSpPr>
          <p:spPr bwMode="auto">
            <a:xfrm>
              <a:off x="4663" y="3448"/>
              <a:ext cx="718" cy="6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1200" b="1"/>
            </a:p>
          </p:txBody>
        </p:sp>
        <p:sp>
          <p:nvSpPr>
            <p:cNvPr id="22" name="Rectangle 20"/>
            <p:cNvSpPr>
              <a:spLocks noChangeArrowheads="1"/>
            </p:cNvSpPr>
            <p:nvPr/>
          </p:nvSpPr>
          <p:spPr bwMode="auto">
            <a:xfrm>
              <a:off x="4667" y="2257"/>
              <a:ext cx="718" cy="17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1200" b="1"/>
                <a:t>Shape</a:t>
              </a:r>
            </a:p>
          </p:txBody>
        </p:sp>
        <p:sp>
          <p:nvSpPr>
            <p:cNvPr id="23" name="Rectangle 21"/>
            <p:cNvSpPr>
              <a:spLocks noChangeArrowheads="1"/>
            </p:cNvSpPr>
            <p:nvPr/>
          </p:nvSpPr>
          <p:spPr bwMode="auto">
            <a:xfrm>
              <a:off x="4667" y="2432"/>
              <a:ext cx="718" cy="48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1200" i="1"/>
                <a:t>moveBy(int, int)</a:t>
              </a:r>
              <a:endParaRPr lang="en-US" sz="1200" b="1"/>
            </a:p>
          </p:txBody>
        </p:sp>
        <p:sp>
          <p:nvSpPr>
            <p:cNvPr id="24" name="Rectangle 22"/>
            <p:cNvSpPr>
              <a:spLocks noChangeArrowheads="1"/>
            </p:cNvSpPr>
            <p:nvPr/>
          </p:nvSpPr>
          <p:spPr bwMode="auto">
            <a:xfrm>
              <a:off x="4667" y="2431"/>
              <a:ext cx="718" cy="5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1200" b="1"/>
            </a:p>
          </p:txBody>
        </p:sp>
        <p:sp useBgFill="1">
          <p:nvSpPr>
            <p:cNvPr id="25" name="AutoShape 23"/>
            <p:cNvSpPr>
              <a:spLocks noChangeArrowheads="1"/>
            </p:cNvSpPr>
            <p:nvPr/>
          </p:nvSpPr>
          <p:spPr bwMode="auto">
            <a:xfrm>
              <a:off x="4996" y="2915"/>
              <a:ext cx="60" cy="60"/>
            </a:xfrm>
            <a:prstGeom prst="triangle">
              <a:avLst>
                <a:gd name="adj" fmla="val 50000"/>
              </a:avLst>
            </a:prstGeom>
            <a:ln w="12700">
              <a:solidFill>
                <a:schemeClr val="tx1"/>
              </a:solidFill>
              <a:miter lim="800000"/>
              <a:headEnd type="none" w="sm" len="sm"/>
              <a:tailEnd type="none" w="sm" len="sm"/>
            </a:ln>
            <a:effectLst/>
          </p:spPr>
          <p:txBody>
            <a:bodyPr wrap="none" anchor="ctr">
              <a:prstTxWarp prst="textNoShape">
                <a:avLst/>
              </a:prstTxWarp>
              <a:spAutoFit/>
            </a:bodyPr>
            <a:lstStyle/>
            <a:p>
              <a:endParaRPr lang="en-US"/>
            </a:p>
          </p:txBody>
        </p:sp>
        <p:sp>
          <p:nvSpPr>
            <p:cNvPr id="26" name="Line 24"/>
            <p:cNvSpPr>
              <a:spLocks noChangeShapeType="1"/>
            </p:cNvSpPr>
            <p:nvPr/>
          </p:nvSpPr>
          <p:spPr bwMode="auto">
            <a:xfrm>
              <a:off x="4278" y="2355"/>
              <a:ext cx="389" cy="0"/>
            </a:xfrm>
            <a:prstGeom prst="line">
              <a:avLst/>
            </a:prstGeom>
            <a:noFill/>
            <a:ln w="19050">
              <a:solidFill>
                <a:schemeClr val="tx1"/>
              </a:solidFill>
              <a:round/>
              <a:headEnd type="none" w="sm" len="sm"/>
              <a:tailEnd type="arrow" w="med" len="sm"/>
            </a:ln>
            <a:effectLst/>
          </p:spPr>
          <p:txBody>
            <a:bodyPr>
              <a:prstTxWarp prst="textNoShape">
                <a:avLst/>
              </a:prstTxWarp>
              <a:spAutoFit/>
            </a:bodyPr>
            <a:lstStyle/>
            <a:p>
              <a:endParaRPr lang="en-US"/>
            </a:p>
          </p:txBody>
        </p:sp>
        <p:sp>
          <p:nvSpPr>
            <p:cNvPr id="27" name="Text Box 25"/>
            <p:cNvSpPr txBox="1">
              <a:spLocks noChangeArrowheads="1"/>
            </p:cNvSpPr>
            <p:nvPr/>
          </p:nvSpPr>
          <p:spPr bwMode="auto">
            <a:xfrm>
              <a:off x="4547" y="2251"/>
              <a:ext cx="120" cy="129"/>
            </a:xfrm>
            <a:prstGeom prst="rect">
              <a:avLst/>
            </a:prstGeom>
            <a:noFill/>
            <a:ln w="12700">
              <a:noFill/>
              <a:miter lim="800000"/>
              <a:headEnd type="none" w="sm" len="sm"/>
              <a:tailEnd type="none" w="sm" len="sm"/>
            </a:ln>
            <a:effectLst/>
          </p:spPr>
          <p:txBody>
            <a:bodyPr>
              <a:prstTxWarp prst="textNoShape">
                <a:avLst/>
              </a:prstTxWarp>
              <a:spAutoFit/>
            </a:bodyPr>
            <a:lstStyle/>
            <a:p>
              <a:r>
                <a:rPr lang="en-US" sz="1000" b="1"/>
                <a:t>*</a:t>
              </a:r>
            </a:p>
          </p:txBody>
        </p:sp>
      </p:grpSp>
      <p:sp>
        <p:nvSpPr>
          <p:cNvPr id="29" name="Line 30"/>
          <p:cNvSpPr>
            <a:spLocks noChangeShapeType="1"/>
          </p:cNvSpPr>
          <p:nvPr/>
        </p:nvSpPr>
        <p:spPr bwMode="auto">
          <a:xfrm flipH="1">
            <a:off x="5100638" y="4646613"/>
            <a:ext cx="358775" cy="438150"/>
          </a:xfrm>
          <a:prstGeom prst="line">
            <a:avLst/>
          </a:prstGeom>
          <a:noFill/>
          <a:ln w="9525">
            <a:solidFill>
              <a:schemeClr val="folHlink"/>
            </a:solidFill>
            <a:prstDash val="sysDot"/>
            <a:round/>
            <a:headEnd/>
            <a:tailEnd/>
          </a:ln>
          <a:effectLst/>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What OOP developers can see</a:t>
            </a:r>
            <a:endParaRPr lang="en-US" sz="2800" dirty="0"/>
          </a:p>
        </p:txBody>
      </p:sp>
      <p:sp>
        <p:nvSpPr>
          <p:cNvPr id="26" name="Rectangle 10"/>
          <p:cNvSpPr>
            <a:spLocks noChangeArrowheads="1"/>
          </p:cNvSpPr>
          <p:nvPr/>
        </p:nvSpPr>
        <p:spPr bwMode="auto">
          <a:xfrm>
            <a:off x="914400" y="1625600"/>
            <a:ext cx="1828800" cy="447675"/>
          </a:xfrm>
          <a:prstGeom prst="rect">
            <a:avLst/>
          </a:prstGeom>
          <a:noFill/>
          <a:ln w="25400">
            <a:solidFill>
              <a:schemeClr val="accent2"/>
            </a:solidFill>
            <a:miter lim="800000"/>
            <a:headEnd/>
            <a:tailEnd/>
          </a:ln>
          <a:effectLst/>
        </p:spPr>
        <p:txBody>
          <a:bodyPr wrap="none" lIns="92075" tIns="46038" rIns="92075" bIns="46038" anchor="ctr">
            <a:prstTxWarp prst="textNoShape">
              <a:avLst/>
            </a:prstTxWarp>
          </a:bodyPr>
          <a:lstStyle/>
          <a:p>
            <a:pPr>
              <a:spcBef>
                <a:spcPct val="0"/>
              </a:spcBef>
            </a:pPr>
            <a:r>
              <a:rPr lang="en-US" sz="2000" b="1">
                <a:solidFill>
                  <a:schemeClr val="accent2"/>
                </a:solidFill>
              </a:rPr>
              <a:t>Display</a:t>
            </a:r>
          </a:p>
        </p:txBody>
      </p:sp>
      <p:sp>
        <p:nvSpPr>
          <p:cNvPr id="27" name="Line 11"/>
          <p:cNvSpPr>
            <a:spLocks noChangeShapeType="1"/>
          </p:cNvSpPr>
          <p:nvPr/>
        </p:nvSpPr>
        <p:spPr bwMode="auto">
          <a:xfrm flipH="1">
            <a:off x="2808288" y="4732338"/>
            <a:ext cx="914400" cy="0"/>
          </a:xfrm>
          <a:prstGeom prst="line">
            <a:avLst/>
          </a:prstGeom>
          <a:noFill/>
          <a:ln w="19050">
            <a:solidFill>
              <a:schemeClr val="tx1"/>
            </a:solidFill>
            <a:round/>
            <a:headEnd type="none" w="sm" len="sm"/>
            <a:tailEnd type="arrow" w="med" len="sm"/>
          </a:ln>
          <a:effectLst/>
        </p:spPr>
        <p:txBody>
          <a:bodyPr>
            <a:prstTxWarp prst="textNoShape">
              <a:avLst/>
            </a:prstTxWarp>
            <a:spAutoFit/>
          </a:bodyPr>
          <a:lstStyle/>
          <a:p>
            <a:endParaRPr lang="en-US" sz="2000"/>
          </a:p>
        </p:txBody>
      </p:sp>
      <p:sp>
        <p:nvSpPr>
          <p:cNvPr id="28" name="Text Box 12"/>
          <p:cNvSpPr txBox="1">
            <a:spLocks noChangeArrowheads="1"/>
          </p:cNvSpPr>
          <p:nvPr/>
        </p:nvSpPr>
        <p:spPr bwMode="auto">
          <a:xfrm>
            <a:off x="2862263" y="4335463"/>
            <a:ext cx="304800" cy="276999"/>
          </a:xfrm>
          <a:prstGeom prst="rect">
            <a:avLst/>
          </a:prstGeom>
          <a:noFill/>
          <a:ln w="12700">
            <a:noFill/>
            <a:miter lim="800000"/>
            <a:headEnd type="none" w="sm" len="sm"/>
            <a:tailEnd type="none" w="sm" len="sm"/>
          </a:ln>
          <a:effectLst/>
        </p:spPr>
        <p:txBody>
          <a:bodyPr>
            <a:prstTxWarp prst="textNoShape">
              <a:avLst/>
            </a:prstTxWarp>
            <a:spAutoFit/>
          </a:bodyPr>
          <a:lstStyle/>
          <a:p>
            <a:r>
              <a:rPr lang="en-US" sz="1200" b="1"/>
              <a:t>2</a:t>
            </a:r>
          </a:p>
        </p:txBody>
      </p:sp>
      <p:cxnSp>
        <p:nvCxnSpPr>
          <p:cNvPr id="29" name="AutoShape 13"/>
          <p:cNvCxnSpPr>
            <a:cxnSpLocks noChangeShapeType="1"/>
          </p:cNvCxnSpPr>
          <p:nvPr/>
        </p:nvCxnSpPr>
        <p:spPr bwMode="auto">
          <a:xfrm flipV="1">
            <a:off x="1893888" y="3887788"/>
            <a:ext cx="0" cy="304800"/>
          </a:xfrm>
          <a:prstGeom prst="straightConnector1">
            <a:avLst/>
          </a:prstGeom>
          <a:noFill/>
          <a:ln w="19050">
            <a:solidFill>
              <a:schemeClr val="accent2"/>
            </a:solidFill>
            <a:round/>
            <a:headEnd type="none" w="sm" len="sm"/>
            <a:tailEnd type="none" w="sm" len="sm"/>
          </a:ln>
          <a:effectLst/>
        </p:spPr>
      </p:cxnSp>
      <p:cxnSp>
        <p:nvCxnSpPr>
          <p:cNvPr id="30" name="AutoShape 14"/>
          <p:cNvCxnSpPr>
            <a:cxnSpLocks noChangeShapeType="1"/>
            <a:stCxn id="38" idx="0"/>
          </p:cNvCxnSpPr>
          <p:nvPr/>
        </p:nvCxnSpPr>
        <p:spPr bwMode="auto">
          <a:xfrm flipV="1">
            <a:off x="4637088" y="3887788"/>
            <a:ext cx="0" cy="303212"/>
          </a:xfrm>
          <a:prstGeom prst="straightConnector1">
            <a:avLst/>
          </a:prstGeom>
          <a:noFill/>
          <a:ln w="19050">
            <a:solidFill>
              <a:schemeClr val="accent2"/>
            </a:solidFill>
            <a:round/>
            <a:headEnd type="none" w="sm" len="sm"/>
            <a:tailEnd type="none" w="sm" len="sm"/>
          </a:ln>
          <a:effectLst/>
        </p:spPr>
      </p:cxnSp>
      <p:cxnSp>
        <p:nvCxnSpPr>
          <p:cNvPr id="31" name="AutoShape 15"/>
          <p:cNvCxnSpPr>
            <a:cxnSpLocks noChangeShapeType="1"/>
          </p:cNvCxnSpPr>
          <p:nvPr/>
        </p:nvCxnSpPr>
        <p:spPr bwMode="auto">
          <a:xfrm>
            <a:off x="1893888" y="3887788"/>
            <a:ext cx="2743200" cy="0"/>
          </a:xfrm>
          <a:prstGeom prst="straightConnector1">
            <a:avLst/>
          </a:prstGeom>
          <a:noFill/>
          <a:ln w="19050">
            <a:solidFill>
              <a:schemeClr val="accent2"/>
            </a:solidFill>
            <a:round/>
            <a:headEnd type="none" w="sm" len="sm"/>
            <a:tailEnd type="none" w="sm" len="sm"/>
          </a:ln>
          <a:effectLst/>
        </p:spPr>
      </p:cxnSp>
      <p:cxnSp>
        <p:nvCxnSpPr>
          <p:cNvPr id="32" name="AutoShape 16"/>
          <p:cNvCxnSpPr>
            <a:cxnSpLocks noChangeShapeType="1"/>
          </p:cNvCxnSpPr>
          <p:nvPr/>
        </p:nvCxnSpPr>
        <p:spPr bwMode="auto">
          <a:xfrm flipV="1">
            <a:off x="4637088" y="3433763"/>
            <a:ext cx="0" cy="457200"/>
          </a:xfrm>
          <a:prstGeom prst="straightConnector1">
            <a:avLst/>
          </a:prstGeom>
          <a:noFill/>
          <a:ln w="19050">
            <a:solidFill>
              <a:schemeClr val="accent2"/>
            </a:solidFill>
            <a:round/>
            <a:headEnd type="none" w="sm" len="sm"/>
            <a:tailEnd type="none" w="sm" len="sm"/>
          </a:ln>
          <a:effectLst/>
        </p:spPr>
      </p:cxnSp>
      <p:grpSp>
        <p:nvGrpSpPr>
          <p:cNvPr id="33" name="Group 17"/>
          <p:cNvGrpSpPr>
            <a:grpSpLocks/>
          </p:cNvGrpSpPr>
          <p:nvPr/>
        </p:nvGrpSpPr>
        <p:grpSpPr bwMode="auto">
          <a:xfrm>
            <a:off x="979488" y="4203700"/>
            <a:ext cx="1828800" cy="2060575"/>
            <a:chOff x="473" y="2878"/>
            <a:chExt cx="1152" cy="1298"/>
          </a:xfrm>
        </p:grpSpPr>
        <p:sp>
          <p:nvSpPr>
            <p:cNvPr id="34" name="Rectangle 18"/>
            <p:cNvSpPr>
              <a:spLocks noChangeArrowheads="1"/>
            </p:cNvSpPr>
            <p:nvPr/>
          </p:nvSpPr>
          <p:spPr bwMode="auto">
            <a:xfrm>
              <a:off x="473" y="2878"/>
              <a:ext cx="1152" cy="282"/>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2000" b="1"/>
                <a:t>Point</a:t>
              </a:r>
            </a:p>
          </p:txBody>
        </p:sp>
        <p:sp>
          <p:nvSpPr>
            <p:cNvPr id="35" name="Rectangle 19"/>
            <p:cNvSpPr>
              <a:spLocks noChangeArrowheads="1"/>
            </p:cNvSpPr>
            <p:nvPr/>
          </p:nvSpPr>
          <p:spPr bwMode="auto">
            <a:xfrm>
              <a:off x="473" y="3255"/>
              <a:ext cx="1152" cy="921"/>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2000"/>
                <a:t>getX()</a:t>
              </a:r>
              <a:br>
                <a:rPr lang="en-US" sz="2000"/>
              </a:br>
              <a:r>
                <a:rPr lang="en-US" sz="2000"/>
                <a:t>getY()</a:t>
              </a:r>
              <a:br>
                <a:rPr lang="en-US" sz="2000"/>
              </a:br>
              <a:r>
                <a:rPr lang="en-US" sz="2000"/>
                <a:t>setX(int)</a:t>
              </a:r>
              <a:br>
                <a:rPr lang="en-US" sz="2000"/>
              </a:br>
              <a:r>
                <a:rPr lang="en-US" sz="2000"/>
                <a:t>setY(int)</a:t>
              </a:r>
              <a:br>
                <a:rPr lang="en-US" sz="2000"/>
              </a:br>
              <a:r>
                <a:rPr lang="en-US" sz="2000"/>
                <a:t>moveBy(int, int)</a:t>
              </a:r>
              <a:endParaRPr lang="en-US" sz="2000" b="1"/>
            </a:p>
          </p:txBody>
        </p:sp>
        <p:sp>
          <p:nvSpPr>
            <p:cNvPr id="36" name="Rectangle 20"/>
            <p:cNvSpPr>
              <a:spLocks noChangeArrowheads="1"/>
            </p:cNvSpPr>
            <p:nvPr/>
          </p:nvSpPr>
          <p:spPr bwMode="auto">
            <a:xfrm>
              <a:off x="473" y="3159"/>
              <a:ext cx="1152" cy="9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2000" b="1"/>
            </a:p>
          </p:txBody>
        </p:sp>
      </p:grpSp>
      <p:grpSp>
        <p:nvGrpSpPr>
          <p:cNvPr id="37" name="Group 21"/>
          <p:cNvGrpSpPr>
            <a:grpSpLocks/>
          </p:cNvGrpSpPr>
          <p:nvPr/>
        </p:nvGrpSpPr>
        <p:grpSpPr bwMode="auto">
          <a:xfrm>
            <a:off x="3722688" y="4203700"/>
            <a:ext cx="1828800" cy="2060575"/>
            <a:chOff x="2201" y="2878"/>
            <a:chExt cx="1152" cy="1298"/>
          </a:xfrm>
        </p:grpSpPr>
        <p:sp>
          <p:nvSpPr>
            <p:cNvPr id="38" name="Rectangle 22"/>
            <p:cNvSpPr>
              <a:spLocks noChangeArrowheads="1"/>
            </p:cNvSpPr>
            <p:nvPr/>
          </p:nvSpPr>
          <p:spPr bwMode="auto">
            <a:xfrm>
              <a:off x="2201" y="2878"/>
              <a:ext cx="1152" cy="282"/>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2000" b="1"/>
                <a:t>Line</a:t>
              </a:r>
            </a:p>
          </p:txBody>
        </p:sp>
        <p:sp>
          <p:nvSpPr>
            <p:cNvPr id="39" name="Rectangle 23"/>
            <p:cNvSpPr>
              <a:spLocks noChangeArrowheads="1"/>
            </p:cNvSpPr>
            <p:nvPr/>
          </p:nvSpPr>
          <p:spPr bwMode="auto">
            <a:xfrm>
              <a:off x="2201" y="3255"/>
              <a:ext cx="1152" cy="921"/>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2000"/>
                <a:t>getP1()</a:t>
              </a:r>
              <a:br>
                <a:rPr lang="en-US" sz="2000"/>
              </a:br>
              <a:r>
                <a:rPr lang="en-US" sz="2000"/>
                <a:t>getP2()</a:t>
              </a:r>
              <a:br>
                <a:rPr lang="en-US" sz="2000"/>
              </a:br>
              <a:r>
                <a:rPr lang="en-US" sz="2000"/>
                <a:t>setP1(Point)</a:t>
              </a:r>
              <a:br>
                <a:rPr lang="en-US" sz="2000"/>
              </a:br>
              <a:r>
                <a:rPr lang="en-US" sz="2000"/>
                <a:t>setP2(Point)</a:t>
              </a:r>
              <a:br>
                <a:rPr lang="en-US" sz="2000"/>
              </a:br>
              <a:r>
                <a:rPr lang="en-US" sz="2000"/>
                <a:t>moveBy(int, int)</a:t>
              </a:r>
              <a:endParaRPr lang="en-US" sz="2000" b="1"/>
            </a:p>
          </p:txBody>
        </p:sp>
        <p:sp>
          <p:nvSpPr>
            <p:cNvPr id="40" name="Rectangle 24"/>
            <p:cNvSpPr>
              <a:spLocks noChangeArrowheads="1"/>
            </p:cNvSpPr>
            <p:nvPr/>
          </p:nvSpPr>
          <p:spPr bwMode="auto">
            <a:xfrm>
              <a:off x="2201" y="3159"/>
              <a:ext cx="1152" cy="9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2000" b="1"/>
            </a:p>
          </p:txBody>
        </p:sp>
      </p:grpSp>
      <p:grpSp>
        <p:nvGrpSpPr>
          <p:cNvPr id="41" name="Group 25"/>
          <p:cNvGrpSpPr>
            <a:grpSpLocks/>
          </p:cNvGrpSpPr>
          <p:nvPr/>
        </p:nvGrpSpPr>
        <p:grpSpPr bwMode="auto">
          <a:xfrm>
            <a:off x="3733800" y="1616075"/>
            <a:ext cx="1828800" cy="1666875"/>
            <a:chOff x="480" y="1590"/>
            <a:chExt cx="1152" cy="1050"/>
          </a:xfrm>
        </p:grpSpPr>
        <p:sp>
          <p:nvSpPr>
            <p:cNvPr id="42" name="Rectangle 26"/>
            <p:cNvSpPr>
              <a:spLocks noChangeArrowheads="1"/>
            </p:cNvSpPr>
            <p:nvPr/>
          </p:nvSpPr>
          <p:spPr bwMode="auto">
            <a:xfrm>
              <a:off x="480" y="1590"/>
              <a:ext cx="1152" cy="282"/>
            </a:xfrm>
            <a:prstGeom prst="rect">
              <a:avLst/>
            </a:prstGeom>
            <a:noFill/>
            <a:ln w="25400">
              <a:solidFill>
                <a:schemeClr val="accent2"/>
              </a:solidFill>
              <a:miter lim="800000"/>
              <a:headEnd/>
              <a:tailEnd/>
            </a:ln>
            <a:effectLst/>
          </p:spPr>
          <p:txBody>
            <a:bodyPr wrap="none" lIns="92075" tIns="46038" rIns="92075" bIns="46038" anchor="ctr">
              <a:prstTxWarp prst="textNoShape">
                <a:avLst/>
              </a:prstTxWarp>
            </a:bodyPr>
            <a:lstStyle/>
            <a:p>
              <a:pPr>
                <a:spcBef>
                  <a:spcPct val="0"/>
                </a:spcBef>
              </a:pPr>
              <a:r>
                <a:rPr lang="en-US" sz="2000" b="1">
                  <a:solidFill>
                    <a:schemeClr val="accent2"/>
                  </a:solidFill>
                </a:rPr>
                <a:t>Shape</a:t>
              </a:r>
            </a:p>
          </p:txBody>
        </p:sp>
        <p:sp>
          <p:nvSpPr>
            <p:cNvPr id="43" name="Rectangle 27"/>
            <p:cNvSpPr>
              <a:spLocks noChangeArrowheads="1"/>
            </p:cNvSpPr>
            <p:nvPr/>
          </p:nvSpPr>
          <p:spPr bwMode="auto">
            <a:xfrm>
              <a:off x="480" y="1871"/>
              <a:ext cx="1152" cy="769"/>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2000"/>
                <a:t>makePoint(..)</a:t>
              </a:r>
              <a:br>
                <a:rPr lang="en-US" sz="2000"/>
              </a:br>
              <a:r>
                <a:rPr lang="en-US" sz="2000"/>
                <a:t>makeLine(..)</a:t>
              </a:r>
            </a:p>
            <a:p>
              <a:pPr algn="l">
                <a:spcBef>
                  <a:spcPct val="0"/>
                </a:spcBef>
              </a:pPr>
              <a:r>
                <a:rPr lang="en-US" sz="2000" i="1"/>
                <a:t>moveBy(int, int)</a:t>
              </a:r>
              <a:endParaRPr lang="en-US" sz="2000" b="1"/>
            </a:p>
          </p:txBody>
        </p:sp>
        <p:sp>
          <p:nvSpPr>
            <p:cNvPr id="44" name="Rectangle 28"/>
            <p:cNvSpPr>
              <a:spLocks noChangeArrowheads="1"/>
            </p:cNvSpPr>
            <p:nvPr/>
          </p:nvSpPr>
          <p:spPr bwMode="auto">
            <a:xfrm>
              <a:off x="480" y="1869"/>
              <a:ext cx="1152" cy="9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2000" b="1"/>
            </a:p>
          </p:txBody>
        </p:sp>
      </p:grpSp>
      <p:sp useBgFill="1">
        <p:nvSpPr>
          <p:cNvPr id="45" name="AutoShape 29"/>
          <p:cNvSpPr>
            <a:spLocks noChangeArrowheads="1"/>
          </p:cNvSpPr>
          <p:nvPr/>
        </p:nvSpPr>
        <p:spPr bwMode="auto">
          <a:xfrm>
            <a:off x="4572000" y="3212976"/>
            <a:ext cx="144016" cy="601742"/>
          </a:xfrm>
          <a:prstGeom prst="triangle">
            <a:avLst>
              <a:gd name="adj" fmla="val 50000"/>
            </a:avLst>
          </a:prstGeom>
          <a:ln w="12700">
            <a:solidFill>
              <a:schemeClr val="accent2"/>
            </a:solidFill>
            <a:miter lim="800000"/>
            <a:headEnd type="none" w="sm" len="sm"/>
            <a:tailEnd type="none" w="sm" len="sm"/>
          </a:ln>
          <a:effectLst/>
        </p:spPr>
        <p:txBody>
          <a:bodyPr wrap="square" anchor="ctr">
            <a:prstTxWarp prst="textNoShape">
              <a:avLst/>
            </a:prstTxWarp>
            <a:spAutoFit/>
          </a:bodyPr>
          <a:lstStyle/>
          <a:p>
            <a:endParaRPr lang="en-US" sz="2000"/>
          </a:p>
        </p:txBody>
      </p:sp>
      <p:sp>
        <p:nvSpPr>
          <p:cNvPr id="46" name="Line 30"/>
          <p:cNvSpPr>
            <a:spLocks noChangeShapeType="1"/>
          </p:cNvSpPr>
          <p:nvPr/>
        </p:nvSpPr>
        <p:spPr bwMode="auto">
          <a:xfrm>
            <a:off x="2743200" y="1865313"/>
            <a:ext cx="990600" cy="0"/>
          </a:xfrm>
          <a:prstGeom prst="line">
            <a:avLst/>
          </a:prstGeom>
          <a:noFill/>
          <a:ln w="19050">
            <a:solidFill>
              <a:schemeClr val="tx1"/>
            </a:solidFill>
            <a:round/>
            <a:headEnd type="none" w="sm" len="sm"/>
            <a:tailEnd type="arrow" w="med" len="sm"/>
          </a:ln>
          <a:effectLst/>
        </p:spPr>
        <p:txBody>
          <a:bodyPr>
            <a:prstTxWarp prst="textNoShape">
              <a:avLst/>
            </a:prstTxWarp>
            <a:spAutoFit/>
          </a:bodyPr>
          <a:lstStyle/>
          <a:p>
            <a:endParaRPr lang="en-US" sz="2000"/>
          </a:p>
        </p:txBody>
      </p:sp>
      <p:sp>
        <p:nvSpPr>
          <p:cNvPr id="47" name="Text Box 31"/>
          <p:cNvSpPr txBox="1">
            <a:spLocks noChangeArrowheads="1"/>
          </p:cNvSpPr>
          <p:nvPr/>
        </p:nvSpPr>
        <p:spPr bwMode="auto">
          <a:xfrm>
            <a:off x="3429000" y="1600200"/>
            <a:ext cx="304800" cy="307777"/>
          </a:xfrm>
          <a:prstGeom prst="rect">
            <a:avLst/>
          </a:prstGeom>
          <a:noFill/>
          <a:ln w="12700">
            <a:noFill/>
            <a:miter lim="800000"/>
            <a:headEnd type="none" w="sm" len="sm"/>
            <a:tailEnd type="none" w="sm" len="sm"/>
          </a:ln>
          <a:effectLst/>
        </p:spPr>
        <p:txBody>
          <a:bodyPr>
            <a:prstTxWarp prst="textNoShape">
              <a:avLst/>
            </a:prstTxWarp>
            <a:spAutoFit/>
          </a:bodyPr>
          <a:lstStyle/>
          <a:p>
            <a:r>
              <a:rPr lang="en-US" sz="1400" b="1"/>
              <a:t>*</a:t>
            </a:r>
          </a:p>
        </p:txBody>
      </p:sp>
    </p:spTree>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a:t>
            </a:r>
            <a:r>
              <a:rPr lang="en-US" dirty="0" err="1" smtClean="0"/>
              <a:t>AspectJ</a:t>
            </a:r>
            <a:endParaRPr lang="en-US" dirty="0"/>
          </a:p>
        </p:txBody>
      </p:sp>
      <p:sp>
        <p:nvSpPr>
          <p:cNvPr id="3" name="Content Placeholder 2"/>
          <p:cNvSpPr>
            <a:spLocks noGrp="1"/>
          </p:cNvSpPr>
          <p:nvPr>
            <p:ph idx="1"/>
          </p:nvPr>
        </p:nvSpPr>
        <p:spPr>
          <a:xfrm>
            <a:off x="323850" y="981075"/>
            <a:ext cx="3943350" cy="5181600"/>
          </a:xfrm>
        </p:spPr>
        <p:txBody>
          <a:bodyPr/>
          <a:lstStyle/>
          <a:p>
            <a:pPr>
              <a:lnSpc>
                <a:spcPct val="65000"/>
              </a:lnSpc>
              <a:buFontTx/>
              <a:buNone/>
            </a:pPr>
            <a:r>
              <a:rPr lang="en-US" sz="2200" dirty="0" smtClean="0"/>
              <a:t>“display updating” is not modular</a:t>
            </a:r>
          </a:p>
          <a:p>
            <a:pPr lvl="1">
              <a:lnSpc>
                <a:spcPct val="65000"/>
              </a:lnSpc>
            </a:pPr>
            <a:r>
              <a:rPr lang="en-US" dirty="0" smtClean="0"/>
              <a:t>evolution is cumbersome</a:t>
            </a:r>
          </a:p>
          <a:p>
            <a:pPr lvl="1">
              <a:lnSpc>
                <a:spcPct val="65000"/>
              </a:lnSpc>
            </a:pPr>
            <a:r>
              <a:rPr lang="en-US" dirty="0" smtClean="0"/>
              <a:t>changes are scattered</a:t>
            </a:r>
          </a:p>
          <a:p>
            <a:pPr lvl="1">
              <a:lnSpc>
                <a:spcPct val="65000"/>
              </a:lnSpc>
            </a:pPr>
            <a:r>
              <a:rPr lang="en-US" dirty="0" smtClean="0"/>
              <a:t>have to track &amp; change all callers</a:t>
            </a:r>
          </a:p>
          <a:p>
            <a:pPr lvl="1">
              <a:lnSpc>
                <a:spcPct val="65000"/>
              </a:lnSpc>
            </a:pPr>
            <a:r>
              <a:rPr lang="en-US" dirty="0" smtClean="0"/>
              <a:t>it is harder to think about</a:t>
            </a:r>
          </a:p>
          <a:p>
            <a:pPr lvl="1">
              <a:lnSpc>
                <a:spcPct val="65000"/>
              </a:lnSpc>
            </a:pPr>
            <a:endParaRPr lang="en-US" dirty="0" smtClean="0"/>
          </a:p>
          <a:p>
            <a:endParaRPr lang="en-US" dirty="0"/>
          </a:p>
        </p:txBody>
      </p:sp>
      <p:sp>
        <p:nvSpPr>
          <p:cNvPr id="4" name="Text Box 11"/>
          <p:cNvSpPr txBox="1">
            <a:spLocks noChangeArrowheads="1"/>
          </p:cNvSpPr>
          <p:nvPr/>
        </p:nvSpPr>
        <p:spPr bwMode="auto">
          <a:xfrm>
            <a:off x="4267200" y="76200"/>
            <a:ext cx="4648200" cy="5909308"/>
          </a:xfrm>
          <a:prstGeom prst="rect">
            <a:avLst/>
          </a:prstGeom>
          <a:solidFill>
            <a:schemeClr val="bg1"/>
          </a:solidFill>
          <a:ln w="3175">
            <a:solidFill>
              <a:schemeClr val="tx1"/>
            </a:solidFill>
            <a:miter lim="800000"/>
            <a:headEnd/>
            <a:tailEnd/>
          </a:ln>
          <a:effectLst/>
        </p:spPr>
        <p:txBody>
          <a:bodyPr wrap="square">
            <a:prstTxWarp prst="textNoShape">
              <a:avLst/>
            </a:prstTxWarp>
            <a:spAutoFit/>
          </a:bodyPr>
          <a:lstStyle/>
          <a:p>
            <a:pPr algn="l">
              <a:spcBef>
                <a:spcPct val="0"/>
              </a:spcBef>
            </a:pPr>
            <a:r>
              <a:rPr lang="en-US" sz="1400" b="1" dirty="0">
                <a:solidFill>
                  <a:srgbClr val="0033CC"/>
                </a:solidFill>
                <a:latin typeface="Courier New" charset="0"/>
              </a:rPr>
              <a:t>class</a:t>
            </a:r>
            <a:r>
              <a:rPr lang="en-US" sz="1400" b="1" dirty="0">
                <a:latin typeface="Courier New" charset="0"/>
              </a:rPr>
              <a:t> Line </a:t>
            </a:r>
            <a:r>
              <a:rPr lang="en-US" sz="1400" b="1" dirty="0">
                <a:solidFill>
                  <a:srgbClr val="0033CC"/>
                </a:solidFill>
                <a:latin typeface="Courier New" charset="0"/>
              </a:rPr>
              <a:t>extends</a:t>
            </a:r>
            <a:r>
              <a:rPr lang="en-US" sz="1400" b="1" dirty="0">
                <a:latin typeface="Courier New" charset="0"/>
              </a:rPr>
              <a:t> </a:t>
            </a:r>
            <a:r>
              <a:rPr lang="en-US" sz="1400" b="1" dirty="0" smtClean="0">
                <a:latin typeface="Courier New" charset="0"/>
              </a:rPr>
              <a:t>Shape{</a:t>
            </a:r>
            <a:endParaRPr lang="en-US" sz="1400" b="1" dirty="0">
              <a:latin typeface="Courier New" charset="0"/>
            </a:endParaRPr>
          </a:p>
          <a:p>
            <a:pPr algn="l">
              <a:spcBef>
                <a:spcPct val="0"/>
              </a:spcBef>
            </a:pPr>
            <a:r>
              <a:rPr lang="en-US" sz="1400" b="1" dirty="0">
                <a:latin typeface="Courier New" charset="0"/>
              </a:rPr>
              <a:t>  </a:t>
            </a:r>
            <a:r>
              <a:rPr lang="en-US" sz="1400" b="1" dirty="0">
                <a:solidFill>
                  <a:srgbClr val="0033CC"/>
                </a:solidFill>
                <a:latin typeface="Courier New" charset="0"/>
              </a:rPr>
              <a:t>private</a:t>
            </a:r>
            <a:r>
              <a:rPr lang="en-US" sz="1400" b="1" dirty="0">
                <a:latin typeface="Courier New" charset="0"/>
              </a:rPr>
              <a:t> Point p1, p2</a:t>
            </a:r>
            <a:r>
              <a:rPr lang="en-US" sz="1400" b="1" dirty="0" smtClean="0">
                <a:latin typeface="Courier New" charset="0"/>
              </a:rPr>
              <a:t>;</a:t>
            </a:r>
          </a:p>
          <a:p>
            <a:pPr algn="l">
              <a:spcBef>
                <a:spcPct val="0"/>
              </a:spcBef>
            </a:pPr>
            <a:r>
              <a:rPr lang="en-US" sz="1400" b="1" dirty="0">
                <a:latin typeface="Courier New" charset="0"/>
              </a:rPr>
              <a:t>  Point getP1() { return p1; }</a:t>
            </a:r>
          </a:p>
          <a:p>
            <a:pPr algn="l">
              <a:spcBef>
                <a:spcPct val="0"/>
              </a:spcBef>
            </a:pPr>
            <a:r>
              <a:rPr lang="en-US" sz="1400" b="1" dirty="0">
                <a:latin typeface="Courier New" charset="0"/>
              </a:rPr>
              <a:t>  Point getP2() { return p2; </a:t>
            </a:r>
            <a:r>
              <a:rPr lang="en-US" sz="1400" b="1" dirty="0" smtClean="0">
                <a:latin typeface="Courier New" charset="0"/>
              </a:rPr>
              <a:t>}</a:t>
            </a:r>
          </a:p>
          <a:p>
            <a:pPr algn="l">
              <a:spcBef>
                <a:spcPct val="0"/>
              </a:spcBef>
            </a:pPr>
            <a:r>
              <a:rPr lang="en-US" sz="1400" b="1" dirty="0">
                <a:latin typeface="Courier New" charset="0"/>
              </a:rPr>
              <a:t>  </a:t>
            </a:r>
            <a:r>
              <a:rPr lang="en-US" sz="1400" b="1" dirty="0">
                <a:solidFill>
                  <a:srgbClr val="0033CC"/>
                </a:solidFill>
                <a:latin typeface="Courier New" charset="0"/>
              </a:rPr>
              <a:t>void</a:t>
            </a:r>
            <a:r>
              <a:rPr lang="en-US" sz="1400" b="1" dirty="0">
                <a:latin typeface="Courier New" charset="0"/>
              </a:rPr>
              <a:t> setP1(Point p1) {</a:t>
            </a:r>
          </a:p>
          <a:p>
            <a:pPr algn="l">
              <a:spcBef>
                <a:spcPct val="0"/>
              </a:spcBef>
            </a:pPr>
            <a:r>
              <a:rPr lang="en-US" sz="1400" b="1" dirty="0">
                <a:latin typeface="Courier New" charset="0"/>
              </a:rPr>
              <a:t>    </a:t>
            </a:r>
            <a:r>
              <a:rPr lang="en-US" sz="1400" b="1" dirty="0">
                <a:solidFill>
                  <a:srgbClr val="0033CC"/>
                </a:solidFill>
                <a:latin typeface="Courier New" charset="0"/>
              </a:rPr>
              <a:t>this</a:t>
            </a:r>
            <a:r>
              <a:rPr lang="en-US" sz="1400" b="1" dirty="0">
                <a:latin typeface="Courier New" charset="0"/>
              </a:rPr>
              <a:t>.p1 = p1;</a:t>
            </a:r>
          </a:p>
          <a:p>
            <a:pPr algn="l">
              <a:spcBef>
                <a:spcPct val="0"/>
              </a:spcBef>
            </a:pPr>
            <a:r>
              <a:rPr lang="en-US" sz="1400" b="1" dirty="0">
                <a:solidFill>
                  <a:schemeClr val="folHlink"/>
                </a:solidFill>
                <a:latin typeface="Courier New" charset="0"/>
              </a:rPr>
              <a:t>    </a:t>
            </a:r>
            <a:r>
              <a:rPr lang="en-US" sz="1400" b="1" dirty="0" err="1">
                <a:solidFill>
                  <a:schemeClr val="folHlink"/>
                </a:solidFill>
                <a:latin typeface="Courier New" charset="0"/>
              </a:rPr>
              <a:t>Display.update(this</a:t>
            </a:r>
            <a:r>
              <a:rPr lang="en-US" sz="1400" b="1" dirty="0">
                <a:solidFill>
                  <a:schemeClr val="folHlink"/>
                </a:solidFill>
                <a:latin typeface="Courier New" charset="0"/>
              </a:rPr>
              <a:t>);</a:t>
            </a:r>
          </a:p>
          <a:p>
            <a:pPr algn="l">
              <a:spcBef>
                <a:spcPct val="0"/>
              </a:spcBef>
            </a:pPr>
            <a:r>
              <a:rPr lang="en-US" sz="1400" b="1" dirty="0">
                <a:latin typeface="Courier New" charset="0"/>
              </a:rPr>
              <a:t>  }</a:t>
            </a:r>
          </a:p>
          <a:p>
            <a:pPr algn="l">
              <a:spcBef>
                <a:spcPct val="0"/>
              </a:spcBef>
            </a:pPr>
            <a:r>
              <a:rPr lang="en-US" sz="1400" b="1" dirty="0">
                <a:latin typeface="Courier New" charset="0"/>
              </a:rPr>
              <a:t>  </a:t>
            </a:r>
            <a:r>
              <a:rPr lang="en-US" sz="1400" b="1" dirty="0">
                <a:solidFill>
                  <a:srgbClr val="0033CC"/>
                </a:solidFill>
                <a:latin typeface="Courier New" charset="0"/>
              </a:rPr>
              <a:t>void</a:t>
            </a:r>
            <a:r>
              <a:rPr lang="en-US" sz="1400" b="1" dirty="0">
                <a:latin typeface="Courier New" charset="0"/>
              </a:rPr>
              <a:t> setP2(Point p2) {</a:t>
            </a:r>
          </a:p>
          <a:p>
            <a:pPr algn="l">
              <a:spcBef>
                <a:spcPct val="0"/>
              </a:spcBef>
            </a:pPr>
            <a:r>
              <a:rPr lang="en-US" sz="1400" b="1" dirty="0">
                <a:latin typeface="Courier New" charset="0"/>
              </a:rPr>
              <a:t>    </a:t>
            </a:r>
            <a:r>
              <a:rPr lang="en-US" sz="1400" b="1" dirty="0">
                <a:solidFill>
                  <a:srgbClr val="0033CC"/>
                </a:solidFill>
                <a:latin typeface="Courier New" charset="0"/>
              </a:rPr>
              <a:t>this</a:t>
            </a:r>
            <a:r>
              <a:rPr lang="en-US" sz="1400" b="1" dirty="0">
                <a:latin typeface="Courier New" charset="0"/>
              </a:rPr>
              <a:t>.p2 = p2;</a:t>
            </a:r>
          </a:p>
          <a:p>
            <a:pPr algn="l">
              <a:spcBef>
                <a:spcPct val="0"/>
              </a:spcBef>
            </a:pPr>
            <a:r>
              <a:rPr lang="en-US" sz="1400" b="1" dirty="0">
                <a:solidFill>
                  <a:schemeClr val="folHlink"/>
                </a:solidFill>
                <a:latin typeface="Courier New" charset="0"/>
              </a:rPr>
              <a:t>    </a:t>
            </a:r>
            <a:r>
              <a:rPr lang="en-US" sz="1400" b="1" dirty="0" err="1">
                <a:solidFill>
                  <a:schemeClr val="folHlink"/>
                </a:solidFill>
                <a:latin typeface="Courier New" charset="0"/>
              </a:rPr>
              <a:t>Display.update(this</a:t>
            </a:r>
            <a:r>
              <a:rPr lang="en-US" sz="1400" b="1" dirty="0">
                <a:solidFill>
                  <a:schemeClr val="folHlink"/>
                </a:solidFill>
                <a:latin typeface="Courier New" charset="0"/>
              </a:rPr>
              <a:t>);</a:t>
            </a:r>
          </a:p>
          <a:p>
            <a:pPr algn="l">
              <a:spcBef>
                <a:spcPct val="0"/>
              </a:spcBef>
            </a:pPr>
            <a:r>
              <a:rPr lang="en-US" sz="1400" b="1" dirty="0">
                <a:latin typeface="Courier New" charset="0"/>
              </a:rPr>
              <a:t>  }</a:t>
            </a:r>
          </a:p>
          <a:p>
            <a:pPr algn="l">
              <a:spcBef>
                <a:spcPct val="0"/>
              </a:spcBef>
            </a:pPr>
            <a:r>
              <a:rPr lang="en-US" sz="1400" b="1" dirty="0">
                <a:latin typeface="Courier New" charset="0"/>
              </a:rPr>
              <a:t>}</a:t>
            </a:r>
          </a:p>
          <a:p>
            <a:pPr algn="l">
              <a:spcBef>
                <a:spcPct val="0"/>
              </a:spcBef>
            </a:pPr>
            <a:endParaRPr lang="en-US" sz="1400" b="1" dirty="0">
              <a:latin typeface="Courier New" charset="0"/>
            </a:endParaRPr>
          </a:p>
          <a:p>
            <a:pPr algn="l">
              <a:spcBef>
                <a:spcPct val="0"/>
              </a:spcBef>
            </a:pPr>
            <a:r>
              <a:rPr lang="en-US" sz="1400" b="1" dirty="0">
                <a:solidFill>
                  <a:srgbClr val="0033CC"/>
                </a:solidFill>
                <a:latin typeface="Courier New" charset="0"/>
              </a:rPr>
              <a:t>class</a:t>
            </a:r>
            <a:r>
              <a:rPr lang="en-US" sz="1400" b="1" dirty="0">
                <a:latin typeface="Courier New" charset="0"/>
              </a:rPr>
              <a:t> Point </a:t>
            </a:r>
            <a:r>
              <a:rPr lang="en-US" sz="1400" b="1" dirty="0">
                <a:solidFill>
                  <a:srgbClr val="0033CC"/>
                </a:solidFill>
                <a:latin typeface="Courier New" charset="0"/>
              </a:rPr>
              <a:t>extends</a:t>
            </a:r>
            <a:r>
              <a:rPr lang="en-US" sz="1400" b="1" dirty="0">
                <a:latin typeface="Courier New" charset="0"/>
              </a:rPr>
              <a:t> </a:t>
            </a:r>
            <a:r>
              <a:rPr lang="en-US" sz="1400" b="1" dirty="0" smtClean="0">
                <a:latin typeface="Courier New" charset="0"/>
              </a:rPr>
              <a:t>Shape{</a:t>
            </a:r>
            <a:endParaRPr lang="en-US" sz="1400" b="1" dirty="0">
              <a:latin typeface="Courier New" charset="0"/>
            </a:endParaRPr>
          </a:p>
          <a:p>
            <a:pPr algn="l">
              <a:spcBef>
                <a:spcPct val="0"/>
              </a:spcBef>
            </a:pPr>
            <a:r>
              <a:rPr lang="en-US" sz="1400" b="1" dirty="0">
                <a:latin typeface="Courier New" charset="0"/>
              </a:rPr>
              <a:t>  </a:t>
            </a:r>
            <a:r>
              <a:rPr lang="en-US" sz="1400" b="1" dirty="0">
                <a:solidFill>
                  <a:srgbClr val="0033CC"/>
                </a:solidFill>
                <a:latin typeface="Courier New" charset="0"/>
              </a:rPr>
              <a:t>private</a:t>
            </a:r>
            <a:r>
              <a:rPr lang="en-US" sz="1400" b="1" dirty="0">
                <a:latin typeface="Courier New" charset="0"/>
              </a:rPr>
              <a:t> </a:t>
            </a:r>
            <a:r>
              <a:rPr lang="en-US" sz="1400" b="1" dirty="0" err="1">
                <a:solidFill>
                  <a:srgbClr val="0033CC"/>
                </a:solidFill>
                <a:latin typeface="Courier New" charset="0"/>
              </a:rPr>
              <a:t>int</a:t>
            </a:r>
            <a:r>
              <a:rPr lang="en-US" sz="1400" b="1" dirty="0">
                <a:latin typeface="Courier New" charset="0"/>
              </a:rPr>
              <a:t> </a:t>
            </a:r>
            <a:r>
              <a:rPr lang="en-US" sz="1400" b="1" dirty="0" err="1">
                <a:latin typeface="Courier New" charset="0"/>
              </a:rPr>
              <a:t>x</a:t>
            </a:r>
            <a:r>
              <a:rPr lang="en-US" sz="1400" b="1" dirty="0">
                <a:latin typeface="Courier New" charset="0"/>
              </a:rPr>
              <a:t> = 0, </a:t>
            </a:r>
            <a:r>
              <a:rPr lang="en-US" sz="1400" b="1" dirty="0" err="1">
                <a:latin typeface="Courier New" charset="0"/>
              </a:rPr>
              <a:t>y</a:t>
            </a:r>
            <a:r>
              <a:rPr lang="en-US" sz="1400" b="1" dirty="0">
                <a:latin typeface="Courier New" charset="0"/>
              </a:rPr>
              <a:t> = 0</a:t>
            </a:r>
            <a:r>
              <a:rPr lang="en-US" sz="1400" b="1" dirty="0" smtClean="0">
                <a:latin typeface="Courier New" charset="0"/>
              </a:rPr>
              <a:t>;</a:t>
            </a:r>
          </a:p>
          <a:p>
            <a:pPr algn="l">
              <a:spcBef>
                <a:spcPct val="0"/>
              </a:spcBef>
            </a:pPr>
            <a:r>
              <a:rPr lang="en-US" sz="1400" b="1" dirty="0">
                <a:latin typeface="Courier New" charset="0"/>
              </a:rPr>
              <a:t>  </a:t>
            </a:r>
            <a:r>
              <a:rPr lang="en-US" sz="1400" b="1" dirty="0" err="1">
                <a:solidFill>
                  <a:srgbClr val="0033CC"/>
                </a:solidFill>
                <a:latin typeface="Courier New" charset="0"/>
              </a:rPr>
              <a:t>int</a:t>
            </a:r>
            <a:r>
              <a:rPr lang="en-US" sz="1400" b="1" dirty="0">
                <a:solidFill>
                  <a:srgbClr val="0033CC"/>
                </a:solidFill>
                <a:latin typeface="Courier New" charset="0"/>
              </a:rPr>
              <a:t> </a:t>
            </a:r>
            <a:r>
              <a:rPr lang="en-US" sz="1400" b="1" dirty="0" err="1">
                <a:latin typeface="Courier New" charset="0"/>
              </a:rPr>
              <a:t>getX</a:t>
            </a:r>
            <a:r>
              <a:rPr lang="en-US" sz="1400" b="1" dirty="0">
                <a:latin typeface="Courier New" charset="0"/>
              </a:rPr>
              <a:t>() { </a:t>
            </a:r>
            <a:r>
              <a:rPr lang="en-US" sz="1400" b="1" dirty="0">
                <a:solidFill>
                  <a:srgbClr val="0033CC"/>
                </a:solidFill>
                <a:latin typeface="Courier New" charset="0"/>
              </a:rPr>
              <a:t>return </a:t>
            </a:r>
            <a:r>
              <a:rPr lang="en-US" sz="1400" b="1" dirty="0" err="1">
                <a:latin typeface="Courier New" charset="0"/>
              </a:rPr>
              <a:t>x</a:t>
            </a:r>
            <a:r>
              <a:rPr lang="en-US" sz="1400" b="1" dirty="0">
                <a:latin typeface="Courier New" charset="0"/>
              </a:rPr>
              <a:t>; }</a:t>
            </a:r>
          </a:p>
          <a:p>
            <a:pPr algn="l">
              <a:spcBef>
                <a:spcPct val="0"/>
              </a:spcBef>
            </a:pPr>
            <a:r>
              <a:rPr lang="en-US" sz="1400" b="1" dirty="0">
                <a:latin typeface="Courier New" charset="0"/>
              </a:rPr>
              <a:t>  </a:t>
            </a:r>
            <a:r>
              <a:rPr lang="en-US" sz="1400" b="1" dirty="0" err="1">
                <a:solidFill>
                  <a:srgbClr val="0033CC"/>
                </a:solidFill>
                <a:latin typeface="Courier New" charset="0"/>
              </a:rPr>
              <a:t>int</a:t>
            </a:r>
            <a:r>
              <a:rPr lang="en-US" sz="1400" b="1" dirty="0">
                <a:solidFill>
                  <a:srgbClr val="0033CC"/>
                </a:solidFill>
                <a:latin typeface="Courier New" charset="0"/>
              </a:rPr>
              <a:t> </a:t>
            </a:r>
            <a:r>
              <a:rPr lang="en-US" sz="1400" b="1" dirty="0" err="1">
                <a:latin typeface="Courier New" charset="0"/>
              </a:rPr>
              <a:t>getY</a:t>
            </a:r>
            <a:r>
              <a:rPr lang="en-US" sz="1400" b="1" dirty="0">
                <a:latin typeface="Courier New" charset="0"/>
              </a:rPr>
              <a:t>() { </a:t>
            </a:r>
            <a:r>
              <a:rPr lang="en-US" sz="1400" b="1" dirty="0">
                <a:solidFill>
                  <a:srgbClr val="0033CC"/>
                </a:solidFill>
                <a:latin typeface="Courier New" charset="0"/>
              </a:rPr>
              <a:t>return </a:t>
            </a:r>
            <a:r>
              <a:rPr lang="en-US" sz="1400" b="1" dirty="0" err="1">
                <a:latin typeface="Courier New" charset="0"/>
              </a:rPr>
              <a:t>y</a:t>
            </a:r>
            <a:r>
              <a:rPr lang="en-US" sz="1400" b="1" dirty="0">
                <a:latin typeface="Courier New" charset="0"/>
              </a:rPr>
              <a:t>; </a:t>
            </a:r>
            <a:r>
              <a:rPr lang="en-US" sz="1400" b="1" dirty="0" smtClean="0">
                <a:latin typeface="Courier New" charset="0"/>
              </a:rPr>
              <a:t>}</a:t>
            </a:r>
          </a:p>
          <a:p>
            <a:pPr algn="l">
              <a:spcBef>
                <a:spcPct val="0"/>
              </a:spcBef>
            </a:pPr>
            <a:r>
              <a:rPr lang="en-US" sz="1400" b="1" dirty="0">
                <a:latin typeface="Courier New" charset="0"/>
              </a:rPr>
              <a:t>  </a:t>
            </a:r>
            <a:r>
              <a:rPr lang="en-US" sz="1400" b="1" dirty="0">
                <a:solidFill>
                  <a:srgbClr val="0033CC"/>
                </a:solidFill>
                <a:latin typeface="Courier New" charset="0"/>
              </a:rPr>
              <a:t>void </a:t>
            </a:r>
            <a:r>
              <a:rPr lang="en-US" sz="1400" b="1" dirty="0" err="1">
                <a:latin typeface="Courier New" charset="0"/>
              </a:rPr>
              <a:t>setX(</a:t>
            </a:r>
            <a:r>
              <a:rPr lang="en-US" sz="1400" b="1" dirty="0" err="1">
                <a:solidFill>
                  <a:srgbClr val="0033CC"/>
                </a:solidFill>
                <a:latin typeface="Courier New" charset="0"/>
              </a:rPr>
              <a:t>int</a:t>
            </a:r>
            <a:r>
              <a:rPr lang="en-US" sz="1400" b="1" dirty="0">
                <a:solidFill>
                  <a:srgbClr val="0033CC"/>
                </a:solidFill>
                <a:latin typeface="Courier New" charset="0"/>
              </a:rPr>
              <a:t> </a:t>
            </a:r>
            <a:r>
              <a:rPr lang="en-US" sz="1400" b="1" dirty="0" err="1">
                <a:latin typeface="Courier New" charset="0"/>
              </a:rPr>
              <a:t>x</a:t>
            </a:r>
            <a:r>
              <a:rPr lang="en-US" sz="1400" b="1" dirty="0">
                <a:latin typeface="Courier New" charset="0"/>
              </a:rPr>
              <a:t>) {    </a:t>
            </a:r>
          </a:p>
          <a:p>
            <a:pPr algn="l">
              <a:spcBef>
                <a:spcPct val="0"/>
              </a:spcBef>
            </a:pPr>
            <a:r>
              <a:rPr lang="en-US" sz="1400" b="1" dirty="0">
                <a:latin typeface="Courier New" charset="0"/>
              </a:rPr>
              <a:t>    </a:t>
            </a:r>
            <a:r>
              <a:rPr lang="en-US" sz="1400" b="1" dirty="0" err="1">
                <a:solidFill>
                  <a:srgbClr val="0033CC"/>
                </a:solidFill>
                <a:latin typeface="Courier New" charset="0"/>
              </a:rPr>
              <a:t>this</a:t>
            </a:r>
            <a:r>
              <a:rPr lang="en-US" sz="1400" b="1" dirty="0" err="1">
                <a:latin typeface="Courier New" charset="0"/>
              </a:rPr>
              <a:t>.x</a:t>
            </a:r>
            <a:r>
              <a:rPr lang="en-US" sz="1400" b="1" dirty="0">
                <a:latin typeface="Courier New" charset="0"/>
              </a:rPr>
              <a:t> = </a:t>
            </a:r>
            <a:r>
              <a:rPr lang="en-US" sz="1400" b="1" dirty="0" err="1">
                <a:latin typeface="Courier New" charset="0"/>
              </a:rPr>
              <a:t>x</a:t>
            </a:r>
            <a:r>
              <a:rPr lang="en-US" sz="1400" b="1" dirty="0">
                <a:latin typeface="Courier New" charset="0"/>
              </a:rPr>
              <a:t>;</a:t>
            </a:r>
          </a:p>
          <a:p>
            <a:pPr algn="l">
              <a:spcBef>
                <a:spcPct val="0"/>
              </a:spcBef>
            </a:pPr>
            <a:r>
              <a:rPr lang="en-US" sz="1400" b="1" dirty="0">
                <a:solidFill>
                  <a:schemeClr val="folHlink"/>
                </a:solidFill>
                <a:latin typeface="Courier New" charset="0"/>
              </a:rPr>
              <a:t>    </a:t>
            </a:r>
            <a:r>
              <a:rPr lang="en-US" sz="1400" b="1" dirty="0" err="1">
                <a:solidFill>
                  <a:schemeClr val="folHlink"/>
                </a:solidFill>
                <a:latin typeface="Courier New" charset="0"/>
              </a:rPr>
              <a:t>Display.update(this</a:t>
            </a:r>
            <a:r>
              <a:rPr lang="en-US" sz="1400" b="1" dirty="0">
                <a:solidFill>
                  <a:schemeClr val="folHlink"/>
                </a:solidFill>
                <a:latin typeface="Courier New" charset="0"/>
              </a:rPr>
              <a:t>);</a:t>
            </a:r>
          </a:p>
          <a:p>
            <a:pPr algn="l">
              <a:spcBef>
                <a:spcPct val="0"/>
              </a:spcBef>
            </a:pPr>
            <a:r>
              <a:rPr lang="en-US" sz="1400" b="1" dirty="0">
                <a:latin typeface="Courier New" charset="0"/>
              </a:rPr>
              <a:t>  }</a:t>
            </a:r>
          </a:p>
          <a:p>
            <a:pPr algn="l">
              <a:spcBef>
                <a:spcPct val="0"/>
              </a:spcBef>
            </a:pPr>
            <a:r>
              <a:rPr lang="en-US" sz="1400" b="1" dirty="0">
                <a:latin typeface="Courier New" charset="0"/>
              </a:rPr>
              <a:t>  </a:t>
            </a:r>
            <a:r>
              <a:rPr lang="en-US" sz="1400" b="1" dirty="0">
                <a:solidFill>
                  <a:srgbClr val="0033CC"/>
                </a:solidFill>
                <a:latin typeface="Courier New" charset="0"/>
              </a:rPr>
              <a:t>void </a:t>
            </a:r>
            <a:r>
              <a:rPr lang="en-US" sz="1400" b="1" dirty="0" err="1">
                <a:latin typeface="Courier New" charset="0"/>
              </a:rPr>
              <a:t>setY(</a:t>
            </a:r>
            <a:r>
              <a:rPr lang="en-US" sz="1400" b="1" dirty="0" err="1">
                <a:solidFill>
                  <a:srgbClr val="0033CC"/>
                </a:solidFill>
                <a:latin typeface="Courier New" charset="0"/>
              </a:rPr>
              <a:t>int</a:t>
            </a:r>
            <a:r>
              <a:rPr lang="en-US" sz="1400" b="1" dirty="0">
                <a:solidFill>
                  <a:srgbClr val="0033CC"/>
                </a:solidFill>
                <a:latin typeface="Courier New" charset="0"/>
              </a:rPr>
              <a:t> </a:t>
            </a:r>
            <a:r>
              <a:rPr lang="en-US" sz="1400" b="1" dirty="0" err="1">
                <a:latin typeface="Courier New" charset="0"/>
              </a:rPr>
              <a:t>y</a:t>
            </a:r>
            <a:r>
              <a:rPr lang="en-US" sz="1400" b="1" dirty="0">
                <a:latin typeface="Courier New" charset="0"/>
              </a:rPr>
              <a:t>) {    </a:t>
            </a:r>
          </a:p>
          <a:p>
            <a:pPr algn="l">
              <a:spcBef>
                <a:spcPct val="0"/>
              </a:spcBef>
            </a:pPr>
            <a:r>
              <a:rPr lang="en-US" sz="1400" b="1" dirty="0">
                <a:latin typeface="Courier New" charset="0"/>
              </a:rPr>
              <a:t>    </a:t>
            </a:r>
            <a:r>
              <a:rPr lang="en-US" sz="1400" b="1" dirty="0" err="1">
                <a:solidFill>
                  <a:srgbClr val="0033CC"/>
                </a:solidFill>
                <a:latin typeface="Courier New" charset="0"/>
              </a:rPr>
              <a:t>this</a:t>
            </a:r>
            <a:r>
              <a:rPr lang="en-US" sz="1400" b="1" dirty="0" err="1">
                <a:latin typeface="Courier New" charset="0"/>
              </a:rPr>
              <a:t>.y</a:t>
            </a:r>
            <a:r>
              <a:rPr lang="en-US" sz="1400" b="1" dirty="0">
                <a:latin typeface="Courier New" charset="0"/>
              </a:rPr>
              <a:t> = </a:t>
            </a:r>
            <a:r>
              <a:rPr lang="en-US" sz="1400" b="1" dirty="0" err="1">
                <a:latin typeface="Courier New" charset="0"/>
              </a:rPr>
              <a:t>y</a:t>
            </a:r>
            <a:r>
              <a:rPr lang="en-US" sz="1400" b="1" dirty="0">
                <a:latin typeface="Courier New" charset="0"/>
              </a:rPr>
              <a:t>;</a:t>
            </a:r>
          </a:p>
          <a:p>
            <a:pPr algn="l">
              <a:spcBef>
                <a:spcPct val="0"/>
              </a:spcBef>
            </a:pPr>
            <a:r>
              <a:rPr lang="en-US" sz="1400" b="1" dirty="0">
                <a:solidFill>
                  <a:schemeClr val="folHlink"/>
                </a:solidFill>
                <a:latin typeface="Courier New" charset="0"/>
              </a:rPr>
              <a:t>    </a:t>
            </a:r>
            <a:r>
              <a:rPr lang="en-US" sz="1400" b="1" dirty="0" err="1">
                <a:solidFill>
                  <a:schemeClr val="folHlink"/>
                </a:solidFill>
                <a:latin typeface="Courier New" charset="0"/>
              </a:rPr>
              <a:t>Display.update(this</a:t>
            </a:r>
            <a:r>
              <a:rPr lang="en-US" sz="1400" b="1" dirty="0">
                <a:solidFill>
                  <a:schemeClr val="folHlink"/>
                </a:solidFill>
                <a:latin typeface="Courier New" charset="0"/>
              </a:rPr>
              <a:t>);</a:t>
            </a:r>
          </a:p>
          <a:p>
            <a:pPr algn="l">
              <a:spcBef>
                <a:spcPct val="0"/>
              </a:spcBef>
            </a:pPr>
            <a:r>
              <a:rPr lang="en-US" sz="1400" b="1" dirty="0">
                <a:latin typeface="Courier New" charset="0"/>
              </a:rPr>
              <a:t>  }</a:t>
            </a:r>
          </a:p>
          <a:p>
            <a:pPr algn="l">
              <a:spcBef>
                <a:spcPct val="0"/>
              </a:spcBef>
            </a:pPr>
            <a:r>
              <a:rPr lang="en-US" sz="1400" b="1" dirty="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a:t>
            </a:r>
            <a:r>
              <a:rPr lang="en-US" dirty="0" err="1" smtClean="0"/>
              <a:t>AspectJ</a:t>
            </a:r>
            <a:endParaRPr lang="en-US" dirty="0"/>
          </a:p>
        </p:txBody>
      </p:sp>
      <p:sp>
        <p:nvSpPr>
          <p:cNvPr id="4" name="Text Box 3"/>
          <p:cNvSpPr txBox="1">
            <a:spLocks noChangeArrowheads="1"/>
          </p:cNvSpPr>
          <p:nvPr/>
        </p:nvSpPr>
        <p:spPr bwMode="auto">
          <a:xfrm>
            <a:off x="4211611" y="981075"/>
            <a:ext cx="4494239" cy="2246769"/>
          </a:xfrm>
          <a:prstGeom prst="rect">
            <a:avLst/>
          </a:prstGeom>
          <a:noFill/>
          <a:ln w="3175">
            <a:solidFill>
              <a:schemeClr val="tx1"/>
            </a:solidFill>
            <a:miter lim="800000"/>
            <a:headEnd/>
            <a:tailEnd/>
          </a:ln>
          <a:effectLst/>
        </p:spPr>
        <p:txBody>
          <a:bodyPr wrap="none">
            <a:prstTxWarp prst="textNoShape">
              <a:avLst/>
            </a:prstTxWarp>
            <a:spAutoFit/>
          </a:bodyPr>
          <a:lstStyle/>
          <a:p>
            <a:pPr algn="l">
              <a:spcBef>
                <a:spcPct val="0"/>
              </a:spcBef>
            </a:pPr>
            <a:r>
              <a:rPr lang="en-US" sz="1400" b="1" dirty="0">
                <a:solidFill>
                  <a:srgbClr val="FF0000"/>
                </a:solidFill>
                <a:latin typeface="Courier New" charset="0"/>
              </a:rPr>
              <a:t>aspect </a:t>
            </a:r>
            <a:r>
              <a:rPr lang="en-US" sz="1400" b="1" dirty="0" err="1">
                <a:solidFill>
                  <a:srgbClr val="FF0000"/>
                </a:solidFill>
                <a:latin typeface="Courier New" charset="0"/>
              </a:rPr>
              <a:t>ObserverPattern</a:t>
            </a:r>
            <a:r>
              <a:rPr lang="en-US" sz="1400" b="1" dirty="0">
                <a:solidFill>
                  <a:srgbClr val="FF0000"/>
                </a:solidFill>
                <a:latin typeface="Courier New" charset="0"/>
              </a:rPr>
              <a:t> {</a:t>
            </a:r>
          </a:p>
          <a:p>
            <a:pPr algn="l">
              <a:spcBef>
                <a:spcPct val="0"/>
              </a:spcBef>
            </a:pPr>
            <a:endParaRPr lang="en-US" sz="1400" b="1" dirty="0">
              <a:solidFill>
                <a:srgbClr val="FF0000"/>
              </a:solidFill>
              <a:latin typeface="Courier New" charset="0"/>
            </a:endParaRPr>
          </a:p>
          <a:p>
            <a:pPr algn="l">
              <a:spcBef>
                <a:spcPct val="0"/>
              </a:spcBef>
            </a:pPr>
            <a:r>
              <a:rPr lang="en-US" sz="1400" b="1" dirty="0">
                <a:solidFill>
                  <a:srgbClr val="FF0000"/>
                </a:solidFill>
                <a:latin typeface="Courier New" charset="0"/>
              </a:rPr>
              <a:t>  </a:t>
            </a:r>
            <a:r>
              <a:rPr lang="en-US" sz="1400" b="1" dirty="0" err="1">
                <a:solidFill>
                  <a:srgbClr val="FF0000"/>
                </a:solidFill>
                <a:latin typeface="Courier New" charset="0"/>
              </a:rPr>
              <a:t>pointcut</a:t>
            </a:r>
            <a:r>
              <a:rPr lang="en-US" sz="1400" b="1" dirty="0">
                <a:solidFill>
                  <a:srgbClr val="FF0000"/>
                </a:solidFill>
                <a:latin typeface="Courier New" charset="0"/>
              </a:rPr>
              <a:t> change():</a:t>
            </a:r>
          </a:p>
          <a:p>
            <a:pPr algn="l">
              <a:spcBef>
                <a:spcPct val="0"/>
              </a:spcBef>
            </a:pPr>
            <a:r>
              <a:rPr lang="en-US" sz="1400" b="1" dirty="0">
                <a:solidFill>
                  <a:srgbClr val="FF0000"/>
                </a:solidFill>
                <a:latin typeface="Courier New" charset="0"/>
              </a:rPr>
              <a:t>    </a:t>
            </a:r>
            <a:r>
              <a:rPr lang="en-US" sz="1400" b="1" dirty="0" err="1">
                <a:solidFill>
                  <a:srgbClr val="FF0000"/>
                </a:solidFill>
                <a:latin typeface="Courier New" charset="0"/>
              </a:rPr>
              <a:t>execution(void</a:t>
            </a:r>
            <a:r>
              <a:rPr lang="en-US" sz="1400" b="1" dirty="0">
                <a:solidFill>
                  <a:srgbClr val="FF0000"/>
                </a:solidFill>
                <a:latin typeface="Courier New" charset="0"/>
              </a:rPr>
              <a:t> Line.setP1(Point)) ||            </a:t>
            </a:r>
          </a:p>
          <a:p>
            <a:pPr algn="l">
              <a:spcBef>
                <a:spcPct val="0"/>
              </a:spcBef>
            </a:pPr>
            <a:r>
              <a:rPr lang="en-US" sz="1400" b="1" dirty="0">
                <a:solidFill>
                  <a:srgbClr val="FF0000"/>
                </a:solidFill>
                <a:latin typeface="Courier New" charset="0"/>
              </a:rPr>
              <a:t>    </a:t>
            </a:r>
            <a:r>
              <a:rPr lang="en-US" sz="1400" b="1" dirty="0" err="1">
                <a:solidFill>
                  <a:srgbClr val="FF0000"/>
                </a:solidFill>
                <a:latin typeface="Courier New" charset="0"/>
              </a:rPr>
              <a:t>execution(void</a:t>
            </a:r>
            <a:r>
              <a:rPr lang="en-US" sz="1400" b="1" dirty="0">
                <a:solidFill>
                  <a:srgbClr val="FF0000"/>
                </a:solidFill>
                <a:latin typeface="Courier New" charset="0"/>
              </a:rPr>
              <a:t> Line.setP2(Point));</a:t>
            </a:r>
          </a:p>
          <a:p>
            <a:pPr algn="l">
              <a:spcBef>
                <a:spcPct val="0"/>
              </a:spcBef>
            </a:pPr>
            <a:endParaRPr lang="en-US" sz="1400" b="1" dirty="0">
              <a:solidFill>
                <a:srgbClr val="FF0000"/>
              </a:solidFill>
              <a:latin typeface="Courier New" charset="0"/>
            </a:endParaRPr>
          </a:p>
          <a:p>
            <a:pPr algn="l">
              <a:spcBef>
                <a:spcPct val="0"/>
              </a:spcBef>
            </a:pPr>
            <a:r>
              <a:rPr lang="en-US" sz="1400" b="1" dirty="0">
                <a:solidFill>
                  <a:srgbClr val="FF0000"/>
                </a:solidFill>
                <a:latin typeface="Courier New" charset="0"/>
              </a:rPr>
              <a:t>  after() returning: change() {</a:t>
            </a:r>
          </a:p>
          <a:p>
            <a:pPr algn="l">
              <a:spcBef>
                <a:spcPct val="0"/>
              </a:spcBef>
            </a:pPr>
            <a:r>
              <a:rPr lang="en-US" sz="1400" b="1" dirty="0">
                <a:solidFill>
                  <a:srgbClr val="FF0000"/>
                </a:solidFill>
                <a:latin typeface="Courier New" charset="0"/>
              </a:rPr>
              <a:t>    </a:t>
            </a:r>
            <a:r>
              <a:rPr lang="en-US" sz="1400" b="1" dirty="0" err="1">
                <a:solidFill>
                  <a:srgbClr val="FF0000"/>
                </a:solidFill>
                <a:latin typeface="Courier New" charset="0"/>
              </a:rPr>
              <a:t>Display.update</a:t>
            </a:r>
            <a:r>
              <a:rPr lang="en-US" sz="1400" b="1" dirty="0">
                <a:solidFill>
                  <a:srgbClr val="FF0000"/>
                </a:solidFill>
                <a:latin typeface="Courier New" charset="0"/>
              </a:rPr>
              <a:t>();</a:t>
            </a:r>
          </a:p>
          <a:p>
            <a:pPr algn="l">
              <a:spcBef>
                <a:spcPct val="0"/>
              </a:spcBef>
            </a:pPr>
            <a:r>
              <a:rPr lang="en-US" sz="1400" b="1" dirty="0">
                <a:solidFill>
                  <a:srgbClr val="FF0000"/>
                </a:solidFill>
                <a:latin typeface="Courier New" charset="0"/>
              </a:rPr>
              <a:t>  }</a:t>
            </a:r>
          </a:p>
          <a:p>
            <a:pPr algn="l">
              <a:spcBef>
                <a:spcPct val="0"/>
              </a:spcBef>
            </a:pPr>
            <a:r>
              <a:rPr lang="en-US" sz="1400" b="1" dirty="0">
                <a:solidFill>
                  <a:srgbClr val="FF0000"/>
                </a:solidFill>
                <a:latin typeface="Courier New" charset="0"/>
              </a:rPr>
              <a:t>}</a:t>
            </a:r>
          </a:p>
        </p:txBody>
      </p:sp>
      <p:sp>
        <p:nvSpPr>
          <p:cNvPr id="5" name="Text Box 5"/>
          <p:cNvSpPr txBox="1">
            <a:spLocks noChangeArrowheads="1"/>
          </p:cNvSpPr>
          <p:nvPr/>
        </p:nvSpPr>
        <p:spPr bwMode="auto">
          <a:xfrm>
            <a:off x="381000" y="981075"/>
            <a:ext cx="3416846" cy="5909308"/>
          </a:xfrm>
          <a:prstGeom prst="rect">
            <a:avLst/>
          </a:prstGeom>
          <a:noFill/>
          <a:ln w="3175">
            <a:solidFill>
              <a:schemeClr val="tx1"/>
            </a:solidFill>
            <a:miter lim="800000"/>
            <a:headEnd/>
            <a:tailEnd/>
          </a:ln>
          <a:effectLst/>
        </p:spPr>
        <p:txBody>
          <a:bodyPr wrap="none">
            <a:prstTxWarp prst="textNoShape">
              <a:avLst/>
            </a:prstTxWarp>
            <a:spAutoFit/>
          </a:bodyPr>
          <a:lstStyle/>
          <a:p>
            <a:pPr algn="l">
              <a:spcBef>
                <a:spcPct val="0"/>
              </a:spcBef>
            </a:pPr>
            <a:r>
              <a:rPr lang="en-US" sz="1400" b="1" dirty="0">
                <a:solidFill>
                  <a:srgbClr val="0033CC"/>
                </a:solidFill>
                <a:latin typeface="Courier New" charset="0"/>
              </a:rPr>
              <a:t>class</a:t>
            </a:r>
            <a:r>
              <a:rPr lang="en-US" sz="1400" b="1" dirty="0">
                <a:latin typeface="Courier New" charset="0"/>
              </a:rPr>
              <a:t> Line </a:t>
            </a:r>
            <a:r>
              <a:rPr lang="en-US" sz="1400" b="1" dirty="0">
                <a:solidFill>
                  <a:srgbClr val="0033CC"/>
                </a:solidFill>
                <a:latin typeface="Courier New" charset="0"/>
              </a:rPr>
              <a:t>extends</a:t>
            </a:r>
            <a:r>
              <a:rPr lang="en-US" sz="1400" b="1" dirty="0">
                <a:latin typeface="Courier New" charset="0"/>
              </a:rPr>
              <a:t> Shape {</a:t>
            </a:r>
          </a:p>
          <a:p>
            <a:pPr algn="l">
              <a:spcBef>
                <a:spcPct val="0"/>
              </a:spcBef>
            </a:pPr>
            <a:r>
              <a:rPr lang="en-US" sz="1400" b="1" dirty="0">
                <a:latin typeface="Courier New" charset="0"/>
              </a:rPr>
              <a:t>  </a:t>
            </a:r>
            <a:r>
              <a:rPr lang="en-US" sz="1400" b="1" dirty="0">
                <a:solidFill>
                  <a:srgbClr val="0033CC"/>
                </a:solidFill>
                <a:latin typeface="Courier New" charset="0"/>
              </a:rPr>
              <a:t>private</a:t>
            </a:r>
            <a:r>
              <a:rPr lang="en-US" sz="1400" b="1" dirty="0">
                <a:latin typeface="Courier New" charset="0"/>
              </a:rPr>
              <a:t> Point p1, p2;</a:t>
            </a:r>
          </a:p>
          <a:p>
            <a:pPr algn="l">
              <a:spcBef>
                <a:spcPct val="0"/>
              </a:spcBef>
            </a:pPr>
            <a:endParaRPr lang="en-US" sz="1400" b="1" dirty="0">
              <a:latin typeface="Courier New" charset="0"/>
            </a:endParaRPr>
          </a:p>
          <a:p>
            <a:pPr algn="l">
              <a:spcBef>
                <a:spcPct val="0"/>
              </a:spcBef>
            </a:pPr>
            <a:r>
              <a:rPr lang="en-US" sz="1400" b="1" dirty="0">
                <a:latin typeface="Courier New" charset="0"/>
              </a:rPr>
              <a:t>  Point getP1() { return p1; }</a:t>
            </a:r>
          </a:p>
          <a:p>
            <a:pPr algn="l">
              <a:spcBef>
                <a:spcPct val="0"/>
              </a:spcBef>
            </a:pPr>
            <a:r>
              <a:rPr lang="en-US" sz="1400" b="1" dirty="0">
                <a:latin typeface="Courier New" charset="0"/>
              </a:rPr>
              <a:t>  Point getP2() { return p2; }</a:t>
            </a:r>
          </a:p>
          <a:p>
            <a:pPr algn="l">
              <a:spcBef>
                <a:spcPct val="0"/>
              </a:spcBef>
            </a:pPr>
            <a:endParaRPr lang="en-US" sz="1400" b="1" dirty="0">
              <a:latin typeface="Courier New" charset="0"/>
            </a:endParaRPr>
          </a:p>
          <a:p>
            <a:pPr algn="l">
              <a:spcBef>
                <a:spcPct val="0"/>
              </a:spcBef>
            </a:pPr>
            <a:r>
              <a:rPr lang="en-US" sz="1400" b="1" dirty="0">
                <a:latin typeface="Courier New" charset="0"/>
              </a:rPr>
              <a:t>  </a:t>
            </a:r>
            <a:r>
              <a:rPr lang="en-US" sz="1400" b="1" dirty="0">
                <a:solidFill>
                  <a:srgbClr val="0033CC"/>
                </a:solidFill>
                <a:latin typeface="Courier New" charset="0"/>
              </a:rPr>
              <a:t>void</a:t>
            </a:r>
            <a:r>
              <a:rPr lang="en-US" sz="1400" b="1" dirty="0">
                <a:latin typeface="Courier New" charset="0"/>
              </a:rPr>
              <a:t> setP1(Point p1) {</a:t>
            </a:r>
          </a:p>
          <a:p>
            <a:pPr algn="l">
              <a:spcBef>
                <a:spcPct val="0"/>
              </a:spcBef>
            </a:pPr>
            <a:r>
              <a:rPr lang="en-US" sz="1400" b="1" dirty="0">
                <a:latin typeface="Courier New" charset="0"/>
              </a:rPr>
              <a:t>    </a:t>
            </a:r>
            <a:r>
              <a:rPr lang="en-US" sz="1400" b="1" dirty="0">
                <a:solidFill>
                  <a:srgbClr val="0033CC"/>
                </a:solidFill>
                <a:latin typeface="Courier New" charset="0"/>
              </a:rPr>
              <a:t>this</a:t>
            </a:r>
            <a:r>
              <a:rPr lang="en-US" sz="1400" b="1" dirty="0">
                <a:latin typeface="Courier New" charset="0"/>
              </a:rPr>
              <a:t>.p1 = p1;</a:t>
            </a:r>
            <a:endParaRPr lang="en-US" sz="1400" b="1" dirty="0">
              <a:solidFill>
                <a:schemeClr val="folHlink"/>
              </a:solidFill>
              <a:latin typeface="Courier New" charset="0"/>
            </a:endParaRPr>
          </a:p>
          <a:p>
            <a:pPr algn="l">
              <a:spcBef>
                <a:spcPct val="0"/>
              </a:spcBef>
            </a:pPr>
            <a:r>
              <a:rPr lang="en-US" sz="1400" b="1" dirty="0">
                <a:latin typeface="Courier New" charset="0"/>
              </a:rPr>
              <a:t>  }</a:t>
            </a:r>
          </a:p>
          <a:p>
            <a:pPr algn="l">
              <a:spcBef>
                <a:spcPct val="0"/>
              </a:spcBef>
            </a:pPr>
            <a:r>
              <a:rPr lang="en-US" sz="1400" b="1" dirty="0">
                <a:latin typeface="Courier New" charset="0"/>
              </a:rPr>
              <a:t>  </a:t>
            </a:r>
            <a:r>
              <a:rPr lang="en-US" sz="1400" b="1" dirty="0">
                <a:solidFill>
                  <a:srgbClr val="0033CC"/>
                </a:solidFill>
                <a:latin typeface="Courier New" charset="0"/>
              </a:rPr>
              <a:t>void</a:t>
            </a:r>
            <a:r>
              <a:rPr lang="en-US" sz="1400" b="1" dirty="0">
                <a:latin typeface="Courier New" charset="0"/>
              </a:rPr>
              <a:t> setP2(Point p2) {</a:t>
            </a:r>
          </a:p>
          <a:p>
            <a:pPr algn="l">
              <a:spcBef>
                <a:spcPct val="0"/>
              </a:spcBef>
            </a:pPr>
            <a:r>
              <a:rPr lang="en-US" sz="1400" b="1" dirty="0">
                <a:latin typeface="Courier New" charset="0"/>
              </a:rPr>
              <a:t>    </a:t>
            </a:r>
            <a:r>
              <a:rPr lang="en-US" sz="1400" b="1" dirty="0">
                <a:solidFill>
                  <a:srgbClr val="0033CC"/>
                </a:solidFill>
                <a:latin typeface="Courier New" charset="0"/>
              </a:rPr>
              <a:t>this</a:t>
            </a:r>
            <a:r>
              <a:rPr lang="en-US" sz="1400" b="1" dirty="0">
                <a:latin typeface="Courier New" charset="0"/>
              </a:rPr>
              <a:t>.p2 = p2;</a:t>
            </a:r>
            <a:endParaRPr lang="en-US" sz="1400" b="1" dirty="0">
              <a:solidFill>
                <a:schemeClr val="folHlink"/>
              </a:solidFill>
              <a:latin typeface="Courier New" charset="0"/>
            </a:endParaRPr>
          </a:p>
          <a:p>
            <a:pPr algn="l">
              <a:spcBef>
                <a:spcPct val="0"/>
              </a:spcBef>
            </a:pPr>
            <a:r>
              <a:rPr lang="en-US" sz="1400" b="1" dirty="0">
                <a:latin typeface="Courier New" charset="0"/>
              </a:rPr>
              <a:t>  }</a:t>
            </a:r>
          </a:p>
          <a:p>
            <a:pPr algn="l">
              <a:spcBef>
                <a:spcPct val="0"/>
              </a:spcBef>
            </a:pPr>
            <a:r>
              <a:rPr lang="en-US" sz="1400" b="1" dirty="0">
                <a:latin typeface="Courier New" charset="0"/>
              </a:rPr>
              <a:t>}</a:t>
            </a:r>
            <a:endParaRPr lang="en-US" sz="1400" b="1" dirty="0" smtClean="0">
              <a:latin typeface="Courier New" charset="0"/>
            </a:endParaRPr>
          </a:p>
          <a:p>
            <a:pPr algn="l">
              <a:spcBef>
                <a:spcPct val="0"/>
              </a:spcBef>
            </a:pPr>
            <a:r>
              <a:rPr lang="en-US" sz="1400" b="1" dirty="0" smtClean="0">
                <a:solidFill>
                  <a:srgbClr val="0033CC"/>
                </a:solidFill>
                <a:latin typeface="Courier New" charset="0"/>
              </a:rPr>
              <a:t>class</a:t>
            </a:r>
            <a:r>
              <a:rPr lang="en-US" sz="1400" b="1" dirty="0" smtClean="0">
                <a:latin typeface="Courier New" charset="0"/>
              </a:rPr>
              <a:t> </a:t>
            </a:r>
            <a:r>
              <a:rPr lang="en-US" sz="1400" b="1" dirty="0">
                <a:latin typeface="Courier New" charset="0"/>
              </a:rPr>
              <a:t>Point </a:t>
            </a:r>
            <a:r>
              <a:rPr lang="en-US" sz="1400" b="1" dirty="0">
                <a:solidFill>
                  <a:srgbClr val="0033CC"/>
                </a:solidFill>
                <a:latin typeface="Courier New" charset="0"/>
              </a:rPr>
              <a:t>extends</a:t>
            </a:r>
            <a:r>
              <a:rPr lang="en-US" sz="1400" b="1" dirty="0">
                <a:latin typeface="Courier New" charset="0"/>
              </a:rPr>
              <a:t> Shape {</a:t>
            </a:r>
          </a:p>
          <a:p>
            <a:pPr algn="l">
              <a:spcBef>
                <a:spcPct val="0"/>
              </a:spcBef>
            </a:pPr>
            <a:r>
              <a:rPr lang="en-US" sz="1400" b="1" dirty="0">
                <a:latin typeface="Courier New" charset="0"/>
              </a:rPr>
              <a:t>  </a:t>
            </a:r>
            <a:r>
              <a:rPr lang="en-US" sz="1400" b="1" dirty="0">
                <a:solidFill>
                  <a:srgbClr val="0033CC"/>
                </a:solidFill>
                <a:latin typeface="Courier New" charset="0"/>
              </a:rPr>
              <a:t>private</a:t>
            </a:r>
            <a:r>
              <a:rPr lang="en-US" sz="1400" b="1" dirty="0">
                <a:latin typeface="Courier New" charset="0"/>
              </a:rPr>
              <a:t> </a:t>
            </a:r>
            <a:r>
              <a:rPr lang="en-US" sz="1400" b="1" dirty="0" err="1">
                <a:solidFill>
                  <a:srgbClr val="0033CC"/>
                </a:solidFill>
                <a:latin typeface="Courier New" charset="0"/>
              </a:rPr>
              <a:t>int</a:t>
            </a:r>
            <a:r>
              <a:rPr lang="en-US" sz="1400" b="1" dirty="0">
                <a:latin typeface="Courier New" charset="0"/>
              </a:rPr>
              <a:t> </a:t>
            </a:r>
            <a:r>
              <a:rPr lang="en-US" sz="1400" b="1" dirty="0" err="1">
                <a:latin typeface="Courier New" charset="0"/>
              </a:rPr>
              <a:t>x</a:t>
            </a:r>
            <a:r>
              <a:rPr lang="en-US" sz="1400" b="1" dirty="0">
                <a:latin typeface="Courier New" charset="0"/>
              </a:rPr>
              <a:t> = 0, </a:t>
            </a:r>
            <a:r>
              <a:rPr lang="en-US" sz="1400" b="1" dirty="0" err="1">
                <a:latin typeface="Courier New" charset="0"/>
              </a:rPr>
              <a:t>y</a:t>
            </a:r>
            <a:r>
              <a:rPr lang="en-US" sz="1400" b="1" dirty="0">
                <a:latin typeface="Courier New" charset="0"/>
              </a:rPr>
              <a:t> = 0;</a:t>
            </a:r>
          </a:p>
          <a:p>
            <a:pPr algn="l">
              <a:spcBef>
                <a:spcPct val="0"/>
              </a:spcBef>
            </a:pPr>
            <a:endParaRPr lang="en-US" sz="1400" b="1" dirty="0">
              <a:latin typeface="Courier New" charset="0"/>
            </a:endParaRPr>
          </a:p>
          <a:p>
            <a:pPr algn="l">
              <a:spcBef>
                <a:spcPct val="0"/>
              </a:spcBef>
            </a:pPr>
            <a:r>
              <a:rPr lang="en-US" sz="1400" b="1" dirty="0">
                <a:latin typeface="Courier New" charset="0"/>
              </a:rPr>
              <a:t>  </a:t>
            </a:r>
            <a:r>
              <a:rPr lang="en-US" sz="1400" b="1" dirty="0" err="1">
                <a:solidFill>
                  <a:srgbClr val="0033CC"/>
                </a:solidFill>
                <a:latin typeface="Courier New" charset="0"/>
              </a:rPr>
              <a:t>int</a:t>
            </a:r>
            <a:r>
              <a:rPr lang="en-US" sz="1400" b="1" dirty="0">
                <a:solidFill>
                  <a:srgbClr val="0033CC"/>
                </a:solidFill>
                <a:latin typeface="Courier New" charset="0"/>
              </a:rPr>
              <a:t> </a:t>
            </a:r>
            <a:r>
              <a:rPr lang="en-US" sz="1400" b="1" dirty="0" err="1">
                <a:latin typeface="Courier New" charset="0"/>
              </a:rPr>
              <a:t>getX</a:t>
            </a:r>
            <a:r>
              <a:rPr lang="en-US" sz="1400" b="1" dirty="0">
                <a:latin typeface="Courier New" charset="0"/>
              </a:rPr>
              <a:t>() { </a:t>
            </a:r>
            <a:r>
              <a:rPr lang="en-US" sz="1400" b="1" dirty="0">
                <a:solidFill>
                  <a:srgbClr val="0033CC"/>
                </a:solidFill>
                <a:latin typeface="Courier New" charset="0"/>
              </a:rPr>
              <a:t>return </a:t>
            </a:r>
            <a:r>
              <a:rPr lang="en-US" sz="1400" b="1" dirty="0" err="1">
                <a:latin typeface="Courier New" charset="0"/>
              </a:rPr>
              <a:t>x</a:t>
            </a:r>
            <a:r>
              <a:rPr lang="en-US" sz="1400" b="1" dirty="0">
                <a:latin typeface="Courier New" charset="0"/>
              </a:rPr>
              <a:t>; }</a:t>
            </a:r>
          </a:p>
          <a:p>
            <a:pPr algn="l">
              <a:spcBef>
                <a:spcPct val="0"/>
              </a:spcBef>
            </a:pPr>
            <a:r>
              <a:rPr lang="en-US" sz="1400" b="1" dirty="0">
                <a:latin typeface="Courier New" charset="0"/>
              </a:rPr>
              <a:t>  </a:t>
            </a:r>
            <a:r>
              <a:rPr lang="en-US" sz="1400" b="1" dirty="0" err="1">
                <a:solidFill>
                  <a:srgbClr val="0033CC"/>
                </a:solidFill>
                <a:latin typeface="Courier New" charset="0"/>
              </a:rPr>
              <a:t>int</a:t>
            </a:r>
            <a:r>
              <a:rPr lang="en-US" sz="1400" b="1" dirty="0">
                <a:solidFill>
                  <a:srgbClr val="0033CC"/>
                </a:solidFill>
                <a:latin typeface="Courier New" charset="0"/>
              </a:rPr>
              <a:t> </a:t>
            </a:r>
            <a:r>
              <a:rPr lang="en-US" sz="1400" b="1" dirty="0" err="1">
                <a:latin typeface="Courier New" charset="0"/>
              </a:rPr>
              <a:t>getY</a:t>
            </a:r>
            <a:r>
              <a:rPr lang="en-US" sz="1400" b="1" dirty="0">
                <a:latin typeface="Courier New" charset="0"/>
              </a:rPr>
              <a:t>() { </a:t>
            </a:r>
            <a:r>
              <a:rPr lang="en-US" sz="1400" b="1" dirty="0">
                <a:solidFill>
                  <a:srgbClr val="0033CC"/>
                </a:solidFill>
                <a:latin typeface="Courier New" charset="0"/>
              </a:rPr>
              <a:t>return </a:t>
            </a:r>
            <a:r>
              <a:rPr lang="en-US" sz="1400" b="1" dirty="0" err="1">
                <a:latin typeface="Courier New" charset="0"/>
              </a:rPr>
              <a:t>y</a:t>
            </a:r>
            <a:r>
              <a:rPr lang="en-US" sz="1400" b="1" dirty="0">
                <a:latin typeface="Courier New" charset="0"/>
              </a:rPr>
              <a:t>; }</a:t>
            </a:r>
          </a:p>
          <a:p>
            <a:pPr algn="l">
              <a:spcBef>
                <a:spcPct val="0"/>
              </a:spcBef>
            </a:pPr>
            <a:endParaRPr lang="en-US" sz="1400" b="1" dirty="0">
              <a:latin typeface="Courier New" charset="0"/>
            </a:endParaRPr>
          </a:p>
          <a:p>
            <a:pPr algn="l">
              <a:spcBef>
                <a:spcPct val="0"/>
              </a:spcBef>
            </a:pPr>
            <a:r>
              <a:rPr lang="en-US" sz="1400" b="1" dirty="0">
                <a:latin typeface="Courier New" charset="0"/>
              </a:rPr>
              <a:t>  </a:t>
            </a:r>
            <a:r>
              <a:rPr lang="en-US" sz="1400" b="1" dirty="0">
                <a:solidFill>
                  <a:srgbClr val="0033CC"/>
                </a:solidFill>
                <a:latin typeface="Courier New" charset="0"/>
              </a:rPr>
              <a:t>void </a:t>
            </a:r>
            <a:r>
              <a:rPr lang="en-US" sz="1400" b="1" dirty="0" err="1">
                <a:latin typeface="Courier New" charset="0"/>
              </a:rPr>
              <a:t>setX(</a:t>
            </a:r>
            <a:r>
              <a:rPr lang="en-US" sz="1400" b="1" dirty="0" err="1">
                <a:solidFill>
                  <a:srgbClr val="0033CC"/>
                </a:solidFill>
                <a:latin typeface="Courier New" charset="0"/>
              </a:rPr>
              <a:t>int</a:t>
            </a:r>
            <a:r>
              <a:rPr lang="en-US" sz="1400" b="1" dirty="0">
                <a:solidFill>
                  <a:srgbClr val="0033CC"/>
                </a:solidFill>
                <a:latin typeface="Courier New" charset="0"/>
              </a:rPr>
              <a:t> </a:t>
            </a:r>
            <a:r>
              <a:rPr lang="en-US" sz="1400" b="1" dirty="0" err="1">
                <a:latin typeface="Courier New" charset="0"/>
              </a:rPr>
              <a:t>x</a:t>
            </a:r>
            <a:r>
              <a:rPr lang="en-US" sz="1400" b="1" dirty="0">
                <a:latin typeface="Courier New" charset="0"/>
              </a:rPr>
              <a:t>) {    </a:t>
            </a:r>
          </a:p>
          <a:p>
            <a:pPr algn="l">
              <a:spcBef>
                <a:spcPct val="0"/>
              </a:spcBef>
            </a:pPr>
            <a:r>
              <a:rPr lang="en-US" sz="1400" b="1" dirty="0">
                <a:latin typeface="Courier New" charset="0"/>
              </a:rPr>
              <a:t>    </a:t>
            </a:r>
            <a:r>
              <a:rPr lang="en-US" sz="1400" b="1" dirty="0" err="1">
                <a:solidFill>
                  <a:srgbClr val="0033CC"/>
                </a:solidFill>
                <a:latin typeface="Courier New" charset="0"/>
              </a:rPr>
              <a:t>this</a:t>
            </a:r>
            <a:r>
              <a:rPr lang="en-US" sz="1400" b="1" dirty="0" err="1">
                <a:latin typeface="Courier New" charset="0"/>
              </a:rPr>
              <a:t>.x</a:t>
            </a:r>
            <a:r>
              <a:rPr lang="en-US" sz="1400" b="1" dirty="0">
                <a:latin typeface="Courier New" charset="0"/>
              </a:rPr>
              <a:t> = </a:t>
            </a:r>
            <a:r>
              <a:rPr lang="en-US" sz="1400" b="1" dirty="0" err="1">
                <a:latin typeface="Courier New" charset="0"/>
              </a:rPr>
              <a:t>x</a:t>
            </a:r>
            <a:r>
              <a:rPr lang="en-US" sz="1400" b="1" dirty="0">
                <a:latin typeface="Courier New" charset="0"/>
              </a:rPr>
              <a:t>;</a:t>
            </a:r>
          </a:p>
          <a:p>
            <a:pPr algn="l">
              <a:spcBef>
                <a:spcPct val="0"/>
              </a:spcBef>
            </a:pPr>
            <a:r>
              <a:rPr lang="en-US" sz="1400" b="1" dirty="0">
                <a:latin typeface="Courier New" charset="0"/>
              </a:rPr>
              <a:t>  }</a:t>
            </a:r>
          </a:p>
          <a:p>
            <a:pPr algn="l">
              <a:spcBef>
                <a:spcPct val="0"/>
              </a:spcBef>
            </a:pPr>
            <a:r>
              <a:rPr lang="en-US" sz="1400" b="1" dirty="0">
                <a:latin typeface="Courier New" charset="0"/>
              </a:rPr>
              <a:t>  </a:t>
            </a:r>
            <a:r>
              <a:rPr lang="en-US" sz="1400" b="1" dirty="0">
                <a:solidFill>
                  <a:srgbClr val="0033CC"/>
                </a:solidFill>
                <a:latin typeface="Courier New" charset="0"/>
              </a:rPr>
              <a:t>void </a:t>
            </a:r>
            <a:r>
              <a:rPr lang="en-US" sz="1400" b="1" dirty="0" err="1">
                <a:latin typeface="Courier New" charset="0"/>
              </a:rPr>
              <a:t>setY(</a:t>
            </a:r>
            <a:r>
              <a:rPr lang="en-US" sz="1400" b="1" dirty="0" err="1">
                <a:solidFill>
                  <a:srgbClr val="0033CC"/>
                </a:solidFill>
                <a:latin typeface="Courier New" charset="0"/>
              </a:rPr>
              <a:t>int</a:t>
            </a:r>
            <a:r>
              <a:rPr lang="en-US" sz="1400" b="1" dirty="0">
                <a:solidFill>
                  <a:srgbClr val="0033CC"/>
                </a:solidFill>
                <a:latin typeface="Courier New" charset="0"/>
              </a:rPr>
              <a:t> </a:t>
            </a:r>
            <a:r>
              <a:rPr lang="en-US" sz="1400" b="1" dirty="0" err="1">
                <a:latin typeface="Courier New" charset="0"/>
              </a:rPr>
              <a:t>y</a:t>
            </a:r>
            <a:r>
              <a:rPr lang="en-US" sz="1400" b="1" dirty="0">
                <a:latin typeface="Courier New" charset="0"/>
              </a:rPr>
              <a:t>) {    </a:t>
            </a:r>
          </a:p>
          <a:p>
            <a:pPr algn="l">
              <a:spcBef>
                <a:spcPct val="0"/>
              </a:spcBef>
            </a:pPr>
            <a:r>
              <a:rPr lang="en-US" sz="1400" b="1" dirty="0">
                <a:latin typeface="Courier New" charset="0"/>
              </a:rPr>
              <a:t>    </a:t>
            </a:r>
            <a:r>
              <a:rPr lang="en-US" sz="1400" b="1" dirty="0" err="1">
                <a:solidFill>
                  <a:srgbClr val="0033CC"/>
                </a:solidFill>
                <a:latin typeface="Courier New" charset="0"/>
              </a:rPr>
              <a:t>this</a:t>
            </a:r>
            <a:r>
              <a:rPr lang="en-US" sz="1400" b="1" dirty="0" err="1">
                <a:latin typeface="Courier New" charset="0"/>
              </a:rPr>
              <a:t>.y</a:t>
            </a:r>
            <a:r>
              <a:rPr lang="en-US" sz="1400" b="1" dirty="0">
                <a:latin typeface="Courier New" charset="0"/>
              </a:rPr>
              <a:t> = </a:t>
            </a:r>
            <a:r>
              <a:rPr lang="en-US" sz="1400" b="1" dirty="0" err="1">
                <a:latin typeface="Courier New" charset="0"/>
              </a:rPr>
              <a:t>y</a:t>
            </a:r>
            <a:r>
              <a:rPr lang="en-US" sz="1400" b="1" dirty="0">
                <a:latin typeface="Courier New" charset="0"/>
              </a:rPr>
              <a:t>;</a:t>
            </a:r>
          </a:p>
          <a:p>
            <a:pPr algn="l">
              <a:spcBef>
                <a:spcPct val="0"/>
              </a:spcBef>
            </a:pPr>
            <a:r>
              <a:rPr lang="en-US" sz="1400" b="1" dirty="0">
                <a:latin typeface="Courier New" charset="0"/>
              </a:rPr>
              <a:t>  }</a:t>
            </a:r>
          </a:p>
          <a:p>
            <a:pPr algn="l">
              <a:spcBef>
                <a:spcPct val="0"/>
              </a:spcBef>
            </a:pPr>
            <a:r>
              <a:rPr lang="en-US" sz="1400" b="1" dirty="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level changes</a:t>
            </a:r>
            <a:endParaRPr lang="en-US" dirty="0"/>
          </a:p>
        </p:txBody>
      </p:sp>
      <p:sp>
        <p:nvSpPr>
          <p:cNvPr id="4" name="Text Box 4"/>
          <p:cNvSpPr txBox="1">
            <a:spLocks noChangeArrowheads="1"/>
          </p:cNvSpPr>
          <p:nvPr/>
        </p:nvSpPr>
        <p:spPr bwMode="auto">
          <a:xfrm>
            <a:off x="381000" y="1398588"/>
            <a:ext cx="7803376" cy="4801315"/>
          </a:xfrm>
          <a:prstGeom prst="rect">
            <a:avLst/>
          </a:prstGeom>
          <a:noFill/>
          <a:ln w="3175">
            <a:solidFill>
              <a:schemeClr val="tx1"/>
            </a:solidFill>
            <a:miter lim="800000"/>
            <a:headEnd/>
            <a:tailEnd/>
          </a:ln>
          <a:effectLst/>
        </p:spPr>
        <p:txBody>
          <a:bodyPr wrap="none">
            <a:prstTxWarp prst="textNoShape">
              <a:avLst/>
            </a:prstTxWarp>
            <a:spAutoFit/>
          </a:bodyPr>
          <a:lstStyle/>
          <a:p>
            <a:pPr algn="l">
              <a:spcBef>
                <a:spcPct val="0"/>
              </a:spcBef>
            </a:pPr>
            <a:r>
              <a:rPr lang="en-US" sz="1800" b="1" dirty="0">
                <a:solidFill>
                  <a:srgbClr val="0033CC"/>
                </a:solidFill>
                <a:latin typeface="Courier New" charset="0"/>
              </a:rPr>
              <a:t>aspect</a:t>
            </a:r>
            <a:r>
              <a:rPr lang="en-US" sz="1800" b="1" dirty="0">
                <a:latin typeface="Courier New" charset="0"/>
              </a:rPr>
              <a:t> </a:t>
            </a:r>
            <a:r>
              <a:rPr lang="en-US" sz="1800" b="1" dirty="0" err="1">
                <a:latin typeface="Courier New" charset="0"/>
              </a:rPr>
              <a:t>ObserverPattern</a:t>
            </a:r>
            <a:r>
              <a:rPr lang="en-US" sz="1800" b="1" dirty="0">
                <a:latin typeface="Courier New" charset="0"/>
              </a:rPr>
              <a:t> {</a:t>
            </a:r>
          </a:p>
          <a:p>
            <a:pPr algn="l">
              <a:spcBef>
                <a:spcPct val="0"/>
              </a:spcBef>
            </a:pPr>
            <a:endParaRPr lang="en-US" sz="1800" b="1" dirty="0">
              <a:solidFill>
                <a:srgbClr val="0033CC"/>
              </a:solidFill>
              <a:latin typeface="Courier New" charset="0"/>
            </a:endParaRPr>
          </a:p>
          <a:p>
            <a:pPr algn="l">
              <a:spcBef>
                <a:spcPct val="0"/>
              </a:spcBef>
            </a:pPr>
            <a:r>
              <a:rPr lang="en-US" sz="1800" b="1" dirty="0">
                <a:solidFill>
                  <a:srgbClr val="0033CC"/>
                </a:solidFill>
                <a:latin typeface="Courier New" charset="0"/>
              </a:rPr>
              <a:t>  </a:t>
            </a:r>
            <a:r>
              <a:rPr lang="en-US" sz="1800" b="1" dirty="0" err="1">
                <a:solidFill>
                  <a:srgbClr val="0033CC"/>
                </a:solidFill>
                <a:latin typeface="Courier New" charset="0"/>
              </a:rPr>
              <a:t>pointcut</a:t>
            </a:r>
            <a:r>
              <a:rPr lang="en-US" sz="1800" b="1" dirty="0">
                <a:latin typeface="Courier New" charset="0"/>
              </a:rPr>
              <a:t> </a:t>
            </a:r>
            <a:r>
              <a:rPr lang="en-US" sz="1800" b="1" dirty="0" err="1">
                <a:latin typeface="Courier New" charset="0"/>
              </a:rPr>
              <a:t>change(Shape</a:t>
            </a:r>
            <a:r>
              <a:rPr lang="en-US" sz="1800" b="1" dirty="0">
                <a:latin typeface="Courier New" charset="0"/>
              </a:rPr>
              <a:t> shape):</a:t>
            </a:r>
          </a:p>
          <a:p>
            <a:pPr algn="l">
              <a:spcBef>
                <a:spcPct val="0"/>
              </a:spcBef>
            </a:pPr>
            <a:r>
              <a:rPr lang="en-US" sz="1800" b="1" dirty="0">
                <a:latin typeface="Courier New" charset="0"/>
              </a:rPr>
              <a:t>    </a:t>
            </a:r>
            <a:r>
              <a:rPr lang="en-US" sz="1800" b="1" dirty="0" err="1">
                <a:latin typeface="Courier New" charset="0"/>
              </a:rPr>
              <a:t>this(shape</a:t>
            </a:r>
            <a:r>
              <a:rPr lang="en-US" sz="1800" b="1" dirty="0">
                <a:latin typeface="Courier New" charset="0"/>
              </a:rPr>
              <a:t>) &amp;&amp;</a:t>
            </a:r>
          </a:p>
          <a:p>
            <a:pPr algn="l">
              <a:spcBef>
                <a:spcPct val="0"/>
              </a:spcBef>
            </a:pPr>
            <a:r>
              <a:rPr lang="en-US" sz="1800" b="1" dirty="0">
                <a:latin typeface="Courier New" charset="0"/>
              </a:rPr>
              <a:t>    (</a:t>
            </a:r>
            <a:r>
              <a:rPr lang="en-US" sz="1800" b="1" dirty="0" err="1">
                <a:latin typeface="Courier New" charset="0"/>
              </a:rPr>
              <a:t>execution(</a:t>
            </a:r>
            <a:r>
              <a:rPr lang="en-US" sz="1800" b="1" dirty="0" err="1">
                <a:solidFill>
                  <a:srgbClr val="0033CC"/>
                </a:solidFill>
                <a:latin typeface="Courier New" charset="0"/>
              </a:rPr>
              <a:t>void</a:t>
            </a:r>
            <a:r>
              <a:rPr lang="en-US" sz="1800" b="1" dirty="0">
                <a:latin typeface="Courier New" charset="0"/>
              </a:rPr>
              <a:t> </a:t>
            </a:r>
            <a:r>
              <a:rPr lang="en-US" sz="1800" b="1" dirty="0" err="1">
                <a:latin typeface="Courier New" charset="0"/>
              </a:rPr>
              <a:t>Shape.moveBy(</a:t>
            </a:r>
            <a:r>
              <a:rPr lang="en-US" sz="1800" b="1" dirty="0" err="1">
                <a:solidFill>
                  <a:srgbClr val="0033CC"/>
                </a:solidFill>
                <a:latin typeface="Courier New" charset="0"/>
              </a:rPr>
              <a:t>int</a:t>
            </a:r>
            <a:r>
              <a:rPr lang="en-US" sz="1800" b="1" dirty="0">
                <a:latin typeface="Courier New" charset="0"/>
              </a:rPr>
              <a:t>, </a:t>
            </a:r>
            <a:r>
              <a:rPr lang="en-US" sz="1800" b="1" dirty="0" err="1">
                <a:solidFill>
                  <a:srgbClr val="0033CC"/>
                </a:solidFill>
                <a:latin typeface="Courier New" charset="0"/>
              </a:rPr>
              <a:t>int</a:t>
            </a:r>
            <a:r>
              <a:rPr lang="en-US" sz="1800" b="1" dirty="0">
                <a:latin typeface="Courier New" charset="0"/>
              </a:rPr>
              <a:t>)) ||</a:t>
            </a:r>
          </a:p>
          <a:p>
            <a:pPr algn="l">
              <a:spcBef>
                <a:spcPct val="0"/>
              </a:spcBef>
            </a:pPr>
            <a:r>
              <a:rPr lang="en-US" sz="1800" b="1" dirty="0">
                <a:latin typeface="Courier New" charset="0"/>
              </a:rPr>
              <a:t>     </a:t>
            </a:r>
            <a:r>
              <a:rPr lang="en-US" sz="1800" b="1" dirty="0" err="1">
                <a:latin typeface="Courier New" charset="0"/>
              </a:rPr>
              <a:t>execution(</a:t>
            </a:r>
            <a:r>
              <a:rPr lang="en-US" sz="1800" b="1" dirty="0" err="1">
                <a:solidFill>
                  <a:srgbClr val="0033CC"/>
                </a:solidFill>
                <a:latin typeface="Courier New" charset="0"/>
              </a:rPr>
              <a:t>void</a:t>
            </a:r>
            <a:r>
              <a:rPr lang="en-US" sz="1800" b="1" dirty="0">
                <a:solidFill>
                  <a:srgbClr val="0033CC"/>
                </a:solidFill>
                <a:latin typeface="Courier New" charset="0"/>
              </a:rPr>
              <a:t> </a:t>
            </a:r>
            <a:r>
              <a:rPr lang="en-US" sz="1800" b="1" dirty="0">
                <a:latin typeface="Courier New" charset="0"/>
              </a:rPr>
              <a:t>Line.setP1(Point))              ||</a:t>
            </a:r>
          </a:p>
          <a:p>
            <a:pPr algn="l">
              <a:spcBef>
                <a:spcPct val="0"/>
              </a:spcBef>
            </a:pPr>
            <a:r>
              <a:rPr lang="en-US" sz="1800" b="1" dirty="0">
                <a:latin typeface="Courier New" charset="0"/>
              </a:rPr>
              <a:t>     </a:t>
            </a:r>
            <a:r>
              <a:rPr lang="en-US" sz="1800" b="1" dirty="0" err="1">
                <a:latin typeface="Courier New" charset="0"/>
              </a:rPr>
              <a:t>execution(</a:t>
            </a:r>
            <a:r>
              <a:rPr lang="en-US" sz="1800" b="1" dirty="0" err="1">
                <a:solidFill>
                  <a:srgbClr val="0033CC"/>
                </a:solidFill>
                <a:latin typeface="Courier New" charset="0"/>
              </a:rPr>
              <a:t>void</a:t>
            </a:r>
            <a:r>
              <a:rPr lang="en-US" sz="1800" b="1" dirty="0">
                <a:solidFill>
                  <a:srgbClr val="0033CC"/>
                </a:solidFill>
                <a:latin typeface="Courier New" charset="0"/>
              </a:rPr>
              <a:t> </a:t>
            </a:r>
            <a:r>
              <a:rPr lang="en-US" sz="1800" b="1" dirty="0">
                <a:latin typeface="Courier New" charset="0"/>
              </a:rPr>
              <a:t>Line.setP2(Point))              ||</a:t>
            </a:r>
            <a:endParaRPr lang="en-US" sz="1800" b="1" dirty="0">
              <a:solidFill>
                <a:srgbClr val="5F5F5F"/>
              </a:solidFill>
              <a:latin typeface="Courier New" charset="0"/>
            </a:endParaRPr>
          </a:p>
          <a:p>
            <a:pPr algn="l">
              <a:spcBef>
                <a:spcPct val="0"/>
              </a:spcBef>
            </a:pPr>
            <a:r>
              <a:rPr lang="en-US" sz="1800" b="1" dirty="0">
                <a:latin typeface="Courier New" charset="0"/>
              </a:rPr>
              <a:t>     </a:t>
            </a:r>
            <a:r>
              <a:rPr lang="en-US" sz="1800" b="1" dirty="0" err="1">
                <a:latin typeface="Courier New" charset="0"/>
              </a:rPr>
              <a:t>execution(</a:t>
            </a:r>
            <a:r>
              <a:rPr lang="en-US" sz="1800" b="1" dirty="0" err="1">
                <a:solidFill>
                  <a:srgbClr val="0033CC"/>
                </a:solidFill>
                <a:latin typeface="Courier New" charset="0"/>
              </a:rPr>
              <a:t>void</a:t>
            </a:r>
            <a:r>
              <a:rPr lang="en-US" sz="1800" b="1" dirty="0">
                <a:latin typeface="Courier New" charset="0"/>
              </a:rPr>
              <a:t> </a:t>
            </a:r>
            <a:r>
              <a:rPr lang="en-US" sz="1800" b="1" dirty="0" err="1">
                <a:latin typeface="Courier New" charset="0"/>
              </a:rPr>
              <a:t>Point.setX(</a:t>
            </a:r>
            <a:r>
              <a:rPr lang="en-US" sz="1800" b="1" dirty="0" err="1">
                <a:solidFill>
                  <a:srgbClr val="0033CC"/>
                </a:solidFill>
                <a:latin typeface="Courier New" charset="0"/>
              </a:rPr>
              <a:t>int</a:t>
            </a:r>
            <a:r>
              <a:rPr lang="en-US" sz="1800" b="1" dirty="0">
                <a:latin typeface="Courier New" charset="0"/>
              </a:rPr>
              <a:t>))                ||</a:t>
            </a:r>
          </a:p>
          <a:p>
            <a:pPr algn="l">
              <a:spcBef>
                <a:spcPct val="0"/>
              </a:spcBef>
            </a:pPr>
            <a:r>
              <a:rPr lang="en-US" sz="1800" b="1" dirty="0">
                <a:latin typeface="Courier New" charset="0"/>
              </a:rPr>
              <a:t>     </a:t>
            </a:r>
            <a:r>
              <a:rPr lang="en-US" sz="1800" b="1" dirty="0" err="1">
                <a:latin typeface="Courier New" charset="0"/>
              </a:rPr>
              <a:t>execution(</a:t>
            </a:r>
            <a:r>
              <a:rPr lang="en-US" sz="1800" b="1" dirty="0" err="1">
                <a:solidFill>
                  <a:srgbClr val="0033CC"/>
                </a:solidFill>
                <a:latin typeface="Courier New" charset="0"/>
              </a:rPr>
              <a:t>void</a:t>
            </a:r>
            <a:r>
              <a:rPr lang="en-US" sz="1800" b="1" dirty="0">
                <a:latin typeface="Courier New" charset="0"/>
              </a:rPr>
              <a:t> </a:t>
            </a:r>
            <a:r>
              <a:rPr lang="en-US" sz="1800" b="1" dirty="0" err="1">
                <a:latin typeface="Courier New" charset="0"/>
              </a:rPr>
              <a:t>Point.setY(</a:t>
            </a:r>
            <a:r>
              <a:rPr lang="en-US" sz="1800" b="1" dirty="0" err="1">
                <a:solidFill>
                  <a:srgbClr val="0033CC"/>
                </a:solidFill>
                <a:latin typeface="Courier New" charset="0"/>
              </a:rPr>
              <a:t>int</a:t>
            </a:r>
            <a:r>
              <a:rPr lang="en-US" sz="1800" b="1" dirty="0">
                <a:latin typeface="Courier New" charset="0"/>
              </a:rPr>
              <a:t>)));</a:t>
            </a:r>
          </a:p>
          <a:p>
            <a:pPr algn="l">
              <a:spcBef>
                <a:spcPct val="0"/>
              </a:spcBef>
            </a:pPr>
            <a:endParaRPr lang="en-US" sz="1800" b="1" dirty="0">
              <a:latin typeface="Courier New" charset="0"/>
            </a:endParaRPr>
          </a:p>
          <a:p>
            <a:pPr algn="l">
              <a:spcBef>
                <a:spcPct val="0"/>
              </a:spcBef>
            </a:pPr>
            <a:r>
              <a:rPr lang="en-US" sz="1800" b="1" dirty="0">
                <a:latin typeface="Courier New" charset="0"/>
              </a:rPr>
              <a:t>  </a:t>
            </a:r>
            <a:r>
              <a:rPr lang="en-US" sz="1800" b="1" dirty="0" err="1">
                <a:latin typeface="Courier New" charset="0"/>
              </a:rPr>
              <a:t>pointcut</a:t>
            </a:r>
            <a:r>
              <a:rPr lang="en-US" sz="1800" b="1" dirty="0">
                <a:latin typeface="Courier New" charset="0"/>
              </a:rPr>
              <a:t> </a:t>
            </a:r>
            <a:r>
              <a:rPr lang="en-US" sz="1800" b="1" dirty="0" err="1">
                <a:latin typeface="Courier New" charset="0"/>
              </a:rPr>
              <a:t>topLevelchange(Shape</a:t>
            </a:r>
            <a:r>
              <a:rPr lang="en-US" sz="1800" b="1" dirty="0">
                <a:latin typeface="Courier New" charset="0"/>
              </a:rPr>
              <a:t> </a:t>
            </a:r>
            <a:r>
              <a:rPr lang="en-US" sz="1800" b="1" dirty="0" err="1">
                <a:latin typeface="Courier New" charset="0"/>
              </a:rPr>
              <a:t>s</a:t>
            </a:r>
            <a:r>
              <a:rPr lang="en-US" sz="1800" b="1" dirty="0">
                <a:latin typeface="Courier New" charset="0"/>
              </a:rPr>
              <a:t>):</a:t>
            </a:r>
            <a:r>
              <a:rPr lang="en-US" sz="1800" b="1" dirty="0">
                <a:solidFill>
                  <a:srgbClr val="FF0000"/>
                </a:solidFill>
                <a:latin typeface="Courier New" charset="0"/>
              </a:rPr>
              <a:t/>
            </a:r>
            <a:br>
              <a:rPr lang="en-US" sz="1800" b="1" dirty="0">
                <a:solidFill>
                  <a:srgbClr val="FF0000"/>
                </a:solidFill>
                <a:latin typeface="Courier New" charset="0"/>
              </a:rPr>
            </a:br>
            <a:r>
              <a:rPr lang="en-US" sz="1800" b="1" dirty="0">
                <a:solidFill>
                  <a:srgbClr val="FF0000"/>
                </a:solidFill>
                <a:latin typeface="Courier New" charset="0"/>
              </a:rPr>
              <a:t>    </a:t>
            </a:r>
            <a:r>
              <a:rPr lang="en-US" sz="1800" b="1" dirty="0" err="1">
                <a:solidFill>
                  <a:srgbClr val="FF0000"/>
                </a:solidFill>
                <a:latin typeface="Courier New" charset="0"/>
              </a:rPr>
              <a:t>change(s</a:t>
            </a:r>
            <a:r>
              <a:rPr lang="en-US" sz="1800" b="1" dirty="0">
                <a:solidFill>
                  <a:srgbClr val="FF0000"/>
                </a:solidFill>
                <a:latin typeface="Courier New" charset="0"/>
              </a:rPr>
              <a:t>) &amp;&amp; !</a:t>
            </a:r>
            <a:r>
              <a:rPr lang="en-US" sz="1800" b="1" dirty="0" err="1">
                <a:solidFill>
                  <a:srgbClr val="FF0000"/>
                </a:solidFill>
                <a:latin typeface="Courier New" charset="0"/>
              </a:rPr>
              <a:t>cflowbelow(change(Shape</a:t>
            </a:r>
            <a:r>
              <a:rPr lang="en-US" sz="1800" b="1" dirty="0">
                <a:solidFill>
                  <a:srgbClr val="FF0000"/>
                </a:solidFill>
                <a:latin typeface="Courier New" charset="0"/>
              </a:rPr>
              <a:t>));</a:t>
            </a:r>
          </a:p>
          <a:p>
            <a:pPr algn="l">
              <a:spcBef>
                <a:spcPct val="0"/>
              </a:spcBef>
            </a:pPr>
            <a:endParaRPr lang="en-US" sz="1800" b="1" dirty="0">
              <a:solidFill>
                <a:srgbClr val="0033CC"/>
              </a:solidFill>
              <a:latin typeface="Courier New" charset="0"/>
            </a:endParaRPr>
          </a:p>
          <a:p>
            <a:pPr algn="l">
              <a:spcBef>
                <a:spcPct val="0"/>
              </a:spcBef>
            </a:pPr>
            <a:r>
              <a:rPr lang="en-US" sz="1800" b="1" dirty="0">
                <a:solidFill>
                  <a:srgbClr val="0033CC"/>
                </a:solidFill>
                <a:latin typeface="Courier New" charset="0"/>
              </a:rPr>
              <a:t>  </a:t>
            </a:r>
            <a:r>
              <a:rPr lang="en-US" sz="1800" b="1" dirty="0" err="1">
                <a:solidFill>
                  <a:srgbClr val="0033CC"/>
                </a:solidFill>
                <a:latin typeface="Courier New" charset="0"/>
              </a:rPr>
              <a:t>after</a:t>
            </a:r>
            <a:r>
              <a:rPr lang="en-US" sz="1800" b="1" dirty="0" err="1">
                <a:latin typeface="Courier New" charset="0"/>
              </a:rPr>
              <a:t>(Shape</a:t>
            </a:r>
            <a:r>
              <a:rPr lang="en-US" sz="1800" b="1" dirty="0">
                <a:latin typeface="Courier New" charset="0"/>
              </a:rPr>
              <a:t> shape) returning: </a:t>
            </a:r>
            <a:r>
              <a:rPr lang="en-US" sz="1800" b="1" dirty="0" err="1">
                <a:latin typeface="Courier New" charset="0"/>
              </a:rPr>
              <a:t>topLevelchange(shape</a:t>
            </a:r>
            <a:r>
              <a:rPr lang="en-US" sz="1800" b="1" dirty="0">
                <a:latin typeface="Courier New" charset="0"/>
              </a:rPr>
              <a:t>) {</a:t>
            </a:r>
          </a:p>
          <a:p>
            <a:pPr algn="l">
              <a:spcBef>
                <a:spcPct val="0"/>
              </a:spcBef>
            </a:pPr>
            <a:r>
              <a:rPr lang="en-US" sz="1800" b="1" dirty="0">
                <a:latin typeface="Courier New" charset="0"/>
              </a:rPr>
              <a:t>    </a:t>
            </a:r>
            <a:r>
              <a:rPr lang="en-US" sz="1800" b="1" dirty="0" err="1">
                <a:latin typeface="Courier New" charset="0"/>
              </a:rPr>
              <a:t>Display.update(shape</a:t>
            </a:r>
            <a:r>
              <a:rPr lang="en-US" sz="1800" b="1" dirty="0">
                <a:latin typeface="Courier New" charset="0"/>
              </a:rPr>
              <a:t>);</a:t>
            </a:r>
          </a:p>
          <a:p>
            <a:pPr algn="l">
              <a:spcBef>
                <a:spcPct val="0"/>
              </a:spcBef>
            </a:pPr>
            <a:r>
              <a:rPr lang="en-US" sz="1800" b="1" dirty="0">
                <a:latin typeface="Courier New" charset="0"/>
              </a:rPr>
              <a:t>  }</a:t>
            </a:r>
          </a:p>
          <a:p>
            <a:pPr algn="l">
              <a:spcBef>
                <a:spcPct val="0"/>
              </a:spcBef>
            </a:pPr>
            <a:r>
              <a:rPr lang="en-US" sz="1800" b="1" dirty="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What AOP developers see</a:t>
            </a:r>
            <a:endParaRPr lang="en-US" sz="2800" dirty="0"/>
          </a:p>
        </p:txBody>
      </p:sp>
      <p:sp>
        <p:nvSpPr>
          <p:cNvPr id="4" name="Rectangle 3"/>
          <p:cNvSpPr>
            <a:spLocks noChangeArrowheads="1"/>
          </p:cNvSpPr>
          <p:nvPr/>
        </p:nvSpPr>
        <p:spPr bwMode="auto">
          <a:xfrm>
            <a:off x="914400" y="1625600"/>
            <a:ext cx="1828800" cy="447675"/>
          </a:xfrm>
          <a:prstGeom prst="rect">
            <a:avLst/>
          </a:prstGeom>
          <a:noFill/>
          <a:ln w="25400">
            <a:solidFill>
              <a:schemeClr val="accent2"/>
            </a:solidFill>
            <a:miter lim="800000"/>
            <a:headEnd/>
            <a:tailEnd/>
          </a:ln>
          <a:effectLst/>
        </p:spPr>
        <p:txBody>
          <a:bodyPr wrap="none" lIns="92075" tIns="46038" rIns="92075" bIns="46038" anchor="ctr">
            <a:prstTxWarp prst="textNoShape">
              <a:avLst/>
            </a:prstTxWarp>
          </a:bodyPr>
          <a:lstStyle/>
          <a:p>
            <a:pPr>
              <a:spcBef>
                <a:spcPct val="0"/>
              </a:spcBef>
            </a:pPr>
            <a:r>
              <a:rPr lang="en-US" sz="2000" b="1">
                <a:solidFill>
                  <a:schemeClr val="accent2"/>
                </a:solidFill>
              </a:rPr>
              <a:t>Display</a:t>
            </a:r>
          </a:p>
        </p:txBody>
      </p:sp>
      <p:sp>
        <p:nvSpPr>
          <p:cNvPr id="5" name="Line 4"/>
          <p:cNvSpPr>
            <a:spLocks noChangeShapeType="1"/>
          </p:cNvSpPr>
          <p:nvPr/>
        </p:nvSpPr>
        <p:spPr bwMode="auto">
          <a:xfrm flipH="1">
            <a:off x="2808288" y="4732338"/>
            <a:ext cx="914400" cy="0"/>
          </a:xfrm>
          <a:prstGeom prst="line">
            <a:avLst/>
          </a:prstGeom>
          <a:noFill/>
          <a:ln w="19050">
            <a:solidFill>
              <a:schemeClr val="tx1"/>
            </a:solidFill>
            <a:round/>
            <a:headEnd type="none" w="sm" len="sm"/>
            <a:tailEnd type="arrow" w="med" len="sm"/>
          </a:ln>
          <a:effectLst/>
        </p:spPr>
        <p:txBody>
          <a:bodyPr>
            <a:prstTxWarp prst="textNoShape">
              <a:avLst/>
            </a:prstTxWarp>
            <a:spAutoFit/>
          </a:bodyPr>
          <a:lstStyle/>
          <a:p>
            <a:endParaRPr lang="en-US" sz="2000"/>
          </a:p>
        </p:txBody>
      </p:sp>
      <p:sp>
        <p:nvSpPr>
          <p:cNvPr id="6" name="Text Box 5"/>
          <p:cNvSpPr txBox="1">
            <a:spLocks noChangeArrowheads="1"/>
          </p:cNvSpPr>
          <p:nvPr/>
        </p:nvSpPr>
        <p:spPr bwMode="auto">
          <a:xfrm>
            <a:off x="2862263" y="4335463"/>
            <a:ext cx="304800" cy="276999"/>
          </a:xfrm>
          <a:prstGeom prst="rect">
            <a:avLst/>
          </a:prstGeom>
          <a:noFill/>
          <a:ln w="12700">
            <a:noFill/>
            <a:miter lim="800000"/>
            <a:headEnd type="none" w="sm" len="sm"/>
            <a:tailEnd type="none" w="sm" len="sm"/>
          </a:ln>
          <a:effectLst/>
        </p:spPr>
        <p:txBody>
          <a:bodyPr>
            <a:prstTxWarp prst="textNoShape">
              <a:avLst/>
            </a:prstTxWarp>
            <a:spAutoFit/>
          </a:bodyPr>
          <a:lstStyle/>
          <a:p>
            <a:r>
              <a:rPr lang="en-US" sz="1200" b="1"/>
              <a:t>2</a:t>
            </a:r>
          </a:p>
        </p:txBody>
      </p:sp>
      <p:cxnSp>
        <p:nvCxnSpPr>
          <p:cNvPr id="7" name="AutoShape 6"/>
          <p:cNvCxnSpPr>
            <a:cxnSpLocks noChangeShapeType="1"/>
          </p:cNvCxnSpPr>
          <p:nvPr/>
        </p:nvCxnSpPr>
        <p:spPr bwMode="auto">
          <a:xfrm flipV="1">
            <a:off x="1893888" y="3887788"/>
            <a:ext cx="0" cy="304800"/>
          </a:xfrm>
          <a:prstGeom prst="straightConnector1">
            <a:avLst/>
          </a:prstGeom>
          <a:noFill/>
          <a:ln w="19050">
            <a:solidFill>
              <a:schemeClr val="accent2"/>
            </a:solidFill>
            <a:round/>
            <a:headEnd type="none" w="sm" len="sm"/>
            <a:tailEnd type="none" w="sm" len="sm"/>
          </a:ln>
          <a:effectLst/>
        </p:spPr>
      </p:cxnSp>
      <p:cxnSp>
        <p:nvCxnSpPr>
          <p:cNvPr id="8" name="AutoShape 7"/>
          <p:cNvCxnSpPr>
            <a:cxnSpLocks noChangeShapeType="1"/>
            <a:stCxn id="16" idx="0"/>
          </p:cNvCxnSpPr>
          <p:nvPr/>
        </p:nvCxnSpPr>
        <p:spPr bwMode="auto">
          <a:xfrm flipV="1">
            <a:off x="4637088" y="3887788"/>
            <a:ext cx="0" cy="303212"/>
          </a:xfrm>
          <a:prstGeom prst="straightConnector1">
            <a:avLst/>
          </a:prstGeom>
          <a:noFill/>
          <a:ln w="19050">
            <a:solidFill>
              <a:schemeClr val="accent2"/>
            </a:solidFill>
            <a:round/>
            <a:headEnd type="none" w="sm" len="sm"/>
            <a:tailEnd type="none" w="sm" len="sm"/>
          </a:ln>
          <a:effectLst/>
        </p:spPr>
      </p:cxnSp>
      <p:cxnSp>
        <p:nvCxnSpPr>
          <p:cNvPr id="9" name="AutoShape 8"/>
          <p:cNvCxnSpPr>
            <a:cxnSpLocks noChangeShapeType="1"/>
          </p:cNvCxnSpPr>
          <p:nvPr/>
        </p:nvCxnSpPr>
        <p:spPr bwMode="auto">
          <a:xfrm>
            <a:off x="1893888" y="3887788"/>
            <a:ext cx="2743200" cy="0"/>
          </a:xfrm>
          <a:prstGeom prst="straightConnector1">
            <a:avLst/>
          </a:prstGeom>
          <a:noFill/>
          <a:ln w="19050">
            <a:solidFill>
              <a:schemeClr val="accent2"/>
            </a:solidFill>
            <a:round/>
            <a:headEnd type="none" w="sm" len="sm"/>
            <a:tailEnd type="none" w="sm" len="sm"/>
          </a:ln>
          <a:effectLst/>
        </p:spPr>
      </p:cxnSp>
      <p:cxnSp>
        <p:nvCxnSpPr>
          <p:cNvPr id="10" name="AutoShape 9"/>
          <p:cNvCxnSpPr>
            <a:cxnSpLocks noChangeShapeType="1"/>
          </p:cNvCxnSpPr>
          <p:nvPr/>
        </p:nvCxnSpPr>
        <p:spPr bwMode="auto">
          <a:xfrm flipV="1">
            <a:off x="4637088" y="3433763"/>
            <a:ext cx="0" cy="457200"/>
          </a:xfrm>
          <a:prstGeom prst="straightConnector1">
            <a:avLst/>
          </a:prstGeom>
          <a:noFill/>
          <a:ln w="19050">
            <a:solidFill>
              <a:schemeClr val="accent2"/>
            </a:solidFill>
            <a:round/>
            <a:headEnd type="none" w="sm" len="sm"/>
            <a:tailEnd type="none" w="sm" len="sm"/>
          </a:ln>
          <a:effectLst/>
        </p:spPr>
      </p:cxnSp>
      <p:grpSp>
        <p:nvGrpSpPr>
          <p:cNvPr id="11" name="Group 10"/>
          <p:cNvGrpSpPr>
            <a:grpSpLocks/>
          </p:cNvGrpSpPr>
          <p:nvPr/>
        </p:nvGrpSpPr>
        <p:grpSpPr bwMode="auto">
          <a:xfrm>
            <a:off x="979488" y="4203700"/>
            <a:ext cx="1828800" cy="2060575"/>
            <a:chOff x="473" y="2878"/>
            <a:chExt cx="1152" cy="1298"/>
          </a:xfrm>
        </p:grpSpPr>
        <p:sp>
          <p:nvSpPr>
            <p:cNvPr id="12" name="Rectangle 11"/>
            <p:cNvSpPr>
              <a:spLocks noChangeArrowheads="1"/>
            </p:cNvSpPr>
            <p:nvPr/>
          </p:nvSpPr>
          <p:spPr bwMode="auto">
            <a:xfrm>
              <a:off x="473" y="2878"/>
              <a:ext cx="1152" cy="282"/>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2000" b="1"/>
                <a:t>Point</a:t>
              </a:r>
            </a:p>
          </p:txBody>
        </p:sp>
        <p:sp>
          <p:nvSpPr>
            <p:cNvPr id="13" name="Rectangle 12"/>
            <p:cNvSpPr>
              <a:spLocks noChangeArrowheads="1"/>
            </p:cNvSpPr>
            <p:nvPr/>
          </p:nvSpPr>
          <p:spPr bwMode="auto">
            <a:xfrm>
              <a:off x="473" y="3255"/>
              <a:ext cx="1152" cy="921"/>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2000"/>
                <a:t>getX()</a:t>
              </a:r>
              <a:br>
                <a:rPr lang="en-US" sz="2000"/>
              </a:br>
              <a:r>
                <a:rPr lang="en-US" sz="2000"/>
                <a:t>getY()</a:t>
              </a:r>
              <a:br>
                <a:rPr lang="en-US" sz="2000"/>
              </a:br>
              <a:r>
                <a:rPr lang="en-US" sz="2000"/>
                <a:t>setX(int)</a:t>
              </a:r>
              <a:br>
                <a:rPr lang="en-US" sz="2000"/>
              </a:br>
              <a:r>
                <a:rPr lang="en-US" sz="2000"/>
                <a:t>setY(int)</a:t>
              </a:r>
              <a:br>
                <a:rPr lang="en-US" sz="2000"/>
              </a:br>
              <a:r>
                <a:rPr lang="en-US" sz="2000"/>
                <a:t>moveBy(int, int)</a:t>
              </a:r>
              <a:endParaRPr lang="en-US" sz="2000" b="1"/>
            </a:p>
          </p:txBody>
        </p:sp>
        <p:sp>
          <p:nvSpPr>
            <p:cNvPr id="14" name="Rectangle 13"/>
            <p:cNvSpPr>
              <a:spLocks noChangeArrowheads="1"/>
            </p:cNvSpPr>
            <p:nvPr/>
          </p:nvSpPr>
          <p:spPr bwMode="auto">
            <a:xfrm>
              <a:off x="473" y="3159"/>
              <a:ext cx="1152" cy="9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2000" b="1"/>
            </a:p>
          </p:txBody>
        </p:sp>
      </p:grpSp>
      <p:grpSp>
        <p:nvGrpSpPr>
          <p:cNvPr id="15" name="Group 14"/>
          <p:cNvGrpSpPr>
            <a:grpSpLocks/>
          </p:cNvGrpSpPr>
          <p:nvPr/>
        </p:nvGrpSpPr>
        <p:grpSpPr bwMode="auto">
          <a:xfrm>
            <a:off x="3722688" y="4203700"/>
            <a:ext cx="1828800" cy="2060575"/>
            <a:chOff x="2201" y="2878"/>
            <a:chExt cx="1152" cy="1298"/>
          </a:xfrm>
        </p:grpSpPr>
        <p:sp>
          <p:nvSpPr>
            <p:cNvPr id="16" name="Rectangle 15"/>
            <p:cNvSpPr>
              <a:spLocks noChangeArrowheads="1"/>
            </p:cNvSpPr>
            <p:nvPr/>
          </p:nvSpPr>
          <p:spPr bwMode="auto">
            <a:xfrm>
              <a:off x="2201" y="2878"/>
              <a:ext cx="1152" cy="282"/>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2000" b="1"/>
                <a:t>Line</a:t>
              </a:r>
            </a:p>
          </p:txBody>
        </p:sp>
        <p:sp>
          <p:nvSpPr>
            <p:cNvPr id="17" name="Rectangle 16"/>
            <p:cNvSpPr>
              <a:spLocks noChangeArrowheads="1"/>
            </p:cNvSpPr>
            <p:nvPr/>
          </p:nvSpPr>
          <p:spPr bwMode="auto">
            <a:xfrm>
              <a:off x="2201" y="3255"/>
              <a:ext cx="1152" cy="921"/>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2000"/>
                <a:t>getP1()</a:t>
              </a:r>
              <a:br>
                <a:rPr lang="en-US" sz="2000"/>
              </a:br>
              <a:r>
                <a:rPr lang="en-US" sz="2000"/>
                <a:t>getP2()</a:t>
              </a:r>
              <a:br>
                <a:rPr lang="en-US" sz="2000"/>
              </a:br>
              <a:r>
                <a:rPr lang="en-US" sz="2000"/>
                <a:t>setP1(Point)</a:t>
              </a:r>
              <a:br>
                <a:rPr lang="en-US" sz="2000"/>
              </a:br>
              <a:r>
                <a:rPr lang="en-US" sz="2000"/>
                <a:t>setP2(Point)</a:t>
              </a:r>
              <a:br>
                <a:rPr lang="en-US" sz="2000"/>
              </a:br>
              <a:r>
                <a:rPr lang="en-US" sz="2000"/>
                <a:t>moveBy(int, int)</a:t>
              </a:r>
              <a:endParaRPr lang="en-US" sz="2000" b="1"/>
            </a:p>
          </p:txBody>
        </p:sp>
        <p:sp>
          <p:nvSpPr>
            <p:cNvPr id="18" name="Rectangle 17"/>
            <p:cNvSpPr>
              <a:spLocks noChangeArrowheads="1"/>
            </p:cNvSpPr>
            <p:nvPr/>
          </p:nvSpPr>
          <p:spPr bwMode="auto">
            <a:xfrm>
              <a:off x="2201" y="3159"/>
              <a:ext cx="1152" cy="96"/>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2000" b="1"/>
            </a:p>
          </p:txBody>
        </p:sp>
      </p:grpSp>
      <p:grpSp>
        <p:nvGrpSpPr>
          <p:cNvPr id="19" name="Group 18"/>
          <p:cNvGrpSpPr>
            <a:grpSpLocks/>
          </p:cNvGrpSpPr>
          <p:nvPr/>
        </p:nvGrpSpPr>
        <p:grpSpPr bwMode="auto">
          <a:xfrm>
            <a:off x="3733800" y="1616075"/>
            <a:ext cx="1828800" cy="1666875"/>
            <a:chOff x="480" y="1590"/>
            <a:chExt cx="1152" cy="1050"/>
          </a:xfrm>
        </p:grpSpPr>
        <p:sp>
          <p:nvSpPr>
            <p:cNvPr id="20" name="Rectangle 19"/>
            <p:cNvSpPr>
              <a:spLocks noChangeArrowheads="1"/>
            </p:cNvSpPr>
            <p:nvPr/>
          </p:nvSpPr>
          <p:spPr bwMode="auto">
            <a:xfrm>
              <a:off x="480" y="1590"/>
              <a:ext cx="1152" cy="282"/>
            </a:xfrm>
            <a:prstGeom prst="rect">
              <a:avLst/>
            </a:prstGeom>
            <a:noFill/>
            <a:ln w="25400">
              <a:solidFill>
                <a:schemeClr val="accent2"/>
              </a:solidFill>
              <a:miter lim="800000"/>
              <a:headEnd/>
              <a:tailEnd/>
            </a:ln>
            <a:effectLst/>
          </p:spPr>
          <p:txBody>
            <a:bodyPr wrap="none" lIns="92075" tIns="46038" rIns="92075" bIns="46038" anchor="ctr">
              <a:prstTxWarp prst="textNoShape">
                <a:avLst/>
              </a:prstTxWarp>
            </a:bodyPr>
            <a:lstStyle/>
            <a:p>
              <a:pPr>
                <a:spcBef>
                  <a:spcPct val="0"/>
                </a:spcBef>
              </a:pPr>
              <a:r>
                <a:rPr lang="en-US" sz="2000" b="1">
                  <a:solidFill>
                    <a:schemeClr val="accent2"/>
                  </a:solidFill>
                </a:rPr>
                <a:t>Shape</a:t>
              </a:r>
            </a:p>
          </p:txBody>
        </p:sp>
        <p:sp>
          <p:nvSpPr>
            <p:cNvPr id="21" name="Rectangle 20"/>
            <p:cNvSpPr>
              <a:spLocks noChangeArrowheads="1"/>
            </p:cNvSpPr>
            <p:nvPr/>
          </p:nvSpPr>
          <p:spPr bwMode="auto">
            <a:xfrm>
              <a:off x="480" y="1871"/>
              <a:ext cx="1152" cy="769"/>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l">
                <a:spcBef>
                  <a:spcPct val="0"/>
                </a:spcBef>
              </a:pPr>
              <a:r>
                <a:rPr lang="en-US" sz="2000"/>
                <a:t>makePoint(..)</a:t>
              </a:r>
              <a:br>
                <a:rPr lang="en-US" sz="2000"/>
              </a:br>
              <a:r>
                <a:rPr lang="en-US" sz="2000"/>
                <a:t>makeLine(..)</a:t>
              </a:r>
            </a:p>
            <a:p>
              <a:pPr algn="l">
                <a:spcBef>
                  <a:spcPct val="0"/>
                </a:spcBef>
              </a:pPr>
              <a:r>
                <a:rPr lang="en-US" sz="2000" i="1"/>
                <a:t>moveBy(int, int)</a:t>
              </a:r>
              <a:endParaRPr lang="en-US" sz="2000" b="1"/>
            </a:p>
          </p:txBody>
        </p:sp>
        <p:sp>
          <p:nvSpPr>
            <p:cNvPr id="22" name="Rectangle 21"/>
            <p:cNvSpPr>
              <a:spLocks noChangeArrowheads="1"/>
            </p:cNvSpPr>
            <p:nvPr/>
          </p:nvSpPr>
          <p:spPr bwMode="auto">
            <a:xfrm>
              <a:off x="480" y="1869"/>
              <a:ext cx="1152" cy="9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endParaRPr lang="en-US" sz="2000" b="1"/>
            </a:p>
          </p:txBody>
        </p:sp>
      </p:grpSp>
      <p:sp useBgFill="1">
        <p:nvSpPr>
          <p:cNvPr id="23" name="AutoShape 22"/>
          <p:cNvSpPr>
            <a:spLocks noChangeArrowheads="1"/>
          </p:cNvSpPr>
          <p:nvPr/>
        </p:nvSpPr>
        <p:spPr bwMode="auto">
          <a:xfrm>
            <a:off x="4572000" y="2971274"/>
            <a:ext cx="144016" cy="794802"/>
          </a:xfrm>
          <a:prstGeom prst="triangle">
            <a:avLst>
              <a:gd name="adj" fmla="val 50000"/>
            </a:avLst>
          </a:prstGeom>
          <a:ln w="12700">
            <a:solidFill>
              <a:schemeClr val="accent2"/>
            </a:solidFill>
            <a:miter lim="800000"/>
            <a:headEnd type="none" w="sm" len="sm"/>
            <a:tailEnd type="none" w="sm" len="sm"/>
          </a:ln>
          <a:effectLst/>
        </p:spPr>
        <p:txBody>
          <a:bodyPr wrap="square" anchor="ctr">
            <a:prstTxWarp prst="textNoShape">
              <a:avLst/>
            </a:prstTxWarp>
            <a:spAutoFit/>
          </a:bodyPr>
          <a:lstStyle/>
          <a:p>
            <a:endParaRPr lang="en-US" sz="2000"/>
          </a:p>
        </p:txBody>
      </p:sp>
      <p:sp>
        <p:nvSpPr>
          <p:cNvPr id="24" name="Line 23"/>
          <p:cNvSpPr>
            <a:spLocks noChangeShapeType="1"/>
          </p:cNvSpPr>
          <p:nvPr/>
        </p:nvSpPr>
        <p:spPr bwMode="auto">
          <a:xfrm>
            <a:off x="2743200" y="1865313"/>
            <a:ext cx="990600" cy="0"/>
          </a:xfrm>
          <a:prstGeom prst="line">
            <a:avLst/>
          </a:prstGeom>
          <a:noFill/>
          <a:ln w="19050">
            <a:solidFill>
              <a:schemeClr val="tx1"/>
            </a:solidFill>
            <a:round/>
            <a:headEnd type="none" w="sm" len="sm"/>
            <a:tailEnd type="arrow" w="med" len="sm"/>
          </a:ln>
          <a:effectLst/>
        </p:spPr>
        <p:txBody>
          <a:bodyPr>
            <a:prstTxWarp prst="textNoShape">
              <a:avLst/>
            </a:prstTxWarp>
            <a:spAutoFit/>
          </a:bodyPr>
          <a:lstStyle/>
          <a:p>
            <a:endParaRPr lang="en-US" sz="2000"/>
          </a:p>
        </p:txBody>
      </p:sp>
      <p:sp>
        <p:nvSpPr>
          <p:cNvPr id="25" name="Text Box 24"/>
          <p:cNvSpPr txBox="1">
            <a:spLocks noChangeArrowheads="1"/>
          </p:cNvSpPr>
          <p:nvPr/>
        </p:nvSpPr>
        <p:spPr bwMode="auto">
          <a:xfrm>
            <a:off x="3429000" y="1600200"/>
            <a:ext cx="304800" cy="307777"/>
          </a:xfrm>
          <a:prstGeom prst="rect">
            <a:avLst/>
          </a:prstGeom>
          <a:noFill/>
          <a:ln w="12700">
            <a:noFill/>
            <a:miter lim="800000"/>
            <a:headEnd type="none" w="sm" len="sm"/>
            <a:tailEnd type="none" w="sm" len="sm"/>
          </a:ln>
          <a:effectLst/>
        </p:spPr>
        <p:txBody>
          <a:bodyPr>
            <a:prstTxWarp prst="textNoShape">
              <a:avLst/>
            </a:prstTxWarp>
            <a:spAutoFit/>
          </a:bodyPr>
          <a:lstStyle/>
          <a:p>
            <a:r>
              <a:rPr lang="en-US" sz="1400" b="1"/>
              <a:t>*</a:t>
            </a:r>
          </a:p>
        </p:txBody>
      </p:sp>
      <p:sp>
        <p:nvSpPr>
          <p:cNvPr id="26" name="Rectangle 25"/>
          <p:cNvSpPr>
            <a:spLocks noChangeArrowheads="1"/>
          </p:cNvSpPr>
          <p:nvPr/>
        </p:nvSpPr>
        <p:spPr bwMode="auto">
          <a:xfrm>
            <a:off x="6248400" y="5638800"/>
            <a:ext cx="2514600" cy="53340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r">
              <a:spcBef>
                <a:spcPct val="0"/>
              </a:spcBef>
            </a:pPr>
            <a:r>
              <a:rPr lang="en-US" sz="2000" b="1"/>
              <a:t>FactoryEnforcement</a:t>
            </a:r>
          </a:p>
        </p:txBody>
      </p:sp>
      <p:sp>
        <p:nvSpPr>
          <p:cNvPr id="27" name="Rectangle 26"/>
          <p:cNvSpPr>
            <a:spLocks noChangeArrowheads="1"/>
          </p:cNvSpPr>
          <p:nvPr/>
        </p:nvSpPr>
        <p:spPr bwMode="auto">
          <a:xfrm>
            <a:off x="6515100" y="3679825"/>
            <a:ext cx="1981200" cy="434975"/>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lgn="r">
              <a:spcBef>
                <a:spcPct val="0"/>
              </a:spcBef>
            </a:pPr>
            <a:r>
              <a:rPr lang="en-US" sz="2000" b="1"/>
              <a:t>ObserverPattern</a:t>
            </a:r>
          </a:p>
        </p:txBody>
      </p:sp>
      <p:sp>
        <p:nvSpPr>
          <p:cNvPr id="28" name="Rectangle 28"/>
          <p:cNvSpPr>
            <a:spLocks noChangeArrowheads="1"/>
          </p:cNvSpPr>
          <p:nvPr/>
        </p:nvSpPr>
        <p:spPr bwMode="auto">
          <a:xfrm>
            <a:off x="6438900" y="4610100"/>
            <a:ext cx="2133600" cy="53340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a:spcBef>
                <a:spcPct val="0"/>
              </a:spcBef>
            </a:pPr>
            <a:r>
              <a:rPr lang="en-US" sz="2000" b="1"/>
              <a:t>BoundsChecking</a:t>
            </a:r>
          </a:p>
        </p:txBody>
      </p:sp>
    </p:spTree>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check</a:t>
            </a:r>
            <a:endParaRPr lang="en-US" dirty="0"/>
          </a:p>
        </p:txBody>
      </p:sp>
      <p:sp>
        <p:nvSpPr>
          <p:cNvPr id="4" name="Text Box 7"/>
          <p:cNvSpPr txBox="1">
            <a:spLocks noChangeArrowheads="1"/>
          </p:cNvSpPr>
          <p:nvPr/>
        </p:nvSpPr>
        <p:spPr bwMode="auto">
          <a:xfrm>
            <a:off x="508000" y="980729"/>
            <a:ext cx="8024440" cy="5078314"/>
          </a:xfrm>
          <a:prstGeom prst="rect">
            <a:avLst/>
          </a:prstGeom>
          <a:noFill/>
          <a:ln w="3175">
            <a:solidFill>
              <a:schemeClr val="tx1"/>
            </a:solidFill>
            <a:miter lim="800000"/>
            <a:headEnd/>
            <a:tailEnd/>
          </a:ln>
          <a:effectLst/>
        </p:spPr>
        <p:txBody>
          <a:bodyPr wrap="square">
            <a:prstTxWarp prst="textNoShape">
              <a:avLst/>
            </a:prstTxWarp>
            <a:spAutoFit/>
          </a:bodyPr>
          <a:lstStyle/>
          <a:p>
            <a:pPr algn="l">
              <a:spcBef>
                <a:spcPct val="0"/>
              </a:spcBef>
            </a:pPr>
            <a:r>
              <a:rPr lang="en-US" sz="1800" b="1" dirty="0">
                <a:solidFill>
                  <a:srgbClr val="0033CC"/>
                </a:solidFill>
                <a:latin typeface="Courier New" charset="0"/>
              </a:rPr>
              <a:t>aspect</a:t>
            </a:r>
            <a:r>
              <a:rPr lang="en-US" sz="1800" b="1" dirty="0">
                <a:latin typeface="Courier New" charset="0"/>
              </a:rPr>
              <a:t> </a:t>
            </a:r>
            <a:r>
              <a:rPr lang="en-US" sz="1800" b="1" dirty="0" err="1">
                <a:latin typeface="Courier New" charset="0"/>
              </a:rPr>
              <a:t>BoundsPreConditionChecking</a:t>
            </a:r>
            <a:r>
              <a:rPr lang="en-US" sz="1800" b="1" dirty="0">
                <a:latin typeface="Courier New" charset="0"/>
              </a:rPr>
              <a:t> {</a:t>
            </a:r>
          </a:p>
          <a:p>
            <a:pPr algn="l">
              <a:spcBef>
                <a:spcPct val="0"/>
              </a:spcBef>
            </a:pPr>
            <a:r>
              <a:rPr lang="en-US" sz="1800" b="1" dirty="0">
                <a:latin typeface="Courier New" charset="0"/>
              </a:rPr>
              <a:t>  </a:t>
            </a:r>
          </a:p>
          <a:p>
            <a:pPr algn="l">
              <a:spcBef>
                <a:spcPct val="0"/>
              </a:spcBef>
            </a:pPr>
            <a:r>
              <a:rPr lang="en-US" sz="1800" b="1" dirty="0">
                <a:solidFill>
                  <a:srgbClr val="0033CC"/>
                </a:solidFill>
                <a:latin typeface="Courier New" charset="0"/>
              </a:rPr>
              <a:t>  before</a:t>
            </a:r>
            <a:r>
              <a:rPr lang="en-US" sz="1800" b="1" dirty="0">
                <a:latin typeface="Courier New" charset="0"/>
              </a:rPr>
              <a:t>(</a:t>
            </a:r>
            <a:r>
              <a:rPr lang="en-US" sz="1800" b="1" dirty="0" err="1">
                <a:solidFill>
                  <a:srgbClr val="0033CC"/>
                </a:solidFill>
                <a:latin typeface="Courier New" charset="0"/>
              </a:rPr>
              <a:t>int</a:t>
            </a:r>
            <a:r>
              <a:rPr lang="en-US" sz="1800" b="1" dirty="0">
                <a:latin typeface="Courier New" charset="0"/>
              </a:rPr>
              <a:t> </a:t>
            </a:r>
            <a:r>
              <a:rPr lang="en-US" sz="1800" b="1" dirty="0" err="1">
                <a:latin typeface="Courier New" charset="0"/>
              </a:rPr>
              <a:t>newX</a:t>
            </a:r>
            <a:r>
              <a:rPr lang="en-US" sz="1800" b="1" dirty="0">
                <a:latin typeface="Courier New" charset="0"/>
              </a:rPr>
              <a:t>):</a:t>
            </a:r>
          </a:p>
          <a:p>
            <a:pPr algn="l">
              <a:spcBef>
                <a:spcPct val="0"/>
              </a:spcBef>
            </a:pPr>
            <a:r>
              <a:rPr lang="en-US" sz="1800" b="1" dirty="0">
                <a:latin typeface="Courier New" charset="0"/>
              </a:rPr>
              <a:t>      execution(</a:t>
            </a:r>
            <a:r>
              <a:rPr lang="en-US" sz="1800" b="1" dirty="0">
                <a:solidFill>
                  <a:srgbClr val="0033CC"/>
                </a:solidFill>
                <a:latin typeface="Courier New" charset="0"/>
              </a:rPr>
              <a:t>void</a:t>
            </a:r>
            <a:r>
              <a:rPr lang="en-US" sz="1800" b="1" dirty="0">
                <a:latin typeface="Courier New" charset="0"/>
              </a:rPr>
              <a:t> </a:t>
            </a:r>
            <a:r>
              <a:rPr lang="en-US" sz="1800" b="1" dirty="0" err="1">
                <a:latin typeface="Courier New" charset="0"/>
              </a:rPr>
              <a:t>Point.setX</a:t>
            </a:r>
            <a:r>
              <a:rPr lang="en-US" sz="1800" b="1" dirty="0">
                <a:latin typeface="Courier New" charset="0"/>
              </a:rPr>
              <a:t>(</a:t>
            </a:r>
            <a:r>
              <a:rPr lang="en-US" sz="1800" b="1" dirty="0" err="1">
                <a:solidFill>
                  <a:srgbClr val="0033CC"/>
                </a:solidFill>
                <a:latin typeface="Courier New" charset="0"/>
              </a:rPr>
              <a:t>int</a:t>
            </a:r>
            <a:r>
              <a:rPr lang="en-US" sz="1800" b="1" dirty="0">
                <a:latin typeface="Courier New" charset="0"/>
              </a:rPr>
              <a:t>)) &amp;&amp; </a:t>
            </a:r>
            <a:r>
              <a:rPr lang="en-US" sz="1800" b="1" dirty="0" err="1">
                <a:latin typeface="Courier New" charset="0"/>
              </a:rPr>
              <a:t>args</a:t>
            </a:r>
            <a:r>
              <a:rPr lang="en-US" sz="1800" b="1" dirty="0">
                <a:latin typeface="Courier New" charset="0"/>
              </a:rPr>
              <a:t>(</a:t>
            </a:r>
            <a:r>
              <a:rPr lang="en-US" sz="1800" b="1" dirty="0" err="1">
                <a:latin typeface="Courier New" charset="0"/>
              </a:rPr>
              <a:t>newX</a:t>
            </a:r>
            <a:r>
              <a:rPr lang="en-US" sz="1800" b="1" dirty="0">
                <a:latin typeface="Courier New" charset="0"/>
              </a:rPr>
              <a:t>) {</a:t>
            </a:r>
          </a:p>
          <a:p>
            <a:pPr algn="l">
              <a:spcBef>
                <a:spcPct val="0"/>
              </a:spcBef>
            </a:pPr>
            <a:r>
              <a:rPr lang="en-US" sz="1800" b="1" dirty="0">
                <a:latin typeface="Courier New" charset="0"/>
              </a:rPr>
              <a:t>    check(</a:t>
            </a:r>
            <a:r>
              <a:rPr lang="en-US" sz="1800" b="1" dirty="0" err="1">
                <a:latin typeface="Courier New" charset="0"/>
              </a:rPr>
              <a:t>newX</a:t>
            </a:r>
            <a:r>
              <a:rPr lang="en-US" sz="1800" b="1" dirty="0">
                <a:latin typeface="Courier New" charset="0"/>
              </a:rPr>
              <a:t> &gt;= MIN_X);</a:t>
            </a:r>
          </a:p>
          <a:p>
            <a:pPr algn="l">
              <a:spcBef>
                <a:spcPct val="0"/>
              </a:spcBef>
            </a:pPr>
            <a:r>
              <a:rPr lang="en-US" sz="1800" b="1" dirty="0">
                <a:latin typeface="Courier New" charset="0"/>
              </a:rPr>
              <a:t>    check(</a:t>
            </a:r>
            <a:r>
              <a:rPr lang="en-US" sz="1800" b="1" dirty="0" err="1">
                <a:latin typeface="Courier New" charset="0"/>
              </a:rPr>
              <a:t>newX</a:t>
            </a:r>
            <a:r>
              <a:rPr lang="en-US" sz="1800" b="1" dirty="0">
                <a:latin typeface="Courier New" charset="0"/>
              </a:rPr>
              <a:t> &lt;= MAX_X);</a:t>
            </a:r>
          </a:p>
          <a:p>
            <a:pPr algn="l">
              <a:spcBef>
                <a:spcPct val="0"/>
              </a:spcBef>
            </a:pPr>
            <a:r>
              <a:rPr lang="en-US" sz="1800" b="1" dirty="0">
                <a:latin typeface="Courier New" charset="0"/>
              </a:rPr>
              <a:t>  }</a:t>
            </a:r>
          </a:p>
          <a:p>
            <a:pPr algn="l">
              <a:spcBef>
                <a:spcPct val="0"/>
              </a:spcBef>
            </a:pPr>
            <a:r>
              <a:rPr lang="en-US" sz="1800" b="1" dirty="0">
                <a:solidFill>
                  <a:srgbClr val="0033CC"/>
                </a:solidFill>
                <a:latin typeface="Courier New" charset="0"/>
              </a:rPr>
              <a:t>  before</a:t>
            </a:r>
            <a:r>
              <a:rPr lang="en-US" sz="1800" b="1" dirty="0">
                <a:latin typeface="Courier New" charset="0"/>
              </a:rPr>
              <a:t>(</a:t>
            </a:r>
            <a:r>
              <a:rPr lang="en-US" sz="1800" b="1" dirty="0" err="1">
                <a:solidFill>
                  <a:srgbClr val="0033CC"/>
                </a:solidFill>
                <a:latin typeface="Courier New" charset="0"/>
              </a:rPr>
              <a:t>int</a:t>
            </a:r>
            <a:r>
              <a:rPr lang="en-US" sz="1800" b="1" dirty="0">
                <a:latin typeface="Courier New" charset="0"/>
              </a:rPr>
              <a:t> </a:t>
            </a:r>
            <a:r>
              <a:rPr lang="en-US" sz="1800" b="1" dirty="0" err="1">
                <a:latin typeface="Courier New" charset="0"/>
              </a:rPr>
              <a:t>newY</a:t>
            </a:r>
            <a:r>
              <a:rPr lang="en-US" sz="1800" b="1" dirty="0">
                <a:latin typeface="Courier New" charset="0"/>
              </a:rPr>
              <a:t>):</a:t>
            </a:r>
          </a:p>
          <a:p>
            <a:pPr algn="l">
              <a:spcBef>
                <a:spcPct val="0"/>
              </a:spcBef>
            </a:pPr>
            <a:r>
              <a:rPr lang="en-US" sz="1800" b="1" dirty="0">
                <a:latin typeface="Courier New" charset="0"/>
              </a:rPr>
              <a:t>      execution(</a:t>
            </a:r>
            <a:r>
              <a:rPr lang="en-US" sz="1800" b="1" dirty="0">
                <a:solidFill>
                  <a:srgbClr val="0033CC"/>
                </a:solidFill>
                <a:latin typeface="Courier New" charset="0"/>
              </a:rPr>
              <a:t>void</a:t>
            </a:r>
            <a:r>
              <a:rPr lang="en-US" sz="1800" b="1" dirty="0">
                <a:latin typeface="Courier New" charset="0"/>
              </a:rPr>
              <a:t> </a:t>
            </a:r>
            <a:r>
              <a:rPr lang="en-US" sz="1800" b="1" dirty="0" err="1">
                <a:latin typeface="Courier New" charset="0"/>
              </a:rPr>
              <a:t>Point.setY</a:t>
            </a:r>
            <a:r>
              <a:rPr lang="en-US" sz="1800" b="1" dirty="0">
                <a:latin typeface="Courier New" charset="0"/>
              </a:rPr>
              <a:t>(</a:t>
            </a:r>
            <a:r>
              <a:rPr lang="en-US" sz="1800" b="1" dirty="0" err="1">
                <a:solidFill>
                  <a:srgbClr val="0033CC"/>
                </a:solidFill>
                <a:latin typeface="Courier New" charset="0"/>
              </a:rPr>
              <a:t>int</a:t>
            </a:r>
            <a:r>
              <a:rPr lang="en-US" sz="1800" b="1" dirty="0">
                <a:latin typeface="Courier New" charset="0"/>
              </a:rPr>
              <a:t>)) &amp;&amp; </a:t>
            </a:r>
            <a:r>
              <a:rPr lang="en-US" sz="1800" b="1" dirty="0" err="1">
                <a:latin typeface="Courier New" charset="0"/>
              </a:rPr>
              <a:t>args</a:t>
            </a:r>
            <a:r>
              <a:rPr lang="en-US" sz="1800" b="1" dirty="0">
                <a:latin typeface="Courier New" charset="0"/>
              </a:rPr>
              <a:t>(</a:t>
            </a:r>
            <a:r>
              <a:rPr lang="en-US" sz="1800" b="1" dirty="0" err="1">
                <a:latin typeface="Courier New" charset="0"/>
              </a:rPr>
              <a:t>newY</a:t>
            </a:r>
            <a:r>
              <a:rPr lang="en-US" sz="1800" b="1" dirty="0">
                <a:latin typeface="Courier New" charset="0"/>
              </a:rPr>
              <a:t>) {</a:t>
            </a:r>
          </a:p>
          <a:p>
            <a:pPr algn="l">
              <a:spcBef>
                <a:spcPct val="0"/>
              </a:spcBef>
            </a:pPr>
            <a:r>
              <a:rPr lang="en-US" sz="1800" b="1" dirty="0">
                <a:latin typeface="Courier New" charset="0"/>
              </a:rPr>
              <a:t>    check(</a:t>
            </a:r>
            <a:r>
              <a:rPr lang="en-US" sz="1800" b="1" dirty="0" err="1">
                <a:latin typeface="Courier New" charset="0"/>
              </a:rPr>
              <a:t>newY</a:t>
            </a:r>
            <a:r>
              <a:rPr lang="en-US" sz="1800" b="1" dirty="0">
                <a:latin typeface="Courier New" charset="0"/>
              </a:rPr>
              <a:t> &gt;= MIN_Y);</a:t>
            </a:r>
          </a:p>
          <a:p>
            <a:pPr algn="l">
              <a:spcBef>
                <a:spcPct val="0"/>
              </a:spcBef>
            </a:pPr>
            <a:r>
              <a:rPr lang="en-US" sz="1800" b="1" dirty="0">
                <a:latin typeface="Courier New" charset="0"/>
              </a:rPr>
              <a:t>    check(</a:t>
            </a:r>
            <a:r>
              <a:rPr lang="en-US" sz="1800" b="1" dirty="0" err="1">
                <a:latin typeface="Courier New" charset="0"/>
              </a:rPr>
              <a:t>newY</a:t>
            </a:r>
            <a:r>
              <a:rPr lang="en-US" sz="1800" b="1" dirty="0">
                <a:latin typeface="Courier New" charset="0"/>
              </a:rPr>
              <a:t> &lt;= MAX_Y);</a:t>
            </a:r>
          </a:p>
          <a:p>
            <a:pPr algn="l">
              <a:spcBef>
                <a:spcPct val="0"/>
              </a:spcBef>
            </a:pPr>
            <a:r>
              <a:rPr lang="en-US" sz="1800" b="1" dirty="0">
                <a:latin typeface="Courier New" charset="0"/>
              </a:rPr>
              <a:t>  }</a:t>
            </a:r>
          </a:p>
          <a:p>
            <a:pPr algn="l">
              <a:spcBef>
                <a:spcPct val="0"/>
              </a:spcBef>
            </a:pPr>
            <a:endParaRPr lang="en-US" sz="1800" b="1" dirty="0">
              <a:latin typeface="Courier New" charset="0"/>
            </a:endParaRPr>
          </a:p>
          <a:p>
            <a:pPr algn="l">
              <a:spcBef>
                <a:spcPct val="0"/>
              </a:spcBef>
            </a:pPr>
            <a:r>
              <a:rPr lang="en-US" sz="1800" b="1" dirty="0">
                <a:solidFill>
                  <a:srgbClr val="0033CC"/>
                </a:solidFill>
                <a:latin typeface="Courier New" charset="0"/>
              </a:rPr>
              <a:t>  private void</a:t>
            </a:r>
            <a:r>
              <a:rPr lang="en-US" sz="1800" b="1" dirty="0">
                <a:latin typeface="Courier New" charset="0"/>
              </a:rPr>
              <a:t> check(</a:t>
            </a:r>
            <a:r>
              <a:rPr lang="en-US" sz="1800" b="1" dirty="0" err="1">
                <a:solidFill>
                  <a:srgbClr val="0033CC"/>
                </a:solidFill>
                <a:latin typeface="Courier New" charset="0"/>
              </a:rPr>
              <a:t>boolean</a:t>
            </a:r>
            <a:r>
              <a:rPr lang="en-US" sz="1800" b="1" dirty="0">
                <a:latin typeface="Courier New" charset="0"/>
              </a:rPr>
              <a:t> v) {</a:t>
            </a:r>
          </a:p>
          <a:p>
            <a:pPr algn="l">
              <a:spcBef>
                <a:spcPct val="0"/>
              </a:spcBef>
            </a:pPr>
            <a:r>
              <a:rPr lang="en-US" sz="1800" b="1" dirty="0">
                <a:latin typeface="Courier New" charset="0"/>
              </a:rPr>
              <a:t>    </a:t>
            </a:r>
            <a:r>
              <a:rPr lang="en-US" sz="1800" b="1" dirty="0">
                <a:solidFill>
                  <a:srgbClr val="0033CC"/>
                </a:solidFill>
                <a:latin typeface="Courier New" charset="0"/>
              </a:rPr>
              <a:t>if</a:t>
            </a:r>
            <a:r>
              <a:rPr lang="en-US" sz="1800" b="1" dirty="0">
                <a:latin typeface="Courier New" charset="0"/>
              </a:rPr>
              <a:t> ( !v )</a:t>
            </a:r>
          </a:p>
          <a:p>
            <a:pPr algn="l">
              <a:spcBef>
                <a:spcPct val="0"/>
              </a:spcBef>
            </a:pPr>
            <a:r>
              <a:rPr lang="en-US" sz="1800" b="1" dirty="0">
                <a:latin typeface="Courier New" charset="0"/>
              </a:rPr>
              <a:t>      </a:t>
            </a:r>
            <a:r>
              <a:rPr lang="en-US" sz="1800" b="1" dirty="0">
                <a:solidFill>
                  <a:srgbClr val="0033CC"/>
                </a:solidFill>
                <a:latin typeface="Courier New" charset="0"/>
              </a:rPr>
              <a:t>throw</a:t>
            </a:r>
            <a:r>
              <a:rPr lang="en-US" sz="1800" b="1" dirty="0">
                <a:latin typeface="Courier New" charset="0"/>
              </a:rPr>
              <a:t> </a:t>
            </a:r>
            <a:r>
              <a:rPr lang="en-US" sz="1800" b="1" dirty="0">
                <a:solidFill>
                  <a:srgbClr val="0033CC"/>
                </a:solidFill>
                <a:latin typeface="Courier New" charset="0"/>
              </a:rPr>
              <a:t>new</a:t>
            </a:r>
            <a:r>
              <a:rPr lang="en-US" sz="1800" b="1" dirty="0">
                <a:latin typeface="Courier New" charset="0"/>
              </a:rPr>
              <a:t> </a:t>
            </a:r>
            <a:r>
              <a:rPr lang="en-US" sz="1800" b="1" dirty="0" err="1">
                <a:latin typeface="Courier New" charset="0"/>
              </a:rPr>
              <a:t>RuntimeException</a:t>
            </a:r>
            <a:r>
              <a:rPr lang="en-US" sz="1800" b="1" dirty="0">
                <a:latin typeface="Courier New" charset="0"/>
              </a:rPr>
              <a:t>();</a:t>
            </a:r>
          </a:p>
          <a:p>
            <a:pPr algn="l">
              <a:spcBef>
                <a:spcPct val="0"/>
              </a:spcBef>
            </a:pPr>
            <a:r>
              <a:rPr lang="en-US" sz="1800" b="1" dirty="0">
                <a:latin typeface="Courier New" charset="0"/>
              </a:rPr>
              <a:t>  }</a:t>
            </a:r>
          </a:p>
          <a:p>
            <a:pPr algn="l">
              <a:spcBef>
                <a:spcPct val="0"/>
              </a:spcBef>
            </a:pPr>
            <a:r>
              <a:rPr lang="en-US" sz="1800" b="1" dirty="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5EF2094B-188B-9B48-B567-9A3F9CCA2C43}" type="slidenum">
              <a:rPr lang="en-US" altLang="zh-CN"/>
              <a:pPr/>
              <a:t>11</a:t>
            </a:fld>
            <a:r>
              <a:rPr lang="en-US" altLang="zh-CN"/>
              <a:t> </a:t>
            </a:r>
            <a:endParaRPr lang="en-US"/>
          </a:p>
        </p:txBody>
      </p:sp>
      <p:sp>
        <p:nvSpPr>
          <p:cNvPr id="528389" name="Rectangle 5"/>
          <p:cNvSpPr>
            <a:spLocks noGrp="1" noChangeArrowheads="1"/>
          </p:cNvSpPr>
          <p:nvPr>
            <p:ph type="title"/>
          </p:nvPr>
        </p:nvSpPr>
        <p:spPr/>
        <p:txBody>
          <a:bodyPr/>
          <a:lstStyle/>
          <a:p>
            <a:r>
              <a:rPr lang="en-US" sz="2600"/>
              <a:t>Concern decomposition and weaving: the prism analogy</a:t>
            </a:r>
          </a:p>
        </p:txBody>
      </p:sp>
      <p:pic>
        <p:nvPicPr>
          <p:cNvPr id="528391" name="Picture 7" descr="D:\Kegang\I want my AOP!, Part 1-p3_files\jw-0118-aspectf3.gif"/>
          <p:cNvPicPr>
            <a:picLocks noGrp="1" noChangeAspect="1" noChangeArrowheads="1"/>
          </p:cNvPicPr>
          <p:nvPr>
            <p:ph sz="half" idx="2"/>
          </p:nvPr>
        </p:nvPicPr>
        <p:blipFill>
          <a:blip r:embed="rId3" r:link="rId4"/>
          <a:srcRect/>
          <a:stretch>
            <a:fillRect/>
          </a:stretch>
        </p:blipFill>
        <p:spPr>
          <a:xfrm>
            <a:off x="3348038" y="3789363"/>
            <a:ext cx="5041900" cy="2665412"/>
          </a:xfrm>
          <a:noFill/>
          <a:ln/>
        </p:spPr>
      </p:pic>
      <p:pic>
        <p:nvPicPr>
          <p:cNvPr id="528394" name="Picture 10" descr="D:\Kegang\I want my AOP!, Part 1_files\jw-0118-aspectf2.gif"/>
          <p:cNvPicPr>
            <a:picLocks noGrp="1" noChangeAspect="1" noChangeArrowheads="1"/>
          </p:cNvPicPr>
          <p:nvPr>
            <p:ph sz="half" idx="1"/>
          </p:nvPr>
        </p:nvPicPr>
        <p:blipFill>
          <a:blip r:embed="rId5" r:link="rId4"/>
          <a:srcRect/>
          <a:stretch>
            <a:fillRect/>
          </a:stretch>
        </p:blipFill>
        <p:spPr>
          <a:xfrm>
            <a:off x="323850" y="1268413"/>
            <a:ext cx="4679950" cy="2160587"/>
          </a:xfrm>
          <a:noFill/>
          <a:ln/>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B8102FE-4195-3145-9D89-B27D5FF5D72F}" type="slidenum">
              <a:rPr lang="en-US" altLang="zh-CN"/>
              <a:pPr/>
              <a:t>12</a:t>
            </a:fld>
            <a:r>
              <a:rPr lang="en-US" altLang="zh-CN"/>
              <a:t> </a:t>
            </a:r>
            <a:endParaRPr lang="en-US"/>
          </a:p>
        </p:txBody>
      </p:sp>
      <p:sp>
        <p:nvSpPr>
          <p:cNvPr id="497666" name="Rectangle 2"/>
          <p:cNvSpPr>
            <a:spLocks noGrp="1" noChangeArrowheads="1"/>
          </p:cNvSpPr>
          <p:nvPr>
            <p:ph type="title"/>
          </p:nvPr>
        </p:nvSpPr>
        <p:spPr/>
        <p:txBody>
          <a:bodyPr/>
          <a:lstStyle/>
          <a:p>
            <a:r>
              <a:rPr lang="en-US" sz="2600"/>
              <a:t>Fundamentals of AOP</a:t>
            </a:r>
          </a:p>
        </p:txBody>
      </p:sp>
      <p:sp>
        <p:nvSpPr>
          <p:cNvPr id="497667" name="Rectangle 3"/>
          <p:cNvSpPr>
            <a:spLocks noGrp="1" noChangeArrowheads="1"/>
          </p:cNvSpPr>
          <p:nvPr>
            <p:ph type="body" idx="1"/>
          </p:nvPr>
        </p:nvSpPr>
        <p:spPr/>
        <p:txBody>
          <a:bodyPr/>
          <a:lstStyle/>
          <a:p>
            <a:pPr marL="292100" indent="-292100">
              <a:spcBef>
                <a:spcPct val="10000"/>
              </a:spcBef>
              <a:tabLst>
                <a:tab pos="225425" algn="l"/>
              </a:tabLst>
            </a:pPr>
            <a:r>
              <a:rPr lang="en-US" altLang="zh-CN" sz="2000" dirty="0">
                <a:ea typeface="宋体" charset="-122"/>
                <a:cs typeface="宋体" charset="-122"/>
              </a:rPr>
              <a:t>AOP lets you implement individual concerns in a loosely coupled fashion, and combine these implementations to form the final system. </a:t>
            </a:r>
          </a:p>
          <a:p>
            <a:pPr marL="292100" indent="-292100">
              <a:tabLst>
                <a:tab pos="225425" algn="l"/>
              </a:tabLst>
            </a:pPr>
            <a:r>
              <a:rPr lang="en-US" sz="2000" b="1" dirty="0"/>
              <a:t>Aspectual decomposition</a:t>
            </a:r>
            <a:r>
              <a:rPr lang="en-US" sz="2000" dirty="0"/>
              <a:t>: Decompose the requirements to identify crosscutting and common concerns. Separate module-level concerns from crosscutting system-level concerns. </a:t>
            </a:r>
          </a:p>
          <a:p>
            <a:pPr marL="1006475" lvl="1" indent="-381000">
              <a:lnSpc>
                <a:spcPct val="80000"/>
              </a:lnSpc>
              <a:tabLst>
                <a:tab pos="225425" algn="l"/>
              </a:tabLst>
            </a:pPr>
            <a:r>
              <a:rPr lang="en-US" sz="1800" dirty="0" err="1"/>
              <a:t>E.g</a:t>
            </a:r>
            <a:r>
              <a:rPr lang="en-US" sz="1800" dirty="0"/>
              <a:t>, in credit card module example, you would identify three concerns: core credit card processing, logging, and authentication.</a:t>
            </a:r>
          </a:p>
          <a:p>
            <a:pPr marL="292100" indent="-292100">
              <a:lnSpc>
                <a:spcPct val="80000"/>
              </a:lnSpc>
              <a:tabLst>
                <a:tab pos="225425" algn="l"/>
              </a:tabLst>
            </a:pPr>
            <a:r>
              <a:rPr lang="en-US" sz="2000" b="1" dirty="0"/>
              <a:t>Concern implementation</a:t>
            </a:r>
            <a:r>
              <a:rPr lang="en-US" sz="2000" dirty="0"/>
              <a:t>: Implement each concern</a:t>
            </a:r>
            <a:r>
              <a:rPr lang="en-US" sz="2000" i="1" dirty="0"/>
              <a:t> separately</a:t>
            </a:r>
            <a:r>
              <a:rPr lang="en-US" sz="2000" dirty="0"/>
              <a:t>. </a:t>
            </a:r>
          </a:p>
          <a:p>
            <a:pPr marL="1006475" lvl="1" indent="-381000">
              <a:lnSpc>
                <a:spcPct val="80000"/>
              </a:lnSpc>
              <a:tabLst>
                <a:tab pos="225425" algn="l"/>
              </a:tabLst>
            </a:pPr>
            <a:r>
              <a:rPr lang="en-US" sz="1800" dirty="0"/>
              <a:t>E.g., implement the core credit card processing unit, logging unit, and authentication unit.</a:t>
            </a:r>
          </a:p>
          <a:p>
            <a:pPr marL="292100" indent="-292100">
              <a:lnSpc>
                <a:spcPct val="80000"/>
              </a:lnSpc>
              <a:tabLst>
                <a:tab pos="225425" algn="l"/>
              </a:tabLst>
            </a:pPr>
            <a:r>
              <a:rPr lang="en-US" altLang="zh-CN" sz="2000" b="1" dirty="0">
                <a:ea typeface="宋体" charset="-122"/>
                <a:cs typeface="宋体" charset="-122"/>
              </a:rPr>
              <a:t>Aspectual </a:t>
            </a:r>
            <a:r>
              <a:rPr lang="en-US" altLang="zh-CN" sz="2000" b="1" dirty="0" smtClean="0">
                <a:ea typeface="宋体" charset="-122"/>
                <a:cs typeface="宋体" charset="-122"/>
              </a:rPr>
              <a:t>re-composition</a:t>
            </a:r>
            <a:r>
              <a:rPr lang="en-US" altLang="zh-CN" sz="2000" dirty="0">
                <a:ea typeface="宋体" charset="-122"/>
                <a:cs typeface="宋体" charset="-122"/>
              </a:rPr>
              <a:t>: an aspect integrator specifies </a:t>
            </a:r>
            <a:r>
              <a:rPr lang="en-US" altLang="zh-CN" sz="2000" dirty="0" smtClean="0">
                <a:ea typeface="宋体" charset="-122"/>
                <a:cs typeface="宋体" charset="-122"/>
              </a:rPr>
              <a:t>re-composition </a:t>
            </a:r>
            <a:r>
              <a:rPr lang="en-US" altLang="zh-CN" sz="2000" dirty="0">
                <a:ea typeface="宋体" charset="-122"/>
                <a:cs typeface="宋体" charset="-122"/>
              </a:rPr>
              <a:t>rules by creating modularization units -- aspects. </a:t>
            </a:r>
          </a:p>
          <a:p>
            <a:pPr marL="1006475" lvl="1" indent="-381000">
              <a:lnSpc>
                <a:spcPct val="80000"/>
              </a:lnSpc>
              <a:tabLst>
                <a:tab pos="225425" algn="l"/>
              </a:tabLst>
            </a:pPr>
            <a:r>
              <a:rPr lang="en-US" altLang="zh-CN" sz="1800" dirty="0">
                <a:ea typeface="宋体" charset="-122"/>
                <a:cs typeface="宋体" charset="-122"/>
              </a:rPr>
              <a:t>The </a:t>
            </a:r>
            <a:r>
              <a:rPr lang="en-US" altLang="zh-CN" sz="1800" dirty="0" smtClean="0">
                <a:ea typeface="宋体" charset="-122"/>
                <a:cs typeface="宋体" charset="-122"/>
              </a:rPr>
              <a:t>re-composition </a:t>
            </a:r>
            <a:r>
              <a:rPr lang="en-US" altLang="zh-CN" sz="1800" dirty="0">
                <a:ea typeface="宋体" charset="-122"/>
                <a:cs typeface="宋体" charset="-122"/>
              </a:rPr>
              <a:t>process, also known as</a:t>
            </a:r>
            <a:r>
              <a:rPr lang="en-US" altLang="zh-CN" sz="1800" i="1" dirty="0">
                <a:ea typeface="宋体" charset="-122"/>
                <a:cs typeface="宋体" charset="-122"/>
              </a:rPr>
              <a:t> weavin</a:t>
            </a:r>
            <a:r>
              <a:rPr lang="en-US" altLang="zh-CN" sz="1800" dirty="0">
                <a:ea typeface="宋体" charset="-122"/>
                <a:cs typeface="宋体" charset="-122"/>
              </a:rPr>
              <a:t>g or</a:t>
            </a:r>
            <a:r>
              <a:rPr lang="en-US" altLang="zh-CN" sz="1800" i="1" dirty="0">
                <a:ea typeface="宋体" charset="-122"/>
                <a:cs typeface="宋体" charset="-122"/>
              </a:rPr>
              <a:t> integrating</a:t>
            </a:r>
            <a:r>
              <a:rPr lang="en-US" altLang="zh-CN" sz="1800" dirty="0">
                <a:ea typeface="宋体" charset="-122"/>
                <a:cs typeface="宋体" charset="-122"/>
              </a:rPr>
              <a:t>, uses this information to compose the final system.</a:t>
            </a:r>
          </a:p>
          <a:p>
            <a:pPr marL="1006475" lvl="1" indent="-381000">
              <a:lnSpc>
                <a:spcPct val="80000"/>
              </a:lnSpc>
              <a:tabLst>
                <a:tab pos="225425" algn="l"/>
              </a:tabLst>
            </a:pPr>
            <a:r>
              <a:rPr lang="en-US" altLang="zh-CN" sz="1800" dirty="0">
                <a:ea typeface="宋体" charset="-122"/>
                <a:cs typeface="宋体" charset="-122"/>
              </a:rPr>
              <a:t>E.g., you'd specify, in a language provided by the AOP implementation, that each operation's start and completion be logged. You would also specify that each operation must clear authentication before it proceeds with the business logic. </a:t>
            </a:r>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p:cNvSpPr>
            <a:spLocks noGrp="1"/>
          </p:cNvSpPr>
          <p:nvPr>
            <p:ph type="sldNum" sz="quarter" idx="10"/>
          </p:nvPr>
        </p:nvSpPr>
        <p:spPr/>
        <p:txBody>
          <a:bodyPr/>
          <a:lstStyle/>
          <a:p>
            <a:fld id="{1326A2F7-052F-5E48-9D28-AF867A324C9A}" type="slidenum">
              <a:rPr lang="en-US" altLang="zh-CN"/>
              <a:pPr/>
              <a:t>13</a:t>
            </a:fld>
            <a:r>
              <a:rPr lang="en-US" altLang="zh-CN"/>
              <a:t> </a:t>
            </a:r>
            <a:endParaRPr lang="en-US"/>
          </a:p>
        </p:txBody>
      </p:sp>
      <p:sp>
        <p:nvSpPr>
          <p:cNvPr id="503822" name="Rectangle 14"/>
          <p:cNvSpPr>
            <a:spLocks noGrp="1" noChangeArrowheads="1"/>
          </p:cNvSpPr>
          <p:nvPr>
            <p:ph type="title"/>
          </p:nvPr>
        </p:nvSpPr>
        <p:spPr/>
        <p:txBody>
          <a:bodyPr/>
          <a:lstStyle/>
          <a:p>
            <a:r>
              <a:rPr lang="en-US"/>
              <a:t>Running AOP</a:t>
            </a:r>
          </a:p>
        </p:txBody>
      </p:sp>
      <p:sp>
        <p:nvSpPr>
          <p:cNvPr id="503812" name="AutoShape 4"/>
          <p:cNvSpPr>
            <a:spLocks noChangeArrowheads="1"/>
          </p:cNvSpPr>
          <p:nvPr/>
        </p:nvSpPr>
        <p:spPr bwMode="auto">
          <a:xfrm>
            <a:off x="1619250" y="1628775"/>
            <a:ext cx="1847850" cy="758825"/>
          </a:xfrm>
          <a:prstGeom prst="roundRect">
            <a:avLst>
              <a:gd name="adj" fmla="val 83"/>
            </a:avLst>
          </a:prstGeom>
          <a:solidFill>
            <a:srgbClr val="00B8FF"/>
          </a:solidFill>
          <a:ln w="9525">
            <a:noFill/>
            <a:round/>
            <a:headEnd/>
            <a:tailEnd/>
          </a:ln>
        </p:spPr>
        <p:txBody>
          <a:bodyPr lIns="0" tIns="0" rIns="0" bIns="0" anchor="ctr" anchorCtr="1">
            <a:prstTxWarp prst="textNoShape">
              <a:avLst/>
            </a:prstTxWarp>
            <a:spAutoFit/>
          </a:bodyPr>
          <a:lstStyle/>
          <a:p>
            <a:pPr algn="ctr" hangingPunct="0">
              <a:lnSpc>
                <a:spcPct val="104000"/>
              </a:lnSpc>
              <a:buClr>
                <a:srgbClr val="000000"/>
              </a:buClr>
              <a:buSzPct val="45000"/>
              <a:buFont typeface="StarSymbol" charset="0"/>
              <a:buNone/>
              <a:tabLst>
                <a:tab pos="723900" algn="l"/>
                <a:tab pos="1447800" algn="l"/>
              </a:tabLst>
            </a:pPr>
            <a:r>
              <a:rPr lang="en-GB">
                <a:solidFill>
                  <a:srgbClr val="000000"/>
                </a:solidFill>
                <a:latin typeface="Helvetica" charset="0"/>
              </a:rPr>
              <a:t>base</a:t>
            </a:r>
          </a:p>
          <a:p>
            <a:pPr algn="ctr" hangingPunct="0">
              <a:lnSpc>
                <a:spcPct val="104000"/>
              </a:lnSpc>
              <a:buClr>
                <a:srgbClr val="000000"/>
              </a:buClr>
              <a:buSzPct val="45000"/>
              <a:buFont typeface="StarSymbol" charset="0"/>
              <a:buNone/>
              <a:tabLst>
                <a:tab pos="723900" algn="l"/>
                <a:tab pos="1447800" algn="l"/>
              </a:tabLst>
            </a:pPr>
            <a:r>
              <a:rPr lang="en-GB">
                <a:solidFill>
                  <a:srgbClr val="000000"/>
                </a:solidFill>
                <a:latin typeface="Helvetica" charset="0"/>
              </a:rPr>
              <a:t>program</a:t>
            </a:r>
          </a:p>
        </p:txBody>
      </p:sp>
      <p:sp>
        <p:nvSpPr>
          <p:cNvPr id="503813" name="Text Box 5"/>
          <p:cNvSpPr txBox="1">
            <a:spLocks noChangeArrowheads="1"/>
          </p:cNvSpPr>
          <p:nvPr/>
        </p:nvSpPr>
        <p:spPr bwMode="auto">
          <a:xfrm>
            <a:off x="4005263" y="1133475"/>
            <a:ext cx="1603375" cy="369888"/>
          </a:xfrm>
          <a:prstGeom prst="rect">
            <a:avLst/>
          </a:prstGeom>
          <a:noFill/>
          <a:ln w="9525">
            <a:noFill/>
            <a:miter lim="800000"/>
            <a:headEnd/>
            <a:tailEnd/>
          </a:ln>
        </p:spPr>
        <p:txBody>
          <a:bodyPr wrap="none" anchor="ctr">
            <a:prstTxWarp prst="textNoShape">
              <a:avLst/>
            </a:prstTxWarp>
          </a:bodyPr>
          <a:lstStyle/>
          <a:p>
            <a:endParaRPr lang="en-US"/>
          </a:p>
        </p:txBody>
      </p:sp>
      <p:sp>
        <p:nvSpPr>
          <p:cNvPr id="503814" name="AutoShape 6"/>
          <p:cNvSpPr>
            <a:spLocks noChangeArrowheads="1"/>
          </p:cNvSpPr>
          <p:nvPr/>
        </p:nvSpPr>
        <p:spPr bwMode="auto">
          <a:xfrm>
            <a:off x="3851275" y="1628775"/>
            <a:ext cx="1920875" cy="760413"/>
          </a:xfrm>
          <a:prstGeom prst="roundRect">
            <a:avLst>
              <a:gd name="adj" fmla="val 208"/>
            </a:avLst>
          </a:prstGeom>
          <a:solidFill>
            <a:srgbClr val="FFFFCC"/>
          </a:solidFill>
          <a:ln w="9525">
            <a:noFill/>
            <a:round/>
            <a:headEnd/>
            <a:tailEnd/>
          </a:ln>
        </p:spPr>
        <p:txBody>
          <a:bodyPr lIns="0" tIns="0" rIns="0" bIns="0" anchor="ctr" anchorCtr="1">
            <a:prstTxWarp prst="textNoShape">
              <a:avLst/>
            </a:prstTxWarp>
            <a:spAutoFit/>
          </a:bodyPr>
          <a:lstStyle/>
          <a:p>
            <a:pPr algn="ctr" hangingPunct="0">
              <a:lnSpc>
                <a:spcPct val="104000"/>
              </a:lnSpc>
              <a:buClr>
                <a:srgbClr val="000000"/>
              </a:buClr>
              <a:buSzPct val="45000"/>
              <a:buFont typeface="StarSymbol" charset="0"/>
              <a:buNone/>
              <a:tabLst>
                <a:tab pos="723900" algn="l"/>
                <a:tab pos="1447800" algn="l"/>
              </a:tabLst>
            </a:pPr>
            <a:r>
              <a:rPr lang="en-GB">
                <a:solidFill>
                  <a:srgbClr val="000000"/>
                </a:solidFill>
                <a:latin typeface="Helvetica" charset="0"/>
              </a:rPr>
              <a:t>Aspect</a:t>
            </a:r>
          </a:p>
          <a:p>
            <a:pPr algn="ctr" hangingPunct="0">
              <a:lnSpc>
                <a:spcPct val="104000"/>
              </a:lnSpc>
              <a:buClr>
                <a:srgbClr val="000000"/>
              </a:buClr>
              <a:buSzPct val="45000"/>
              <a:buFont typeface="StarSymbol" charset="0"/>
              <a:buNone/>
              <a:tabLst>
                <a:tab pos="723900" algn="l"/>
                <a:tab pos="1447800" algn="l"/>
              </a:tabLst>
            </a:pPr>
            <a:endParaRPr lang="en-GB">
              <a:solidFill>
                <a:srgbClr val="000000"/>
              </a:solidFill>
              <a:latin typeface="Helvetica" charset="0"/>
            </a:endParaRPr>
          </a:p>
        </p:txBody>
      </p:sp>
      <p:sp>
        <p:nvSpPr>
          <p:cNvPr id="503815" name="AutoShape 7"/>
          <p:cNvSpPr>
            <a:spLocks noChangeArrowheads="1"/>
          </p:cNvSpPr>
          <p:nvPr/>
        </p:nvSpPr>
        <p:spPr bwMode="auto">
          <a:xfrm>
            <a:off x="2303463" y="3786188"/>
            <a:ext cx="2935287" cy="392112"/>
          </a:xfrm>
          <a:prstGeom prst="roundRect">
            <a:avLst>
              <a:gd name="adj" fmla="val 130"/>
            </a:avLst>
          </a:prstGeom>
          <a:noFill/>
          <a:ln w="9525">
            <a:solidFill>
              <a:srgbClr val="000000"/>
            </a:solidFill>
            <a:round/>
            <a:headEnd/>
            <a:tailEnd/>
          </a:ln>
        </p:spPr>
        <p:txBody>
          <a:bodyPr lIns="0" tIns="0" rIns="0" bIns="0" anchor="ctr" anchorCtr="1">
            <a:prstTxWarp prst="textNoShape">
              <a:avLst/>
            </a:prstTxWarp>
            <a:spAutoFit/>
          </a:bodyPr>
          <a:lstStyle/>
          <a:p>
            <a:pPr algn="ctr" hangingPunct="0">
              <a:lnSpc>
                <a:spcPct val="104000"/>
              </a:lnSpc>
              <a:buClr>
                <a:srgbClr val="000000"/>
              </a:buClr>
              <a:buSzPct val="45000"/>
              <a:buFont typeface="StarSymbol" charset="0"/>
              <a:buNone/>
              <a:tabLst>
                <a:tab pos="723900" algn="l"/>
                <a:tab pos="1447800" algn="l"/>
                <a:tab pos="2171700" algn="l"/>
                <a:tab pos="2895600" algn="l"/>
              </a:tabLst>
            </a:pPr>
            <a:r>
              <a:rPr lang="en-GB">
                <a:solidFill>
                  <a:srgbClr val="000000"/>
                </a:solidFill>
                <a:latin typeface="Helvetica" charset="0"/>
              </a:rPr>
              <a:t>AOP compiler</a:t>
            </a:r>
          </a:p>
        </p:txBody>
      </p:sp>
      <p:sp>
        <p:nvSpPr>
          <p:cNvPr id="503816" name="Line 8"/>
          <p:cNvSpPr>
            <a:spLocks noChangeShapeType="1"/>
          </p:cNvSpPr>
          <p:nvPr/>
        </p:nvSpPr>
        <p:spPr bwMode="auto">
          <a:xfrm>
            <a:off x="2843213" y="2492375"/>
            <a:ext cx="0" cy="792163"/>
          </a:xfrm>
          <a:prstGeom prst="line">
            <a:avLst/>
          </a:prstGeom>
          <a:noFill/>
          <a:ln w="57150">
            <a:solidFill>
              <a:srgbClr val="000000"/>
            </a:solidFill>
            <a:round/>
            <a:headEnd/>
            <a:tailEnd type="triangle" w="med" len="med"/>
          </a:ln>
        </p:spPr>
        <p:txBody>
          <a:bodyPr>
            <a:prstTxWarp prst="textNoShape">
              <a:avLst/>
            </a:prstTxWarp>
          </a:bodyPr>
          <a:lstStyle/>
          <a:p>
            <a:endParaRPr lang="en-US"/>
          </a:p>
        </p:txBody>
      </p:sp>
      <p:sp>
        <p:nvSpPr>
          <p:cNvPr id="503817" name="Line 9"/>
          <p:cNvSpPr>
            <a:spLocks noChangeShapeType="1"/>
          </p:cNvSpPr>
          <p:nvPr/>
        </p:nvSpPr>
        <p:spPr bwMode="auto">
          <a:xfrm>
            <a:off x="4643438" y="2492375"/>
            <a:ext cx="1587" cy="825500"/>
          </a:xfrm>
          <a:prstGeom prst="line">
            <a:avLst/>
          </a:prstGeom>
          <a:noFill/>
          <a:ln w="57150">
            <a:solidFill>
              <a:srgbClr val="000000"/>
            </a:solidFill>
            <a:round/>
            <a:headEnd/>
            <a:tailEnd type="triangle" w="med" len="med"/>
          </a:ln>
        </p:spPr>
        <p:txBody>
          <a:bodyPr>
            <a:prstTxWarp prst="textNoShape">
              <a:avLst/>
            </a:prstTxWarp>
          </a:bodyPr>
          <a:lstStyle/>
          <a:p>
            <a:endParaRPr lang="en-US"/>
          </a:p>
        </p:txBody>
      </p:sp>
      <p:sp>
        <p:nvSpPr>
          <p:cNvPr id="503818" name="AutoShape 10"/>
          <p:cNvSpPr>
            <a:spLocks noChangeArrowheads="1"/>
          </p:cNvSpPr>
          <p:nvPr/>
        </p:nvSpPr>
        <p:spPr bwMode="auto">
          <a:xfrm>
            <a:off x="2333625" y="5448300"/>
            <a:ext cx="2944813" cy="379413"/>
          </a:xfrm>
          <a:prstGeom prst="roundRect">
            <a:avLst>
              <a:gd name="adj" fmla="val 194"/>
            </a:avLst>
          </a:prstGeom>
          <a:gradFill rotWithShape="1">
            <a:gsLst>
              <a:gs pos="0">
                <a:srgbClr val="00B8FF"/>
              </a:gs>
              <a:gs pos="100000">
                <a:srgbClr val="FFFFCC"/>
              </a:gs>
            </a:gsLst>
            <a:lin ang="0" scaled="1"/>
          </a:gradFill>
          <a:ln w="9525">
            <a:noFill/>
            <a:round/>
            <a:headEnd/>
            <a:tailEnd/>
          </a:ln>
        </p:spPr>
        <p:txBody>
          <a:bodyPr lIns="0" tIns="0" rIns="0" bIns="0" anchor="ctr" anchorCtr="1">
            <a:prstTxWarp prst="textNoShape">
              <a:avLst/>
            </a:prstTxWarp>
            <a:spAutoFit/>
          </a:bodyPr>
          <a:lstStyle/>
          <a:p>
            <a:pPr algn="ctr" hangingPunct="0">
              <a:lnSpc>
                <a:spcPct val="104000"/>
              </a:lnSpc>
              <a:buClr>
                <a:srgbClr val="000000"/>
              </a:buClr>
              <a:buSzPct val="45000"/>
              <a:buFont typeface="StarSymbol" charset="0"/>
              <a:buNone/>
              <a:tabLst>
                <a:tab pos="723900" algn="l"/>
                <a:tab pos="1447800" algn="l"/>
                <a:tab pos="2171700" algn="l"/>
                <a:tab pos="2895600" algn="l"/>
              </a:tabLst>
            </a:pPr>
            <a:r>
              <a:rPr lang="en-GB" i="1">
                <a:solidFill>
                  <a:srgbClr val="000000"/>
                </a:solidFill>
                <a:latin typeface="Helvetica" charset="0"/>
              </a:rPr>
              <a:t>woven</a:t>
            </a:r>
            <a:r>
              <a:rPr lang="en-GB">
                <a:solidFill>
                  <a:srgbClr val="000000"/>
                </a:solidFill>
                <a:latin typeface="Helvetica" charset="0"/>
              </a:rPr>
              <a:t> program</a:t>
            </a:r>
          </a:p>
        </p:txBody>
      </p:sp>
      <p:sp>
        <p:nvSpPr>
          <p:cNvPr id="503819" name="Line 11"/>
          <p:cNvSpPr>
            <a:spLocks noChangeShapeType="1"/>
          </p:cNvSpPr>
          <p:nvPr/>
        </p:nvSpPr>
        <p:spPr bwMode="auto">
          <a:xfrm>
            <a:off x="3762375" y="4662488"/>
            <a:ext cx="1588" cy="447675"/>
          </a:xfrm>
          <a:prstGeom prst="line">
            <a:avLst/>
          </a:prstGeom>
          <a:noFill/>
          <a:ln w="57150">
            <a:solidFill>
              <a:srgbClr val="000000"/>
            </a:solidFill>
            <a:round/>
            <a:headEnd/>
            <a:tailEnd type="triangle" w="med" len="me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F16EFC8-D6F9-644D-947F-7952A40AD659}" type="slidenum">
              <a:rPr lang="en-US" altLang="zh-CN"/>
              <a:pPr/>
              <a:t>14</a:t>
            </a:fld>
            <a:r>
              <a:rPr lang="en-US" altLang="zh-CN"/>
              <a:t> </a:t>
            </a:r>
            <a:endParaRPr lang="en-US"/>
          </a:p>
        </p:txBody>
      </p:sp>
      <p:sp>
        <p:nvSpPr>
          <p:cNvPr id="33794" name="Rectangle 2"/>
          <p:cNvSpPr>
            <a:spLocks noGrp="1" noChangeArrowheads="1"/>
          </p:cNvSpPr>
          <p:nvPr>
            <p:ph type="title"/>
          </p:nvPr>
        </p:nvSpPr>
        <p:spPr>
          <a:xfrm>
            <a:off x="381000" y="304800"/>
            <a:ext cx="8763000" cy="387350"/>
          </a:xfrm>
        </p:spPr>
        <p:txBody>
          <a:bodyPr/>
          <a:lstStyle/>
          <a:p>
            <a:r>
              <a:rPr lang="en-US"/>
              <a:t>AOP Hello world example: a class and an aspect</a:t>
            </a:r>
            <a:endParaRPr lang="hu-HU"/>
          </a:p>
        </p:txBody>
      </p:sp>
      <p:sp>
        <p:nvSpPr>
          <p:cNvPr id="33795" name="Rectangle 3"/>
          <p:cNvSpPr>
            <a:spLocks noGrp="1" noChangeArrowheads="1"/>
          </p:cNvSpPr>
          <p:nvPr>
            <p:ph type="body" idx="1"/>
          </p:nvPr>
        </p:nvSpPr>
        <p:spPr>
          <a:xfrm>
            <a:off x="323850" y="990600"/>
            <a:ext cx="8280400" cy="5318125"/>
          </a:xfrm>
        </p:spPr>
        <p:txBody>
          <a:bodyPr/>
          <a:lstStyle/>
          <a:p>
            <a:pPr>
              <a:spcBef>
                <a:spcPct val="0"/>
              </a:spcBef>
              <a:buFontTx/>
              <a:buNone/>
            </a:pPr>
            <a:r>
              <a:rPr lang="en-US" sz="2000">
                <a:solidFill>
                  <a:schemeClr val="tx1"/>
                </a:solidFill>
                <a:ea typeface="Arial" charset="0"/>
                <a:cs typeface="Arial" charset="0"/>
              </a:rPr>
              <a:t>public </a:t>
            </a:r>
            <a:r>
              <a:rPr lang="hu-HU" sz="2000">
                <a:solidFill>
                  <a:schemeClr val="tx1"/>
                </a:solidFill>
                <a:ea typeface="Arial" charset="0"/>
                <a:cs typeface="Arial" charset="0"/>
              </a:rPr>
              <a:t>class </a:t>
            </a:r>
            <a:r>
              <a:rPr lang="en-US" sz="2000">
                <a:solidFill>
                  <a:schemeClr val="tx1"/>
                </a:solidFill>
                <a:ea typeface="Arial" charset="0"/>
                <a:cs typeface="Arial" charset="0"/>
              </a:rPr>
              <a:t>Hello</a:t>
            </a:r>
            <a:r>
              <a:rPr lang="hu-HU" sz="2000">
                <a:solidFill>
                  <a:schemeClr val="tx1"/>
                </a:solidFill>
                <a:ea typeface="Arial" charset="0"/>
                <a:cs typeface="Arial" charset="0"/>
              </a:rPr>
              <a:t> {</a:t>
            </a:r>
            <a:endParaRPr lang="en-US" sz="2000">
              <a:solidFill>
                <a:schemeClr val="tx1"/>
              </a:solidFill>
              <a:ea typeface="Arial" charset="0"/>
              <a:cs typeface="Arial" charset="0"/>
            </a:endParaRPr>
          </a:p>
          <a:p>
            <a:pPr>
              <a:spcBef>
                <a:spcPct val="0"/>
              </a:spcBef>
              <a:buFontTx/>
              <a:buNone/>
            </a:pPr>
            <a:r>
              <a:rPr lang="en-US" sz="2000">
                <a:solidFill>
                  <a:schemeClr val="tx1"/>
                </a:solidFill>
                <a:ea typeface="Arial" charset="0"/>
                <a:cs typeface="Arial" charset="0"/>
              </a:rPr>
              <a:t>		</a:t>
            </a:r>
            <a:r>
              <a:rPr lang="hu-HU" sz="2000">
                <a:solidFill>
                  <a:schemeClr val="tx1"/>
                </a:solidFill>
                <a:ea typeface="Arial" charset="0"/>
                <a:cs typeface="Arial" charset="0"/>
              </a:rPr>
              <a:t>void greeting(){ </a:t>
            </a:r>
            <a:endParaRPr lang="en-US" sz="2000">
              <a:solidFill>
                <a:schemeClr val="tx1"/>
              </a:solidFill>
              <a:ea typeface="Arial" charset="0"/>
              <a:cs typeface="Arial" charset="0"/>
            </a:endParaRPr>
          </a:p>
          <a:p>
            <a:pPr>
              <a:spcBef>
                <a:spcPct val="0"/>
              </a:spcBef>
              <a:buFontTx/>
              <a:buNone/>
            </a:pPr>
            <a:r>
              <a:rPr lang="en-US" sz="2000">
                <a:solidFill>
                  <a:schemeClr val="tx1"/>
                </a:solidFill>
                <a:ea typeface="Arial" charset="0"/>
                <a:cs typeface="Arial" charset="0"/>
              </a:rPr>
              <a:t>			</a:t>
            </a:r>
            <a:r>
              <a:rPr lang="hu-HU" sz="2000">
                <a:solidFill>
                  <a:schemeClr val="tx1"/>
                </a:solidFill>
                <a:ea typeface="Arial" charset="0"/>
                <a:cs typeface="Arial" charset="0"/>
              </a:rPr>
              <a:t>System.out.println("Hello!");</a:t>
            </a:r>
          </a:p>
          <a:p>
            <a:pPr>
              <a:spcBef>
                <a:spcPct val="0"/>
              </a:spcBef>
              <a:buFontTx/>
              <a:buNone/>
            </a:pPr>
            <a:r>
              <a:rPr lang="en-US" sz="2000">
                <a:solidFill>
                  <a:schemeClr val="tx1"/>
                </a:solidFill>
                <a:ea typeface="Arial" charset="0"/>
                <a:cs typeface="Arial" charset="0"/>
              </a:rPr>
              <a:t>		}</a:t>
            </a:r>
          </a:p>
          <a:p>
            <a:pPr>
              <a:spcBef>
                <a:spcPct val="0"/>
              </a:spcBef>
              <a:buFontTx/>
              <a:buNone/>
            </a:pPr>
            <a:r>
              <a:rPr lang="en-US" sz="2000">
                <a:solidFill>
                  <a:schemeClr val="tx1"/>
                </a:solidFill>
                <a:ea typeface="Arial" charset="0"/>
                <a:cs typeface="Arial" charset="0"/>
              </a:rPr>
              <a:t>		</a:t>
            </a:r>
            <a:r>
              <a:rPr lang="hu-HU" sz="2000">
                <a:solidFill>
                  <a:schemeClr val="tx1"/>
                </a:solidFill>
                <a:ea typeface="Arial" charset="0"/>
                <a:cs typeface="Arial" charset="0"/>
              </a:rPr>
              <a:t>public static void main( String[] args ){</a:t>
            </a:r>
            <a:endParaRPr lang="en-US" sz="2000">
              <a:solidFill>
                <a:schemeClr val="tx1"/>
              </a:solidFill>
              <a:ea typeface="Arial" charset="0"/>
              <a:cs typeface="Arial" charset="0"/>
            </a:endParaRPr>
          </a:p>
          <a:p>
            <a:pPr>
              <a:spcBef>
                <a:spcPct val="0"/>
              </a:spcBef>
              <a:buFontTx/>
              <a:buNone/>
            </a:pPr>
            <a:r>
              <a:rPr lang="en-US" sz="2000">
                <a:solidFill>
                  <a:schemeClr val="tx1"/>
                </a:solidFill>
                <a:ea typeface="Arial" charset="0"/>
                <a:cs typeface="Arial" charset="0"/>
              </a:rPr>
              <a:t>			</a:t>
            </a:r>
            <a:r>
              <a:rPr lang="hu-HU" sz="2000">
                <a:solidFill>
                  <a:schemeClr val="tx1"/>
                </a:solidFill>
                <a:ea typeface="Arial" charset="0"/>
                <a:cs typeface="Arial" charset="0"/>
              </a:rPr>
              <a:t>new </a:t>
            </a:r>
            <a:r>
              <a:rPr lang="en-US" sz="2000">
                <a:solidFill>
                  <a:schemeClr val="tx1"/>
                </a:solidFill>
                <a:ea typeface="Arial" charset="0"/>
                <a:cs typeface="Arial" charset="0"/>
              </a:rPr>
              <a:t>Hello</a:t>
            </a:r>
            <a:r>
              <a:rPr lang="hu-HU" sz="2000">
                <a:solidFill>
                  <a:schemeClr val="tx1"/>
                </a:solidFill>
                <a:ea typeface="Arial" charset="0"/>
                <a:cs typeface="Arial" charset="0"/>
              </a:rPr>
              <a:t>().greeting();</a:t>
            </a:r>
          </a:p>
          <a:p>
            <a:pPr>
              <a:spcBef>
                <a:spcPct val="0"/>
              </a:spcBef>
              <a:buFontTx/>
              <a:buNone/>
            </a:pPr>
            <a:r>
              <a:rPr lang="en-US" sz="2000">
                <a:solidFill>
                  <a:schemeClr val="tx1"/>
                </a:solidFill>
                <a:ea typeface="Arial" charset="0"/>
                <a:cs typeface="Arial" charset="0"/>
              </a:rPr>
              <a:t>		</a:t>
            </a:r>
            <a:r>
              <a:rPr lang="hu-HU" sz="2000">
                <a:solidFill>
                  <a:schemeClr val="tx1"/>
                </a:solidFill>
                <a:ea typeface="Arial" charset="0"/>
                <a:cs typeface="Arial" charset="0"/>
              </a:rPr>
              <a:t>}</a:t>
            </a:r>
          </a:p>
          <a:p>
            <a:pPr>
              <a:spcBef>
                <a:spcPct val="0"/>
              </a:spcBef>
              <a:buFontTx/>
              <a:buNone/>
            </a:pPr>
            <a:r>
              <a:rPr lang="hu-HU" sz="2000">
                <a:solidFill>
                  <a:schemeClr val="tx1"/>
                </a:solidFill>
                <a:ea typeface="Arial" charset="0"/>
                <a:cs typeface="Arial" charset="0"/>
              </a:rPr>
              <a:t>}</a:t>
            </a:r>
            <a:endParaRPr lang="en-US" sz="2000">
              <a:solidFill>
                <a:schemeClr val="tx1"/>
              </a:solidFill>
              <a:ea typeface="Arial" charset="0"/>
              <a:cs typeface="Arial" charset="0"/>
            </a:endParaRPr>
          </a:p>
          <a:p>
            <a:pPr>
              <a:spcBef>
                <a:spcPct val="0"/>
              </a:spcBef>
              <a:buFontTx/>
              <a:buNone/>
            </a:pPr>
            <a:endParaRPr lang="en-US" sz="2000">
              <a:solidFill>
                <a:schemeClr val="tx1"/>
              </a:solidFill>
              <a:ea typeface="Arial" charset="0"/>
              <a:cs typeface="Arial" charset="0"/>
            </a:endParaRPr>
          </a:p>
          <a:p>
            <a:pPr>
              <a:spcBef>
                <a:spcPct val="0"/>
              </a:spcBef>
              <a:buFontTx/>
              <a:buNone/>
            </a:pPr>
            <a:r>
              <a:rPr lang="en-US" sz="2000">
                <a:solidFill>
                  <a:schemeClr val="tx1"/>
                </a:solidFill>
                <a:ea typeface="Arial" charset="0"/>
                <a:cs typeface="Arial" charset="0"/>
              </a:rPr>
              <a:t>public </a:t>
            </a:r>
            <a:r>
              <a:rPr lang="en-US" sz="2000">
                <a:solidFill>
                  <a:schemeClr val="hlink"/>
                </a:solidFill>
                <a:ea typeface="Arial" charset="0"/>
                <a:cs typeface="Arial" charset="0"/>
              </a:rPr>
              <a:t>aspect</a:t>
            </a:r>
            <a:r>
              <a:rPr lang="en-US" sz="2000">
                <a:solidFill>
                  <a:schemeClr val="tx1"/>
                </a:solidFill>
                <a:ea typeface="Arial" charset="0"/>
                <a:cs typeface="Arial" charset="0"/>
              </a:rPr>
              <a:t> With {</a:t>
            </a:r>
          </a:p>
          <a:p>
            <a:pPr>
              <a:spcBef>
                <a:spcPct val="0"/>
              </a:spcBef>
              <a:buFontTx/>
              <a:buNone/>
            </a:pPr>
            <a:r>
              <a:rPr lang="en-US" sz="2000">
                <a:solidFill>
                  <a:schemeClr val="tx1"/>
                </a:solidFill>
                <a:ea typeface="Arial" charset="0"/>
                <a:cs typeface="Arial" charset="0"/>
              </a:rPr>
              <a:t>		before() : call( void Hello.greeting() ) {</a:t>
            </a:r>
          </a:p>
          <a:p>
            <a:pPr>
              <a:spcBef>
                <a:spcPct val="0"/>
              </a:spcBef>
              <a:buFontTx/>
              <a:buNone/>
            </a:pPr>
            <a:r>
              <a:rPr lang="en-US" sz="2000">
                <a:solidFill>
                  <a:schemeClr val="tx1"/>
                </a:solidFill>
                <a:ea typeface="Arial" charset="0"/>
                <a:cs typeface="Arial" charset="0"/>
              </a:rPr>
              <a:t>			System.out.print(“AOP&gt;&gt; ");</a:t>
            </a:r>
          </a:p>
          <a:p>
            <a:pPr>
              <a:spcBef>
                <a:spcPct val="0"/>
              </a:spcBef>
              <a:buFontTx/>
              <a:buNone/>
            </a:pPr>
            <a:r>
              <a:rPr lang="en-US" sz="2000">
                <a:solidFill>
                  <a:schemeClr val="tx1"/>
                </a:solidFill>
                <a:ea typeface="Arial" charset="0"/>
                <a:cs typeface="Arial" charset="0"/>
              </a:rPr>
              <a:t>		}</a:t>
            </a:r>
          </a:p>
          <a:p>
            <a:pPr>
              <a:spcBef>
                <a:spcPct val="0"/>
              </a:spcBef>
              <a:buFontTx/>
              <a:buNone/>
            </a:pPr>
            <a:r>
              <a:rPr lang="en-US" sz="2000">
                <a:solidFill>
                  <a:schemeClr val="tx1"/>
                </a:solidFill>
                <a:ea typeface="Arial" charset="0"/>
                <a:cs typeface="Arial" charset="0"/>
              </a:rPr>
              <a:t>}</a:t>
            </a:r>
            <a:endParaRPr lang="hu-HU" sz="2000">
              <a:solidFill>
                <a:schemeClr val="tx1"/>
              </a:solidFill>
              <a:ea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827024-A3FD-834A-B399-B373102BF86B}" type="slidenum">
              <a:rPr lang="en-US" altLang="zh-CN"/>
              <a:pPr/>
              <a:t>15</a:t>
            </a:fld>
            <a:r>
              <a:rPr lang="en-US" altLang="zh-CN"/>
              <a:t> </a:t>
            </a:r>
            <a:endParaRPr lang="en-US"/>
          </a:p>
        </p:txBody>
      </p:sp>
      <p:sp>
        <p:nvSpPr>
          <p:cNvPr id="35842" name="Rectangle 2"/>
          <p:cNvSpPr>
            <a:spLocks noGrp="1" noChangeArrowheads="1"/>
          </p:cNvSpPr>
          <p:nvPr>
            <p:ph type="title"/>
          </p:nvPr>
        </p:nvSpPr>
        <p:spPr/>
        <p:txBody>
          <a:bodyPr/>
          <a:lstStyle/>
          <a:p>
            <a:r>
              <a:rPr lang="en-US" sz="2600"/>
              <a:t>The first program: compile and run</a:t>
            </a:r>
            <a:endParaRPr lang="hu-HU" sz="2600"/>
          </a:p>
        </p:txBody>
      </p:sp>
      <p:sp>
        <p:nvSpPr>
          <p:cNvPr id="35843" name="Rectangle 3"/>
          <p:cNvSpPr>
            <a:spLocks noGrp="1" noChangeArrowheads="1"/>
          </p:cNvSpPr>
          <p:nvPr>
            <p:ph type="body" idx="1"/>
          </p:nvPr>
        </p:nvSpPr>
        <p:spPr/>
        <p:txBody>
          <a:bodyPr/>
          <a:lstStyle/>
          <a:p>
            <a:pPr>
              <a:buFontTx/>
              <a:buNone/>
            </a:pPr>
            <a:endParaRPr lang="en-US" b="1">
              <a:solidFill>
                <a:schemeClr val="tx1"/>
              </a:solidFill>
              <a:latin typeface="Courier New" charset="0"/>
            </a:endParaRPr>
          </a:p>
          <a:p>
            <a:pPr>
              <a:buFontTx/>
              <a:buNone/>
            </a:pPr>
            <a:r>
              <a:rPr lang="en-US" b="1">
                <a:solidFill>
                  <a:schemeClr val="tx1"/>
                </a:solidFill>
                <a:latin typeface="Courier New" charset="0"/>
              </a:rPr>
              <a:t>&gt;ajc Hello.java With.aj</a:t>
            </a:r>
          </a:p>
          <a:p>
            <a:pPr>
              <a:buFontTx/>
              <a:buNone/>
            </a:pPr>
            <a:r>
              <a:rPr lang="en-US" b="1">
                <a:solidFill>
                  <a:schemeClr val="tx1"/>
                </a:solidFill>
                <a:latin typeface="Courier New" charset="0"/>
              </a:rPr>
              <a:t>&gt;java Hello</a:t>
            </a:r>
          </a:p>
          <a:p>
            <a:pPr>
              <a:buFontTx/>
              <a:buNone/>
            </a:pPr>
            <a:r>
              <a:rPr lang="en-US" b="1">
                <a:solidFill>
                  <a:schemeClr val="tx1"/>
                </a:solidFill>
                <a:latin typeface="Courier New" charset="0"/>
              </a:rPr>
              <a:t>  AOP&gt;&gt; Hello!</a:t>
            </a:r>
          </a:p>
          <a:p>
            <a:pPr>
              <a:buFontTx/>
              <a:buNone/>
            </a:pPr>
            <a:endParaRPr lang="en-US" b="1">
              <a:solidFill>
                <a:schemeClr val="tx1"/>
              </a:solidFill>
              <a:latin typeface="Courier New" charset="0"/>
            </a:endParaRPr>
          </a:p>
          <a:p>
            <a:r>
              <a:rPr lang="en-US"/>
              <a:t>ajc: Aspect weaver</a:t>
            </a:r>
          </a:p>
          <a:p>
            <a:pPr lvl="1"/>
            <a:r>
              <a:rPr lang="en-US"/>
              <a:t>Compiles Java and AspectJ</a:t>
            </a:r>
          </a:p>
          <a:p>
            <a:pPr lvl="1"/>
            <a:r>
              <a:rPr lang="en-US"/>
              <a:t>Produces efficient code</a:t>
            </a:r>
          </a:p>
          <a:p>
            <a:pPr lvl="1"/>
            <a:r>
              <a:rPr lang="en-US"/>
              <a:t>Incremental compilation</a:t>
            </a:r>
          </a:p>
          <a:p>
            <a:pPr lvl="1"/>
            <a:r>
              <a:rPr lang="en-US"/>
              <a:t>Accepts bytecode</a:t>
            </a:r>
            <a:endParaRPr lang="hu-HU" b="1">
              <a:latin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ways to run </a:t>
            </a:r>
            <a:r>
              <a:rPr lang="en-US" dirty="0" err="1" smtClean="0"/>
              <a:t>aspectj</a:t>
            </a:r>
            <a:endParaRPr lang="en-US" dirty="0"/>
          </a:p>
        </p:txBody>
      </p:sp>
      <p:sp>
        <p:nvSpPr>
          <p:cNvPr id="3" name="Content Placeholder 2"/>
          <p:cNvSpPr>
            <a:spLocks noGrp="1"/>
          </p:cNvSpPr>
          <p:nvPr>
            <p:ph idx="1"/>
          </p:nvPr>
        </p:nvSpPr>
        <p:spPr/>
        <p:txBody>
          <a:bodyPr/>
          <a:lstStyle/>
          <a:p>
            <a:endParaRPr lang="en-US" dirty="0" smtClean="0"/>
          </a:p>
          <a:p>
            <a:r>
              <a:rPr lang="en-US" dirty="0" smtClean="0"/>
              <a:t>Preinstalled </a:t>
            </a:r>
          </a:p>
          <a:p>
            <a:pPr lvl="1"/>
            <a:r>
              <a:rPr lang="en-US" dirty="0" smtClean="0"/>
              <a:t>Method 1: Use </a:t>
            </a:r>
            <a:r>
              <a:rPr lang="en-US" dirty="0" err="1" smtClean="0"/>
              <a:t>ajc</a:t>
            </a:r>
            <a:r>
              <a:rPr lang="en-US" dirty="0" smtClean="0"/>
              <a:t> installed on our </a:t>
            </a:r>
            <a:r>
              <a:rPr lang="en-US" dirty="0" err="1" smtClean="0"/>
              <a:t>ubuntu</a:t>
            </a:r>
            <a:r>
              <a:rPr lang="en-US" dirty="0" smtClean="0"/>
              <a:t> machines on campus</a:t>
            </a:r>
          </a:p>
          <a:p>
            <a:r>
              <a:rPr lang="en-US" dirty="0" smtClean="0"/>
              <a:t>Install on your own machines </a:t>
            </a:r>
          </a:p>
          <a:p>
            <a:pPr lvl="1"/>
            <a:r>
              <a:rPr lang="en-US" dirty="0" smtClean="0"/>
              <a:t>Method 2: Install command line </a:t>
            </a:r>
            <a:r>
              <a:rPr lang="en-US" dirty="0" err="1" smtClean="0"/>
              <a:t>ajc</a:t>
            </a:r>
            <a:endParaRPr lang="en-US" dirty="0" smtClean="0"/>
          </a:p>
          <a:p>
            <a:pPr lvl="1"/>
            <a:r>
              <a:rPr lang="en-US" dirty="0" smtClean="0"/>
              <a:t>Method 3: Install on AJDT on eclipse</a:t>
            </a:r>
            <a:endParaRPr lang="en-US" dirty="0"/>
          </a:p>
        </p:txBody>
      </p:sp>
      <p:sp>
        <p:nvSpPr>
          <p:cNvPr id="4" name="Slide Number Placeholder 3"/>
          <p:cNvSpPr>
            <a:spLocks noGrp="1"/>
          </p:cNvSpPr>
          <p:nvPr>
            <p:ph type="sldNum" sz="quarter" idx="10"/>
          </p:nvPr>
        </p:nvSpPr>
        <p:spPr/>
        <p:txBody>
          <a:bodyPr/>
          <a:lstStyle/>
          <a:p>
            <a:fld id="{2946DEEE-DF8D-684D-860E-163A8EB97D35}" type="slidenum">
              <a:rPr lang="en-US" altLang="zh-CN" smtClean="0"/>
              <a:pPr/>
              <a:t>16</a:t>
            </a:fld>
            <a:r>
              <a:rPr lang="en-US" altLang="zh-CN" smtClean="0"/>
              <a:t> </a:t>
            </a:r>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1: Use pre-installed </a:t>
            </a:r>
            <a:r>
              <a:rPr lang="en-US" dirty="0" err="1" smtClean="0"/>
              <a:t>aspectj</a:t>
            </a:r>
            <a:r>
              <a:rPr lang="en-US" dirty="0" smtClean="0"/>
              <a:t> on </a:t>
            </a:r>
            <a:r>
              <a:rPr lang="en-US" dirty="0" err="1" smtClean="0"/>
              <a:t>ubuntu</a:t>
            </a:r>
            <a:endParaRPr lang="en-US" dirty="0"/>
          </a:p>
        </p:txBody>
      </p:sp>
      <p:sp>
        <p:nvSpPr>
          <p:cNvPr id="3" name="Content Placeholder 2"/>
          <p:cNvSpPr>
            <a:spLocks noGrp="1"/>
          </p:cNvSpPr>
          <p:nvPr>
            <p:ph idx="1"/>
          </p:nvPr>
        </p:nvSpPr>
        <p:spPr/>
        <p:txBody>
          <a:bodyPr/>
          <a:lstStyle/>
          <a:p>
            <a:r>
              <a:rPr lang="en-US" dirty="0" err="1" smtClean="0"/>
              <a:t>ssh</a:t>
            </a:r>
            <a:r>
              <a:rPr lang="en-US" dirty="0" smtClean="0"/>
              <a:t> into </a:t>
            </a:r>
            <a:r>
              <a:rPr lang="en-US" dirty="0" err="1" smtClean="0"/>
              <a:t>bravo.cs.uwindsor.ca</a:t>
            </a:r>
            <a:endParaRPr lang="en-US" dirty="0" smtClean="0"/>
          </a:p>
          <a:p>
            <a:endParaRPr lang="en-US" dirty="0" smtClean="0"/>
          </a:p>
          <a:p>
            <a:r>
              <a:rPr lang="en-US" dirty="0" smtClean="0"/>
              <a:t>Compile and run</a:t>
            </a:r>
          </a:p>
          <a:p>
            <a:pPr lvl="1"/>
            <a:r>
              <a:rPr lang="en-US" dirty="0" err="1" smtClean="0"/>
              <a:t>ajc</a:t>
            </a:r>
            <a:r>
              <a:rPr lang="en-US" dirty="0" smtClean="0"/>
              <a:t> </a:t>
            </a:r>
            <a:r>
              <a:rPr lang="en-US" dirty="0" err="1" smtClean="0"/>
              <a:t>SomeAspect.aj</a:t>
            </a:r>
            <a:r>
              <a:rPr lang="en-US" dirty="0" smtClean="0"/>
              <a:t> </a:t>
            </a:r>
            <a:r>
              <a:rPr lang="en-US" dirty="0" err="1" smtClean="0"/>
              <a:t>SomeJavaWithMain.java</a:t>
            </a:r>
            <a:endParaRPr lang="en-US" dirty="0" smtClean="0"/>
          </a:p>
          <a:p>
            <a:pPr lvl="1"/>
            <a:r>
              <a:rPr lang="en-US" dirty="0" smtClean="0"/>
              <a:t>java   </a:t>
            </a:r>
            <a:r>
              <a:rPr lang="en-US" dirty="0" err="1" smtClean="0"/>
              <a:t>SomeJavaWithMain</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2946DEEE-DF8D-684D-860E-163A8EB97D35}" type="slidenum">
              <a:rPr lang="en-US" altLang="zh-CN" smtClean="0"/>
              <a:pPr/>
              <a:t>17</a:t>
            </a:fld>
            <a:r>
              <a:rPr lang="en-US" altLang="zh-CN" smtClean="0"/>
              <a:t> </a:t>
            </a:r>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care of the </a:t>
            </a:r>
            <a:r>
              <a:rPr lang="en-US" dirty="0" err="1" smtClean="0"/>
              <a:t>classpath</a:t>
            </a:r>
            <a:endParaRPr lang="en-US" dirty="0"/>
          </a:p>
        </p:txBody>
      </p:sp>
      <p:sp>
        <p:nvSpPr>
          <p:cNvPr id="3" name="Content Placeholder 2"/>
          <p:cNvSpPr>
            <a:spLocks noGrp="1"/>
          </p:cNvSpPr>
          <p:nvPr>
            <p:ph idx="1"/>
          </p:nvPr>
        </p:nvSpPr>
        <p:spPr>
          <a:xfrm>
            <a:off x="323850" y="1066800"/>
            <a:ext cx="8382000" cy="5181600"/>
          </a:xfrm>
        </p:spPr>
        <p:txBody>
          <a:bodyPr/>
          <a:lstStyle/>
          <a:p>
            <a:pPr>
              <a:buNone/>
            </a:pPr>
            <a:r>
              <a:rPr lang="en-US" sz="2000" dirty="0" smtClean="0">
                <a:solidFill>
                  <a:schemeClr val="tx1"/>
                </a:solidFill>
              </a:rPr>
              <a:t>jlu@bravo:~/440/A2$ </a:t>
            </a:r>
            <a:r>
              <a:rPr lang="en-US" sz="2000" dirty="0" err="1" smtClean="0">
                <a:solidFill>
                  <a:schemeClr val="tx1"/>
                </a:solidFill>
              </a:rPr>
              <a:t>ajc</a:t>
            </a:r>
            <a:r>
              <a:rPr lang="en-US" sz="2000" dirty="0" smtClean="0">
                <a:solidFill>
                  <a:schemeClr val="tx1"/>
                </a:solidFill>
              </a:rPr>
              <a:t> </a:t>
            </a:r>
            <a:r>
              <a:rPr lang="en-US" sz="2000" dirty="0" err="1" smtClean="0">
                <a:solidFill>
                  <a:schemeClr val="tx1"/>
                </a:solidFill>
              </a:rPr>
              <a:t>Hello.java</a:t>
            </a:r>
            <a:r>
              <a:rPr lang="en-US" sz="2000" dirty="0" smtClean="0">
                <a:solidFill>
                  <a:schemeClr val="tx1"/>
                </a:solidFill>
              </a:rPr>
              <a:t> </a:t>
            </a:r>
            <a:r>
              <a:rPr lang="en-US" sz="2000" dirty="0" err="1" smtClean="0">
                <a:solidFill>
                  <a:schemeClr val="tx1"/>
                </a:solidFill>
              </a:rPr>
              <a:t>HelloA.aj</a:t>
            </a:r>
            <a:endParaRPr lang="en-US" sz="2000" dirty="0" smtClean="0">
              <a:solidFill>
                <a:schemeClr val="tx1"/>
              </a:solidFill>
            </a:endParaRPr>
          </a:p>
          <a:p>
            <a:pPr>
              <a:buNone/>
            </a:pPr>
            <a:r>
              <a:rPr lang="en-US" sz="2000" dirty="0" smtClean="0">
                <a:solidFill>
                  <a:schemeClr val="tx1"/>
                </a:solidFill>
              </a:rPr>
              <a:t>jlu@bravo:~/440/A2$ java Hello</a:t>
            </a:r>
          </a:p>
          <a:p>
            <a:pPr>
              <a:buNone/>
            </a:pPr>
            <a:r>
              <a:rPr lang="en-US" sz="2000" dirty="0" smtClean="0">
                <a:solidFill>
                  <a:schemeClr val="tx1"/>
                </a:solidFill>
              </a:rPr>
              <a:t>Exception in thread "main" </a:t>
            </a:r>
            <a:r>
              <a:rPr lang="en-US" sz="2000" dirty="0" err="1" smtClean="0">
                <a:solidFill>
                  <a:schemeClr val="tx1"/>
                </a:solidFill>
              </a:rPr>
              <a:t>java.lang.NoClassDefFoundError</a:t>
            </a:r>
            <a:r>
              <a:rPr lang="en-US" sz="2000" dirty="0" smtClean="0">
                <a:solidFill>
                  <a:schemeClr val="tx1"/>
                </a:solidFill>
              </a:rPr>
              <a:t>:</a:t>
            </a:r>
            <a:r>
              <a:rPr lang="en-US" sz="2000" dirty="0" smtClean="0">
                <a:solidFill>
                  <a:srgbClr val="FF0000"/>
                </a:solidFill>
              </a:rPr>
              <a:t> Hello</a:t>
            </a:r>
          </a:p>
          <a:p>
            <a:pPr>
              <a:buNone/>
            </a:pPr>
            <a:r>
              <a:rPr lang="en-US" sz="2000" dirty="0" smtClean="0">
                <a:solidFill>
                  <a:schemeClr val="tx1"/>
                </a:solidFill>
              </a:rPr>
              <a:t>Caused by: </a:t>
            </a:r>
            <a:r>
              <a:rPr lang="en-US" sz="2000" dirty="0" err="1" smtClean="0">
                <a:solidFill>
                  <a:schemeClr val="tx1"/>
                </a:solidFill>
              </a:rPr>
              <a:t>java.lang.ClassNotFoundException</a:t>
            </a:r>
            <a:r>
              <a:rPr lang="en-US" sz="2000" dirty="0" smtClean="0">
                <a:solidFill>
                  <a:schemeClr val="tx1"/>
                </a:solidFill>
              </a:rPr>
              <a:t>: Hello</a:t>
            </a:r>
          </a:p>
          <a:p>
            <a:pPr>
              <a:buNone/>
            </a:pPr>
            <a:r>
              <a:rPr lang="en-US" sz="2000" dirty="0" smtClean="0">
                <a:solidFill>
                  <a:schemeClr val="tx1"/>
                </a:solidFill>
              </a:rPr>
              <a:t>        at java.net.URLClassLoader$1.run(URLClassLoader.java:202)</a:t>
            </a:r>
          </a:p>
          <a:p>
            <a:pPr>
              <a:buNone/>
            </a:pPr>
            <a:r>
              <a:rPr lang="en-US" sz="2000" dirty="0" smtClean="0">
                <a:solidFill>
                  <a:schemeClr val="tx1"/>
                </a:solidFill>
              </a:rPr>
              <a:t>        at </a:t>
            </a:r>
            <a:r>
              <a:rPr lang="en-US" sz="2000" dirty="0" err="1" smtClean="0">
                <a:solidFill>
                  <a:schemeClr val="tx1"/>
                </a:solidFill>
              </a:rPr>
              <a:t>java.security.AccessController.doPrivileged(Native</a:t>
            </a:r>
            <a:r>
              <a:rPr lang="en-US" sz="2000" dirty="0" smtClean="0">
                <a:solidFill>
                  <a:schemeClr val="tx1"/>
                </a:solidFill>
              </a:rPr>
              <a:t> Method)</a:t>
            </a:r>
          </a:p>
          <a:p>
            <a:pPr>
              <a:buNone/>
            </a:pPr>
            <a:r>
              <a:rPr lang="en-US" sz="2000" dirty="0" smtClean="0">
                <a:solidFill>
                  <a:schemeClr val="tx1"/>
                </a:solidFill>
              </a:rPr>
              <a:t>        at java.net.URLClassLoader.findClass(URLClassLoader.java:190)</a:t>
            </a:r>
          </a:p>
          <a:p>
            <a:pPr>
              <a:buNone/>
            </a:pPr>
            <a:r>
              <a:rPr lang="en-US" sz="2000" dirty="0" smtClean="0">
                <a:solidFill>
                  <a:schemeClr val="tx1"/>
                </a:solidFill>
              </a:rPr>
              <a:t>        at java.lang.ClassLoader.loadClass(ClassLoader.java:306)</a:t>
            </a:r>
          </a:p>
          <a:p>
            <a:pPr>
              <a:buNone/>
            </a:pPr>
            <a:r>
              <a:rPr lang="en-US" sz="2000" dirty="0" smtClean="0">
                <a:solidFill>
                  <a:schemeClr val="tx1"/>
                </a:solidFill>
              </a:rPr>
              <a:t>        at sun.misc.Launcher$AppClassLoader.loadClass(Launcher.java:301)</a:t>
            </a:r>
          </a:p>
          <a:p>
            <a:pPr>
              <a:buNone/>
            </a:pPr>
            <a:r>
              <a:rPr lang="en-US" sz="2000" dirty="0" smtClean="0">
                <a:solidFill>
                  <a:schemeClr val="tx1"/>
                </a:solidFill>
              </a:rPr>
              <a:t>        at java.lang.ClassLoader.loadClass(ClassLoader.java:247)</a:t>
            </a:r>
          </a:p>
          <a:p>
            <a:pPr>
              <a:buNone/>
            </a:pPr>
            <a:r>
              <a:rPr lang="en-US" sz="2000" dirty="0" smtClean="0">
                <a:solidFill>
                  <a:schemeClr val="tx1"/>
                </a:solidFill>
              </a:rPr>
              <a:t>Could not find the main class: Hello.  Program will exit.</a:t>
            </a:r>
          </a:p>
        </p:txBody>
      </p:sp>
      <p:sp>
        <p:nvSpPr>
          <p:cNvPr id="4" name="Slide Number Placeholder 3"/>
          <p:cNvSpPr>
            <a:spLocks noGrp="1"/>
          </p:cNvSpPr>
          <p:nvPr>
            <p:ph type="sldNum" sz="quarter" idx="10"/>
          </p:nvPr>
        </p:nvSpPr>
        <p:spPr/>
        <p:txBody>
          <a:bodyPr/>
          <a:lstStyle/>
          <a:p>
            <a:fld id="{2946DEEE-DF8D-684D-860E-163A8EB97D35}" type="slidenum">
              <a:rPr lang="en-US" altLang="zh-CN" smtClean="0"/>
              <a:pPr/>
              <a:t>18</a:t>
            </a:fld>
            <a:r>
              <a:rPr lang="en-US" altLang="zh-CN" smtClean="0"/>
              <a:t> </a:t>
            </a:r>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current directory to your </a:t>
            </a:r>
            <a:r>
              <a:rPr lang="en-US" dirty="0" err="1" smtClean="0"/>
              <a:t>classpath</a:t>
            </a:r>
            <a:endParaRPr lang="en-US" dirty="0"/>
          </a:p>
        </p:txBody>
      </p:sp>
      <p:sp>
        <p:nvSpPr>
          <p:cNvPr id="3" name="Content Placeholder 2"/>
          <p:cNvSpPr>
            <a:spLocks noGrp="1"/>
          </p:cNvSpPr>
          <p:nvPr>
            <p:ph idx="1"/>
          </p:nvPr>
        </p:nvSpPr>
        <p:spPr/>
        <p:txBody>
          <a:bodyPr/>
          <a:lstStyle/>
          <a:p>
            <a:pPr>
              <a:buNone/>
            </a:pPr>
            <a:r>
              <a:rPr lang="en-US" sz="2000" dirty="0" smtClean="0">
                <a:solidFill>
                  <a:schemeClr val="tx1"/>
                </a:solidFill>
              </a:rPr>
              <a:t>jlu@bravo:~/440/A2$ java </a:t>
            </a:r>
            <a:r>
              <a:rPr lang="en-US" sz="2000" dirty="0" smtClean="0">
                <a:solidFill>
                  <a:srgbClr val="FF0000"/>
                </a:solidFill>
              </a:rPr>
              <a:t>-</a:t>
            </a:r>
            <a:r>
              <a:rPr lang="en-US" sz="2000" dirty="0" err="1" smtClean="0">
                <a:solidFill>
                  <a:srgbClr val="FF0000"/>
                </a:solidFill>
              </a:rPr>
              <a:t>classpath</a:t>
            </a:r>
            <a:r>
              <a:rPr lang="en-US" sz="2000" dirty="0" smtClean="0">
                <a:solidFill>
                  <a:srgbClr val="FF0000"/>
                </a:solidFill>
              </a:rPr>
              <a:t> .</a:t>
            </a:r>
            <a:r>
              <a:rPr lang="en-US" sz="2000" dirty="0" smtClean="0">
                <a:solidFill>
                  <a:schemeClr val="tx1"/>
                </a:solidFill>
              </a:rPr>
              <a:t> Hello</a:t>
            </a:r>
          </a:p>
          <a:p>
            <a:pPr>
              <a:buNone/>
            </a:pPr>
            <a:r>
              <a:rPr lang="en-US" sz="2000" dirty="0" smtClean="0">
                <a:solidFill>
                  <a:schemeClr val="tx1"/>
                </a:solidFill>
              </a:rPr>
              <a:t>Exception in thread "main" </a:t>
            </a:r>
            <a:r>
              <a:rPr lang="en-US" sz="2000" dirty="0" err="1" smtClean="0">
                <a:solidFill>
                  <a:schemeClr val="tx1"/>
                </a:solidFill>
              </a:rPr>
              <a:t>java.lang.NoClassDefFoundError</a:t>
            </a:r>
            <a:r>
              <a:rPr lang="en-US" sz="2000" dirty="0" smtClean="0">
                <a:solidFill>
                  <a:schemeClr val="tx1"/>
                </a:solidFill>
              </a:rPr>
              <a:t>: </a:t>
            </a:r>
            <a:r>
              <a:rPr lang="en-US" sz="2000" dirty="0" smtClean="0">
                <a:solidFill>
                  <a:srgbClr val="FF0000"/>
                </a:solidFill>
              </a:rPr>
              <a:t>org/</a:t>
            </a:r>
            <a:r>
              <a:rPr lang="en-US" sz="2000" dirty="0" err="1" smtClean="0">
                <a:solidFill>
                  <a:srgbClr val="FF0000"/>
                </a:solidFill>
              </a:rPr>
              <a:t>aspectj/lang/Signature</a:t>
            </a:r>
            <a:endParaRPr lang="en-US" sz="2000" dirty="0" smtClean="0">
              <a:solidFill>
                <a:srgbClr val="FF0000"/>
              </a:solidFill>
            </a:endParaRPr>
          </a:p>
          <a:p>
            <a:pPr>
              <a:buNone/>
            </a:pPr>
            <a:r>
              <a:rPr lang="en-US" sz="2000" dirty="0" smtClean="0">
                <a:solidFill>
                  <a:schemeClr val="tx1"/>
                </a:solidFill>
              </a:rPr>
              <a:t>Caused by: </a:t>
            </a:r>
            <a:r>
              <a:rPr lang="en-US" sz="2000" dirty="0" err="1" smtClean="0">
                <a:solidFill>
                  <a:schemeClr val="tx1"/>
                </a:solidFill>
              </a:rPr>
              <a:t>java.lang.ClassNotFoundException</a:t>
            </a:r>
            <a:r>
              <a:rPr lang="en-US" sz="2000" dirty="0" smtClean="0">
                <a:solidFill>
                  <a:schemeClr val="tx1"/>
                </a:solidFill>
              </a:rPr>
              <a:t>: </a:t>
            </a:r>
            <a:r>
              <a:rPr lang="en-US" sz="2000" dirty="0" err="1" smtClean="0">
                <a:solidFill>
                  <a:schemeClr val="tx1"/>
                </a:solidFill>
              </a:rPr>
              <a:t>org.aspectj.lang.Signature</a:t>
            </a:r>
            <a:endParaRPr lang="en-US" sz="2000" dirty="0" smtClean="0">
              <a:solidFill>
                <a:schemeClr val="tx1"/>
              </a:solidFill>
            </a:endParaRPr>
          </a:p>
          <a:p>
            <a:pPr>
              <a:buNone/>
            </a:pPr>
            <a:r>
              <a:rPr lang="en-US" sz="2000" dirty="0" smtClean="0">
                <a:solidFill>
                  <a:schemeClr val="tx1"/>
                </a:solidFill>
              </a:rPr>
              <a:t>        at java.net.URLClassLoader$1.run(URLClassLoader.java:202)</a:t>
            </a:r>
          </a:p>
          <a:p>
            <a:pPr>
              <a:buNone/>
            </a:pPr>
            <a:r>
              <a:rPr lang="en-US" sz="2000" dirty="0" smtClean="0">
                <a:solidFill>
                  <a:schemeClr val="tx1"/>
                </a:solidFill>
              </a:rPr>
              <a:t>        at </a:t>
            </a:r>
            <a:r>
              <a:rPr lang="en-US" sz="2000" dirty="0" err="1" smtClean="0">
                <a:solidFill>
                  <a:schemeClr val="tx1"/>
                </a:solidFill>
              </a:rPr>
              <a:t>java.security.AccessController.doPrivileged(Native</a:t>
            </a:r>
            <a:r>
              <a:rPr lang="en-US" sz="2000" dirty="0" smtClean="0">
                <a:solidFill>
                  <a:schemeClr val="tx1"/>
                </a:solidFill>
              </a:rPr>
              <a:t> Method)</a:t>
            </a:r>
          </a:p>
          <a:p>
            <a:pPr>
              <a:buNone/>
            </a:pPr>
            <a:r>
              <a:rPr lang="en-US" sz="2000" dirty="0" smtClean="0">
                <a:solidFill>
                  <a:schemeClr val="tx1"/>
                </a:solidFill>
              </a:rPr>
              <a:t>        at java.net.URLClassLoader.findClass(URLClassLoader.java:190)</a:t>
            </a:r>
          </a:p>
          <a:p>
            <a:pPr>
              <a:buNone/>
            </a:pPr>
            <a:r>
              <a:rPr lang="en-US" sz="2000" dirty="0" smtClean="0">
                <a:solidFill>
                  <a:schemeClr val="tx1"/>
                </a:solidFill>
              </a:rPr>
              <a:t>        at java.lang.ClassLoader.loadClass(ClassLoader.java:306)</a:t>
            </a:r>
          </a:p>
          <a:p>
            <a:pPr>
              <a:buNone/>
            </a:pPr>
            <a:r>
              <a:rPr lang="en-US" sz="2000" dirty="0" smtClean="0">
                <a:solidFill>
                  <a:schemeClr val="tx1"/>
                </a:solidFill>
              </a:rPr>
              <a:t>        at sun.misc.Launcher$AppClassLoader.loadClass(Launcher.java:301)</a:t>
            </a:r>
          </a:p>
          <a:p>
            <a:pPr>
              <a:buNone/>
            </a:pPr>
            <a:r>
              <a:rPr lang="en-US" sz="2000" dirty="0" smtClean="0">
                <a:solidFill>
                  <a:schemeClr val="tx1"/>
                </a:solidFill>
              </a:rPr>
              <a:t>        at java.lang.ClassLoader.loadClass(ClassLoader.java:247)</a:t>
            </a:r>
          </a:p>
          <a:p>
            <a:pPr>
              <a:buNone/>
            </a:pPr>
            <a:r>
              <a:rPr lang="en-US" sz="2000" dirty="0" smtClean="0">
                <a:solidFill>
                  <a:schemeClr val="tx1"/>
                </a:solidFill>
              </a:rPr>
              <a:t>Could not find the main class: Hello.  Program will exit.</a:t>
            </a:r>
          </a:p>
          <a:p>
            <a:pPr>
              <a:buNone/>
            </a:pPr>
            <a:r>
              <a:rPr lang="en-US" sz="2000" dirty="0" smtClean="0">
                <a:solidFill>
                  <a:schemeClr val="tx1"/>
                </a:solidFill>
              </a:rPr>
              <a:t> </a:t>
            </a:r>
          </a:p>
          <a:p>
            <a:endParaRPr lang="en-US" sz="2000" dirty="0"/>
          </a:p>
        </p:txBody>
      </p:sp>
      <p:sp>
        <p:nvSpPr>
          <p:cNvPr id="4" name="Slide Number Placeholder 3"/>
          <p:cNvSpPr>
            <a:spLocks noGrp="1"/>
          </p:cNvSpPr>
          <p:nvPr>
            <p:ph type="sldNum" sz="quarter" idx="10"/>
          </p:nvPr>
        </p:nvSpPr>
        <p:spPr/>
        <p:txBody>
          <a:bodyPr/>
          <a:lstStyle/>
          <a:p>
            <a:fld id="{2946DEEE-DF8D-684D-860E-163A8EB97D35}" type="slidenum">
              <a:rPr lang="en-US" altLang="zh-CN" smtClean="0"/>
              <a:pPr/>
              <a:t>19</a:t>
            </a:fld>
            <a:r>
              <a:rPr lang="en-US" altLang="zh-CN" smtClean="0"/>
              <a:t> </a:t>
            </a:r>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92CACB3-6A9B-9047-AFDD-F058041C9452}" type="slidenum">
              <a:rPr lang="en-US" altLang="zh-CN"/>
              <a:pPr/>
              <a:t>2</a:t>
            </a:fld>
            <a:r>
              <a:rPr lang="en-US" altLang="zh-CN"/>
              <a:t> </a:t>
            </a:r>
            <a:endParaRPr lang="en-US"/>
          </a:p>
        </p:txBody>
      </p:sp>
      <p:sp>
        <p:nvSpPr>
          <p:cNvPr id="589826" name="Rectangle 2"/>
          <p:cNvSpPr>
            <a:spLocks noGrp="1" noChangeArrowheads="1"/>
          </p:cNvSpPr>
          <p:nvPr>
            <p:ph type="title"/>
          </p:nvPr>
        </p:nvSpPr>
        <p:spPr/>
        <p:txBody>
          <a:bodyPr/>
          <a:lstStyle/>
          <a:p>
            <a:r>
              <a:rPr lang="en-US"/>
              <a:t>Following “AspectJ in Action” Chapter 2, 3. </a:t>
            </a:r>
          </a:p>
        </p:txBody>
      </p:sp>
      <p:pic>
        <p:nvPicPr>
          <p:cNvPr id="589828" name="Picture 4" descr="laddad_cover150"/>
          <p:cNvPicPr>
            <a:picLocks noChangeAspect="1" noChangeArrowheads="1"/>
          </p:cNvPicPr>
          <p:nvPr/>
        </p:nvPicPr>
        <p:blipFill>
          <a:blip r:embed="rId3"/>
          <a:srcRect/>
          <a:stretch>
            <a:fillRect/>
          </a:stretch>
        </p:blipFill>
        <p:spPr bwMode="auto">
          <a:xfrm>
            <a:off x="684213" y="1125538"/>
            <a:ext cx="4117975" cy="4941887"/>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err="1" smtClean="0"/>
              <a:t>aspectjrt</a:t>
            </a:r>
            <a:endParaRPr lang="en-US" dirty="0"/>
          </a:p>
        </p:txBody>
      </p:sp>
      <p:sp>
        <p:nvSpPr>
          <p:cNvPr id="3" name="Content Placeholder 2"/>
          <p:cNvSpPr>
            <a:spLocks noGrp="1"/>
          </p:cNvSpPr>
          <p:nvPr>
            <p:ph idx="1"/>
          </p:nvPr>
        </p:nvSpPr>
        <p:spPr/>
        <p:txBody>
          <a:bodyPr/>
          <a:lstStyle/>
          <a:p>
            <a:pPr>
              <a:buNone/>
            </a:pPr>
            <a:r>
              <a:rPr lang="en-US" sz="2000" dirty="0" smtClean="0">
                <a:solidFill>
                  <a:schemeClr val="tx1"/>
                </a:solidFill>
              </a:rPr>
              <a:t>jlu@bravo:~/440/A2$ </a:t>
            </a:r>
            <a:r>
              <a:rPr lang="en-US" sz="2000" dirty="0" err="1" smtClean="0">
                <a:solidFill>
                  <a:schemeClr val="tx1"/>
                </a:solidFill>
              </a:rPr>
              <a:t>ajc</a:t>
            </a:r>
            <a:r>
              <a:rPr lang="en-US" sz="2000" dirty="0" smtClean="0">
                <a:solidFill>
                  <a:schemeClr val="tx1"/>
                </a:solidFill>
              </a:rPr>
              <a:t> </a:t>
            </a:r>
            <a:r>
              <a:rPr lang="en-US" sz="2000" dirty="0" err="1" smtClean="0">
                <a:solidFill>
                  <a:schemeClr val="tx1"/>
                </a:solidFill>
              </a:rPr>
              <a:t>Hello.java</a:t>
            </a:r>
            <a:r>
              <a:rPr lang="en-US" sz="2000" dirty="0" smtClean="0">
                <a:solidFill>
                  <a:schemeClr val="tx1"/>
                </a:solidFill>
              </a:rPr>
              <a:t> </a:t>
            </a:r>
            <a:r>
              <a:rPr lang="en-US" sz="2000" dirty="0" err="1" smtClean="0">
                <a:solidFill>
                  <a:schemeClr val="tx1"/>
                </a:solidFill>
              </a:rPr>
              <a:t>HelloA.aj</a:t>
            </a:r>
            <a:endParaRPr lang="en-US" sz="2000" dirty="0" smtClean="0">
              <a:solidFill>
                <a:schemeClr val="tx1"/>
              </a:solidFill>
            </a:endParaRPr>
          </a:p>
          <a:p>
            <a:pPr>
              <a:buNone/>
            </a:pPr>
            <a:r>
              <a:rPr lang="en-US" sz="2000" dirty="0" smtClean="0">
                <a:solidFill>
                  <a:schemeClr val="tx1"/>
                </a:solidFill>
              </a:rPr>
              <a:t>jlu@bravo:~/440/A2$ java -</a:t>
            </a:r>
            <a:r>
              <a:rPr lang="en-US" sz="2000" dirty="0" err="1" smtClean="0">
                <a:solidFill>
                  <a:schemeClr val="tx1"/>
                </a:solidFill>
              </a:rPr>
              <a:t>classpath</a:t>
            </a:r>
            <a:r>
              <a:rPr lang="en-US" sz="2000" dirty="0" smtClean="0">
                <a:solidFill>
                  <a:schemeClr val="tx1"/>
                </a:solidFill>
              </a:rPr>
              <a:t> .</a:t>
            </a:r>
            <a:r>
              <a:rPr lang="en-US" sz="2000" dirty="0" smtClean="0">
                <a:solidFill>
                  <a:srgbClr val="FF0000"/>
                </a:solidFill>
              </a:rPr>
              <a:t>:/usr/share/java/aspectjrt-1.6.9.jar </a:t>
            </a:r>
            <a:r>
              <a:rPr lang="en-US" sz="2000" dirty="0" smtClean="0">
                <a:solidFill>
                  <a:schemeClr val="tx1"/>
                </a:solidFill>
              </a:rPr>
              <a:t>Hello</a:t>
            </a:r>
          </a:p>
          <a:p>
            <a:pPr>
              <a:buNone/>
            </a:pPr>
            <a:r>
              <a:rPr lang="en-US" sz="2000" dirty="0" smtClean="0">
                <a:solidFill>
                  <a:schemeClr val="tx1"/>
                </a:solidFill>
              </a:rPr>
              <a:t>Before: </a:t>
            </a:r>
            <a:r>
              <a:rPr lang="en-US" sz="2000" dirty="0" err="1" smtClean="0">
                <a:solidFill>
                  <a:schemeClr val="tx1"/>
                </a:solidFill>
              </a:rPr>
              <a:t>staticinitialization(Hello</a:t>
            </a:r>
            <a:r>
              <a:rPr lang="en-US" sz="2000" dirty="0" smtClean="0">
                <a:solidFill>
                  <a:schemeClr val="tx1"/>
                </a:solidFill>
              </a:rPr>
              <a:t>.&lt;</a:t>
            </a:r>
            <a:r>
              <a:rPr lang="en-US" sz="2000" dirty="0" err="1" smtClean="0">
                <a:solidFill>
                  <a:schemeClr val="tx1"/>
                </a:solidFill>
              </a:rPr>
              <a:t>clinit</a:t>
            </a:r>
            <a:r>
              <a:rPr lang="en-US" sz="2000" dirty="0" smtClean="0">
                <a:solidFill>
                  <a:schemeClr val="tx1"/>
                </a:solidFill>
              </a:rPr>
              <a:t>&gt;)</a:t>
            </a:r>
          </a:p>
          <a:p>
            <a:pPr>
              <a:buNone/>
            </a:pPr>
            <a:r>
              <a:rPr lang="en-US" sz="2000" dirty="0" smtClean="0">
                <a:solidFill>
                  <a:schemeClr val="tx1"/>
                </a:solidFill>
              </a:rPr>
              <a:t>After: </a:t>
            </a:r>
            <a:r>
              <a:rPr lang="en-US" sz="2000" dirty="0" err="1" smtClean="0">
                <a:solidFill>
                  <a:schemeClr val="tx1"/>
                </a:solidFill>
              </a:rPr>
              <a:t>staticinitialization(Hello</a:t>
            </a:r>
            <a:r>
              <a:rPr lang="en-US" sz="2000" dirty="0" smtClean="0">
                <a:solidFill>
                  <a:schemeClr val="tx1"/>
                </a:solidFill>
              </a:rPr>
              <a:t>.&lt;</a:t>
            </a:r>
            <a:r>
              <a:rPr lang="en-US" sz="2000" dirty="0" err="1" smtClean="0">
                <a:solidFill>
                  <a:schemeClr val="tx1"/>
                </a:solidFill>
              </a:rPr>
              <a:t>clinit</a:t>
            </a:r>
            <a:r>
              <a:rPr lang="en-US" sz="2000" dirty="0" smtClean="0">
                <a:solidFill>
                  <a:schemeClr val="tx1"/>
                </a:solidFill>
              </a:rPr>
              <a:t>&gt;)</a:t>
            </a:r>
          </a:p>
          <a:p>
            <a:pPr>
              <a:buNone/>
            </a:pPr>
            <a:r>
              <a:rPr lang="en-US" sz="2000" dirty="0" smtClean="0">
                <a:solidFill>
                  <a:schemeClr val="tx1"/>
                </a:solidFill>
              </a:rPr>
              <a:t>Before: </a:t>
            </a:r>
            <a:r>
              <a:rPr lang="en-US" sz="2000" dirty="0" err="1" smtClean="0">
                <a:solidFill>
                  <a:schemeClr val="tx1"/>
                </a:solidFill>
              </a:rPr>
              <a:t>execution(void</a:t>
            </a:r>
            <a:r>
              <a:rPr lang="en-US" sz="2000" dirty="0" smtClean="0">
                <a:solidFill>
                  <a:schemeClr val="tx1"/>
                </a:solidFill>
              </a:rPr>
              <a:t> </a:t>
            </a:r>
            <a:r>
              <a:rPr lang="en-US" sz="2000" dirty="0" err="1" smtClean="0">
                <a:solidFill>
                  <a:schemeClr val="tx1"/>
                </a:solidFill>
              </a:rPr>
              <a:t>Hello.main(String</a:t>
            </a:r>
            <a:r>
              <a:rPr lang="en-US" sz="2000" dirty="0" smtClean="0">
                <a:solidFill>
                  <a:schemeClr val="tx1"/>
                </a:solidFill>
              </a:rPr>
              <a:t>[]))</a:t>
            </a:r>
          </a:p>
          <a:p>
            <a:pPr>
              <a:buNone/>
            </a:pPr>
            <a:r>
              <a:rPr lang="en-US" sz="2000" dirty="0" smtClean="0">
                <a:solidFill>
                  <a:schemeClr val="tx1"/>
                </a:solidFill>
              </a:rPr>
              <a:t>  Before: </a:t>
            </a:r>
            <a:r>
              <a:rPr lang="en-US" sz="2000" dirty="0" err="1" smtClean="0">
                <a:solidFill>
                  <a:schemeClr val="tx1"/>
                </a:solidFill>
              </a:rPr>
              <a:t>get(PrintStream</a:t>
            </a:r>
            <a:r>
              <a:rPr lang="en-US" sz="2000" dirty="0" smtClean="0">
                <a:solidFill>
                  <a:schemeClr val="tx1"/>
                </a:solidFill>
              </a:rPr>
              <a:t> </a:t>
            </a:r>
            <a:r>
              <a:rPr lang="en-US" sz="2000" dirty="0" err="1" smtClean="0">
                <a:solidFill>
                  <a:schemeClr val="tx1"/>
                </a:solidFill>
              </a:rPr>
              <a:t>java.lang.System.out</a:t>
            </a:r>
            <a:r>
              <a:rPr lang="en-US" sz="2000" dirty="0" smtClean="0">
                <a:solidFill>
                  <a:schemeClr val="tx1"/>
                </a:solidFill>
              </a:rPr>
              <a:t>)</a:t>
            </a:r>
          </a:p>
          <a:p>
            <a:pPr>
              <a:buNone/>
            </a:pPr>
            <a:r>
              <a:rPr lang="en-US" sz="2000" dirty="0" smtClean="0">
                <a:solidFill>
                  <a:schemeClr val="tx1"/>
                </a:solidFill>
              </a:rPr>
              <a:t>  After: </a:t>
            </a:r>
            <a:r>
              <a:rPr lang="en-US" sz="2000" dirty="0" err="1" smtClean="0">
                <a:solidFill>
                  <a:schemeClr val="tx1"/>
                </a:solidFill>
              </a:rPr>
              <a:t>get(PrintStream</a:t>
            </a:r>
            <a:r>
              <a:rPr lang="en-US" sz="2000" dirty="0" smtClean="0">
                <a:solidFill>
                  <a:schemeClr val="tx1"/>
                </a:solidFill>
              </a:rPr>
              <a:t> </a:t>
            </a:r>
            <a:r>
              <a:rPr lang="en-US" sz="2000" dirty="0" err="1" smtClean="0">
                <a:solidFill>
                  <a:schemeClr val="tx1"/>
                </a:solidFill>
              </a:rPr>
              <a:t>java.lang.System.out</a:t>
            </a:r>
            <a:r>
              <a:rPr lang="en-US" sz="2000" dirty="0" smtClean="0">
                <a:solidFill>
                  <a:schemeClr val="tx1"/>
                </a:solidFill>
              </a:rPr>
              <a:t>)</a:t>
            </a:r>
          </a:p>
          <a:p>
            <a:pPr>
              <a:buNone/>
            </a:pPr>
            <a:r>
              <a:rPr lang="en-US" sz="2000" dirty="0" smtClean="0">
                <a:solidFill>
                  <a:schemeClr val="tx1"/>
                </a:solidFill>
              </a:rPr>
              <a:t>  Before: </a:t>
            </a:r>
            <a:r>
              <a:rPr lang="en-US" sz="2000" dirty="0" err="1" smtClean="0">
                <a:solidFill>
                  <a:schemeClr val="tx1"/>
                </a:solidFill>
              </a:rPr>
              <a:t>call(void</a:t>
            </a:r>
            <a:r>
              <a:rPr lang="en-US" sz="2000" dirty="0" smtClean="0">
                <a:solidFill>
                  <a:schemeClr val="tx1"/>
                </a:solidFill>
              </a:rPr>
              <a:t> </a:t>
            </a:r>
            <a:r>
              <a:rPr lang="en-US" sz="2000" dirty="0" err="1" smtClean="0">
                <a:solidFill>
                  <a:schemeClr val="tx1"/>
                </a:solidFill>
              </a:rPr>
              <a:t>java.io.PrintStream.println(String</a:t>
            </a:r>
            <a:r>
              <a:rPr lang="en-US" sz="2000" dirty="0" smtClean="0">
                <a:solidFill>
                  <a:schemeClr val="tx1"/>
                </a:solidFill>
              </a:rPr>
              <a:t>))</a:t>
            </a:r>
          </a:p>
          <a:p>
            <a:pPr>
              <a:buNone/>
            </a:pPr>
            <a:r>
              <a:rPr lang="en-US" sz="2000" dirty="0" smtClean="0">
                <a:solidFill>
                  <a:schemeClr val="tx1"/>
                </a:solidFill>
              </a:rPr>
              <a:t>Hello</a:t>
            </a:r>
          </a:p>
          <a:p>
            <a:pPr>
              <a:buNone/>
            </a:pPr>
            <a:r>
              <a:rPr lang="en-US" sz="2000" dirty="0" smtClean="0">
                <a:solidFill>
                  <a:schemeClr val="tx1"/>
                </a:solidFill>
              </a:rPr>
              <a:t>  After: </a:t>
            </a:r>
            <a:r>
              <a:rPr lang="en-US" sz="2000" dirty="0" err="1" smtClean="0">
                <a:solidFill>
                  <a:schemeClr val="tx1"/>
                </a:solidFill>
              </a:rPr>
              <a:t>call(void</a:t>
            </a:r>
            <a:r>
              <a:rPr lang="en-US" sz="2000" dirty="0" smtClean="0">
                <a:solidFill>
                  <a:schemeClr val="tx1"/>
                </a:solidFill>
              </a:rPr>
              <a:t> </a:t>
            </a:r>
            <a:r>
              <a:rPr lang="en-US" sz="2000" dirty="0" err="1" smtClean="0">
                <a:solidFill>
                  <a:schemeClr val="tx1"/>
                </a:solidFill>
              </a:rPr>
              <a:t>java.io.PrintStream.println(String</a:t>
            </a:r>
            <a:r>
              <a:rPr lang="en-US" sz="2000" dirty="0" smtClean="0">
                <a:solidFill>
                  <a:schemeClr val="tx1"/>
                </a:solidFill>
              </a:rPr>
              <a:t>))</a:t>
            </a:r>
          </a:p>
          <a:p>
            <a:pPr>
              <a:buNone/>
            </a:pPr>
            <a:r>
              <a:rPr lang="en-US" sz="2000" dirty="0" smtClean="0">
                <a:solidFill>
                  <a:schemeClr val="tx1"/>
                </a:solidFill>
              </a:rPr>
              <a:t>After: </a:t>
            </a:r>
            <a:r>
              <a:rPr lang="en-US" sz="2000" dirty="0" err="1" smtClean="0">
                <a:solidFill>
                  <a:schemeClr val="tx1"/>
                </a:solidFill>
              </a:rPr>
              <a:t>execution(void</a:t>
            </a:r>
            <a:r>
              <a:rPr lang="en-US" sz="2000" dirty="0" smtClean="0">
                <a:solidFill>
                  <a:schemeClr val="tx1"/>
                </a:solidFill>
              </a:rPr>
              <a:t> </a:t>
            </a:r>
            <a:r>
              <a:rPr lang="en-US" sz="2000" dirty="0" err="1" smtClean="0">
                <a:solidFill>
                  <a:schemeClr val="tx1"/>
                </a:solidFill>
              </a:rPr>
              <a:t>Hello.main(String</a:t>
            </a:r>
            <a:r>
              <a:rPr lang="en-US" sz="2000" dirty="0" smtClean="0">
                <a:solidFill>
                  <a:schemeClr val="tx1"/>
                </a:solidFill>
              </a:rPr>
              <a:t>[]))</a:t>
            </a:r>
          </a:p>
          <a:p>
            <a:pPr>
              <a:buNone/>
            </a:pPr>
            <a:r>
              <a:rPr lang="en-US" sz="2000" dirty="0" smtClean="0">
                <a:solidFill>
                  <a:schemeClr val="tx1"/>
                </a:solidFill>
              </a:rPr>
              <a:t>jlu@bravo:~/440/A2$ </a:t>
            </a:r>
            <a:endParaRPr lang="en-US" sz="2000" dirty="0">
              <a:solidFill>
                <a:schemeClr val="tx1"/>
              </a:solidFill>
            </a:endParaRPr>
          </a:p>
        </p:txBody>
      </p:sp>
      <p:sp>
        <p:nvSpPr>
          <p:cNvPr id="4" name="Slide Number Placeholder 3"/>
          <p:cNvSpPr>
            <a:spLocks noGrp="1"/>
          </p:cNvSpPr>
          <p:nvPr>
            <p:ph type="sldNum" sz="quarter" idx="10"/>
          </p:nvPr>
        </p:nvSpPr>
        <p:spPr/>
        <p:txBody>
          <a:bodyPr/>
          <a:lstStyle/>
          <a:p>
            <a:fld id="{2946DEEE-DF8D-684D-860E-163A8EB97D35}" type="slidenum">
              <a:rPr lang="en-US" altLang="zh-CN" smtClean="0"/>
              <a:pPr/>
              <a:t>20</a:t>
            </a:fld>
            <a:r>
              <a:rPr lang="en-US" altLang="zh-CN" smtClean="0"/>
              <a:t> </a:t>
            </a:r>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the jar file</a:t>
            </a:r>
            <a:endParaRPr lang="en-US" dirty="0"/>
          </a:p>
        </p:txBody>
      </p:sp>
      <p:sp>
        <p:nvSpPr>
          <p:cNvPr id="3" name="Content Placeholder 2"/>
          <p:cNvSpPr>
            <a:spLocks noGrp="1"/>
          </p:cNvSpPr>
          <p:nvPr>
            <p:ph idx="1"/>
          </p:nvPr>
        </p:nvSpPr>
        <p:spPr/>
        <p:txBody>
          <a:bodyPr/>
          <a:lstStyle/>
          <a:p>
            <a:pPr>
              <a:buNone/>
            </a:pPr>
            <a:r>
              <a:rPr lang="en-US" dirty="0" smtClean="0">
                <a:solidFill>
                  <a:schemeClr val="tx1"/>
                </a:solidFill>
              </a:rPr>
              <a:t>jlu@bravo:~/440/A2$ find /</a:t>
            </a:r>
            <a:r>
              <a:rPr lang="en-US" dirty="0" err="1" smtClean="0">
                <a:solidFill>
                  <a:schemeClr val="tx1"/>
                </a:solidFill>
              </a:rPr>
              <a:t>usr</a:t>
            </a:r>
            <a:r>
              <a:rPr lang="en-US" dirty="0" smtClean="0">
                <a:solidFill>
                  <a:schemeClr val="tx1"/>
                </a:solidFill>
              </a:rPr>
              <a:t> -name '</a:t>
            </a:r>
            <a:r>
              <a:rPr lang="en-US" dirty="0" err="1" smtClean="0">
                <a:solidFill>
                  <a:schemeClr val="tx1"/>
                </a:solidFill>
              </a:rPr>
              <a:t>aspectjrt</a:t>
            </a:r>
            <a:r>
              <a:rPr lang="en-US" dirty="0" smtClean="0">
                <a:solidFill>
                  <a:schemeClr val="tx1"/>
                </a:solidFill>
              </a:rPr>
              <a:t>*’</a:t>
            </a:r>
          </a:p>
          <a:p>
            <a:pPr>
              <a:buNone/>
            </a:pPr>
            <a:r>
              <a:rPr lang="en-US" dirty="0" smtClean="0">
                <a:solidFill>
                  <a:schemeClr val="tx1"/>
                </a:solidFill>
              </a:rPr>
              <a:t>	……</a:t>
            </a:r>
          </a:p>
          <a:p>
            <a:pPr>
              <a:buNone/>
            </a:pPr>
            <a:r>
              <a:rPr lang="en-US" dirty="0" smtClean="0">
                <a:solidFill>
                  <a:schemeClr val="tx1"/>
                </a:solidFill>
              </a:rPr>
              <a:t>	/</a:t>
            </a:r>
            <a:r>
              <a:rPr lang="en-US" dirty="0" err="1" smtClean="0">
                <a:solidFill>
                  <a:schemeClr val="tx1"/>
                </a:solidFill>
              </a:rPr>
              <a:t>usr/share/java/aspectjrt.jar</a:t>
            </a:r>
            <a:endParaRPr lang="en-US" dirty="0" smtClean="0">
              <a:solidFill>
                <a:schemeClr val="tx1"/>
              </a:solidFill>
            </a:endParaRPr>
          </a:p>
          <a:p>
            <a:pPr>
              <a:buNone/>
            </a:pPr>
            <a:r>
              <a:rPr lang="en-US" dirty="0" smtClean="0">
                <a:solidFill>
                  <a:schemeClr val="tx1"/>
                </a:solidFill>
              </a:rPr>
              <a:t>	/usr/share/java/aspectjrt-1.6.9.jar</a:t>
            </a:r>
          </a:p>
          <a:p>
            <a:pPr>
              <a:buNone/>
            </a:pPr>
            <a:endParaRPr lang="en-US" dirty="0">
              <a:solidFill>
                <a:schemeClr val="tx1"/>
              </a:solidFill>
            </a:endParaRPr>
          </a:p>
        </p:txBody>
      </p:sp>
      <p:sp>
        <p:nvSpPr>
          <p:cNvPr id="4" name="Slide Number Placeholder 3"/>
          <p:cNvSpPr>
            <a:spLocks noGrp="1"/>
          </p:cNvSpPr>
          <p:nvPr>
            <p:ph type="sldNum" sz="quarter" idx="10"/>
          </p:nvPr>
        </p:nvSpPr>
        <p:spPr/>
        <p:txBody>
          <a:bodyPr/>
          <a:lstStyle/>
          <a:p>
            <a:fld id="{2946DEEE-DF8D-684D-860E-163A8EB97D35}" type="slidenum">
              <a:rPr lang="en-US" altLang="zh-CN" smtClean="0"/>
              <a:pPr/>
              <a:t>21</a:t>
            </a:fld>
            <a:r>
              <a:rPr lang="en-US" altLang="zh-CN" smtClean="0"/>
              <a:t> </a:t>
            </a:r>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335FC0A-4F98-0440-A8A9-3980F690745B}" type="slidenum">
              <a:rPr lang="en-US" altLang="zh-CN"/>
              <a:pPr/>
              <a:t>22</a:t>
            </a:fld>
            <a:r>
              <a:rPr lang="en-US" altLang="zh-CN"/>
              <a:t> </a:t>
            </a:r>
            <a:endParaRPr lang="en-US"/>
          </a:p>
        </p:txBody>
      </p:sp>
      <p:sp>
        <p:nvSpPr>
          <p:cNvPr id="555010" name="Rectangle 2"/>
          <p:cNvSpPr>
            <a:spLocks noGrp="1" noChangeArrowheads="1"/>
          </p:cNvSpPr>
          <p:nvPr>
            <p:ph type="title"/>
          </p:nvPr>
        </p:nvSpPr>
        <p:spPr/>
        <p:txBody>
          <a:bodyPr/>
          <a:lstStyle/>
          <a:p>
            <a:r>
              <a:rPr lang="en-US" sz="2600" dirty="0" smtClean="0"/>
              <a:t>Method 2: Installing </a:t>
            </a:r>
            <a:r>
              <a:rPr lang="en-US" sz="2600" dirty="0"/>
              <a:t>command line </a:t>
            </a:r>
            <a:r>
              <a:rPr lang="en-US" sz="2600" dirty="0" err="1"/>
              <a:t>AspectJ</a:t>
            </a:r>
            <a:endParaRPr lang="en-US" sz="2600" dirty="0"/>
          </a:p>
        </p:txBody>
      </p:sp>
      <p:sp>
        <p:nvSpPr>
          <p:cNvPr id="555011" name="Rectangle 3"/>
          <p:cNvSpPr>
            <a:spLocks noGrp="1" noChangeArrowheads="1"/>
          </p:cNvSpPr>
          <p:nvPr>
            <p:ph type="body" idx="1"/>
          </p:nvPr>
        </p:nvSpPr>
        <p:spPr/>
        <p:txBody>
          <a:bodyPr/>
          <a:lstStyle/>
          <a:p>
            <a:r>
              <a:rPr lang="en-US" dirty="0"/>
              <a:t>Download </a:t>
            </a:r>
            <a:r>
              <a:rPr lang="en-US" dirty="0" err="1"/>
              <a:t>AspectJ</a:t>
            </a:r>
            <a:r>
              <a:rPr lang="en-US" dirty="0"/>
              <a:t> from</a:t>
            </a:r>
            <a:r>
              <a:rPr lang="en-US" dirty="0" smtClean="0"/>
              <a:t> http://</a:t>
            </a:r>
            <a:r>
              <a:rPr lang="en-US" dirty="0" err="1" smtClean="0"/>
              <a:t>www.eclipse.org/aspectj</a:t>
            </a:r>
            <a:r>
              <a:rPr lang="en-US" dirty="0" smtClean="0"/>
              <a:t>/</a:t>
            </a:r>
          </a:p>
          <a:p>
            <a:r>
              <a:rPr lang="en-US" dirty="0"/>
              <a:t>Start the installation by running the following</a:t>
            </a:r>
          </a:p>
          <a:p>
            <a:pPr lvl="1"/>
            <a:r>
              <a:rPr lang="en-US" dirty="0"/>
              <a:t>  java –jar </a:t>
            </a:r>
            <a:r>
              <a:rPr lang="en-US" dirty="0" err="1"/>
              <a:t>aspectj.jar</a:t>
            </a:r>
            <a:r>
              <a:rPr lang="en-US" dirty="0" smtClean="0"/>
              <a:t> </a:t>
            </a:r>
          </a:p>
          <a:p>
            <a:pPr lvl="1"/>
            <a:r>
              <a:rPr lang="en-US" dirty="0" smtClean="0"/>
              <a:t>The current version is aspectj1.7 in 2012</a:t>
            </a:r>
          </a:p>
          <a:p>
            <a:r>
              <a:rPr lang="en-US" dirty="0"/>
              <a:t>Setup path and </a:t>
            </a:r>
            <a:r>
              <a:rPr lang="en-US" dirty="0" err="1"/>
              <a:t>classpath</a:t>
            </a:r>
            <a:endParaRPr lang="en-US" dirty="0"/>
          </a:p>
          <a:p>
            <a:pPr lvl="1"/>
            <a:r>
              <a:rPr lang="en-US" dirty="0"/>
              <a:t>Control Panel/System/Advanced/Environment Variables</a:t>
            </a:r>
          </a:p>
          <a:p>
            <a:pPr lvl="1"/>
            <a:r>
              <a:rPr lang="en-US" dirty="0"/>
              <a:t>add &lt;</a:t>
            </a:r>
            <a:r>
              <a:rPr lang="en-US" dirty="0" err="1"/>
              <a:t>aspectj</a:t>
            </a:r>
            <a:r>
              <a:rPr lang="en-US" dirty="0"/>
              <a:t> install dir&gt;/lib/</a:t>
            </a:r>
            <a:r>
              <a:rPr lang="en-US" dirty="0" err="1"/>
              <a:t>aspectjrt.jar</a:t>
            </a:r>
            <a:r>
              <a:rPr lang="en-US" dirty="0"/>
              <a:t> to your </a:t>
            </a:r>
            <a:r>
              <a:rPr lang="en-US" b="1" dirty="0" err="1"/>
              <a:t>classpath</a:t>
            </a:r>
            <a:r>
              <a:rPr lang="en-US" dirty="0"/>
              <a:t> environment variable;</a:t>
            </a:r>
          </a:p>
          <a:p>
            <a:pPr lvl="1"/>
            <a:r>
              <a:rPr lang="en-US" dirty="0"/>
              <a:t>add &lt;</a:t>
            </a:r>
            <a:r>
              <a:rPr lang="en-US" dirty="0" err="1"/>
              <a:t>aspectj</a:t>
            </a:r>
            <a:r>
              <a:rPr lang="en-US" dirty="0"/>
              <a:t> install dir&gt;/bin to your </a:t>
            </a:r>
            <a:r>
              <a:rPr lang="en-US" b="1" dirty="0"/>
              <a:t>path</a:t>
            </a:r>
            <a:r>
              <a:rPr lang="en-US" dirty="0"/>
              <a:t> environment variable.</a:t>
            </a:r>
          </a:p>
          <a:p>
            <a:r>
              <a:rPr lang="en-US" dirty="0"/>
              <a:t>Compile </a:t>
            </a:r>
            <a:r>
              <a:rPr lang="en-US" dirty="0" err="1"/>
              <a:t>AspectJ</a:t>
            </a:r>
            <a:r>
              <a:rPr lang="en-US" dirty="0"/>
              <a:t> programs by</a:t>
            </a:r>
          </a:p>
          <a:p>
            <a:pPr lvl="1"/>
            <a:r>
              <a:rPr lang="en-US" dirty="0" err="1"/>
              <a:t>ajc</a:t>
            </a:r>
            <a:r>
              <a:rPr lang="en-US" dirty="0"/>
              <a:t> </a:t>
            </a:r>
            <a:r>
              <a:rPr lang="en-US" dirty="0" err="1"/>
              <a:t>YourJavaClass.java</a:t>
            </a:r>
            <a:r>
              <a:rPr lang="en-US" dirty="0"/>
              <a:t> </a:t>
            </a:r>
            <a:r>
              <a:rPr lang="en-US" dirty="0" err="1"/>
              <a:t>YourAspect.aj</a:t>
            </a:r>
            <a:endParaRPr lang="en-US" dirty="0"/>
          </a:p>
          <a:p>
            <a:pPr>
              <a:buFontTx/>
              <a:buNone/>
            </a:pPr>
            <a:r>
              <a:rPr lang="en-US" b="1" dirty="0">
                <a:solidFill>
                  <a:schemeClr val="tx1"/>
                </a:solidFill>
                <a:latin typeface="Courier New" charset="0"/>
              </a:rPr>
              <a:t>		&gt;</a:t>
            </a:r>
            <a:r>
              <a:rPr lang="en-US" b="1" dirty="0" err="1">
                <a:solidFill>
                  <a:schemeClr val="tx1"/>
                </a:solidFill>
                <a:latin typeface="Courier New" charset="0"/>
              </a:rPr>
              <a:t>ajc</a:t>
            </a:r>
            <a:r>
              <a:rPr lang="en-US" b="1" dirty="0">
                <a:solidFill>
                  <a:schemeClr val="tx1"/>
                </a:solidFill>
                <a:latin typeface="Courier New" charset="0"/>
              </a:rPr>
              <a:t> </a:t>
            </a:r>
            <a:r>
              <a:rPr lang="en-US" b="1" dirty="0" err="1">
                <a:solidFill>
                  <a:schemeClr val="tx1"/>
                </a:solidFill>
                <a:latin typeface="Courier New" charset="0"/>
              </a:rPr>
              <a:t>Hello.java</a:t>
            </a:r>
            <a:r>
              <a:rPr lang="en-US" b="1" dirty="0">
                <a:solidFill>
                  <a:schemeClr val="tx1"/>
                </a:solidFill>
                <a:latin typeface="Courier New" charset="0"/>
              </a:rPr>
              <a:t> </a:t>
            </a:r>
            <a:r>
              <a:rPr lang="en-US" b="1" dirty="0" err="1">
                <a:solidFill>
                  <a:schemeClr val="tx1"/>
                </a:solidFill>
                <a:latin typeface="Courier New" charset="0"/>
              </a:rPr>
              <a:t>With.aj</a:t>
            </a:r>
            <a:endParaRPr lang="en-US" b="1" dirty="0">
              <a:solidFill>
                <a:schemeClr val="tx1"/>
              </a:solidFill>
              <a:latin typeface="Courier New" charset="0"/>
            </a:endParaRPr>
          </a:p>
          <a:p>
            <a:pPr lvl="1"/>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05800" cy="457200"/>
          </a:xfrm>
        </p:spPr>
        <p:txBody>
          <a:bodyPr/>
          <a:lstStyle/>
          <a:p>
            <a:r>
              <a:rPr lang="en-US" dirty="0" smtClean="0"/>
              <a:t>Same for Mac OS and Windows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2946DEEE-DF8D-684D-860E-163A8EB97D35}" type="slidenum">
              <a:rPr lang="en-US" altLang="zh-CN" smtClean="0"/>
              <a:pPr/>
              <a:t>23</a:t>
            </a:fld>
            <a:r>
              <a:rPr lang="en-US" altLang="zh-CN" smtClean="0"/>
              <a:t> </a:t>
            </a:r>
            <a:endParaRPr lang="en-US"/>
          </a:p>
        </p:txBody>
      </p:sp>
      <p:pic>
        <p:nvPicPr>
          <p:cNvPr id="5" name="Picture 4"/>
          <p:cNvPicPr>
            <a:picLocks noChangeAspect="1"/>
          </p:cNvPicPr>
          <p:nvPr/>
        </p:nvPicPr>
        <p:blipFill>
          <a:blip r:embed="rId2"/>
          <a:stretch>
            <a:fillRect/>
          </a:stretch>
        </p:blipFill>
        <p:spPr>
          <a:xfrm>
            <a:off x="3581400" y="1219200"/>
            <a:ext cx="6045200" cy="1435100"/>
          </a:xfrm>
          <a:prstGeom prst="rect">
            <a:avLst/>
          </a:prstGeom>
        </p:spPr>
      </p:pic>
      <p:pic>
        <p:nvPicPr>
          <p:cNvPr id="6" name="Picture 5"/>
          <p:cNvPicPr>
            <a:picLocks noChangeAspect="1"/>
          </p:cNvPicPr>
          <p:nvPr/>
        </p:nvPicPr>
        <p:blipFill>
          <a:blip r:embed="rId3"/>
          <a:stretch>
            <a:fillRect/>
          </a:stretch>
        </p:blipFill>
        <p:spPr>
          <a:xfrm>
            <a:off x="304800" y="2286000"/>
            <a:ext cx="5641018" cy="408243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errors</a:t>
            </a:r>
            <a:endParaRPr lang="en-US" dirty="0"/>
          </a:p>
        </p:txBody>
      </p:sp>
      <p:pic>
        <p:nvPicPr>
          <p:cNvPr id="7" name="Content Placeholder 6" descr="Screen shot 2012-11-06 at 11.57.59 AM.png"/>
          <p:cNvPicPr>
            <a:picLocks noGrp="1" noChangeAspect="1"/>
          </p:cNvPicPr>
          <p:nvPr>
            <p:ph idx="1"/>
          </p:nvPr>
        </p:nvPicPr>
        <p:blipFill>
          <a:blip r:embed="rId2"/>
          <a:srcRect t="-173782" b="-173782"/>
          <a:stretch>
            <a:fillRect/>
          </a:stretch>
        </p:blipFill>
        <p:spPr>
          <a:xfrm>
            <a:off x="685800" y="685800"/>
            <a:ext cx="2895600" cy="1790006"/>
          </a:xfrm>
        </p:spPr>
      </p:pic>
      <p:sp>
        <p:nvSpPr>
          <p:cNvPr id="4" name="Slide Number Placeholder 3"/>
          <p:cNvSpPr>
            <a:spLocks noGrp="1"/>
          </p:cNvSpPr>
          <p:nvPr>
            <p:ph type="sldNum" sz="quarter" idx="10"/>
          </p:nvPr>
        </p:nvSpPr>
        <p:spPr/>
        <p:txBody>
          <a:bodyPr/>
          <a:lstStyle/>
          <a:p>
            <a:fld id="{2946DEEE-DF8D-684D-860E-163A8EB97D35}" type="slidenum">
              <a:rPr lang="en-US" altLang="zh-CN" smtClean="0"/>
              <a:pPr/>
              <a:t>24</a:t>
            </a:fld>
            <a:r>
              <a:rPr lang="en-US" altLang="zh-CN" smtClean="0"/>
              <a:t> </a:t>
            </a:r>
            <a:endParaRPr lang="en-US"/>
          </a:p>
        </p:txBody>
      </p:sp>
      <p:pic>
        <p:nvPicPr>
          <p:cNvPr id="9" name="Picture 8" descr="Screen shot 2012-11-06 at 12.04.01 PM.png"/>
          <p:cNvPicPr>
            <a:picLocks noChangeAspect="1"/>
          </p:cNvPicPr>
          <p:nvPr/>
        </p:nvPicPr>
        <p:blipFill>
          <a:blip r:embed="rId3"/>
          <a:stretch>
            <a:fillRect/>
          </a:stretch>
        </p:blipFill>
        <p:spPr>
          <a:xfrm>
            <a:off x="533399" y="2057400"/>
            <a:ext cx="6302829" cy="685800"/>
          </a:xfrm>
          <a:prstGeom prst="rect">
            <a:avLst/>
          </a:prstGeom>
        </p:spPr>
      </p:pic>
      <p:pic>
        <p:nvPicPr>
          <p:cNvPr id="10" name="Picture 9" descr="Screen shot 2012-11-06 at 12.07.52 PM.png"/>
          <p:cNvPicPr>
            <a:picLocks noChangeAspect="1"/>
          </p:cNvPicPr>
          <p:nvPr/>
        </p:nvPicPr>
        <p:blipFill>
          <a:blip r:embed="rId4"/>
          <a:stretch>
            <a:fillRect/>
          </a:stretch>
        </p:blipFill>
        <p:spPr>
          <a:xfrm>
            <a:off x="533399" y="2971800"/>
            <a:ext cx="8174115" cy="1612900"/>
          </a:xfrm>
          <a:prstGeom prst="rect">
            <a:avLst/>
          </a:prstGeom>
        </p:spPr>
      </p:pic>
      <p:sp>
        <p:nvSpPr>
          <p:cNvPr id="11" name="TextBox 10"/>
          <p:cNvSpPr txBox="1"/>
          <p:nvPr/>
        </p:nvSpPr>
        <p:spPr>
          <a:xfrm>
            <a:off x="228600" y="5257800"/>
            <a:ext cx="8533105" cy="1477328"/>
          </a:xfrm>
          <a:prstGeom prst="rect">
            <a:avLst/>
          </a:prstGeom>
          <a:noFill/>
        </p:spPr>
        <p:txBody>
          <a:bodyPr wrap="none" rtlCol="0">
            <a:spAutoFit/>
          </a:bodyPr>
          <a:lstStyle/>
          <a:p>
            <a:r>
              <a:rPr lang="en-US" sz="1800" dirty="0" smtClean="0">
                <a:latin typeface="Calibri"/>
                <a:cs typeface="Calibri"/>
              </a:rPr>
              <a:t>bash-3.2$ /Users/jianguolu/aspectj1.6/bin/ajc -1.6 </a:t>
            </a:r>
          </a:p>
          <a:p>
            <a:r>
              <a:rPr lang="en-US" sz="1800" dirty="0" smtClean="0">
                <a:latin typeface="Calibri"/>
                <a:cs typeface="Calibri"/>
              </a:rPr>
              <a:t>                 -</a:t>
            </a:r>
            <a:r>
              <a:rPr lang="en-US" sz="1800" dirty="0" err="1" smtClean="0">
                <a:latin typeface="Calibri"/>
                <a:cs typeface="Calibri"/>
              </a:rPr>
              <a:t>classpath</a:t>
            </a:r>
            <a:r>
              <a:rPr lang="en-US" sz="1800" dirty="0" smtClean="0">
                <a:latin typeface="Calibri"/>
                <a:cs typeface="Calibri"/>
              </a:rPr>
              <a:t> /Users/jianguolu/aspectj1.6/lib/aspectjrt.jar:tiny.jar:. </a:t>
            </a:r>
          </a:p>
          <a:p>
            <a:r>
              <a:rPr lang="en-US" sz="1800" dirty="0" smtClean="0">
                <a:latin typeface="Calibri"/>
                <a:cs typeface="Calibri"/>
              </a:rPr>
              <a:t>                A2.aj *.java</a:t>
            </a:r>
          </a:p>
          <a:p>
            <a:r>
              <a:rPr lang="en-US" sz="1800" dirty="0" smtClean="0">
                <a:latin typeface="Calibri"/>
                <a:cs typeface="Calibri"/>
              </a:rPr>
              <a:t>bash-3.2$ java -</a:t>
            </a:r>
            <a:r>
              <a:rPr lang="en-US" sz="1800" dirty="0" err="1" smtClean="0">
                <a:latin typeface="Calibri"/>
                <a:cs typeface="Calibri"/>
              </a:rPr>
              <a:t>classpath</a:t>
            </a:r>
            <a:r>
              <a:rPr lang="en-US" sz="1800" dirty="0" smtClean="0">
                <a:latin typeface="Calibri"/>
                <a:cs typeface="Calibri"/>
              </a:rPr>
              <a:t> /Users/jianguolu/aspectj1.6/lib/aspectjrt.jar:tiny.jar:. </a:t>
            </a:r>
            <a:r>
              <a:rPr lang="en-US" sz="1800" dirty="0" err="1" smtClean="0">
                <a:latin typeface="Calibri"/>
                <a:cs typeface="Calibri"/>
              </a:rPr>
              <a:t>UseParser</a:t>
            </a:r>
            <a:endParaRPr lang="en-US" sz="1800" dirty="0" smtClean="0">
              <a:latin typeface="Calibri"/>
              <a:cs typeface="Calibri"/>
            </a:endParaRPr>
          </a:p>
          <a:p>
            <a:endParaRPr lang="en-US" sz="1800" dirty="0">
              <a:latin typeface="Calibri"/>
              <a:cs typeface="Calibri"/>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Java </a:t>
            </a:r>
            <a:r>
              <a:rPr lang="en-US" dirty="0" err="1" smtClean="0"/>
              <a:t>Classpath</a:t>
            </a:r>
            <a:r>
              <a:rPr lang="en-US" dirty="0" smtClean="0"/>
              <a:t> in Windows</a:t>
            </a:r>
            <a:endParaRPr lang="en-US" dirty="0"/>
          </a:p>
        </p:txBody>
      </p:sp>
      <p:sp>
        <p:nvSpPr>
          <p:cNvPr id="3" name="Content Placeholder 2"/>
          <p:cNvSpPr>
            <a:spLocks noGrp="1"/>
          </p:cNvSpPr>
          <p:nvPr>
            <p:ph idx="1"/>
          </p:nvPr>
        </p:nvSpPr>
        <p:spPr/>
        <p:txBody>
          <a:bodyPr/>
          <a:lstStyle/>
          <a:p>
            <a:r>
              <a:rPr lang="en-US" sz="1800" dirty="0" smtClean="0"/>
              <a:t>specify value of environment variable CLASSPATH;</a:t>
            </a:r>
          </a:p>
          <a:p>
            <a:pPr lvl="1"/>
            <a:r>
              <a:rPr lang="en-US" sz="1400" dirty="0" smtClean="0"/>
              <a:t>right click on my computer </a:t>
            </a:r>
            <a:r>
              <a:rPr lang="en-US" sz="1400" dirty="0" err="1" smtClean="0">
                <a:sym typeface="Wingdings"/>
              </a:rPr>
              <a:t></a:t>
            </a:r>
            <a:r>
              <a:rPr lang="en-US" sz="1400" dirty="0" smtClean="0">
                <a:sym typeface="Wingdings"/>
              </a:rPr>
              <a:t> </a:t>
            </a:r>
            <a:r>
              <a:rPr lang="en-US" sz="1400" dirty="0" smtClean="0"/>
              <a:t>choosing properties </a:t>
            </a:r>
            <a:r>
              <a:rPr lang="en-US" sz="1400" dirty="0" err="1" smtClean="0">
                <a:sym typeface="Wingdings"/>
              </a:rPr>
              <a:t></a:t>
            </a:r>
            <a:r>
              <a:rPr lang="en-US" sz="1400" dirty="0" err="1" smtClean="0"/>
              <a:t>Advanced</a:t>
            </a:r>
            <a:r>
              <a:rPr lang="en-US" sz="1400" dirty="0" smtClean="0"/>
              <a:t> </a:t>
            </a:r>
            <a:r>
              <a:rPr lang="en-US" sz="1400" dirty="0" err="1" smtClean="0">
                <a:sym typeface="Wingdings"/>
              </a:rPr>
              <a:t></a:t>
            </a:r>
            <a:r>
              <a:rPr lang="en-US" sz="1400" dirty="0" smtClean="0"/>
              <a:t> Environment variable </a:t>
            </a:r>
          </a:p>
          <a:p>
            <a:pPr lvl="1"/>
            <a:r>
              <a:rPr lang="en-US" sz="1400" dirty="0" smtClean="0"/>
              <a:t>this will open Environment variable window in windows.</a:t>
            </a:r>
          </a:p>
          <a:p>
            <a:r>
              <a:rPr lang="en-US" sz="1800" dirty="0" smtClean="0"/>
              <a:t>Add the path of </a:t>
            </a:r>
            <a:r>
              <a:rPr lang="en-US" sz="1800" dirty="0" err="1" smtClean="0"/>
              <a:t>aspectj</a:t>
            </a:r>
            <a:r>
              <a:rPr lang="en-US" sz="1800" dirty="0" smtClean="0"/>
              <a:t> jar file to CLASSPATH </a:t>
            </a:r>
          </a:p>
          <a:p>
            <a:r>
              <a:rPr lang="en-US" sz="1800" dirty="0" smtClean="0"/>
              <a:t>You can check the value of Java </a:t>
            </a:r>
            <a:r>
              <a:rPr lang="en-US" sz="1800" dirty="0" err="1" smtClean="0"/>
              <a:t>classpath</a:t>
            </a:r>
            <a:r>
              <a:rPr lang="en-US" sz="1800" dirty="0" smtClean="0"/>
              <a:t> in windows type "echo %CLASSPATH%" in your DOS command prompt and it will show you the value of directory which are included in CLASSPATH.</a:t>
            </a:r>
          </a:p>
          <a:p>
            <a:endParaRPr lang="en-US" sz="1800" dirty="0" smtClean="0"/>
          </a:p>
          <a:p>
            <a:r>
              <a:rPr lang="en-US" sz="1800" dirty="0" smtClean="0"/>
              <a:t>Need to restart the command window to let </a:t>
            </a:r>
            <a:r>
              <a:rPr lang="en-US" sz="1800" dirty="0" err="1" smtClean="0"/>
              <a:t>classpath</a:t>
            </a:r>
            <a:r>
              <a:rPr lang="en-US" sz="1800" dirty="0" smtClean="0"/>
              <a:t> take effect</a:t>
            </a:r>
          </a:p>
          <a:p>
            <a:endParaRPr lang="en-US" sz="1800" dirty="0" smtClean="0"/>
          </a:p>
          <a:p>
            <a:r>
              <a:rPr lang="en-US" sz="1800" dirty="0" smtClean="0"/>
              <a:t>You can also set </a:t>
            </a:r>
            <a:r>
              <a:rPr lang="en-US" sz="1800" dirty="0" err="1" smtClean="0"/>
              <a:t>classpath</a:t>
            </a:r>
            <a:r>
              <a:rPr lang="en-US" sz="1800" dirty="0" smtClean="0"/>
              <a:t> in windows by using DOS command like :</a:t>
            </a:r>
          </a:p>
          <a:p>
            <a:pPr lvl="1"/>
            <a:r>
              <a:rPr lang="en-US" sz="1600" dirty="0" smtClean="0"/>
              <a:t>set CLASSPATH=%</a:t>
            </a:r>
            <a:r>
              <a:rPr lang="en-US" sz="1600" dirty="0" err="1" smtClean="0"/>
              <a:t>CLASSPATH%;</a:t>
            </a:r>
            <a:r>
              <a:rPr lang="en-US" sz="1600" dirty="0" err="1" smtClean="0">
                <a:solidFill>
                  <a:srgbClr val="FF0000"/>
                </a:solidFill>
              </a:rPr>
              <a:t>yourAspectJrt.jar</a:t>
            </a:r>
            <a:r>
              <a:rPr lang="en-US" sz="1600" dirty="0" smtClean="0"/>
              <a:t>;</a:t>
            </a:r>
          </a:p>
          <a:p>
            <a:endParaRPr lang="en-US" dirty="0" smtClean="0"/>
          </a:p>
        </p:txBody>
      </p:sp>
      <p:sp>
        <p:nvSpPr>
          <p:cNvPr id="4" name="Slide Number Placeholder 3"/>
          <p:cNvSpPr>
            <a:spLocks noGrp="1"/>
          </p:cNvSpPr>
          <p:nvPr>
            <p:ph type="sldNum" sz="quarter" idx="10"/>
          </p:nvPr>
        </p:nvSpPr>
        <p:spPr/>
        <p:txBody>
          <a:bodyPr/>
          <a:lstStyle/>
          <a:p>
            <a:fld id="{2946DEEE-DF8D-684D-860E-163A8EB97D35}" type="slidenum">
              <a:rPr lang="en-US" altLang="zh-CN" smtClean="0"/>
              <a:pPr/>
              <a:t>25</a:t>
            </a:fld>
            <a:r>
              <a:rPr lang="en-US" altLang="zh-CN"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classpath</a:t>
            </a:r>
            <a:endParaRPr lang="en-US" dirty="0"/>
          </a:p>
        </p:txBody>
      </p:sp>
      <p:sp>
        <p:nvSpPr>
          <p:cNvPr id="3" name="Content Placeholder 2"/>
          <p:cNvSpPr>
            <a:spLocks noGrp="1"/>
          </p:cNvSpPr>
          <p:nvPr>
            <p:ph idx="1"/>
          </p:nvPr>
        </p:nvSpPr>
        <p:spPr>
          <a:xfrm>
            <a:off x="152400" y="981075"/>
            <a:ext cx="8382000" cy="5181600"/>
          </a:xfrm>
        </p:spPr>
        <p:txBody>
          <a:bodyPr/>
          <a:lstStyle/>
          <a:p>
            <a:r>
              <a:rPr lang="en-US" dirty="0" smtClean="0"/>
              <a:t>The class path is the path that the Java runtime environment searches for classes and other resource files. </a:t>
            </a:r>
          </a:p>
          <a:p>
            <a:r>
              <a:rPr lang="en-US" dirty="0" smtClean="0"/>
              <a:t>The class path can be set using </a:t>
            </a:r>
          </a:p>
          <a:p>
            <a:pPr lvl="1"/>
            <a:r>
              <a:rPr lang="en-US" dirty="0" smtClean="0"/>
              <a:t>the -</a:t>
            </a:r>
            <a:r>
              <a:rPr lang="en-US" dirty="0" err="1" smtClean="0"/>
              <a:t>classpath</a:t>
            </a:r>
            <a:r>
              <a:rPr lang="en-US" dirty="0" smtClean="0"/>
              <a:t> option when calling an SDK tool (the preferred method) </a:t>
            </a:r>
          </a:p>
          <a:p>
            <a:pPr lvl="2"/>
            <a:r>
              <a:rPr lang="en-US" dirty="0" smtClean="0"/>
              <a:t>java –</a:t>
            </a:r>
            <a:r>
              <a:rPr lang="en-US" dirty="0" err="1" smtClean="0"/>
              <a:t>classpath</a:t>
            </a:r>
            <a:r>
              <a:rPr lang="en-US" dirty="0" smtClean="0"/>
              <a:t> . Hello</a:t>
            </a:r>
          </a:p>
          <a:p>
            <a:pPr lvl="1"/>
            <a:r>
              <a:rPr lang="en-US" dirty="0" smtClean="0"/>
              <a:t>by setting the CLASSPATH environment variable. </a:t>
            </a:r>
          </a:p>
          <a:p>
            <a:r>
              <a:rPr lang="en-US" dirty="0" smtClean="0"/>
              <a:t>The -</a:t>
            </a:r>
            <a:r>
              <a:rPr lang="en-US" dirty="0" err="1" smtClean="0"/>
              <a:t>classpath</a:t>
            </a:r>
            <a:r>
              <a:rPr lang="en-US" dirty="0" smtClean="0"/>
              <a:t> option is preferred </a:t>
            </a:r>
          </a:p>
          <a:p>
            <a:pPr lvl="1"/>
            <a:r>
              <a:rPr lang="en-US" dirty="0" smtClean="0"/>
              <a:t>you can set it individually for each application </a:t>
            </a:r>
          </a:p>
          <a:p>
            <a:pPr lvl="2"/>
            <a:r>
              <a:rPr lang="en-US" dirty="0" smtClean="0"/>
              <a:t>Not affect other applications </a:t>
            </a:r>
          </a:p>
          <a:p>
            <a:pPr lvl="1"/>
            <a:r>
              <a:rPr lang="en-US" dirty="0" smtClean="0"/>
              <a:t>Different OS has different ways to set the environment variable</a:t>
            </a:r>
          </a:p>
          <a:p>
            <a:pPr lvl="2"/>
            <a:r>
              <a:rPr lang="en-US" dirty="0" smtClean="0"/>
              <a:t>Windows  XP, vista, windows 7, windows 8</a:t>
            </a:r>
          </a:p>
          <a:p>
            <a:pPr lvl="2"/>
            <a:r>
              <a:rPr lang="en-US" dirty="0" smtClean="0"/>
              <a:t>Mac OS</a:t>
            </a:r>
          </a:p>
          <a:p>
            <a:pPr lvl="2"/>
            <a:r>
              <a:rPr lang="en-US" dirty="0" smtClean="0"/>
              <a:t>Unix, </a:t>
            </a:r>
            <a:r>
              <a:rPr lang="en-US" dirty="0" err="1" smtClean="0"/>
              <a:t>solaris</a:t>
            </a:r>
            <a:r>
              <a:rPr lang="en-US" dirty="0" smtClean="0"/>
              <a:t>, </a:t>
            </a:r>
            <a:r>
              <a:rPr lang="en-US" dirty="0" err="1" smtClean="0"/>
              <a:t>linux</a:t>
            </a:r>
            <a:r>
              <a:rPr lang="en-US" dirty="0" smtClean="0"/>
              <a:t>, </a:t>
            </a:r>
            <a:r>
              <a:rPr lang="en-US" dirty="0" err="1" smtClean="0"/>
              <a:t>ubuntu</a:t>
            </a:r>
            <a:r>
              <a:rPr lang="en-US" dirty="0" smtClean="0"/>
              <a:t>, </a:t>
            </a:r>
            <a:r>
              <a:rPr lang="en-US" dirty="0" err="1" smtClean="0"/>
              <a:t>wubuntu</a:t>
            </a:r>
            <a:endParaRPr lang="en-US" dirty="0"/>
          </a:p>
        </p:txBody>
      </p:sp>
      <p:sp>
        <p:nvSpPr>
          <p:cNvPr id="4" name="Slide Number Placeholder 3"/>
          <p:cNvSpPr>
            <a:spLocks noGrp="1"/>
          </p:cNvSpPr>
          <p:nvPr>
            <p:ph type="sldNum" sz="quarter" idx="10"/>
          </p:nvPr>
        </p:nvSpPr>
        <p:spPr/>
        <p:txBody>
          <a:bodyPr/>
          <a:lstStyle/>
          <a:p>
            <a:fld id="{2946DEEE-DF8D-684D-860E-163A8EB97D35}" type="slidenum">
              <a:rPr lang="en-US" altLang="zh-CN" smtClean="0"/>
              <a:pPr/>
              <a:t>26</a:t>
            </a:fld>
            <a:r>
              <a:rPr lang="en-US" altLang="zh-CN" smtClean="0"/>
              <a:t> </a:t>
            </a:r>
            <a:endParaRPr lang="en-US"/>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3: AJDT: </a:t>
            </a:r>
            <a:r>
              <a:rPr lang="en-US" dirty="0" err="1" smtClean="0"/>
              <a:t>AspectJ</a:t>
            </a:r>
            <a:r>
              <a:rPr lang="en-US" dirty="0" smtClean="0"/>
              <a:t> Development Tools</a:t>
            </a:r>
            <a:endParaRPr lang="en-US" dirty="0"/>
          </a:p>
        </p:txBody>
      </p:sp>
      <p:sp>
        <p:nvSpPr>
          <p:cNvPr id="3" name="Content Placeholder 2"/>
          <p:cNvSpPr>
            <a:spLocks noGrp="1"/>
          </p:cNvSpPr>
          <p:nvPr>
            <p:ph idx="1"/>
          </p:nvPr>
        </p:nvSpPr>
        <p:spPr/>
        <p:txBody>
          <a:bodyPr/>
          <a:lstStyle/>
          <a:p>
            <a:r>
              <a:rPr lang="en-US" dirty="0" smtClean="0"/>
              <a:t>Eclipse based tool to support </a:t>
            </a:r>
            <a:r>
              <a:rPr lang="en-US" dirty="0" err="1" smtClean="0"/>
              <a:t>AspectJ</a:t>
            </a:r>
            <a:endParaRPr lang="en-US" dirty="0" smtClean="0"/>
          </a:p>
          <a:p>
            <a:r>
              <a:rPr lang="en-US" dirty="0" smtClean="0"/>
              <a:t> install AJDT</a:t>
            </a:r>
          </a:p>
          <a:p>
            <a:pPr lvl="1"/>
            <a:r>
              <a:rPr lang="en-US" dirty="0" smtClean="0"/>
              <a:t>From Menu Help/install new software</a:t>
            </a:r>
          </a:p>
          <a:p>
            <a:pPr lvl="1"/>
            <a:r>
              <a:rPr lang="en-US" u="sng" dirty="0" smtClean="0"/>
              <a:t>Paste the following link</a:t>
            </a:r>
          </a:p>
          <a:p>
            <a:pPr lvl="2">
              <a:buNone/>
            </a:pPr>
            <a:r>
              <a:rPr lang="en-US" u="sng" dirty="0" smtClean="0">
                <a:hlinkClick r:id="rId2"/>
              </a:rPr>
              <a:t>http</a:t>
            </a:r>
            <a:r>
              <a:rPr lang="en-US" u="sng" dirty="0">
                <a:hlinkClick r:id="rId2"/>
              </a:rPr>
              <a:t>://download.eclipse.org/tools/ajdt/37/dev/</a:t>
            </a:r>
            <a:r>
              <a:rPr lang="en-US" u="sng" dirty="0" smtClean="0">
                <a:hlinkClick r:id="rId2"/>
              </a:rPr>
              <a:t>update</a:t>
            </a:r>
            <a:endParaRPr lang="en-US" u="sng" dirty="0" smtClean="0"/>
          </a:p>
          <a:p>
            <a:pPr lvl="1"/>
            <a:r>
              <a:rPr lang="en-US" u="sng" dirty="0" smtClean="0"/>
              <a:t>Make sure eclipse version is consistent with </a:t>
            </a:r>
            <a:r>
              <a:rPr lang="en-US" u="sng" dirty="0" err="1" smtClean="0"/>
              <a:t>ajdt</a:t>
            </a:r>
            <a:r>
              <a:rPr lang="en-US" u="sng" dirty="0" smtClean="0"/>
              <a:t> version</a:t>
            </a:r>
          </a:p>
          <a:p>
            <a:pPr lvl="1"/>
            <a:r>
              <a:rPr lang="en-US" dirty="0" smtClean="0"/>
              <a:t>AJDT37 goes fine with Eclipse Indigo and Helios in 2011</a:t>
            </a:r>
          </a:p>
          <a:p>
            <a:pPr lvl="1"/>
            <a:endParaRPr lang="en-US" dirty="0" smtClean="0"/>
          </a:p>
          <a:p>
            <a:pPr lvl="1"/>
            <a:endParaRPr lang="en-US" dirty="0" smtClean="0"/>
          </a:p>
          <a:p>
            <a:pPr lvl="1"/>
            <a:r>
              <a:rPr lang="en-US" dirty="0" smtClean="0"/>
              <a:t>More recent version in 2012:</a:t>
            </a:r>
          </a:p>
          <a:p>
            <a:pPr lvl="1"/>
            <a:r>
              <a:rPr lang="en-US" dirty="0" smtClean="0"/>
              <a:t>Eclipse 4.2.*</a:t>
            </a:r>
          </a:p>
          <a:p>
            <a:pPr lvl="1"/>
            <a:r>
              <a:rPr lang="en-US" u="sng" dirty="0" smtClean="0"/>
              <a:t>http://download.eclipse.org/tools/ajdt/42/dev/update</a:t>
            </a:r>
            <a:endParaRPr lang="en-US" dirty="0"/>
          </a:p>
        </p:txBody>
      </p:sp>
      <p:sp>
        <p:nvSpPr>
          <p:cNvPr id="4" name="Slide Number Placeholder 3"/>
          <p:cNvSpPr>
            <a:spLocks noGrp="1"/>
          </p:cNvSpPr>
          <p:nvPr>
            <p:ph type="sldNum" sz="quarter" idx="10"/>
          </p:nvPr>
        </p:nvSpPr>
        <p:spPr/>
        <p:txBody>
          <a:bodyPr/>
          <a:lstStyle/>
          <a:p>
            <a:fld id="{2946DEEE-DF8D-684D-860E-163A8EB97D35}" type="slidenum">
              <a:rPr lang="en-US" altLang="zh-CN" smtClean="0"/>
              <a:pPr/>
              <a:t>27</a:t>
            </a:fld>
            <a:r>
              <a:rPr lang="en-US" altLang="zh-CN"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05800" cy="457200"/>
          </a:xfrm>
        </p:spPr>
        <p:txBody>
          <a:bodyPr/>
          <a:lstStyle/>
          <a:p>
            <a:r>
              <a:rPr lang="en-US" dirty="0" smtClean="0"/>
              <a:t>Eclipse version</a:t>
            </a:r>
            <a:endParaRPr lang="en-US" dirty="0"/>
          </a:p>
        </p:txBody>
      </p:sp>
      <p:pic>
        <p:nvPicPr>
          <p:cNvPr id="6" name="Content Placeholder 5" descr="Screen shot 2012-11-06 at 9.24.45 AM.png"/>
          <p:cNvPicPr>
            <a:picLocks noGrp="1" noChangeAspect="1"/>
          </p:cNvPicPr>
          <p:nvPr>
            <p:ph idx="1"/>
          </p:nvPr>
        </p:nvPicPr>
        <p:blipFill>
          <a:blip r:embed="rId2"/>
          <a:srcRect t="-609" b="-609"/>
          <a:stretch>
            <a:fillRect/>
          </a:stretch>
        </p:blipFill>
        <p:spPr>
          <a:xfrm>
            <a:off x="1871382" y="990600"/>
            <a:ext cx="7272618" cy="4495800"/>
          </a:xfrm>
        </p:spPr>
      </p:pic>
      <p:sp>
        <p:nvSpPr>
          <p:cNvPr id="4" name="Slide Number Placeholder 3"/>
          <p:cNvSpPr>
            <a:spLocks noGrp="1"/>
          </p:cNvSpPr>
          <p:nvPr>
            <p:ph type="sldNum" sz="quarter" idx="10"/>
          </p:nvPr>
        </p:nvSpPr>
        <p:spPr/>
        <p:txBody>
          <a:bodyPr/>
          <a:lstStyle/>
          <a:p>
            <a:fld id="{2946DEEE-DF8D-684D-860E-163A8EB97D35}" type="slidenum">
              <a:rPr lang="en-US" altLang="zh-CN" smtClean="0"/>
              <a:pPr/>
              <a:t>28</a:t>
            </a:fld>
            <a:r>
              <a:rPr lang="en-US" altLang="zh-CN" smtClean="0"/>
              <a:t> </a:t>
            </a:r>
            <a:endParaRPr lang="en-US"/>
          </a:p>
        </p:txBody>
      </p:sp>
      <p:pic>
        <p:nvPicPr>
          <p:cNvPr id="8" name="Picture 7" descr="Screen shot 2012-11-06 at 9.26.46 AM.png"/>
          <p:cNvPicPr>
            <a:picLocks noChangeAspect="1"/>
          </p:cNvPicPr>
          <p:nvPr/>
        </p:nvPicPr>
        <p:blipFill>
          <a:blip r:embed="rId3"/>
          <a:stretch>
            <a:fillRect/>
          </a:stretch>
        </p:blipFill>
        <p:spPr>
          <a:xfrm>
            <a:off x="0" y="838200"/>
            <a:ext cx="2362200" cy="26797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93A8C3D8-8C23-B847-99A3-267C44D43E6C}" type="slidenum">
              <a:rPr lang="en-US" altLang="zh-CN"/>
              <a:pPr/>
              <a:t>29</a:t>
            </a:fld>
            <a:r>
              <a:rPr lang="en-US" altLang="zh-CN"/>
              <a:t> </a:t>
            </a:r>
            <a:endParaRPr lang="en-US"/>
          </a:p>
        </p:txBody>
      </p:sp>
      <p:sp>
        <p:nvSpPr>
          <p:cNvPr id="591874" name="Rectangle 2"/>
          <p:cNvSpPr>
            <a:spLocks noGrp="1" noChangeArrowheads="1"/>
          </p:cNvSpPr>
          <p:nvPr>
            <p:ph type="title"/>
          </p:nvPr>
        </p:nvSpPr>
        <p:spPr>
          <a:xfrm>
            <a:off x="381000" y="304800"/>
            <a:ext cx="8294688" cy="315913"/>
          </a:xfrm>
        </p:spPr>
        <p:txBody>
          <a:bodyPr/>
          <a:lstStyle/>
          <a:p>
            <a:r>
              <a:rPr lang="en-US" sz="2600"/>
              <a:t>Eclipse AspectJ</a:t>
            </a:r>
          </a:p>
        </p:txBody>
      </p:sp>
      <p:pic>
        <p:nvPicPr>
          <p:cNvPr id="591875" name="Picture 3"/>
          <p:cNvPicPr>
            <a:picLocks noGrp="1" noChangeAspect="1" noChangeArrowheads="1"/>
          </p:cNvPicPr>
          <p:nvPr>
            <p:ph idx="1"/>
          </p:nvPr>
        </p:nvPicPr>
        <p:blipFill>
          <a:blip r:embed="rId3"/>
          <a:srcRect/>
          <a:stretch>
            <a:fillRect/>
          </a:stretch>
        </p:blipFill>
        <p:spPr>
          <a:xfrm>
            <a:off x="395288" y="701675"/>
            <a:ext cx="8207375" cy="6156325"/>
          </a:xfrm>
          <a:noFill/>
          <a:ln/>
        </p:spPr>
      </p:pic>
      <p:sp>
        <p:nvSpPr>
          <p:cNvPr id="591877" name="Freeform 5"/>
          <p:cNvSpPr>
            <a:spLocks/>
          </p:cNvSpPr>
          <p:nvPr/>
        </p:nvSpPr>
        <p:spPr bwMode="auto">
          <a:xfrm>
            <a:off x="2870200" y="1260475"/>
            <a:ext cx="328613" cy="347663"/>
          </a:xfrm>
          <a:custGeom>
            <a:avLst/>
            <a:gdLst/>
            <a:ahLst/>
            <a:cxnLst>
              <a:cxn ang="0">
                <a:pos x="21" y="68"/>
              </a:cxn>
              <a:cxn ang="0">
                <a:pos x="74" y="0"/>
              </a:cxn>
              <a:cxn ang="0">
                <a:pos x="149" y="53"/>
              </a:cxn>
              <a:cxn ang="0">
                <a:pos x="165" y="98"/>
              </a:cxn>
              <a:cxn ang="0">
                <a:pos x="180" y="136"/>
              </a:cxn>
              <a:cxn ang="0">
                <a:pos x="180" y="220"/>
              </a:cxn>
              <a:cxn ang="0">
                <a:pos x="13" y="136"/>
              </a:cxn>
              <a:cxn ang="0">
                <a:pos x="21" y="68"/>
              </a:cxn>
            </a:cxnLst>
            <a:rect l="0" t="0" r="r" b="b"/>
            <a:pathLst>
              <a:path w="205" h="220">
                <a:moveTo>
                  <a:pt x="21" y="68"/>
                </a:moveTo>
                <a:cubicBezTo>
                  <a:pt x="32" y="32"/>
                  <a:pt x="36" y="12"/>
                  <a:pt x="74" y="0"/>
                </a:cubicBezTo>
                <a:cubicBezTo>
                  <a:pt x="121" y="7"/>
                  <a:pt x="134" y="9"/>
                  <a:pt x="149" y="53"/>
                </a:cubicBezTo>
                <a:cubicBezTo>
                  <a:pt x="154" y="68"/>
                  <a:pt x="159" y="83"/>
                  <a:pt x="165" y="98"/>
                </a:cubicBezTo>
                <a:cubicBezTo>
                  <a:pt x="170" y="111"/>
                  <a:pt x="180" y="136"/>
                  <a:pt x="180" y="136"/>
                </a:cubicBezTo>
                <a:cubicBezTo>
                  <a:pt x="187" y="172"/>
                  <a:pt x="205" y="193"/>
                  <a:pt x="180" y="220"/>
                </a:cubicBezTo>
                <a:cubicBezTo>
                  <a:pt x="109" y="208"/>
                  <a:pt x="64" y="187"/>
                  <a:pt x="13" y="136"/>
                </a:cubicBezTo>
                <a:cubicBezTo>
                  <a:pt x="0" y="98"/>
                  <a:pt x="2" y="121"/>
                  <a:pt x="21" y="68"/>
                </a:cubicBezTo>
                <a:close/>
              </a:path>
            </a:pathLst>
          </a:custGeom>
          <a:noFill/>
          <a:ln w="9525" cap="flat" cmpd="sng">
            <a:solidFill>
              <a:schemeClr val="hlink"/>
            </a:solidFill>
            <a:prstDash val="solid"/>
            <a:round/>
            <a:headEnd/>
            <a:tailEnd/>
          </a:ln>
          <a:effectLst/>
        </p:spPr>
        <p:txBody>
          <a:bodyPr>
            <a:prstTxWarp prst="textNoShape">
              <a:avLst/>
            </a:prstTxWarp>
          </a:bodyPr>
          <a:lstStyle/>
          <a:p>
            <a:endParaRPr lang="en-US"/>
          </a:p>
        </p:txBody>
      </p:sp>
      <p:sp>
        <p:nvSpPr>
          <p:cNvPr id="591878" name="Freeform 6"/>
          <p:cNvSpPr>
            <a:spLocks/>
          </p:cNvSpPr>
          <p:nvPr/>
        </p:nvSpPr>
        <p:spPr bwMode="auto">
          <a:xfrm>
            <a:off x="5186363" y="722313"/>
            <a:ext cx="1455737" cy="1236662"/>
          </a:xfrm>
          <a:custGeom>
            <a:avLst/>
            <a:gdLst/>
            <a:ahLst/>
            <a:cxnLst>
              <a:cxn ang="0">
                <a:pos x="68" y="424"/>
              </a:cxn>
              <a:cxn ang="0">
                <a:pos x="560" y="7"/>
              </a:cxn>
              <a:cxn ang="0">
                <a:pos x="735" y="38"/>
              </a:cxn>
              <a:cxn ang="0">
                <a:pos x="848" y="106"/>
              </a:cxn>
              <a:cxn ang="0">
                <a:pos x="871" y="136"/>
              </a:cxn>
              <a:cxn ang="0">
                <a:pos x="901" y="166"/>
              </a:cxn>
              <a:cxn ang="0">
                <a:pos x="848" y="454"/>
              </a:cxn>
              <a:cxn ang="0">
                <a:pos x="621" y="636"/>
              </a:cxn>
              <a:cxn ang="0">
                <a:pos x="545" y="689"/>
              </a:cxn>
              <a:cxn ang="0">
                <a:pos x="401" y="727"/>
              </a:cxn>
              <a:cxn ang="0">
                <a:pos x="37" y="682"/>
              </a:cxn>
              <a:cxn ang="0">
                <a:pos x="0" y="576"/>
              </a:cxn>
              <a:cxn ang="0">
                <a:pos x="15" y="470"/>
              </a:cxn>
            </a:cxnLst>
            <a:rect l="0" t="0" r="r" b="b"/>
            <a:pathLst>
              <a:path w="917" h="779">
                <a:moveTo>
                  <a:pt x="68" y="424"/>
                </a:moveTo>
                <a:cubicBezTo>
                  <a:pt x="194" y="235"/>
                  <a:pt x="327" y="56"/>
                  <a:pt x="560" y="7"/>
                </a:cubicBezTo>
                <a:cubicBezTo>
                  <a:pt x="656" y="13"/>
                  <a:pt x="666" y="0"/>
                  <a:pt x="735" y="38"/>
                </a:cubicBezTo>
                <a:cubicBezTo>
                  <a:pt x="774" y="59"/>
                  <a:pt x="848" y="106"/>
                  <a:pt x="848" y="106"/>
                </a:cubicBezTo>
                <a:cubicBezTo>
                  <a:pt x="856" y="116"/>
                  <a:pt x="861" y="128"/>
                  <a:pt x="871" y="136"/>
                </a:cubicBezTo>
                <a:cubicBezTo>
                  <a:pt x="908" y="166"/>
                  <a:pt x="886" y="118"/>
                  <a:pt x="901" y="166"/>
                </a:cubicBezTo>
                <a:cubicBezTo>
                  <a:pt x="897" y="237"/>
                  <a:pt x="917" y="409"/>
                  <a:pt x="848" y="454"/>
                </a:cubicBezTo>
                <a:cubicBezTo>
                  <a:pt x="790" y="543"/>
                  <a:pt x="711" y="585"/>
                  <a:pt x="621" y="636"/>
                </a:cubicBezTo>
                <a:cubicBezTo>
                  <a:pt x="596" y="650"/>
                  <a:pt x="573" y="677"/>
                  <a:pt x="545" y="689"/>
                </a:cubicBezTo>
                <a:cubicBezTo>
                  <a:pt x="500" y="708"/>
                  <a:pt x="449" y="718"/>
                  <a:pt x="401" y="727"/>
                </a:cubicBezTo>
                <a:cubicBezTo>
                  <a:pt x="246" y="724"/>
                  <a:pt x="134" y="779"/>
                  <a:pt x="37" y="682"/>
                </a:cubicBezTo>
                <a:cubicBezTo>
                  <a:pt x="21" y="641"/>
                  <a:pt x="7" y="620"/>
                  <a:pt x="0" y="576"/>
                </a:cubicBezTo>
                <a:cubicBezTo>
                  <a:pt x="4" y="541"/>
                  <a:pt x="15" y="505"/>
                  <a:pt x="15" y="470"/>
                </a:cubicBezTo>
              </a:path>
            </a:pathLst>
          </a:custGeom>
          <a:noFill/>
          <a:ln w="9525" cap="flat" cmpd="sng">
            <a:solidFill>
              <a:schemeClr val="hlink"/>
            </a:solidFill>
            <a:prstDash val="solid"/>
            <a:round/>
            <a:headEnd/>
            <a:tailEnd/>
          </a:ln>
          <a:effectLst/>
        </p:spPr>
        <p:txBody>
          <a:bodyPr>
            <a:prstTxWarp prst="textNoShape">
              <a:avLst/>
            </a:prstTxWarp>
          </a:bodyPr>
          <a:lstStyle/>
          <a:p>
            <a:endParaRPr lang="en-US"/>
          </a:p>
        </p:txBody>
      </p:sp>
      <p:sp>
        <p:nvSpPr>
          <p:cNvPr id="591879" name="Freeform 7"/>
          <p:cNvSpPr>
            <a:spLocks/>
          </p:cNvSpPr>
          <p:nvPr/>
        </p:nvSpPr>
        <p:spPr bwMode="auto">
          <a:xfrm>
            <a:off x="1763713" y="2492375"/>
            <a:ext cx="469900" cy="509588"/>
          </a:xfrm>
          <a:custGeom>
            <a:avLst/>
            <a:gdLst/>
            <a:ahLst/>
            <a:cxnLst>
              <a:cxn ang="0">
                <a:pos x="45" y="101"/>
              </a:cxn>
              <a:cxn ang="0">
                <a:pos x="197" y="10"/>
              </a:cxn>
              <a:cxn ang="0">
                <a:pos x="242" y="161"/>
              </a:cxn>
              <a:cxn ang="0">
                <a:pos x="121" y="321"/>
              </a:cxn>
              <a:cxn ang="0">
                <a:pos x="23" y="214"/>
              </a:cxn>
              <a:cxn ang="0">
                <a:pos x="0" y="161"/>
              </a:cxn>
            </a:cxnLst>
            <a:rect l="0" t="0" r="r" b="b"/>
            <a:pathLst>
              <a:path w="296" h="321">
                <a:moveTo>
                  <a:pt x="45" y="101"/>
                </a:moveTo>
                <a:cubicBezTo>
                  <a:pt x="65" y="44"/>
                  <a:pt x="142" y="19"/>
                  <a:pt x="197" y="10"/>
                </a:cubicBezTo>
                <a:cubicBezTo>
                  <a:pt x="296" y="23"/>
                  <a:pt x="256" y="0"/>
                  <a:pt x="242" y="161"/>
                </a:cubicBezTo>
                <a:cubicBezTo>
                  <a:pt x="236" y="232"/>
                  <a:pt x="181" y="290"/>
                  <a:pt x="121" y="321"/>
                </a:cubicBezTo>
                <a:cubicBezTo>
                  <a:pt x="60" y="305"/>
                  <a:pt x="62" y="255"/>
                  <a:pt x="23" y="214"/>
                </a:cubicBezTo>
                <a:cubicBezTo>
                  <a:pt x="16" y="196"/>
                  <a:pt x="14" y="175"/>
                  <a:pt x="0" y="161"/>
                </a:cubicBezTo>
              </a:path>
            </a:pathLst>
          </a:custGeom>
          <a:noFill/>
          <a:ln w="9525" cap="flat" cmpd="sng">
            <a:solidFill>
              <a:schemeClr val="hlink"/>
            </a:solidFill>
            <a:prstDash val="solid"/>
            <a:round/>
            <a:headEnd/>
            <a:tailEnd/>
          </a:ln>
          <a:effectLst/>
        </p:spPr>
        <p:txBody>
          <a:bodyPr>
            <a:prstTxWarp prst="textNoShape">
              <a:avLst/>
            </a:prstTxWarp>
          </a:bodyPr>
          <a:lstStyle/>
          <a:p>
            <a:endParaRPr lang="en-US"/>
          </a:p>
        </p:txBody>
      </p:sp>
      <p:sp>
        <p:nvSpPr>
          <p:cNvPr id="591880" name="Freeform 8"/>
          <p:cNvSpPr>
            <a:spLocks/>
          </p:cNvSpPr>
          <p:nvPr/>
        </p:nvSpPr>
        <p:spPr bwMode="auto">
          <a:xfrm>
            <a:off x="852488" y="2924175"/>
            <a:ext cx="566737" cy="433388"/>
          </a:xfrm>
          <a:custGeom>
            <a:avLst/>
            <a:gdLst/>
            <a:ahLst/>
            <a:cxnLst>
              <a:cxn ang="0">
                <a:pos x="1" y="98"/>
              </a:cxn>
              <a:cxn ang="0">
                <a:pos x="9" y="53"/>
              </a:cxn>
              <a:cxn ang="0">
                <a:pos x="39" y="45"/>
              </a:cxn>
              <a:cxn ang="0">
                <a:pos x="130" y="0"/>
              </a:cxn>
              <a:cxn ang="0">
                <a:pos x="251" y="7"/>
              </a:cxn>
              <a:cxn ang="0">
                <a:pos x="335" y="38"/>
              </a:cxn>
              <a:cxn ang="0">
                <a:pos x="259" y="212"/>
              </a:cxn>
              <a:cxn ang="0">
                <a:pos x="191" y="273"/>
              </a:cxn>
              <a:cxn ang="0">
                <a:pos x="77" y="189"/>
              </a:cxn>
              <a:cxn ang="0">
                <a:pos x="54" y="106"/>
              </a:cxn>
            </a:cxnLst>
            <a:rect l="0" t="0" r="r" b="b"/>
            <a:pathLst>
              <a:path w="357" h="273">
                <a:moveTo>
                  <a:pt x="1" y="98"/>
                </a:moveTo>
                <a:cubicBezTo>
                  <a:pt x="4" y="83"/>
                  <a:pt x="0" y="65"/>
                  <a:pt x="9" y="53"/>
                </a:cubicBezTo>
                <a:cubicBezTo>
                  <a:pt x="15" y="45"/>
                  <a:pt x="30" y="50"/>
                  <a:pt x="39" y="45"/>
                </a:cubicBezTo>
                <a:cubicBezTo>
                  <a:pt x="89" y="16"/>
                  <a:pt x="59" y="11"/>
                  <a:pt x="130" y="0"/>
                </a:cubicBezTo>
                <a:cubicBezTo>
                  <a:pt x="170" y="2"/>
                  <a:pt x="211" y="0"/>
                  <a:pt x="251" y="7"/>
                </a:cubicBezTo>
                <a:cubicBezTo>
                  <a:pt x="280" y="12"/>
                  <a:pt x="335" y="38"/>
                  <a:pt x="335" y="38"/>
                </a:cubicBezTo>
                <a:cubicBezTo>
                  <a:pt x="357" y="108"/>
                  <a:pt x="307" y="165"/>
                  <a:pt x="259" y="212"/>
                </a:cubicBezTo>
                <a:cubicBezTo>
                  <a:pt x="235" y="235"/>
                  <a:pt x="210" y="244"/>
                  <a:pt x="191" y="273"/>
                </a:cubicBezTo>
                <a:cubicBezTo>
                  <a:pt x="140" y="262"/>
                  <a:pt x="108" y="229"/>
                  <a:pt x="77" y="189"/>
                </a:cubicBezTo>
                <a:cubicBezTo>
                  <a:pt x="68" y="162"/>
                  <a:pt x="54" y="135"/>
                  <a:pt x="54" y="106"/>
                </a:cubicBezTo>
              </a:path>
            </a:pathLst>
          </a:custGeom>
          <a:noFill/>
          <a:ln w="9525" cap="flat" cmpd="sng">
            <a:solidFill>
              <a:schemeClr val="hlink"/>
            </a:solidFill>
            <a:prstDash val="solid"/>
            <a:round/>
            <a:headEnd/>
            <a:tailEnd/>
          </a:ln>
          <a:effectLst/>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9BA5A5A-A786-6B41-B73A-C056E664CAF2}" type="slidenum">
              <a:rPr lang="en-US" altLang="zh-CN"/>
              <a:pPr/>
              <a:t>3</a:t>
            </a:fld>
            <a:r>
              <a:rPr lang="en-US" altLang="zh-CN"/>
              <a:t> </a:t>
            </a:r>
            <a:endParaRPr lang="en-US"/>
          </a:p>
        </p:txBody>
      </p:sp>
      <p:sp>
        <p:nvSpPr>
          <p:cNvPr id="534532" name="Rectangle 4"/>
          <p:cNvSpPr>
            <a:spLocks noChangeArrowheads="1"/>
          </p:cNvSpPr>
          <p:nvPr/>
        </p:nvSpPr>
        <p:spPr bwMode="auto">
          <a:xfrm>
            <a:off x="381000" y="304800"/>
            <a:ext cx="8305800" cy="457200"/>
          </a:xfrm>
          <a:prstGeom prst="rect">
            <a:avLst/>
          </a:prstGeom>
          <a:noFill/>
          <a:ln w="9525">
            <a:noFill/>
            <a:miter lim="800000"/>
            <a:headEnd/>
            <a:tailEnd/>
          </a:ln>
          <a:effectLst/>
        </p:spPr>
        <p:txBody>
          <a:bodyPr anchor="ctr">
            <a:prstTxWarp prst="textNoShape">
              <a:avLst/>
            </a:prstTxWarp>
          </a:bodyPr>
          <a:lstStyle/>
          <a:p>
            <a:r>
              <a:rPr lang="en-US" sz="3000">
                <a:solidFill>
                  <a:schemeClr val="hlink"/>
                </a:solidFill>
                <a:latin typeface="Arial" charset="0"/>
              </a:rPr>
              <a:t>Motivating example</a:t>
            </a:r>
          </a:p>
        </p:txBody>
      </p:sp>
      <p:sp>
        <p:nvSpPr>
          <p:cNvPr id="534533" name="Rectangle 5"/>
          <p:cNvSpPr>
            <a:spLocks noChangeArrowheads="1"/>
          </p:cNvSpPr>
          <p:nvPr/>
        </p:nvSpPr>
        <p:spPr bwMode="auto">
          <a:xfrm>
            <a:off x="304800" y="990600"/>
            <a:ext cx="4114800" cy="5181600"/>
          </a:xfrm>
          <a:prstGeom prst="rect">
            <a:avLst/>
          </a:prstGeom>
          <a:noFill/>
          <a:ln w="9525">
            <a:noFill/>
            <a:miter lim="800000"/>
            <a:headEnd/>
            <a:tailEnd/>
          </a:ln>
          <a:effectLst/>
        </p:spPr>
        <p:txBody>
          <a:bodyPr>
            <a:prstTxWarp prst="textNoShape">
              <a:avLst/>
            </a:prstTxWarp>
          </a:bodyPr>
          <a:lstStyle/>
          <a:p>
            <a:pPr marL="236538" indent="-236538"/>
            <a:r>
              <a:rPr lang="en-US" sz="1200">
                <a:latin typeface="Arial" charset="0"/>
              </a:rPr>
              <a:t>void transfer(Account fromAccount, Account toAccount, int amount) {</a:t>
            </a:r>
          </a:p>
          <a:p>
            <a:pPr marL="236538" indent="-236538"/>
            <a:r>
              <a:rPr lang="en-US" sz="1200">
                <a:solidFill>
                  <a:schemeClr val="tx2"/>
                </a:solidFill>
                <a:latin typeface="Arial" charset="0"/>
              </a:rPr>
              <a:t>  if (!getCurrentUser().canPerform(OP_TRANSFER)) {</a:t>
            </a:r>
          </a:p>
          <a:p>
            <a:pPr marL="236538" indent="-236538"/>
            <a:r>
              <a:rPr lang="en-US" sz="1200">
                <a:solidFill>
                  <a:schemeClr val="tx2"/>
                </a:solidFill>
                <a:latin typeface="Arial" charset="0"/>
              </a:rPr>
              <a:t>    throw new SecurityException();</a:t>
            </a:r>
          </a:p>
          <a:p>
            <a:pPr marL="236538" indent="-236538"/>
            <a:r>
              <a:rPr lang="en-US" sz="1200">
                <a:solidFill>
                  <a:schemeClr val="tx2"/>
                </a:solidFill>
                <a:latin typeface="Arial" charset="0"/>
              </a:rPr>
              <a:t>  }</a:t>
            </a:r>
          </a:p>
          <a:p>
            <a:pPr marL="236538" indent="-236538"/>
            <a:r>
              <a:rPr lang="en-US" sz="1200">
                <a:latin typeface="Arial" charset="0"/>
              </a:rPr>
              <a:t> </a:t>
            </a:r>
          </a:p>
          <a:p>
            <a:pPr marL="236538" indent="-236538"/>
            <a:r>
              <a:rPr lang="en-US" sz="1200">
                <a:latin typeface="Arial" charset="0"/>
              </a:rPr>
              <a:t>  if (fromAccount.getBalance() &lt; amount) {</a:t>
            </a:r>
          </a:p>
          <a:p>
            <a:pPr marL="236538" indent="-236538"/>
            <a:r>
              <a:rPr lang="en-US" sz="1200">
                <a:latin typeface="Arial" charset="0"/>
              </a:rPr>
              <a:t>    throw new InsufficientFundsException();</a:t>
            </a:r>
          </a:p>
          <a:p>
            <a:pPr marL="236538" indent="-236538"/>
            <a:r>
              <a:rPr lang="en-US" sz="1200">
                <a:latin typeface="Arial" charset="0"/>
              </a:rPr>
              <a:t>  }</a:t>
            </a:r>
          </a:p>
          <a:p>
            <a:pPr marL="236538" indent="-236538"/>
            <a:r>
              <a:rPr lang="en-US" sz="1200">
                <a:latin typeface="Arial" charset="0"/>
              </a:rPr>
              <a:t> </a:t>
            </a:r>
          </a:p>
          <a:p>
            <a:pPr marL="236538" indent="-236538"/>
            <a:r>
              <a:rPr lang="en-US" sz="1200">
                <a:latin typeface="Arial" charset="0"/>
              </a:rPr>
              <a:t>  </a:t>
            </a:r>
            <a:r>
              <a:rPr lang="en-US" sz="1200">
                <a:solidFill>
                  <a:schemeClr val="hlink"/>
                </a:solidFill>
                <a:latin typeface="Arial" charset="0"/>
              </a:rPr>
              <a:t>Transaction tx = database.newTransaction();</a:t>
            </a:r>
          </a:p>
          <a:p>
            <a:pPr marL="236538" indent="-236538"/>
            <a:r>
              <a:rPr lang="en-US" sz="1200">
                <a:latin typeface="Arial" charset="0"/>
              </a:rPr>
              <a:t>  try {</a:t>
            </a:r>
          </a:p>
          <a:p>
            <a:pPr marL="236538" indent="-236538"/>
            <a:r>
              <a:rPr lang="en-US" sz="1200">
                <a:latin typeface="Arial" charset="0"/>
              </a:rPr>
              <a:t>     fromAccount.withdraw(amount);</a:t>
            </a:r>
          </a:p>
          <a:p>
            <a:pPr marL="236538" indent="-236538"/>
            <a:r>
              <a:rPr lang="en-US" sz="1200">
                <a:latin typeface="Arial" charset="0"/>
              </a:rPr>
              <a:t>     toAcount.deposit(amount);</a:t>
            </a:r>
          </a:p>
          <a:p>
            <a:pPr marL="236538" indent="-236538"/>
            <a:r>
              <a:rPr lang="en-US" sz="1200">
                <a:latin typeface="Arial" charset="0"/>
              </a:rPr>
              <a:t>     </a:t>
            </a:r>
            <a:r>
              <a:rPr lang="en-US" sz="1200">
                <a:solidFill>
                  <a:schemeClr val="hlink"/>
                </a:solidFill>
                <a:latin typeface="Arial" charset="0"/>
              </a:rPr>
              <a:t>tx.commit();</a:t>
            </a:r>
          </a:p>
          <a:p>
            <a:pPr marL="236538" indent="-236538"/>
            <a:r>
              <a:rPr lang="en-US" sz="1200">
                <a:solidFill>
                  <a:schemeClr val="hlink"/>
                </a:solidFill>
                <a:latin typeface="Arial" charset="0"/>
              </a:rPr>
              <a:t>     </a:t>
            </a:r>
            <a:r>
              <a:rPr lang="en-US" sz="1200">
                <a:solidFill>
                  <a:srgbClr val="6666FF"/>
                </a:solidFill>
                <a:latin typeface="Arial" charset="0"/>
              </a:rPr>
              <a:t>systemLog.logOperation(OP_TRANSFER, fromAccount, toAccount, amount);</a:t>
            </a:r>
          </a:p>
          <a:p>
            <a:pPr marL="236538" indent="-236538"/>
            <a:r>
              <a:rPr lang="en-US" sz="1200">
                <a:latin typeface="Arial" charset="0"/>
              </a:rPr>
              <a:t>  }</a:t>
            </a:r>
          </a:p>
          <a:p>
            <a:pPr marL="236538" indent="-236538"/>
            <a:r>
              <a:rPr lang="en-US" sz="1200">
                <a:latin typeface="Arial" charset="0"/>
              </a:rPr>
              <a:t>  </a:t>
            </a:r>
            <a:r>
              <a:rPr lang="en-US" sz="1200">
                <a:solidFill>
                  <a:schemeClr val="hlink"/>
                </a:solidFill>
                <a:latin typeface="Arial" charset="0"/>
              </a:rPr>
              <a:t>catch(Exception e) {</a:t>
            </a:r>
          </a:p>
          <a:p>
            <a:pPr marL="236538" indent="-236538"/>
            <a:r>
              <a:rPr lang="en-US" sz="1200">
                <a:solidFill>
                  <a:schemeClr val="hlink"/>
                </a:solidFill>
                <a:latin typeface="Arial" charset="0"/>
              </a:rPr>
              <a:t>     tx.rollback();</a:t>
            </a:r>
          </a:p>
          <a:p>
            <a:pPr marL="236538" indent="-236538"/>
            <a:r>
              <a:rPr lang="en-US" sz="1200">
                <a:latin typeface="Arial" charset="0"/>
              </a:rPr>
              <a:t>  }</a:t>
            </a:r>
          </a:p>
          <a:p>
            <a:pPr marL="236538" indent="-236538"/>
            <a:r>
              <a:rPr lang="en-US" sz="1200">
                <a:latin typeface="Arial" charset="0"/>
              </a:rPr>
              <a:t>}</a:t>
            </a:r>
          </a:p>
          <a:p>
            <a:pPr marL="236538" indent="-236538">
              <a:lnSpc>
                <a:spcPct val="80000"/>
              </a:lnSpc>
              <a:spcBef>
                <a:spcPct val="40000"/>
              </a:spcBef>
              <a:buFontTx/>
              <a:buChar char="•"/>
            </a:pPr>
            <a:endParaRPr lang="en-US" sz="1200">
              <a:latin typeface="Arial" charset="0"/>
            </a:endParaRPr>
          </a:p>
        </p:txBody>
      </p:sp>
      <p:sp>
        <p:nvSpPr>
          <p:cNvPr id="534534" name="Rectangle 6"/>
          <p:cNvSpPr>
            <a:spLocks noChangeArrowheads="1"/>
          </p:cNvSpPr>
          <p:nvPr/>
        </p:nvSpPr>
        <p:spPr bwMode="auto">
          <a:xfrm>
            <a:off x="4572000" y="990600"/>
            <a:ext cx="4114800" cy="5181600"/>
          </a:xfrm>
          <a:prstGeom prst="rect">
            <a:avLst/>
          </a:prstGeom>
          <a:noFill/>
          <a:ln w="9525">
            <a:noFill/>
            <a:miter lim="800000"/>
            <a:headEnd/>
            <a:tailEnd/>
          </a:ln>
          <a:effectLst/>
        </p:spPr>
        <p:txBody>
          <a:bodyPr>
            <a:prstTxWarp prst="textNoShape">
              <a:avLst/>
            </a:prstTxWarp>
          </a:bodyPr>
          <a:lstStyle/>
          <a:p>
            <a:pPr marL="342900" indent="-342900">
              <a:spcBef>
                <a:spcPct val="40000"/>
              </a:spcBef>
              <a:buFontTx/>
              <a:buChar char="•"/>
            </a:pPr>
            <a:r>
              <a:rPr lang="en-US" sz="2000">
                <a:solidFill>
                  <a:srgbClr val="663300"/>
                </a:solidFill>
                <a:latin typeface="Arial" charset="0"/>
              </a:rPr>
              <a:t>The code has lost its elegance and simplicity </a:t>
            </a:r>
          </a:p>
          <a:p>
            <a:pPr marL="742950" lvl="1" indent="-285750">
              <a:spcBef>
                <a:spcPct val="20000"/>
              </a:spcBef>
              <a:buFontTx/>
              <a:buChar char="–"/>
            </a:pPr>
            <a:r>
              <a:rPr lang="en-US" sz="1800">
                <a:latin typeface="Arial" charset="0"/>
                <a:ea typeface="ＭＳ Ｐゴシック" charset="-128"/>
              </a:rPr>
              <a:t>various new concerns </a:t>
            </a:r>
            <a:r>
              <a:rPr lang="en-US" sz="1800" i="1">
                <a:latin typeface="Arial" charset="0"/>
                <a:ea typeface="ＭＳ Ｐゴシック" charset="-128"/>
              </a:rPr>
              <a:t>tangled</a:t>
            </a:r>
            <a:r>
              <a:rPr lang="en-US" sz="1800">
                <a:latin typeface="Arial" charset="0"/>
                <a:ea typeface="ＭＳ Ｐゴシック" charset="-128"/>
              </a:rPr>
              <a:t> with the basic functionality (</a:t>
            </a:r>
            <a:r>
              <a:rPr lang="en-US" sz="1800" i="1">
                <a:latin typeface="Arial" charset="0"/>
                <a:ea typeface="ＭＳ Ｐゴシック" charset="-128"/>
              </a:rPr>
              <a:t>business logic concern</a:t>
            </a:r>
            <a:r>
              <a:rPr lang="en-US" sz="1800">
                <a:latin typeface="Arial" charset="0"/>
                <a:ea typeface="ＭＳ Ｐゴシック" charset="-128"/>
              </a:rPr>
              <a:t>). </a:t>
            </a:r>
          </a:p>
          <a:p>
            <a:pPr marL="742950" lvl="1" indent="-285750">
              <a:spcBef>
                <a:spcPct val="20000"/>
              </a:spcBef>
              <a:buFontTx/>
              <a:buChar char="–"/>
            </a:pPr>
            <a:r>
              <a:rPr lang="en-US" sz="1800">
                <a:latin typeface="Arial" charset="0"/>
                <a:ea typeface="ＭＳ Ｐゴシック" charset="-128"/>
              </a:rPr>
              <a:t>The transactions, security, logging, etc. all exemplify </a:t>
            </a:r>
            <a:r>
              <a:rPr lang="en-US" sz="1800" i="1">
                <a:latin typeface="Arial" charset="0"/>
                <a:ea typeface="ＭＳ Ｐゴシック" charset="-128"/>
              </a:rPr>
              <a:t>cross-cutting concerns</a:t>
            </a:r>
            <a:r>
              <a:rPr lang="en-US" sz="1800">
                <a:latin typeface="Arial" charset="0"/>
                <a:ea typeface="ＭＳ Ｐゴシック" charset="-128"/>
              </a:rPr>
              <a:t>.</a:t>
            </a:r>
          </a:p>
          <a:p>
            <a:pPr marL="342900" indent="-342900">
              <a:spcBef>
                <a:spcPct val="40000"/>
              </a:spcBef>
              <a:buFontTx/>
              <a:buChar char="•"/>
            </a:pPr>
            <a:r>
              <a:rPr lang="en-US" sz="2000">
                <a:solidFill>
                  <a:srgbClr val="663300"/>
                </a:solidFill>
                <a:latin typeface="Arial" charset="0"/>
              </a:rPr>
              <a:t>Implementation of crosscutting concerns are </a:t>
            </a:r>
            <a:r>
              <a:rPr lang="en-US" sz="2000" i="1">
                <a:solidFill>
                  <a:srgbClr val="663300"/>
                </a:solidFill>
                <a:latin typeface="Arial" charset="0"/>
              </a:rPr>
              <a:t>scattered</a:t>
            </a:r>
            <a:r>
              <a:rPr lang="en-US" sz="2000">
                <a:solidFill>
                  <a:srgbClr val="663300"/>
                </a:solidFill>
                <a:latin typeface="Arial" charset="0"/>
              </a:rPr>
              <a:t> across numerous methods.</a:t>
            </a:r>
          </a:p>
          <a:p>
            <a:pPr marL="742950" lvl="1" indent="-285750">
              <a:spcBef>
                <a:spcPct val="20000"/>
              </a:spcBef>
              <a:buFontTx/>
              <a:buChar char="–"/>
            </a:pPr>
            <a:r>
              <a:rPr lang="en-US" sz="1800">
                <a:latin typeface="Arial" charset="0"/>
                <a:ea typeface="ＭＳ Ｐゴシック" charset="-128"/>
              </a:rPr>
              <a:t>Change of the implementation would require a major effort.</a:t>
            </a:r>
          </a:p>
          <a:p>
            <a:pPr marL="342900" indent="-342900">
              <a:spcBef>
                <a:spcPct val="40000"/>
              </a:spcBef>
              <a:buFontTx/>
              <a:buChar char="•"/>
            </a:pPr>
            <a:r>
              <a:rPr lang="en-US" sz="2000">
                <a:solidFill>
                  <a:srgbClr val="663300"/>
                </a:solidFill>
                <a:latin typeface="Arial" charset="0"/>
              </a:rPr>
              <a:t>Solution: Separate different concerns.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4533">
                                            <p:txEl>
                                              <p:pRg st="1" end="1"/>
                                            </p:txEl>
                                          </p:spTgt>
                                        </p:tgtEl>
                                        <p:attrNameLst>
                                          <p:attrName>style.visibility</p:attrName>
                                        </p:attrNameLst>
                                      </p:cBhvr>
                                      <p:to>
                                        <p:strVal val="visible"/>
                                      </p:to>
                                    </p:set>
                                    <p:animEffect transition="in" filter="blinds(horizontal)">
                                      <p:cBhvr>
                                        <p:cTn id="7" dur="500"/>
                                        <p:tgtEl>
                                          <p:spTgt spid="53453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4533">
                                            <p:txEl>
                                              <p:pRg st="2" end="2"/>
                                            </p:txEl>
                                          </p:spTgt>
                                        </p:tgtEl>
                                        <p:attrNameLst>
                                          <p:attrName>style.visibility</p:attrName>
                                        </p:attrNameLst>
                                      </p:cBhvr>
                                      <p:to>
                                        <p:strVal val="visible"/>
                                      </p:to>
                                    </p:set>
                                    <p:animEffect transition="in" filter="blinds(horizontal)">
                                      <p:cBhvr>
                                        <p:cTn id="10" dur="500"/>
                                        <p:tgtEl>
                                          <p:spTgt spid="53453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34533">
                                            <p:txEl>
                                              <p:pRg st="3" end="3"/>
                                            </p:txEl>
                                          </p:spTgt>
                                        </p:tgtEl>
                                        <p:attrNameLst>
                                          <p:attrName>style.visibility</p:attrName>
                                        </p:attrNameLst>
                                      </p:cBhvr>
                                      <p:to>
                                        <p:strVal val="visible"/>
                                      </p:to>
                                    </p:set>
                                    <p:animEffect transition="in" filter="blinds(horizontal)">
                                      <p:cBhvr>
                                        <p:cTn id="13" dur="500"/>
                                        <p:tgtEl>
                                          <p:spTgt spid="53453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34533">
                                            <p:txEl>
                                              <p:pRg st="17" end="17"/>
                                            </p:txEl>
                                          </p:spTgt>
                                        </p:tgtEl>
                                        <p:attrNameLst>
                                          <p:attrName>style.visibility</p:attrName>
                                        </p:attrNameLst>
                                      </p:cBhvr>
                                      <p:to>
                                        <p:strVal val="visible"/>
                                      </p:to>
                                    </p:set>
                                    <p:animEffect transition="in" filter="blinds(horizontal)">
                                      <p:cBhvr>
                                        <p:cTn id="18" dur="500"/>
                                        <p:tgtEl>
                                          <p:spTgt spid="534533">
                                            <p:txEl>
                                              <p:pRg st="17" end="1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34533">
                                            <p:txEl>
                                              <p:pRg st="16" end="16"/>
                                            </p:txEl>
                                          </p:spTgt>
                                        </p:tgtEl>
                                        <p:attrNameLst>
                                          <p:attrName>style.visibility</p:attrName>
                                        </p:attrNameLst>
                                      </p:cBhvr>
                                      <p:to>
                                        <p:strVal val="visible"/>
                                      </p:to>
                                    </p:set>
                                    <p:animEffect transition="in" filter="blinds(horizontal)">
                                      <p:cBhvr>
                                        <p:cTn id="21" dur="500"/>
                                        <p:tgtEl>
                                          <p:spTgt spid="534533">
                                            <p:txEl>
                                              <p:pRg st="16" end="1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34533">
                                            <p:txEl>
                                              <p:pRg st="13" end="13"/>
                                            </p:txEl>
                                          </p:spTgt>
                                        </p:tgtEl>
                                        <p:attrNameLst>
                                          <p:attrName>style.visibility</p:attrName>
                                        </p:attrNameLst>
                                      </p:cBhvr>
                                      <p:to>
                                        <p:strVal val="visible"/>
                                      </p:to>
                                    </p:set>
                                    <p:animEffect transition="in" filter="blinds(horizontal)">
                                      <p:cBhvr>
                                        <p:cTn id="24" dur="500"/>
                                        <p:tgtEl>
                                          <p:spTgt spid="534533">
                                            <p:txEl>
                                              <p:pRg st="13" end="13"/>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34533">
                                            <p:txEl>
                                              <p:pRg st="9" end="9"/>
                                            </p:txEl>
                                          </p:spTgt>
                                        </p:tgtEl>
                                        <p:attrNameLst>
                                          <p:attrName>style.visibility</p:attrName>
                                        </p:attrNameLst>
                                      </p:cBhvr>
                                      <p:to>
                                        <p:strVal val="visible"/>
                                      </p:to>
                                    </p:set>
                                    <p:animEffect transition="in" filter="blinds(horizontal)">
                                      <p:cBhvr>
                                        <p:cTn id="27" dur="500"/>
                                        <p:tgtEl>
                                          <p:spTgt spid="534533">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34533">
                                            <p:txEl>
                                              <p:pRg st="14" end="14"/>
                                            </p:txEl>
                                          </p:spTgt>
                                        </p:tgtEl>
                                        <p:attrNameLst>
                                          <p:attrName>style.visibility</p:attrName>
                                        </p:attrNameLst>
                                      </p:cBhvr>
                                      <p:to>
                                        <p:strVal val="visible"/>
                                      </p:to>
                                    </p:set>
                                    <p:animEffect transition="in" filter="blinds(horizontal)">
                                      <p:cBhvr>
                                        <p:cTn id="30" dur="500"/>
                                        <p:tgtEl>
                                          <p:spTgt spid="53453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9929DBA-4B47-B94B-B741-6EFC30AFFC83}" type="slidenum">
              <a:rPr lang="en-US" altLang="zh-CN"/>
              <a:pPr/>
              <a:t>30</a:t>
            </a:fld>
            <a:r>
              <a:rPr lang="en-US" altLang="zh-CN"/>
              <a:t> </a:t>
            </a:r>
            <a:endParaRPr lang="en-US"/>
          </a:p>
        </p:txBody>
      </p:sp>
      <p:sp>
        <p:nvSpPr>
          <p:cNvPr id="43010" name="Rectangle 2"/>
          <p:cNvSpPr>
            <a:spLocks noGrp="1" noChangeArrowheads="1"/>
          </p:cNvSpPr>
          <p:nvPr>
            <p:ph type="title"/>
          </p:nvPr>
        </p:nvSpPr>
        <p:spPr/>
        <p:txBody>
          <a:bodyPr/>
          <a:lstStyle/>
          <a:p>
            <a:r>
              <a:rPr lang="en-US" sz="2600"/>
              <a:t>The first program: after weaving</a:t>
            </a:r>
            <a:r>
              <a:rPr lang="en-US" altLang="zh-CN" sz="2600">
                <a:ea typeface="宋体" charset="-122"/>
                <a:cs typeface="宋体" charset="-122"/>
              </a:rPr>
              <a:t> </a:t>
            </a:r>
            <a:r>
              <a:rPr lang="en-US" sz="2600"/>
              <a:t>(Simplified view!!!)</a:t>
            </a:r>
            <a:endParaRPr lang="hu-HU" sz="2600"/>
          </a:p>
        </p:txBody>
      </p:sp>
      <p:sp>
        <p:nvSpPr>
          <p:cNvPr id="43011" name="Rectangle 3"/>
          <p:cNvSpPr>
            <a:spLocks noGrp="1" noChangeArrowheads="1"/>
          </p:cNvSpPr>
          <p:nvPr>
            <p:ph type="body" idx="1"/>
          </p:nvPr>
        </p:nvSpPr>
        <p:spPr/>
        <p:txBody>
          <a:bodyPr/>
          <a:lstStyle/>
          <a:p>
            <a:pPr>
              <a:lnSpc>
                <a:spcPct val="90000"/>
              </a:lnSpc>
              <a:spcBef>
                <a:spcPct val="0"/>
              </a:spcBef>
              <a:buFontTx/>
              <a:buNone/>
            </a:pPr>
            <a:r>
              <a:rPr lang="en-US" sz="1800">
                <a:solidFill>
                  <a:srgbClr val="140476"/>
                </a:solidFill>
                <a:ea typeface="Arial" charset="0"/>
                <a:cs typeface="Arial" charset="0"/>
              </a:rPr>
              <a:t>public </a:t>
            </a:r>
            <a:r>
              <a:rPr lang="hu-HU" sz="1800">
                <a:solidFill>
                  <a:srgbClr val="140476"/>
                </a:solidFill>
                <a:ea typeface="Arial" charset="0"/>
                <a:cs typeface="Arial" charset="0"/>
              </a:rPr>
              <a:t>class </a:t>
            </a:r>
            <a:r>
              <a:rPr lang="en-US" sz="1800">
                <a:solidFill>
                  <a:srgbClr val="140476"/>
                </a:solidFill>
                <a:ea typeface="Arial" charset="0"/>
                <a:cs typeface="Arial" charset="0"/>
              </a:rPr>
              <a:t>Hello</a:t>
            </a:r>
            <a:r>
              <a:rPr lang="hu-HU" sz="1800">
                <a:solidFill>
                  <a:srgbClr val="140476"/>
                </a:solidFill>
                <a:ea typeface="Arial" charset="0"/>
                <a:cs typeface="Arial" charset="0"/>
              </a:rPr>
              <a:t> {</a:t>
            </a:r>
            <a:endParaRPr lang="en-US" sz="1800">
              <a:solidFill>
                <a:srgbClr val="140476"/>
              </a:solidFill>
              <a:ea typeface="Arial" charset="0"/>
              <a:cs typeface="Arial" charset="0"/>
            </a:endParaRPr>
          </a:p>
          <a:p>
            <a:pPr>
              <a:lnSpc>
                <a:spcPct val="90000"/>
              </a:lnSpc>
              <a:spcBef>
                <a:spcPct val="0"/>
              </a:spcBef>
              <a:buFontTx/>
              <a:buNone/>
            </a:pPr>
            <a:r>
              <a:rPr lang="en-US" sz="1800">
                <a:solidFill>
                  <a:srgbClr val="140476"/>
                </a:solidFill>
                <a:ea typeface="Arial" charset="0"/>
                <a:cs typeface="Arial" charset="0"/>
              </a:rPr>
              <a:t>		</a:t>
            </a:r>
            <a:r>
              <a:rPr lang="hu-HU" sz="1800">
                <a:solidFill>
                  <a:srgbClr val="140476"/>
                </a:solidFill>
                <a:ea typeface="Arial" charset="0"/>
                <a:cs typeface="Arial" charset="0"/>
              </a:rPr>
              <a:t>void greeting(){ System.out.println("Hello!"); </a:t>
            </a:r>
            <a:r>
              <a:rPr lang="en-US" sz="1800">
                <a:solidFill>
                  <a:srgbClr val="140476"/>
                </a:solidFill>
                <a:ea typeface="Arial" charset="0"/>
                <a:cs typeface="Arial" charset="0"/>
              </a:rPr>
              <a:t>}</a:t>
            </a:r>
          </a:p>
          <a:p>
            <a:pPr>
              <a:lnSpc>
                <a:spcPct val="90000"/>
              </a:lnSpc>
              <a:spcBef>
                <a:spcPct val="0"/>
              </a:spcBef>
              <a:buFontTx/>
              <a:buNone/>
            </a:pPr>
            <a:r>
              <a:rPr lang="en-US" sz="1800">
                <a:solidFill>
                  <a:srgbClr val="140476"/>
                </a:solidFill>
                <a:ea typeface="Arial" charset="0"/>
                <a:cs typeface="Arial" charset="0"/>
              </a:rPr>
              <a:t>		</a:t>
            </a:r>
            <a:r>
              <a:rPr lang="hu-HU" sz="1800">
                <a:solidFill>
                  <a:srgbClr val="140476"/>
                </a:solidFill>
                <a:ea typeface="Arial" charset="0"/>
                <a:cs typeface="Arial" charset="0"/>
              </a:rPr>
              <a:t>public static void main( String[] args ){</a:t>
            </a:r>
            <a:endParaRPr lang="en-US" sz="1800">
              <a:solidFill>
                <a:srgbClr val="140476"/>
              </a:solidFill>
              <a:ea typeface="Arial" charset="0"/>
              <a:cs typeface="Arial" charset="0"/>
            </a:endParaRPr>
          </a:p>
          <a:p>
            <a:pPr>
              <a:lnSpc>
                <a:spcPct val="90000"/>
              </a:lnSpc>
              <a:spcBef>
                <a:spcPct val="0"/>
              </a:spcBef>
              <a:buFontTx/>
              <a:buNone/>
            </a:pPr>
            <a:r>
              <a:rPr lang="en-US" sz="1800">
                <a:solidFill>
                  <a:srgbClr val="140476"/>
                </a:solidFill>
                <a:ea typeface="Arial" charset="0"/>
                <a:cs typeface="Arial" charset="0"/>
              </a:rPr>
              <a:t>			Hello</a:t>
            </a:r>
            <a:r>
              <a:rPr lang="hu-HU" sz="1800">
                <a:solidFill>
                  <a:srgbClr val="140476"/>
                </a:solidFill>
                <a:ea typeface="Arial" charset="0"/>
                <a:cs typeface="Arial" charset="0"/>
              </a:rPr>
              <a:t> </a:t>
            </a:r>
            <a:r>
              <a:rPr lang="en-US" sz="1800">
                <a:solidFill>
                  <a:srgbClr val="140476"/>
                </a:solidFill>
                <a:ea typeface="Arial" charset="0"/>
                <a:cs typeface="Arial" charset="0"/>
              </a:rPr>
              <a:t>dummy = </a:t>
            </a:r>
            <a:r>
              <a:rPr lang="hu-HU" sz="1800">
                <a:solidFill>
                  <a:srgbClr val="140476"/>
                </a:solidFill>
                <a:ea typeface="Arial" charset="0"/>
                <a:cs typeface="Arial" charset="0"/>
              </a:rPr>
              <a:t>new </a:t>
            </a:r>
            <a:r>
              <a:rPr lang="en-US" sz="1800">
                <a:solidFill>
                  <a:srgbClr val="140476"/>
                </a:solidFill>
                <a:ea typeface="Arial" charset="0"/>
                <a:cs typeface="Arial" charset="0"/>
              </a:rPr>
              <a:t>Hello</a:t>
            </a:r>
            <a:r>
              <a:rPr lang="hu-HU" sz="1800">
                <a:solidFill>
                  <a:srgbClr val="140476"/>
                </a:solidFill>
                <a:ea typeface="Arial" charset="0"/>
                <a:cs typeface="Arial" charset="0"/>
              </a:rPr>
              <a:t>()</a:t>
            </a:r>
            <a:r>
              <a:rPr lang="en-US" sz="1800">
                <a:solidFill>
                  <a:srgbClr val="140476"/>
                </a:solidFill>
                <a:ea typeface="Arial" charset="0"/>
                <a:cs typeface="Arial" charset="0"/>
              </a:rPr>
              <a:t>;</a:t>
            </a:r>
          </a:p>
          <a:p>
            <a:pPr>
              <a:lnSpc>
                <a:spcPct val="90000"/>
              </a:lnSpc>
              <a:spcBef>
                <a:spcPct val="0"/>
              </a:spcBef>
              <a:buFontTx/>
              <a:buNone/>
            </a:pPr>
            <a:r>
              <a:rPr lang="en-US" sz="1800">
                <a:solidFill>
                  <a:srgbClr val="140476"/>
                </a:solidFill>
                <a:ea typeface="Arial" charset="0"/>
                <a:cs typeface="Arial" charset="0"/>
              </a:rPr>
              <a:t>			</a:t>
            </a:r>
            <a:r>
              <a:rPr lang="en-US" sz="1800">
                <a:solidFill>
                  <a:schemeClr val="hlink"/>
                </a:solidFill>
                <a:ea typeface="Arial" charset="0"/>
                <a:cs typeface="Arial" charset="0"/>
              </a:rPr>
              <a:t>System.out.print(“AOP&gt;&gt; ");</a:t>
            </a:r>
          </a:p>
          <a:p>
            <a:pPr>
              <a:lnSpc>
                <a:spcPct val="90000"/>
              </a:lnSpc>
              <a:spcBef>
                <a:spcPct val="0"/>
              </a:spcBef>
              <a:buFontTx/>
              <a:buNone/>
            </a:pPr>
            <a:r>
              <a:rPr lang="en-US" sz="1800">
                <a:solidFill>
                  <a:srgbClr val="140476"/>
                </a:solidFill>
                <a:ea typeface="Arial" charset="0"/>
                <a:cs typeface="Arial" charset="0"/>
              </a:rPr>
              <a:t>			dummy</a:t>
            </a:r>
            <a:r>
              <a:rPr lang="hu-HU" sz="1800">
                <a:solidFill>
                  <a:srgbClr val="140476"/>
                </a:solidFill>
                <a:ea typeface="Arial" charset="0"/>
                <a:cs typeface="Arial" charset="0"/>
              </a:rPr>
              <a:t>.greeting();</a:t>
            </a:r>
          </a:p>
          <a:p>
            <a:pPr>
              <a:lnSpc>
                <a:spcPct val="90000"/>
              </a:lnSpc>
              <a:spcBef>
                <a:spcPct val="0"/>
              </a:spcBef>
              <a:buFontTx/>
              <a:buNone/>
            </a:pPr>
            <a:r>
              <a:rPr lang="en-US" sz="1800">
                <a:solidFill>
                  <a:srgbClr val="140476"/>
                </a:solidFill>
                <a:ea typeface="Arial" charset="0"/>
                <a:cs typeface="Arial" charset="0"/>
              </a:rPr>
              <a:t>		</a:t>
            </a:r>
            <a:r>
              <a:rPr lang="hu-HU" sz="1800">
                <a:solidFill>
                  <a:srgbClr val="140476"/>
                </a:solidFill>
                <a:ea typeface="Arial" charset="0"/>
                <a:cs typeface="Arial" charset="0"/>
              </a:rPr>
              <a:t>}</a:t>
            </a:r>
          </a:p>
          <a:p>
            <a:pPr>
              <a:lnSpc>
                <a:spcPct val="90000"/>
              </a:lnSpc>
              <a:spcBef>
                <a:spcPct val="0"/>
              </a:spcBef>
              <a:buFontTx/>
              <a:buNone/>
            </a:pPr>
            <a:r>
              <a:rPr lang="hu-HU" sz="1800">
                <a:solidFill>
                  <a:srgbClr val="140476"/>
                </a:solidFill>
                <a:ea typeface="Arial" charset="0"/>
                <a:cs typeface="Arial" charset="0"/>
              </a:rPr>
              <a:t>}</a:t>
            </a:r>
            <a:endParaRPr lang="en-US" sz="1800">
              <a:solidFill>
                <a:srgbClr val="140476"/>
              </a:solidFill>
              <a:ea typeface="Arial" charset="0"/>
              <a:cs typeface="Arial" charset="0"/>
            </a:endParaRPr>
          </a:p>
          <a:p>
            <a:pPr>
              <a:lnSpc>
                <a:spcPct val="90000"/>
              </a:lnSpc>
              <a:spcBef>
                <a:spcPct val="0"/>
              </a:spcBef>
              <a:buFontTx/>
              <a:buNone/>
            </a:pPr>
            <a:endParaRPr lang="en-US" sz="1800">
              <a:solidFill>
                <a:srgbClr val="140476"/>
              </a:solidFill>
              <a:ea typeface="Arial" charset="0"/>
              <a:cs typeface="Arial" charset="0"/>
            </a:endParaRPr>
          </a:p>
          <a:p>
            <a:pPr>
              <a:lnSpc>
                <a:spcPct val="90000"/>
              </a:lnSpc>
              <a:spcBef>
                <a:spcPct val="0"/>
              </a:spcBef>
              <a:buFontTx/>
              <a:buNone/>
            </a:pPr>
            <a:r>
              <a:rPr lang="en-US" sz="1800">
                <a:solidFill>
                  <a:schemeClr val="tx1"/>
                </a:solidFill>
                <a:ea typeface="Arial" charset="0"/>
                <a:cs typeface="Arial" charset="0"/>
              </a:rPr>
              <a:t>public </a:t>
            </a:r>
            <a:r>
              <a:rPr lang="hu-HU" sz="1800">
                <a:solidFill>
                  <a:schemeClr val="tx1"/>
                </a:solidFill>
                <a:ea typeface="Arial" charset="0"/>
                <a:cs typeface="Arial" charset="0"/>
              </a:rPr>
              <a:t>class </a:t>
            </a:r>
            <a:r>
              <a:rPr lang="en-US" sz="1800">
                <a:solidFill>
                  <a:schemeClr val="tx1"/>
                </a:solidFill>
                <a:ea typeface="Arial" charset="0"/>
                <a:cs typeface="Arial" charset="0"/>
              </a:rPr>
              <a:t>Hello</a:t>
            </a:r>
            <a:r>
              <a:rPr lang="hu-HU" sz="1800">
                <a:solidFill>
                  <a:schemeClr val="tx1"/>
                </a:solidFill>
                <a:ea typeface="Arial" charset="0"/>
                <a:cs typeface="Arial" charset="0"/>
              </a:rPr>
              <a:t> {</a:t>
            </a:r>
            <a:endParaRPr lang="en-US" sz="1800">
              <a:solidFill>
                <a:schemeClr val="tx1"/>
              </a:solidFill>
              <a:ea typeface="Arial" charset="0"/>
              <a:cs typeface="Arial" charset="0"/>
            </a:endParaRPr>
          </a:p>
          <a:p>
            <a:pPr>
              <a:lnSpc>
                <a:spcPct val="90000"/>
              </a:lnSpc>
              <a:spcBef>
                <a:spcPct val="0"/>
              </a:spcBef>
              <a:buFontTx/>
              <a:buNone/>
            </a:pPr>
            <a:r>
              <a:rPr lang="en-US" sz="1800">
                <a:solidFill>
                  <a:schemeClr val="tx1"/>
                </a:solidFill>
                <a:ea typeface="Arial" charset="0"/>
                <a:cs typeface="Arial" charset="0"/>
              </a:rPr>
              <a:t>		</a:t>
            </a:r>
            <a:r>
              <a:rPr lang="hu-HU" sz="1800">
                <a:solidFill>
                  <a:schemeClr val="tx1"/>
                </a:solidFill>
                <a:ea typeface="Arial" charset="0"/>
                <a:cs typeface="Arial" charset="0"/>
              </a:rPr>
              <a:t>void greeting(){ </a:t>
            </a:r>
            <a:r>
              <a:rPr lang="en-US" sz="1800">
                <a:solidFill>
                  <a:schemeClr val="tx1"/>
                </a:solidFill>
                <a:ea typeface="Arial" charset="0"/>
                <a:cs typeface="Arial" charset="0"/>
              </a:rPr>
              <a:t> </a:t>
            </a:r>
            <a:r>
              <a:rPr lang="hu-HU" sz="1800">
                <a:solidFill>
                  <a:schemeClr val="tx1"/>
                </a:solidFill>
                <a:ea typeface="Arial" charset="0"/>
                <a:cs typeface="Arial" charset="0"/>
              </a:rPr>
              <a:t>System.out.println("Hello!");</a:t>
            </a:r>
            <a:r>
              <a:rPr lang="en-US" sz="1800">
                <a:solidFill>
                  <a:schemeClr val="tx1"/>
                </a:solidFill>
                <a:ea typeface="Arial" charset="0"/>
                <a:cs typeface="Arial" charset="0"/>
              </a:rPr>
              <a:t>  }</a:t>
            </a:r>
          </a:p>
          <a:p>
            <a:pPr>
              <a:lnSpc>
                <a:spcPct val="90000"/>
              </a:lnSpc>
              <a:spcBef>
                <a:spcPct val="0"/>
              </a:spcBef>
              <a:buFontTx/>
              <a:buNone/>
            </a:pPr>
            <a:r>
              <a:rPr lang="en-US" sz="1800">
                <a:solidFill>
                  <a:schemeClr val="tx1"/>
                </a:solidFill>
                <a:ea typeface="Arial" charset="0"/>
                <a:cs typeface="Arial" charset="0"/>
              </a:rPr>
              <a:t>		</a:t>
            </a:r>
            <a:r>
              <a:rPr lang="hu-HU" sz="1800">
                <a:solidFill>
                  <a:schemeClr val="tx1"/>
                </a:solidFill>
                <a:ea typeface="Arial" charset="0"/>
                <a:cs typeface="Arial" charset="0"/>
              </a:rPr>
              <a:t>public static void main( String[</a:t>
            </a:r>
            <a:r>
              <a:rPr lang="en-US" sz="1800">
                <a:solidFill>
                  <a:schemeClr val="tx1"/>
                </a:solidFill>
                <a:ea typeface="Arial" charset="0"/>
                <a:cs typeface="Arial" charset="0"/>
              </a:rPr>
              <a:t> </a:t>
            </a:r>
            <a:r>
              <a:rPr lang="hu-HU" sz="1800">
                <a:solidFill>
                  <a:schemeClr val="tx1"/>
                </a:solidFill>
                <a:ea typeface="Arial" charset="0"/>
                <a:cs typeface="Arial" charset="0"/>
              </a:rPr>
              <a:t>] args ){</a:t>
            </a:r>
            <a:r>
              <a:rPr lang="en-US" sz="1800">
                <a:solidFill>
                  <a:schemeClr val="tx1"/>
                </a:solidFill>
                <a:ea typeface="Arial" charset="0"/>
                <a:cs typeface="Arial" charset="0"/>
              </a:rPr>
              <a:t>  </a:t>
            </a:r>
            <a:r>
              <a:rPr lang="hu-HU" sz="1800">
                <a:solidFill>
                  <a:schemeClr val="tx1"/>
                </a:solidFill>
                <a:ea typeface="Arial" charset="0"/>
                <a:cs typeface="Arial" charset="0"/>
              </a:rPr>
              <a:t>new </a:t>
            </a:r>
            <a:r>
              <a:rPr lang="en-US" sz="1800">
                <a:solidFill>
                  <a:schemeClr val="tx1"/>
                </a:solidFill>
                <a:ea typeface="Arial" charset="0"/>
                <a:cs typeface="Arial" charset="0"/>
              </a:rPr>
              <a:t>Hello</a:t>
            </a:r>
            <a:r>
              <a:rPr lang="hu-HU" sz="1800">
                <a:solidFill>
                  <a:schemeClr val="tx1"/>
                </a:solidFill>
                <a:ea typeface="Arial" charset="0"/>
                <a:cs typeface="Arial" charset="0"/>
              </a:rPr>
              <a:t>().greeting();</a:t>
            </a:r>
            <a:r>
              <a:rPr lang="en-US" sz="1800">
                <a:solidFill>
                  <a:schemeClr val="tx1"/>
                </a:solidFill>
                <a:ea typeface="Arial" charset="0"/>
                <a:cs typeface="Arial" charset="0"/>
              </a:rPr>
              <a:t>   </a:t>
            </a:r>
            <a:r>
              <a:rPr lang="hu-HU" sz="1800">
                <a:solidFill>
                  <a:schemeClr val="tx1"/>
                </a:solidFill>
                <a:ea typeface="Arial" charset="0"/>
                <a:cs typeface="Arial" charset="0"/>
              </a:rPr>
              <a:t>}</a:t>
            </a:r>
          </a:p>
          <a:p>
            <a:pPr>
              <a:lnSpc>
                <a:spcPct val="90000"/>
              </a:lnSpc>
              <a:spcBef>
                <a:spcPct val="0"/>
              </a:spcBef>
              <a:buFontTx/>
              <a:buNone/>
            </a:pPr>
            <a:r>
              <a:rPr lang="hu-HU" sz="1800">
                <a:solidFill>
                  <a:schemeClr val="tx1"/>
                </a:solidFill>
                <a:ea typeface="Arial" charset="0"/>
                <a:cs typeface="Arial" charset="0"/>
              </a:rPr>
              <a:t>}</a:t>
            </a:r>
            <a:endParaRPr lang="en-US" sz="1800">
              <a:solidFill>
                <a:schemeClr val="tx1"/>
              </a:solidFill>
              <a:ea typeface="Arial" charset="0"/>
              <a:cs typeface="Arial" charset="0"/>
            </a:endParaRPr>
          </a:p>
          <a:p>
            <a:pPr>
              <a:lnSpc>
                <a:spcPct val="90000"/>
              </a:lnSpc>
              <a:spcBef>
                <a:spcPct val="0"/>
              </a:spcBef>
              <a:buFontTx/>
              <a:buNone/>
            </a:pPr>
            <a:endParaRPr lang="en-US" sz="1800">
              <a:solidFill>
                <a:schemeClr val="tx1"/>
              </a:solidFill>
              <a:ea typeface="Arial" charset="0"/>
              <a:cs typeface="Arial" charset="0"/>
            </a:endParaRPr>
          </a:p>
          <a:p>
            <a:pPr>
              <a:lnSpc>
                <a:spcPct val="90000"/>
              </a:lnSpc>
              <a:spcBef>
                <a:spcPct val="0"/>
              </a:spcBef>
              <a:buFontTx/>
              <a:buNone/>
            </a:pPr>
            <a:r>
              <a:rPr lang="en-US" sz="1800">
                <a:solidFill>
                  <a:schemeClr val="tx1"/>
                </a:solidFill>
                <a:ea typeface="Arial" charset="0"/>
                <a:cs typeface="Arial" charset="0"/>
              </a:rPr>
              <a:t>public aspect With {</a:t>
            </a:r>
          </a:p>
          <a:p>
            <a:pPr>
              <a:lnSpc>
                <a:spcPct val="90000"/>
              </a:lnSpc>
              <a:spcBef>
                <a:spcPct val="0"/>
              </a:spcBef>
              <a:buFontTx/>
              <a:buNone/>
            </a:pPr>
            <a:r>
              <a:rPr lang="en-US" sz="1800">
                <a:solidFill>
                  <a:schemeClr val="tx1"/>
                </a:solidFill>
                <a:ea typeface="Arial" charset="0"/>
                <a:cs typeface="Arial" charset="0"/>
              </a:rPr>
              <a:t>		before() : call( void Hello.greeting() ) {    System.out.print(“AOP&gt;&gt; ");   }</a:t>
            </a:r>
          </a:p>
          <a:p>
            <a:pPr>
              <a:lnSpc>
                <a:spcPct val="90000"/>
              </a:lnSpc>
              <a:spcBef>
                <a:spcPct val="0"/>
              </a:spcBef>
              <a:buFontTx/>
              <a:buNone/>
            </a:pPr>
            <a:r>
              <a:rPr lang="en-US" sz="1800">
                <a:solidFill>
                  <a:schemeClr val="tx1"/>
                </a:solidFill>
                <a:ea typeface="Arial" charset="0"/>
                <a:cs typeface="Arial" charset="0"/>
              </a:rPr>
              <a:t>}</a:t>
            </a:r>
          </a:p>
          <a:p>
            <a:pPr>
              <a:lnSpc>
                <a:spcPct val="90000"/>
              </a:lnSpc>
              <a:spcBef>
                <a:spcPct val="0"/>
              </a:spcBef>
              <a:buFontTx/>
              <a:buNone/>
            </a:pPr>
            <a:endParaRPr lang="en-US" sz="1800">
              <a:solidFill>
                <a:schemeClr val="tx1"/>
              </a:solidFill>
              <a:ea typeface="Arial" charset="0"/>
              <a:cs typeface="Arial" charset="0"/>
            </a:endParaRPr>
          </a:p>
          <a:p>
            <a:pPr>
              <a:lnSpc>
                <a:spcPct val="90000"/>
              </a:lnSpc>
            </a:pPr>
            <a:r>
              <a:rPr lang="en-US" sz="1800"/>
              <a:t>What are the classes generated after compilation? </a:t>
            </a:r>
          </a:p>
          <a:p>
            <a:pPr lvl="1">
              <a:lnSpc>
                <a:spcPct val="90000"/>
              </a:lnSpc>
            </a:pPr>
            <a:r>
              <a:rPr lang="en-US" sz="1600"/>
              <a:t>Look at the bytecode using “javap –c Hello”</a:t>
            </a:r>
          </a:p>
          <a:p>
            <a:pPr>
              <a:lnSpc>
                <a:spcPct val="90000"/>
              </a:lnSpc>
              <a:spcBef>
                <a:spcPct val="0"/>
              </a:spcBef>
              <a:buFontTx/>
              <a:buNone/>
            </a:pPr>
            <a:endParaRPr lang="en-US" sz="1800">
              <a:solidFill>
                <a:schemeClr val="tx1"/>
              </a:solidFill>
              <a:ea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05C3331-4818-7D47-9390-41EDC674216F}" type="slidenum">
              <a:rPr lang="en-US" altLang="zh-CN"/>
              <a:pPr/>
              <a:t>31</a:t>
            </a:fld>
            <a:r>
              <a:rPr lang="en-US" altLang="zh-CN"/>
              <a:t> </a:t>
            </a:r>
            <a:endParaRPr lang="en-US"/>
          </a:p>
        </p:txBody>
      </p:sp>
      <p:sp>
        <p:nvSpPr>
          <p:cNvPr id="561154" name="Rectangle 2"/>
          <p:cNvSpPr>
            <a:spLocks noGrp="1" noChangeArrowheads="1"/>
          </p:cNvSpPr>
          <p:nvPr>
            <p:ph type="title"/>
          </p:nvPr>
        </p:nvSpPr>
        <p:spPr>
          <a:xfrm>
            <a:off x="468313" y="188913"/>
            <a:ext cx="8305800" cy="457200"/>
          </a:xfrm>
        </p:spPr>
        <p:txBody>
          <a:bodyPr/>
          <a:lstStyle/>
          <a:p>
            <a:r>
              <a:rPr lang="en-US" sz="2600"/>
              <a:t>Bytecode of With.class</a:t>
            </a:r>
          </a:p>
        </p:txBody>
      </p:sp>
      <p:sp>
        <p:nvSpPr>
          <p:cNvPr id="561155" name="Rectangle 3"/>
          <p:cNvSpPr>
            <a:spLocks noGrp="1" noChangeArrowheads="1"/>
          </p:cNvSpPr>
          <p:nvPr>
            <p:ph type="body" idx="1"/>
          </p:nvPr>
        </p:nvSpPr>
        <p:spPr>
          <a:xfrm>
            <a:off x="468313" y="692150"/>
            <a:ext cx="8351837" cy="5905500"/>
          </a:xfrm>
        </p:spPr>
        <p:txBody>
          <a:bodyPr/>
          <a:lstStyle/>
          <a:p>
            <a:pPr lvl="1">
              <a:spcBef>
                <a:spcPct val="0"/>
              </a:spcBef>
              <a:buFontTx/>
              <a:buNone/>
            </a:pPr>
            <a:r>
              <a:rPr lang="en-US" sz="1400"/>
              <a:t>… …</a:t>
            </a:r>
          </a:p>
          <a:p>
            <a:pPr lvl="1">
              <a:spcBef>
                <a:spcPct val="0"/>
              </a:spcBef>
              <a:buFontTx/>
              <a:buNone/>
            </a:pPr>
            <a:r>
              <a:rPr lang="en-US" sz="1400"/>
              <a:t>public With();</a:t>
            </a:r>
          </a:p>
          <a:p>
            <a:pPr lvl="1">
              <a:spcBef>
                <a:spcPct val="0"/>
              </a:spcBef>
              <a:buFontTx/>
              <a:buNone/>
            </a:pPr>
            <a:r>
              <a:rPr lang="en-US" sz="1400"/>
              <a:t>… …</a:t>
            </a:r>
          </a:p>
          <a:p>
            <a:pPr lvl="1">
              <a:spcBef>
                <a:spcPct val="0"/>
              </a:spcBef>
              <a:buFontTx/>
              <a:buNone/>
            </a:pPr>
            <a:r>
              <a:rPr lang="en-US" sz="1400">
                <a:solidFill>
                  <a:srgbClr val="000066"/>
                </a:solidFill>
              </a:rPr>
              <a:t>public void ajc$before$With$1$7718efb1();</a:t>
            </a:r>
          </a:p>
          <a:p>
            <a:pPr lvl="1">
              <a:spcBef>
                <a:spcPct val="0"/>
              </a:spcBef>
              <a:buFontTx/>
              <a:buNone/>
            </a:pPr>
            <a:r>
              <a:rPr lang="en-US" sz="1400">
                <a:solidFill>
                  <a:srgbClr val="000066"/>
                </a:solidFill>
              </a:rPr>
              <a:t>  Code:</a:t>
            </a:r>
          </a:p>
          <a:p>
            <a:pPr lvl="1">
              <a:spcBef>
                <a:spcPct val="0"/>
              </a:spcBef>
              <a:buFontTx/>
              <a:buNone/>
            </a:pPr>
            <a:r>
              <a:rPr lang="en-US" sz="1400">
                <a:solidFill>
                  <a:srgbClr val="000066"/>
                </a:solidFill>
              </a:rPr>
              <a:t>   0:	getstatic	#33; //Field java/lang/System.out:Ljava/io/PrintStream;</a:t>
            </a:r>
          </a:p>
          <a:p>
            <a:pPr lvl="1">
              <a:spcBef>
                <a:spcPct val="0"/>
              </a:spcBef>
              <a:buFontTx/>
              <a:buNone/>
            </a:pPr>
            <a:r>
              <a:rPr lang="en-US" sz="1400">
                <a:solidFill>
                  <a:srgbClr val="000066"/>
                </a:solidFill>
              </a:rPr>
              <a:t>   3:	ldc	#35; //String AOP&gt;&gt; </a:t>
            </a:r>
          </a:p>
          <a:p>
            <a:pPr lvl="1">
              <a:spcBef>
                <a:spcPct val="0"/>
              </a:spcBef>
              <a:buFontTx/>
              <a:buNone/>
            </a:pPr>
            <a:r>
              <a:rPr lang="en-US" sz="1400">
                <a:solidFill>
                  <a:srgbClr val="000066"/>
                </a:solidFill>
              </a:rPr>
              <a:t>   5:	invokevirtual	#41; //Method java/io/PrintStream.print:(Ljava/lang/String;)V</a:t>
            </a:r>
          </a:p>
          <a:p>
            <a:pPr lvl="1">
              <a:spcBef>
                <a:spcPct val="0"/>
              </a:spcBef>
              <a:buFontTx/>
              <a:buNone/>
            </a:pPr>
            <a:r>
              <a:rPr lang="en-US" sz="1400">
                <a:solidFill>
                  <a:srgbClr val="000066"/>
                </a:solidFill>
              </a:rPr>
              <a:t>   8:	return</a:t>
            </a:r>
          </a:p>
          <a:p>
            <a:pPr lvl="1">
              <a:spcBef>
                <a:spcPct val="0"/>
              </a:spcBef>
              <a:buFontTx/>
              <a:buNone/>
            </a:pPr>
            <a:endParaRPr lang="en-US" sz="1400">
              <a:solidFill>
                <a:srgbClr val="000066"/>
              </a:solidFill>
            </a:endParaRPr>
          </a:p>
          <a:p>
            <a:pPr lvl="1">
              <a:spcBef>
                <a:spcPct val="0"/>
              </a:spcBef>
              <a:buFontTx/>
              <a:buNone/>
            </a:pPr>
            <a:r>
              <a:rPr lang="en-US" sz="1400"/>
              <a:t>public static With aspectOf();</a:t>
            </a:r>
          </a:p>
          <a:p>
            <a:pPr lvl="1">
              <a:spcBef>
                <a:spcPct val="0"/>
              </a:spcBef>
              <a:buFontTx/>
              <a:buNone/>
            </a:pPr>
            <a:r>
              <a:rPr lang="en-US" sz="1400"/>
              <a:t>  Code:</a:t>
            </a:r>
          </a:p>
          <a:p>
            <a:pPr lvl="1">
              <a:spcBef>
                <a:spcPct val="0"/>
              </a:spcBef>
              <a:buFontTx/>
              <a:buNone/>
            </a:pPr>
            <a:r>
              <a:rPr lang="en-US" sz="1400"/>
              <a:t>   0:	getstatic	#46; //Field ajc$perSingletonInstance:LWith;</a:t>
            </a:r>
          </a:p>
          <a:p>
            <a:pPr lvl="1">
              <a:spcBef>
                <a:spcPct val="0"/>
              </a:spcBef>
              <a:buFontTx/>
              <a:buNone/>
            </a:pPr>
            <a:r>
              <a:rPr lang="en-US" sz="1400"/>
              <a:t>   3:	ifnonnull	19</a:t>
            </a:r>
          </a:p>
          <a:p>
            <a:pPr lvl="1">
              <a:spcBef>
                <a:spcPct val="0"/>
              </a:spcBef>
              <a:buFontTx/>
              <a:buNone/>
            </a:pPr>
            <a:r>
              <a:rPr lang="en-US" sz="1400"/>
              <a:t>   6:	new	#48; //class org/aspectj/lang/NoAspectBoundException</a:t>
            </a:r>
          </a:p>
          <a:p>
            <a:pPr lvl="1">
              <a:spcBef>
                <a:spcPct val="0"/>
              </a:spcBef>
              <a:buFontTx/>
              <a:buNone/>
            </a:pPr>
            <a:r>
              <a:rPr lang="en-US" sz="1400"/>
              <a:t>   9:	dup</a:t>
            </a:r>
          </a:p>
          <a:p>
            <a:pPr lvl="1">
              <a:spcBef>
                <a:spcPct val="0"/>
              </a:spcBef>
              <a:buFontTx/>
              <a:buNone/>
            </a:pPr>
            <a:r>
              <a:rPr lang="en-US" sz="1400"/>
              <a:t>   10:	ldc	#49; //String With</a:t>
            </a:r>
          </a:p>
          <a:p>
            <a:pPr lvl="1">
              <a:spcBef>
                <a:spcPct val="0"/>
              </a:spcBef>
              <a:buFontTx/>
              <a:buNone/>
            </a:pPr>
            <a:r>
              <a:rPr lang="en-US" sz="1400"/>
              <a:t>   12:	getstatic	#16; //Field ajc$initFailureCause:Ljava/lang/Throwable;</a:t>
            </a:r>
          </a:p>
          <a:p>
            <a:pPr lvl="1">
              <a:spcBef>
                <a:spcPct val="0"/>
              </a:spcBef>
              <a:buFontTx/>
              <a:buNone/>
            </a:pPr>
            <a:r>
              <a:rPr lang="en-US" sz="1400"/>
              <a:t>   15:	invokespecial	#52; //Method org/aspectj/lang/NoAspectBoundException."&lt;init&gt;":(Ljava/lang/String;Ljava/lang/Throwable;)V</a:t>
            </a:r>
          </a:p>
          <a:p>
            <a:pPr lvl="1">
              <a:spcBef>
                <a:spcPct val="0"/>
              </a:spcBef>
              <a:buFontTx/>
              <a:buNone/>
            </a:pPr>
            <a:r>
              <a:rPr lang="en-US" sz="1400"/>
              <a:t>   18:	athrow</a:t>
            </a:r>
          </a:p>
          <a:p>
            <a:pPr lvl="1">
              <a:spcBef>
                <a:spcPct val="0"/>
              </a:spcBef>
              <a:buFontTx/>
              <a:buNone/>
            </a:pPr>
            <a:r>
              <a:rPr lang="en-US" sz="1400"/>
              <a:t>   19:	getstatic	#46; //Field ajc$perSingletonInstance:LWith;</a:t>
            </a:r>
          </a:p>
          <a:p>
            <a:pPr lvl="1">
              <a:spcBef>
                <a:spcPct val="0"/>
              </a:spcBef>
              <a:buFontTx/>
              <a:buNone/>
            </a:pPr>
            <a:r>
              <a:rPr lang="en-US" sz="1400"/>
              <a:t>   22:	areturn</a:t>
            </a:r>
          </a:p>
          <a:p>
            <a:pPr lvl="1">
              <a:spcBef>
                <a:spcPct val="0"/>
              </a:spcBef>
              <a:buFontTx/>
              <a:buNone/>
            </a:pPr>
            <a:endParaRPr lang="en-US" sz="1400"/>
          </a:p>
          <a:p>
            <a:pPr lvl="1">
              <a:spcBef>
                <a:spcPct val="0"/>
              </a:spcBef>
              <a:buFontTx/>
              <a:buNone/>
            </a:pPr>
            <a:r>
              <a:rPr lang="en-US" sz="1400"/>
              <a:t>public static boolean hasAspect();</a:t>
            </a:r>
          </a:p>
          <a:p>
            <a:pPr lvl="1">
              <a:spcBef>
                <a:spcPct val="0"/>
              </a:spcBef>
              <a:buFontTx/>
              <a:buNone/>
            </a:pPr>
            <a:r>
              <a:rPr lang="en-US" sz="1400"/>
              <a:t> … …</a:t>
            </a:r>
          </a:p>
          <a:p>
            <a:pPr lvl="1">
              <a:spcBef>
                <a:spcPct val="0"/>
              </a:spcBef>
              <a:buFontTx/>
              <a:buNone/>
            </a:pPr>
            <a:r>
              <a:rPr lang="en-US" sz="1400"/>
              <a:t>}</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976DC5-BC2D-674B-BFD0-6BDB58322C66}" type="slidenum">
              <a:rPr lang="en-US" altLang="zh-CN"/>
              <a:pPr/>
              <a:t>32</a:t>
            </a:fld>
            <a:r>
              <a:rPr lang="en-US" altLang="zh-CN"/>
              <a:t> </a:t>
            </a:r>
            <a:endParaRPr lang="en-US"/>
          </a:p>
        </p:txBody>
      </p:sp>
      <p:sp>
        <p:nvSpPr>
          <p:cNvPr id="563202" name="Rectangle 2"/>
          <p:cNvSpPr>
            <a:spLocks noGrp="1" noChangeArrowheads="1"/>
          </p:cNvSpPr>
          <p:nvPr>
            <p:ph type="title"/>
          </p:nvPr>
        </p:nvSpPr>
        <p:spPr/>
        <p:txBody>
          <a:bodyPr/>
          <a:lstStyle/>
          <a:p>
            <a:r>
              <a:rPr lang="en-US" sz="2600"/>
              <a:t>Bytecode of Hello.class</a:t>
            </a:r>
          </a:p>
        </p:txBody>
      </p:sp>
      <p:sp>
        <p:nvSpPr>
          <p:cNvPr id="563203" name="Rectangle 3"/>
          <p:cNvSpPr>
            <a:spLocks noGrp="1" noChangeArrowheads="1"/>
          </p:cNvSpPr>
          <p:nvPr>
            <p:ph type="body" idx="1"/>
          </p:nvPr>
        </p:nvSpPr>
        <p:spPr>
          <a:xfrm>
            <a:off x="304800" y="838200"/>
            <a:ext cx="8382000" cy="5181600"/>
          </a:xfrm>
        </p:spPr>
        <p:txBody>
          <a:bodyPr/>
          <a:lstStyle/>
          <a:p>
            <a:pPr lvl="1">
              <a:lnSpc>
                <a:spcPct val="80000"/>
              </a:lnSpc>
              <a:buFontTx/>
              <a:buNone/>
            </a:pPr>
            <a:r>
              <a:rPr lang="en-US" sz="1600" dirty="0"/>
              <a:t>public class Hello extends </a:t>
            </a:r>
            <a:r>
              <a:rPr lang="en-US" sz="1600" dirty="0" err="1"/>
              <a:t>java.lang.Object</a:t>
            </a:r>
            <a:r>
              <a:rPr lang="en-US" sz="1600" dirty="0"/>
              <a:t>{</a:t>
            </a:r>
          </a:p>
          <a:p>
            <a:pPr lvl="1">
              <a:lnSpc>
                <a:spcPct val="80000"/>
              </a:lnSpc>
              <a:buFontTx/>
              <a:buNone/>
            </a:pPr>
            <a:r>
              <a:rPr lang="en-US" sz="1600" dirty="0"/>
              <a:t>public Hello();</a:t>
            </a:r>
          </a:p>
          <a:p>
            <a:pPr lvl="1">
              <a:lnSpc>
                <a:spcPct val="80000"/>
              </a:lnSpc>
              <a:buFontTx/>
              <a:buNone/>
            </a:pPr>
            <a:r>
              <a:rPr lang="en-US" sz="1600" dirty="0"/>
              <a:t>… …</a:t>
            </a:r>
          </a:p>
          <a:p>
            <a:pPr lvl="1">
              <a:lnSpc>
                <a:spcPct val="80000"/>
              </a:lnSpc>
              <a:buFontTx/>
              <a:buNone/>
            </a:pPr>
            <a:r>
              <a:rPr lang="en-US" sz="1600" dirty="0"/>
              <a:t>void greeting();</a:t>
            </a:r>
          </a:p>
          <a:p>
            <a:pPr lvl="1">
              <a:lnSpc>
                <a:spcPct val="80000"/>
              </a:lnSpc>
              <a:buFontTx/>
              <a:buNone/>
            </a:pPr>
            <a:r>
              <a:rPr lang="en-US" sz="1600" dirty="0"/>
              <a:t>  Code:</a:t>
            </a:r>
          </a:p>
          <a:p>
            <a:pPr lvl="1">
              <a:lnSpc>
                <a:spcPct val="80000"/>
              </a:lnSpc>
              <a:buFontTx/>
              <a:buNone/>
            </a:pPr>
            <a:r>
              <a:rPr lang="en-US" sz="1600" dirty="0"/>
              <a:t>   0:	</a:t>
            </a:r>
            <a:r>
              <a:rPr lang="en-US" sz="1600" dirty="0" err="1"/>
              <a:t>getstatic</a:t>
            </a:r>
            <a:r>
              <a:rPr lang="en-US" sz="1600" dirty="0"/>
              <a:t>	#21;</a:t>
            </a:r>
            <a:r>
              <a:rPr lang="en-US" sz="1600" dirty="0" smtClean="0"/>
              <a:t> 	/</a:t>
            </a:r>
            <a:r>
              <a:rPr lang="en-US" sz="1600" dirty="0"/>
              <a:t>/Field java/</a:t>
            </a:r>
            <a:r>
              <a:rPr lang="en-US" sz="1600" dirty="0" err="1"/>
              <a:t>lang/System.out:Ljava/io/PrintStream</a:t>
            </a:r>
            <a:r>
              <a:rPr lang="en-US" sz="1600" dirty="0"/>
              <a:t>;</a:t>
            </a:r>
          </a:p>
          <a:p>
            <a:pPr lvl="1">
              <a:lnSpc>
                <a:spcPct val="80000"/>
              </a:lnSpc>
              <a:buFontTx/>
              <a:buNone/>
            </a:pPr>
            <a:r>
              <a:rPr lang="en-US" sz="1600" dirty="0"/>
              <a:t>   3:	</a:t>
            </a:r>
            <a:r>
              <a:rPr lang="en-US" sz="1600" dirty="0" err="1"/>
              <a:t>ldc</a:t>
            </a:r>
            <a:r>
              <a:rPr lang="en-US" sz="1600" dirty="0"/>
              <a:t>	#23;</a:t>
            </a:r>
            <a:r>
              <a:rPr lang="en-US" sz="1600" dirty="0" smtClean="0"/>
              <a:t> 	/</a:t>
            </a:r>
            <a:r>
              <a:rPr lang="en-US" sz="1600" dirty="0"/>
              <a:t>/String Hello!</a:t>
            </a:r>
          </a:p>
          <a:p>
            <a:pPr lvl="1">
              <a:lnSpc>
                <a:spcPct val="80000"/>
              </a:lnSpc>
              <a:buFontTx/>
              <a:buNone/>
            </a:pPr>
            <a:r>
              <a:rPr lang="en-US" sz="1600" dirty="0"/>
              <a:t>   5:	</a:t>
            </a:r>
            <a:r>
              <a:rPr lang="en-US" sz="1600" dirty="0" err="1" smtClean="0"/>
              <a:t>invokevirtual</a:t>
            </a:r>
            <a:r>
              <a:rPr lang="en-US" sz="1600" dirty="0"/>
              <a:t> </a:t>
            </a:r>
            <a:r>
              <a:rPr lang="en-US" sz="1600" dirty="0" smtClean="0"/>
              <a:t>#</a:t>
            </a:r>
            <a:r>
              <a:rPr lang="en-US" sz="1600" dirty="0"/>
              <a:t>29</a:t>
            </a:r>
            <a:r>
              <a:rPr lang="en-US" sz="1600" dirty="0" smtClean="0"/>
              <a:t>;	 </a:t>
            </a:r>
            <a:r>
              <a:rPr lang="en-US" sz="1600" dirty="0"/>
              <a:t>//Method java/</a:t>
            </a:r>
            <a:r>
              <a:rPr lang="en-US" sz="1600" dirty="0" err="1"/>
              <a:t>io/PrintStream.println:(Ljava/lang/String;)V</a:t>
            </a:r>
            <a:endParaRPr lang="en-US" sz="1600" dirty="0"/>
          </a:p>
          <a:p>
            <a:pPr lvl="1">
              <a:lnSpc>
                <a:spcPct val="80000"/>
              </a:lnSpc>
              <a:buFontTx/>
              <a:buNone/>
            </a:pPr>
            <a:r>
              <a:rPr lang="en-US" sz="1600" dirty="0"/>
              <a:t>   8:	</a:t>
            </a:r>
            <a:r>
              <a:rPr lang="en-US" sz="1600" dirty="0" smtClean="0"/>
              <a:t>return</a:t>
            </a:r>
          </a:p>
          <a:p>
            <a:pPr lvl="1">
              <a:lnSpc>
                <a:spcPct val="80000"/>
              </a:lnSpc>
              <a:buFontTx/>
              <a:buNone/>
            </a:pPr>
            <a:r>
              <a:rPr lang="en-US" sz="1600" dirty="0"/>
              <a:t>public static void </a:t>
            </a:r>
            <a:r>
              <a:rPr lang="en-US" sz="1600" dirty="0" err="1"/>
              <a:t>main(java.lang.String</a:t>
            </a:r>
            <a:r>
              <a:rPr lang="en-US" sz="1600" dirty="0"/>
              <a:t>[]);</a:t>
            </a:r>
          </a:p>
          <a:p>
            <a:pPr lvl="1">
              <a:lnSpc>
                <a:spcPct val="80000"/>
              </a:lnSpc>
              <a:buFontTx/>
              <a:buNone/>
            </a:pPr>
            <a:r>
              <a:rPr lang="en-US" sz="1600" dirty="0"/>
              <a:t>  Code:</a:t>
            </a:r>
          </a:p>
          <a:p>
            <a:pPr lvl="1">
              <a:lnSpc>
                <a:spcPct val="80000"/>
              </a:lnSpc>
              <a:buFontTx/>
              <a:buNone/>
            </a:pPr>
            <a:r>
              <a:rPr lang="en-US" sz="1600" dirty="0"/>
              <a:t>   0:	new	#2; //class Hello</a:t>
            </a:r>
          </a:p>
          <a:p>
            <a:pPr lvl="1">
              <a:lnSpc>
                <a:spcPct val="80000"/>
              </a:lnSpc>
              <a:buFontTx/>
              <a:buNone/>
            </a:pPr>
            <a:r>
              <a:rPr lang="en-US" sz="1600" dirty="0"/>
              <a:t>   3:	dup</a:t>
            </a:r>
          </a:p>
          <a:p>
            <a:pPr lvl="1">
              <a:lnSpc>
                <a:spcPct val="80000"/>
              </a:lnSpc>
              <a:buFontTx/>
              <a:buNone/>
            </a:pPr>
            <a:r>
              <a:rPr lang="en-US" sz="1600" dirty="0"/>
              <a:t>   4:	</a:t>
            </a:r>
            <a:r>
              <a:rPr lang="en-US" sz="1600" dirty="0" err="1" smtClean="0"/>
              <a:t>invokespecial</a:t>
            </a:r>
            <a:r>
              <a:rPr lang="en-US" sz="1600" dirty="0"/>
              <a:t> </a:t>
            </a:r>
            <a:r>
              <a:rPr lang="en-US" sz="1600" dirty="0" smtClean="0"/>
              <a:t>#</a:t>
            </a:r>
            <a:r>
              <a:rPr lang="en-US" sz="1600" dirty="0"/>
              <a:t>32</a:t>
            </a:r>
            <a:r>
              <a:rPr lang="en-US" sz="1600" dirty="0" smtClean="0"/>
              <a:t>;	/</a:t>
            </a:r>
            <a:r>
              <a:rPr lang="en-US" sz="1600" dirty="0"/>
              <a:t>/Method "&lt;init&gt;":()V</a:t>
            </a:r>
          </a:p>
          <a:p>
            <a:pPr lvl="1">
              <a:lnSpc>
                <a:spcPct val="80000"/>
              </a:lnSpc>
              <a:buFontTx/>
              <a:buNone/>
            </a:pPr>
            <a:r>
              <a:rPr lang="en-US" sz="1600" dirty="0">
                <a:solidFill>
                  <a:schemeClr val="hlink"/>
                </a:solidFill>
              </a:rPr>
              <a:t>   7:	</a:t>
            </a:r>
            <a:r>
              <a:rPr lang="en-US" sz="1600" dirty="0" err="1">
                <a:solidFill>
                  <a:schemeClr val="hlink"/>
                </a:solidFill>
              </a:rPr>
              <a:t>invokestatic</a:t>
            </a:r>
            <a:r>
              <a:rPr lang="en-US" sz="1600" dirty="0" smtClean="0">
                <a:solidFill>
                  <a:schemeClr val="hlink"/>
                </a:solidFill>
              </a:rPr>
              <a:t>	 #</a:t>
            </a:r>
            <a:r>
              <a:rPr lang="en-US" sz="1600" dirty="0">
                <a:solidFill>
                  <a:schemeClr val="hlink"/>
                </a:solidFill>
              </a:rPr>
              <a:t>44</a:t>
            </a:r>
            <a:r>
              <a:rPr lang="en-US" sz="1600" dirty="0" smtClean="0">
                <a:solidFill>
                  <a:schemeClr val="hlink"/>
                </a:solidFill>
              </a:rPr>
              <a:t>;	/</a:t>
            </a:r>
            <a:r>
              <a:rPr lang="en-US" sz="1600" dirty="0">
                <a:solidFill>
                  <a:schemeClr val="hlink"/>
                </a:solidFill>
              </a:rPr>
              <a:t>/Method </a:t>
            </a:r>
            <a:r>
              <a:rPr lang="en-US" sz="1600" dirty="0" err="1">
                <a:solidFill>
                  <a:schemeClr val="hlink"/>
                </a:solidFill>
              </a:rPr>
              <a:t>With.aspectOf:()LWith</a:t>
            </a:r>
            <a:r>
              <a:rPr lang="en-US" sz="1600" dirty="0">
                <a:solidFill>
                  <a:schemeClr val="hlink"/>
                </a:solidFill>
              </a:rPr>
              <a:t>;</a:t>
            </a:r>
          </a:p>
          <a:p>
            <a:pPr lvl="1">
              <a:lnSpc>
                <a:spcPct val="80000"/>
              </a:lnSpc>
              <a:buFontTx/>
              <a:buNone/>
            </a:pPr>
            <a:r>
              <a:rPr lang="en-US" sz="1600" dirty="0">
                <a:solidFill>
                  <a:schemeClr val="hlink"/>
                </a:solidFill>
              </a:rPr>
              <a:t>   10:	</a:t>
            </a:r>
            <a:r>
              <a:rPr lang="en-US" sz="1600" dirty="0" err="1" smtClean="0">
                <a:solidFill>
                  <a:schemeClr val="hlink"/>
                </a:solidFill>
              </a:rPr>
              <a:t>invokevirtual</a:t>
            </a:r>
            <a:r>
              <a:rPr lang="en-US" sz="1600" dirty="0" smtClean="0">
                <a:solidFill>
                  <a:schemeClr val="hlink"/>
                </a:solidFill>
              </a:rPr>
              <a:t> #</a:t>
            </a:r>
            <a:r>
              <a:rPr lang="en-US" sz="1600" dirty="0">
                <a:solidFill>
                  <a:schemeClr val="hlink"/>
                </a:solidFill>
              </a:rPr>
              <a:t>47;</a:t>
            </a:r>
            <a:r>
              <a:rPr lang="en-US" sz="1600" dirty="0" smtClean="0">
                <a:solidFill>
                  <a:schemeClr val="hlink"/>
                </a:solidFill>
              </a:rPr>
              <a:t> 	/</a:t>
            </a:r>
            <a:r>
              <a:rPr lang="en-US" sz="1600" dirty="0">
                <a:solidFill>
                  <a:schemeClr val="hlink"/>
                </a:solidFill>
              </a:rPr>
              <a:t>/Method With.ajc$before$With$1$7718efb1:()V</a:t>
            </a:r>
          </a:p>
          <a:p>
            <a:pPr lvl="1">
              <a:lnSpc>
                <a:spcPct val="80000"/>
              </a:lnSpc>
              <a:buFontTx/>
              <a:buNone/>
            </a:pPr>
            <a:r>
              <a:rPr lang="en-US" sz="1600" dirty="0"/>
              <a:t>   13:	</a:t>
            </a:r>
            <a:r>
              <a:rPr lang="en-US" sz="1600" dirty="0" err="1" smtClean="0"/>
              <a:t>invokevirtual</a:t>
            </a:r>
            <a:r>
              <a:rPr lang="en-US" sz="1600" dirty="0"/>
              <a:t> </a:t>
            </a:r>
            <a:r>
              <a:rPr lang="en-US" sz="1600" dirty="0" smtClean="0"/>
              <a:t>#</a:t>
            </a:r>
            <a:r>
              <a:rPr lang="en-US" sz="1600" dirty="0"/>
              <a:t>34</a:t>
            </a:r>
            <a:r>
              <a:rPr lang="en-US" sz="1600" dirty="0" smtClean="0"/>
              <a:t>;	 </a:t>
            </a:r>
            <a:r>
              <a:rPr lang="en-US" sz="1600" dirty="0"/>
              <a:t>//Method </a:t>
            </a:r>
            <a:r>
              <a:rPr lang="en-US" sz="1600" dirty="0" err="1"/>
              <a:t>greeting:()V</a:t>
            </a:r>
            <a:endParaRPr lang="en-US" sz="1600" dirty="0"/>
          </a:p>
          <a:p>
            <a:pPr lvl="1">
              <a:lnSpc>
                <a:spcPct val="80000"/>
              </a:lnSpc>
              <a:buFontTx/>
              <a:buNone/>
            </a:pPr>
            <a:r>
              <a:rPr lang="en-US" sz="1600" dirty="0"/>
              <a:t>   16:	return</a:t>
            </a:r>
          </a:p>
          <a:p>
            <a:pPr lvl="1">
              <a:lnSpc>
                <a:spcPct val="80000"/>
              </a:lnSpc>
              <a:buFontTx/>
              <a:buNone/>
            </a:pPr>
            <a:r>
              <a:rPr lang="en-US" sz="1600" dirty="0"/>
              <a:t>}</a:t>
            </a:r>
            <a:endParaRPr lang="en-US" sz="1600" dirty="0" smtClean="0"/>
          </a:p>
          <a:p>
            <a:pPr lvl="1">
              <a:lnSpc>
                <a:spcPct val="80000"/>
              </a:lnSpc>
              <a:buFontTx/>
              <a:buNone/>
            </a:pPr>
            <a:endParaRPr lang="en-US" sz="1600" dirty="0" smtClean="0"/>
          </a:p>
          <a:p>
            <a:pPr lvl="1">
              <a:lnSpc>
                <a:spcPct val="80000"/>
              </a:lnSpc>
              <a:buFontTx/>
              <a:buNone/>
            </a:pPr>
            <a:r>
              <a:rPr lang="en-US" sz="1600" dirty="0">
                <a:solidFill>
                  <a:schemeClr val="tx2"/>
                </a:solidFill>
              </a:rPr>
              <a:t>public aspect With {</a:t>
            </a:r>
          </a:p>
          <a:p>
            <a:pPr lvl="1">
              <a:lnSpc>
                <a:spcPct val="80000"/>
              </a:lnSpc>
              <a:buFontTx/>
              <a:buNone/>
            </a:pPr>
            <a:r>
              <a:rPr lang="en-US" sz="1600" dirty="0">
                <a:solidFill>
                  <a:schemeClr val="tx2"/>
                </a:solidFill>
              </a:rPr>
              <a:t>   	before() : call( void </a:t>
            </a:r>
            <a:r>
              <a:rPr lang="en-US" sz="1600" dirty="0" err="1">
                <a:solidFill>
                  <a:schemeClr val="tx2"/>
                </a:solidFill>
              </a:rPr>
              <a:t>Hello.greeting</a:t>
            </a:r>
            <a:r>
              <a:rPr lang="en-US" sz="1600" dirty="0">
                <a:solidFill>
                  <a:schemeClr val="tx2"/>
                </a:solidFill>
              </a:rPr>
              <a:t>() ) {  </a:t>
            </a:r>
            <a:r>
              <a:rPr lang="en-US" sz="1600" dirty="0" err="1">
                <a:solidFill>
                  <a:schemeClr val="tx2"/>
                </a:solidFill>
              </a:rPr>
              <a:t>System.out.print("AOP</a:t>
            </a:r>
            <a:r>
              <a:rPr lang="en-US" sz="1600" dirty="0">
                <a:solidFill>
                  <a:schemeClr val="tx2"/>
                </a:solidFill>
              </a:rPr>
              <a:t>&gt;&gt; ");   }</a:t>
            </a:r>
          </a:p>
          <a:p>
            <a:pPr lvl="1">
              <a:lnSpc>
                <a:spcPct val="80000"/>
              </a:lnSpc>
              <a:buFontTx/>
              <a:buNone/>
            </a:pPr>
            <a:r>
              <a:rPr lang="en-US" sz="1600" dirty="0">
                <a:solidFill>
                  <a:schemeClr val="tx2"/>
                </a:solidFill>
              </a:rPr>
              <a:t>}</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63CF53-C9C6-5E44-9BC9-D94706223869}" type="slidenum">
              <a:rPr lang="en-US" altLang="zh-CN"/>
              <a:pPr/>
              <a:t>33</a:t>
            </a:fld>
            <a:r>
              <a:rPr lang="en-US" altLang="zh-CN" dirty="0"/>
              <a:t> </a:t>
            </a:r>
            <a:endParaRPr lang="en-US" dirty="0"/>
          </a:p>
        </p:txBody>
      </p:sp>
      <p:sp>
        <p:nvSpPr>
          <p:cNvPr id="671746" name="Rectangle 2"/>
          <p:cNvSpPr>
            <a:spLocks noGrp="1" noChangeArrowheads="1"/>
          </p:cNvSpPr>
          <p:nvPr>
            <p:ph type="title"/>
          </p:nvPr>
        </p:nvSpPr>
        <p:spPr/>
        <p:txBody>
          <a:bodyPr/>
          <a:lstStyle/>
          <a:p>
            <a:r>
              <a:rPr lang="en-US" sz="2600"/>
              <a:t>Change the aspect</a:t>
            </a:r>
            <a:endParaRPr lang="en-US" sz="2600" i="1"/>
          </a:p>
        </p:txBody>
      </p:sp>
      <p:sp>
        <p:nvSpPr>
          <p:cNvPr id="671747" name="Rectangle 3"/>
          <p:cNvSpPr>
            <a:spLocks noGrp="1" noChangeArrowheads="1"/>
          </p:cNvSpPr>
          <p:nvPr>
            <p:ph type="body" idx="1"/>
          </p:nvPr>
        </p:nvSpPr>
        <p:spPr/>
        <p:txBody>
          <a:bodyPr/>
          <a:lstStyle/>
          <a:p>
            <a:pPr lvl="1">
              <a:lnSpc>
                <a:spcPct val="80000"/>
              </a:lnSpc>
              <a:buFontTx/>
              <a:buNone/>
            </a:pPr>
            <a:r>
              <a:rPr lang="en-US" sz="1800" dirty="0">
                <a:latin typeface="Courier New" charset="0"/>
              </a:rPr>
              <a:t>public aspect With {</a:t>
            </a:r>
          </a:p>
          <a:p>
            <a:pPr lvl="1">
              <a:lnSpc>
                <a:spcPct val="80000"/>
              </a:lnSpc>
              <a:buFontTx/>
              <a:buNone/>
            </a:pPr>
            <a:r>
              <a:rPr lang="en-US" sz="1800" dirty="0">
                <a:latin typeface="Courier New" charset="0"/>
              </a:rPr>
              <a:t>  </a:t>
            </a:r>
            <a:r>
              <a:rPr lang="en-US" sz="1800" dirty="0" smtClean="0">
                <a:latin typeface="Courier New" charset="0"/>
              </a:rPr>
              <a:t> before</a:t>
            </a:r>
            <a:r>
              <a:rPr lang="en-US" sz="1800" dirty="0">
                <a:latin typeface="Courier New" charset="0"/>
              </a:rPr>
              <a:t>() : call( void </a:t>
            </a:r>
            <a:r>
              <a:rPr lang="en-US" sz="1800" dirty="0" err="1">
                <a:latin typeface="Courier New" charset="0"/>
              </a:rPr>
              <a:t>Hello.greeting</a:t>
            </a:r>
            <a:r>
              <a:rPr lang="en-US" sz="1800" dirty="0" smtClean="0">
                <a:latin typeface="Courier New" charset="0"/>
              </a:rPr>
              <a:t>() ) {</a:t>
            </a:r>
          </a:p>
          <a:p>
            <a:pPr lvl="1">
              <a:lnSpc>
                <a:spcPct val="80000"/>
              </a:lnSpc>
              <a:buFontTx/>
              <a:buNone/>
            </a:pPr>
            <a:r>
              <a:rPr lang="en-US" sz="1800" dirty="0" smtClean="0">
                <a:latin typeface="Courier New" charset="0"/>
              </a:rPr>
              <a:t>     </a:t>
            </a:r>
            <a:r>
              <a:rPr lang="en-US" sz="1800" dirty="0" err="1">
                <a:latin typeface="Courier New" charset="0"/>
              </a:rPr>
              <a:t>System.out.print("AOP</a:t>
            </a:r>
            <a:r>
              <a:rPr lang="en-US" sz="1800" dirty="0">
                <a:latin typeface="Courier New" charset="0"/>
              </a:rPr>
              <a:t>&gt;&gt; ");   }</a:t>
            </a:r>
          </a:p>
          <a:p>
            <a:pPr lvl="1">
              <a:lnSpc>
                <a:spcPct val="80000"/>
              </a:lnSpc>
              <a:buFontTx/>
              <a:buNone/>
            </a:pPr>
            <a:r>
              <a:rPr lang="en-US" sz="1800" dirty="0">
                <a:latin typeface="Courier New" charset="0"/>
              </a:rPr>
              <a:t>}</a:t>
            </a:r>
          </a:p>
          <a:p>
            <a:pPr>
              <a:lnSpc>
                <a:spcPct val="80000"/>
              </a:lnSpc>
            </a:pPr>
            <a:r>
              <a:rPr lang="en-US" sz="2000" dirty="0">
                <a:solidFill>
                  <a:schemeClr val="tx1"/>
                </a:solidFill>
              </a:rPr>
              <a:t>Print “</a:t>
            </a:r>
            <a:r>
              <a:rPr lang="en-US" sz="2000" dirty="0">
                <a:solidFill>
                  <a:schemeClr val="tx1"/>
                </a:solidFill>
                <a:latin typeface="Courier New" charset="0"/>
              </a:rPr>
              <a:t>AOP&gt;&gt;”</a:t>
            </a:r>
            <a:r>
              <a:rPr lang="en-US" sz="2000" dirty="0">
                <a:solidFill>
                  <a:schemeClr val="tx1"/>
                </a:solidFill>
              </a:rPr>
              <a:t> after calling greeting() method</a:t>
            </a:r>
          </a:p>
          <a:p>
            <a:pPr lvl="2">
              <a:lnSpc>
                <a:spcPct val="80000"/>
              </a:lnSpc>
              <a:buFontTx/>
              <a:buNone/>
            </a:pPr>
            <a:r>
              <a:rPr lang="en-US" sz="1600" dirty="0">
                <a:latin typeface="Courier New" charset="0"/>
              </a:rPr>
              <a:t>public aspect With {</a:t>
            </a:r>
          </a:p>
          <a:p>
            <a:pPr lvl="2">
              <a:lnSpc>
                <a:spcPct val="80000"/>
              </a:lnSpc>
              <a:buFontTx/>
              <a:buNone/>
            </a:pPr>
            <a:r>
              <a:rPr lang="en-US" sz="1600" dirty="0">
                <a:latin typeface="Courier New" charset="0"/>
              </a:rPr>
              <a:t>   </a:t>
            </a:r>
            <a:r>
              <a:rPr lang="en-US" sz="1600" dirty="0">
                <a:solidFill>
                  <a:schemeClr val="hlink"/>
                </a:solidFill>
                <a:latin typeface="Courier New" charset="0"/>
              </a:rPr>
              <a:t>after()</a:t>
            </a:r>
            <a:r>
              <a:rPr lang="en-US" sz="1600" dirty="0">
                <a:latin typeface="Courier New" charset="0"/>
              </a:rPr>
              <a:t> : call( void </a:t>
            </a:r>
            <a:r>
              <a:rPr lang="en-US" sz="1600" dirty="0" err="1">
                <a:latin typeface="Courier New" charset="0"/>
              </a:rPr>
              <a:t>Hello.greeting</a:t>
            </a:r>
            <a:r>
              <a:rPr lang="en-US" sz="1600" dirty="0">
                <a:latin typeface="Courier New" charset="0"/>
              </a:rPr>
              <a:t>() ) {  	</a:t>
            </a:r>
            <a:r>
              <a:rPr lang="en-US" sz="1600" dirty="0" err="1">
                <a:latin typeface="Courier New" charset="0"/>
              </a:rPr>
              <a:t>System.out.print("AOP</a:t>
            </a:r>
            <a:r>
              <a:rPr lang="en-US" sz="1600" dirty="0">
                <a:latin typeface="Courier New" charset="0"/>
              </a:rPr>
              <a:t>&gt;&gt; ");   }</a:t>
            </a:r>
          </a:p>
          <a:p>
            <a:pPr lvl="2">
              <a:lnSpc>
                <a:spcPct val="80000"/>
              </a:lnSpc>
              <a:buFontTx/>
              <a:buNone/>
            </a:pPr>
            <a:r>
              <a:rPr lang="en-US" sz="1600" dirty="0">
                <a:latin typeface="Courier New" charset="0"/>
              </a:rPr>
              <a:t>}</a:t>
            </a:r>
          </a:p>
          <a:p>
            <a:pPr>
              <a:lnSpc>
                <a:spcPct val="80000"/>
              </a:lnSpc>
            </a:pPr>
            <a:r>
              <a:rPr lang="en-US" sz="2000" dirty="0">
                <a:solidFill>
                  <a:schemeClr val="tx1"/>
                </a:solidFill>
              </a:rPr>
              <a:t>Print “</a:t>
            </a:r>
            <a:r>
              <a:rPr lang="en-US" sz="2000" dirty="0">
                <a:solidFill>
                  <a:schemeClr val="tx1"/>
                </a:solidFill>
                <a:latin typeface="Courier New" charset="0"/>
              </a:rPr>
              <a:t>AOP&gt;&gt;”</a:t>
            </a:r>
            <a:r>
              <a:rPr lang="en-US" sz="2000" dirty="0">
                <a:solidFill>
                  <a:schemeClr val="tx1"/>
                </a:solidFill>
              </a:rPr>
              <a:t> after calling all methods in Hello class</a:t>
            </a:r>
          </a:p>
          <a:p>
            <a:pPr lvl="2">
              <a:lnSpc>
                <a:spcPct val="80000"/>
              </a:lnSpc>
              <a:buFontTx/>
              <a:buNone/>
            </a:pPr>
            <a:r>
              <a:rPr lang="en-US" sz="1600" dirty="0">
                <a:latin typeface="Courier New" charset="0"/>
              </a:rPr>
              <a:t>public aspect With {</a:t>
            </a:r>
          </a:p>
          <a:p>
            <a:pPr lvl="2">
              <a:lnSpc>
                <a:spcPct val="80000"/>
              </a:lnSpc>
              <a:buFontTx/>
              <a:buNone/>
            </a:pPr>
            <a:r>
              <a:rPr lang="en-US" sz="1600" dirty="0">
                <a:latin typeface="Courier New" charset="0"/>
              </a:rPr>
              <a:t>   </a:t>
            </a:r>
            <a:r>
              <a:rPr lang="en-US" sz="1600" dirty="0">
                <a:solidFill>
                  <a:schemeClr val="hlink"/>
                </a:solidFill>
                <a:latin typeface="Courier New" charset="0"/>
              </a:rPr>
              <a:t>after()</a:t>
            </a:r>
            <a:r>
              <a:rPr lang="en-US" sz="1600" dirty="0">
                <a:latin typeface="Courier New" charset="0"/>
              </a:rPr>
              <a:t> : call( void </a:t>
            </a:r>
            <a:r>
              <a:rPr lang="en-US" sz="1600" dirty="0">
                <a:solidFill>
                  <a:schemeClr val="hlink"/>
                </a:solidFill>
                <a:latin typeface="Courier New" charset="0"/>
              </a:rPr>
              <a:t>Hello.*(..)</a:t>
            </a:r>
            <a:r>
              <a:rPr lang="en-US" sz="1600" dirty="0">
                <a:latin typeface="Courier New" charset="0"/>
              </a:rPr>
              <a:t> ) {  	</a:t>
            </a:r>
            <a:r>
              <a:rPr lang="en-US" sz="1600" dirty="0" err="1">
                <a:latin typeface="Courier New" charset="0"/>
              </a:rPr>
              <a:t>System.out.print("AOP</a:t>
            </a:r>
            <a:r>
              <a:rPr lang="en-US" sz="1600" dirty="0">
                <a:latin typeface="Courier New" charset="0"/>
              </a:rPr>
              <a:t>&gt;&gt; ");   }</a:t>
            </a:r>
          </a:p>
          <a:p>
            <a:pPr lvl="2">
              <a:lnSpc>
                <a:spcPct val="80000"/>
              </a:lnSpc>
              <a:buFontTx/>
              <a:buNone/>
            </a:pPr>
            <a:r>
              <a:rPr lang="en-US" sz="1600" dirty="0">
                <a:latin typeface="Courier New" charset="0"/>
              </a:rPr>
              <a:t>}</a:t>
            </a:r>
          </a:p>
          <a:p>
            <a:pPr>
              <a:lnSpc>
                <a:spcPct val="80000"/>
              </a:lnSpc>
            </a:pPr>
            <a:r>
              <a:rPr lang="en-US" sz="2000" dirty="0">
                <a:solidFill>
                  <a:schemeClr val="tx1"/>
                </a:solidFill>
              </a:rPr>
              <a:t>Print “</a:t>
            </a:r>
            <a:r>
              <a:rPr lang="en-US" sz="2000" dirty="0">
                <a:solidFill>
                  <a:schemeClr val="tx1"/>
                </a:solidFill>
                <a:latin typeface="Courier New" charset="0"/>
              </a:rPr>
              <a:t>AOP&gt;&gt;”</a:t>
            </a:r>
            <a:r>
              <a:rPr lang="en-US" sz="2000" dirty="0">
                <a:solidFill>
                  <a:schemeClr val="tx1"/>
                </a:solidFill>
              </a:rPr>
              <a:t> before executing greeting method</a:t>
            </a:r>
          </a:p>
          <a:p>
            <a:pPr lvl="2">
              <a:lnSpc>
                <a:spcPct val="80000"/>
              </a:lnSpc>
              <a:buFontTx/>
              <a:buNone/>
            </a:pPr>
            <a:r>
              <a:rPr lang="en-US" sz="1600" dirty="0">
                <a:latin typeface="Courier New" charset="0"/>
              </a:rPr>
              <a:t>public aspect With {</a:t>
            </a:r>
          </a:p>
          <a:p>
            <a:pPr lvl="2">
              <a:lnSpc>
                <a:spcPct val="80000"/>
              </a:lnSpc>
              <a:buFontTx/>
              <a:buNone/>
            </a:pPr>
            <a:r>
              <a:rPr lang="en-US" sz="1600" dirty="0">
                <a:latin typeface="Courier New" charset="0"/>
              </a:rPr>
              <a:t>    before() :</a:t>
            </a:r>
            <a:r>
              <a:rPr lang="en-US" sz="1600" dirty="0">
                <a:solidFill>
                  <a:schemeClr val="hlink"/>
                </a:solidFill>
                <a:latin typeface="Courier New" charset="0"/>
              </a:rPr>
              <a:t> </a:t>
            </a:r>
            <a:r>
              <a:rPr lang="en-US" sz="1600" i="1" dirty="0">
                <a:solidFill>
                  <a:schemeClr val="hlink"/>
                </a:solidFill>
                <a:latin typeface="Courier New" charset="0"/>
              </a:rPr>
              <a:t>execution</a:t>
            </a:r>
            <a:r>
              <a:rPr lang="en-US" sz="1600" dirty="0">
                <a:latin typeface="Courier New" charset="0"/>
              </a:rPr>
              <a:t>( void </a:t>
            </a:r>
            <a:r>
              <a:rPr lang="en-US" sz="1600" dirty="0" err="1">
                <a:latin typeface="Courier New" charset="0"/>
              </a:rPr>
              <a:t>Hello.greeting</a:t>
            </a:r>
            <a:r>
              <a:rPr lang="en-US" sz="1600" dirty="0">
                <a:latin typeface="Courier New" charset="0"/>
              </a:rPr>
              <a:t>() </a:t>
            </a:r>
            <a:r>
              <a:rPr lang="en-US" sz="1600" dirty="0" smtClean="0">
                <a:latin typeface="Courier New" charset="0"/>
              </a:rPr>
              <a:t>) {</a:t>
            </a:r>
          </a:p>
          <a:p>
            <a:pPr lvl="2">
              <a:lnSpc>
                <a:spcPct val="80000"/>
              </a:lnSpc>
              <a:buFontTx/>
              <a:buNone/>
            </a:pPr>
            <a:r>
              <a:rPr lang="en-US" sz="1600" dirty="0" smtClean="0">
                <a:latin typeface="Courier New" charset="0"/>
              </a:rPr>
              <a:t>          </a:t>
            </a:r>
            <a:r>
              <a:rPr lang="en-US" sz="1600" dirty="0" err="1" smtClean="0">
                <a:latin typeface="Courier New" charset="0"/>
              </a:rPr>
              <a:t>System.out.print</a:t>
            </a:r>
            <a:r>
              <a:rPr lang="en-US" sz="1600" dirty="0" err="1">
                <a:latin typeface="Courier New" charset="0"/>
              </a:rPr>
              <a:t>("AOP</a:t>
            </a:r>
            <a:r>
              <a:rPr lang="en-US" sz="1600" dirty="0">
                <a:latin typeface="Courier New" charset="0"/>
              </a:rPr>
              <a:t>&gt;&gt; ");   }</a:t>
            </a:r>
          </a:p>
          <a:p>
            <a:pPr lvl="2">
              <a:lnSpc>
                <a:spcPct val="80000"/>
              </a:lnSpc>
              <a:buFontTx/>
              <a:buNone/>
            </a:pPr>
            <a:r>
              <a:rPr lang="en-US" sz="1600" dirty="0">
                <a:latin typeface="Courier New" charset="0"/>
              </a:rPr>
              <a:t>}</a:t>
            </a:r>
          </a:p>
          <a:p>
            <a:pPr>
              <a:lnSpc>
                <a:spcPct val="80000"/>
              </a:lnSpc>
            </a:pPr>
            <a:endParaRPr lang="en-US" sz="1800" dirty="0">
              <a:solidFill>
                <a:schemeClr val="tx1"/>
              </a:solidFill>
              <a:latin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1747">
                                            <p:txEl>
                                              <p:pRg st="5" end="5"/>
                                            </p:txEl>
                                          </p:spTgt>
                                        </p:tgtEl>
                                        <p:attrNameLst>
                                          <p:attrName>style.visibility</p:attrName>
                                        </p:attrNameLst>
                                      </p:cBhvr>
                                      <p:to>
                                        <p:strVal val="visible"/>
                                      </p:to>
                                    </p:set>
                                    <p:animEffect transition="in" filter="blinds(horizontal)">
                                      <p:cBhvr>
                                        <p:cTn id="7" dur="500"/>
                                        <p:tgtEl>
                                          <p:spTgt spid="671747">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71747">
                                            <p:txEl>
                                              <p:pRg st="6" end="6"/>
                                            </p:txEl>
                                          </p:spTgt>
                                        </p:tgtEl>
                                        <p:attrNameLst>
                                          <p:attrName>style.visibility</p:attrName>
                                        </p:attrNameLst>
                                      </p:cBhvr>
                                      <p:to>
                                        <p:strVal val="visible"/>
                                      </p:to>
                                    </p:set>
                                    <p:animEffect transition="in" filter="blinds(horizontal)">
                                      <p:cBhvr>
                                        <p:cTn id="10" dur="500"/>
                                        <p:tgtEl>
                                          <p:spTgt spid="671747">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71747">
                                            <p:txEl>
                                              <p:pRg st="7" end="7"/>
                                            </p:txEl>
                                          </p:spTgt>
                                        </p:tgtEl>
                                        <p:attrNameLst>
                                          <p:attrName>style.visibility</p:attrName>
                                        </p:attrNameLst>
                                      </p:cBhvr>
                                      <p:to>
                                        <p:strVal val="visible"/>
                                      </p:to>
                                    </p:set>
                                    <p:animEffect transition="in" filter="blinds(horizontal)">
                                      <p:cBhvr>
                                        <p:cTn id="13" dur="500"/>
                                        <p:tgtEl>
                                          <p:spTgt spid="671747">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71747">
                                            <p:txEl>
                                              <p:pRg st="9" end="9"/>
                                            </p:txEl>
                                          </p:spTgt>
                                        </p:tgtEl>
                                        <p:attrNameLst>
                                          <p:attrName>style.visibility</p:attrName>
                                        </p:attrNameLst>
                                      </p:cBhvr>
                                      <p:to>
                                        <p:strVal val="visible"/>
                                      </p:to>
                                    </p:set>
                                    <p:animEffect transition="in" filter="blinds(horizontal)">
                                      <p:cBhvr>
                                        <p:cTn id="18" dur="500"/>
                                        <p:tgtEl>
                                          <p:spTgt spid="671747">
                                            <p:txEl>
                                              <p:pRg st="9" end="9"/>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71747">
                                            <p:txEl>
                                              <p:pRg st="10" end="10"/>
                                            </p:txEl>
                                          </p:spTgt>
                                        </p:tgtEl>
                                        <p:attrNameLst>
                                          <p:attrName>style.visibility</p:attrName>
                                        </p:attrNameLst>
                                      </p:cBhvr>
                                      <p:to>
                                        <p:strVal val="visible"/>
                                      </p:to>
                                    </p:set>
                                    <p:animEffect transition="in" filter="blinds(horizontal)">
                                      <p:cBhvr>
                                        <p:cTn id="21" dur="500"/>
                                        <p:tgtEl>
                                          <p:spTgt spid="671747">
                                            <p:txEl>
                                              <p:pRg st="10" end="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71747">
                                            <p:txEl>
                                              <p:pRg st="11" end="11"/>
                                            </p:txEl>
                                          </p:spTgt>
                                        </p:tgtEl>
                                        <p:attrNameLst>
                                          <p:attrName>style.visibility</p:attrName>
                                        </p:attrNameLst>
                                      </p:cBhvr>
                                      <p:to>
                                        <p:strVal val="visible"/>
                                      </p:to>
                                    </p:set>
                                    <p:animEffect transition="in" filter="blinds(horizontal)">
                                      <p:cBhvr>
                                        <p:cTn id="24" dur="500"/>
                                        <p:tgtEl>
                                          <p:spTgt spid="671747">
                                            <p:txEl>
                                              <p:pRg st="11" end="1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71747">
                                            <p:txEl>
                                              <p:pRg st="13" end="13"/>
                                            </p:txEl>
                                          </p:spTgt>
                                        </p:tgtEl>
                                        <p:attrNameLst>
                                          <p:attrName>style.visibility</p:attrName>
                                        </p:attrNameLst>
                                      </p:cBhvr>
                                      <p:to>
                                        <p:strVal val="visible"/>
                                      </p:to>
                                    </p:set>
                                    <p:animEffect transition="in" filter="blinds(horizontal)">
                                      <p:cBhvr>
                                        <p:cTn id="29" dur="500"/>
                                        <p:tgtEl>
                                          <p:spTgt spid="671747">
                                            <p:txEl>
                                              <p:pRg st="13" end="13"/>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71747">
                                            <p:txEl>
                                              <p:pRg st="14" end="14"/>
                                            </p:txEl>
                                          </p:spTgt>
                                        </p:tgtEl>
                                        <p:attrNameLst>
                                          <p:attrName>style.visibility</p:attrName>
                                        </p:attrNameLst>
                                      </p:cBhvr>
                                      <p:to>
                                        <p:strVal val="visible"/>
                                      </p:to>
                                    </p:set>
                                    <p:animEffect transition="in" filter="blinds(horizontal)">
                                      <p:cBhvr>
                                        <p:cTn id="32" dur="500"/>
                                        <p:tgtEl>
                                          <p:spTgt spid="671747">
                                            <p:txEl>
                                              <p:pRg st="14" end="1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71747">
                                            <p:txEl>
                                              <p:pRg st="15" end="15"/>
                                            </p:txEl>
                                          </p:spTgt>
                                        </p:tgtEl>
                                        <p:attrNameLst>
                                          <p:attrName>style.visibility</p:attrName>
                                        </p:attrNameLst>
                                      </p:cBhvr>
                                      <p:to>
                                        <p:strVal val="visible"/>
                                      </p:to>
                                    </p:set>
                                    <p:animEffect transition="in" filter="blinds(horizontal)">
                                      <p:cBhvr>
                                        <p:cTn id="35" dur="500"/>
                                        <p:tgtEl>
                                          <p:spTgt spid="671747">
                                            <p:txEl>
                                              <p:pRg st="15" end="1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671747">
                                            <p:txEl>
                                              <p:pRg st="16" end="16"/>
                                            </p:txEl>
                                          </p:spTgt>
                                        </p:tgtEl>
                                        <p:attrNameLst>
                                          <p:attrName>style.visibility</p:attrName>
                                        </p:attrNameLst>
                                      </p:cBhvr>
                                      <p:to>
                                        <p:strVal val="visible"/>
                                      </p:to>
                                    </p:set>
                                    <p:animEffect transition="in" filter="blinds(horizontal)">
                                      <p:cBhvr>
                                        <p:cTn id="38" dur="500"/>
                                        <p:tgtEl>
                                          <p:spTgt spid="67174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BF209B3-7DF6-9D4F-8BCD-23E840989192}" type="slidenum">
              <a:rPr lang="en-US" altLang="zh-CN"/>
              <a:pPr/>
              <a:t>34</a:t>
            </a:fld>
            <a:r>
              <a:rPr lang="en-US" altLang="zh-CN"/>
              <a:t> </a:t>
            </a:r>
            <a:endParaRPr lang="en-US"/>
          </a:p>
        </p:txBody>
      </p:sp>
      <p:sp>
        <p:nvSpPr>
          <p:cNvPr id="565250" name="Rectangle 2"/>
          <p:cNvSpPr>
            <a:spLocks noGrp="1" noChangeArrowheads="1"/>
          </p:cNvSpPr>
          <p:nvPr>
            <p:ph type="title"/>
          </p:nvPr>
        </p:nvSpPr>
        <p:spPr/>
        <p:txBody>
          <a:bodyPr/>
          <a:lstStyle/>
          <a:p>
            <a:r>
              <a:rPr lang="en-US" sz="2600"/>
              <a:t>When pointcut is changed from </a:t>
            </a:r>
            <a:r>
              <a:rPr lang="en-US" sz="2600" i="1"/>
              <a:t>call</a:t>
            </a:r>
            <a:r>
              <a:rPr lang="en-US" sz="2600"/>
              <a:t> to </a:t>
            </a:r>
            <a:r>
              <a:rPr lang="en-US" sz="2600" i="1"/>
              <a:t>execution</a:t>
            </a:r>
          </a:p>
        </p:txBody>
      </p:sp>
      <p:sp>
        <p:nvSpPr>
          <p:cNvPr id="565251" name="Rectangle 3"/>
          <p:cNvSpPr>
            <a:spLocks noGrp="1" noChangeArrowheads="1"/>
          </p:cNvSpPr>
          <p:nvPr>
            <p:ph type="body" idx="1"/>
          </p:nvPr>
        </p:nvSpPr>
        <p:spPr/>
        <p:txBody>
          <a:bodyPr/>
          <a:lstStyle/>
          <a:p>
            <a:pPr lvl="1">
              <a:lnSpc>
                <a:spcPct val="80000"/>
              </a:lnSpc>
              <a:buFontTx/>
              <a:buNone/>
            </a:pPr>
            <a:r>
              <a:rPr lang="en-US" sz="1400" dirty="0"/>
              <a:t>public aspect With {</a:t>
            </a:r>
          </a:p>
          <a:p>
            <a:pPr lvl="1">
              <a:lnSpc>
                <a:spcPct val="80000"/>
              </a:lnSpc>
              <a:buFontTx/>
              <a:buNone/>
            </a:pPr>
            <a:r>
              <a:rPr lang="en-US" sz="1400" dirty="0"/>
              <a:t> 	before() : </a:t>
            </a:r>
            <a:r>
              <a:rPr lang="en-US" sz="1400" dirty="0">
                <a:solidFill>
                  <a:schemeClr val="hlink"/>
                </a:solidFill>
              </a:rPr>
              <a:t>execution</a:t>
            </a:r>
            <a:r>
              <a:rPr lang="en-US" sz="1400" dirty="0"/>
              <a:t> (void </a:t>
            </a:r>
            <a:r>
              <a:rPr lang="en-US" sz="1400" dirty="0" err="1"/>
              <a:t>Hello.greeting</a:t>
            </a:r>
            <a:r>
              <a:rPr lang="en-US" sz="1400" dirty="0"/>
              <a:t>() ) {</a:t>
            </a:r>
          </a:p>
          <a:p>
            <a:pPr lvl="1">
              <a:lnSpc>
                <a:spcPct val="80000"/>
              </a:lnSpc>
              <a:buFontTx/>
              <a:buNone/>
            </a:pPr>
            <a:r>
              <a:rPr lang="en-US" sz="1400" dirty="0"/>
              <a:t>	   	</a:t>
            </a:r>
            <a:r>
              <a:rPr lang="en-US" sz="1400" dirty="0" err="1"/>
              <a:t>System.out.print("AOP</a:t>
            </a:r>
            <a:r>
              <a:rPr lang="en-US" sz="1400" dirty="0"/>
              <a:t>&gt;&gt; ");</a:t>
            </a:r>
          </a:p>
          <a:p>
            <a:pPr lvl="1">
              <a:lnSpc>
                <a:spcPct val="80000"/>
              </a:lnSpc>
              <a:buFontTx/>
              <a:buNone/>
            </a:pPr>
            <a:r>
              <a:rPr lang="en-US" sz="1400" dirty="0"/>
              <a:t>	  }</a:t>
            </a:r>
          </a:p>
          <a:p>
            <a:pPr lvl="1">
              <a:lnSpc>
                <a:spcPct val="80000"/>
              </a:lnSpc>
              <a:buFontTx/>
              <a:buNone/>
            </a:pPr>
            <a:r>
              <a:rPr lang="en-US" sz="1400" dirty="0"/>
              <a:t>}</a:t>
            </a:r>
          </a:p>
          <a:p>
            <a:pPr lvl="1">
              <a:lnSpc>
                <a:spcPct val="80000"/>
              </a:lnSpc>
              <a:buFontTx/>
              <a:buNone/>
            </a:pPr>
            <a:endParaRPr lang="en-US" sz="1400" dirty="0"/>
          </a:p>
          <a:p>
            <a:pPr lvl="1">
              <a:lnSpc>
                <a:spcPct val="80000"/>
              </a:lnSpc>
              <a:buFontTx/>
              <a:buNone/>
            </a:pPr>
            <a:endParaRPr lang="en-US" sz="1400" dirty="0"/>
          </a:p>
          <a:p>
            <a:pPr lvl="1">
              <a:lnSpc>
                <a:spcPct val="80000"/>
              </a:lnSpc>
              <a:buFontTx/>
              <a:buNone/>
            </a:pPr>
            <a:r>
              <a:rPr lang="en-US" sz="1400" dirty="0"/>
              <a:t>… … </a:t>
            </a:r>
          </a:p>
          <a:p>
            <a:pPr lvl="1">
              <a:lnSpc>
                <a:spcPct val="80000"/>
              </a:lnSpc>
              <a:buFontTx/>
              <a:buNone/>
            </a:pPr>
            <a:r>
              <a:rPr lang="en-US" sz="1400" dirty="0"/>
              <a:t>void greeting();</a:t>
            </a:r>
          </a:p>
          <a:p>
            <a:pPr lvl="1">
              <a:lnSpc>
                <a:spcPct val="80000"/>
              </a:lnSpc>
              <a:buFontTx/>
              <a:buNone/>
            </a:pPr>
            <a:r>
              <a:rPr lang="en-US" sz="1400" dirty="0"/>
              <a:t>  Code:</a:t>
            </a:r>
          </a:p>
          <a:p>
            <a:pPr lvl="1">
              <a:lnSpc>
                <a:spcPct val="80000"/>
              </a:lnSpc>
              <a:buFontTx/>
              <a:buNone/>
            </a:pPr>
            <a:r>
              <a:rPr lang="en-US" sz="1400" dirty="0">
                <a:solidFill>
                  <a:schemeClr val="hlink"/>
                </a:solidFill>
              </a:rPr>
              <a:t>   0:	</a:t>
            </a:r>
            <a:r>
              <a:rPr lang="en-US" sz="1400" dirty="0" err="1">
                <a:solidFill>
                  <a:schemeClr val="hlink"/>
                </a:solidFill>
              </a:rPr>
              <a:t>invokestatic</a:t>
            </a:r>
            <a:r>
              <a:rPr lang="en-US" sz="1400" dirty="0" smtClean="0">
                <a:solidFill>
                  <a:schemeClr val="hlink"/>
                </a:solidFill>
              </a:rPr>
              <a:t>	 #</a:t>
            </a:r>
            <a:r>
              <a:rPr lang="en-US" sz="1400" dirty="0">
                <a:solidFill>
                  <a:schemeClr val="hlink"/>
                </a:solidFill>
              </a:rPr>
              <a:t>44;</a:t>
            </a:r>
            <a:r>
              <a:rPr lang="en-US" sz="1400" dirty="0" smtClean="0">
                <a:solidFill>
                  <a:schemeClr val="hlink"/>
                </a:solidFill>
              </a:rPr>
              <a:t> 	/</a:t>
            </a:r>
            <a:r>
              <a:rPr lang="en-US" sz="1400" dirty="0">
                <a:solidFill>
                  <a:schemeClr val="hlink"/>
                </a:solidFill>
              </a:rPr>
              <a:t>/Method </a:t>
            </a:r>
            <a:r>
              <a:rPr lang="en-US" sz="1400" dirty="0" err="1">
                <a:solidFill>
                  <a:schemeClr val="hlink"/>
                </a:solidFill>
              </a:rPr>
              <a:t>With.aspectOf:()LWith</a:t>
            </a:r>
            <a:r>
              <a:rPr lang="en-US" sz="1400" dirty="0">
                <a:solidFill>
                  <a:schemeClr val="hlink"/>
                </a:solidFill>
              </a:rPr>
              <a:t>;</a:t>
            </a:r>
          </a:p>
          <a:p>
            <a:pPr lvl="1">
              <a:lnSpc>
                <a:spcPct val="80000"/>
              </a:lnSpc>
              <a:buFontTx/>
              <a:buNone/>
            </a:pPr>
            <a:r>
              <a:rPr lang="en-US" sz="1400" dirty="0">
                <a:solidFill>
                  <a:schemeClr val="hlink"/>
                </a:solidFill>
              </a:rPr>
              <a:t>   3:	</a:t>
            </a:r>
            <a:r>
              <a:rPr lang="en-US" sz="1400" dirty="0" err="1" smtClean="0">
                <a:solidFill>
                  <a:schemeClr val="hlink"/>
                </a:solidFill>
              </a:rPr>
              <a:t>invokevirtual</a:t>
            </a:r>
            <a:r>
              <a:rPr lang="en-US" sz="1400" dirty="0">
                <a:solidFill>
                  <a:schemeClr val="hlink"/>
                </a:solidFill>
              </a:rPr>
              <a:t> </a:t>
            </a:r>
            <a:r>
              <a:rPr lang="en-US" sz="1400" dirty="0" smtClean="0">
                <a:solidFill>
                  <a:schemeClr val="hlink"/>
                </a:solidFill>
              </a:rPr>
              <a:t>#</a:t>
            </a:r>
            <a:r>
              <a:rPr lang="en-US" sz="1400" dirty="0">
                <a:solidFill>
                  <a:schemeClr val="hlink"/>
                </a:solidFill>
              </a:rPr>
              <a:t>47</a:t>
            </a:r>
            <a:r>
              <a:rPr lang="en-US" sz="1400" dirty="0" smtClean="0">
                <a:solidFill>
                  <a:schemeClr val="hlink"/>
                </a:solidFill>
              </a:rPr>
              <a:t>;	 </a:t>
            </a:r>
            <a:r>
              <a:rPr lang="en-US" sz="1400" dirty="0">
                <a:solidFill>
                  <a:schemeClr val="hlink"/>
                </a:solidFill>
              </a:rPr>
              <a:t>//Method With.ajc$before$With$1$ae8e2db7:()V</a:t>
            </a:r>
          </a:p>
          <a:p>
            <a:pPr lvl="1">
              <a:lnSpc>
                <a:spcPct val="80000"/>
              </a:lnSpc>
              <a:buFontTx/>
              <a:buNone/>
            </a:pPr>
            <a:r>
              <a:rPr lang="en-US" sz="1400" dirty="0"/>
              <a:t>   6:	</a:t>
            </a:r>
            <a:r>
              <a:rPr lang="en-US" sz="1400" dirty="0" err="1"/>
              <a:t>getstatic</a:t>
            </a:r>
            <a:r>
              <a:rPr lang="en-US" sz="1400" dirty="0"/>
              <a:t>	#21;</a:t>
            </a:r>
            <a:r>
              <a:rPr lang="en-US" sz="1400" dirty="0" smtClean="0"/>
              <a:t> 	/</a:t>
            </a:r>
            <a:r>
              <a:rPr lang="en-US" sz="1400" dirty="0"/>
              <a:t>/Field java/</a:t>
            </a:r>
            <a:r>
              <a:rPr lang="en-US" sz="1400" dirty="0" err="1"/>
              <a:t>lang/System.out:Ljava/io/PrintStream</a:t>
            </a:r>
            <a:r>
              <a:rPr lang="en-US" sz="1400" dirty="0"/>
              <a:t>;</a:t>
            </a:r>
          </a:p>
          <a:p>
            <a:pPr lvl="1">
              <a:lnSpc>
                <a:spcPct val="80000"/>
              </a:lnSpc>
              <a:buFontTx/>
              <a:buNone/>
            </a:pPr>
            <a:r>
              <a:rPr lang="en-US" sz="1400" dirty="0"/>
              <a:t>   9:	</a:t>
            </a:r>
            <a:r>
              <a:rPr lang="en-US" sz="1400" dirty="0" err="1"/>
              <a:t>ldc</a:t>
            </a:r>
            <a:r>
              <a:rPr lang="en-US" sz="1400" dirty="0"/>
              <a:t>	#23;</a:t>
            </a:r>
            <a:r>
              <a:rPr lang="en-US" sz="1400" dirty="0" smtClean="0"/>
              <a:t> 	/</a:t>
            </a:r>
            <a:r>
              <a:rPr lang="en-US" sz="1400" dirty="0"/>
              <a:t>/String Hello!</a:t>
            </a:r>
          </a:p>
          <a:p>
            <a:pPr lvl="1">
              <a:lnSpc>
                <a:spcPct val="80000"/>
              </a:lnSpc>
              <a:buFontTx/>
              <a:buNone/>
            </a:pPr>
            <a:r>
              <a:rPr lang="en-US" sz="1400" dirty="0"/>
              <a:t>   11:	</a:t>
            </a:r>
            <a:r>
              <a:rPr lang="en-US" sz="1400" dirty="0" err="1" smtClean="0"/>
              <a:t>invokevirtual</a:t>
            </a:r>
            <a:r>
              <a:rPr lang="en-US" sz="1400" dirty="0"/>
              <a:t> </a:t>
            </a:r>
            <a:r>
              <a:rPr lang="en-US" sz="1400" dirty="0" smtClean="0"/>
              <a:t>#</a:t>
            </a:r>
            <a:r>
              <a:rPr lang="en-US" sz="1400" dirty="0"/>
              <a:t>29;</a:t>
            </a:r>
            <a:r>
              <a:rPr lang="en-US" sz="1400" dirty="0" smtClean="0"/>
              <a:t>  	/</a:t>
            </a:r>
            <a:r>
              <a:rPr lang="en-US" sz="1400" dirty="0"/>
              <a:t>/Method java/</a:t>
            </a:r>
            <a:r>
              <a:rPr lang="en-US" sz="1400" dirty="0" err="1"/>
              <a:t>io/PrintStream.println:(Ljava/lang/String;)V</a:t>
            </a:r>
            <a:endParaRPr lang="en-US" sz="1400" dirty="0"/>
          </a:p>
          <a:p>
            <a:pPr lvl="1">
              <a:lnSpc>
                <a:spcPct val="80000"/>
              </a:lnSpc>
              <a:buFontTx/>
              <a:buNone/>
            </a:pPr>
            <a:r>
              <a:rPr lang="en-US" sz="1400" dirty="0"/>
              <a:t>   14:	return</a:t>
            </a:r>
          </a:p>
          <a:p>
            <a:pPr lvl="1">
              <a:lnSpc>
                <a:spcPct val="80000"/>
              </a:lnSpc>
              <a:buFontTx/>
              <a:buNone/>
            </a:pPr>
            <a:endParaRPr lang="en-US" sz="1400" dirty="0"/>
          </a:p>
          <a:p>
            <a:pPr lvl="1">
              <a:lnSpc>
                <a:spcPct val="80000"/>
              </a:lnSpc>
              <a:buFontTx/>
              <a:buNone/>
            </a:pPr>
            <a:r>
              <a:rPr lang="en-US" sz="1400" dirty="0"/>
              <a:t>public static void </a:t>
            </a:r>
            <a:r>
              <a:rPr lang="en-US" sz="1400" dirty="0" err="1"/>
              <a:t>main(java.lang.String</a:t>
            </a:r>
            <a:r>
              <a:rPr lang="en-US" sz="1400" dirty="0"/>
              <a:t>[]);</a:t>
            </a:r>
          </a:p>
          <a:p>
            <a:pPr lvl="1">
              <a:lnSpc>
                <a:spcPct val="80000"/>
              </a:lnSpc>
              <a:buFontTx/>
              <a:buNone/>
            </a:pPr>
            <a:r>
              <a:rPr lang="en-US" sz="1400" dirty="0"/>
              <a:t>  Code:</a:t>
            </a:r>
          </a:p>
          <a:p>
            <a:pPr lvl="1">
              <a:lnSpc>
                <a:spcPct val="80000"/>
              </a:lnSpc>
              <a:buFontTx/>
              <a:buNone/>
            </a:pPr>
            <a:r>
              <a:rPr lang="en-US" sz="1400" dirty="0"/>
              <a:t>   0:	new	#2; //class Hello</a:t>
            </a:r>
          </a:p>
          <a:p>
            <a:pPr lvl="1">
              <a:lnSpc>
                <a:spcPct val="80000"/>
              </a:lnSpc>
              <a:buFontTx/>
              <a:buNone/>
            </a:pPr>
            <a:r>
              <a:rPr lang="en-US" sz="1400" dirty="0"/>
              <a:t>   3:	dup</a:t>
            </a:r>
          </a:p>
          <a:p>
            <a:pPr lvl="1">
              <a:lnSpc>
                <a:spcPct val="80000"/>
              </a:lnSpc>
              <a:buFontTx/>
              <a:buNone/>
            </a:pPr>
            <a:r>
              <a:rPr lang="en-US" sz="1400" dirty="0"/>
              <a:t>   4:	</a:t>
            </a:r>
            <a:r>
              <a:rPr lang="en-US" sz="1400" dirty="0" err="1" smtClean="0"/>
              <a:t>invokespecial</a:t>
            </a:r>
            <a:r>
              <a:rPr lang="en-US" sz="1400" dirty="0"/>
              <a:t> </a:t>
            </a:r>
            <a:r>
              <a:rPr lang="en-US" sz="1400" dirty="0" smtClean="0"/>
              <a:t>#</a:t>
            </a:r>
            <a:r>
              <a:rPr lang="en-US" sz="1400" dirty="0"/>
              <a:t>32; //Method "&lt;init&gt;":()V</a:t>
            </a:r>
          </a:p>
          <a:p>
            <a:pPr lvl="1">
              <a:lnSpc>
                <a:spcPct val="80000"/>
              </a:lnSpc>
              <a:buFontTx/>
              <a:buNone/>
            </a:pPr>
            <a:r>
              <a:rPr lang="en-US" sz="1400" dirty="0"/>
              <a:t>   7:	</a:t>
            </a:r>
            <a:r>
              <a:rPr lang="en-US" sz="1400" dirty="0" err="1" smtClean="0"/>
              <a:t>invokevirtual</a:t>
            </a:r>
            <a:r>
              <a:rPr lang="en-US" sz="1400" dirty="0"/>
              <a:t> </a:t>
            </a:r>
            <a:r>
              <a:rPr lang="en-US" sz="1400" dirty="0" smtClean="0"/>
              <a:t>#</a:t>
            </a:r>
            <a:r>
              <a:rPr lang="en-US" sz="1400" dirty="0"/>
              <a:t>34; //Method </a:t>
            </a:r>
            <a:r>
              <a:rPr lang="en-US" sz="1400" dirty="0" err="1"/>
              <a:t>greeting:()V</a:t>
            </a:r>
            <a:endParaRPr lang="en-US" sz="1400" dirty="0"/>
          </a:p>
          <a:p>
            <a:pPr lvl="1">
              <a:lnSpc>
                <a:spcPct val="80000"/>
              </a:lnSpc>
              <a:buFontTx/>
              <a:buNone/>
            </a:pPr>
            <a:r>
              <a:rPr lang="en-US" sz="1400" dirty="0"/>
              <a:t>   10:	return</a:t>
            </a:r>
          </a:p>
          <a:p>
            <a:pPr lvl="1">
              <a:lnSpc>
                <a:spcPct val="80000"/>
              </a:lnSpc>
              <a:buFontTx/>
              <a:buNone/>
            </a:pPr>
            <a:r>
              <a:rPr lang="en-US" sz="1400" dirty="0"/>
              <a:t>}</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AFE10C0-3EB1-1440-8B5D-E1D0374D2FD8}" type="slidenum">
              <a:rPr lang="en-US" altLang="zh-CN"/>
              <a:pPr/>
              <a:t>35</a:t>
            </a:fld>
            <a:r>
              <a:rPr lang="en-US" altLang="zh-CN"/>
              <a:t> </a:t>
            </a:r>
            <a:endParaRPr lang="en-US"/>
          </a:p>
        </p:txBody>
      </p:sp>
      <p:sp>
        <p:nvSpPr>
          <p:cNvPr id="532482" name="Rectangle 2"/>
          <p:cNvSpPr>
            <a:spLocks noGrp="1" noChangeArrowheads="1"/>
          </p:cNvSpPr>
          <p:nvPr>
            <p:ph type="title"/>
          </p:nvPr>
        </p:nvSpPr>
        <p:spPr/>
        <p:txBody>
          <a:bodyPr/>
          <a:lstStyle/>
          <a:p>
            <a:r>
              <a:rPr lang="en-US" sz="2600"/>
              <a:t>Join point, pointcut, advice, and aspect</a:t>
            </a:r>
          </a:p>
        </p:txBody>
      </p:sp>
      <p:sp>
        <p:nvSpPr>
          <p:cNvPr id="532483" name="Rectangle 3"/>
          <p:cNvSpPr>
            <a:spLocks noGrp="1" noChangeArrowheads="1"/>
          </p:cNvSpPr>
          <p:nvPr>
            <p:ph type="body" idx="1"/>
          </p:nvPr>
        </p:nvSpPr>
        <p:spPr/>
        <p:txBody>
          <a:bodyPr/>
          <a:lstStyle/>
          <a:p>
            <a:pPr>
              <a:lnSpc>
                <a:spcPct val="80000"/>
              </a:lnSpc>
            </a:pPr>
            <a:r>
              <a:rPr lang="en-US" sz="1600" dirty="0"/>
              <a:t>Join point</a:t>
            </a:r>
          </a:p>
          <a:p>
            <a:pPr lvl="1">
              <a:lnSpc>
                <a:spcPct val="80000"/>
              </a:lnSpc>
            </a:pPr>
            <a:r>
              <a:rPr lang="en-US" sz="1400" dirty="0"/>
              <a:t>W</a:t>
            </a:r>
            <a:r>
              <a:rPr lang="hu-HU" sz="1400" dirty="0"/>
              <a:t>ell-defined point</a:t>
            </a:r>
            <a:r>
              <a:rPr lang="en-US" sz="1400" dirty="0" err="1"/>
              <a:t>s</a:t>
            </a:r>
            <a:r>
              <a:rPr lang="hu-HU" sz="1400" dirty="0"/>
              <a:t> in the program flow</a:t>
            </a:r>
            <a:endParaRPr lang="en-US" sz="1400" dirty="0"/>
          </a:p>
          <a:p>
            <a:pPr lvl="1">
              <a:lnSpc>
                <a:spcPct val="80000"/>
              </a:lnSpc>
            </a:pPr>
            <a:r>
              <a:rPr lang="en-US" sz="1400" dirty="0"/>
              <a:t>a place where the aspect can join execution</a:t>
            </a:r>
          </a:p>
          <a:p>
            <a:pPr lvl="1">
              <a:lnSpc>
                <a:spcPct val="80000"/>
              </a:lnSpc>
              <a:buFontTx/>
              <a:buNone/>
            </a:pPr>
            <a:endParaRPr lang="en-US" sz="1400" dirty="0"/>
          </a:p>
          <a:p>
            <a:pPr lvl="1">
              <a:lnSpc>
                <a:spcPct val="80000"/>
              </a:lnSpc>
              <a:buFontTx/>
              <a:buNone/>
            </a:pPr>
            <a:r>
              <a:rPr lang="en-US" sz="1400" dirty="0">
                <a:latin typeface="Courier New" charset="0"/>
              </a:rPr>
              <a:t>public class Hello {</a:t>
            </a:r>
          </a:p>
          <a:p>
            <a:pPr lvl="1">
              <a:lnSpc>
                <a:spcPct val="80000"/>
              </a:lnSpc>
              <a:buFontTx/>
              <a:buNone/>
            </a:pPr>
            <a:r>
              <a:rPr lang="en-US" sz="1400" dirty="0">
                <a:latin typeface="Courier New" charset="0"/>
              </a:rPr>
              <a:t>		void greeting(){  </a:t>
            </a:r>
            <a:r>
              <a:rPr lang="en-US" sz="1400" dirty="0" err="1">
                <a:latin typeface="Courier New" charset="0"/>
              </a:rPr>
              <a:t>System.out.println("Hello</a:t>
            </a:r>
            <a:r>
              <a:rPr lang="en-US" sz="1400" dirty="0">
                <a:latin typeface="Courier New" charset="0"/>
              </a:rPr>
              <a:t>!");  }</a:t>
            </a:r>
          </a:p>
          <a:p>
            <a:pPr lvl="1">
              <a:lnSpc>
                <a:spcPct val="80000"/>
              </a:lnSpc>
              <a:buFontTx/>
              <a:buNone/>
            </a:pPr>
            <a:r>
              <a:rPr lang="en-US" sz="1400" dirty="0">
                <a:latin typeface="Courier New" charset="0"/>
              </a:rPr>
              <a:t>		public static void main( String[] </a:t>
            </a:r>
            <a:r>
              <a:rPr lang="en-US" sz="1400" dirty="0" err="1">
                <a:latin typeface="Courier New" charset="0"/>
              </a:rPr>
              <a:t>args</a:t>
            </a:r>
            <a:r>
              <a:rPr lang="en-US" sz="1400" dirty="0">
                <a:latin typeface="Courier New" charset="0"/>
              </a:rPr>
              <a:t> ){</a:t>
            </a:r>
            <a:r>
              <a:rPr lang="en-US" sz="1400" dirty="0" smtClean="0">
                <a:latin typeface="Courier New" charset="0"/>
              </a:rPr>
              <a:t> new </a:t>
            </a:r>
            <a:r>
              <a:rPr lang="en-US" sz="1400" dirty="0" err="1">
                <a:latin typeface="Courier New" charset="0"/>
              </a:rPr>
              <a:t>Hello().greeting</a:t>
            </a:r>
            <a:r>
              <a:rPr lang="en-US" sz="1400" dirty="0">
                <a:latin typeface="Courier New" charset="0"/>
              </a:rPr>
              <a:t>()</a:t>
            </a:r>
            <a:r>
              <a:rPr lang="en-US" sz="1400" dirty="0" smtClean="0">
                <a:latin typeface="Courier New" charset="0"/>
              </a:rPr>
              <a:t>; </a:t>
            </a:r>
            <a:r>
              <a:rPr lang="en-US" sz="1400" dirty="0">
                <a:latin typeface="Courier New" charset="0"/>
              </a:rPr>
              <a:t>}</a:t>
            </a:r>
          </a:p>
          <a:p>
            <a:pPr lvl="1">
              <a:lnSpc>
                <a:spcPct val="80000"/>
              </a:lnSpc>
              <a:buFontTx/>
              <a:buNone/>
            </a:pPr>
            <a:r>
              <a:rPr lang="en-US" sz="1400" dirty="0" smtClean="0">
                <a:latin typeface="Courier New" charset="0"/>
              </a:rPr>
              <a:t>}</a:t>
            </a:r>
          </a:p>
          <a:p>
            <a:pPr>
              <a:lnSpc>
                <a:spcPct val="80000"/>
              </a:lnSpc>
            </a:pPr>
            <a:r>
              <a:rPr lang="en-US" sz="1600" dirty="0" err="1"/>
              <a:t>Pointcut</a:t>
            </a:r>
            <a:r>
              <a:rPr lang="en-US" sz="1600" dirty="0"/>
              <a:t> </a:t>
            </a:r>
          </a:p>
          <a:p>
            <a:pPr lvl="1">
              <a:lnSpc>
                <a:spcPct val="80000"/>
              </a:lnSpc>
            </a:pPr>
            <a:r>
              <a:rPr lang="en-US" sz="1400" dirty="0"/>
              <a:t>A language construct to identify</a:t>
            </a:r>
            <a:r>
              <a:rPr lang="hu-HU" sz="1400" dirty="0"/>
              <a:t> certain join points</a:t>
            </a:r>
            <a:r>
              <a:rPr lang="en-US" sz="1400" dirty="0"/>
              <a:t>	</a:t>
            </a:r>
          </a:p>
          <a:p>
            <a:pPr lvl="1">
              <a:lnSpc>
                <a:spcPct val="80000"/>
              </a:lnSpc>
            </a:pPr>
            <a:r>
              <a:rPr lang="en-US" sz="1400" dirty="0"/>
              <a:t>e.g.	</a:t>
            </a:r>
            <a:r>
              <a:rPr lang="en-US" sz="1400" dirty="0">
                <a:latin typeface="Courier New" charset="0"/>
              </a:rPr>
              <a:t>call( void </a:t>
            </a:r>
            <a:r>
              <a:rPr lang="en-US" sz="1400" dirty="0" err="1">
                <a:latin typeface="Courier New" charset="0"/>
              </a:rPr>
              <a:t>Hello.greeting</a:t>
            </a:r>
            <a:r>
              <a:rPr lang="en-US" sz="1400" dirty="0">
                <a:latin typeface="Courier New" charset="0"/>
              </a:rPr>
              <a:t>() )</a:t>
            </a:r>
          </a:p>
          <a:p>
            <a:pPr>
              <a:lnSpc>
                <a:spcPct val="80000"/>
              </a:lnSpc>
            </a:pPr>
            <a:r>
              <a:rPr lang="en-US" sz="1600" dirty="0"/>
              <a:t>Advice:</a:t>
            </a:r>
          </a:p>
          <a:p>
            <a:pPr lvl="1">
              <a:lnSpc>
                <a:spcPct val="80000"/>
              </a:lnSpc>
            </a:pPr>
            <a:r>
              <a:rPr lang="en-US" sz="1400" dirty="0"/>
              <a:t>Code to be executed at certain join points</a:t>
            </a:r>
          </a:p>
          <a:p>
            <a:pPr lvl="1">
              <a:lnSpc>
                <a:spcPct val="80000"/>
              </a:lnSpc>
            </a:pPr>
            <a:r>
              <a:rPr lang="en-US" sz="1400" dirty="0"/>
              <a:t>e.g.,        </a:t>
            </a:r>
            <a:r>
              <a:rPr lang="en-US" sz="1400" dirty="0">
                <a:latin typeface="Courier New" charset="0"/>
              </a:rPr>
              <a:t>before() : call( void </a:t>
            </a:r>
            <a:r>
              <a:rPr lang="en-US" sz="1400" dirty="0" err="1">
                <a:latin typeface="Courier New" charset="0"/>
              </a:rPr>
              <a:t>Hello.greeting</a:t>
            </a:r>
            <a:r>
              <a:rPr lang="en-US" sz="1400" dirty="0">
                <a:latin typeface="Courier New" charset="0"/>
              </a:rPr>
              <a:t>() ) {</a:t>
            </a:r>
          </a:p>
          <a:p>
            <a:pPr lvl="1">
              <a:lnSpc>
                <a:spcPct val="80000"/>
              </a:lnSpc>
              <a:buFontTx/>
              <a:buNone/>
            </a:pPr>
            <a:r>
              <a:rPr lang="en-US" sz="1400" dirty="0">
                <a:latin typeface="Courier New" charset="0"/>
              </a:rPr>
              <a:t>  	 		   </a:t>
            </a:r>
            <a:r>
              <a:rPr lang="en-US" sz="1400" dirty="0" err="1">
                <a:latin typeface="Courier New" charset="0"/>
              </a:rPr>
              <a:t>System.out.print(“AOP</a:t>
            </a:r>
            <a:r>
              <a:rPr lang="en-US" sz="1400" dirty="0">
                <a:latin typeface="Courier New" charset="0"/>
              </a:rPr>
              <a:t>&gt;&gt; "); }</a:t>
            </a:r>
          </a:p>
          <a:p>
            <a:pPr>
              <a:lnSpc>
                <a:spcPct val="80000"/>
              </a:lnSpc>
            </a:pPr>
            <a:r>
              <a:rPr lang="en-US" sz="1600" dirty="0"/>
              <a:t>Aspect</a:t>
            </a:r>
          </a:p>
          <a:p>
            <a:pPr lvl="1">
              <a:lnSpc>
                <a:spcPct val="80000"/>
              </a:lnSpc>
            </a:pPr>
            <a:r>
              <a:rPr lang="en-US" sz="1400" dirty="0"/>
              <a:t>A module contains </a:t>
            </a:r>
            <a:r>
              <a:rPr lang="en-US" sz="1400" dirty="0" err="1"/>
              <a:t>pointcuts</a:t>
            </a:r>
            <a:r>
              <a:rPr lang="en-US" sz="1400" dirty="0"/>
              <a:t>, advice, etc.</a:t>
            </a:r>
            <a:r>
              <a:rPr lang="en-US" sz="1400" dirty="0" smtClean="0"/>
              <a:t> e.g</a:t>
            </a:r>
            <a:r>
              <a:rPr lang="en-US" sz="1400" dirty="0"/>
              <a:t>.,</a:t>
            </a:r>
          </a:p>
          <a:p>
            <a:pPr lvl="1">
              <a:lnSpc>
                <a:spcPct val="80000"/>
              </a:lnSpc>
              <a:buFontTx/>
              <a:buNone/>
            </a:pPr>
            <a:r>
              <a:rPr lang="en-US" sz="1400" dirty="0"/>
              <a:t> </a:t>
            </a:r>
            <a:r>
              <a:rPr lang="en-US" sz="1400" dirty="0">
                <a:latin typeface="Courier New" charset="0"/>
              </a:rPr>
              <a:t>public aspect With {</a:t>
            </a:r>
          </a:p>
          <a:p>
            <a:pPr lvl="1">
              <a:lnSpc>
                <a:spcPct val="80000"/>
              </a:lnSpc>
              <a:buFontTx/>
              <a:buNone/>
            </a:pPr>
            <a:r>
              <a:rPr lang="en-US" sz="1400" dirty="0">
                <a:latin typeface="Courier New" charset="0"/>
              </a:rPr>
              <a:t>       before() : call( void </a:t>
            </a:r>
            <a:r>
              <a:rPr lang="en-US" sz="1400" dirty="0" err="1">
                <a:latin typeface="Courier New" charset="0"/>
              </a:rPr>
              <a:t>Hello.greeting</a:t>
            </a:r>
            <a:r>
              <a:rPr lang="en-US" sz="1400" dirty="0">
                <a:latin typeface="Courier New" charset="0"/>
              </a:rPr>
              <a:t>() ) {   </a:t>
            </a:r>
            <a:r>
              <a:rPr lang="en-US" sz="1400" dirty="0" smtClean="0">
                <a:latin typeface="Courier New" charset="0"/>
              </a:rPr>
              <a:t> </a:t>
            </a:r>
          </a:p>
          <a:p>
            <a:pPr lvl="1">
              <a:lnSpc>
                <a:spcPct val="80000"/>
              </a:lnSpc>
              <a:buFontTx/>
              <a:buNone/>
            </a:pPr>
            <a:r>
              <a:rPr lang="en-US" sz="1400" dirty="0" smtClean="0">
                <a:latin typeface="Courier New" charset="0"/>
              </a:rPr>
              <a:t>				</a:t>
            </a:r>
            <a:r>
              <a:rPr lang="en-US" sz="1400" dirty="0" err="1" smtClean="0">
                <a:latin typeface="Courier New" charset="0"/>
              </a:rPr>
              <a:t>System.out.print</a:t>
            </a:r>
            <a:r>
              <a:rPr lang="en-US" sz="1400" dirty="0" err="1">
                <a:latin typeface="Courier New" charset="0"/>
              </a:rPr>
              <a:t>(“AOP</a:t>
            </a:r>
            <a:r>
              <a:rPr lang="en-US" sz="1400" dirty="0">
                <a:latin typeface="Courier New" charset="0"/>
              </a:rPr>
              <a:t>&gt;&gt; ");   }</a:t>
            </a:r>
          </a:p>
          <a:p>
            <a:pPr lvl="1">
              <a:lnSpc>
                <a:spcPct val="80000"/>
              </a:lnSpc>
              <a:buFontTx/>
              <a:buNone/>
            </a:pPr>
            <a:r>
              <a:rPr lang="en-US" sz="1400" dirty="0">
                <a:latin typeface="Courier New" charset="0"/>
              </a:rPr>
              <a:t> }</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671BAB-777E-2C44-956B-5472E17A5AF7}" type="slidenum">
              <a:rPr lang="en-US" altLang="zh-CN"/>
              <a:pPr/>
              <a:t>36</a:t>
            </a:fld>
            <a:r>
              <a:rPr lang="en-US" altLang="zh-CN"/>
              <a:t> </a:t>
            </a:r>
            <a:endParaRPr lang="en-US"/>
          </a:p>
        </p:txBody>
      </p:sp>
      <p:sp>
        <p:nvSpPr>
          <p:cNvPr id="577538" name="Rectangle 2"/>
          <p:cNvSpPr>
            <a:spLocks noGrp="1" noChangeArrowheads="1"/>
          </p:cNvSpPr>
          <p:nvPr>
            <p:ph type="title"/>
          </p:nvPr>
        </p:nvSpPr>
        <p:spPr/>
        <p:txBody>
          <a:bodyPr/>
          <a:lstStyle/>
          <a:p>
            <a:r>
              <a:rPr lang="en-US"/>
              <a:t>The AspectJ language</a:t>
            </a:r>
            <a:endParaRPr lang="hu-HU"/>
          </a:p>
        </p:txBody>
      </p:sp>
      <p:sp>
        <p:nvSpPr>
          <p:cNvPr id="577539" name="Rectangle 3"/>
          <p:cNvSpPr>
            <a:spLocks noGrp="1" noChangeArrowheads="1"/>
          </p:cNvSpPr>
          <p:nvPr>
            <p:ph type="body" idx="1"/>
          </p:nvPr>
        </p:nvSpPr>
        <p:spPr/>
        <p:txBody>
          <a:bodyPr/>
          <a:lstStyle/>
          <a:p>
            <a:r>
              <a:rPr lang="en-US"/>
              <a:t>One concept</a:t>
            </a:r>
          </a:p>
          <a:p>
            <a:pPr lvl="1"/>
            <a:r>
              <a:rPr lang="en-US"/>
              <a:t>Join points				</a:t>
            </a:r>
          </a:p>
          <a:p>
            <a:r>
              <a:rPr lang="en-US"/>
              <a:t>Four constructs</a:t>
            </a:r>
          </a:p>
          <a:p>
            <a:pPr lvl="1"/>
            <a:r>
              <a:rPr lang="en-US"/>
              <a:t>Pointcuts</a:t>
            </a:r>
          </a:p>
          <a:p>
            <a:pPr lvl="1"/>
            <a:r>
              <a:rPr lang="en-US"/>
              <a:t>Advice				</a:t>
            </a:r>
          </a:p>
          <a:p>
            <a:pPr lvl="1"/>
            <a:r>
              <a:rPr lang="en-US"/>
              <a:t>Aspects</a:t>
            </a:r>
          </a:p>
          <a:p>
            <a:pPr lvl="1"/>
            <a:r>
              <a:rPr lang="en-US"/>
              <a:t>Inter-type declarations</a:t>
            </a:r>
          </a:p>
          <a:p>
            <a:endParaRPr lang="hu-HU"/>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5F69793-EEB6-4B45-8155-A265B97A6CEF}" type="slidenum">
              <a:rPr lang="en-US" altLang="zh-CN"/>
              <a:pPr/>
              <a:t>37</a:t>
            </a:fld>
            <a:r>
              <a:rPr lang="en-US" altLang="zh-CN"/>
              <a:t> </a:t>
            </a:r>
            <a:endParaRPr lang="en-US"/>
          </a:p>
        </p:txBody>
      </p:sp>
      <p:sp>
        <p:nvSpPr>
          <p:cNvPr id="567298" name="Rectangle 2"/>
          <p:cNvSpPr>
            <a:spLocks noGrp="1" noChangeArrowheads="1"/>
          </p:cNvSpPr>
          <p:nvPr>
            <p:ph type="title"/>
          </p:nvPr>
        </p:nvSpPr>
        <p:spPr/>
        <p:txBody>
          <a:bodyPr/>
          <a:lstStyle/>
          <a:p>
            <a:r>
              <a:rPr lang="en-US"/>
              <a:t>Example: count calls to </a:t>
            </a:r>
            <a:r>
              <a:rPr lang="en-US" i="1"/>
              <a:t>foo</a:t>
            </a:r>
            <a:r>
              <a:rPr lang="en-US"/>
              <a:t> method</a:t>
            </a:r>
          </a:p>
        </p:txBody>
      </p:sp>
      <p:sp>
        <p:nvSpPr>
          <p:cNvPr id="567299" name="Rectangle 3"/>
          <p:cNvSpPr>
            <a:spLocks noGrp="1" noChangeArrowheads="1"/>
          </p:cNvSpPr>
          <p:nvPr>
            <p:ph type="body" idx="1"/>
          </p:nvPr>
        </p:nvSpPr>
        <p:spPr/>
        <p:txBody>
          <a:bodyPr/>
          <a:lstStyle/>
          <a:p>
            <a:pPr lvl="1">
              <a:buFontTx/>
              <a:buNone/>
            </a:pPr>
            <a:r>
              <a:rPr lang="en-GB">
                <a:solidFill>
                  <a:srgbClr val="000000"/>
                </a:solidFill>
                <a:latin typeface="Courier New" charset="0"/>
              </a:rPr>
              <a:t>public FooClass {</a:t>
            </a:r>
          </a:p>
          <a:p>
            <a:pPr lvl="1">
              <a:buFontTx/>
              <a:buNone/>
            </a:pPr>
            <a:r>
              <a:rPr lang="en-GB">
                <a:solidFill>
                  <a:srgbClr val="000000"/>
                </a:solidFill>
                <a:latin typeface="Courier New" charset="0"/>
              </a:rPr>
              <a:t>	 void foo() {}</a:t>
            </a:r>
          </a:p>
          <a:p>
            <a:pPr lvl="1">
              <a:buFontTx/>
              <a:buNone/>
            </a:pPr>
            <a:r>
              <a:rPr lang="en-GB">
                <a:solidFill>
                  <a:srgbClr val="000000"/>
                </a:solidFill>
                <a:latin typeface="Courier New" charset="0"/>
              </a:rPr>
              <a:t>	 void bar() {}</a:t>
            </a:r>
          </a:p>
          <a:p>
            <a:pPr lvl="1">
              <a:buFontTx/>
              <a:buNone/>
            </a:pPr>
            <a:r>
              <a:rPr lang="en-GB">
                <a:solidFill>
                  <a:srgbClr val="000000"/>
                </a:solidFill>
                <a:latin typeface="Courier New" charset="0"/>
              </a:rPr>
              <a:t> </a:t>
            </a:r>
          </a:p>
          <a:p>
            <a:pPr lvl="1">
              <a:buFontTx/>
              <a:buNone/>
            </a:pPr>
            <a:r>
              <a:rPr lang="en-GB">
                <a:solidFill>
                  <a:srgbClr val="000000"/>
                </a:solidFill>
                <a:latin typeface="Courier New" charset="0"/>
              </a:rPr>
              <a:t>	public static void main(String[] args) {</a:t>
            </a:r>
          </a:p>
          <a:p>
            <a:pPr lvl="1">
              <a:buFontTx/>
              <a:buNone/>
            </a:pPr>
            <a:r>
              <a:rPr lang="en-GB">
                <a:solidFill>
                  <a:srgbClr val="000000"/>
                </a:solidFill>
                <a:latin typeface="Courier New" charset="0"/>
              </a:rPr>
              <a:t>		FooClass c1 = new FooClass();</a:t>
            </a:r>
          </a:p>
          <a:p>
            <a:pPr lvl="1">
              <a:buFontTx/>
              <a:buNone/>
            </a:pPr>
            <a:r>
              <a:rPr lang="en-GB">
                <a:solidFill>
                  <a:srgbClr val="000000"/>
                </a:solidFill>
                <a:latin typeface="Courier New" charset="0"/>
              </a:rPr>
              <a:t>		FooClass c2 = new FooClass();</a:t>
            </a:r>
          </a:p>
          <a:p>
            <a:pPr lvl="1">
              <a:buFontTx/>
              <a:buNone/>
            </a:pPr>
            <a:r>
              <a:rPr lang="en-GB">
                <a:solidFill>
                  <a:srgbClr val="000000"/>
                </a:solidFill>
                <a:latin typeface="Courier New" charset="0"/>
              </a:rPr>
              <a:t>		c1.foo(); c1.foo(); c1.bar();</a:t>
            </a:r>
          </a:p>
          <a:p>
            <a:pPr lvl="1">
              <a:buFontTx/>
              <a:buNone/>
            </a:pPr>
            <a:r>
              <a:rPr lang="en-GB">
                <a:solidFill>
                  <a:srgbClr val="000000"/>
                </a:solidFill>
                <a:latin typeface="Courier New" charset="0"/>
              </a:rPr>
              <a:t>		c2.foo(); c2.foo(); c2.foo(); c2.bar();</a:t>
            </a:r>
          </a:p>
          <a:p>
            <a:pPr lvl="1">
              <a:buFontTx/>
              <a:buNone/>
            </a:pPr>
            <a:r>
              <a:rPr lang="en-GB">
                <a:solidFill>
                  <a:srgbClr val="000000"/>
                </a:solidFill>
                <a:latin typeface="Courier New" charset="0"/>
              </a:rPr>
              <a:t>		System.out.println(“Done”);</a:t>
            </a:r>
          </a:p>
          <a:p>
            <a:pPr lvl="1">
              <a:buFontTx/>
              <a:buNone/>
            </a:pPr>
            <a:r>
              <a:rPr lang="en-GB">
                <a:solidFill>
                  <a:srgbClr val="000000"/>
                </a:solidFill>
                <a:latin typeface="Courier New" charset="0"/>
              </a:rPr>
              <a:t>	}</a:t>
            </a:r>
          </a:p>
          <a:p>
            <a:pPr lvl="1">
              <a:buFontTx/>
              <a:buNone/>
            </a:pPr>
            <a:r>
              <a:rPr lang="en-GB">
                <a:solidFill>
                  <a:srgbClr val="000000"/>
                </a:solidFill>
                <a:latin typeface="Courier New" charset="0"/>
              </a:rPr>
              <a:t>}</a:t>
            </a:r>
          </a:p>
          <a:p>
            <a:endParaRPr lang="en-US">
              <a:latin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2"/>
          <p:cNvSpPr>
            <a:spLocks noGrp="1"/>
          </p:cNvSpPr>
          <p:nvPr>
            <p:ph type="sldNum" sz="quarter" idx="10"/>
          </p:nvPr>
        </p:nvSpPr>
        <p:spPr/>
        <p:txBody>
          <a:bodyPr/>
          <a:lstStyle/>
          <a:p>
            <a:fld id="{69F4FED8-BB2A-4B4D-AC2C-36BAF01B458A}" type="slidenum">
              <a:rPr lang="en-US" altLang="zh-CN"/>
              <a:pPr/>
              <a:t>38</a:t>
            </a:fld>
            <a:r>
              <a:rPr lang="en-US" altLang="zh-CN"/>
              <a:t> </a:t>
            </a:r>
            <a:endParaRPr lang="en-US"/>
          </a:p>
        </p:txBody>
      </p:sp>
      <p:sp>
        <p:nvSpPr>
          <p:cNvPr id="569346" name="Rectangle 2"/>
          <p:cNvSpPr>
            <a:spLocks noGrp="1" noChangeArrowheads="1"/>
          </p:cNvSpPr>
          <p:nvPr>
            <p:ph type="title"/>
          </p:nvPr>
        </p:nvSpPr>
        <p:spPr/>
        <p:txBody>
          <a:bodyPr/>
          <a:lstStyle/>
          <a:p>
            <a:r>
              <a:rPr lang="en-GB" sz="2600">
                <a:latin typeface="Helvetica" charset="0"/>
              </a:rPr>
              <a:t>Example: count calls to “foo”</a:t>
            </a:r>
            <a:endParaRPr lang="en-US" sz="2600">
              <a:latin typeface="Helvetica" charset="0"/>
            </a:endParaRPr>
          </a:p>
        </p:txBody>
      </p:sp>
      <p:sp>
        <p:nvSpPr>
          <p:cNvPr id="569347" name="Rectangle 3"/>
          <p:cNvSpPr>
            <a:spLocks noChangeArrowheads="1"/>
          </p:cNvSpPr>
          <p:nvPr/>
        </p:nvSpPr>
        <p:spPr bwMode="auto">
          <a:xfrm>
            <a:off x="536575" y="0"/>
            <a:ext cx="8607425" cy="1263650"/>
          </a:xfrm>
          <a:prstGeom prst="rect">
            <a:avLst/>
          </a:prstGeom>
          <a:noFill/>
          <a:ln w="9525">
            <a:noFill/>
            <a:miter lim="800000"/>
            <a:headEnd/>
            <a:tailEnd/>
          </a:ln>
          <a:effectLst/>
        </p:spPr>
        <p:txBody>
          <a:bodyPr lIns="0" tIns="0" rIns="0" bIns="0" anchor="ctr">
            <a:prstTxWarp prst="textNoShape">
              <a:avLst/>
            </a:prstTxWarp>
          </a:bodyPr>
          <a:lstStyle/>
          <a:p>
            <a:pPr defTabSz="449263">
              <a:lnSpc>
                <a:spcPct val="104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3000">
              <a:solidFill>
                <a:schemeClr val="hlink"/>
              </a:solidFill>
              <a:latin typeface="Helvetica" charset="0"/>
            </a:endParaRPr>
          </a:p>
        </p:txBody>
      </p:sp>
      <p:sp>
        <p:nvSpPr>
          <p:cNvPr id="569348" name="Text Box 4"/>
          <p:cNvSpPr txBox="1">
            <a:spLocks noChangeArrowheads="1"/>
          </p:cNvSpPr>
          <p:nvPr/>
        </p:nvSpPr>
        <p:spPr bwMode="auto">
          <a:xfrm>
            <a:off x="468313" y="908050"/>
            <a:ext cx="6567487" cy="5311775"/>
          </a:xfrm>
          <a:prstGeom prst="rect">
            <a:avLst/>
          </a:prstGeom>
          <a:no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b="1">
                <a:solidFill>
                  <a:srgbClr val="000000"/>
                </a:solidFill>
                <a:latin typeface="Helvetica" charset="0"/>
              </a:rPr>
              <a:t>aspect</a:t>
            </a:r>
            <a:r>
              <a:rPr lang="en-GB">
                <a:solidFill>
                  <a:srgbClr val="000000"/>
                </a:solidFill>
                <a:latin typeface="Helvetica" charset="0"/>
              </a:rPr>
              <a:t> CountCalls {</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a:solidFill>
                  <a:srgbClr val="000000"/>
                </a:solidFill>
                <a:latin typeface="Helvetica" charset="0"/>
              </a:rPr>
              <a:t>	int count = 0;</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endParaRPr lang="en-GB">
              <a:solidFill>
                <a:srgbClr val="000000"/>
              </a:solidFill>
              <a:latin typeface="Helvetica" charset="0"/>
            </a:endParaRP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a:solidFill>
                  <a:srgbClr val="000000"/>
                </a:solidFill>
                <a:latin typeface="Helvetica" charset="0"/>
              </a:rPr>
              <a:t>	</a:t>
            </a:r>
            <a:r>
              <a:rPr lang="en-GB" b="1">
                <a:solidFill>
                  <a:srgbClr val="000000"/>
                </a:solidFill>
                <a:latin typeface="Helvetica" charset="0"/>
              </a:rPr>
              <a:t>before</a:t>
            </a:r>
            <a:r>
              <a:rPr lang="en-GB">
                <a:solidFill>
                  <a:srgbClr val="000000"/>
                </a:solidFill>
                <a:latin typeface="Helvetica" charset="0"/>
              </a:rPr>
              <a:t>() : </a:t>
            </a:r>
            <a:r>
              <a:rPr lang="en-GB" b="1">
                <a:solidFill>
                  <a:srgbClr val="000000"/>
                </a:solidFill>
                <a:latin typeface="Helvetica" charset="0"/>
              </a:rPr>
              <a:t>call</a:t>
            </a:r>
            <a:r>
              <a:rPr lang="en-GB">
                <a:solidFill>
                  <a:srgbClr val="000000"/>
                </a:solidFill>
                <a:latin typeface="Helvetica" charset="0"/>
              </a:rPr>
              <a:t>(* foo(..)) {</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endParaRPr lang="en-GB">
              <a:solidFill>
                <a:srgbClr val="000000"/>
              </a:solidFill>
              <a:latin typeface="Helvetica" charset="0"/>
            </a:endParaRP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a:solidFill>
                  <a:srgbClr val="000000"/>
                </a:solidFill>
                <a:latin typeface="Helvetica" charset="0"/>
              </a:rPr>
              <a:t>		count++;</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endParaRPr lang="en-GB">
              <a:solidFill>
                <a:srgbClr val="000000"/>
              </a:solidFill>
              <a:latin typeface="Helvetica" charset="0"/>
            </a:endParaRP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a:solidFill>
                  <a:srgbClr val="000000"/>
                </a:solidFill>
                <a:latin typeface="Helvetica" charset="0"/>
              </a:rPr>
              <a:t>	}</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endParaRPr lang="en-GB">
              <a:solidFill>
                <a:srgbClr val="000000"/>
              </a:solidFill>
              <a:latin typeface="Helvetica" charset="0"/>
            </a:endParaRP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a:solidFill>
                  <a:srgbClr val="000000"/>
                </a:solidFill>
                <a:latin typeface="Helvetica" charset="0"/>
              </a:rPr>
              <a:t>	</a:t>
            </a:r>
            <a:r>
              <a:rPr lang="en-GB" b="1">
                <a:solidFill>
                  <a:srgbClr val="000000"/>
                </a:solidFill>
                <a:latin typeface="Helvetica" charset="0"/>
              </a:rPr>
              <a:t>after</a:t>
            </a:r>
            <a:r>
              <a:rPr lang="en-GB">
                <a:solidFill>
                  <a:srgbClr val="000000"/>
                </a:solidFill>
                <a:latin typeface="Helvetica" charset="0"/>
              </a:rPr>
              <a:t>() : </a:t>
            </a:r>
            <a:r>
              <a:rPr lang="en-GB" b="1">
                <a:solidFill>
                  <a:srgbClr val="000000"/>
                </a:solidFill>
                <a:latin typeface="Helvetica" charset="0"/>
              </a:rPr>
              <a:t>execution</a:t>
            </a:r>
            <a:r>
              <a:rPr lang="en-GB">
                <a:solidFill>
                  <a:srgbClr val="000000"/>
                </a:solidFill>
                <a:latin typeface="Helvetica" charset="0"/>
              </a:rPr>
              <a:t>(public static * main(..)) {</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a:solidFill>
                  <a:srgbClr val="000000"/>
                </a:solidFill>
                <a:latin typeface="Helvetica" charset="0"/>
              </a:rPr>
              <a:t>		System.out.println(“count = “+count);</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a:solidFill>
                  <a:srgbClr val="000000"/>
                </a:solidFill>
                <a:latin typeface="Helvetica" charset="0"/>
              </a:rPr>
              <a:t>	}</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endParaRPr lang="en-GB">
              <a:solidFill>
                <a:srgbClr val="000000"/>
              </a:solidFill>
              <a:latin typeface="Helvetica" charset="0"/>
            </a:endParaRP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a:solidFill>
                  <a:srgbClr val="000000"/>
                </a:solidFill>
                <a:latin typeface="Helvetica" charset="0"/>
              </a:rPr>
              <a:t>}</a:t>
            </a:r>
          </a:p>
        </p:txBody>
      </p:sp>
      <p:sp>
        <p:nvSpPr>
          <p:cNvPr id="569349" name="AutoShape 5"/>
          <p:cNvSpPr>
            <a:spLocks noChangeArrowheads="1"/>
          </p:cNvSpPr>
          <p:nvPr/>
        </p:nvSpPr>
        <p:spPr bwMode="auto">
          <a:xfrm>
            <a:off x="1116013" y="1989138"/>
            <a:ext cx="1303337" cy="457200"/>
          </a:xfrm>
          <a:prstGeom prst="roundRect">
            <a:avLst>
              <a:gd name="adj" fmla="val 347"/>
            </a:avLst>
          </a:prstGeom>
          <a:noFill/>
          <a:ln w="9525">
            <a:solidFill>
              <a:srgbClr val="000000"/>
            </a:solidFill>
            <a:round/>
            <a:headEnd/>
            <a:tailEnd/>
          </a:ln>
        </p:spPr>
        <p:txBody>
          <a:bodyPr wrap="none" anchor="ctr">
            <a:prstTxWarp prst="textNoShape">
              <a:avLst/>
            </a:prstTxWarp>
          </a:bodyPr>
          <a:lstStyle/>
          <a:p>
            <a:endParaRPr lang="en-US"/>
          </a:p>
        </p:txBody>
      </p:sp>
      <p:sp>
        <p:nvSpPr>
          <p:cNvPr id="569350" name="AutoShape 6"/>
          <p:cNvSpPr>
            <a:spLocks noChangeArrowheads="1"/>
          </p:cNvSpPr>
          <p:nvPr/>
        </p:nvSpPr>
        <p:spPr bwMode="auto">
          <a:xfrm>
            <a:off x="2555875" y="2060575"/>
            <a:ext cx="1779588" cy="457200"/>
          </a:xfrm>
          <a:prstGeom prst="roundRect">
            <a:avLst>
              <a:gd name="adj" fmla="val 347"/>
            </a:avLst>
          </a:prstGeom>
          <a:noFill/>
          <a:ln w="9525">
            <a:solidFill>
              <a:srgbClr val="000000"/>
            </a:solidFill>
            <a:round/>
            <a:headEnd/>
            <a:tailEnd/>
          </a:ln>
        </p:spPr>
        <p:txBody>
          <a:bodyPr wrap="none" anchor="ctr">
            <a:prstTxWarp prst="textNoShape">
              <a:avLst/>
            </a:prstTxWarp>
          </a:bodyPr>
          <a:lstStyle/>
          <a:p>
            <a:endParaRPr lang="en-US"/>
          </a:p>
        </p:txBody>
      </p:sp>
      <p:sp>
        <p:nvSpPr>
          <p:cNvPr id="569351" name="Line 7"/>
          <p:cNvSpPr>
            <a:spLocks noChangeShapeType="1"/>
          </p:cNvSpPr>
          <p:nvPr/>
        </p:nvSpPr>
        <p:spPr bwMode="auto">
          <a:xfrm flipH="1">
            <a:off x="3898900" y="1500188"/>
            <a:ext cx="663575" cy="407987"/>
          </a:xfrm>
          <a:prstGeom prst="line">
            <a:avLst/>
          </a:prstGeom>
          <a:noFill/>
          <a:ln w="9525">
            <a:solidFill>
              <a:srgbClr val="000000"/>
            </a:solidFill>
            <a:round/>
            <a:headEnd/>
            <a:tailEnd type="triangle" w="med" len="med"/>
          </a:ln>
        </p:spPr>
        <p:txBody>
          <a:bodyPr>
            <a:prstTxWarp prst="textNoShape">
              <a:avLst/>
            </a:prstTxWarp>
          </a:bodyPr>
          <a:lstStyle/>
          <a:p>
            <a:endParaRPr lang="en-US"/>
          </a:p>
        </p:txBody>
      </p:sp>
      <p:sp>
        <p:nvSpPr>
          <p:cNvPr id="569352" name="Text Box 8"/>
          <p:cNvSpPr txBox="1">
            <a:spLocks noChangeArrowheads="1"/>
          </p:cNvSpPr>
          <p:nvPr/>
        </p:nvSpPr>
        <p:spPr bwMode="auto">
          <a:xfrm>
            <a:off x="4686300" y="1219200"/>
            <a:ext cx="2425700" cy="379413"/>
          </a:xfrm>
          <a:prstGeom prst="rect">
            <a:avLst/>
          </a:prstGeom>
          <a:solidFill>
            <a:srgbClr val="C0C0C0"/>
          </a:solid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tabLst>
                <a:tab pos="723900" algn="l"/>
                <a:tab pos="1447800" algn="l"/>
                <a:tab pos="2171700" algn="l"/>
              </a:tabLst>
            </a:pPr>
            <a:r>
              <a:rPr lang="en-GB" i="1">
                <a:solidFill>
                  <a:srgbClr val="000000"/>
                </a:solidFill>
                <a:latin typeface="Helvetica" charset="0"/>
              </a:rPr>
              <a:t>when foo is called</a:t>
            </a:r>
          </a:p>
        </p:txBody>
      </p:sp>
      <p:sp>
        <p:nvSpPr>
          <p:cNvPr id="569353" name="AutoShape 9"/>
          <p:cNvSpPr>
            <a:spLocks noChangeArrowheads="1"/>
          </p:cNvSpPr>
          <p:nvPr/>
        </p:nvSpPr>
        <p:spPr bwMode="auto">
          <a:xfrm>
            <a:off x="1763713" y="2781300"/>
            <a:ext cx="1428750" cy="447675"/>
          </a:xfrm>
          <a:prstGeom prst="roundRect">
            <a:avLst>
              <a:gd name="adj" fmla="val 352"/>
            </a:avLst>
          </a:prstGeom>
          <a:noFill/>
          <a:ln w="9525">
            <a:solidFill>
              <a:srgbClr val="000000"/>
            </a:solidFill>
            <a:round/>
            <a:headEnd/>
            <a:tailEnd/>
          </a:ln>
        </p:spPr>
        <p:txBody>
          <a:bodyPr wrap="none" anchor="ctr">
            <a:prstTxWarp prst="textNoShape">
              <a:avLst/>
            </a:prstTxWarp>
          </a:bodyPr>
          <a:lstStyle/>
          <a:p>
            <a:endParaRPr lang="en-US"/>
          </a:p>
        </p:txBody>
      </p:sp>
      <p:sp>
        <p:nvSpPr>
          <p:cNvPr id="569354" name="Text Box 10"/>
          <p:cNvSpPr txBox="1">
            <a:spLocks noChangeArrowheads="1"/>
          </p:cNvSpPr>
          <p:nvPr/>
        </p:nvSpPr>
        <p:spPr bwMode="auto">
          <a:xfrm>
            <a:off x="4695825" y="2832100"/>
            <a:ext cx="2576513" cy="379413"/>
          </a:xfrm>
          <a:prstGeom prst="rect">
            <a:avLst/>
          </a:prstGeom>
          <a:solidFill>
            <a:srgbClr val="C0C0C0"/>
          </a:solid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tabLst>
                <a:tab pos="723900" algn="l"/>
                <a:tab pos="1447800" algn="l"/>
                <a:tab pos="2171700" algn="l"/>
              </a:tabLst>
            </a:pPr>
            <a:r>
              <a:rPr lang="en-GB" i="1">
                <a:solidFill>
                  <a:srgbClr val="000000"/>
                </a:solidFill>
                <a:latin typeface="Helvetica" charset="0"/>
              </a:rPr>
              <a:t>execute extra code</a:t>
            </a:r>
          </a:p>
        </p:txBody>
      </p:sp>
      <p:sp>
        <p:nvSpPr>
          <p:cNvPr id="569355" name="Line 11"/>
          <p:cNvSpPr>
            <a:spLocks noChangeShapeType="1"/>
          </p:cNvSpPr>
          <p:nvPr/>
        </p:nvSpPr>
        <p:spPr bwMode="auto">
          <a:xfrm flipH="1" flipV="1">
            <a:off x="3276600" y="2997200"/>
            <a:ext cx="1198563" cy="19050"/>
          </a:xfrm>
          <a:prstGeom prst="line">
            <a:avLst/>
          </a:prstGeom>
          <a:noFill/>
          <a:ln w="9525">
            <a:solidFill>
              <a:srgbClr val="000000"/>
            </a:solidFill>
            <a:round/>
            <a:headEnd/>
            <a:tailEnd type="triangle" w="med" len="med"/>
          </a:ln>
        </p:spPr>
        <p:txBody>
          <a:bodyPr>
            <a:prstTxWarp prst="textNoShape">
              <a:avLst/>
            </a:prstTxWarp>
          </a:bodyPr>
          <a:lstStyle/>
          <a:p>
            <a:endParaRPr lang="en-US"/>
          </a:p>
        </p:txBody>
      </p:sp>
      <p:sp>
        <p:nvSpPr>
          <p:cNvPr id="569356" name="Text Box 12"/>
          <p:cNvSpPr txBox="1">
            <a:spLocks noChangeArrowheads="1"/>
          </p:cNvSpPr>
          <p:nvPr/>
        </p:nvSpPr>
        <p:spPr bwMode="auto">
          <a:xfrm>
            <a:off x="4676775" y="3570288"/>
            <a:ext cx="2762250" cy="379412"/>
          </a:xfrm>
          <a:prstGeom prst="rect">
            <a:avLst/>
          </a:prstGeom>
          <a:solidFill>
            <a:srgbClr val="C0C0C0"/>
          </a:solid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tabLst>
                <a:tab pos="723900" algn="l"/>
                <a:tab pos="1447800" algn="l"/>
                <a:tab pos="2171700" algn="l"/>
              </a:tabLst>
            </a:pPr>
            <a:r>
              <a:rPr lang="en-GB" i="1">
                <a:solidFill>
                  <a:srgbClr val="000000"/>
                </a:solidFill>
                <a:latin typeface="Helvetica" charset="0"/>
              </a:rPr>
              <a:t>before the call to foo</a:t>
            </a:r>
          </a:p>
        </p:txBody>
      </p:sp>
      <p:sp>
        <p:nvSpPr>
          <p:cNvPr id="569357" name="AutoShape 13"/>
          <p:cNvSpPr>
            <a:spLocks noChangeArrowheads="1"/>
          </p:cNvSpPr>
          <p:nvPr/>
        </p:nvSpPr>
        <p:spPr bwMode="auto">
          <a:xfrm>
            <a:off x="682625" y="4251325"/>
            <a:ext cx="6483350" cy="1331913"/>
          </a:xfrm>
          <a:prstGeom prst="roundRect">
            <a:avLst>
              <a:gd name="adj" fmla="val 116"/>
            </a:avLst>
          </a:prstGeom>
          <a:noFill/>
          <a:ln w="9525">
            <a:solidFill>
              <a:srgbClr val="000000"/>
            </a:solidFill>
            <a:round/>
            <a:headEnd/>
            <a:tailEnd/>
          </a:ln>
        </p:spPr>
        <p:txBody>
          <a:bodyPr wrap="none" anchor="ctr">
            <a:prstTxWarp prst="textNoShape">
              <a:avLst/>
            </a:prstTxWarp>
          </a:bodyPr>
          <a:lstStyle/>
          <a:p>
            <a:endParaRPr lang="en-US"/>
          </a:p>
        </p:txBody>
      </p:sp>
      <p:sp>
        <p:nvSpPr>
          <p:cNvPr id="569358" name="Text Box 14"/>
          <p:cNvSpPr txBox="1">
            <a:spLocks noChangeArrowheads="1"/>
          </p:cNvSpPr>
          <p:nvPr/>
        </p:nvSpPr>
        <p:spPr bwMode="auto">
          <a:xfrm>
            <a:off x="3754438" y="5708650"/>
            <a:ext cx="5032375" cy="758825"/>
          </a:xfrm>
          <a:prstGeom prst="rect">
            <a:avLst/>
          </a:prstGeom>
          <a:no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Lst>
            </a:pPr>
            <a:r>
              <a:rPr lang="en-GB" i="1">
                <a:solidFill>
                  <a:srgbClr val="000000"/>
                </a:solidFill>
                <a:latin typeface="Helvetica" charset="0"/>
              </a:rPr>
              <a:t>after the main method executes, print</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Lst>
            </a:pPr>
            <a:r>
              <a:rPr lang="en-GB" i="1">
                <a:solidFill>
                  <a:srgbClr val="000000"/>
                </a:solidFill>
                <a:latin typeface="Helvetica" charset="0"/>
              </a:rPr>
              <a:t>the count on standard output</a:t>
            </a:r>
          </a:p>
        </p:txBody>
      </p:sp>
      <p:cxnSp>
        <p:nvCxnSpPr>
          <p:cNvPr id="569359" name="AutoShape 15"/>
          <p:cNvCxnSpPr>
            <a:cxnSpLocks noChangeShapeType="1"/>
            <a:stCxn id="569356" idx="1"/>
            <a:endCxn id="569349" idx="1"/>
          </p:cNvCxnSpPr>
          <p:nvPr/>
        </p:nvCxnSpPr>
        <p:spPr bwMode="auto">
          <a:xfrm rot="10800000">
            <a:off x="1116013" y="2217738"/>
            <a:ext cx="3560762" cy="1543050"/>
          </a:xfrm>
          <a:prstGeom prst="curvedConnector3">
            <a:avLst>
              <a:gd name="adj1" fmla="val 106421"/>
            </a:avLst>
          </a:prstGeom>
          <a:noFill/>
          <a:ln w="9525">
            <a:solidFill>
              <a:schemeClr val="tx1"/>
            </a:solidFill>
            <a:round/>
            <a:headEnd/>
            <a:tailEnd type="triangle" w="med" len="med"/>
          </a:ln>
          <a:effectLst/>
        </p:spPr>
      </p:cxn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p:txBody>
          <a:bodyPr/>
          <a:lstStyle/>
          <a:p>
            <a:fld id="{FD65B10D-F9E4-834A-8217-6A758F427D77}" type="slidenum">
              <a:rPr lang="en-US" altLang="zh-CN"/>
              <a:pPr/>
              <a:t>39</a:t>
            </a:fld>
            <a:r>
              <a:rPr lang="en-US" altLang="zh-CN"/>
              <a:t> </a:t>
            </a:r>
            <a:endParaRPr lang="en-US"/>
          </a:p>
        </p:txBody>
      </p:sp>
      <p:sp>
        <p:nvSpPr>
          <p:cNvPr id="571394" name="Rectangle 2"/>
          <p:cNvSpPr>
            <a:spLocks noGrp="1" noChangeArrowheads="1"/>
          </p:cNvSpPr>
          <p:nvPr>
            <p:ph type="title"/>
          </p:nvPr>
        </p:nvSpPr>
        <p:spPr/>
        <p:txBody>
          <a:bodyPr/>
          <a:lstStyle/>
          <a:p>
            <a:r>
              <a:rPr lang="en-GB" sz="2600">
                <a:latin typeface="Helvetica" charset="0"/>
              </a:rPr>
              <a:t>Building with or without aspect</a:t>
            </a:r>
            <a:endParaRPr lang="en-US" sz="2600">
              <a:latin typeface="Helvetica" charset="0"/>
            </a:endParaRPr>
          </a:p>
        </p:txBody>
      </p:sp>
      <p:sp>
        <p:nvSpPr>
          <p:cNvPr id="571395" name="Text Box 3"/>
          <p:cNvSpPr txBox="1">
            <a:spLocks noChangeArrowheads="1"/>
          </p:cNvSpPr>
          <p:nvPr/>
        </p:nvSpPr>
        <p:spPr bwMode="auto">
          <a:xfrm>
            <a:off x="755650" y="981075"/>
            <a:ext cx="2670175" cy="1138238"/>
          </a:xfrm>
          <a:prstGeom prst="rect">
            <a:avLst/>
          </a:prstGeom>
          <a:solidFill>
            <a:srgbClr val="E6E6FF"/>
          </a:solid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tabLst>
                <a:tab pos="723900" algn="l"/>
                <a:tab pos="1447800" algn="l"/>
                <a:tab pos="2171700" algn="l"/>
              </a:tabLst>
            </a:pPr>
            <a:r>
              <a:rPr lang="en-GB">
                <a:solidFill>
                  <a:srgbClr val="000000"/>
                </a:solidFill>
                <a:latin typeface="Helvetica" charset="0"/>
              </a:rPr>
              <a:t>&gt; ajc FooClass.java</a:t>
            </a:r>
          </a:p>
          <a:p>
            <a:pPr hangingPunct="0">
              <a:lnSpc>
                <a:spcPct val="104000"/>
              </a:lnSpc>
              <a:buClr>
                <a:srgbClr val="000000"/>
              </a:buClr>
              <a:buSzPct val="45000"/>
              <a:buFont typeface="StarSymbol" charset="0"/>
              <a:buNone/>
              <a:tabLst>
                <a:tab pos="723900" algn="l"/>
                <a:tab pos="1447800" algn="l"/>
                <a:tab pos="2171700" algn="l"/>
              </a:tabLst>
            </a:pPr>
            <a:r>
              <a:rPr lang="en-GB">
                <a:solidFill>
                  <a:srgbClr val="000000"/>
                </a:solidFill>
                <a:latin typeface="Helvetica" charset="0"/>
              </a:rPr>
              <a:t>&gt; java FooClass</a:t>
            </a:r>
          </a:p>
          <a:p>
            <a:pPr hangingPunct="0">
              <a:lnSpc>
                <a:spcPct val="104000"/>
              </a:lnSpc>
              <a:buClr>
                <a:srgbClr val="000000"/>
              </a:buClr>
              <a:buSzPct val="45000"/>
              <a:buFont typeface="StarSymbol" charset="0"/>
              <a:buNone/>
              <a:tabLst>
                <a:tab pos="723900" algn="l"/>
                <a:tab pos="1447800" algn="l"/>
                <a:tab pos="2171700" algn="l"/>
              </a:tabLst>
            </a:pPr>
            <a:r>
              <a:rPr lang="en-GB">
                <a:solidFill>
                  <a:srgbClr val="000000"/>
                </a:solidFill>
                <a:latin typeface="Helvetica" charset="0"/>
              </a:rPr>
              <a:t>Done</a:t>
            </a:r>
          </a:p>
        </p:txBody>
      </p:sp>
      <p:sp>
        <p:nvSpPr>
          <p:cNvPr id="571396" name="Text Box 4"/>
          <p:cNvSpPr txBox="1">
            <a:spLocks noChangeArrowheads="1"/>
          </p:cNvSpPr>
          <p:nvPr/>
        </p:nvSpPr>
        <p:spPr bwMode="auto">
          <a:xfrm>
            <a:off x="3476625" y="2447925"/>
            <a:ext cx="4570413" cy="1517650"/>
          </a:xfrm>
          <a:prstGeom prst="rect">
            <a:avLst/>
          </a:prstGeom>
          <a:solidFill>
            <a:srgbClr val="E6E6FF"/>
          </a:solid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Lst>
            </a:pPr>
            <a:r>
              <a:rPr lang="en-GB">
                <a:solidFill>
                  <a:srgbClr val="000000"/>
                </a:solidFill>
                <a:latin typeface="Helvetica" charset="0"/>
              </a:rPr>
              <a:t>&gt; ajc FooClass.java CountCalls.aj</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Lst>
            </a:pPr>
            <a:r>
              <a:rPr lang="en-GB">
                <a:solidFill>
                  <a:srgbClr val="000000"/>
                </a:solidFill>
                <a:latin typeface="Helvetica" charset="0"/>
              </a:rPr>
              <a:t>&gt; java FooClass</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Lst>
            </a:pPr>
            <a:r>
              <a:rPr lang="en-GB">
                <a:solidFill>
                  <a:srgbClr val="000000"/>
                </a:solidFill>
                <a:latin typeface="Helvetica" charset="0"/>
              </a:rPr>
              <a:t>Done</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Lst>
            </a:pPr>
            <a:r>
              <a:rPr lang="en-GB">
                <a:solidFill>
                  <a:srgbClr val="000000"/>
                </a:solidFill>
                <a:latin typeface="Helvetica" charset="0"/>
              </a:rPr>
              <a:t>count = 5</a:t>
            </a:r>
          </a:p>
        </p:txBody>
      </p:sp>
      <p:sp>
        <p:nvSpPr>
          <p:cNvPr id="571397" name="Text Box 5"/>
          <p:cNvSpPr txBox="1">
            <a:spLocks noChangeArrowheads="1"/>
          </p:cNvSpPr>
          <p:nvPr/>
        </p:nvSpPr>
        <p:spPr bwMode="auto">
          <a:xfrm>
            <a:off x="774700" y="2459038"/>
            <a:ext cx="2359025" cy="1138237"/>
          </a:xfrm>
          <a:prstGeom prst="rect">
            <a:avLst/>
          </a:prstGeom>
          <a:solidFill>
            <a:srgbClr val="FFFF99"/>
          </a:solid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tabLst>
                <a:tab pos="723900" algn="l"/>
                <a:tab pos="1447800" algn="l"/>
                <a:tab pos="2171700" algn="l"/>
              </a:tabLst>
            </a:pPr>
            <a:r>
              <a:rPr lang="en-GB">
                <a:solidFill>
                  <a:srgbClr val="000000"/>
                </a:solidFill>
                <a:latin typeface="Helvetica" charset="0"/>
              </a:rPr>
              <a:t>a simple way</a:t>
            </a:r>
          </a:p>
          <a:p>
            <a:pPr hangingPunct="0">
              <a:lnSpc>
                <a:spcPct val="104000"/>
              </a:lnSpc>
              <a:buClr>
                <a:srgbClr val="000000"/>
              </a:buClr>
              <a:buSzPct val="45000"/>
              <a:buFont typeface="StarSymbol" charset="0"/>
              <a:buNone/>
              <a:tabLst>
                <a:tab pos="723900" algn="l"/>
                <a:tab pos="1447800" algn="l"/>
                <a:tab pos="2171700" algn="l"/>
              </a:tabLst>
            </a:pPr>
            <a:r>
              <a:rPr lang="en-GB">
                <a:solidFill>
                  <a:srgbClr val="000000"/>
                </a:solidFill>
                <a:latin typeface="Helvetica" charset="0"/>
              </a:rPr>
              <a:t>to add debugging</a:t>
            </a:r>
          </a:p>
          <a:p>
            <a:pPr hangingPunct="0">
              <a:lnSpc>
                <a:spcPct val="104000"/>
              </a:lnSpc>
              <a:buClr>
                <a:srgbClr val="000000"/>
              </a:buClr>
              <a:buSzPct val="45000"/>
              <a:buFont typeface="StarSymbol" charset="0"/>
              <a:buNone/>
              <a:tabLst>
                <a:tab pos="723900" algn="l"/>
                <a:tab pos="1447800" algn="l"/>
                <a:tab pos="2171700" algn="l"/>
              </a:tabLst>
            </a:pPr>
            <a:r>
              <a:rPr lang="en-GB">
                <a:solidFill>
                  <a:srgbClr val="000000"/>
                </a:solidFill>
                <a:latin typeface="Helvetica" charset="0"/>
              </a:rPr>
              <a:t>or tracing code</a:t>
            </a:r>
          </a:p>
        </p:txBody>
      </p:sp>
      <p:sp>
        <p:nvSpPr>
          <p:cNvPr id="571398" name="Text Box 6"/>
          <p:cNvSpPr txBox="1">
            <a:spLocks noChangeArrowheads="1"/>
          </p:cNvSpPr>
          <p:nvPr/>
        </p:nvSpPr>
        <p:spPr bwMode="auto">
          <a:xfrm>
            <a:off x="1543050" y="4694238"/>
            <a:ext cx="5018088" cy="758825"/>
          </a:xfrm>
          <a:prstGeom prst="rect">
            <a:avLst/>
          </a:prstGeom>
          <a:no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Lst>
            </a:pPr>
            <a:r>
              <a:rPr lang="en-GB" i="1">
                <a:solidFill>
                  <a:srgbClr val="000000"/>
                </a:solidFill>
                <a:latin typeface="Helvetica" charset="0"/>
              </a:rPr>
              <a:t>taking away the “probe” just requires </a:t>
            </a:r>
            <a:br>
              <a:rPr lang="en-GB" i="1">
                <a:solidFill>
                  <a:srgbClr val="000000"/>
                </a:solidFill>
                <a:latin typeface="Helvetica" charset="0"/>
              </a:rPr>
            </a:br>
            <a:r>
              <a:rPr lang="en-GB" i="1">
                <a:solidFill>
                  <a:srgbClr val="000000"/>
                </a:solidFill>
                <a:latin typeface="Helvetica" charset="0"/>
              </a:rPr>
              <a:t>leaving it out of the compilation</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48DA11B-A1D6-D24A-BAFE-6E2EB954DD26}" type="slidenum">
              <a:rPr lang="en-US" altLang="zh-CN"/>
              <a:pPr/>
              <a:t>4</a:t>
            </a:fld>
            <a:r>
              <a:rPr lang="en-US" altLang="zh-CN"/>
              <a:t> </a:t>
            </a:r>
            <a:endParaRPr lang="en-US"/>
          </a:p>
        </p:txBody>
      </p:sp>
      <p:sp>
        <p:nvSpPr>
          <p:cNvPr id="474114" name="Rectangle 2"/>
          <p:cNvSpPr>
            <a:spLocks noGrp="1" noChangeArrowheads="1"/>
          </p:cNvSpPr>
          <p:nvPr>
            <p:ph type="title"/>
          </p:nvPr>
        </p:nvSpPr>
        <p:spPr/>
        <p:txBody>
          <a:bodyPr/>
          <a:lstStyle/>
          <a:p>
            <a:r>
              <a:rPr lang="en-US" sz="2600"/>
              <a:t>AOP –</a:t>
            </a:r>
            <a:r>
              <a:rPr lang="en-CA" sz="2600"/>
              <a:t> encapsulation of concerns </a:t>
            </a:r>
            <a:endParaRPr lang="en-US" sz="2600"/>
          </a:p>
        </p:txBody>
      </p:sp>
      <p:sp>
        <p:nvSpPr>
          <p:cNvPr id="474115" name="Rectangle 3"/>
          <p:cNvSpPr>
            <a:spLocks noGrp="1" noChangeArrowheads="1"/>
          </p:cNvSpPr>
          <p:nvPr>
            <p:ph type="body" idx="1"/>
          </p:nvPr>
        </p:nvSpPr>
        <p:spPr/>
        <p:txBody>
          <a:bodyPr/>
          <a:lstStyle/>
          <a:p>
            <a:pPr>
              <a:lnSpc>
                <a:spcPct val="90000"/>
              </a:lnSpc>
            </a:pPr>
            <a:r>
              <a:rPr lang="en-CA" sz="2000" dirty="0" err="1"/>
              <a:t>Gregor</a:t>
            </a:r>
            <a:r>
              <a:rPr lang="en-CA" sz="2000" dirty="0"/>
              <a:t> </a:t>
            </a:r>
            <a:r>
              <a:rPr lang="en-CA" sz="2000" dirty="0" err="1"/>
              <a:t>Kiczales</a:t>
            </a:r>
            <a:r>
              <a:rPr lang="en-CA" sz="2000" dirty="0"/>
              <a:t> and his team at Xerox PARC originated this concept in 1997. This team also developed the first, and still most popular, AOP language: </a:t>
            </a:r>
            <a:r>
              <a:rPr lang="en-CA" sz="2000" dirty="0" err="1"/>
              <a:t>AspectJ</a:t>
            </a:r>
            <a:r>
              <a:rPr lang="en-CA" sz="2000" dirty="0"/>
              <a:t>.</a:t>
            </a:r>
          </a:p>
          <a:p>
            <a:pPr>
              <a:lnSpc>
                <a:spcPct val="90000"/>
              </a:lnSpc>
            </a:pPr>
            <a:r>
              <a:rPr lang="en-CA" sz="2000" dirty="0"/>
              <a:t>AOP </a:t>
            </a:r>
            <a:r>
              <a:rPr lang="en-CA" sz="2000" dirty="0" smtClean="0"/>
              <a:t>aids </a:t>
            </a:r>
            <a:r>
              <a:rPr lang="en-CA" sz="2000" dirty="0"/>
              <a:t>programmers in the separation of concerns: </a:t>
            </a:r>
          </a:p>
          <a:p>
            <a:pPr lvl="1">
              <a:lnSpc>
                <a:spcPct val="90000"/>
              </a:lnSpc>
            </a:pPr>
            <a:r>
              <a:rPr lang="en-CA" sz="1800" dirty="0"/>
              <a:t>Break down a program into distinct parts that overlap in functionality as little as possible. </a:t>
            </a:r>
          </a:p>
          <a:p>
            <a:pPr lvl="1">
              <a:lnSpc>
                <a:spcPct val="90000"/>
              </a:lnSpc>
            </a:pPr>
            <a:r>
              <a:rPr lang="en-CA" sz="1800" dirty="0"/>
              <a:t>In particular, AOP focuses on the modularization and </a:t>
            </a:r>
            <a:r>
              <a:rPr lang="en-CA" sz="1800" i="1" dirty="0"/>
              <a:t>encapsulation</a:t>
            </a:r>
            <a:r>
              <a:rPr lang="en-CA" sz="1800" dirty="0"/>
              <a:t> of cross-cutting concerns.</a:t>
            </a:r>
          </a:p>
          <a:p>
            <a:pPr>
              <a:lnSpc>
                <a:spcPct val="90000"/>
              </a:lnSpc>
            </a:pPr>
            <a:r>
              <a:rPr lang="en-CA" sz="2000" dirty="0"/>
              <a:t>Older programming paradigms also focus on separation and encapsulation of concerns (or any area of interest of focus) into single entities. </a:t>
            </a:r>
          </a:p>
          <a:p>
            <a:pPr lvl="1">
              <a:lnSpc>
                <a:spcPct val="90000"/>
              </a:lnSpc>
            </a:pPr>
            <a:r>
              <a:rPr lang="en-CA" sz="1800" dirty="0"/>
              <a:t>Packages, classes, and methods encapsulate concerns into single entities. </a:t>
            </a:r>
          </a:p>
          <a:p>
            <a:pPr lvl="1">
              <a:lnSpc>
                <a:spcPct val="90000"/>
              </a:lnSpc>
            </a:pPr>
            <a:r>
              <a:rPr lang="en-CA" sz="1800" dirty="0"/>
              <a:t>Some concerns defy such easy encapsulation. </a:t>
            </a:r>
          </a:p>
          <a:p>
            <a:pPr lvl="2">
              <a:lnSpc>
                <a:spcPct val="90000"/>
              </a:lnSpc>
            </a:pPr>
            <a:r>
              <a:rPr lang="en-CA" sz="1800" dirty="0"/>
              <a:t>They are crosscutting concerns, because they exist in many parts of the program</a:t>
            </a:r>
            <a:r>
              <a:rPr lang="en-US" sz="1800" dirty="0"/>
              <a:t> </a:t>
            </a:r>
          </a:p>
          <a:p>
            <a:pPr lvl="2">
              <a:lnSpc>
                <a:spcPct val="90000"/>
              </a:lnSpc>
            </a:pPr>
            <a:r>
              <a:rPr lang="en-CA" sz="1800" dirty="0"/>
              <a:t>e.g., Logging</a:t>
            </a:r>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
          <p:cNvSpPr>
            <a:spLocks noGrp="1"/>
          </p:cNvSpPr>
          <p:nvPr>
            <p:ph type="sldNum" sz="quarter" idx="10"/>
          </p:nvPr>
        </p:nvSpPr>
        <p:spPr/>
        <p:txBody>
          <a:bodyPr/>
          <a:lstStyle/>
          <a:p>
            <a:fld id="{52BCF379-A440-EE43-A656-F46A91AC30F9}" type="slidenum">
              <a:rPr lang="en-US" altLang="zh-CN"/>
              <a:pPr/>
              <a:t>40</a:t>
            </a:fld>
            <a:r>
              <a:rPr lang="en-US" altLang="zh-CN"/>
              <a:t> </a:t>
            </a:r>
            <a:endParaRPr lang="en-US"/>
          </a:p>
        </p:txBody>
      </p:sp>
      <p:sp>
        <p:nvSpPr>
          <p:cNvPr id="573442" name="Rectangle 2"/>
          <p:cNvSpPr>
            <a:spLocks noGrp="1" noChangeArrowheads="1"/>
          </p:cNvSpPr>
          <p:nvPr>
            <p:ph type="title"/>
          </p:nvPr>
        </p:nvSpPr>
        <p:spPr/>
        <p:txBody>
          <a:bodyPr/>
          <a:lstStyle/>
          <a:p>
            <a:r>
              <a:rPr lang="en-US" sz="2600"/>
              <a:t>AspectJ language concepts</a:t>
            </a:r>
          </a:p>
        </p:txBody>
      </p:sp>
      <p:sp>
        <p:nvSpPr>
          <p:cNvPr id="573443" name="Text Box 3"/>
          <p:cNvSpPr txBox="1">
            <a:spLocks noChangeArrowheads="1"/>
          </p:cNvSpPr>
          <p:nvPr/>
        </p:nvSpPr>
        <p:spPr bwMode="auto">
          <a:xfrm>
            <a:off x="1296988" y="908050"/>
            <a:ext cx="6567487" cy="5311775"/>
          </a:xfrm>
          <a:prstGeom prst="rect">
            <a:avLst/>
          </a:prstGeom>
          <a:no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b="1">
                <a:solidFill>
                  <a:srgbClr val="000000"/>
                </a:solidFill>
                <a:latin typeface="Helvetica" charset="0"/>
              </a:rPr>
              <a:t>aspect</a:t>
            </a:r>
            <a:r>
              <a:rPr lang="en-GB">
                <a:solidFill>
                  <a:srgbClr val="000000"/>
                </a:solidFill>
                <a:latin typeface="Helvetica" charset="0"/>
              </a:rPr>
              <a:t> CountCalls {</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a:solidFill>
                  <a:srgbClr val="000000"/>
                </a:solidFill>
                <a:latin typeface="Helvetica" charset="0"/>
              </a:rPr>
              <a:t>	int count = 0;</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endParaRPr lang="en-GB">
              <a:solidFill>
                <a:srgbClr val="000000"/>
              </a:solidFill>
              <a:latin typeface="Helvetica" charset="0"/>
            </a:endParaRP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a:solidFill>
                  <a:srgbClr val="000000"/>
                </a:solidFill>
                <a:latin typeface="Helvetica" charset="0"/>
              </a:rPr>
              <a:t>	</a:t>
            </a:r>
            <a:r>
              <a:rPr lang="en-GB" b="1">
                <a:solidFill>
                  <a:srgbClr val="000000"/>
                </a:solidFill>
                <a:latin typeface="Helvetica" charset="0"/>
              </a:rPr>
              <a:t>before</a:t>
            </a:r>
            <a:r>
              <a:rPr lang="en-GB">
                <a:solidFill>
                  <a:srgbClr val="000000"/>
                </a:solidFill>
                <a:latin typeface="Helvetica" charset="0"/>
              </a:rPr>
              <a:t>() : </a:t>
            </a:r>
            <a:r>
              <a:rPr lang="en-GB" b="1">
                <a:solidFill>
                  <a:srgbClr val="000000"/>
                </a:solidFill>
                <a:latin typeface="Helvetica" charset="0"/>
              </a:rPr>
              <a:t>call</a:t>
            </a:r>
            <a:r>
              <a:rPr lang="en-GB">
                <a:solidFill>
                  <a:srgbClr val="000000"/>
                </a:solidFill>
                <a:latin typeface="Helvetica" charset="0"/>
              </a:rPr>
              <a:t>(* foo(..)) {</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endParaRPr lang="en-GB">
              <a:solidFill>
                <a:srgbClr val="000000"/>
              </a:solidFill>
              <a:latin typeface="Helvetica" charset="0"/>
            </a:endParaRP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a:solidFill>
                  <a:srgbClr val="000000"/>
                </a:solidFill>
                <a:latin typeface="Helvetica" charset="0"/>
              </a:rPr>
              <a:t>		count++;</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endParaRPr lang="en-GB">
              <a:solidFill>
                <a:srgbClr val="000000"/>
              </a:solidFill>
              <a:latin typeface="Helvetica" charset="0"/>
            </a:endParaRP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a:solidFill>
                  <a:srgbClr val="000000"/>
                </a:solidFill>
                <a:latin typeface="Helvetica" charset="0"/>
              </a:rPr>
              <a:t>	}</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endParaRPr lang="en-GB">
              <a:solidFill>
                <a:srgbClr val="000000"/>
              </a:solidFill>
              <a:latin typeface="Helvetica" charset="0"/>
            </a:endParaRP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a:solidFill>
                  <a:srgbClr val="000000"/>
                </a:solidFill>
                <a:latin typeface="Helvetica" charset="0"/>
              </a:rPr>
              <a:t>	</a:t>
            </a:r>
            <a:r>
              <a:rPr lang="en-GB" b="1">
                <a:solidFill>
                  <a:srgbClr val="000000"/>
                </a:solidFill>
                <a:latin typeface="Helvetica" charset="0"/>
              </a:rPr>
              <a:t>after</a:t>
            </a:r>
            <a:r>
              <a:rPr lang="en-GB">
                <a:solidFill>
                  <a:srgbClr val="000000"/>
                </a:solidFill>
                <a:latin typeface="Helvetica" charset="0"/>
              </a:rPr>
              <a:t>() : </a:t>
            </a:r>
            <a:r>
              <a:rPr lang="en-GB" b="1">
                <a:solidFill>
                  <a:srgbClr val="000000"/>
                </a:solidFill>
                <a:latin typeface="Helvetica" charset="0"/>
              </a:rPr>
              <a:t>execution</a:t>
            </a:r>
            <a:r>
              <a:rPr lang="en-GB">
                <a:solidFill>
                  <a:srgbClr val="000000"/>
                </a:solidFill>
                <a:latin typeface="Helvetica" charset="0"/>
              </a:rPr>
              <a:t>(public static * main(..)) {</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a:solidFill>
                  <a:srgbClr val="000000"/>
                </a:solidFill>
                <a:latin typeface="Helvetica" charset="0"/>
              </a:rPr>
              <a:t>		System.out.println(“count = “+count);</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a:solidFill>
                  <a:srgbClr val="000000"/>
                </a:solidFill>
                <a:latin typeface="Helvetica" charset="0"/>
              </a:rPr>
              <a:t>	}</a:t>
            </a: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endParaRPr lang="en-GB">
              <a:solidFill>
                <a:srgbClr val="000000"/>
              </a:solidFill>
              <a:latin typeface="Helvetica" charset="0"/>
            </a:endParaRPr>
          </a:p>
          <a:p>
            <a:pPr hangingPunct="0">
              <a:lnSpc>
                <a:spcPct val="104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Lst>
            </a:pPr>
            <a:r>
              <a:rPr lang="en-GB">
                <a:solidFill>
                  <a:srgbClr val="000000"/>
                </a:solidFill>
                <a:latin typeface="Helvetica" charset="0"/>
              </a:rPr>
              <a:t>}</a:t>
            </a:r>
          </a:p>
        </p:txBody>
      </p:sp>
      <p:sp>
        <p:nvSpPr>
          <p:cNvPr id="573444" name="AutoShape 4"/>
          <p:cNvSpPr>
            <a:spLocks noChangeArrowheads="1"/>
          </p:cNvSpPr>
          <p:nvPr/>
        </p:nvSpPr>
        <p:spPr bwMode="auto">
          <a:xfrm>
            <a:off x="3419475" y="2060575"/>
            <a:ext cx="1779588" cy="457200"/>
          </a:xfrm>
          <a:prstGeom prst="roundRect">
            <a:avLst>
              <a:gd name="adj" fmla="val 347"/>
            </a:avLst>
          </a:prstGeom>
          <a:noFill/>
          <a:ln w="9525">
            <a:solidFill>
              <a:srgbClr val="000000"/>
            </a:solidFill>
            <a:round/>
            <a:headEnd/>
            <a:tailEnd/>
          </a:ln>
        </p:spPr>
        <p:txBody>
          <a:bodyPr wrap="none" anchor="ctr">
            <a:prstTxWarp prst="textNoShape">
              <a:avLst/>
            </a:prstTxWarp>
          </a:bodyPr>
          <a:lstStyle/>
          <a:p>
            <a:endParaRPr lang="en-US"/>
          </a:p>
        </p:txBody>
      </p:sp>
      <p:sp>
        <p:nvSpPr>
          <p:cNvPr id="573445" name="Line 5"/>
          <p:cNvSpPr>
            <a:spLocks noChangeShapeType="1"/>
          </p:cNvSpPr>
          <p:nvPr/>
        </p:nvSpPr>
        <p:spPr bwMode="auto">
          <a:xfrm flipH="1">
            <a:off x="4727575" y="1500188"/>
            <a:ext cx="663575" cy="407987"/>
          </a:xfrm>
          <a:prstGeom prst="line">
            <a:avLst/>
          </a:prstGeom>
          <a:noFill/>
          <a:ln w="9525">
            <a:solidFill>
              <a:srgbClr val="000000"/>
            </a:solidFill>
            <a:round/>
            <a:headEnd/>
            <a:tailEnd type="triangle" w="med" len="med"/>
          </a:ln>
        </p:spPr>
        <p:txBody>
          <a:bodyPr>
            <a:prstTxWarp prst="textNoShape">
              <a:avLst/>
            </a:prstTxWarp>
          </a:bodyPr>
          <a:lstStyle/>
          <a:p>
            <a:endParaRPr lang="en-US"/>
          </a:p>
        </p:txBody>
      </p:sp>
      <p:sp>
        <p:nvSpPr>
          <p:cNvPr id="573446" name="Text Box 6"/>
          <p:cNvSpPr txBox="1">
            <a:spLocks noChangeArrowheads="1"/>
          </p:cNvSpPr>
          <p:nvPr/>
        </p:nvSpPr>
        <p:spPr bwMode="auto">
          <a:xfrm>
            <a:off x="5514975" y="1219200"/>
            <a:ext cx="1068388" cy="379413"/>
          </a:xfrm>
          <a:prstGeom prst="rect">
            <a:avLst/>
          </a:prstGeom>
          <a:solidFill>
            <a:srgbClr val="C0C0C0"/>
          </a:solid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tabLst>
                <a:tab pos="723900" algn="l"/>
                <a:tab pos="1447800" algn="l"/>
                <a:tab pos="2171700" algn="l"/>
              </a:tabLst>
            </a:pPr>
            <a:r>
              <a:rPr lang="en-GB" i="1">
                <a:solidFill>
                  <a:srgbClr val="000000"/>
                </a:solidFill>
                <a:latin typeface="Helvetica" charset="0"/>
              </a:rPr>
              <a:t>pointcut</a:t>
            </a:r>
          </a:p>
        </p:txBody>
      </p:sp>
      <p:sp>
        <p:nvSpPr>
          <p:cNvPr id="573447" name="AutoShape 7"/>
          <p:cNvSpPr>
            <a:spLocks noChangeArrowheads="1"/>
          </p:cNvSpPr>
          <p:nvPr/>
        </p:nvSpPr>
        <p:spPr bwMode="auto">
          <a:xfrm>
            <a:off x="2555875" y="2781300"/>
            <a:ext cx="1428750" cy="447675"/>
          </a:xfrm>
          <a:prstGeom prst="roundRect">
            <a:avLst>
              <a:gd name="adj" fmla="val 352"/>
            </a:avLst>
          </a:prstGeom>
          <a:noFill/>
          <a:ln w="9525">
            <a:solidFill>
              <a:srgbClr val="000000"/>
            </a:solidFill>
            <a:round/>
            <a:headEnd/>
            <a:tailEnd/>
          </a:ln>
        </p:spPr>
        <p:txBody>
          <a:bodyPr wrap="none" anchor="ctr">
            <a:prstTxWarp prst="textNoShape">
              <a:avLst/>
            </a:prstTxWarp>
          </a:bodyPr>
          <a:lstStyle/>
          <a:p>
            <a:endParaRPr lang="en-US"/>
          </a:p>
        </p:txBody>
      </p:sp>
      <p:sp>
        <p:nvSpPr>
          <p:cNvPr id="573448" name="AutoShape 8"/>
          <p:cNvSpPr>
            <a:spLocks noChangeArrowheads="1"/>
          </p:cNvSpPr>
          <p:nvPr/>
        </p:nvSpPr>
        <p:spPr bwMode="auto">
          <a:xfrm>
            <a:off x="1511300" y="4251325"/>
            <a:ext cx="6483350" cy="1331913"/>
          </a:xfrm>
          <a:prstGeom prst="roundRect">
            <a:avLst>
              <a:gd name="adj" fmla="val 116"/>
            </a:avLst>
          </a:prstGeom>
          <a:noFill/>
          <a:ln w="9525">
            <a:solidFill>
              <a:srgbClr val="000000"/>
            </a:solidFill>
            <a:round/>
            <a:headEnd/>
            <a:tailEnd/>
          </a:ln>
        </p:spPr>
        <p:txBody>
          <a:bodyPr wrap="none" anchor="ctr">
            <a:prstTxWarp prst="textNoShape">
              <a:avLst/>
            </a:prstTxWarp>
          </a:bodyPr>
          <a:lstStyle/>
          <a:p>
            <a:endParaRPr lang="en-US"/>
          </a:p>
        </p:txBody>
      </p:sp>
      <p:sp>
        <p:nvSpPr>
          <p:cNvPr id="573449" name="Text Box 9"/>
          <p:cNvSpPr txBox="1">
            <a:spLocks noChangeArrowheads="1"/>
          </p:cNvSpPr>
          <p:nvPr/>
        </p:nvSpPr>
        <p:spPr bwMode="auto">
          <a:xfrm>
            <a:off x="5535613" y="5826125"/>
            <a:ext cx="882650" cy="379413"/>
          </a:xfrm>
          <a:prstGeom prst="rect">
            <a:avLst/>
          </a:prstGeom>
          <a:no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tabLst>
                <a:tab pos="723900" algn="l"/>
              </a:tabLst>
            </a:pPr>
            <a:r>
              <a:rPr lang="en-GB" i="1">
                <a:solidFill>
                  <a:srgbClr val="000000"/>
                </a:solidFill>
                <a:latin typeface="Helvetica" charset="0"/>
              </a:rPr>
              <a:t>advice</a:t>
            </a:r>
          </a:p>
        </p:txBody>
      </p:sp>
      <p:sp>
        <p:nvSpPr>
          <p:cNvPr id="573450" name="Line 10"/>
          <p:cNvSpPr>
            <a:spLocks noChangeShapeType="1"/>
          </p:cNvSpPr>
          <p:nvPr/>
        </p:nvSpPr>
        <p:spPr bwMode="auto">
          <a:xfrm flipH="1" flipV="1">
            <a:off x="4881563" y="5640388"/>
            <a:ext cx="566737" cy="352425"/>
          </a:xfrm>
          <a:prstGeom prst="line">
            <a:avLst/>
          </a:prstGeom>
          <a:noFill/>
          <a:ln w="9525">
            <a:solidFill>
              <a:srgbClr val="000000"/>
            </a:solidFill>
            <a:round/>
            <a:headEnd/>
            <a:tailEnd type="triangle" w="med" len="med"/>
          </a:ln>
        </p:spPr>
        <p:txBody>
          <a:bodyPr>
            <a:prstTxWarp prst="textNoShape">
              <a:avLst/>
            </a:prstTxWarp>
          </a:bodyPr>
          <a:lstStyle/>
          <a:p>
            <a:endParaRPr lang="en-US"/>
          </a:p>
        </p:txBody>
      </p:sp>
      <p:sp>
        <p:nvSpPr>
          <p:cNvPr id="573451" name="Text Box 11"/>
          <p:cNvSpPr txBox="1">
            <a:spLocks noChangeArrowheads="1"/>
          </p:cNvSpPr>
          <p:nvPr/>
        </p:nvSpPr>
        <p:spPr bwMode="auto">
          <a:xfrm>
            <a:off x="4951413" y="2794000"/>
            <a:ext cx="1628775" cy="379413"/>
          </a:xfrm>
          <a:prstGeom prst="rect">
            <a:avLst/>
          </a:prstGeom>
          <a:solidFill>
            <a:srgbClr val="C0C0C0"/>
          </a:solid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tabLst>
                <a:tab pos="723900" algn="l"/>
                <a:tab pos="1447800" algn="l"/>
              </a:tabLst>
            </a:pPr>
            <a:r>
              <a:rPr lang="en-GB" i="1">
                <a:solidFill>
                  <a:srgbClr val="000000"/>
                </a:solidFill>
                <a:latin typeface="Helvetica" charset="0"/>
              </a:rPr>
              <a:t>advice body</a:t>
            </a:r>
          </a:p>
        </p:txBody>
      </p:sp>
      <p:sp>
        <p:nvSpPr>
          <p:cNvPr id="573452" name="Line 12"/>
          <p:cNvSpPr>
            <a:spLocks noChangeShapeType="1"/>
          </p:cNvSpPr>
          <p:nvPr/>
        </p:nvSpPr>
        <p:spPr bwMode="auto">
          <a:xfrm flipH="1">
            <a:off x="4140200" y="3027363"/>
            <a:ext cx="744538" cy="41275"/>
          </a:xfrm>
          <a:prstGeom prst="line">
            <a:avLst/>
          </a:prstGeom>
          <a:noFill/>
          <a:ln w="9525">
            <a:solidFill>
              <a:srgbClr val="000000"/>
            </a:solidFill>
            <a:round/>
            <a:headEnd/>
            <a:tailEnd type="triangle" w="med" len="med"/>
          </a:ln>
        </p:spPr>
        <p:txBody>
          <a:bodyPr>
            <a:prstTxWarp prst="textNoShape">
              <a:avLst/>
            </a:prstTxWarp>
          </a:bodyPr>
          <a:lstStyle/>
          <a:p>
            <a:endParaRPr lang="en-US"/>
          </a:p>
        </p:txBody>
      </p:sp>
      <p:sp>
        <p:nvSpPr>
          <p:cNvPr id="573453" name="AutoShape 13"/>
          <p:cNvSpPr>
            <a:spLocks noChangeArrowheads="1"/>
          </p:cNvSpPr>
          <p:nvPr/>
        </p:nvSpPr>
        <p:spPr bwMode="auto">
          <a:xfrm>
            <a:off x="1979613" y="4292600"/>
            <a:ext cx="1001712" cy="419100"/>
          </a:xfrm>
          <a:prstGeom prst="roundRect">
            <a:avLst>
              <a:gd name="adj" fmla="val 375"/>
            </a:avLst>
          </a:prstGeom>
          <a:noFill/>
          <a:ln w="9525">
            <a:solidFill>
              <a:srgbClr val="000000"/>
            </a:solidFill>
            <a:round/>
            <a:headEnd/>
            <a:tailEnd/>
          </a:ln>
        </p:spPr>
        <p:txBody>
          <a:bodyPr wrap="none" anchor="ctr">
            <a:prstTxWarp prst="textNoShape">
              <a:avLst/>
            </a:prstTxWarp>
          </a:bodyPr>
          <a:lstStyle/>
          <a:p>
            <a:endParaRPr lang="en-US"/>
          </a:p>
        </p:txBody>
      </p:sp>
      <p:sp>
        <p:nvSpPr>
          <p:cNvPr id="573454" name="Text Box 14"/>
          <p:cNvSpPr txBox="1">
            <a:spLocks noChangeArrowheads="1"/>
          </p:cNvSpPr>
          <p:nvPr/>
        </p:nvSpPr>
        <p:spPr bwMode="auto">
          <a:xfrm>
            <a:off x="247650" y="4338638"/>
            <a:ext cx="831850" cy="379412"/>
          </a:xfrm>
          <a:prstGeom prst="rect">
            <a:avLst/>
          </a:prstGeom>
          <a:solidFill>
            <a:srgbClr val="C0C0C0"/>
          </a:solid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tabLst>
                <a:tab pos="723900" algn="l"/>
              </a:tabLst>
            </a:pPr>
            <a:r>
              <a:rPr lang="en-GB" i="1">
                <a:solidFill>
                  <a:srgbClr val="000000"/>
                </a:solidFill>
                <a:latin typeface="Helvetica" charset="0"/>
              </a:rPr>
              <a:t>where</a:t>
            </a:r>
          </a:p>
        </p:txBody>
      </p:sp>
      <p:sp>
        <p:nvSpPr>
          <p:cNvPr id="573455" name="Line 15"/>
          <p:cNvSpPr>
            <a:spLocks noChangeShapeType="1"/>
          </p:cNvSpPr>
          <p:nvPr/>
        </p:nvSpPr>
        <p:spPr bwMode="auto">
          <a:xfrm flipV="1">
            <a:off x="1247775" y="4511675"/>
            <a:ext cx="398463" cy="12700"/>
          </a:xfrm>
          <a:prstGeom prst="line">
            <a:avLst/>
          </a:prstGeom>
          <a:noFill/>
          <a:ln w="9525">
            <a:solidFill>
              <a:srgbClr val="000000"/>
            </a:solidFill>
            <a:round/>
            <a:headEnd/>
            <a:tailEnd type="triangle" w="med" len="med"/>
          </a:ln>
        </p:spPr>
        <p:txBody>
          <a:bodyPr>
            <a:prstTxWarp prst="textNoShape">
              <a:avLst/>
            </a:prstTxWarp>
          </a:bodyPr>
          <a:lstStyle/>
          <a:p>
            <a:endParaRPr lang="en-US"/>
          </a:p>
        </p:txBody>
      </p:sp>
      <p:sp>
        <p:nvSpPr>
          <p:cNvPr id="573456" name="AutoShape 16"/>
          <p:cNvSpPr>
            <a:spLocks noChangeArrowheads="1"/>
          </p:cNvSpPr>
          <p:nvPr/>
        </p:nvSpPr>
        <p:spPr bwMode="auto">
          <a:xfrm>
            <a:off x="3059113" y="4365625"/>
            <a:ext cx="4665662" cy="419100"/>
          </a:xfrm>
          <a:prstGeom prst="roundRect">
            <a:avLst>
              <a:gd name="adj" fmla="val 375"/>
            </a:avLst>
          </a:prstGeom>
          <a:noFill/>
          <a:ln w="9525">
            <a:solidFill>
              <a:srgbClr val="000000"/>
            </a:solidFill>
            <a:round/>
            <a:headEnd/>
            <a:tailEnd/>
          </a:ln>
        </p:spPr>
        <p:txBody>
          <a:bodyPr wrap="none" anchor="ctr">
            <a:prstTxWarp prst="textNoShape">
              <a:avLst/>
            </a:prstTxWarp>
          </a:bodyPr>
          <a:lstStyle/>
          <a:p>
            <a:endParaRPr lang="en-US"/>
          </a:p>
        </p:txBody>
      </p:sp>
      <p:sp>
        <p:nvSpPr>
          <p:cNvPr id="573457" name="Text Box 17"/>
          <p:cNvSpPr txBox="1">
            <a:spLocks noChangeArrowheads="1"/>
          </p:cNvSpPr>
          <p:nvPr/>
        </p:nvSpPr>
        <p:spPr bwMode="auto">
          <a:xfrm>
            <a:off x="4562475" y="3541713"/>
            <a:ext cx="730250" cy="379412"/>
          </a:xfrm>
          <a:prstGeom prst="rect">
            <a:avLst/>
          </a:prstGeom>
          <a:solidFill>
            <a:srgbClr val="C0C0C0"/>
          </a:solid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tabLst>
                <a:tab pos="723900" algn="l"/>
              </a:tabLst>
            </a:pPr>
            <a:r>
              <a:rPr lang="en-GB" i="1">
                <a:solidFill>
                  <a:srgbClr val="000000"/>
                </a:solidFill>
                <a:latin typeface="Helvetica" charset="0"/>
              </a:rPr>
              <a:t>when</a:t>
            </a:r>
          </a:p>
        </p:txBody>
      </p:sp>
      <p:sp>
        <p:nvSpPr>
          <p:cNvPr id="573458" name="Line 18"/>
          <p:cNvSpPr>
            <a:spLocks noChangeShapeType="1"/>
          </p:cNvSpPr>
          <p:nvPr/>
        </p:nvSpPr>
        <p:spPr bwMode="auto">
          <a:xfrm>
            <a:off x="4932363" y="3940175"/>
            <a:ext cx="1587" cy="369888"/>
          </a:xfrm>
          <a:prstGeom prst="line">
            <a:avLst/>
          </a:prstGeom>
          <a:noFill/>
          <a:ln w="9525">
            <a:solidFill>
              <a:srgbClr val="000000"/>
            </a:solidFill>
            <a:round/>
            <a:headEnd/>
            <a:tailEnd type="triangle" w="med" len="med"/>
          </a:ln>
        </p:spPr>
        <p:txBody>
          <a:bodyPr>
            <a:prstTxWarp prst="textNoShape">
              <a:avLst/>
            </a:prstTxWarp>
          </a:bodyPr>
          <a:lstStyle/>
          <a:p>
            <a:endParaRPr lang="en-US"/>
          </a:p>
        </p:txBody>
      </p:sp>
      <p:sp>
        <p:nvSpPr>
          <p:cNvPr id="573459" name="AutoShape 19"/>
          <p:cNvSpPr>
            <a:spLocks noChangeArrowheads="1"/>
          </p:cNvSpPr>
          <p:nvPr/>
        </p:nvSpPr>
        <p:spPr bwMode="auto">
          <a:xfrm>
            <a:off x="2700338" y="4724400"/>
            <a:ext cx="5073650" cy="360363"/>
          </a:xfrm>
          <a:prstGeom prst="roundRect">
            <a:avLst>
              <a:gd name="adj" fmla="val 440"/>
            </a:avLst>
          </a:prstGeom>
          <a:noFill/>
          <a:ln w="9525">
            <a:solidFill>
              <a:srgbClr val="000000"/>
            </a:solidFill>
            <a:round/>
            <a:headEnd/>
            <a:tailEnd/>
          </a:ln>
        </p:spPr>
        <p:txBody>
          <a:bodyPr wrap="none" anchor="ctr">
            <a:prstTxWarp prst="textNoShape">
              <a:avLst/>
            </a:prstTxWarp>
          </a:bodyPr>
          <a:lstStyle/>
          <a:p>
            <a:endParaRPr lang="en-US"/>
          </a:p>
        </p:txBody>
      </p:sp>
      <p:sp>
        <p:nvSpPr>
          <p:cNvPr id="573460" name="Text Box 20"/>
          <p:cNvSpPr txBox="1">
            <a:spLocks noChangeArrowheads="1"/>
          </p:cNvSpPr>
          <p:nvPr/>
        </p:nvSpPr>
        <p:spPr bwMode="auto">
          <a:xfrm>
            <a:off x="8316913" y="4581525"/>
            <a:ext cx="644525" cy="379413"/>
          </a:xfrm>
          <a:prstGeom prst="rect">
            <a:avLst/>
          </a:prstGeom>
          <a:solidFill>
            <a:srgbClr val="C0C0C0"/>
          </a:solid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pPr>
            <a:r>
              <a:rPr lang="en-GB" i="1">
                <a:solidFill>
                  <a:srgbClr val="000000"/>
                </a:solidFill>
                <a:latin typeface="Helvetica" charset="0"/>
              </a:rPr>
              <a:t>what</a:t>
            </a:r>
          </a:p>
        </p:txBody>
      </p:sp>
      <p:sp>
        <p:nvSpPr>
          <p:cNvPr id="573461" name="Line 21"/>
          <p:cNvSpPr>
            <a:spLocks noChangeShapeType="1"/>
          </p:cNvSpPr>
          <p:nvPr/>
        </p:nvSpPr>
        <p:spPr bwMode="auto">
          <a:xfrm flipH="1" flipV="1">
            <a:off x="8027988" y="4941888"/>
            <a:ext cx="414337" cy="28575"/>
          </a:xfrm>
          <a:prstGeom prst="line">
            <a:avLst/>
          </a:prstGeom>
          <a:noFill/>
          <a:ln w="9525">
            <a:solidFill>
              <a:srgbClr val="000000"/>
            </a:solidFill>
            <a:round/>
            <a:headEnd/>
            <a:tailEnd type="triangle" w="med" len="me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8F96F03-E26E-3942-A0FC-F7C760D41611}" type="slidenum">
              <a:rPr lang="en-US" altLang="zh-CN"/>
              <a:pPr/>
              <a:t>41</a:t>
            </a:fld>
            <a:r>
              <a:rPr lang="en-US" altLang="zh-CN"/>
              <a:t> </a:t>
            </a:r>
            <a:endParaRPr lang="en-US"/>
          </a:p>
        </p:txBody>
      </p:sp>
      <p:sp>
        <p:nvSpPr>
          <p:cNvPr id="575490" name="Rectangle 2"/>
          <p:cNvSpPr>
            <a:spLocks noGrp="1" noChangeArrowheads="1"/>
          </p:cNvSpPr>
          <p:nvPr>
            <p:ph type="title"/>
          </p:nvPr>
        </p:nvSpPr>
        <p:spPr/>
        <p:txBody>
          <a:bodyPr/>
          <a:lstStyle/>
          <a:p>
            <a:r>
              <a:rPr lang="en-US" sz="2600"/>
              <a:t>AOP concepts</a:t>
            </a:r>
          </a:p>
        </p:txBody>
      </p:sp>
      <p:sp>
        <p:nvSpPr>
          <p:cNvPr id="575491" name="Rectangle 3"/>
          <p:cNvSpPr>
            <a:spLocks noGrp="1" noChangeArrowheads="1"/>
          </p:cNvSpPr>
          <p:nvPr>
            <p:ph type="body" idx="1"/>
          </p:nvPr>
        </p:nvSpPr>
        <p:spPr/>
        <p:txBody>
          <a:bodyPr/>
          <a:lstStyle/>
          <a:p>
            <a:r>
              <a:rPr lang="en-CA"/>
              <a:t>AOP encapsulates crosscutting concerns through </a:t>
            </a:r>
            <a:r>
              <a:rPr lang="en-CA" i="1"/>
              <a:t>aspect</a:t>
            </a:r>
            <a:r>
              <a:rPr lang="en-CA"/>
              <a:t>.</a:t>
            </a:r>
          </a:p>
          <a:p>
            <a:r>
              <a:rPr lang="en-CA"/>
              <a:t>Aspect can alter the behavior of the base code (the non-aspect part of a program) by applying </a:t>
            </a:r>
            <a:r>
              <a:rPr lang="en-CA" i="1"/>
              <a:t>advice </a:t>
            </a:r>
            <a:r>
              <a:rPr lang="en-CA"/>
              <a:t>(additional behavior) over a quantification of </a:t>
            </a:r>
            <a:r>
              <a:rPr lang="en-CA" i="1"/>
              <a:t>join points</a:t>
            </a:r>
            <a:r>
              <a:rPr lang="en-CA"/>
              <a:t> (points in the structure or execution of a program), </a:t>
            </a:r>
          </a:p>
          <a:p>
            <a:r>
              <a:rPr lang="en-CA" i="1"/>
              <a:t>Pointcut</a:t>
            </a:r>
            <a:r>
              <a:rPr lang="en-CA"/>
              <a:t> describes a set of join points</a:t>
            </a:r>
            <a:r>
              <a:rPr lang="en-US"/>
              <a:t> </a:t>
            </a:r>
          </a:p>
          <a:p>
            <a:r>
              <a:rPr lang="en-CA"/>
              <a:t>Examples of joint points:</a:t>
            </a:r>
          </a:p>
          <a:p>
            <a:pPr lvl="1"/>
            <a:r>
              <a:rPr lang="en-CA"/>
              <a:t>method execution;</a:t>
            </a:r>
          </a:p>
          <a:p>
            <a:pPr lvl="1"/>
            <a:r>
              <a:rPr lang="en-CA"/>
              <a:t>field reference;</a:t>
            </a:r>
          </a:p>
          <a:p>
            <a:pPr lvl="1"/>
            <a:r>
              <a:rPr lang="en-CA"/>
              <a:t>all references to a particular set of fields.</a:t>
            </a:r>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AE48070-E915-B240-BD5F-32440D9E8371}" type="slidenum">
              <a:rPr lang="en-US" altLang="zh-CN"/>
              <a:pPr/>
              <a:t>42</a:t>
            </a:fld>
            <a:r>
              <a:rPr lang="en-US" altLang="zh-CN"/>
              <a:t> </a:t>
            </a:r>
            <a:endParaRPr lang="en-US"/>
          </a:p>
        </p:txBody>
      </p:sp>
      <p:sp>
        <p:nvSpPr>
          <p:cNvPr id="579586" name="Rectangle 2"/>
          <p:cNvSpPr>
            <a:spLocks noGrp="1" noChangeArrowheads="1"/>
          </p:cNvSpPr>
          <p:nvPr>
            <p:ph type="title"/>
          </p:nvPr>
        </p:nvSpPr>
        <p:spPr/>
        <p:txBody>
          <a:bodyPr/>
          <a:lstStyle/>
          <a:p>
            <a:r>
              <a:rPr lang="en-US"/>
              <a:t>Join points</a:t>
            </a:r>
            <a:endParaRPr lang="hu-HU"/>
          </a:p>
        </p:txBody>
      </p:sp>
      <p:sp>
        <p:nvSpPr>
          <p:cNvPr id="579587" name="Rectangle 3"/>
          <p:cNvSpPr>
            <a:spLocks noGrp="1" noChangeArrowheads="1"/>
          </p:cNvSpPr>
          <p:nvPr>
            <p:ph type="body" idx="1"/>
          </p:nvPr>
        </p:nvSpPr>
        <p:spPr/>
        <p:txBody>
          <a:bodyPr/>
          <a:lstStyle/>
          <a:p>
            <a:pPr>
              <a:lnSpc>
                <a:spcPct val="80000"/>
              </a:lnSpc>
            </a:pPr>
            <a:r>
              <a:rPr lang="en-US" sz="2000" dirty="0"/>
              <a:t>Identifiable point in the execution of a program</a:t>
            </a:r>
          </a:p>
          <a:p>
            <a:pPr>
              <a:lnSpc>
                <a:spcPct val="80000"/>
              </a:lnSpc>
            </a:pPr>
            <a:r>
              <a:rPr lang="en-US" sz="2000" dirty="0"/>
              <a:t>Categories of join points</a:t>
            </a:r>
          </a:p>
          <a:p>
            <a:pPr lvl="1">
              <a:lnSpc>
                <a:spcPct val="80000"/>
              </a:lnSpc>
            </a:pPr>
            <a:r>
              <a:rPr lang="en-US" sz="1800" dirty="0"/>
              <a:t>Method join points</a:t>
            </a:r>
          </a:p>
          <a:p>
            <a:pPr lvl="2">
              <a:lnSpc>
                <a:spcPct val="80000"/>
              </a:lnSpc>
            </a:pPr>
            <a:r>
              <a:rPr lang="en-US" sz="1800" dirty="0">
                <a:latin typeface="Courier New" charset="0"/>
                <a:ea typeface="Arial" charset="0"/>
                <a:cs typeface="Arial" charset="0"/>
              </a:rPr>
              <a:t>call( void </a:t>
            </a:r>
            <a:r>
              <a:rPr lang="en-US" sz="1800" dirty="0" err="1">
                <a:latin typeface="Courier New" charset="0"/>
                <a:ea typeface="Arial" charset="0"/>
                <a:cs typeface="Arial" charset="0"/>
              </a:rPr>
              <a:t>Hello.greeting</a:t>
            </a:r>
            <a:r>
              <a:rPr lang="en-US" sz="1800" dirty="0">
                <a:latin typeface="Courier New" charset="0"/>
                <a:ea typeface="Arial" charset="0"/>
                <a:cs typeface="Arial" charset="0"/>
              </a:rPr>
              <a:t>() )</a:t>
            </a:r>
          </a:p>
          <a:p>
            <a:pPr lvl="2">
              <a:lnSpc>
                <a:spcPct val="80000"/>
              </a:lnSpc>
            </a:pPr>
            <a:r>
              <a:rPr lang="en-US" sz="1800" dirty="0">
                <a:latin typeface="Courier New" charset="0"/>
                <a:ea typeface="Arial" charset="0"/>
                <a:cs typeface="Arial" charset="0"/>
              </a:rPr>
              <a:t>execution( void </a:t>
            </a:r>
            <a:r>
              <a:rPr lang="en-US" sz="1800" dirty="0" err="1">
                <a:latin typeface="Courier New" charset="0"/>
                <a:ea typeface="Arial" charset="0"/>
                <a:cs typeface="Arial" charset="0"/>
              </a:rPr>
              <a:t>Hello.greeting</a:t>
            </a:r>
            <a:r>
              <a:rPr lang="en-US" sz="1800" dirty="0">
                <a:latin typeface="Courier New" charset="0"/>
                <a:ea typeface="Arial" charset="0"/>
                <a:cs typeface="Arial" charset="0"/>
              </a:rPr>
              <a:t>() )</a:t>
            </a:r>
            <a:endParaRPr lang="en-US" sz="1800" dirty="0">
              <a:latin typeface="Courier New" charset="0"/>
            </a:endParaRPr>
          </a:p>
          <a:p>
            <a:pPr lvl="1">
              <a:lnSpc>
                <a:spcPct val="80000"/>
              </a:lnSpc>
            </a:pPr>
            <a:r>
              <a:rPr lang="en-US" sz="1800" dirty="0"/>
              <a:t>Constructor join points </a:t>
            </a:r>
            <a:endParaRPr lang="en-US" sz="1800" dirty="0">
              <a:ea typeface="Arial" charset="0"/>
              <a:cs typeface="Arial" charset="0"/>
            </a:endParaRPr>
          </a:p>
          <a:p>
            <a:pPr lvl="2">
              <a:lnSpc>
                <a:spcPct val="80000"/>
              </a:lnSpc>
            </a:pPr>
            <a:r>
              <a:rPr lang="en-US" sz="1800" dirty="0">
                <a:latin typeface="Courier New" charset="0"/>
                <a:ea typeface="Arial" charset="0"/>
                <a:cs typeface="Arial" charset="0"/>
              </a:rPr>
              <a:t>call( void </a:t>
            </a:r>
            <a:r>
              <a:rPr lang="en-US" sz="1800" dirty="0" err="1">
                <a:latin typeface="Courier New" charset="0"/>
                <a:ea typeface="Arial" charset="0"/>
                <a:cs typeface="Arial" charset="0"/>
              </a:rPr>
              <a:t>Hello.new</a:t>
            </a:r>
            <a:r>
              <a:rPr lang="en-US" sz="1800" dirty="0">
                <a:latin typeface="Courier New" charset="0"/>
                <a:ea typeface="Arial" charset="0"/>
                <a:cs typeface="Arial" charset="0"/>
              </a:rPr>
              <a:t>() ) </a:t>
            </a:r>
          </a:p>
          <a:p>
            <a:pPr lvl="2">
              <a:lnSpc>
                <a:spcPct val="80000"/>
              </a:lnSpc>
            </a:pPr>
            <a:r>
              <a:rPr lang="en-US" sz="1800" dirty="0">
                <a:latin typeface="Courier New" charset="0"/>
                <a:ea typeface="Arial" charset="0"/>
                <a:cs typeface="Arial" charset="0"/>
              </a:rPr>
              <a:t>execution( void </a:t>
            </a:r>
            <a:r>
              <a:rPr lang="en-US" sz="1800" dirty="0" err="1">
                <a:latin typeface="Courier New" charset="0"/>
                <a:ea typeface="Arial" charset="0"/>
                <a:cs typeface="Arial" charset="0"/>
              </a:rPr>
              <a:t>Hello.new</a:t>
            </a:r>
            <a:r>
              <a:rPr lang="en-US" sz="1800" dirty="0">
                <a:latin typeface="Courier New" charset="0"/>
                <a:ea typeface="Arial" charset="0"/>
                <a:cs typeface="Arial" charset="0"/>
              </a:rPr>
              <a:t>() ) </a:t>
            </a:r>
          </a:p>
          <a:p>
            <a:pPr lvl="1">
              <a:lnSpc>
                <a:spcPct val="80000"/>
              </a:lnSpc>
            </a:pPr>
            <a:r>
              <a:rPr lang="en-US" sz="1800" dirty="0">
                <a:ea typeface="Arial" charset="0"/>
                <a:cs typeface="Arial" charset="0"/>
              </a:rPr>
              <a:t>Field access join points</a:t>
            </a:r>
          </a:p>
          <a:p>
            <a:pPr lvl="2">
              <a:lnSpc>
                <a:spcPct val="80000"/>
              </a:lnSpc>
              <a:buFontTx/>
              <a:buNone/>
            </a:pPr>
            <a:r>
              <a:rPr lang="en-US" sz="1800" dirty="0">
                <a:latin typeface="Courier New" charset="0"/>
                <a:ea typeface="Arial" charset="0"/>
                <a:cs typeface="Arial" charset="0"/>
              </a:rPr>
              <a:t>return “Account “+_</a:t>
            </a:r>
            <a:r>
              <a:rPr lang="en-US" sz="1800" dirty="0" err="1">
                <a:latin typeface="Courier New" charset="0"/>
                <a:ea typeface="Arial" charset="0"/>
                <a:cs typeface="Arial" charset="0"/>
              </a:rPr>
              <a:t>accountNumber</a:t>
            </a:r>
            <a:r>
              <a:rPr lang="en-US" sz="1800" dirty="0">
                <a:latin typeface="Courier New" charset="0"/>
                <a:ea typeface="Arial" charset="0"/>
                <a:cs typeface="Arial" charset="0"/>
              </a:rPr>
              <a:t>; </a:t>
            </a:r>
          </a:p>
          <a:p>
            <a:pPr lvl="2">
              <a:lnSpc>
                <a:spcPct val="80000"/>
              </a:lnSpc>
              <a:buFontTx/>
              <a:buNone/>
            </a:pPr>
            <a:r>
              <a:rPr lang="en-US" sz="1800" dirty="0">
                <a:latin typeface="Courier New" charset="0"/>
                <a:ea typeface="Arial" charset="0"/>
                <a:cs typeface="Arial" charset="0"/>
              </a:rPr>
              <a:t>_</a:t>
            </a:r>
            <a:r>
              <a:rPr lang="en-US" sz="1800" dirty="0" err="1">
                <a:latin typeface="Courier New" charset="0"/>
                <a:ea typeface="Arial" charset="0"/>
                <a:cs typeface="Arial" charset="0"/>
              </a:rPr>
              <a:t>accountNumber</a:t>
            </a:r>
            <a:r>
              <a:rPr lang="en-US" sz="1800" dirty="0">
                <a:latin typeface="Courier New" charset="0"/>
                <a:ea typeface="Arial" charset="0"/>
                <a:cs typeface="Arial" charset="0"/>
              </a:rPr>
              <a:t>=12345; </a:t>
            </a:r>
            <a:endParaRPr lang="en-US" sz="1800" dirty="0">
              <a:latin typeface="Courier New" charset="0"/>
            </a:endParaRPr>
          </a:p>
          <a:p>
            <a:pPr lvl="1">
              <a:lnSpc>
                <a:spcPct val="80000"/>
              </a:lnSpc>
            </a:pPr>
            <a:r>
              <a:rPr lang="en-US" sz="1800" dirty="0"/>
              <a:t>Class initialization join points</a:t>
            </a:r>
          </a:p>
          <a:p>
            <a:pPr lvl="2">
              <a:lnSpc>
                <a:spcPct val="80000"/>
              </a:lnSpc>
            </a:pPr>
            <a:r>
              <a:rPr lang="en-US" sz="1800" dirty="0" err="1">
                <a:latin typeface="Courier New" charset="0"/>
              </a:rPr>
              <a:t>staticinitialization(Account</a:t>
            </a:r>
            <a:r>
              <a:rPr lang="en-US" sz="1800" dirty="0">
                <a:latin typeface="Courier New" charset="0"/>
              </a:rPr>
              <a:t>)</a:t>
            </a:r>
          </a:p>
          <a:p>
            <a:pPr lvl="1">
              <a:lnSpc>
                <a:spcPct val="80000"/>
              </a:lnSpc>
            </a:pPr>
            <a:r>
              <a:rPr lang="en-US" sz="1800" dirty="0"/>
              <a:t>Object initialization join points</a:t>
            </a:r>
          </a:p>
          <a:p>
            <a:pPr lvl="2">
              <a:lnSpc>
                <a:spcPct val="80000"/>
              </a:lnSpc>
            </a:pPr>
            <a:r>
              <a:rPr lang="en-US" sz="1800" dirty="0" err="1">
                <a:latin typeface="Courier New" charset="0"/>
              </a:rPr>
              <a:t>initializaion(public</a:t>
            </a:r>
            <a:r>
              <a:rPr lang="en-US" sz="1800" dirty="0">
                <a:latin typeface="Courier New" charset="0"/>
              </a:rPr>
              <a:t> </a:t>
            </a:r>
            <a:r>
              <a:rPr lang="en-US" sz="1800" dirty="0" err="1">
                <a:latin typeface="Courier New" charset="0"/>
              </a:rPr>
              <a:t>Account.new</a:t>
            </a:r>
            <a:r>
              <a:rPr lang="en-US" sz="1800" dirty="0">
                <a:latin typeface="Courier New" charset="0"/>
              </a:rPr>
              <a:t>(..));</a:t>
            </a:r>
          </a:p>
          <a:p>
            <a:pPr lvl="1">
              <a:lnSpc>
                <a:spcPct val="80000"/>
              </a:lnSpc>
            </a:pPr>
            <a:r>
              <a:rPr lang="en-US" sz="1800" dirty="0"/>
              <a:t>Object </a:t>
            </a:r>
            <a:r>
              <a:rPr lang="en-US" sz="1800" dirty="0" err="1"/>
              <a:t>preinitialization</a:t>
            </a:r>
            <a:endParaRPr lang="en-US" sz="1800" dirty="0"/>
          </a:p>
          <a:p>
            <a:pPr lvl="1">
              <a:lnSpc>
                <a:spcPct val="80000"/>
              </a:lnSpc>
            </a:pPr>
            <a:r>
              <a:rPr lang="en-US" sz="1800" dirty="0"/>
              <a:t>Advice execution</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760BA551-A4DE-B142-B2D2-8A857E865B25}" type="slidenum">
              <a:rPr lang="en-US" altLang="zh-CN"/>
              <a:pPr/>
              <a:t>43</a:t>
            </a:fld>
            <a:r>
              <a:rPr lang="en-US" altLang="zh-CN"/>
              <a:t> </a:t>
            </a:r>
            <a:endParaRPr lang="en-US"/>
          </a:p>
        </p:txBody>
      </p:sp>
      <p:sp>
        <p:nvSpPr>
          <p:cNvPr id="581634" name="Rectangle 2"/>
          <p:cNvSpPr>
            <a:spLocks noGrp="1" noChangeArrowheads="1"/>
          </p:cNvSpPr>
          <p:nvPr>
            <p:ph type="title"/>
          </p:nvPr>
        </p:nvSpPr>
        <p:spPr/>
        <p:txBody>
          <a:bodyPr/>
          <a:lstStyle/>
          <a:p>
            <a:r>
              <a:rPr lang="en-US" sz="2600"/>
              <a:t>What are the join points in the following program</a:t>
            </a:r>
          </a:p>
        </p:txBody>
      </p:sp>
      <p:sp>
        <p:nvSpPr>
          <p:cNvPr id="581635" name="Rectangle 3"/>
          <p:cNvSpPr>
            <a:spLocks noGrp="1" noChangeArrowheads="1"/>
          </p:cNvSpPr>
          <p:nvPr>
            <p:ph type="body" sz="half" idx="1"/>
          </p:nvPr>
        </p:nvSpPr>
        <p:spPr/>
        <p:txBody>
          <a:bodyPr/>
          <a:lstStyle/>
          <a:p>
            <a:pPr>
              <a:spcBef>
                <a:spcPct val="0"/>
              </a:spcBef>
              <a:buFontTx/>
              <a:buNone/>
            </a:pPr>
            <a:r>
              <a:rPr lang="en-US" sz="1400">
                <a:solidFill>
                  <a:schemeClr val="tx1"/>
                </a:solidFill>
              </a:rPr>
              <a:t>public class Test {</a:t>
            </a:r>
          </a:p>
          <a:p>
            <a:pPr>
              <a:spcBef>
                <a:spcPct val="0"/>
              </a:spcBef>
              <a:buFontTx/>
              <a:buNone/>
            </a:pPr>
            <a:endParaRPr lang="en-US" sz="1400">
              <a:solidFill>
                <a:schemeClr val="tx1"/>
              </a:solidFill>
            </a:endParaRPr>
          </a:p>
          <a:p>
            <a:pPr>
              <a:spcBef>
                <a:spcPct val="0"/>
              </a:spcBef>
              <a:buFontTx/>
              <a:buNone/>
            </a:pPr>
            <a:r>
              <a:rPr lang="en-US" sz="1400">
                <a:solidFill>
                  <a:schemeClr val="tx1"/>
                </a:solidFill>
              </a:rPr>
              <a:t>public static void main(String[] args) </a:t>
            </a:r>
          </a:p>
          <a:p>
            <a:pPr>
              <a:spcBef>
                <a:spcPct val="0"/>
              </a:spcBef>
              <a:buFontTx/>
              <a:buNone/>
            </a:pPr>
            <a:r>
              <a:rPr lang="en-US" sz="1400">
                <a:solidFill>
                  <a:schemeClr val="tx1"/>
                </a:solidFill>
              </a:rPr>
              <a:t>	throws InsufficientBalanceException {</a:t>
            </a:r>
          </a:p>
          <a:p>
            <a:pPr>
              <a:spcBef>
                <a:spcPct val="0"/>
              </a:spcBef>
              <a:buFontTx/>
              <a:buNone/>
            </a:pPr>
            <a:r>
              <a:rPr lang="en-US" sz="1400">
                <a:solidFill>
                  <a:schemeClr val="tx1"/>
                </a:solidFill>
              </a:rPr>
              <a:t>	SavingsAccount account = new SavingsAccount(12456);</a:t>
            </a:r>
          </a:p>
          <a:p>
            <a:pPr>
              <a:spcBef>
                <a:spcPct val="0"/>
              </a:spcBef>
              <a:buFontTx/>
              <a:buNone/>
            </a:pPr>
            <a:r>
              <a:rPr lang="en-US" sz="1400">
                <a:solidFill>
                  <a:schemeClr val="tx1"/>
                </a:solidFill>
              </a:rPr>
              <a:t>	account.credit(100);</a:t>
            </a:r>
          </a:p>
          <a:p>
            <a:pPr>
              <a:spcBef>
                <a:spcPct val="0"/>
              </a:spcBef>
              <a:buFontTx/>
              <a:buNone/>
            </a:pPr>
            <a:r>
              <a:rPr lang="en-US" sz="1400">
                <a:solidFill>
                  <a:schemeClr val="tx1"/>
                </a:solidFill>
              </a:rPr>
              <a:t>	account.debit(50);</a:t>
            </a:r>
          </a:p>
          <a:p>
            <a:pPr>
              <a:spcBef>
                <a:spcPct val="0"/>
              </a:spcBef>
              <a:buFontTx/>
              <a:buNone/>
            </a:pPr>
            <a:r>
              <a:rPr lang="en-US" sz="1400">
                <a:solidFill>
                  <a:schemeClr val="tx1"/>
                </a:solidFill>
              </a:rPr>
              <a:t>    }</a:t>
            </a:r>
          </a:p>
          <a:p>
            <a:pPr>
              <a:spcBef>
                <a:spcPct val="0"/>
              </a:spcBef>
              <a:buFontTx/>
              <a:buNone/>
            </a:pPr>
            <a:r>
              <a:rPr lang="en-US" sz="1400">
                <a:solidFill>
                  <a:schemeClr val="tx1"/>
                </a:solidFill>
              </a:rPr>
              <a:t>}</a:t>
            </a:r>
          </a:p>
          <a:p>
            <a:pPr>
              <a:spcBef>
                <a:spcPct val="0"/>
              </a:spcBef>
              <a:buFontTx/>
              <a:buNone/>
            </a:pPr>
            <a:endParaRPr lang="en-US" sz="1400">
              <a:solidFill>
                <a:schemeClr val="tx1"/>
              </a:solidFill>
            </a:endParaRPr>
          </a:p>
          <a:p>
            <a:pPr>
              <a:spcBef>
                <a:spcPct val="0"/>
              </a:spcBef>
              <a:buFontTx/>
              <a:buNone/>
            </a:pPr>
            <a:endParaRPr lang="en-US" sz="1400">
              <a:solidFill>
                <a:schemeClr val="tx1"/>
              </a:solidFill>
            </a:endParaRPr>
          </a:p>
          <a:p>
            <a:pPr>
              <a:spcBef>
                <a:spcPct val="0"/>
              </a:spcBef>
              <a:buFontTx/>
              <a:buNone/>
            </a:pPr>
            <a:r>
              <a:rPr lang="en-US" sz="1400">
                <a:solidFill>
                  <a:schemeClr val="tx1"/>
                </a:solidFill>
              </a:rPr>
              <a:t>public class SavingsAccount extends Account {</a:t>
            </a:r>
          </a:p>
          <a:p>
            <a:pPr>
              <a:spcBef>
                <a:spcPct val="0"/>
              </a:spcBef>
              <a:buFontTx/>
              <a:buNone/>
            </a:pPr>
            <a:r>
              <a:rPr lang="en-US" sz="1400">
                <a:solidFill>
                  <a:schemeClr val="tx1"/>
                </a:solidFill>
              </a:rPr>
              <a:t>    public SavingsAccount(int accountNumber) {</a:t>
            </a:r>
          </a:p>
          <a:p>
            <a:pPr>
              <a:spcBef>
                <a:spcPct val="0"/>
              </a:spcBef>
              <a:buFontTx/>
              <a:buNone/>
            </a:pPr>
            <a:r>
              <a:rPr lang="en-US" sz="1400">
                <a:solidFill>
                  <a:schemeClr val="tx1"/>
                </a:solidFill>
              </a:rPr>
              <a:t>	super(accountNumber);</a:t>
            </a:r>
          </a:p>
          <a:p>
            <a:pPr>
              <a:spcBef>
                <a:spcPct val="0"/>
              </a:spcBef>
              <a:buFontTx/>
              <a:buNone/>
            </a:pPr>
            <a:r>
              <a:rPr lang="en-US" sz="1400">
                <a:solidFill>
                  <a:schemeClr val="tx1"/>
                </a:solidFill>
              </a:rPr>
              <a:t>    }</a:t>
            </a:r>
          </a:p>
          <a:p>
            <a:pPr>
              <a:spcBef>
                <a:spcPct val="0"/>
              </a:spcBef>
              <a:buFontTx/>
              <a:buNone/>
            </a:pPr>
            <a:r>
              <a:rPr lang="en-US" sz="1400">
                <a:solidFill>
                  <a:schemeClr val="tx1"/>
                </a:solidFill>
              </a:rPr>
              <a:t>} </a:t>
            </a:r>
          </a:p>
          <a:p>
            <a:pPr lvl="1">
              <a:spcBef>
                <a:spcPct val="0"/>
              </a:spcBef>
              <a:buFontTx/>
              <a:buNone/>
            </a:pPr>
            <a:endParaRPr lang="en-US" sz="1200"/>
          </a:p>
          <a:p>
            <a:pPr lvl="1">
              <a:spcBef>
                <a:spcPct val="0"/>
              </a:spcBef>
              <a:buFontTx/>
              <a:buNone/>
            </a:pPr>
            <a:endParaRPr lang="en-US" sz="1200"/>
          </a:p>
          <a:p>
            <a:pPr lvl="1">
              <a:spcBef>
                <a:spcPct val="0"/>
              </a:spcBef>
              <a:buFontTx/>
              <a:buNone/>
            </a:pPr>
            <a:endParaRPr lang="en-US" sz="1200"/>
          </a:p>
        </p:txBody>
      </p:sp>
      <p:sp>
        <p:nvSpPr>
          <p:cNvPr id="581636" name="Rectangle 4"/>
          <p:cNvSpPr>
            <a:spLocks noGrp="1" noChangeArrowheads="1"/>
          </p:cNvSpPr>
          <p:nvPr>
            <p:ph type="body" sz="half" idx="2"/>
          </p:nvPr>
        </p:nvSpPr>
        <p:spPr>
          <a:xfrm>
            <a:off x="4591050" y="981075"/>
            <a:ext cx="4552950" cy="5400675"/>
          </a:xfrm>
        </p:spPr>
        <p:txBody>
          <a:bodyPr/>
          <a:lstStyle/>
          <a:p>
            <a:pPr>
              <a:lnSpc>
                <a:spcPct val="80000"/>
              </a:lnSpc>
              <a:buFontTx/>
              <a:buNone/>
            </a:pPr>
            <a:r>
              <a:rPr lang="en-US" sz="1400">
                <a:solidFill>
                  <a:schemeClr val="tx1"/>
                </a:solidFill>
              </a:rPr>
              <a:t>public abstract class Account {</a:t>
            </a:r>
          </a:p>
          <a:p>
            <a:pPr>
              <a:lnSpc>
                <a:spcPct val="80000"/>
              </a:lnSpc>
              <a:buFontTx/>
              <a:buNone/>
            </a:pPr>
            <a:r>
              <a:rPr lang="en-US" sz="1400">
                <a:solidFill>
                  <a:schemeClr val="tx1"/>
                </a:solidFill>
              </a:rPr>
              <a:t>    private float _balance;</a:t>
            </a:r>
          </a:p>
          <a:p>
            <a:pPr>
              <a:lnSpc>
                <a:spcPct val="80000"/>
              </a:lnSpc>
              <a:buFontTx/>
              <a:buNone/>
            </a:pPr>
            <a:r>
              <a:rPr lang="en-US" sz="1400">
                <a:solidFill>
                  <a:schemeClr val="tx1"/>
                </a:solidFill>
              </a:rPr>
              <a:t>    private int _accountNumber;</a:t>
            </a:r>
          </a:p>
          <a:p>
            <a:pPr>
              <a:lnSpc>
                <a:spcPct val="80000"/>
              </a:lnSpc>
              <a:buFontTx/>
              <a:buNone/>
            </a:pPr>
            <a:r>
              <a:rPr lang="en-US" sz="1400">
                <a:solidFill>
                  <a:schemeClr val="tx1"/>
                </a:solidFill>
              </a:rPr>
              <a:t>    public Account(int accountNumber) {  </a:t>
            </a:r>
          </a:p>
          <a:p>
            <a:pPr>
              <a:lnSpc>
                <a:spcPct val="80000"/>
              </a:lnSpc>
              <a:buFontTx/>
              <a:buNone/>
            </a:pPr>
            <a:r>
              <a:rPr lang="en-US" sz="1400">
                <a:solidFill>
                  <a:schemeClr val="tx1"/>
                </a:solidFill>
              </a:rPr>
              <a:t>		 _accountNumber = accountNumber;</a:t>
            </a:r>
          </a:p>
          <a:p>
            <a:pPr>
              <a:lnSpc>
                <a:spcPct val="80000"/>
              </a:lnSpc>
              <a:buFontTx/>
              <a:buNone/>
            </a:pPr>
            <a:r>
              <a:rPr lang="en-US" sz="1400">
                <a:solidFill>
                  <a:schemeClr val="tx1"/>
                </a:solidFill>
              </a:rPr>
              <a:t>    }</a:t>
            </a:r>
          </a:p>
          <a:p>
            <a:pPr>
              <a:lnSpc>
                <a:spcPct val="80000"/>
              </a:lnSpc>
              <a:buFontTx/>
              <a:buNone/>
            </a:pPr>
            <a:r>
              <a:rPr lang="en-US" sz="1400">
                <a:solidFill>
                  <a:schemeClr val="tx1"/>
                </a:solidFill>
              </a:rPr>
              <a:t>    public void credit(float amount) {</a:t>
            </a:r>
          </a:p>
          <a:p>
            <a:pPr>
              <a:lnSpc>
                <a:spcPct val="80000"/>
              </a:lnSpc>
              <a:buFontTx/>
              <a:buNone/>
            </a:pPr>
            <a:r>
              <a:rPr lang="en-US" sz="1400">
                <a:solidFill>
                  <a:schemeClr val="tx1"/>
                </a:solidFill>
              </a:rPr>
              <a:t>		 setBalance(getBalance() + amount);</a:t>
            </a:r>
          </a:p>
          <a:p>
            <a:pPr>
              <a:lnSpc>
                <a:spcPct val="80000"/>
              </a:lnSpc>
              <a:buFontTx/>
              <a:buNone/>
            </a:pPr>
            <a:r>
              <a:rPr lang="en-US" sz="1400">
                <a:solidFill>
                  <a:schemeClr val="tx1"/>
                </a:solidFill>
              </a:rPr>
              <a:t>    }</a:t>
            </a:r>
          </a:p>
          <a:p>
            <a:pPr>
              <a:lnSpc>
                <a:spcPct val="80000"/>
              </a:lnSpc>
              <a:buFontTx/>
              <a:buNone/>
            </a:pPr>
            <a:r>
              <a:rPr lang="en-US" sz="1400">
                <a:solidFill>
                  <a:schemeClr val="tx1"/>
                </a:solidFill>
              </a:rPr>
              <a:t>    public void debit(float amount)</a:t>
            </a:r>
          </a:p>
          <a:p>
            <a:pPr>
              <a:lnSpc>
                <a:spcPct val="80000"/>
              </a:lnSpc>
              <a:buFontTx/>
              <a:buNone/>
            </a:pPr>
            <a:r>
              <a:rPr lang="en-US" sz="1400">
                <a:solidFill>
                  <a:schemeClr val="tx1"/>
                </a:solidFill>
              </a:rPr>
              <a:t>	throws InsufficientBalanceException {</a:t>
            </a:r>
          </a:p>
          <a:p>
            <a:pPr>
              <a:lnSpc>
                <a:spcPct val="80000"/>
              </a:lnSpc>
              <a:buFontTx/>
              <a:buNone/>
            </a:pPr>
            <a:r>
              <a:rPr lang="en-US" sz="1400">
                <a:solidFill>
                  <a:schemeClr val="tx1"/>
                </a:solidFill>
              </a:rPr>
              <a:t>		float balance = getBalance();</a:t>
            </a:r>
          </a:p>
          <a:p>
            <a:pPr>
              <a:lnSpc>
                <a:spcPct val="80000"/>
              </a:lnSpc>
              <a:buFontTx/>
              <a:buNone/>
            </a:pPr>
            <a:r>
              <a:rPr lang="en-US" sz="1400">
                <a:solidFill>
                  <a:schemeClr val="tx1"/>
                </a:solidFill>
              </a:rPr>
              <a:t>	     if (balance &lt; amount) {</a:t>
            </a:r>
          </a:p>
          <a:p>
            <a:pPr>
              <a:lnSpc>
                <a:spcPct val="80000"/>
              </a:lnSpc>
              <a:buFontTx/>
              <a:buNone/>
            </a:pPr>
            <a:r>
              <a:rPr lang="en-US" sz="1400">
                <a:solidFill>
                  <a:schemeClr val="tx1"/>
                </a:solidFill>
              </a:rPr>
              <a:t>	         throw new InsufficientBalanceException(</a:t>
            </a:r>
          </a:p>
          <a:p>
            <a:pPr>
              <a:lnSpc>
                <a:spcPct val="80000"/>
              </a:lnSpc>
              <a:buFontTx/>
              <a:buNone/>
            </a:pPr>
            <a:r>
              <a:rPr lang="en-US" sz="1400">
                <a:solidFill>
                  <a:schemeClr val="tx1"/>
                </a:solidFill>
              </a:rPr>
              <a:t>			   "Total balance not sufficient");</a:t>
            </a:r>
          </a:p>
          <a:p>
            <a:pPr>
              <a:lnSpc>
                <a:spcPct val="80000"/>
              </a:lnSpc>
              <a:buFontTx/>
              <a:buNone/>
            </a:pPr>
            <a:r>
              <a:rPr lang="en-US" sz="1400">
                <a:solidFill>
                  <a:schemeClr val="tx1"/>
                </a:solidFill>
              </a:rPr>
              <a:t>	      } else {    setBalance(balance - amount); }</a:t>
            </a:r>
          </a:p>
          <a:p>
            <a:pPr>
              <a:lnSpc>
                <a:spcPct val="80000"/>
              </a:lnSpc>
              <a:buFontTx/>
              <a:buNone/>
            </a:pPr>
            <a:r>
              <a:rPr lang="en-US" sz="1400">
                <a:solidFill>
                  <a:schemeClr val="tx1"/>
                </a:solidFill>
              </a:rPr>
              <a:t>    }</a:t>
            </a:r>
          </a:p>
          <a:p>
            <a:pPr>
              <a:lnSpc>
                <a:spcPct val="80000"/>
              </a:lnSpc>
              <a:buFontTx/>
              <a:buNone/>
            </a:pPr>
            <a:r>
              <a:rPr lang="en-US" sz="1400">
                <a:solidFill>
                  <a:schemeClr val="tx1"/>
                </a:solidFill>
              </a:rPr>
              <a:t>    public float getBalance() { return _balance; }</a:t>
            </a:r>
          </a:p>
          <a:p>
            <a:pPr>
              <a:lnSpc>
                <a:spcPct val="80000"/>
              </a:lnSpc>
              <a:buFontTx/>
              <a:buNone/>
            </a:pPr>
            <a:r>
              <a:rPr lang="en-US" sz="1400">
                <a:solidFill>
                  <a:schemeClr val="tx1"/>
                </a:solidFill>
              </a:rPr>
              <a:t>    public void setBalance(float balance) { _balance = balance; }</a:t>
            </a:r>
          </a:p>
          <a:p>
            <a:pPr>
              <a:lnSpc>
                <a:spcPct val="80000"/>
              </a:lnSpc>
              <a:buFontTx/>
              <a:buNone/>
            </a:pPr>
            <a:r>
              <a:rPr lang="en-US" sz="1400">
                <a:solidFill>
                  <a:schemeClr val="tx1"/>
                </a:solidFill>
              </a:rPr>
              <a:t>}</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1F830C33-C7E5-BD46-9B7E-8C1C0FF51401}" type="slidenum">
              <a:rPr lang="en-US" altLang="zh-CN"/>
              <a:pPr/>
              <a:t>44</a:t>
            </a:fld>
            <a:r>
              <a:rPr lang="en-US" altLang="zh-CN"/>
              <a:t> </a:t>
            </a:r>
            <a:endParaRPr lang="en-US"/>
          </a:p>
        </p:txBody>
      </p:sp>
      <p:sp>
        <p:nvSpPr>
          <p:cNvPr id="673796" name="Rectangle 4"/>
          <p:cNvSpPr>
            <a:spLocks noGrp="1" noChangeArrowheads="1"/>
          </p:cNvSpPr>
          <p:nvPr>
            <p:ph type="title"/>
          </p:nvPr>
        </p:nvSpPr>
        <p:spPr/>
        <p:txBody>
          <a:bodyPr/>
          <a:lstStyle/>
          <a:p>
            <a:r>
              <a:rPr lang="en-US" sz="2600"/>
              <a:t>Some join points</a:t>
            </a:r>
          </a:p>
        </p:txBody>
      </p:sp>
      <p:pic>
        <p:nvPicPr>
          <p:cNvPr id="673797" name="Picture 5"/>
          <p:cNvPicPr>
            <a:picLocks noChangeAspect="1" noChangeArrowheads="1"/>
          </p:cNvPicPr>
          <p:nvPr/>
        </p:nvPicPr>
        <p:blipFill>
          <a:blip r:embed="rId2"/>
          <a:srcRect/>
          <a:stretch>
            <a:fillRect/>
          </a:stretch>
        </p:blipFill>
        <p:spPr bwMode="auto">
          <a:xfrm>
            <a:off x="900113" y="1052513"/>
            <a:ext cx="7038975" cy="534352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3882571-AAE3-A949-BF9B-24B4F54346E6}" type="slidenum">
              <a:rPr lang="en-US" altLang="zh-CN"/>
              <a:pPr/>
              <a:t>45</a:t>
            </a:fld>
            <a:r>
              <a:rPr lang="en-US" altLang="zh-CN"/>
              <a:t> </a:t>
            </a:r>
            <a:endParaRPr lang="en-US"/>
          </a:p>
        </p:txBody>
      </p:sp>
      <p:sp>
        <p:nvSpPr>
          <p:cNvPr id="583682" name="Rectangle 2"/>
          <p:cNvSpPr>
            <a:spLocks noGrp="1" noChangeArrowheads="1"/>
          </p:cNvSpPr>
          <p:nvPr>
            <p:ph type="title"/>
          </p:nvPr>
        </p:nvSpPr>
        <p:spPr/>
        <p:txBody>
          <a:bodyPr/>
          <a:lstStyle/>
          <a:p>
            <a:r>
              <a:rPr lang="en-US" sz="2600" dirty="0"/>
              <a:t>The aspect to print out all the </a:t>
            </a:r>
            <a:r>
              <a:rPr lang="en-US" sz="2600" dirty="0" smtClean="0"/>
              <a:t>join points</a:t>
            </a:r>
            <a:endParaRPr lang="en-US" sz="2600" dirty="0"/>
          </a:p>
        </p:txBody>
      </p:sp>
      <p:sp>
        <p:nvSpPr>
          <p:cNvPr id="583683" name="Rectangle 3"/>
          <p:cNvSpPr>
            <a:spLocks noGrp="1" noChangeArrowheads="1"/>
          </p:cNvSpPr>
          <p:nvPr>
            <p:ph type="body" idx="1"/>
          </p:nvPr>
        </p:nvSpPr>
        <p:spPr/>
        <p:txBody>
          <a:bodyPr/>
          <a:lstStyle/>
          <a:p>
            <a:pPr>
              <a:lnSpc>
                <a:spcPct val="80000"/>
              </a:lnSpc>
              <a:buFontTx/>
              <a:buNone/>
            </a:pPr>
            <a:r>
              <a:rPr lang="en-US" sz="2000" dirty="0">
                <a:solidFill>
                  <a:schemeClr val="tx1"/>
                </a:solidFill>
              </a:rPr>
              <a:t>public aspect </a:t>
            </a:r>
            <a:r>
              <a:rPr lang="en-US" sz="2000" dirty="0" err="1">
                <a:solidFill>
                  <a:schemeClr val="tx1"/>
                </a:solidFill>
              </a:rPr>
              <a:t>JoinPointTraceAspect</a:t>
            </a:r>
            <a:r>
              <a:rPr lang="en-US" sz="2000" dirty="0">
                <a:solidFill>
                  <a:schemeClr val="tx1"/>
                </a:solidFill>
              </a:rPr>
              <a:t> {</a:t>
            </a:r>
          </a:p>
          <a:p>
            <a:pPr>
              <a:lnSpc>
                <a:spcPct val="80000"/>
              </a:lnSpc>
              <a:buFontTx/>
              <a:buNone/>
            </a:pPr>
            <a:r>
              <a:rPr lang="en-US" sz="2000" dirty="0">
                <a:solidFill>
                  <a:schemeClr val="tx1"/>
                </a:solidFill>
              </a:rPr>
              <a:t>    private </a:t>
            </a:r>
            <a:r>
              <a:rPr lang="en-US" sz="2000" dirty="0" err="1">
                <a:solidFill>
                  <a:schemeClr val="tx1"/>
                </a:solidFill>
              </a:rPr>
              <a:t>int</a:t>
            </a:r>
            <a:r>
              <a:rPr lang="en-US" sz="2000" dirty="0">
                <a:solidFill>
                  <a:schemeClr val="tx1"/>
                </a:solidFill>
              </a:rPr>
              <a:t> _</a:t>
            </a:r>
            <a:r>
              <a:rPr lang="en-US" sz="2000" dirty="0" err="1">
                <a:solidFill>
                  <a:schemeClr val="tx1"/>
                </a:solidFill>
              </a:rPr>
              <a:t>callDepth</a:t>
            </a:r>
            <a:r>
              <a:rPr lang="en-US" sz="2000" dirty="0">
                <a:solidFill>
                  <a:schemeClr val="tx1"/>
                </a:solidFill>
              </a:rPr>
              <a:t> = -1;</a:t>
            </a:r>
          </a:p>
          <a:p>
            <a:pPr>
              <a:lnSpc>
                <a:spcPct val="80000"/>
              </a:lnSpc>
              <a:buFontTx/>
              <a:buNone/>
            </a:pPr>
            <a:r>
              <a:rPr lang="en-US" sz="2000" dirty="0">
                <a:solidFill>
                  <a:schemeClr val="tx1"/>
                </a:solidFill>
              </a:rPr>
              <a:t>    </a:t>
            </a:r>
            <a:r>
              <a:rPr lang="en-US" sz="2000" dirty="0" err="1">
                <a:solidFill>
                  <a:schemeClr val="tx1"/>
                </a:solidFill>
              </a:rPr>
              <a:t>pointcut</a:t>
            </a:r>
            <a:r>
              <a:rPr lang="en-US" sz="2000" dirty="0">
                <a:solidFill>
                  <a:schemeClr val="tx1"/>
                </a:solidFill>
              </a:rPr>
              <a:t> </a:t>
            </a:r>
            <a:r>
              <a:rPr lang="en-US" sz="2000" dirty="0" err="1">
                <a:solidFill>
                  <a:schemeClr val="tx1"/>
                </a:solidFill>
              </a:rPr>
              <a:t>tracePoints</a:t>
            </a:r>
            <a:r>
              <a:rPr lang="en-US" sz="2000" dirty="0">
                <a:solidFill>
                  <a:schemeClr val="tx1"/>
                </a:solidFill>
              </a:rPr>
              <a:t>() : !within(</a:t>
            </a:r>
            <a:r>
              <a:rPr lang="en-US" sz="2000" dirty="0" err="1">
                <a:solidFill>
                  <a:schemeClr val="tx1"/>
                </a:solidFill>
              </a:rPr>
              <a:t>JoinPointTraceAspect</a:t>
            </a:r>
            <a:r>
              <a:rPr lang="en-US" sz="2000" dirty="0">
                <a:solidFill>
                  <a:schemeClr val="tx1"/>
                </a:solidFill>
              </a:rPr>
              <a:t>);</a:t>
            </a:r>
          </a:p>
          <a:p>
            <a:pPr>
              <a:lnSpc>
                <a:spcPct val="80000"/>
              </a:lnSpc>
              <a:buFontTx/>
              <a:buNone/>
            </a:pPr>
            <a:endParaRPr lang="en-US" sz="2000" dirty="0">
              <a:solidFill>
                <a:schemeClr val="tx1"/>
              </a:solidFill>
            </a:endParaRPr>
          </a:p>
          <a:p>
            <a:pPr>
              <a:lnSpc>
                <a:spcPct val="80000"/>
              </a:lnSpc>
              <a:buFontTx/>
              <a:buNone/>
            </a:pPr>
            <a:r>
              <a:rPr lang="en-US" sz="2000" dirty="0">
                <a:solidFill>
                  <a:schemeClr val="tx1"/>
                </a:solidFill>
              </a:rPr>
              <a:t>    before() : </a:t>
            </a:r>
            <a:r>
              <a:rPr lang="en-US" sz="2000" dirty="0" err="1">
                <a:solidFill>
                  <a:schemeClr val="tx1"/>
                </a:solidFill>
              </a:rPr>
              <a:t>tracePoints</a:t>
            </a:r>
            <a:r>
              <a:rPr lang="en-US" sz="2000" dirty="0">
                <a:solidFill>
                  <a:schemeClr val="tx1"/>
                </a:solidFill>
              </a:rPr>
              <a:t>() { _</a:t>
            </a:r>
            <a:r>
              <a:rPr lang="en-US" sz="2000" dirty="0" err="1">
                <a:solidFill>
                  <a:schemeClr val="tx1"/>
                </a:solidFill>
              </a:rPr>
              <a:t>callDepth</a:t>
            </a:r>
            <a:r>
              <a:rPr lang="en-US" sz="2000" dirty="0">
                <a:solidFill>
                  <a:schemeClr val="tx1"/>
                </a:solidFill>
              </a:rPr>
              <a:t>++;  print("Before", </a:t>
            </a:r>
            <a:r>
              <a:rPr lang="en-US" sz="2000" dirty="0" err="1">
                <a:solidFill>
                  <a:schemeClr val="tx1"/>
                </a:solidFill>
              </a:rPr>
              <a:t>thisJoinPoint</a:t>
            </a:r>
            <a:r>
              <a:rPr lang="en-US" sz="2000" dirty="0">
                <a:solidFill>
                  <a:schemeClr val="tx1"/>
                </a:solidFill>
              </a:rPr>
              <a:t>); }</a:t>
            </a:r>
          </a:p>
          <a:p>
            <a:pPr>
              <a:lnSpc>
                <a:spcPct val="80000"/>
              </a:lnSpc>
              <a:buFontTx/>
              <a:buNone/>
            </a:pPr>
            <a:r>
              <a:rPr lang="en-US" sz="2000" dirty="0">
                <a:solidFill>
                  <a:schemeClr val="tx1"/>
                </a:solidFill>
              </a:rPr>
              <a:t>    after() : </a:t>
            </a:r>
            <a:r>
              <a:rPr lang="en-US" sz="2000" dirty="0" err="1">
                <a:solidFill>
                  <a:schemeClr val="tx1"/>
                </a:solidFill>
              </a:rPr>
              <a:t>tracePoints</a:t>
            </a:r>
            <a:r>
              <a:rPr lang="en-US" sz="2000" dirty="0">
                <a:solidFill>
                  <a:schemeClr val="tx1"/>
                </a:solidFill>
              </a:rPr>
              <a:t>() { print("After", </a:t>
            </a:r>
            <a:r>
              <a:rPr lang="en-US" sz="2000" dirty="0" err="1">
                <a:solidFill>
                  <a:schemeClr val="tx1"/>
                </a:solidFill>
              </a:rPr>
              <a:t>thisJoinPoint</a:t>
            </a:r>
            <a:r>
              <a:rPr lang="en-US" sz="2000" dirty="0">
                <a:solidFill>
                  <a:schemeClr val="tx1"/>
                </a:solidFill>
              </a:rPr>
              <a:t>);  _</a:t>
            </a:r>
            <a:r>
              <a:rPr lang="en-US" sz="2000" dirty="0" err="1">
                <a:solidFill>
                  <a:schemeClr val="tx1"/>
                </a:solidFill>
              </a:rPr>
              <a:t>callDepth</a:t>
            </a:r>
            <a:r>
              <a:rPr lang="en-US" sz="2000" dirty="0">
                <a:solidFill>
                  <a:schemeClr val="tx1"/>
                </a:solidFill>
              </a:rPr>
              <a:t>--;  }</a:t>
            </a:r>
          </a:p>
          <a:p>
            <a:pPr>
              <a:lnSpc>
                <a:spcPct val="80000"/>
              </a:lnSpc>
              <a:buFontTx/>
              <a:buNone/>
            </a:pPr>
            <a:r>
              <a:rPr lang="en-US" sz="2000" dirty="0">
                <a:solidFill>
                  <a:schemeClr val="tx1"/>
                </a:solidFill>
              </a:rPr>
              <a:t>    </a:t>
            </a:r>
          </a:p>
          <a:p>
            <a:pPr>
              <a:lnSpc>
                <a:spcPct val="80000"/>
              </a:lnSpc>
              <a:buFontTx/>
              <a:buNone/>
            </a:pPr>
            <a:r>
              <a:rPr lang="en-US" sz="2000" dirty="0">
                <a:solidFill>
                  <a:schemeClr val="tx1"/>
                </a:solidFill>
              </a:rPr>
              <a:t>    private void print(String prefix, Object message) {</a:t>
            </a:r>
          </a:p>
          <a:p>
            <a:pPr>
              <a:lnSpc>
                <a:spcPct val="80000"/>
              </a:lnSpc>
              <a:buFontTx/>
              <a:buNone/>
            </a:pPr>
            <a:r>
              <a:rPr lang="en-US" sz="2000" dirty="0">
                <a:solidFill>
                  <a:schemeClr val="tx1"/>
                </a:solidFill>
              </a:rPr>
              <a:t>	    for(</a:t>
            </a:r>
            <a:r>
              <a:rPr lang="en-US" sz="2000" dirty="0" err="1">
                <a:solidFill>
                  <a:schemeClr val="tx1"/>
                </a:solidFill>
              </a:rPr>
              <a:t>int</a:t>
            </a:r>
            <a:r>
              <a:rPr lang="en-US" sz="2000" dirty="0">
                <a:solidFill>
                  <a:schemeClr val="tx1"/>
                </a:solidFill>
              </a:rPr>
              <a:t> </a:t>
            </a:r>
            <a:r>
              <a:rPr lang="en-US" sz="2000" dirty="0" err="1">
                <a:solidFill>
                  <a:schemeClr val="tx1"/>
                </a:solidFill>
              </a:rPr>
              <a:t>i</a:t>
            </a:r>
            <a:r>
              <a:rPr lang="en-US" sz="2000" dirty="0">
                <a:solidFill>
                  <a:schemeClr val="tx1"/>
                </a:solidFill>
              </a:rPr>
              <a:t> = 0, spaces = _</a:t>
            </a:r>
            <a:r>
              <a:rPr lang="en-US" sz="2000" dirty="0" err="1">
                <a:solidFill>
                  <a:schemeClr val="tx1"/>
                </a:solidFill>
              </a:rPr>
              <a:t>callDepth</a:t>
            </a:r>
            <a:r>
              <a:rPr lang="en-US" sz="2000" dirty="0">
                <a:solidFill>
                  <a:schemeClr val="tx1"/>
                </a:solidFill>
              </a:rPr>
              <a:t> * 2; </a:t>
            </a:r>
            <a:r>
              <a:rPr lang="en-US" sz="2000" dirty="0" err="1">
                <a:solidFill>
                  <a:schemeClr val="tx1"/>
                </a:solidFill>
              </a:rPr>
              <a:t>i</a:t>
            </a:r>
            <a:r>
              <a:rPr lang="en-US" sz="2000" dirty="0">
                <a:solidFill>
                  <a:schemeClr val="tx1"/>
                </a:solidFill>
              </a:rPr>
              <a:t> &lt; spaces; </a:t>
            </a:r>
            <a:r>
              <a:rPr lang="en-US" sz="2000" dirty="0" err="1">
                <a:solidFill>
                  <a:schemeClr val="tx1"/>
                </a:solidFill>
              </a:rPr>
              <a:t>i</a:t>
            </a:r>
            <a:r>
              <a:rPr lang="en-US" sz="2000" dirty="0">
                <a:solidFill>
                  <a:schemeClr val="tx1"/>
                </a:solidFill>
              </a:rPr>
              <a:t>++) {</a:t>
            </a:r>
          </a:p>
          <a:p>
            <a:pPr>
              <a:lnSpc>
                <a:spcPct val="80000"/>
              </a:lnSpc>
              <a:buFontTx/>
              <a:buNone/>
            </a:pPr>
            <a:r>
              <a:rPr lang="en-US" sz="2000" dirty="0">
                <a:solidFill>
                  <a:schemeClr val="tx1"/>
                </a:solidFill>
              </a:rPr>
              <a:t>	         </a:t>
            </a:r>
            <a:r>
              <a:rPr lang="en-US" sz="2000" dirty="0" err="1">
                <a:solidFill>
                  <a:schemeClr val="tx1"/>
                </a:solidFill>
              </a:rPr>
              <a:t>System.out.print</a:t>
            </a:r>
            <a:r>
              <a:rPr lang="en-US" sz="2000" dirty="0">
                <a:solidFill>
                  <a:schemeClr val="tx1"/>
                </a:solidFill>
              </a:rPr>
              <a:t>(" ");</a:t>
            </a:r>
          </a:p>
          <a:p>
            <a:pPr>
              <a:lnSpc>
                <a:spcPct val="80000"/>
              </a:lnSpc>
              <a:buFontTx/>
              <a:buNone/>
            </a:pPr>
            <a:r>
              <a:rPr lang="en-US" sz="2000" dirty="0">
                <a:solidFill>
                  <a:schemeClr val="tx1"/>
                </a:solidFill>
              </a:rPr>
              <a:t>	    }</a:t>
            </a:r>
          </a:p>
          <a:p>
            <a:pPr>
              <a:lnSpc>
                <a:spcPct val="80000"/>
              </a:lnSpc>
              <a:buFontTx/>
              <a:buNone/>
            </a:pPr>
            <a:r>
              <a:rPr lang="en-US" sz="2000" dirty="0">
                <a:solidFill>
                  <a:schemeClr val="tx1"/>
                </a:solidFill>
              </a:rPr>
              <a:t>  	    </a:t>
            </a:r>
            <a:r>
              <a:rPr lang="en-US" sz="2000" dirty="0" err="1">
                <a:solidFill>
                  <a:schemeClr val="tx1"/>
                </a:solidFill>
              </a:rPr>
              <a:t>System.out.println</a:t>
            </a:r>
            <a:r>
              <a:rPr lang="en-US" sz="2000" dirty="0">
                <a:solidFill>
                  <a:schemeClr val="tx1"/>
                </a:solidFill>
              </a:rPr>
              <a:t>(prefix + ": " + message);</a:t>
            </a:r>
          </a:p>
          <a:p>
            <a:pPr>
              <a:lnSpc>
                <a:spcPct val="80000"/>
              </a:lnSpc>
              <a:buFontTx/>
              <a:buNone/>
            </a:pPr>
            <a:r>
              <a:rPr lang="en-US" sz="2000" dirty="0">
                <a:solidFill>
                  <a:schemeClr val="tx1"/>
                </a:solidFill>
              </a:rPr>
              <a:t>    }</a:t>
            </a:r>
          </a:p>
          <a:p>
            <a:pPr>
              <a:lnSpc>
                <a:spcPct val="80000"/>
              </a:lnSpc>
              <a:buFontTx/>
              <a:buNone/>
            </a:pPr>
            <a:r>
              <a:rPr lang="en-US" sz="2000" dirty="0">
                <a:solidFill>
                  <a:schemeClr val="tx1"/>
                </a:solidFill>
              </a:rPr>
              <a:t>}</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1E628C08-0CBA-AA47-8E7F-8D71213C0737}" type="slidenum">
              <a:rPr lang="en-US" altLang="zh-CN"/>
              <a:pPr/>
              <a:t>46</a:t>
            </a:fld>
            <a:r>
              <a:rPr lang="en-US" altLang="zh-CN"/>
              <a:t> </a:t>
            </a:r>
            <a:endParaRPr lang="en-US"/>
          </a:p>
        </p:txBody>
      </p:sp>
      <p:sp>
        <p:nvSpPr>
          <p:cNvPr id="585730" name="Rectangle 2"/>
          <p:cNvSpPr>
            <a:spLocks noGrp="1" noChangeArrowheads="1"/>
          </p:cNvSpPr>
          <p:nvPr>
            <p:ph type="title"/>
          </p:nvPr>
        </p:nvSpPr>
        <p:spPr/>
        <p:txBody>
          <a:bodyPr/>
          <a:lstStyle/>
          <a:p>
            <a:r>
              <a:rPr lang="en-US" sz="2600"/>
              <a:t>The join points</a:t>
            </a:r>
          </a:p>
        </p:txBody>
      </p:sp>
      <p:sp>
        <p:nvSpPr>
          <p:cNvPr id="585731" name="Rectangle 3"/>
          <p:cNvSpPr>
            <a:spLocks noGrp="1" noChangeArrowheads="1"/>
          </p:cNvSpPr>
          <p:nvPr>
            <p:ph type="body" sz="half" idx="1"/>
          </p:nvPr>
        </p:nvSpPr>
        <p:spPr/>
        <p:txBody>
          <a:bodyPr/>
          <a:lstStyle/>
          <a:p>
            <a:pPr>
              <a:lnSpc>
                <a:spcPct val="80000"/>
              </a:lnSpc>
              <a:buFontTx/>
              <a:buNone/>
            </a:pPr>
            <a:r>
              <a:rPr lang="en-US" sz="1200">
                <a:solidFill>
                  <a:schemeClr val="tx1"/>
                </a:solidFill>
              </a:rPr>
              <a:t>Before: staticinitialization(Test.&lt;clinit&gt;)</a:t>
            </a:r>
          </a:p>
          <a:p>
            <a:pPr>
              <a:lnSpc>
                <a:spcPct val="80000"/>
              </a:lnSpc>
              <a:buFontTx/>
              <a:buNone/>
            </a:pPr>
            <a:r>
              <a:rPr lang="en-US" sz="1200">
                <a:solidFill>
                  <a:schemeClr val="tx1"/>
                </a:solidFill>
              </a:rPr>
              <a:t>After: staticinitialization(Test.&lt;clinit&gt;)</a:t>
            </a:r>
          </a:p>
          <a:p>
            <a:pPr>
              <a:lnSpc>
                <a:spcPct val="80000"/>
              </a:lnSpc>
              <a:buFontTx/>
              <a:buNone/>
            </a:pPr>
            <a:r>
              <a:rPr lang="en-US" sz="1200">
                <a:solidFill>
                  <a:schemeClr val="tx1"/>
                </a:solidFill>
              </a:rPr>
              <a:t>Before: execution(void Test.main(String[]))</a:t>
            </a:r>
          </a:p>
          <a:p>
            <a:pPr>
              <a:lnSpc>
                <a:spcPct val="80000"/>
              </a:lnSpc>
              <a:buFontTx/>
              <a:buNone/>
            </a:pPr>
            <a:r>
              <a:rPr lang="en-US" sz="1200">
                <a:solidFill>
                  <a:schemeClr val="tx1"/>
                </a:solidFill>
              </a:rPr>
              <a:t>  Before: call(SavingsAccount(int))</a:t>
            </a:r>
          </a:p>
          <a:p>
            <a:pPr>
              <a:lnSpc>
                <a:spcPct val="80000"/>
              </a:lnSpc>
              <a:buFontTx/>
              <a:buNone/>
            </a:pPr>
            <a:r>
              <a:rPr lang="en-US" sz="1200">
                <a:solidFill>
                  <a:schemeClr val="tx1"/>
                </a:solidFill>
              </a:rPr>
              <a:t>    Before: staticinitialization(Account.&lt;clinit&gt;)</a:t>
            </a:r>
          </a:p>
          <a:p>
            <a:pPr>
              <a:lnSpc>
                <a:spcPct val="80000"/>
              </a:lnSpc>
              <a:buFontTx/>
              <a:buNone/>
            </a:pPr>
            <a:r>
              <a:rPr lang="en-US" sz="1200">
                <a:solidFill>
                  <a:schemeClr val="tx1"/>
                </a:solidFill>
              </a:rPr>
              <a:t>    After: staticinitialization(Account.&lt;clinit&gt;)</a:t>
            </a:r>
          </a:p>
          <a:p>
            <a:pPr>
              <a:lnSpc>
                <a:spcPct val="80000"/>
              </a:lnSpc>
              <a:buFontTx/>
              <a:buNone/>
            </a:pPr>
            <a:r>
              <a:rPr lang="en-US" sz="1200">
                <a:solidFill>
                  <a:schemeClr val="tx1"/>
                </a:solidFill>
              </a:rPr>
              <a:t>    Before: staticinitialization(SavingsAccount.&lt;clinit&gt;)</a:t>
            </a:r>
          </a:p>
          <a:p>
            <a:pPr>
              <a:lnSpc>
                <a:spcPct val="80000"/>
              </a:lnSpc>
              <a:buFontTx/>
              <a:buNone/>
            </a:pPr>
            <a:r>
              <a:rPr lang="en-US" sz="1200">
                <a:solidFill>
                  <a:schemeClr val="tx1"/>
                </a:solidFill>
              </a:rPr>
              <a:t>    After: staticinitialization(SavingsAccount.&lt;clinit&gt;)</a:t>
            </a:r>
          </a:p>
          <a:p>
            <a:pPr>
              <a:lnSpc>
                <a:spcPct val="80000"/>
              </a:lnSpc>
              <a:buFontTx/>
              <a:buNone/>
            </a:pPr>
            <a:r>
              <a:rPr lang="en-US" sz="1200">
                <a:solidFill>
                  <a:schemeClr val="tx1"/>
                </a:solidFill>
              </a:rPr>
              <a:t>    Before: preinitialization(SavingsAccount(int))</a:t>
            </a:r>
          </a:p>
          <a:p>
            <a:pPr>
              <a:lnSpc>
                <a:spcPct val="80000"/>
              </a:lnSpc>
              <a:buFontTx/>
              <a:buNone/>
            </a:pPr>
            <a:r>
              <a:rPr lang="en-US" sz="1200">
                <a:solidFill>
                  <a:schemeClr val="tx1"/>
                </a:solidFill>
              </a:rPr>
              <a:t>    After: preinitialization(SavingsAccount(int))</a:t>
            </a:r>
          </a:p>
          <a:p>
            <a:pPr>
              <a:lnSpc>
                <a:spcPct val="80000"/>
              </a:lnSpc>
              <a:buFontTx/>
              <a:buNone/>
            </a:pPr>
            <a:r>
              <a:rPr lang="en-US" sz="1200">
                <a:solidFill>
                  <a:schemeClr val="tx1"/>
                </a:solidFill>
              </a:rPr>
              <a:t>    Before: preinitialization(Account(int))</a:t>
            </a:r>
          </a:p>
          <a:p>
            <a:pPr>
              <a:lnSpc>
                <a:spcPct val="80000"/>
              </a:lnSpc>
              <a:buFontTx/>
              <a:buNone/>
            </a:pPr>
            <a:r>
              <a:rPr lang="en-US" sz="1200">
                <a:solidFill>
                  <a:schemeClr val="tx1"/>
                </a:solidFill>
              </a:rPr>
              <a:t>    After: preinitialization(Account(int))</a:t>
            </a:r>
          </a:p>
          <a:p>
            <a:pPr>
              <a:lnSpc>
                <a:spcPct val="80000"/>
              </a:lnSpc>
              <a:buFontTx/>
              <a:buNone/>
            </a:pPr>
            <a:r>
              <a:rPr lang="en-US" sz="1200">
                <a:solidFill>
                  <a:schemeClr val="tx1"/>
                </a:solidFill>
              </a:rPr>
              <a:t>    </a:t>
            </a:r>
            <a:r>
              <a:rPr lang="en-US" sz="1200">
                <a:solidFill>
                  <a:schemeClr val="hlink"/>
                </a:solidFill>
              </a:rPr>
              <a:t>Before: initialization(Account(int))</a:t>
            </a:r>
          </a:p>
          <a:p>
            <a:pPr>
              <a:lnSpc>
                <a:spcPct val="80000"/>
              </a:lnSpc>
              <a:buFontTx/>
              <a:buNone/>
            </a:pPr>
            <a:r>
              <a:rPr lang="en-US" sz="1200">
                <a:solidFill>
                  <a:schemeClr val="hlink"/>
                </a:solidFill>
              </a:rPr>
              <a:t>      Before: execution(Account(int))</a:t>
            </a:r>
          </a:p>
          <a:p>
            <a:pPr>
              <a:lnSpc>
                <a:spcPct val="80000"/>
              </a:lnSpc>
              <a:buFontTx/>
              <a:buNone/>
            </a:pPr>
            <a:r>
              <a:rPr lang="en-US" sz="1200">
                <a:solidFill>
                  <a:schemeClr val="hlink"/>
                </a:solidFill>
              </a:rPr>
              <a:t>        Before: set(int Account._accountNumber)</a:t>
            </a:r>
          </a:p>
          <a:p>
            <a:pPr>
              <a:lnSpc>
                <a:spcPct val="80000"/>
              </a:lnSpc>
              <a:buFontTx/>
              <a:buNone/>
            </a:pPr>
            <a:r>
              <a:rPr lang="en-US" sz="1200">
                <a:solidFill>
                  <a:schemeClr val="hlink"/>
                </a:solidFill>
              </a:rPr>
              <a:t>        After: set(int Account._accountNumber)</a:t>
            </a:r>
          </a:p>
          <a:p>
            <a:pPr>
              <a:lnSpc>
                <a:spcPct val="80000"/>
              </a:lnSpc>
              <a:buFontTx/>
              <a:buNone/>
            </a:pPr>
            <a:r>
              <a:rPr lang="en-US" sz="1200">
                <a:solidFill>
                  <a:schemeClr val="hlink"/>
                </a:solidFill>
              </a:rPr>
              <a:t>      After: execution(Account(int))</a:t>
            </a:r>
          </a:p>
          <a:p>
            <a:pPr>
              <a:lnSpc>
                <a:spcPct val="80000"/>
              </a:lnSpc>
              <a:buFontTx/>
              <a:buNone/>
            </a:pPr>
            <a:r>
              <a:rPr lang="en-US" sz="1200">
                <a:solidFill>
                  <a:schemeClr val="hlink"/>
                </a:solidFill>
              </a:rPr>
              <a:t>    After: initialization(Account(int))</a:t>
            </a:r>
          </a:p>
          <a:p>
            <a:pPr>
              <a:lnSpc>
                <a:spcPct val="80000"/>
              </a:lnSpc>
              <a:buFontTx/>
              <a:buNone/>
            </a:pPr>
            <a:r>
              <a:rPr lang="en-US" sz="1200">
                <a:solidFill>
                  <a:schemeClr val="tx1"/>
                </a:solidFill>
              </a:rPr>
              <a:t>    Before: initialization(SavingsAccount(int))</a:t>
            </a:r>
          </a:p>
          <a:p>
            <a:pPr>
              <a:lnSpc>
                <a:spcPct val="80000"/>
              </a:lnSpc>
              <a:buFontTx/>
              <a:buNone/>
            </a:pPr>
            <a:r>
              <a:rPr lang="en-US" sz="1200">
                <a:solidFill>
                  <a:schemeClr val="tx1"/>
                </a:solidFill>
              </a:rPr>
              <a:t>      Before: execution(SavingsAccount(int))</a:t>
            </a:r>
          </a:p>
          <a:p>
            <a:pPr>
              <a:lnSpc>
                <a:spcPct val="80000"/>
              </a:lnSpc>
              <a:buFontTx/>
              <a:buNone/>
            </a:pPr>
            <a:r>
              <a:rPr lang="en-US" sz="1200">
                <a:solidFill>
                  <a:schemeClr val="tx1"/>
                </a:solidFill>
              </a:rPr>
              <a:t>      After: execution(SavingsAccount(int))</a:t>
            </a:r>
          </a:p>
          <a:p>
            <a:pPr>
              <a:lnSpc>
                <a:spcPct val="80000"/>
              </a:lnSpc>
              <a:buFontTx/>
              <a:buNone/>
            </a:pPr>
            <a:r>
              <a:rPr lang="en-US" sz="1200">
                <a:solidFill>
                  <a:schemeClr val="tx1"/>
                </a:solidFill>
              </a:rPr>
              <a:t>    After: initialization(SavingsAccount(int))</a:t>
            </a:r>
          </a:p>
          <a:p>
            <a:pPr>
              <a:lnSpc>
                <a:spcPct val="80000"/>
              </a:lnSpc>
              <a:buFontTx/>
              <a:buNone/>
            </a:pPr>
            <a:r>
              <a:rPr lang="en-US" sz="1200">
                <a:solidFill>
                  <a:schemeClr val="tx1"/>
                </a:solidFill>
              </a:rPr>
              <a:t>  After: call(SavingsAccount(int))</a:t>
            </a:r>
          </a:p>
          <a:p>
            <a:pPr>
              <a:lnSpc>
                <a:spcPct val="80000"/>
              </a:lnSpc>
              <a:buFontTx/>
              <a:buNone/>
            </a:pPr>
            <a:endParaRPr lang="en-US" sz="1200">
              <a:solidFill>
                <a:schemeClr val="tx1"/>
              </a:solidFill>
            </a:endParaRPr>
          </a:p>
        </p:txBody>
      </p:sp>
      <p:sp>
        <p:nvSpPr>
          <p:cNvPr id="585732" name="Rectangle 4"/>
          <p:cNvSpPr>
            <a:spLocks noGrp="1" noChangeArrowheads="1"/>
          </p:cNvSpPr>
          <p:nvPr>
            <p:ph type="body" sz="half" idx="2"/>
          </p:nvPr>
        </p:nvSpPr>
        <p:spPr/>
        <p:txBody>
          <a:bodyPr/>
          <a:lstStyle/>
          <a:p>
            <a:pPr>
              <a:lnSpc>
                <a:spcPct val="80000"/>
              </a:lnSpc>
              <a:buFontTx/>
              <a:buNone/>
            </a:pPr>
            <a:r>
              <a:rPr lang="en-US" sz="1200">
                <a:solidFill>
                  <a:schemeClr val="tx1"/>
                </a:solidFill>
              </a:rPr>
              <a:t> Before: call(void SavingsAccount.credit(float))</a:t>
            </a:r>
          </a:p>
          <a:p>
            <a:pPr>
              <a:lnSpc>
                <a:spcPct val="80000"/>
              </a:lnSpc>
              <a:buFontTx/>
              <a:buNone/>
            </a:pPr>
            <a:r>
              <a:rPr lang="en-US" sz="1200">
                <a:solidFill>
                  <a:schemeClr val="tx1"/>
                </a:solidFill>
              </a:rPr>
              <a:t>    </a:t>
            </a:r>
            <a:r>
              <a:rPr lang="en-US" sz="1200">
                <a:solidFill>
                  <a:srgbClr val="000066"/>
                </a:solidFill>
              </a:rPr>
              <a:t>Before: execution(void Account.credit(float))</a:t>
            </a:r>
          </a:p>
          <a:p>
            <a:pPr>
              <a:lnSpc>
                <a:spcPct val="80000"/>
              </a:lnSpc>
              <a:buFontTx/>
              <a:buNone/>
            </a:pPr>
            <a:r>
              <a:rPr lang="en-US" sz="1200">
                <a:solidFill>
                  <a:srgbClr val="000066"/>
                </a:solidFill>
              </a:rPr>
              <a:t>      Before: call(float Account.getBalance())</a:t>
            </a:r>
          </a:p>
          <a:p>
            <a:pPr>
              <a:lnSpc>
                <a:spcPct val="80000"/>
              </a:lnSpc>
              <a:buFontTx/>
              <a:buNone/>
            </a:pPr>
            <a:r>
              <a:rPr lang="en-US" sz="1200">
                <a:solidFill>
                  <a:srgbClr val="000066"/>
                </a:solidFill>
              </a:rPr>
              <a:t>        Before: execution(float Account.getBalance())</a:t>
            </a:r>
          </a:p>
          <a:p>
            <a:pPr>
              <a:lnSpc>
                <a:spcPct val="80000"/>
              </a:lnSpc>
              <a:buFontTx/>
              <a:buNone/>
            </a:pPr>
            <a:r>
              <a:rPr lang="en-US" sz="1200">
                <a:solidFill>
                  <a:srgbClr val="000066"/>
                </a:solidFill>
              </a:rPr>
              <a:t>          Before: get(float Account._balance)</a:t>
            </a:r>
          </a:p>
          <a:p>
            <a:pPr>
              <a:lnSpc>
                <a:spcPct val="80000"/>
              </a:lnSpc>
              <a:buFontTx/>
              <a:buNone/>
            </a:pPr>
            <a:r>
              <a:rPr lang="en-US" sz="1200">
                <a:solidFill>
                  <a:srgbClr val="000066"/>
                </a:solidFill>
              </a:rPr>
              <a:t>          After: get(float Account._balance)</a:t>
            </a:r>
          </a:p>
          <a:p>
            <a:pPr>
              <a:lnSpc>
                <a:spcPct val="80000"/>
              </a:lnSpc>
              <a:buFontTx/>
              <a:buNone/>
            </a:pPr>
            <a:r>
              <a:rPr lang="en-US" sz="1200">
                <a:solidFill>
                  <a:srgbClr val="000066"/>
                </a:solidFill>
              </a:rPr>
              <a:t>        After: execution(float Account.getBalance())</a:t>
            </a:r>
          </a:p>
          <a:p>
            <a:pPr>
              <a:lnSpc>
                <a:spcPct val="80000"/>
              </a:lnSpc>
              <a:buFontTx/>
              <a:buNone/>
            </a:pPr>
            <a:r>
              <a:rPr lang="en-US" sz="1200">
                <a:solidFill>
                  <a:srgbClr val="000066"/>
                </a:solidFill>
              </a:rPr>
              <a:t>      After: call(float Account.getBalance())</a:t>
            </a:r>
          </a:p>
          <a:p>
            <a:pPr>
              <a:lnSpc>
                <a:spcPct val="80000"/>
              </a:lnSpc>
              <a:buFontTx/>
              <a:buNone/>
            </a:pPr>
            <a:r>
              <a:rPr lang="en-US" sz="1200">
                <a:solidFill>
                  <a:srgbClr val="000066"/>
                </a:solidFill>
              </a:rPr>
              <a:t>      Before: call(void Account.setBalance(float))</a:t>
            </a:r>
          </a:p>
          <a:p>
            <a:pPr>
              <a:lnSpc>
                <a:spcPct val="80000"/>
              </a:lnSpc>
              <a:buFontTx/>
              <a:buNone/>
            </a:pPr>
            <a:r>
              <a:rPr lang="en-US" sz="1200">
                <a:solidFill>
                  <a:srgbClr val="000066"/>
                </a:solidFill>
              </a:rPr>
              <a:t>        Before: execution(void Account.setBalance(float))</a:t>
            </a:r>
          </a:p>
          <a:p>
            <a:pPr>
              <a:lnSpc>
                <a:spcPct val="80000"/>
              </a:lnSpc>
              <a:buFontTx/>
              <a:buNone/>
            </a:pPr>
            <a:r>
              <a:rPr lang="en-US" sz="1200">
                <a:solidFill>
                  <a:srgbClr val="000066"/>
                </a:solidFill>
              </a:rPr>
              <a:t>          Before: set(float Account._balance)</a:t>
            </a:r>
          </a:p>
          <a:p>
            <a:pPr>
              <a:lnSpc>
                <a:spcPct val="80000"/>
              </a:lnSpc>
              <a:buFontTx/>
              <a:buNone/>
            </a:pPr>
            <a:r>
              <a:rPr lang="en-US" sz="1200">
                <a:solidFill>
                  <a:srgbClr val="000066"/>
                </a:solidFill>
              </a:rPr>
              <a:t>          After: set(float Account._balance)</a:t>
            </a:r>
          </a:p>
          <a:p>
            <a:pPr>
              <a:lnSpc>
                <a:spcPct val="80000"/>
              </a:lnSpc>
              <a:buFontTx/>
              <a:buNone/>
            </a:pPr>
            <a:r>
              <a:rPr lang="en-US" sz="1200">
                <a:solidFill>
                  <a:srgbClr val="000066"/>
                </a:solidFill>
              </a:rPr>
              <a:t>        After: execution(void Account.setBalance(float))</a:t>
            </a:r>
          </a:p>
          <a:p>
            <a:pPr>
              <a:lnSpc>
                <a:spcPct val="80000"/>
              </a:lnSpc>
              <a:buFontTx/>
              <a:buNone/>
            </a:pPr>
            <a:r>
              <a:rPr lang="en-US" sz="1200">
                <a:solidFill>
                  <a:srgbClr val="000066"/>
                </a:solidFill>
              </a:rPr>
              <a:t>      After: call(void Account.setBalance(float))</a:t>
            </a:r>
          </a:p>
          <a:p>
            <a:pPr>
              <a:lnSpc>
                <a:spcPct val="80000"/>
              </a:lnSpc>
              <a:buFontTx/>
              <a:buNone/>
            </a:pPr>
            <a:r>
              <a:rPr lang="en-US" sz="1200">
                <a:solidFill>
                  <a:srgbClr val="000066"/>
                </a:solidFill>
              </a:rPr>
              <a:t>    After: execution(void Account.credit(float))</a:t>
            </a:r>
          </a:p>
          <a:p>
            <a:pPr>
              <a:lnSpc>
                <a:spcPct val="80000"/>
              </a:lnSpc>
              <a:buFontTx/>
              <a:buNone/>
            </a:pPr>
            <a:endParaRPr lang="en-US" sz="1400">
              <a:solidFill>
                <a:schemeClr val="tx1"/>
              </a:solidFill>
            </a:endParaRPr>
          </a:p>
          <a:p>
            <a:pPr>
              <a:lnSpc>
                <a:spcPct val="80000"/>
              </a:lnSpc>
              <a:buFontTx/>
              <a:buNone/>
            </a:pPr>
            <a:r>
              <a:rPr lang="en-US" sz="1400">
                <a:solidFill>
                  <a:schemeClr val="tx1"/>
                </a:solidFill>
              </a:rPr>
              <a:t>… …</a:t>
            </a:r>
          </a:p>
          <a:p>
            <a:pPr algn="r" rtl="1">
              <a:lnSpc>
                <a:spcPct val="80000"/>
              </a:lnSpc>
              <a:buFontTx/>
              <a:buNone/>
            </a:pPr>
            <a:endParaRPr lang="en-US" sz="1400">
              <a:solidFill>
                <a:schemeClr val="tx1"/>
              </a:solidFill>
            </a:endParaRPr>
          </a:p>
          <a:p>
            <a:pPr lvl="1">
              <a:lnSpc>
                <a:spcPct val="80000"/>
              </a:lnSpc>
            </a:pPr>
            <a:r>
              <a:rPr lang="en-US" sz="1200"/>
              <a:t>Method join points</a:t>
            </a:r>
          </a:p>
          <a:p>
            <a:pPr lvl="1">
              <a:lnSpc>
                <a:spcPct val="80000"/>
              </a:lnSpc>
            </a:pPr>
            <a:r>
              <a:rPr lang="en-US" sz="1200"/>
              <a:t>Constructor join points </a:t>
            </a:r>
            <a:endParaRPr lang="en-US" sz="1200">
              <a:ea typeface="Arial" charset="0"/>
              <a:cs typeface="Arial" charset="0"/>
            </a:endParaRPr>
          </a:p>
          <a:p>
            <a:pPr lvl="1">
              <a:lnSpc>
                <a:spcPct val="80000"/>
              </a:lnSpc>
            </a:pPr>
            <a:r>
              <a:rPr lang="en-US" sz="1200">
                <a:ea typeface="Arial" charset="0"/>
                <a:cs typeface="Arial" charset="0"/>
              </a:rPr>
              <a:t>Field access join points</a:t>
            </a:r>
          </a:p>
          <a:p>
            <a:pPr lvl="1">
              <a:lnSpc>
                <a:spcPct val="80000"/>
              </a:lnSpc>
            </a:pPr>
            <a:r>
              <a:rPr lang="en-US" sz="1200"/>
              <a:t>Class initialization join points</a:t>
            </a:r>
          </a:p>
          <a:p>
            <a:pPr lvl="1">
              <a:lnSpc>
                <a:spcPct val="80000"/>
              </a:lnSpc>
            </a:pPr>
            <a:r>
              <a:rPr lang="en-US" sz="1200"/>
              <a:t>Object initialization join points</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4213" y="1628775"/>
            <a:ext cx="7772400" cy="1470025"/>
          </a:xfrm>
        </p:spPr>
        <p:txBody>
          <a:bodyPr/>
          <a:lstStyle/>
          <a:p>
            <a:r>
              <a:rPr lang="en-US"/>
              <a:t>Aspect-Oriented Programming and AspectJ</a:t>
            </a:r>
            <a:br>
              <a:rPr lang="en-US"/>
            </a:br>
            <a:r>
              <a:rPr lang="en-US"/>
              <a:t>(part 2) </a:t>
            </a:r>
            <a:endParaRPr lang="hu-HU"/>
          </a:p>
        </p:txBody>
      </p:sp>
      <p:sp>
        <p:nvSpPr>
          <p:cNvPr id="5123" name="Rectangle 3"/>
          <p:cNvSpPr>
            <a:spLocks noGrp="1" noChangeArrowheads="1"/>
          </p:cNvSpPr>
          <p:nvPr>
            <p:ph type="subTitle" idx="1"/>
          </p:nvPr>
        </p:nvSpPr>
        <p:spPr>
          <a:xfrm>
            <a:off x="900113" y="3886200"/>
            <a:ext cx="7416800" cy="1990725"/>
          </a:xfrm>
        </p:spPr>
        <p:txBody>
          <a:bodyPr/>
          <a:lstStyle/>
          <a:p>
            <a:pPr>
              <a:lnSpc>
                <a:spcPct val="90000"/>
              </a:lnSpc>
            </a:pPr>
            <a:r>
              <a:rPr lang="en-US"/>
              <a:t>Jianguo Lu</a:t>
            </a:r>
          </a:p>
          <a:p>
            <a:pPr>
              <a:lnSpc>
                <a:spcPct val="90000"/>
              </a:lnSpc>
            </a:pPr>
            <a:r>
              <a:rPr lang="en-US"/>
              <a:t>University of Windsor</a:t>
            </a:r>
            <a:endParaRPr lang="hu-HU"/>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53A9D86-85E8-624D-AB5E-401A0B8418DE}" type="slidenum">
              <a:rPr lang="en-US" altLang="zh-CN"/>
              <a:pPr/>
              <a:t>48</a:t>
            </a:fld>
            <a:r>
              <a:rPr lang="en-US" altLang="zh-CN"/>
              <a:t> </a:t>
            </a:r>
            <a:endParaRPr lang="en-US"/>
          </a:p>
        </p:txBody>
      </p:sp>
      <p:sp>
        <p:nvSpPr>
          <p:cNvPr id="593922" name="Rectangle 2"/>
          <p:cNvSpPr>
            <a:spLocks noGrp="1" noChangeArrowheads="1"/>
          </p:cNvSpPr>
          <p:nvPr>
            <p:ph type="title"/>
          </p:nvPr>
        </p:nvSpPr>
        <p:spPr/>
        <p:txBody>
          <a:bodyPr/>
          <a:lstStyle/>
          <a:p>
            <a:r>
              <a:rPr lang="en-US" sz="2600"/>
              <a:t>Languages features</a:t>
            </a:r>
          </a:p>
        </p:txBody>
      </p:sp>
      <p:sp>
        <p:nvSpPr>
          <p:cNvPr id="593923" name="Rectangle 3"/>
          <p:cNvSpPr>
            <a:spLocks noGrp="1" noChangeArrowheads="1"/>
          </p:cNvSpPr>
          <p:nvPr>
            <p:ph type="body" idx="1"/>
          </p:nvPr>
        </p:nvSpPr>
        <p:spPr/>
        <p:txBody>
          <a:bodyPr/>
          <a:lstStyle/>
          <a:p>
            <a:r>
              <a:rPr lang="en-US"/>
              <a:t>One concept</a:t>
            </a:r>
          </a:p>
          <a:p>
            <a:endParaRPr lang="en-US"/>
          </a:p>
          <a:p>
            <a:r>
              <a:rPr lang="en-US"/>
              <a:t>Four constructs</a:t>
            </a:r>
          </a:p>
          <a:p>
            <a:pPr lvl="1"/>
            <a:r>
              <a:rPr lang="en-US"/>
              <a:t>Pointcuts</a:t>
            </a:r>
          </a:p>
          <a:p>
            <a:pPr lvl="1"/>
            <a:r>
              <a:rPr lang="en-US"/>
              <a:t>Advice</a:t>
            </a:r>
          </a:p>
          <a:p>
            <a:pPr lvl="1"/>
            <a:r>
              <a:rPr lang="en-US"/>
              <a:t>Inter-class definition</a:t>
            </a:r>
          </a:p>
          <a:p>
            <a:pPr lvl="1"/>
            <a:r>
              <a:rPr lang="en-US"/>
              <a:t>Aspect</a:t>
            </a:r>
          </a:p>
          <a:p>
            <a:endParaRPr lang="en-US"/>
          </a:p>
          <a:p>
            <a:r>
              <a:rPr lang="en-US"/>
              <a:t>Context passing</a:t>
            </a:r>
          </a:p>
          <a:p>
            <a:r>
              <a:rPr lang="en-US"/>
              <a:t>Reflective API</a:t>
            </a:r>
          </a:p>
          <a:p>
            <a:endParaRPr lang="en-US"/>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BF9BBC2-9C49-F746-8612-28D5EC810CDC}" type="slidenum">
              <a:rPr lang="en-US" altLang="zh-CN"/>
              <a:pPr/>
              <a:t>49</a:t>
            </a:fld>
            <a:r>
              <a:rPr lang="en-US" altLang="zh-CN"/>
              <a:t> </a:t>
            </a:r>
            <a:endParaRPr lang="en-US"/>
          </a:p>
        </p:txBody>
      </p:sp>
      <p:sp>
        <p:nvSpPr>
          <p:cNvPr id="595970" name="Rectangle 2"/>
          <p:cNvSpPr>
            <a:spLocks noGrp="1" noChangeArrowheads="1"/>
          </p:cNvSpPr>
          <p:nvPr>
            <p:ph type="title"/>
          </p:nvPr>
        </p:nvSpPr>
        <p:spPr/>
        <p:txBody>
          <a:bodyPr/>
          <a:lstStyle/>
          <a:p>
            <a:r>
              <a:rPr lang="en-US"/>
              <a:t>Pointcut</a:t>
            </a:r>
            <a:endParaRPr lang="hu-HU"/>
          </a:p>
        </p:txBody>
      </p:sp>
      <p:sp>
        <p:nvSpPr>
          <p:cNvPr id="595971" name="Rectangle 3"/>
          <p:cNvSpPr>
            <a:spLocks noGrp="1" noChangeArrowheads="1"/>
          </p:cNvSpPr>
          <p:nvPr>
            <p:ph type="body" idx="1"/>
          </p:nvPr>
        </p:nvSpPr>
        <p:spPr/>
        <p:txBody>
          <a:bodyPr/>
          <a:lstStyle/>
          <a:p>
            <a:r>
              <a:rPr lang="en-US" sz="2000" dirty="0"/>
              <a:t>A language construct to </a:t>
            </a:r>
            <a:r>
              <a:rPr lang="en-US" sz="2000" dirty="0" err="1"/>
              <a:t>p</a:t>
            </a:r>
            <a:r>
              <a:rPr lang="hu-HU" sz="2000" dirty="0"/>
              <a:t>ick out certain join poin</a:t>
            </a:r>
            <a:r>
              <a:rPr lang="en-US" sz="2000" dirty="0" err="1"/>
              <a:t>ts</a:t>
            </a:r>
            <a:endParaRPr lang="en-US" sz="2000" dirty="0"/>
          </a:p>
          <a:p>
            <a:pPr lvl="1">
              <a:buFontTx/>
              <a:buNone/>
            </a:pPr>
            <a:r>
              <a:rPr lang="en-US" dirty="0"/>
              <a:t> </a:t>
            </a:r>
            <a:r>
              <a:rPr lang="en-US" dirty="0">
                <a:solidFill>
                  <a:srgbClr val="6666FF"/>
                </a:solidFill>
              </a:rPr>
              <a:t>call</a:t>
            </a:r>
            <a:r>
              <a:rPr lang="en-US" dirty="0"/>
              <a:t> ( </a:t>
            </a:r>
            <a:r>
              <a:rPr lang="en-US" dirty="0">
                <a:solidFill>
                  <a:schemeClr val="hlink"/>
                </a:solidFill>
              </a:rPr>
              <a:t>public float </a:t>
            </a:r>
            <a:r>
              <a:rPr lang="en-US" dirty="0" err="1">
                <a:solidFill>
                  <a:schemeClr val="hlink"/>
                </a:solidFill>
              </a:rPr>
              <a:t>Account.getBalance</a:t>
            </a:r>
            <a:r>
              <a:rPr lang="en-US" dirty="0">
                <a:solidFill>
                  <a:schemeClr val="hlink"/>
                </a:solidFill>
              </a:rPr>
              <a:t>()</a:t>
            </a:r>
            <a:r>
              <a:rPr lang="en-US" dirty="0"/>
              <a:t> )</a:t>
            </a:r>
          </a:p>
          <a:p>
            <a:pPr lvl="1">
              <a:buFontTx/>
              <a:buNone/>
            </a:pPr>
            <a:r>
              <a:rPr lang="en-US" b="1" dirty="0">
                <a:solidFill>
                  <a:srgbClr val="6666FF"/>
                </a:solidFill>
                <a:sym typeface="Symbol" charset="2"/>
              </a:rPr>
              <a:t>   </a:t>
            </a:r>
            <a:r>
              <a:rPr lang="en-US" b="1" dirty="0" err="1">
                <a:solidFill>
                  <a:srgbClr val="6666FF"/>
                </a:solidFill>
                <a:sym typeface="Symbol" charset="2"/>
              </a:rPr>
              <a:t></a:t>
            </a:r>
            <a:r>
              <a:rPr lang="en-US" b="1" dirty="0">
                <a:sym typeface="Symbol" charset="2"/>
              </a:rPr>
              <a:t>                  </a:t>
            </a:r>
            <a:r>
              <a:rPr lang="en-US" b="1" dirty="0" smtClean="0">
                <a:sym typeface="Symbol" charset="2"/>
              </a:rPr>
              <a:t>              </a:t>
            </a:r>
            <a:r>
              <a:rPr lang="en-US" b="1" dirty="0" err="1">
                <a:solidFill>
                  <a:schemeClr val="hlink"/>
                </a:solidFill>
                <a:sym typeface="Symbol" charset="2"/>
              </a:rPr>
              <a:t></a:t>
            </a:r>
            <a:endParaRPr lang="en-US" b="1" dirty="0">
              <a:solidFill>
                <a:schemeClr val="hlink"/>
              </a:solidFill>
              <a:sym typeface="Symbol" charset="2"/>
            </a:endParaRPr>
          </a:p>
          <a:p>
            <a:pPr lvl="1">
              <a:buFontTx/>
              <a:buNone/>
            </a:pPr>
            <a:r>
              <a:rPr lang="en-US" dirty="0" err="1">
                <a:solidFill>
                  <a:srgbClr val="6666FF"/>
                </a:solidFill>
              </a:rPr>
              <a:t>Pointcut</a:t>
            </a:r>
            <a:r>
              <a:rPr lang="en-US" dirty="0">
                <a:solidFill>
                  <a:srgbClr val="6666FF"/>
                </a:solidFill>
              </a:rPr>
              <a:t> type       </a:t>
            </a:r>
            <a:r>
              <a:rPr lang="en-US" dirty="0">
                <a:solidFill>
                  <a:schemeClr val="hlink"/>
                </a:solidFill>
              </a:rPr>
              <a:t>Signature     </a:t>
            </a:r>
          </a:p>
          <a:p>
            <a:r>
              <a:rPr lang="en-US" dirty="0" err="1"/>
              <a:t>Pointcut</a:t>
            </a:r>
            <a:r>
              <a:rPr lang="en-US" dirty="0"/>
              <a:t> types:</a:t>
            </a:r>
          </a:p>
          <a:p>
            <a:pPr lvl="1"/>
            <a:r>
              <a:rPr lang="en-US" dirty="0"/>
              <a:t>call, execution, set, get, initialization, etc </a:t>
            </a:r>
          </a:p>
          <a:p>
            <a:r>
              <a:rPr lang="en-US" dirty="0" err="1"/>
              <a:t>Pointcut</a:t>
            </a:r>
            <a:r>
              <a:rPr lang="en-US" dirty="0"/>
              <a:t> signatures</a:t>
            </a:r>
          </a:p>
          <a:p>
            <a:pPr lvl="1"/>
            <a:r>
              <a:rPr lang="en-US" sz="1800" dirty="0"/>
              <a:t>method signature, constructor signature, type signature, field signature</a:t>
            </a:r>
          </a:p>
          <a:p>
            <a:r>
              <a:rPr lang="en-US" dirty="0"/>
              <a:t>Named </a:t>
            </a:r>
            <a:r>
              <a:rPr lang="en-US" dirty="0" err="1"/>
              <a:t>pointcut</a:t>
            </a:r>
            <a:endParaRPr lang="en-US" dirty="0"/>
          </a:p>
          <a:p>
            <a:pPr lvl="1">
              <a:buFontTx/>
              <a:buNone/>
            </a:pPr>
            <a:r>
              <a:rPr lang="en-US" sz="1800" dirty="0">
                <a:solidFill>
                  <a:srgbClr val="000066"/>
                </a:solidFill>
              </a:rPr>
              <a:t>public </a:t>
            </a:r>
            <a:r>
              <a:rPr lang="en-US" sz="1800" dirty="0" err="1">
                <a:solidFill>
                  <a:srgbClr val="000066"/>
                </a:solidFill>
              </a:rPr>
              <a:t>pointcut</a:t>
            </a:r>
            <a:r>
              <a:rPr lang="en-US" sz="1800" dirty="0">
                <a:solidFill>
                  <a:srgbClr val="000066"/>
                </a:solidFill>
              </a:rPr>
              <a:t> </a:t>
            </a:r>
            <a:r>
              <a:rPr lang="en-US" sz="1800" dirty="0" err="1">
                <a:solidFill>
                  <a:srgbClr val="000066"/>
                </a:solidFill>
              </a:rPr>
              <a:t>getBalanceOp</a:t>
            </a:r>
            <a:r>
              <a:rPr lang="en-US" sz="1800" dirty="0">
                <a:solidFill>
                  <a:srgbClr val="000066"/>
                </a:solidFill>
              </a:rPr>
              <a:t>():</a:t>
            </a:r>
            <a:r>
              <a:rPr lang="en-US" sz="1800" dirty="0"/>
              <a:t> call ( public float </a:t>
            </a:r>
            <a:r>
              <a:rPr lang="en-US" sz="1800" dirty="0" err="1"/>
              <a:t>Account.getBalance</a:t>
            </a:r>
            <a:r>
              <a:rPr lang="en-US" sz="1800" dirty="0"/>
              <a:t>());</a:t>
            </a:r>
          </a:p>
          <a:p>
            <a:pPr lvl="1">
              <a:buFontTx/>
              <a:buNone/>
            </a:pPr>
            <a:endParaRPr lang="en-US" sz="1800" dirty="0"/>
          </a:p>
          <a:p>
            <a:pPr lvl="1">
              <a:buFontTx/>
              <a:buNone/>
            </a:pPr>
            <a:r>
              <a:rPr lang="hu-HU" sz="1800" dirty="0">
                <a:solidFill>
                  <a:srgbClr val="000066"/>
                </a:solidFill>
              </a:rPr>
              <a:t>pointcut tracePoints()</a:t>
            </a:r>
            <a:r>
              <a:rPr lang="hu-HU" sz="1800" dirty="0"/>
              <a:t> : !within(JoinPointTraceAspect)</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DD8A2722-D9B4-4D4F-A5F5-FA7492100B11}" type="slidenum">
              <a:rPr lang="en-US" altLang="zh-CN"/>
              <a:pPr/>
              <a:t>5</a:t>
            </a:fld>
            <a:r>
              <a:rPr lang="en-US" altLang="zh-CN"/>
              <a:t> </a:t>
            </a:r>
            <a:endParaRPr lang="en-US"/>
          </a:p>
        </p:txBody>
      </p:sp>
      <p:sp>
        <p:nvSpPr>
          <p:cNvPr id="521233" name="Rectangle 17"/>
          <p:cNvSpPr>
            <a:spLocks noGrp="1" noChangeArrowheads="1"/>
          </p:cNvSpPr>
          <p:nvPr>
            <p:ph type="title"/>
          </p:nvPr>
        </p:nvSpPr>
        <p:spPr/>
        <p:txBody>
          <a:bodyPr/>
          <a:lstStyle/>
          <a:p>
            <a:r>
              <a:rPr lang="en-US" sz="2600"/>
              <a:t>Example of crosscutting concerns</a:t>
            </a:r>
          </a:p>
        </p:txBody>
      </p:sp>
      <p:sp>
        <p:nvSpPr>
          <p:cNvPr id="521219" name="Rectangle 3"/>
          <p:cNvSpPr>
            <a:spLocks noGrp="1" noChangeArrowheads="1"/>
          </p:cNvSpPr>
          <p:nvPr>
            <p:ph type="body" sz="half" idx="1"/>
          </p:nvPr>
        </p:nvSpPr>
        <p:spPr>
          <a:xfrm>
            <a:off x="395288" y="4724400"/>
            <a:ext cx="8208962" cy="1368425"/>
          </a:xfrm>
        </p:spPr>
        <p:txBody>
          <a:bodyPr/>
          <a:lstStyle/>
          <a:p>
            <a:r>
              <a:rPr lang="en-US" sz="2000"/>
              <a:t>Logging in Tomcat: </a:t>
            </a:r>
          </a:p>
          <a:p>
            <a:pPr lvl="1"/>
            <a:r>
              <a:rPr lang="en-US" sz="1800"/>
              <a:t>Red shows the lines of code that handle logging</a:t>
            </a:r>
          </a:p>
          <a:p>
            <a:pPr lvl="1"/>
            <a:r>
              <a:rPr lang="en-US" sz="1800"/>
              <a:t>Logging code scattered across packages and classes</a:t>
            </a:r>
          </a:p>
        </p:txBody>
      </p:sp>
      <p:pic>
        <p:nvPicPr>
          <p:cNvPr id="521232" name="Picture 16" descr="log-nebulous"/>
          <p:cNvPicPr>
            <a:picLocks noGrp="1" noChangeAspect="1" noChangeArrowheads="1"/>
          </p:cNvPicPr>
          <p:nvPr>
            <p:ph sz="quarter" idx="3"/>
          </p:nvPr>
        </p:nvPicPr>
        <p:blipFill>
          <a:blip r:embed="rId3"/>
          <a:srcRect l="502" t="4672" r="952" b="39850"/>
          <a:stretch>
            <a:fillRect/>
          </a:stretch>
        </p:blipFill>
        <p:spPr>
          <a:xfrm>
            <a:off x="395288" y="908050"/>
            <a:ext cx="8280400" cy="3671888"/>
          </a:xfrm>
          <a:noFill/>
          <a:ln/>
        </p:spPr>
      </p:pic>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77BE26C-C7CA-C148-882D-AC857BC16D60}" type="slidenum">
              <a:rPr lang="en-US" altLang="zh-CN"/>
              <a:pPr/>
              <a:t>50</a:t>
            </a:fld>
            <a:r>
              <a:rPr lang="en-US" altLang="zh-CN"/>
              <a:t> </a:t>
            </a:r>
            <a:endParaRPr lang="en-US"/>
          </a:p>
        </p:txBody>
      </p:sp>
      <p:sp>
        <p:nvSpPr>
          <p:cNvPr id="598018" name="Rectangle 2"/>
          <p:cNvSpPr>
            <a:spLocks noGrp="1" noChangeArrowheads="1"/>
          </p:cNvSpPr>
          <p:nvPr>
            <p:ph type="title"/>
          </p:nvPr>
        </p:nvSpPr>
        <p:spPr/>
        <p:txBody>
          <a:bodyPr/>
          <a:lstStyle/>
          <a:p>
            <a:r>
              <a:rPr lang="en-US" sz="2600"/>
              <a:t>Use wildcards and operators to describe multiple join points</a:t>
            </a:r>
          </a:p>
        </p:txBody>
      </p:sp>
      <p:sp>
        <p:nvSpPr>
          <p:cNvPr id="598019" name="Rectangle 3"/>
          <p:cNvSpPr>
            <a:spLocks noGrp="1" noChangeArrowheads="1"/>
          </p:cNvSpPr>
          <p:nvPr>
            <p:ph type="body" idx="1"/>
          </p:nvPr>
        </p:nvSpPr>
        <p:spPr/>
        <p:txBody>
          <a:bodyPr/>
          <a:lstStyle/>
          <a:p>
            <a:pPr>
              <a:lnSpc>
                <a:spcPct val="80000"/>
              </a:lnSpc>
            </a:pPr>
            <a:r>
              <a:rPr lang="en-US" sz="1800"/>
              <a:t>Wildcard examples</a:t>
            </a:r>
          </a:p>
          <a:p>
            <a:pPr lvl="1">
              <a:lnSpc>
                <a:spcPct val="80000"/>
              </a:lnSpc>
              <a:buFontTx/>
              <a:buNone/>
            </a:pPr>
            <a:r>
              <a:rPr lang="en-US" sz="1600">
                <a:solidFill>
                  <a:srgbClr val="6666FF"/>
                </a:solidFill>
              </a:rPr>
              <a:t>call</a:t>
            </a:r>
            <a:r>
              <a:rPr lang="en-US" sz="1600"/>
              <a:t> ( </a:t>
            </a:r>
            <a:r>
              <a:rPr lang="en-US" sz="1600">
                <a:solidFill>
                  <a:schemeClr val="hlink"/>
                </a:solidFill>
              </a:rPr>
              <a:t>public float Account.getBalance()</a:t>
            </a:r>
            <a:r>
              <a:rPr lang="en-US" sz="1600"/>
              <a:t> )</a:t>
            </a:r>
          </a:p>
          <a:p>
            <a:pPr lvl="1">
              <a:lnSpc>
                <a:spcPct val="80000"/>
              </a:lnSpc>
              <a:buFontTx/>
              <a:buNone/>
            </a:pPr>
            <a:r>
              <a:rPr lang="en-US" sz="1600"/>
              <a:t>//any get methods with no arguments</a:t>
            </a:r>
          </a:p>
          <a:p>
            <a:pPr lvl="1">
              <a:lnSpc>
                <a:spcPct val="80000"/>
              </a:lnSpc>
              <a:buFontTx/>
              <a:buNone/>
            </a:pPr>
            <a:r>
              <a:rPr lang="en-US" sz="1600"/>
              <a:t>call(public float Account.get*())</a:t>
            </a:r>
          </a:p>
          <a:p>
            <a:pPr lvl="1">
              <a:lnSpc>
                <a:spcPct val="80000"/>
              </a:lnSpc>
              <a:buFontTx/>
              <a:buNone/>
            </a:pPr>
            <a:r>
              <a:rPr lang="en-US" sz="1600"/>
              <a:t>//any methods with no arguments</a:t>
            </a:r>
          </a:p>
          <a:p>
            <a:pPr lvl="1">
              <a:lnSpc>
                <a:spcPct val="80000"/>
              </a:lnSpc>
              <a:buFontTx/>
              <a:buNone/>
            </a:pPr>
            <a:r>
              <a:rPr lang="en-US" sz="1600"/>
              <a:t>call(public float Account.*())</a:t>
            </a:r>
          </a:p>
          <a:p>
            <a:pPr lvl="1">
              <a:lnSpc>
                <a:spcPct val="80000"/>
              </a:lnSpc>
              <a:buFontTx/>
              <a:buNone/>
            </a:pPr>
            <a:r>
              <a:rPr lang="en-US" sz="1600"/>
              <a:t>//any methods with any arguments</a:t>
            </a:r>
          </a:p>
          <a:p>
            <a:pPr lvl="1">
              <a:lnSpc>
                <a:spcPct val="80000"/>
              </a:lnSpc>
              <a:buFontTx/>
              <a:buNone/>
            </a:pPr>
            <a:r>
              <a:rPr lang="en-US" sz="1600"/>
              <a:t>call(public float Account.*(..))</a:t>
            </a:r>
          </a:p>
          <a:p>
            <a:pPr lvl="1">
              <a:lnSpc>
                <a:spcPct val="80000"/>
              </a:lnSpc>
              <a:buFontTx/>
              <a:buNone/>
            </a:pPr>
            <a:r>
              <a:rPr lang="en-US" sz="1600"/>
              <a:t>// any methods not necessarily returning float</a:t>
            </a:r>
          </a:p>
          <a:p>
            <a:pPr lvl="1">
              <a:lnSpc>
                <a:spcPct val="80000"/>
              </a:lnSpc>
              <a:buFontTx/>
              <a:buNone/>
            </a:pPr>
            <a:r>
              <a:rPr lang="en-US" sz="1600"/>
              <a:t>call(public * Account.*(..))</a:t>
            </a:r>
          </a:p>
          <a:p>
            <a:pPr lvl="1">
              <a:lnSpc>
                <a:spcPct val="80000"/>
              </a:lnSpc>
              <a:buFontTx/>
              <a:buNone/>
            </a:pPr>
            <a:r>
              <a:rPr lang="en-US" sz="1600"/>
              <a:t>//any methods, can be private etc.</a:t>
            </a:r>
          </a:p>
          <a:p>
            <a:pPr lvl="1">
              <a:lnSpc>
                <a:spcPct val="80000"/>
              </a:lnSpc>
              <a:buFontTx/>
              <a:buNone/>
            </a:pPr>
            <a:r>
              <a:rPr lang="en-US" sz="1600"/>
              <a:t>call(* Account.*(..))</a:t>
            </a:r>
          </a:p>
          <a:p>
            <a:pPr lvl="1">
              <a:lnSpc>
                <a:spcPct val="80000"/>
              </a:lnSpc>
              <a:buFontTx/>
              <a:buNone/>
            </a:pPr>
            <a:r>
              <a:rPr lang="en-US" sz="1600"/>
              <a:t>//any methods, can be in a subclass of Account, such as SavingAccount</a:t>
            </a:r>
          </a:p>
          <a:p>
            <a:pPr lvl="1">
              <a:lnSpc>
                <a:spcPct val="80000"/>
              </a:lnSpc>
              <a:buFontTx/>
              <a:buNone/>
            </a:pPr>
            <a:r>
              <a:rPr lang="en-US" sz="1600"/>
              <a:t>call(* Account+.*(..))</a:t>
            </a:r>
          </a:p>
          <a:p>
            <a:pPr lvl="1">
              <a:lnSpc>
                <a:spcPct val="80000"/>
              </a:lnSpc>
              <a:buFontTx/>
              <a:buNone/>
            </a:pPr>
            <a:r>
              <a:rPr lang="en-US" sz="1600"/>
              <a:t>//any method in any class</a:t>
            </a:r>
          </a:p>
          <a:p>
            <a:pPr lvl="1">
              <a:lnSpc>
                <a:spcPct val="80000"/>
              </a:lnSpc>
              <a:buFontTx/>
              <a:buNone/>
            </a:pPr>
            <a:r>
              <a:rPr lang="en-US" sz="1600"/>
              <a:t>call(* *.*(..))</a:t>
            </a:r>
          </a:p>
          <a:p>
            <a:pPr>
              <a:lnSpc>
                <a:spcPct val="80000"/>
              </a:lnSpc>
            </a:pPr>
            <a:r>
              <a:rPr lang="en-US" sz="1800"/>
              <a:t>Wildcards</a:t>
            </a:r>
          </a:p>
          <a:p>
            <a:pPr lvl="1">
              <a:lnSpc>
                <a:spcPct val="80000"/>
              </a:lnSpc>
              <a:buFontTx/>
              <a:buNone/>
            </a:pPr>
            <a:r>
              <a:rPr lang="en-US" sz="1600"/>
              <a:t> *  any number of characters except the period</a:t>
            </a:r>
          </a:p>
          <a:p>
            <a:pPr lvl="1">
              <a:lnSpc>
                <a:spcPct val="80000"/>
              </a:lnSpc>
              <a:buFontTx/>
              <a:buNone/>
            </a:pPr>
            <a:r>
              <a:rPr lang="en-US" sz="1600"/>
              <a:t> ..  any number of characters including periods</a:t>
            </a:r>
          </a:p>
          <a:p>
            <a:pPr lvl="1">
              <a:lnSpc>
                <a:spcPct val="80000"/>
              </a:lnSpc>
              <a:buFontTx/>
              <a:buNone/>
            </a:pPr>
            <a:r>
              <a:rPr lang="en-US" sz="1600"/>
              <a:t> +   any subclass</a:t>
            </a:r>
            <a:endParaRPr lang="en-US" sz="14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8019">
                                            <p:txEl>
                                              <p:pRg st="3" end="3"/>
                                            </p:txEl>
                                          </p:spTgt>
                                        </p:tgtEl>
                                        <p:attrNameLst>
                                          <p:attrName>style.visibility</p:attrName>
                                        </p:attrNameLst>
                                      </p:cBhvr>
                                      <p:to>
                                        <p:strVal val="visible"/>
                                      </p:to>
                                    </p:set>
                                    <p:animEffect transition="in" filter="blinds(horizontal)">
                                      <p:cBhvr>
                                        <p:cTn id="7" dur="500"/>
                                        <p:tgtEl>
                                          <p:spTgt spid="59801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8019">
                                            <p:txEl>
                                              <p:pRg st="4" end="4"/>
                                            </p:txEl>
                                          </p:spTgt>
                                        </p:tgtEl>
                                        <p:attrNameLst>
                                          <p:attrName>style.visibility</p:attrName>
                                        </p:attrNameLst>
                                      </p:cBhvr>
                                      <p:to>
                                        <p:strVal val="visible"/>
                                      </p:to>
                                    </p:set>
                                    <p:animEffect transition="in" filter="blinds(horizontal)">
                                      <p:cBhvr>
                                        <p:cTn id="12" dur="500"/>
                                        <p:tgtEl>
                                          <p:spTgt spid="5980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8019">
                                            <p:txEl>
                                              <p:pRg st="5" end="5"/>
                                            </p:txEl>
                                          </p:spTgt>
                                        </p:tgtEl>
                                        <p:attrNameLst>
                                          <p:attrName>style.visibility</p:attrName>
                                        </p:attrNameLst>
                                      </p:cBhvr>
                                      <p:to>
                                        <p:strVal val="visible"/>
                                      </p:to>
                                    </p:set>
                                    <p:animEffect transition="in" filter="blinds(horizontal)">
                                      <p:cBhvr>
                                        <p:cTn id="17" dur="500"/>
                                        <p:tgtEl>
                                          <p:spTgt spid="59801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8019">
                                            <p:txEl>
                                              <p:pRg st="6" end="6"/>
                                            </p:txEl>
                                          </p:spTgt>
                                        </p:tgtEl>
                                        <p:attrNameLst>
                                          <p:attrName>style.visibility</p:attrName>
                                        </p:attrNameLst>
                                      </p:cBhvr>
                                      <p:to>
                                        <p:strVal val="visible"/>
                                      </p:to>
                                    </p:set>
                                    <p:animEffect transition="in" filter="blinds(horizontal)">
                                      <p:cBhvr>
                                        <p:cTn id="22" dur="500"/>
                                        <p:tgtEl>
                                          <p:spTgt spid="59801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8019">
                                            <p:txEl>
                                              <p:pRg st="7" end="7"/>
                                            </p:txEl>
                                          </p:spTgt>
                                        </p:tgtEl>
                                        <p:attrNameLst>
                                          <p:attrName>style.visibility</p:attrName>
                                        </p:attrNameLst>
                                      </p:cBhvr>
                                      <p:to>
                                        <p:strVal val="visible"/>
                                      </p:to>
                                    </p:set>
                                    <p:animEffect transition="in" filter="blinds(horizontal)">
                                      <p:cBhvr>
                                        <p:cTn id="27" dur="500"/>
                                        <p:tgtEl>
                                          <p:spTgt spid="59801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8019">
                                            <p:txEl>
                                              <p:pRg st="8" end="8"/>
                                            </p:txEl>
                                          </p:spTgt>
                                        </p:tgtEl>
                                        <p:attrNameLst>
                                          <p:attrName>style.visibility</p:attrName>
                                        </p:attrNameLst>
                                      </p:cBhvr>
                                      <p:to>
                                        <p:strVal val="visible"/>
                                      </p:to>
                                    </p:set>
                                    <p:animEffect transition="in" filter="blinds(horizontal)">
                                      <p:cBhvr>
                                        <p:cTn id="32" dur="500"/>
                                        <p:tgtEl>
                                          <p:spTgt spid="59801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98019">
                                            <p:txEl>
                                              <p:pRg st="9" end="9"/>
                                            </p:txEl>
                                          </p:spTgt>
                                        </p:tgtEl>
                                        <p:attrNameLst>
                                          <p:attrName>style.visibility</p:attrName>
                                        </p:attrNameLst>
                                      </p:cBhvr>
                                      <p:to>
                                        <p:strVal val="visible"/>
                                      </p:to>
                                    </p:set>
                                    <p:animEffect transition="in" filter="blinds(horizontal)">
                                      <p:cBhvr>
                                        <p:cTn id="37" dur="500"/>
                                        <p:tgtEl>
                                          <p:spTgt spid="59801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8019">
                                            <p:txEl>
                                              <p:pRg st="10" end="10"/>
                                            </p:txEl>
                                          </p:spTgt>
                                        </p:tgtEl>
                                        <p:attrNameLst>
                                          <p:attrName>style.visibility</p:attrName>
                                        </p:attrNameLst>
                                      </p:cBhvr>
                                      <p:to>
                                        <p:strVal val="visible"/>
                                      </p:to>
                                    </p:set>
                                    <p:animEffect transition="in" filter="blinds(horizontal)">
                                      <p:cBhvr>
                                        <p:cTn id="42" dur="500"/>
                                        <p:tgtEl>
                                          <p:spTgt spid="598019">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98019">
                                            <p:txEl>
                                              <p:pRg st="11" end="11"/>
                                            </p:txEl>
                                          </p:spTgt>
                                        </p:tgtEl>
                                        <p:attrNameLst>
                                          <p:attrName>style.visibility</p:attrName>
                                        </p:attrNameLst>
                                      </p:cBhvr>
                                      <p:to>
                                        <p:strVal val="visible"/>
                                      </p:to>
                                    </p:set>
                                    <p:animEffect transition="in" filter="blinds(horizontal)">
                                      <p:cBhvr>
                                        <p:cTn id="47" dur="500"/>
                                        <p:tgtEl>
                                          <p:spTgt spid="598019">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98019">
                                            <p:txEl>
                                              <p:pRg st="12" end="12"/>
                                            </p:txEl>
                                          </p:spTgt>
                                        </p:tgtEl>
                                        <p:attrNameLst>
                                          <p:attrName>style.visibility</p:attrName>
                                        </p:attrNameLst>
                                      </p:cBhvr>
                                      <p:to>
                                        <p:strVal val="visible"/>
                                      </p:to>
                                    </p:set>
                                    <p:animEffect transition="in" filter="blinds(horizontal)">
                                      <p:cBhvr>
                                        <p:cTn id="52" dur="500"/>
                                        <p:tgtEl>
                                          <p:spTgt spid="598019">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98019">
                                            <p:txEl>
                                              <p:pRg st="13" end="13"/>
                                            </p:txEl>
                                          </p:spTgt>
                                        </p:tgtEl>
                                        <p:attrNameLst>
                                          <p:attrName>style.visibility</p:attrName>
                                        </p:attrNameLst>
                                      </p:cBhvr>
                                      <p:to>
                                        <p:strVal val="visible"/>
                                      </p:to>
                                    </p:set>
                                    <p:animEffect transition="in" filter="blinds(horizontal)">
                                      <p:cBhvr>
                                        <p:cTn id="57" dur="500"/>
                                        <p:tgtEl>
                                          <p:spTgt spid="598019">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98019">
                                            <p:txEl>
                                              <p:pRg st="14" end="14"/>
                                            </p:txEl>
                                          </p:spTgt>
                                        </p:tgtEl>
                                        <p:attrNameLst>
                                          <p:attrName>style.visibility</p:attrName>
                                        </p:attrNameLst>
                                      </p:cBhvr>
                                      <p:to>
                                        <p:strVal val="visible"/>
                                      </p:to>
                                    </p:set>
                                    <p:animEffect transition="in" filter="blinds(horizontal)">
                                      <p:cBhvr>
                                        <p:cTn id="62" dur="500"/>
                                        <p:tgtEl>
                                          <p:spTgt spid="598019">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98019">
                                            <p:txEl>
                                              <p:pRg st="15" end="15"/>
                                            </p:txEl>
                                          </p:spTgt>
                                        </p:tgtEl>
                                        <p:attrNameLst>
                                          <p:attrName>style.visibility</p:attrName>
                                        </p:attrNameLst>
                                      </p:cBhvr>
                                      <p:to>
                                        <p:strVal val="visible"/>
                                      </p:to>
                                    </p:set>
                                    <p:animEffect transition="in" filter="blinds(horizontal)">
                                      <p:cBhvr>
                                        <p:cTn id="67" dur="500"/>
                                        <p:tgtEl>
                                          <p:spTgt spid="59801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AF9CE9A-9691-D64D-82FA-EEB7B1D49E5A}" type="slidenum">
              <a:rPr lang="en-US" altLang="zh-CN"/>
              <a:pPr/>
              <a:t>51</a:t>
            </a:fld>
            <a:r>
              <a:rPr lang="en-US" altLang="zh-CN"/>
              <a:t> </a:t>
            </a:r>
            <a:endParaRPr lang="en-US"/>
          </a:p>
        </p:txBody>
      </p:sp>
      <p:sp>
        <p:nvSpPr>
          <p:cNvPr id="600066" name="Rectangle 2"/>
          <p:cNvSpPr>
            <a:spLocks noGrp="1" noChangeArrowheads="1"/>
          </p:cNvSpPr>
          <p:nvPr>
            <p:ph type="title"/>
          </p:nvPr>
        </p:nvSpPr>
        <p:spPr/>
        <p:txBody>
          <a:bodyPr/>
          <a:lstStyle/>
          <a:p>
            <a:r>
              <a:rPr lang="en-US" sz="2600"/>
              <a:t>Operators to compose poincuts</a:t>
            </a:r>
          </a:p>
        </p:txBody>
      </p:sp>
      <p:sp>
        <p:nvSpPr>
          <p:cNvPr id="600067" name="Rectangle 3"/>
          <p:cNvSpPr>
            <a:spLocks noGrp="1" noChangeArrowheads="1"/>
          </p:cNvSpPr>
          <p:nvPr>
            <p:ph type="body" idx="1"/>
          </p:nvPr>
        </p:nvSpPr>
        <p:spPr/>
        <p:txBody>
          <a:bodyPr/>
          <a:lstStyle/>
          <a:p>
            <a:r>
              <a:rPr lang="en-US"/>
              <a:t>Unary operator  ! (negation)</a:t>
            </a:r>
          </a:p>
          <a:p>
            <a:pPr lvl="1"/>
            <a:r>
              <a:rPr lang="en-US">
                <a:solidFill>
                  <a:schemeClr val="hlink"/>
                </a:solidFill>
              </a:rPr>
              <a:t>!</a:t>
            </a:r>
            <a:r>
              <a:rPr lang="en-US"/>
              <a:t>within(JoinPointTraceAspect)</a:t>
            </a:r>
          </a:p>
          <a:p>
            <a:pPr lvl="1"/>
            <a:r>
              <a:rPr lang="en-US"/>
              <a:t>exclude all join points occurring inside JoinPointTraceAspect</a:t>
            </a:r>
          </a:p>
          <a:p>
            <a:pPr lvl="1"/>
            <a:r>
              <a:rPr lang="en-US"/>
              <a:t>within(Account)</a:t>
            </a:r>
          </a:p>
          <a:p>
            <a:r>
              <a:rPr lang="en-US"/>
              <a:t>Binary operators || and &amp;&amp;</a:t>
            </a:r>
          </a:p>
          <a:p>
            <a:pPr lvl="1"/>
            <a:r>
              <a:rPr lang="en-GB"/>
              <a:t>call(* foo(..)) </a:t>
            </a:r>
            <a:r>
              <a:rPr lang="en-GB">
                <a:solidFill>
                  <a:schemeClr val="hlink"/>
                </a:solidFill>
              </a:rPr>
              <a:t>||</a:t>
            </a:r>
            <a:r>
              <a:rPr lang="en-GB"/>
              <a:t> call (* bar(..))</a:t>
            </a:r>
          </a:p>
          <a:p>
            <a:pPr lvl="1"/>
            <a:r>
              <a:rPr lang="en-US"/>
              <a:t>call(* foo(..)) </a:t>
            </a:r>
            <a:r>
              <a:rPr lang="en-US">
                <a:solidFill>
                  <a:schemeClr val="hlink"/>
                </a:solidFill>
              </a:rPr>
              <a:t>&amp;&amp;</a:t>
            </a:r>
            <a:r>
              <a:rPr lang="en-US"/>
              <a:t> within(CountCalls)</a:t>
            </a:r>
          </a:p>
          <a:p>
            <a:pPr lvl="1"/>
            <a:r>
              <a:rPr lang="en-US"/>
              <a:t>getBalanceOp()</a:t>
            </a:r>
            <a:r>
              <a:rPr lang="en-US">
                <a:solidFill>
                  <a:schemeClr val="hlink"/>
                </a:solidFill>
              </a:rPr>
              <a:t> ||</a:t>
            </a:r>
            <a:r>
              <a:rPr lang="en-US"/>
              <a:t> call(* foo(..))</a:t>
            </a:r>
          </a:p>
          <a:p>
            <a:pPr lvl="2"/>
            <a:r>
              <a:rPr lang="en-US"/>
              <a:t>getBalanceOp() is a named pointcut defined in previous slide </a:t>
            </a:r>
          </a:p>
          <a:p>
            <a:pPr lvl="1"/>
            <a:endParaRPr lang="en-US"/>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A0D7797-419A-BB42-9424-F5FF96543F9E}" type="slidenum">
              <a:rPr lang="en-US" altLang="zh-CN"/>
              <a:pPr/>
              <a:t>52</a:t>
            </a:fld>
            <a:r>
              <a:rPr lang="en-US" altLang="zh-CN"/>
              <a:t> </a:t>
            </a:r>
            <a:endParaRPr lang="en-US"/>
          </a:p>
        </p:txBody>
      </p:sp>
      <p:sp>
        <p:nvSpPr>
          <p:cNvPr id="602114" name="Rectangle 2"/>
          <p:cNvSpPr>
            <a:spLocks noGrp="1" noChangeArrowheads="1"/>
          </p:cNvSpPr>
          <p:nvPr>
            <p:ph type="title"/>
          </p:nvPr>
        </p:nvSpPr>
        <p:spPr/>
        <p:txBody>
          <a:bodyPr/>
          <a:lstStyle/>
          <a:p>
            <a:r>
              <a:rPr lang="en-US" sz="2600"/>
              <a:t>Signatures</a:t>
            </a:r>
          </a:p>
        </p:txBody>
      </p:sp>
      <p:sp>
        <p:nvSpPr>
          <p:cNvPr id="602115" name="Rectangle 3"/>
          <p:cNvSpPr>
            <a:spLocks noGrp="1" noChangeArrowheads="1"/>
          </p:cNvSpPr>
          <p:nvPr>
            <p:ph type="body" idx="1"/>
          </p:nvPr>
        </p:nvSpPr>
        <p:spPr/>
        <p:txBody>
          <a:bodyPr/>
          <a:lstStyle/>
          <a:p>
            <a:r>
              <a:rPr lang="en-US" dirty="0"/>
              <a:t>Method signature</a:t>
            </a:r>
          </a:p>
          <a:p>
            <a:r>
              <a:rPr lang="en-US" dirty="0"/>
              <a:t>Constructor signature</a:t>
            </a:r>
          </a:p>
          <a:p>
            <a:r>
              <a:rPr lang="en-US" dirty="0"/>
              <a:t>Type signature</a:t>
            </a:r>
          </a:p>
          <a:p>
            <a:r>
              <a:rPr lang="en-US" dirty="0"/>
              <a:t>Field Signature</a:t>
            </a:r>
          </a:p>
          <a:p>
            <a:endParaRPr lang="en-US" dirty="0"/>
          </a:p>
          <a:p>
            <a:pPr lvl="1">
              <a:buFontTx/>
              <a:buNone/>
            </a:pPr>
            <a:r>
              <a:rPr lang="en-US" sz="2400" dirty="0"/>
              <a:t> </a:t>
            </a:r>
            <a:r>
              <a:rPr lang="en-US" sz="2400" dirty="0">
                <a:solidFill>
                  <a:srgbClr val="6666FF"/>
                </a:solidFill>
              </a:rPr>
              <a:t>call</a:t>
            </a:r>
            <a:r>
              <a:rPr lang="en-US" sz="2400" dirty="0"/>
              <a:t> ( </a:t>
            </a:r>
            <a:r>
              <a:rPr lang="en-US" sz="2400" dirty="0">
                <a:solidFill>
                  <a:schemeClr val="hlink"/>
                </a:solidFill>
              </a:rPr>
              <a:t>public float </a:t>
            </a:r>
            <a:r>
              <a:rPr lang="en-US" sz="2400" dirty="0" err="1">
                <a:solidFill>
                  <a:schemeClr val="hlink"/>
                </a:solidFill>
              </a:rPr>
              <a:t>Account.getBalance</a:t>
            </a:r>
            <a:r>
              <a:rPr lang="en-US" sz="2400" dirty="0">
                <a:solidFill>
                  <a:schemeClr val="hlink"/>
                </a:solidFill>
              </a:rPr>
              <a:t>()</a:t>
            </a:r>
            <a:r>
              <a:rPr lang="en-US" sz="2400" dirty="0"/>
              <a:t> )</a:t>
            </a:r>
          </a:p>
          <a:p>
            <a:pPr lvl="1">
              <a:buFontTx/>
              <a:buNone/>
            </a:pPr>
            <a:r>
              <a:rPr lang="en-US" sz="2400" b="1" dirty="0">
                <a:solidFill>
                  <a:srgbClr val="6666FF"/>
                </a:solidFill>
                <a:sym typeface="Symbol" charset="2"/>
              </a:rPr>
              <a:t>   </a:t>
            </a:r>
            <a:r>
              <a:rPr lang="en-US" sz="2400" b="1" dirty="0" err="1">
                <a:solidFill>
                  <a:srgbClr val="6666FF"/>
                </a:solidFill>
                <a:sym typeface="Symbol" charset="2"/>
              </a:rPr>
              <a:t></a:t>
            </a:r>
            <a:r>
              <a:rPr lang="en-US" sz="2400" b="1" dirty="0">
                <a:sym typeface="Symbol" charset="2"/>
              </a:rPr>
              <a:t>          </a:t>
            </a:r>
            <a:r>
              <a:rPr lang="en-US" sz="2400" b="1" dirty="0" smtClean="0">
                <a:sym typeface="Symbol" charset="2"/>
              </a:rPr>
              <a:t>                     </a:t>
            </a:r>
            <a:r>
              <a:rPr lang="en-US" sz="2400" b="1" dirty="0" err="1">
                <a:solidFill>
                  <a:schemeClr val="hlink"/>
                </a:solidFill>
                <a:sym typeface="Symbol" charset="2"/>
              </a:rPr>
              <a:t></a:t>
            </a:r>
            <a:endParaRPr lang="en-US" sz="2400" b="1" dirty="0">
              <a:solidFill>
                <a:schemeClr val="hlink"/>
              </a:solidFill>
              <a:sym typeface="Symbol" charset="2"/>
            </a:endParaRPr>
          </a:p>
          <a:p>
            <a:pPr lvl="1">
              <a:buFontTx/>
              <a:buNone/>
            </a:pPr>
            <a:r>
              <a:rPr lang="en-US" sz="2400" dirty="0" err="1">
                <a:solidFill>
                  <a:srgbClr val="6666FF"/>
                </a:solidFill>
              </a:rPr>
              <a:t>Pointcut</a:t>
            </a:r>
            <a:r>
              <a:rPr lang="en-US" sz="2400" dirty="0">
                <a:solidFill>
                  <a:srgbClr val="6666FF"/>
                </a:solidFill>
              </a:rPr>
              <a:t> type       </a:t>
            </a:r>
            <a:r>
              <a:rPr lang="en-US" sz="2400" dirty="0">
                <a:solidFill>
                  <a:schemeClr val="hlink"/>
                </a:solidFill>
              </a:rPr>
              <a:t>Signature </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C5E5C1E-42C6-0644-8CC7-5DC23A33C49E}" type="slidenum">
              <a:rPr lang="en-US" altLang="zh-CN"/>
              <a:pPr/>
              <a:t>53</a:t>
            </a:fld>
            <a:r>
              <a:rPr lang="en-US" altLang="zh-CN"/>
              <a:t> </a:t>
            </a:r>
            <a:endParaRPr lang="en-US"/>
          </a:p>
        </p:txBody>
      </p:sp>
      <p:sp>
        <p:nvSpPr>
          <p:cNvPr id="604162" name="Rectangle 2"/>
          <p:cNvSpPr>
            <a:spLocks noGrp="1" noChangeArrowheads="1"/>
          </p:cNvSpPr>
          <p:nvPr>
            <p:ph type="title"/>
          </p:nvPr>
        </p:nvSpPr>
        <p:spPr/>
        <p:txBody>
          <a:bodyPr/>
          <a:lstStyle/>
          <a:p>
            <a:r>
              <a:rPr lang="en-US" sz="2600"/>
              <a:t>Constructor signature</a:t>
            </a:r>
          </a:p>
        </p:txBody>
      </p:sp>
      <p:sp>
        <p:nvSpPr>
          <p:cNvPr id="604163" name="Rectangle 3"/>
          <p:cNvSpPr>
            <a:spLocks noGrp="1" noChangeArrowheads="1"/>
          </p:cNvSpPr>
          <p:nvPr>
            <p:ph type="body" idx="1"/>
          </p:nvPr>
        </p:nvSpPr>
        <p:spPr/>
        <p:txBody>
          <a:bodyPr/>
          <a:lstStyle/>
          <a:p>
            <a:pPr>
              <a:lnSpc>
                <a:spcPct val="80000"/>
              </a:lnSpc>
            </a:pPr>
            <a:r>
              <a:rPr lang="en-US" sz="2000" dirty="0"/>
              <a:t>There is no return value;</a:t>
            </a:r>
          </a:p>
          <a:p>
            <a:pPr>
              <a:lnSpc>
                <a:spcPct val="80000"/>
              </a:lnSpc>
            </a:pPr>
            <a:r>
              <a:rPr lang="en-US" sz="2000" dirty="0"/>
              <a:t>new is used for method name.</a:t>
            </a:r>
          </a:p>
          <a:p>
            <a:pPr>
              <a:lnSpc>
                <a:spcPct val="80000"/>
              </a:lnSpc>
            </a:pPr>
            <a:r>
              <a:rPr lang="en-US" sz="2000" dirty="0"/>
              <a:t>Usage:</a:t>
            </a:r>
          </a:p>
          <a:p>
            <a:pPr lvl="1">
              <a:lnSpc>
                <a:spcPct val="80000"/>
              </a:lnSpc>
              <a:buFontTx/>
              <a:buNone/>
            </a:pPr>
            <a:r>
              <a:rPr lang="en-US" sz="1800" dirty="0">
                <a:solidFill>
                  <a:srgbClr val="6666FF"/>
                </a:solidFill>
              </a:rPr>
              <a:t>call</a:t>
            </a:r>
            <a:r>
              <a:rPr lang="en-US" sz="1800" dirty="0"/>
              <a:t> ( </a:t>
            </a:r>
            <a:r>
              <a:rPr lang="en-US" sz="1800" dirty="0">
                <a:solidFill>
                  <a:schemeClr val="hlink"/>
                </a:solidFill>
              </a:rPr>
              <a:t>public </a:t>
            </a:r>
            <a:r>
              <a:rPr lang="en-US" sz="1800" dirty="0" err="1">
                <a:solidFill>
                  <a:schemeClr val="hlink"/>
                </a:solidFill>
              </a:rPr>
              <a:t>SavingsAccount.new(int</a:t>
            </a:r>
            <a:r>
              <a:rPr lang="en-US" sz="1800" dirty="0">
                <a:solidFill>
                  <a:schemeClr val="hlink"/>
                </a:solidFill>
              </a:rPr>
              <a:t>)</a:t>
            </a:r>
            <a:r>
              <a:rPr lang="en-US" sz="1800" dirty="0"/>
              <a:t> )</a:t>
            </a:r>
          </a:p>
          <a:p>
            <a:pPr>
              <a:lnSpc>
                <a:spcPct val="80000"/>
              </a:lnSpc>
            </a:pPr>
            <a:r>
              <a:rPr lang="en-US" sz="2000" dirty="0"/>
              <a:t>Constructor signature examples:</a:t>
            </a:r>
          </a:p>
          <a:p>
            <a:pPr lvl="1">
              <a:lnSpc>
                <a:spcPct val="80000"/>
              </a:lnSpc>
              <a:buFontTx/>
              <a:buNone/>
            </a:pPr>
            <a:r>
              <a:rPr lang="en-US" sz="1800" dirty="0"/>
              <a:t>public </a:t>
            </a:r>
            <a:r>
              <a:rPr lang="en-US" sz="1800" dirty="0" err="1"/>
              <a:t>SavingsAccount.new(int</a:t>
            </a:r>
            <a:r>
              <a:rPr lang="en-US" sz="1800" dirty="0"/>
              <a:t>) </a:t>
            </a:r>
          </a:p>
          <a:p>
            <a:pPr lvl="1">
              <a:lnSpc>
                <a:spcPct val="80000"/>
              </a:lnSpc>
              <a:buFontTx/>
              <a:buNone/>
            </a:pPr>
            <a:r>
              <a:rPr lang="en-US" sz="1800" dirty="0"/>
              <a:t>public </a:t>
            </a:r>
            <a:r>
              <a:rPr lang="en-US" sz="1800" dirty="0" err="1"/>
              <a:t>SavingsAccount.new</a:t>
            </a:r>
            <a:r>
              <a:rPr lang="en-US" sz="1800" dirty="0"/>
              <a:t>(..)  </a:t>
            </a:r>
          </a:p>
          <a:p>
            <a:pPr lvl="1">
              <a:lnSpc>
                <a:spcPct val="80000"/>
              </a:lnSpc>
              <a:buFontTx/>
              <a:buNone/>
            </a:pPr>
            <a:r>
              <a:rPr lang="en-US" sz="1800" dirty="0"/>
              <a:t>			 //All constructors in </a:t>
            </a:r>
            <a:r>
              <a:rPr lang="en-US" sz="1800" dirty="0" err="1"/>
              <a:t>SavingsAccount</a:t>
            </a:r>
            <a:endParaRPr lang="en-US" sz="1800" dirty="0"/>
          </a:p>
          <a:p>
            <a:pPr lvl="1">
              <a:lnSpc>
                <a:spcPct val="80000"/>
              </a:lnSpc>
              <a:buFontTx/>
              <a:buNone/>
            </a:pPr>
            <a:r>
              <a:rPr lang="en-US" sz="1800" dirty="0"/>
              <a:t>public A*.new(..) </a:t>
            </a:r>
          </a:p>
          <a:p>
            <a:pPr lvl="1">
              <a:lnSpc>
                <a:spcPct val="80000"/>
              </a:lnSpc>
              <a:buFontTx/>
              <a:buNone/>
            </a:pPr>
            <a:r>
              <a:rPr lang="en-US" sz="1800" dirty="0"/>
              <a:t>			//All constructors of classes starts with A</a:t>
            </a:r>
          </a:p>
          <a:p>
            <a:pPr lvl="1">
              <a:lnSpc>
                <a:spcPct val="80000"/>
              </a:lnSpc>
              <a:buFontTx/>
              <a:buNone/>
            </a:pPr>
            <a:r>
              <a:rPr lang="en-US" sz="1800" dirty="0"/>
              <a:t>public A*+.new(..)  </a:t>
            </a:r>
          </a:p>
          <a:p>
            <a:pPr lvl="1">
              <a:lnSpc>
                <a:spcPct val="80000"/>
              </a:lnSpc>
              <a:buFontTx/>
              <a:buNone/>
            </a:pPr>
            <a:r>
              <a:rPr lang="en-US" sz="1800" dirty="0"/>
              <a:t>			//All constructors of classes starts with A or their subclasses</a:t>
            </a:r>
          </a:p>
          <a:p>
            <a:pPr lvl="1">
              <a:lnSpc>
                <a:spcPct val="80000"/>
              </a:lnSpc>
              <a:buFontTx/>
              <a:buNone/>
            </a:pPr>
            <a:r>
              <a:rPr lang="en-US" sz="1800" dirty="0"/>
              <a:t>public *.new(..)   </a:t>
            </a:r>
          </a:p>
          <a:p>
            <a:pPr lvl="1">
              <a:lnSpc>
                <a:spcPct val="80000"/>
              </a:lnSpc>
              <a:buFontTx/>
              <a:buNone/>
            </a:pPr>
            <a:r>
              <a:rPr lang="en-US" sz="1800" dirty="0"/>
              <a:t>			// All constructors of all classes in current package</a:t>
            </a:r>
          </a:p>
          <a:p>
            <a:pPr lvl="2">
              <a:lnSpc>
                <a:spcPct val="80000"/>
              </a:lnSpc>
              <a:buFontTx/>
              <a:buNone/>
            </a:pPr>
            <a:endParaRPr lang="en-US" sz="1800" dirty="0"/>
          </a:p>
          <a:p>
            <a:pPr lvl="2">
              <a:lnSpc>
                <a:spcPct val="80000"/>
              </a:lnSpc>
              <a:buFontTx/>
              <a:buNone/>
            </a:pPr>
            <a:endParaRPr lang="en-US" sz="1800" dirty="0"/>
          </a:p>
          <a:p>
            <a:pPr lvl="2">
              <a:lnSpc>
                <a:spcPct val="80000"/>
              </a:lnSpc>
              <a:buFontTx/>
              <a:buNone/>
            </a:pPr>
            <a:r>
              <a:rPr lang="en-US" sz="1800" dirty="0"/>
              <a:t>	</a:t>
            </a:r>
          </a:p>
        </p:txBody>
      </p:sp>
      <p:sp>
        <p:nvSpPr>
          <p:cNvPr id="5" name="Rectangle 4"/>
          <p:cNvSpPr/>
          <p:nvPr/>
        </p:nvSpPr>
        <p:spPr>
          <a:xfrm>
            <a:off x="6096000" y="381000"/>
            <a:ext cx="3048000" cy="1323439"/>
          </a:xfrm>
          <a:prstGeom prst="rect">
            <a:avLst/>
          </a:prstGeom>
        </p:spPr>
        <p:txBody>
          <a:bodyPr wrap="square">
            <a:spAutoFit/>
          </a:bodyPr>
          <a:lstStyle/>
          <a:p>
            <a:pPr>
              <a:buFont typeface="Arial"/>
              <a:buChar char="•"/>
            </a:pPr>
            <a:r>
              <a:rPr lang="en-US" sz="2000" dirty="0" smtClean="0">
                <a:latin typeface="Calibri"/>
                <a:cs typeface="Calibri"/>
              </a:rPr>
              <a:t>Method signature</a:t>
            </a:r>
          </a:p>
          <a:p>
            <a:pPr>
              <a:buFont typeface="Arial"/>
              <a:buChar char="•"/>
            </a:pPr>
            <a:r>
              <a:rPr lang="en-US" sz="2000" dirty="0" smtClean="0">
                <a:latin typeface="Calibri"/>
                <a:cs typeface="Calibri"/>
              </a:rPr>
              <a:t>Constructor signature</a:t>
            </a:r>
          </a:p>
          <a:p>
            <a:pPr>
              <a:buFont typeface="Arial"/>
              <a:buChar char="•"/>
            </a:pPr>
            <a:r>
              <a:rPr lang="en-US" sz="2000" dirty="0" smtClean="0">
                <a:latin typeface="Calibri"/>
                <a:cs typeface="Calibri"/>
              </a:rPr>
              <a:t>Type signature</a:t>
            </a:r>
          </a:p>
          <a:p>
            <a:pPr>
              <a:buFont typeface="Arial"/>
              <a:buChar char="•"/>
            </a:pPr>
            <a:r>
              <a:rPr lang="en-US" sz="2000" dirty="0" smtClean="0">
                <a:latin typeface="Calibri"/>
                <a:cs typeface="Calibri"/>
              </a:rPr>
              <a:t>Field Signature</a:t>
            </a:r>
            <a:endParaRPr lang="en-US" sz="2000" dirty="0">
              <a:latin typeface="Calibri"/>
              <a:cs typeface="Calibri"/>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63">
                                            <p:txEl>
                                              <p:pRg st="7" end="7"/>
                                            </p:txEl>
                                          </p:spTgt>
                                        </p:tgtEl>
                                        <p:attrNameLst>
                                          <p:attrName>style.visibility</p:attrName>
                                        </p:attrNameLst>
                                      </p:cBhvr>
                                      <p:to>
                                        <p:strVal val="visible"/>
                                      </p:to>
                                    </p:set>
                                    <p:animEffect transition="in" filter="blinds(horizontal)">
                                      <p:cBhvr>
                                        <p:cTn id="7" dur="500"/>
                                        <p:tgtEl>
                                          <p:spTgt spid="60416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163">
                                            <p:txEl>
                                              <p:pRg st="9" end="9"/>
                                            </p:txEl>
                                          </p:spTgt>
                                        </p:tgtEl>
                                        <p:attrNameLst>
                                          <p:attrName>style.visibility</p:attrName>
                                        </p:attrNameLst>
                                      </p:cBhvr>
                                      <p:to>
                                        <p:strVal val="visible"/>
                                      </p:to>
                                    </p:set>
                                    <p:animEffect transition="in" filter="blinds(horizontal)">
                                      <p:cBhvr>
                                        <p:cTn id="12" dur="500"/>
                                        <p:tgtEl>
                                          <p:spTgt spid="60416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4163">
                                            <p:txEl>
                                              <p:pRg st="11" end="11"/>
                                            </p:txEl>
                                          </p:spTgt>
                                        </p:tgtEl>
                                        <p:attrNameLst>
                                          <p:attrName>style.visibility</p:attrName>
                                        </p:attrNameLst>
                                      </p:cBhvr>
                                      <p:to>
                                        <p:strVal val="visible"/>
                                      </p:to>
                                    </p:set>
                                    <p:animEffect transition="in" filter="blinds(horizontal)">
                                      <p:cBhvr>
                                        <p:cTn id="17" dur="500"/>
                                        <p:tgtEl>
                                          <p:spTgt spid="604163">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4163">
                                            <p:txEl>
                                              <p:pRg st="13" end="13"/>
                                            </p:txEl>
                                          </p:spTgt>
                                        </p:tgtEl>
                                        <p:attrNameLst>
                                          <p:attrName>style.visibility</p:attrName>
                                        </p:attrNameLst>
                                      </p:cBhvr>
                                      <p:to>
                                        <p:strVal val="visible"/>
                                      </p:to>
                                    </p:set>
                                    <p:animEffect transition="in" filter="blinds(horizontal)">
                                      <p:cBhvr>
                                        <p:cTn id="22" dur="500"/>
                                        <p:tgtEl>
                                          <p:spTgt spid="604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0748D6-FAC9-B043-8316-B3C938CEB159}" type="slidenum">
              <a:rPr lang="en-US" altLang="zh-CN"/>
              <a:pPr/>
              <a:t>54</a:t>
            </a:fld>
            <a:r>
              <a:rPr lang="en-US" altLang="zh-CN"/>
              <a:t> </a:t>
            </a:r>
            <a:endParaRPr lang="en-US"/>
          </a:p>
        </p:txBody>
      </p:sp>
      <p:sp>
        <p:nvSpPr>
          <p:cNvPr id="606210" name="Rectangle 2"/>
          <p:cNvSpPr>
            <a:spLocks noGrp="1" noChangeArrowheads="1"/>
          </p:cNvSpPr>
          <p:nvPr>
            <p:ph type="title"/>
          </p:nvPr>
        </p:nvSpPr>
        <p:spPr/>
        <p:txBody>
          <a:bodyPr/>
          <a:lstStyle/>
          <a:p>
            <a:r>
              <a:rPr lang="en-US" sz="2600"/>
              <a:t>Type signature</a:t>
            </a:r>
          </a:p>
        </p:txBody>
      </p:sp>
      <p:sp>
        <p:nvSpPr>
          <p:cNvPr id="606211" name="Rectangle 3"/>
          <p:cNvSpPr>
            <a:spLocks noGrp="1" noChangeArrowheads="1"/>
          </p:cNvSpPr>
          <p:nvPr>
            <p:ph type="body" idx="1"/>
          </p:nvPr>
        </p:nvSpPr>
        <p:spPr/>
        <p:txBody>
          <a:bodyPr/>
          <a:lstStyle/>
          <a:p>
            <a:pPr>
              <a:lnSpc>
                <a:spcPct val="90000"/>
              </a:lnSpc>
            </a:pPr>
            <a:r>
              <a:rPr lang="en-US" sz="2000" dirty="0"/>
              <a:t>Usage:</a:t>
            </a:r>
          </a:p>
          <a:p>
            <a:pPr lvl="1">
              <a:lnSpc>
                <a:spcPct val="90000"/>
              </a:lnSpc>
            </a:pPr>
            <a:r>
              <a:rPr lang="en-US" sz="1800" dirty="0" err="1">
                <a:solidFill>
                  <a:srgbClr val="6666FF"/>
                </a:solidFill>
              </a:rPr>
              <a:t>staticinitialization</a:t>
            </a:r>
            <a:r>
              <a:rPr lang="en-US" sz="1800" dirty="0"/>
              <a:t>(</a:t>
            </a:r>
            <a:r>
              <a:rPr lang="en-US" sz="1800" dirty="0">
                <a:solidFill>
                  <a:schemeClr val="hlink"/>
                </a:solidFill>
              </a:rPr>
              <a:t>Account</a:t>
            </a:r>
            <a:r>
              <a:rPr lang="en-US" sz="1800" dirty="0"/>
              <a:t>)</a:t>
            </a:r>
          </a:p>
          <a:p>
            <a:pPr lvl="1">
              <a:lnSpc>
                <a:spcPct val="90000"/>
              </a:lnSpc>
            </a:pPr>
            <a:r>
              <a:rPr lang="en-US" sz="1800" dirty="0"/>
              <a:t>the join point that initializes Account class </a:t>
            </a:r>
          </a:p>
          <a:p>
            <a:pPr>
              <a:lnSpc>
                <a:spcPct val="90000"/>
              </a:lnSpc>
            </a:pPr>
            <a:r>
              <a:rPr lang="en-US" sz="2000" dirty="0"/>
              <a:t>In Account Trace:</a:t>
            </a:r>
          </a:p>
          <a:p>
            <a:pPr lvl="1">
              <a:lnSpc>
                <a:spcPct val="90000"/>
              </a:lnSpc>
              <a:buFontTx/>
              <a:buNone/>
            </a:pPr>
            <a:r>
              <a:rPr lang="en-US" sz="1800" dirty="0"/>
              <a:t> </a:t>
            </a:r>
            <a:r>
              <a:rPr lang="en-US" sz="1800" dirty="0" err="1"/>
              <a:t>pointcut</a:t>
            </a:r>
            <a:r>
              <a:rPr lang="en-US" sz="1800" dirty="0"/>
              <a:t> </a:t>
            </a:r>
            <a:r>
              <a:rPr lang="en-US" sz="1800" dirty="0" err="1"/>
              <a:t>tracePoints</a:t>
            </a:r>
            <a:r>
              <a:rPr lang="en-US" sz="1800" dirty="0"/>
              <a:t>() : </a:t>
            </a:r>
          </a:p>
          <a:p>
            <a:pPr lvl="1">
              <a:lnSpc>
                <a:spcPct val="90000"/>
              </a:lnSpc>
              <a:buFontTx/>
              <a:buNone/>
            </a:pPr>
            <a:r>
              <a:rPr lang="en-US" sz="1800" dirty="0"/>
              <a:t>    	!within(</a:t>
            </a:r>
            <a:r>
              <a:rPr lang="en-US" sz="1800" dirty="0" err="1"/>
              <a:t>SimpleTrace</a:t>
            </a:r>
            <a:r>
              <a:rPr lang="en-US" sz="1800" dirty="0"/>
              <a:t>)</a:t>
            </a:r>
          </a:p>
          <a:p>
            <a:pPr lvl="1">
              <a:lnSpc>
                <a:spcPct val="90000"/>
              </a:lnSpc>
              <a:buFontTx/>
              <a:buNone/>
            </a:pPr>
            <a:r>
              <a:rPr lang="en-US" sz="1800" dirty="0"/>
              <a:t>&amp;&amp;    </a:t>
            </a:r>
            <a:r>
              <a:rPr lang="en-US" sz="1800" dirty="0" err="1"/>
              <a:t>staticinitialization</a:t>
            </a:r>
            <a:r>
              <a:rPr lang="en-US" sz="1800" dirty="0"/>
              <a:t>(Account);</a:t>
            </a:r>
          </a:p>
          <a:p>
            <a:pPr lvl="1">
              <a:lnSpc>
                <a:spcPct val="90000"/>
              </a:lnSpc>
              <a:buFontTx/>
              <a:buNone/>
            </a:pPr>
            <a:endParaRPr lang="en-US" sz="1800" dirty="0"/>
          </a:p>
          <a:p>
            <a:pPr lvl="3">
              <a:lnSpc>
                <a:spcPct val="90000"/>
              </a:lnSpc>
            </a:pPr>
            <a:r>
              <a:rPr lang="en-US" sz="1600" dirty="0"/>
              <a:t>Before: </a:t>
            </a:r>
            <a:r>
              <a:rPr lang="en-US" sz="1600" dirty="0" err="1"/>
              <a:t>staticinitialization</a:t>
            </a:r>
            <a:r>
              <a:rPr lang="en-US" sz="1600" dirty="0"/>
              <a:t>(Account.&lt;</a:t>
            </a:r>
            <a:r>
              <a:rPr lang="en-US" sz="1600" dirty="0" err="1"/>
              <a:t>clinit</a:t>
            </a:r>
            <a:r>
              <a:rPr lang="en-US" sz="1600" dirty="0"/>
              <a:t>&gt;)</a:t>
            </a:r>
          </a:p>
          <a:p>
            <a:pPr lvl="3">
              <a:lnSpc>
                <a:spcPct val="90000"/>
              </a:lnSpc>
            </a:pPr>
            <a:r>
              <a:rPr lang="en-US" sz="1600" dirty="0"/>
              <a:t>After: </a:t>
            </a:r>
            <a:r>
              <a:rPr lang="en-US" sz="1600" dirty="0" err="1"/>
              <a:t>staticinitialization</a:t>
            </a:r>
            <a:r>
              <a:rPr lang="en-US" sz="1600" dirty="0"/>
              <a:t>(Account.&lt;</a:t>
            </a:r>
            <a:r>
              <a:rPr lang="en-US" sz="1600" dirty="0" err="1"/>
              <a:t>clinit</a:t>
            </a:r>
            <a:r>
              <a:rPr lang="en-US" sz="1600" dirty="0"/>
              <a:t>&gt;)</a:t>
            </a:r>
          </a:p>
          <a:p>
            <a:pPr>
              <a:lnSpc>
                <a:spcPct val="90000"/>
              </a:lnSpc>
            </a:pPr>
            <a:r>
              <a:rPr lang="en-US" sz="2000" dirty="0"/>
              <a:t>Example of type signature</a:t>
            </a:r>
          </a:p>
          <a:p>
            <a:pPr lvl="1">
              <a:lnSpc>
                <a:spcPct val="90000"/>
              </a:lnSpc>
            </a:pPr>
            <a:r>
              <a:rPr lang="en-US" sz="1800" dirty="0"/>
              <a:t>Account</a:t>
            </a:r>
          </a:p>
          <a:p>
            <a:pPr lvl="1">
              <a:lnSpc>
                <a:spcPct val="90000"/>
              </a:lnSpc>
            </a:pPr>
            <a:r>
              <a:rPr lang="en-US" sz="1800" dirty="0"/>
              <a:t>*Account</a:t>
            </a:r>
          </a:p>
          <a:p>
            <a:pPr lvl="1">
              <a:lnSpc>
                <a:spcPct val="90000"/>
              </a:lnSpc>
            </a:pPr>
            <a:r>
              <a:rPr lang="en-US" sz="1800" dirty="0"/>
              <a:t>Account+</a:t>
            </a:r>
          </a:p>
          <a:p>
            <a:pPr lvl="1">
              <a:lnSpc>
                <a:spcPct val="90000"/>
              </a:lnSpc>
            </a:pPr>
            <a:r>
              <a:rPr lang="en-US" sz="1800" dirty="0"/>
              <a:t>java.*.Date</a:t>
            </a:r>
          </a:p>
          <a:p>
            <a:pPr lvl="1">
              <a:lnSpc>
                <a:spcPct val="90000"/>
              </a:lnSpc>
            </a:pPr>
            <a:r>
              <a:rPr lang="en-US" sz="1800" dirty="0"/>
              <a:t>java..*</a:t>
            </a:r>
          </a:p>
          <a:p>
            <a:pPr lvl="1">
              <a:lnSpc>
                <a:spcPct val="90000"/>
              </a:lnSpc>
            </a:pPr>
            <a:endParaRPr lang="en-US" sz="1800" dirty="0"/>
          </a:p>
        </p:txBody>
      </p:sp>
      <p:sp>
        <p:nvSpPr>
          <p:cNvPr id="5" name="Rectangle 4"/>
          <p:cNvSpPr/>
          <p:nvPr/>
        </p:nvSpPr>
        <p:spPr>
          <a:xfrm>
            <a:off x="6096000" y="381000"/>
            <a:ext cx="3048000" cy="1323439"/>
          </a:xfrm>
          <a:prstGeom prst="rect">
            <a:avLst/>
          </a:prstGeom>
        </p:spPr>
        <p:txBody>
          <a:bodyPr wrap="square">
            <a:spAutoFit/>
          </a:bodyPr>
          <a:lstStyle/>
          <a:p>
            <a:pPr>
              <a:buFont typeface="Arial"/>
              <a:buChar char="•"/>
            </a:pPr>
            <a:r>
              <a:rPr lang="en-US" sz="2000" dirty="0" smtClean="0">
                <a:latin typeface="Calibri"/>
                <a:cs typeface="Calibri"/>
              </a:rPr>
              <a:t>Method signature</a:t>
            </a:r>
          </a:p>
          <a:p>
            <a:pPr>
              <a:buFont typeface="Arial"/>
              <a:buChar char="•"/>
            </a:pPr>
            <a:r>
              <a:rPr lang="en-US" sz="2000" dirty="0" smtClean="0">
                <a:latin typeface="Calibri"/>
                <a:cs typeface="Calibri"/>
              </a:rPr>
              <a:t>Constructor signature</a:t>
            </a:r>
          </a:p>
          <a:p>
            <a:pPr>
              <a:buFont typeface="Arial"/>
              <a:buChar char="•"/>
            </a:pPr>
            <a:r>
              <a:rPr lang="en-US" sz="2000" dirty="0" smtClean="0">
                <a:latin typeface="Calibri"/>
                <a:cs typeface="Calibri"/>
              </a:rPr>
              <a:t>Type signature</a:t>
            </a:r>
          </a:p>
          <a:p>
            <a:pPr>
              <a:buFont typeface="Arial"/>
              <a:buChar char="•"/>
            </a:pPr>
            <a:r>
              <a:rPr lang="en-US" sz="2000" dirty="0" smtClean="0">
                <a:latin typeface="Calibri"/>
                <a:cs typeface="Calibri"/>
              </a:rPr>
              <a:t>Field Signature</a:t>
            </a:r>
            <a:endParaRPr lang="en-US" sz="2000" dirty="0">
              <a:latin typeface="Calibri"/>
              <a:cs typeface="Calibri"/>
            </a:endParaRP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5483C65-53AE-104C-ADD3-FF0AE11A08C1}" type="slidenum">
              <a:rPr lang="en-US" altLang="zh-CN"/>
              <a:pPr/>
              <a:t>55</a:t>
            </a:fld>
            <a:r>
              <a:rPr lang="en-US" altLang="zh-CN"/>
              <a:t> </a:t>
            </a:r>
            <a:endParaRPr lang="en-US"/>
          </a:p>
        </p:txBody>
      </p:sp>
      <p:sp>
        <p:nvSpPr>
          <p:cNvPr id="608258" name="Rectangle 2"/>
          <p:cNvSpPr>
            <a:spLocks noGrp="1" noChangeArrowheads="1"/>
          </p:cNvSpPr>
          <p:nvPr>
            <p:ph type="title"/>
          </p:nvPr>
        </p:nvSpPr>
        <p:spPr/>
        <p:txBody>
          <a:bodyPr/>
          <a:lstStyle/>
          <a:p>
            <a:r>
              <a:rPr lang="en-US" sz="2600"/>
              <a:t>Field signature</a:t>
            </a:r>
          </a:p>
        </p:txBody>
      </p:sp>
      <p:sp>
        <p:nvSpPr>
          <p:cNvPr id="608259" name="Rectangle 3"/>
          <p:cNvSpPr>
            <a:spLocks noGrp="1" noChangeArrowheads="1"/>
          </p:cNvSpPr>
          <p:nvPr>
            <p:ph type="body" idx="1"/>
          </p:nvPr>
        </p:nvSpPr>
        <p:spPr/>
        <p:txBody>
          <a:bodyPr/>
          <a:lstStyle/>
          <a:p>
            <a:r>
              <a:rPr lang="en-US" dirty="0"/>
              <a:t>Usage: </a:t>
            </a:r>
          </a:p>
          <a:p>
            <a:pPr lvl="1">
              <a:buFontTx/>
              <a:buNone/>
            </a:pPr>
            <a:r>
              <a:rPr lang="en-US" dirty="0">
                <a:solidFill>
                  <a:srgbClr val="6666FF"/>
                </a:solidFill>
              </a:rPr>
              <a:t>get</a:t>
            </a:r>
            <a:r>
              <a:rPr lang="en-US" dirty="0"/>
              <a:t> (</a:t>
            </a:r>
            <a:r>
              <a:rPr lang="en-US" dirty="0">
                <a:solidFill>
                  <a:schemeClr val="hlink"/>
                </a:solidFill>
              </a:rPr>
              <a:t>private float </a:t>
            </a:r>
            <a:r>
              <a:rPr lang="en-US" dirty="0" err="1">
                <a:solidFill>
                  <a:schemeClr val="hlink"/>
                </a:solidFill>
              </a:rPr>
              <a:t>Account._balance</a:t>
            </a:r>
            <a:r>
              <a:rPr lang="en-US" dirty="0"/>
              <a:t>)</a:t>
            </a:r>
          </a:p>
          <a:p>
            <a:pPr lvl="1">
              <a:buFontTx/>
              <a:buNone/>
            </a:pPr>
            <a:r>
              <a:rPr lang="en-US" dirty="0">
                <a:solidFill>
                  <a:srgbClr val="6666FF"/>
                </a:solidFill>
              </a:rPr>
              <a:t>set</a:t>
            </a:r>
            <a:r>
              <a:rPr lang="en-US" dirty="0"/>
              <a:t> (</a:t>
            </a:r>
            <a:r>
              <a:rPr lang="en-US" dirty="0">
                <a:solidFill>
                  <a:schemeClr val="hlink"/>
                </a:solidFill>
              </a:rPr>
              <a:t>private float </a:t>
            </a:r>
            <a:r>
              <a:rPr lang="en-US" dirty="0" err="1">
                <a:solidFill>
                  <a:schemeClr val="hlink"/>
                </a:solidFill>
              </a:rPr>
              <a:t>Account._balance</a:t>
            </a:r>
            <a:r>
              <a:rPr lang="en-US" dirty="0"/>
              <a:t>)</a:t>
            </a:r>
          </a:p>
          <a:p>
            <a:pPr lvl="1">
              <a:buFontTx/>
              <a:buNone/>
            </a:pPr>
            <a:endParaRPr lang="en-US" dirty="0"/>
          </a:p>
          <a:p>
            <a:r>
              <a:rPr lang="en-US" dirty="0"/>
              <a:t>Examples:</a:t>
            </a:r>
          </a:p>
          <a:p>
            <a:pPr lvl="1">
              <a:buFontTx/>
              <a:buNone/>
            </a:pPr>
            <a:r>
              <a:rPr lang="en-US" dirty="0"/>
              <a:t>* Account.*    //all fields in the account class</a:t>
            </a:r>
            <a:endParaRPr lang="en-US" dirty="0" smtClean="0"/>
          </a:p>
          <a:p>
            <a:pPr lvl="1">
              <a:buFontTx/>
              <a:buNone/>
            </a:pPr>
            <a:endParaRPr lang="en-US" dirty="0" smtClean="0"/>
          </a:p>
          <a:p>
            <a:pPr lvl="1">
              <a:buFontTx/>
              <a:buNone/>
            </a:pPr>
            <a:r>
              <a:rPr lang="en-US" dirty="0" smtClean="0"/>
              <a:t>!</a:t>
            </a:r>
            <a:r>
              <a:rPr lang="en-US" dirty="0"/>
              <a:t>public static * banking..*.*    </a:t>
            </a:r>
          </a:p>
          <a:p>
            <a:pPr lvl="2">
              <a:buFontTx/>
              <a:buNone/>
            </a:pPr>
            <a:r>
              <a:rPr lang="en-US" dirty="0"/>
              <a:t>//all non-public static fields of banking and its sub-packages</a:t>
            </a:r>
          </a:p>
          <a:p>
            <a:pPr lvl="2"/>
            <a:endParaRPr lang="en-US" dirty="0"/>
          </a:p>
        </p:txBody>
      </p:sp>
      <p:sp>
        <p:nvSpPr>
          <p:cNvPr id="5" name="Rectangle 4"/>
          <p:cNvSpPr/>
          <p:nvPr/>
        </p:nvSpPr>
        <p:spPr>
          <a:xfrm>
            <a:off x="6096000" y="381000"/>
            <a:ext cx="3048000" cy="1323439"/>
          </a:xfrm>
          <a:prstGeom prst="rect">
            <a:avLst/>
          </a:prstGeom>
        </p:spPr>
        <p:txBody>
          <a:bodyPr wrap="square">
            <a:spAutoFit/>
          </a:bodyPr>
          <a:lstStyle/>
          <a:p>
            <a:pPr>
              <a:buFont typeface="Arial"/>
              <a:buChar char="•"/>
            </a:pPr>
            <a:r>
              <a:rPr lang="en-US" sz="2000" dirty="0" smtClean="0">
                <a:latin typeface="Calibri"/>
                <a:cs typeface="Calibri"/>
              </a:rPr>
              <a:t>Method signature</a:t>
            </a:r>
          </a:p>
          <a:p>
            <a:pPr>
              <a:buFont typeface="Arial"/>
              <a:buChar char="•"/>
            </a:pPr>
            <a:r>
              <a:rPr lang="en-US" sz="2000" dirty="0" smtClean="0">
                <a:latin typeface="Calibri"/>
                <a:cs typeface="Calibri"/>
              </a:rPr>
              <a:t>Constructor signature</a:t>
            </a:r>
          </a:p>
          <a:p>
            <a:pPr>
              <a:buFont typeface="Arial"/>
              <a:buChar char="•"/>
            </a:pPr>
            <a:r>
              <a:rPr lang="en-US" sz="2000" dirty="0" smtClean="0">
                <a:latin typeface="Calibri"/>
                <a:cs typeface="Calibri"/>
              </a:rPr>
              <a:t>Type signature</a:t>
            </a:r>
          </a:p>
          <a:p>
            <a:pPr>
              <a:buFont typeface="Arial"/>
              <a:buChar char="•"/>
            </a:pPr>
            <a:r>
              <a:rPr lang="en-US" sz="2000" dirty="0" smtClean="0">
                <a:latin typeface="Calibri"/>
                <a:cs typeface="Calibri"/>
              </a:rPr>
              <a:t>Field Signature</a:t>
            </a:r>
            <a:endParaRPr lang="en-US" sz="2000" dirty="0">
              <a:latin typeface="Calibri"/>
              <a:cs typeface="Calibri"/>
            </a:endParaRP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2257252-05E6-0C45-8DD1-90ECD2759A48}" type="slidenum">
              <a:rPr lang="en-US" altLang="zh-CN"/>
              <a:pPr/>
              <a:t>56</a:t>
            </a:fld>
            <a:r>
              <a:rPr lang="en-US" altLang="zh-CN"/>
              <a:t> </a:t>
            </a:r>
            <a:endParaRPr lang="en-US"/>
          </a:p>
        </p:txBody>
      </p:sp>
      <p:sp>
        <p:nvSpPr>
          <p:cNvPr id="610306" name="Rectangle 2"/>
          <p:cNvSpPr>
            <a:spLocks noGrp="1" noChangeArrowheads="1"/>
          </p:cNvSpPr>
          <p:nvPr>
            <p:ph type="title"/>
          </p:nvPr>
        </p:nvSpPr>
        <p:spPr/>
        <p:txBody>
          <a:bodyPr/>
          <a:lstStyle/>
          <a:p>
            <a:r>
              <a:rPr lang="en-US" sz="2600"/>
              <a:t>Kinded pointcuts</a:t>
            </a:r>
          </a:p>
        </p:txBody>
      </p:sp>
      <p:sp>
        <p:nvSpPr>
          <p:cNvPr id="610307" name="Rectangle 3"/>
          <p:cNvSpPr>
            <a:spLocks noGrp="1" noChangeArrowheads="1"/>
          </p:cNvSpPr>
          <p:nvPr>
            <p:ph type="body" idx="1"/>
          </p:nvPr>
        </p:nvSpPr>
        <p:spPr/>
        <p:txBody>
          <a:bodyPr/>
          <a:lstStyle/>
          <a:p>
            <a:pPr>
              <a:lnSpc>
                <a:spcPct val="90000"/>
              </a:lnSpc>
            </a:pPr>
            <a:r>
              <a:rPr lang="en-US" sz="2000"/>
              <a:t>Method execution and call</a:t>
            </a:r>
          </a:p>
          <a:p>
            <a:pPr lvl="1">
              <a:lnSpc>
                <a:spcPct val="90000"/>
              </a:lnSpc>
            </a:pPr>
            <a:r>
              <a:rPr lang="en-US" sz="1800"/>
              <a:t>execution(MethodSignature)</a:t>
            </a:r>
          </a:p>
          <a:p>
            <a:pPr lvl="1">
              <a:lnSpc>
                <a:spcPct val="90000"/>
              </a:lnSpc>
            </a:pPr>
            <a:r>
              <a:rPr lang="en-US" sz="1800"/>
              <a:t>call(MethodSignature)</a:t>
            </a:r>
          </a:p>
          <a:p>
            <a:pPr>
              <a:lnSpc>
                <a:spcPct val="90000"/>
              </a:lnSpc>
            </a:pPr>
            <a:r>
              <a:rPr lang="en-US" sz="2000"/>
              <a:t>Constructor execution and call</a:t>
            </a:r>
          </a:p>
          <a:p>
            <a:pPr lvl="1">
              <a:lnSpc>
                <a:spcPct val="90000"/>
              </a:lnSpc>
            </a:pPr>
            <a:r>
              <a:rPr lang="en-US" sz="1800"/>
              <a:t>execution(ConstructorSignature)</a:t>
            </a:r>
          </a:p>
          <a:p>
            <a:pPr lvl="1">
              <a:lnSpc>
                <a:spcPct val="90000"/>
              </a:lnSpc>
            </a:pPr>
            <a:r>
              <a:rPr lang="en-US" sz="1800"/>
              <a:t>call(ConstructorSignature)</a:t>
            </a:r>
          </a:p>
          <a:p>
            <a:pPr>
              <a:lnSpc>
                <a:spcPct val="90000"/>
              </a:lnSpc>
            </a:pPr>
            <a:r>
              <a:rPr lang="en-US" sz="2000"/>
              <a:t>Field access</a:t>
            </a:r>
          </a:p>
          <a:p>
            <a:pPr lvl="1">
              <a:lnSpc>
                <a:spcPct val="90000"/>
              </a:lnSpc>
            </a:pPr>
            <a:r>
              <a:rPr lang="en-US" sz="1800"/>
              <a:t>get(FieldSignature)</a:t>
            </a:r>
          </a:p>
          <a:p>
            <a:pPr lvl="1">
              <a:lnSpc>
                <a:spcPct val="90000"/>
              </a:lnSpc>
            </a:pPr>
            <a:r>
              <a:rPr lang="en-US" sz="1800"/>
              <a:t>set(FieldSignature)</a:t>
            </a:r>
          </a:p>
          <a:p>
            <a:pPr>
              <a:lnSpc>
                <a:spcPct val="90000"/>
              </a:lnSpc>
            </a:pPr>
            <a:r>
              <a:rPr lang="en-US" sz="2000"/>
              <a:t>Class and object initialization</a:t>
            </a:r>
          </a:p>
          <a:p>
            <a:pPr lvl="1">
              <a:lnSpc>
                <a:spcPct val="90000"/>
              </a:lnSpc>
            </a:pPr>
            <a:r>
              <a:rPr lang="en-US" sz="1800"/>
              <a:t>staticinitialization(TypeSignature)</a:t>
            </a:r>
          </a:p>
          <a:p>
            <a:pPr lvl="1">
              <a:lnSpc>
                <a:spcPct val="90000"/>
              </a:lnSpc>
            </a:pPr>
            <a:r>
              <a:rPr lang="en-US" sz="1800"/>
              <a:t>initialization(ConstructorSignature)</a:t>
            </a:r>
          </a:p>
          <a:p>
            <a:pPr lvl="1">
              <a:lnSpc>
                <a:spcPct val="90000"/>
              </a:lnSpc>
            </a:pPr>
            <a:r>
              <a:rPr lang="en-US" sz="1800"/>
              <a:t>preinitialization(ConstructorSignature)</a:t>
            </a:r>
          </a:p>
          <a:p>
            <a:pPr>
              <a:lnSpc>
                <a:spcPct val="90000"/>
              </a:lnSpc>
            </a:pPr>
            <a:r>
              <a:rPr lang="en-US" sz="2000"/>
              <a:t>Advice execution</a:t>
            </a:r>
          </a:p>
          <a:p>
            <a:pPr lvl="1">
              <a:lnSpc>
                <a:spcPct val="90000"/>
              </a:lnSpc>
            </a:pPr>
            <a:r>
              <a:rPr lang="en-US" sz="1800"/>
              <a:t>adviceexecution()</a:t>
            </a: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
          <p:cNvSpPr>
            <a:spLocks noGrp="1"/>
          </p:cNvSpPr>
          <p:nvPr>
            <p:ph type="sldNum" sz="quarter" idx="10"/>
          </p:nvPr>
        </p:nvSpPr>
        <p:spPr/>
        <p:txBody>
          <a:bodyPr/>
          <a:lstStyle/>
          <a:p>
            <a:fld id="{030D6E9C-BE40-2046-90B9-1BE7348B223C}" type="slidenum">
              <a:rPr lang="en-US" altLang="zh-CN"/>
              <a:pPr/>
              <a:t>57</a:t>
            </a:fld>
            <a:r>
              <a:rPr lang="en-US" altLang="zh-CN"/>
              <a:t> </a:t>
            </a:r>
            <a:endParaRPr lang="en-US"/>
          </a:p>
        </p:txBody>
      </p:sp>
      <p:sp>
        <p:nvSpPr>
          <p:cNvPr id="691202" name="Rectangle 2"/>
          <p:cNvSpPr>
            <a:spLocks noGrp="1" noChangeArrowheads="1"/>
          </p:cNvSpPr>
          <p:nvPr>
            <p:ph type="title"/>
          </p:nvPr>
        </p:nvSpPr>
        <p:spPr/>
        <p:txBody>
          <a:bodyPr/>
          <a:lstStyle/>
          <a:p>
            <a:r>
              <a:rPr lang="en-US" sz="2600"/>
              <a:t>Call vs. execution</a:t>
            </a:r>
          </a:p>
        </p:txBody>
      </p:sp>
      <p:sp>
        <p:nvSpPr>
          <p:cNvPr id="691203" name="Rectangle 3"/>
          <p:cNvSpPr>
            <a:spLocks noGrp="1" noChangeArrowheads="1"/>
          </p:cNvSpPr>
          <p:nvPr>
            <p:ph type="body" idx="1"/>
          </p:nvPr>
        </p:nvSpPr>
        <p:spPr/>
        <p:txBody>
          <a:bodyPr/>
          <a:lstStyle/>
          <a:p>
            <a:endParaRPr lang="en-US"/>
          </a:p>
        </p:txBody>
      </p:sp>
      <p:grpSp>
        <p:nvGrpSpPr>
          <p:cNvPr id="2" name="Group 33"/>
          <p:cNvGrpSpPr>
            <a:grpSpLocks/>
          </p:cNvGrpSpPr>
          <p:nvPr/>
        </p:nvGrpSpPr>
        <p:grpSpPr bwMode="auto">
          <a:xfrm>
            <a:off x="2870200" y="1866900"/>
            <a:ext cx="1076325" cy="419100"/>
            <a:chOff x="2200" y="2336"/>
            <a:chExt cx="680" cy="264"/>
          </a:xfrm>
        </p:grpSpPr>
        <p:sp>
          <p:nvSpPr>
            <p:cNvPr id="691205" name="Text Box 34"/>
            <p:cNvSpPr txBox="1">
              <a:spLocks noChangeArrowheads="1"/>
            </p:cNvSpPr>
            <p:nvPr/>
          </p:nvSpPr>
          <p:spPr bwMode="auto">
            <a:xfrm>
              <a:off x="2261" y="2350"/>
              <a:ext cx="567" cy="212"/>
            </a:xfrm>
            <a:prstGeom prst="rect">
              <a:avLst/>
            </a:prstGeom>
            <a:noFill/>
            <a:ln w="9525">
              <a:noFill/>
              <a:miter lim="800000"/>
              <a:headEnd/>
              <a:tailEnd/>
            </a:ln>
          </p:spPr>
          <p:txBody>
            <a:bodyPr wrap="none">
              <a:prstTxWarp prst="textNoShape">
                <a:avLst/>
              </a:prstTxWarp>
              <a:spAutoFit/>
            </a:bodyPr>
            <a:lstStyle/>
            <a:p>
              <a:pPr algn="ctr" latinLnBrk="1"/>
              <a:r>
                <a:rPr kumimoji="1" lang="en-US" altLang="ko-KR" sz="1600" b="1" u="sng">
                  <a:latin typeface="Arial" charset="0"/>
                  <a:ea typeface="Gulim" pitchFamily="34" charset="-127"/>
                  <a:cs typeface="Gulim" pitchFamily="34" charset="-127"/>
                </a:rPr>
                <a:t>: Editor</a:t>
              </a:r>
            </a:p>
          </p:txBody>
        </p:sp>
        <p:sp>
          <p:nvSpPr>
            <p:cNvPr id="691206" name="Rectangle 35"/>
            <p:cNvSpPr>
              <a:spLocks noChangeArrowheads="1"/>
            </p:cNvSpPr>
            <p:nvPr/>
          </p:nvSpPr>
          <p:spPr bwMode="auto">
            <a:xfrm>
              <a:off x="2200" y="2336"/>
              <a:ext cx="680" cy="264"/>
            </a:xfrm>
            <a:prstGeom prst="rect">
              <a:avLst/>
            </a:prstGeom>
            <a:noFill/>
            <a:ln w="9525">
              <a:solidFill>
                <a:schemeClr val="tx1"/>
              </a:solidFill>
              <a:miter lim="800000"/>
              <a:headEnd/>
              <a:tailEnd/>
            </a:ln>
          </p:spPr>
          <p:txBody>
            <a:bodyPr wrap="none" anchor="ctr">
              <a:prstTxWarp prst="textNoShape">
                <a:avLst/>
              </a:prstTxWarp>
            </a:bodyPr>
            <a:lstStyle/>
            <a:p>
              <a:pPr latinLnBrk="1"/>
              <a:endParaRPr kumimoji="1" lang="en-US" sz="1800">
                <a:latin typeface="Gulim" pitchFamily="34" charset="-127"/>
                <a:ea typeface="Gulim" pitchFamily="34" charset="-127"/>
                <a:cs typeface="Gulim" pitchFamily="34" charset="-127"/>
              </a:endParaRPr>
            </a:p>
          </p:txBody>
        </p:sp>
      </p:grpSp>
      <p:grpSp>
        <p:nvGrpSpPr>
          <p:cNvPr id="3" name="Group 36"/>
          <p:cNvGrpSpPr>
            <a:grpSpLocks/>
          </p:cNvGrpSpPr>
          <p:nvPr/>
        </p:nvGrpSpPr>
        <p:grpSpPr bwMode="auto">
          <a:xfrm>
            <a:off x="4991100" y="1866900"/>
            <a:ext cx="1076325" cy="419100"/>
            <a:chOff x="2200" y="2336"/>
            <a:chExt cx="680" cy="264"/>
          </a:xfrm>
        </p:grpSpPr>
        <p:sp>
          <p:nvSpPr>
            <p:cNvPr id="691208" name="Text Box 37"/>
            <p:cNvSpPr txBox="1">
              <a:spLocks noChangeArrowheads="1"/>
            </p:cNvSpPr>
            <p:nvPr/>
          </p:nvSpPr>
          <p:spPr bwMode="auto">
            <a:xfrm>
              <a:off x="2287" y="2350"/>
              <a:ext cx="517" cy="212"/>
            </a:xfrm>
            <a:prstGeom prst="rect">
              <a:avLst/>
            </a:prstGeom>
            <a:noFill/>
            <a:ln w="9525">
              <a:noFill/>
              <a:miter lim="800000"/>
              <a:headEnd/>
              <a:tailEnd/>
            </a:ln>
          </p:spPr>
          <p:txBody>
            <a:bodyPr wrap="none">
              <a:prstTxWarp prst="textNoShape">
                <a:avLst/>
              </a:prstTxWarp>
              <a:spAutoFit/>
            </a:bodyPr>
            <a:lstStyle/>
            <a:p>
              <a:pPr algn="ctr" latinLnBrk="1"/>
              <a:r>
                <a:rPr kumimoji="1" lang="en-US" altLang="ko-KR" sz="1600" b="1" u="sng">
                  <a:latin typeface="Arial" charset="0"/>
                  <a:ea typeface="Gulim" pitchFamily="34" charset="-127"/>
                  <a:cs typeface="Gulim" pitchFamily="34" charset="-127"/>
                </a:rPr>
                <a:t>: Point</a:t>
              </a:r>
            </a:p>
          </p:txBody>
        </p:sp>
        <p:sp>
          <p:nvSpPr>
            <p:cNvPr id="691209" name="Rectangle 38"/>
            <p:cNvSpPr>
              <a:spLocks noChangeArrowheads="1"/>
            </p:cNvSpPr>
            <p:nvPr/>
          </p:nvSpPr>
          <p:spPr bwMode="auto">
            <a:xfrm>
              <a:off x="2200" y="2336"/>
              <a:ext cx="680" cy="264"/>
            </a:xfrm>
            <a:prstGeom prst="rect">
              <a:avLst/>
            </a:prstGeom>
            <a:noFill/>
            <a:ln w="9525">
              <a:solidFill>
                <a:schemeClr val="tx1"/>
              </a:solidFill>
              <a:miter lim="800000"/>
              <a:headEnd/>
              <a:tailEnd/>
            </a:ln>
          </p:spPr>
          <p:txBody>
            <a:bodyPr wrap="none" anchor="ctr">
              <a:prstTxWarp prst="textNoShape">
                <a:avLst/>
              </a:prstTxWarp>
            </a:bodyPr>
            <a:lstStyle/>
            <a:p>
              <a:pPr latinLnBrk="1"/>
              <a:endParaRPr kumimoji="1" lang="en-US" sz="1800">
                <a:latin typeface="Gulim" pitchFamily="34" charset="-127"/>
                <a:ea typeface="Gulim" pitchFamily="34" charset="-127"/>
                <a:cs typeface="Gulim" pitchFamily="34" charset="-127"/>
              </a:endParaRPr>
            </a:p>
          </p:txBody>
        </p:sp>
      </p:grpSp>
      <p:sp>
        <p:nvSpPr>
          <p:cNvPr id="691210" name="Line 40"/>
          <p:cNvSpPr>
            <a:spLocks noChangeShapeType="1"/>
          </p:cNvSpPr>
          <p:nvPr/>
        </p:nvSpPr>
        <p:spPr bwMode="auto">
          <a:xfrm>
            <a:off x="3390900" y="2286000"/>
            <a:ext cx="0" cy="40640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691211" name="Line 41"/>
          <p:cNvSpPr>
            <a:spLocks noChangeShapeType="1"/>
          </p:cNvSpPr>
          <p:nvPr/>
        </p:nvSpPr>
        <p:spPr bwMode="auto">
          <a:xfrm>
            <a:off x="3390900" y="4813300"/>
            <a:ext cx="0" cy="40640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691212" name="Line 45"/>
          <p:cNvSpPr>
            <a:spLocks noChangeShapeType="1"/>
          </p:cNvSpPr>
          <p:nvPr/>
        </p:nvSpPr>
        <p:spPr bwMode="auto">
          <a:xfrm>
            <a:off x="5537200" y="2298700"/>
            <a:ext cx="0" cy="40640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691213" name="Line 46"/>
          <p:cNvSpPr>
            <a:spLocks noChangeShapeType="1"/>
          </p:cNvSpPr>
          <p:nvPr/>
        </p:nvSpPr>
        <p:spPr bwMode="auto">
          <a:xfrm>
            <a:off x="5537200" y="4826000"/>
            <a:ext cx="0" cy="40640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691214" name="Rectangle 39"/>
          <p:cNvSpPr>
            <a:spLocks noChangeArrowheads="1"/>
          </p:cNvSpPr>
          <p:nvPr/>
        </p:nvSpPr>
        <p:spPr bwMode="auto">
          <a:xfrm>
            <a:off x="3340100" y="2692400"/>
            <a:ext cx="80963" cy="2112963"/>
          </a:xfrm>
          <a:prstGeom prst="rect">
            <a:avLst/>
          </a:prstGeom>
          <a:noFill/>
          <a:ln w="9525">
            <a:solidFill>
              <a:schemeClr val="tx1"/>
            </a:solidFill>
            <a:miter lim="800000"/>
            <a:headEnd/>
            <a:tailEnd/>
          </a:ln>
        </p:spPr>
        <p:txBody>
          <a:bodyPr wrap="none" anchor="ctr">
            <a:prstTxWarp prst="textNoShape">
              <a:avLst/>
            </a:prstTxWarp>
          </a:bodyPr>
          <a:lstStyle/>
          <a:p>
            <a:pPr latinLnBrk="1"/>
            <a:endParaRPr kumimoji="1" lang="en-US" sz="1800">
              <a:latin typeface="Gulim" pitchFamily="34" charset="-127"/>
              <a:ea typeface="Gulim" pitchFamily="34" charset="-127"/>
              <a:cs typeface="Gulim" pitchFamily="34" charset="-127"/>
            </a:endParaRPr>
          </a:p>
        </p:txBody>
      </p:sp>
      <p:sp>
        <p:nvSpPr>
          <p:cNvPr id="691215" name="Rectangle 44"/>
          <p:cNvSpPr>
            <a:spLocks noChangeArrowheads="1"/>
          </p:cNvSpPr>
          <p:nvPr/>
        </p:nvSpPr>
        <p:spPr bwMode="auto">
          <a:xfrm>
            <a:off x="5516563" y="2700338"/>
            <a:ext cx="80962" cy="2112962"/>
          </a:xfrm>
          <a:prstGeom prst="rect">
            <a:avLst/>
          </a:prstGeom>
          <a:noFill/>
          <a:ln w="9525">
            <a:solidFill>
              <a:schemeClr val="tx1"/>
            </a:solidFill>
            <a:miter lim="800000"/>
            <a:headEnd/>
            <a:tailEnd/>
          </a:ln>
        </p:spPr>
        <p:txBody>
          <a:bodyPr wrap="none" anchor="ctr">
            <a:prstTxWarp prst="textNoShape">
              <a:avLst/>
            </a:prstTxWarp>
          </a:bodyPr>
          <a:lstStyle/>
          <a:p>
            <a:pPr latinLnBrk="1"/>
            <a:endParaRPr kumimoji="1" lang="en-US" sz="1800">
              <a:latin typeface="Gulim" pitchFamily="34" charset="-127"/>
              <a:ea typeface="Gulim" pitchFamily="34" charset="-127"/>
              <a:cs typeface="Gulim" pitchFamily="34" charset="-127"/>
            </a:endParaRPr>
          </a:p>
        </p:txBody>
      </p:sp>
      <p:sp>
        <p:nvSpPr>
          <p:cNvPr id="691216" name="Line 51"/>
          <p:cNvSpPr>
            <a:spLocks noChangeShapeType="1"/>
          </p:cNvSpPr>
          <p:nvPr/>
        </p:nvSpPr>
        <p:spPr bwMode="auto">
          <a:xfrm>
            <a:off x="3441700" y="2692400"/>
            <a:ext cx="2095500" cy="158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91217" name="Line 54"/>
          <p:cNvSpPr>
            <a:spLocks noChangeShapeType="1"/>
          </p:cNvSpPr>
          <p:nvPr/>
        </p:nvSpPr>
        <p:spPr bwMode="auto">
          <a:xfrm>
            <a:off x="3454400" y="4800600"/>
            <a:ext cx="2095500" cy="1588"/>
          </a:xfrm>
          <a:prstGeom prst="line">
            <a:avLst/>
          </a:prstGeom>
          <a:noFill/>
          <a:ln w="9525">
            <a:solidFill>
              <a:schemeClr val="tx1"/>
            </a:solidFill>
            <a:prstDash val="dash"/>
            <a:round/>
            <a:headEnd type="triangle" w="med" len="med"/>
            <a:tailEnd/>
          </a:ln>
        </p:spPr>
        <p:txBody>
          <a:bodyPr>
            <a:prstTxWarp prst="textNoShape">
              <a:avLst/>
            </a:prstTxWarp>
          </a:bodyPr>
          <a:lstStyle/>
          <a:p>
            <a:endParaRPr lang="en-US"/>
          </a:p>
        </p:txBody>
      </p:sp>
      <p:sp>
        <p:nvSpPr>
          <p:cNvPr id="691218" name="Text Box 60"/>
          <p:cNvSpPr txBox="1">
            <a:spLocks noChangeArrowheads="1"/>
          </p:cNvSpPr>
          <p:nvPr/>
        </p:nvSpPr>
        <p:spPr bwMode="auto">
          <a:xfrm>
            <a:off x="4048125" y="2282825"/>
            <a:ext cx="749300" cy="336550"/>
          </a:xfrm>
          <a:prstGeom prst="rect">
            <a:avLst/>
          </a:prstGeom>
          <a:noFill/>
          <a:ln w="9525">
            <a:noFill/>
            <a:miter lim="800000"/>
            <a:headEnd/>
            <a:tailEnd/>
          </a:ln>
        </p:spPr>
        <p:txBody>
          <a:bodyPr wrap="none">
            <a:prstTxWarp prst="textNoShape">
              <a:avLst/>
            </a:prstTxWarp>
            <a:spAutoFit/>
          </a:bodyPr>
          <a:lstStyle/>
          <a:p>
            <a:pPr algn="ctr" latinLnBrk="1"/>
            <a:r>
              <a:rPr kumimoji="1" lang="en-US" altLang="ko-KR" sz="1600" b="1">
                <a:latin typeface="Arial" charset="0"/>
                <a:ea typeface="Gulim" pitchFamily="34" charset="-127"/>
                <a:cs typeface="Gulim" pitchFamily="34" charset="-127"/>
              </a:rPr>
              <a:t>setX()</a:t>
            </a:r>
          </a:p>
        </p:txBody>
      </p:sp>
      <p:sp>
        <p:nvSpPr>
          <p:cNvPr id="691219" name="Text Box 63"/>
          <p:cNvSpPr txBox="1">
            <a:spLocks noChangeArrowheads="1"/>
          </p:cNvSpPr>
          <p:nvPr/>
        </p:nvSpPr>
        <p:spPr bwMode="auto">
          <a:xfrm>
            <a:off x="4090988" y="4416425"/>
            <a:ext cx="771525" cy="336550"/>
          </a:xfrm>
          <a:prstGeom prst="rect">
            <a:avLst/>
          </a:prstGeom>
          <a:noFill/>
          <a:ln w="9525">
            <a:noFill/>
            <a:miter lim="800000"/>
            <a:headEnd/>
            <a:tailEnd/>
          </a:ln>
        </p:spPr>
        <p:txBody>
          <a:bodyPr wrap="none">
            <a:prstTxWarp prst="textNoShape">
              <a:avLst/>
            </a:prstTxWarp>
            <a:spAutoFit/>
          </a:bodyPr>
          <a:lstStyle/>
          <a:p>
            <a:pPr algn="ctr" latinLnBrk="1"/>
            <a:r>
              <a:rPr kumimoji="1" lang="en-US" altLang="ko-KR" sz="1600" b="1">
                <a:latin typeface="Arial" charset="0"/>
                <a:ea typeface="Gulim" pitchFamily="34" charset="-127"/>
                <a:cs typeface="Gulim" pitchFamily="34" charset="-127"/>
              </a:rPr>
              <a:t>return</a:t>
            </a:r>
          </a:p>
        </p:txBody>
      </p:sp>
      <p:grpSp>
        <p:nvGrpSpPr>
          <p:cNvPr id="4" name="Group 89"/>
          <p:cNvGrpSpPr>
            <a:grpSpLocks/>
          </p:cNvGrpSpPr>
          <p:nvPr/>
        </p:nvGrpSpPr>
        <p:grpSpPr bwMode="auto">
          <a:xfrm>
            <a:off x="1028700" y="2540000"/>
            <a:ext cx="2501900" cy="2425700"/>
            <a:chOff x="648" y="1600"/>
            <a:chExt cx="1576" cy="1528"/>
          </a:xfrm>
        </p:grpSpPr>
        <p:sp>
          <p:nvSpPr>
            <p:cNvPr id="691221" name="Text Box 68"/>
            <p:cNvSpPr txBox="1">
              <a:spLocks noChangeArrowheads="1"/>
            </p:cNvSpPr>
            <p:nvPr/>
          </p:nvSpPr>
          <p:spPr bwMode="auto">
            <a:xfrm>
              <a:off x="648" y="1702"/>
              <a:ext cx="1140" cy="212"/>
            </a:xfrm>
            <a:prstGeom prst="rect">
              <a:avLst/>
            </a:prstGeom>
            <a:noFill/>
            <a:ln w="9525">
              <a:noFill/>
              <a:miter lim="800000"/>
              <a:headEnd/>
              <a:tailEnd/>
            </a:ln>
          </p:spPr>
          <p:txBody>
            <a:bodyPr>
              <a:prstTxWarp prst="textNoShape">
                <a:avLst/>
              </a:prstTxWarp>
              <a:spAutoFit/>
            </a:bodyPr>
            <a:lstStyle/>
            <a:p>
              <a:pPr algn="ctr" latinLnBrk="1"/>
              <a:r>
                <a:rPr kumimoji="1" lang="en-US" altLang="ko-KR" sz="1600" b="1">
                  <a:solidFill>
                    <a:srgbClr val="070CE5"/>
                  </a:solidFill>
                  <a:latin typeface="Arial" charset="0"/>
                  <a:ea typeface="Gulim" pitchFamily="34" charset="-127"/>
                  <a:cs typeface="Gulim" pitchFamily="34" charset="-127"/>
                </a:rPr>
                <a:t>before(): call(…)</a:t>
              </a:r>
            </a:p>
          </p:txBody>
        </p:sp>
        <p:sp>
          <p:nvSpPr>
            <p:cNvPr id="691222" name="Line 71"/>
            <p:cNvSpPr>
              <a:spLocks noChangeShapeType="1"/>
            </p:cNvSpPr>
            <p:nvPr/>
          </p:nvSpPr>
          <p:spPr bwMode="auto">
            <a:xfrm flipV="1">
              <a:off x="1728" y="1672"/>
              <a:ext cx="240" cy="128"/>
            </a:xfrm>
            <a:prstGeom prst="line">
              <a:avLst/>
            </a:prstGeom>
            <a:noFill/>
            <a:ln w="9525">
              <a:solidFill>
                <a:srgbClr val="070CE5"/>
              </a:solidFill>
              <a:round/>
              <a:headEnd/>
              <a:tailEnd type="triangle" w="med" len="med"/>
            </a:ln>
          </p:spPr>
          <p:txBody>
            <a:bodyPr>
              <a:prstTxWarp prst="textNoShape">
                <a:avLst/>
              </a:prstTxWarp>
            </a:bodyPr>
            <a:lstStyle/>
            <a:p>
              <a:endParaRPr lang="en-US"/>
            </a:p>
          </p:txBody>
        </p:sp>
        <p:sp>
          <p:nvSpPr>
            <p:cNvPr id="691223" name="Oval 72"/>
            <p:cNvSpPr>
              <a:spLocks noChangeArrowheads="1"/>
            </p:cNvSpPr>
            <p:nvPr/>
          </p:nvSpPr>
          <p:spPr bwMode="auto">
            <a:xfrm>
              <a:off x="2032" y="1600"/>
              <a:ext cx="192" cy="184"/>
            </a:xfrm>
            <a:prstGeom prst="ellipse">
              <a:avLst/>
            </a:prstGeom>
            <a:noFill/>
            <a:ln w="25400">
              <a:solidFill>
                <a:srgbClr val="0000FF"/>
              </a:solidFill>
              <a:round/>
              <a:headEnd/>
              <a:tailEnd/>
            </a:ln>
          </p:spPr>
          <p:txBody>
            <a:bodyPr wrap="none" anchor="ctr">
              <a:prstTxWarp prst="textNoShape">
                <a:avLst/>
              </a:prstTxWarp>
            </a:bodyPr>
            <a:lstStyle/>
            <a:p>
              <a:pPr latinLnBrk="1"/>
              <a:endParaRPr kumimoji="1" lang="en-US" sz="1800">
                <a:latin typeface="Gulim" pitchFamily="34" charset="-127"/>
                <a:ea typeface="Gulim" pitchFamily="34" charset="-127"/>
                <a:cs typeface="Gulim" pitchFamily="34" charset="-127"/>
              </a:endParaRPr>
            </a:p>
          </p:txBody>
        </p:sp>
        <p:sp>
          <p:nvSpPr>
            <p:cNvPr id="691224" name="Oval 74"/>
            <p:cNvSpPr>
              <a:spLocks noChangeArrowheads="1"/>
            </p:cNvSpPr>
            <p:nvPr/>
          </p:nvSpPr>
          <p:spPr bwMode="auto">
            <a:xfrm>
              <a:off x="2032" y="2944"/>
              <a:ext cx="192" cy="184"/>
            </a:xfrm>
            <a:prstGeom prst="ellipse">
              <a:avLst/>
            </a:prstGeom>
            <a:noFill/>
            <a:ln w="25400">
              <a:solidFill>
                <a:srgbClr val="0000FF"/>
              </a:solidFill>
              <a:round/>
              <a:headEnd/>
              <a:tailEnd/>
            </a:ln>
          </p:spPr>
          <p:txBody>
            <a:bodyPr wrap="none" anchor="ctr">
              <a:prstTxWarp prst="textNoShape">
                <a:avLst/>
              </a:prstTxWarp>
            </a:bodyPr>
            <a:lstStyle/>
            <a:p>
              <a:pPr latinLnBrk="1"/>
              <a:endParaRPr kumimoji="1" lang="en-US" sz="1800">
                <a:latin typeface="Gulim" pitchFamily="34" charset="-127"/>
                <a:ea typeface="Gulim" pitchFamily="34" charset="-127"/>
                <a:cs typeface="Gulim" pitchFamily="34" charset="-127"/>
              </a:endParaRPr>
            </a:p>
          </p:txBody>
        </p:sp>
        <p:sp>
          <p:nvSpPr>
            <p:cNvPr id="691225" name="Text Box 76"/>
            <p:cNvSpPr txBox="1">
              <a:spLocks noChangeArrowheads="1"/>
            </p:cNvSpPr>
            <p:nvPr/>
          </p:nvSpPr>
          <p:spPr bwMode="auto">
            <a:xfrm>
              <a:off x="704" y="2830"/>
              <a:ext cx="996" cy="212"/>
            </a:xfrm>
            <a:prstGeom prst="rect">
              <a:avLst/>
            </a:prstGeom>
            <a:noFill/>
            <a:ln w="9525">
              <a:noFill/>
              <a:miter lim="800000"/>
              <a:headEnd/>
              <a:tailEnd/>
            </a:ln>
          </p:spPr>
          <p:txBody>
            <a:bodyPr>
              <a:prstTxWarp prst="textNoShape">
                <a:avLst/>
              </a:prstTxWarp>
              <a:spAutoFit/>
            </a:bodyPr>
            <a:lstStyle/>
            <a:p>
              <a:pPr algn="ctr" latinLnBrk="1"/>
              <a:r>
                <a:rPr kumimoji="1" lang="en-US" altLang="ko-KR" sz="1600" b="1">
                  <a:solidFill>
                    <a:srgbClr val="070CE5"/>
                  </a:solidFill>
                  <a:latin typeface="Arial" charset="0"/>
                  <a:ea typeface="Gulim" pitchFamily="34" charset="-127"/>
                  <a:cs typeface="Gulim" pitchFamily="34" charset="-127"/>
                </a:rPr>
                <a:t>after(): call(…)</a:t>
              </a:r>
            </a:p>
          </p:txBody>
        </p:sp>
        <p:sp>
          <p:nvSpPr>
            <p:cNvPr id="691226" name="Text Box 77"/>
            <p:cNvSpPr txBox="1">
              <a:spLocks noChangeArrowheads="1"/>
            </p:cNvSpPr>
            <p:nvPr/>
          </p:nvSpPr>
          <p:spPr bwMode="auto">
            <a:xfrm>
              <a:off x="696" y="2246"/>
              <a:ext cx="1172" cy="212"/>
            </a:xfrm>
            <a:prstGeom prst="rect">
              <a:avLst/>
            </a:prstGeom>
            <a:noFill/>
            <a:ln w="9525">
              <a:noFill/>
              <a:miter lim="800000"/>
              <a:headEnd/>
              <a:tailEnd/>
            </a:ln>
          </p:spPr>
          <p:txBody>
            <a:bodyPr>
              <a:prstTxWarp prst="textNoShape">
                <a:avLst/>
              </a:prstTxWarp>
              <a:spAutoFit/>
            </a:bodyPr>
            <a:lstStyle/>
            <a:p>
              <a:pPr algn="ctr" latinLnBrk="1"/>
              <a:r>
                <a:rPr kumimoji="1" lang="en-US" altLang="ko-KR" sz="1600" b="1">
                  <a:solidFill>
                    <a:srgbClr val="070CE5"/>
                  </a:solidFill>
                  <a:latin typeface="Arial" charset="0"/>
                  <a:ea typeface="Gulim" pitchFamily="34" charset="-127"/>
                  <a:cs typeface="Gulim" pitchFamily="34" charset="-127"/>
                </a:rPr>
                <a:t>around(): call(…)</a:t>
              </a:r>
            </a:p>
          </p:txBody>
        </p:sp>
        <p:sp>
          <p:nvSpPr>
            <p:cNvPr id="691227" name="AutoShape 84"/>
            <p:cNvSpPr>
              <a:spLocks/>
            </p:cNvSpPr>
            <p:nvPr/>
          </p:nvSpPr>
          <p:spPr bwMode="auto">
            <a:xfrm>
              <a:off x="1856" y="1736"/>
              <a:ext cx="128" cy="1248"/>
            </a:xfrm>
            <a:prstGeom prst="leftBrace">
              <a:avLst>
                <a:gd name="adj1" fmla="val 81250"/>
                <a:gd name="adj2" fmla="val 50000"/>
              </a:avLst>
            </a:prstGeom>
            <a:noFill/>
            <a:ln w="25400">
              <a:solidFill>
                <a:srgbClr val="0000FF"/>
              </a:solidFill>
              <a:round/>
              <a:headEnd/>
              <a:tailEnd/>
            </a:ln>
          </p:spPr>
          <p:txBody>
            <a:bodyPr wrap="none" anchor="ctr">
              <a:prstTxWarp prst="textNoShape">
                <a:avLst/>
              </a:prstTxWarp>
            </a:bodyPr>
            <a:lstStyle/>
            <a:p>
              <a:pPr latinLnBrk="1"/>
              <a:endParaRPr kumimoji="1" lang="en-US" sz="1800">
                <a:latin typeface="Gulim" pitchFamily="34" charset="-127"/>
                <a:ea typeface="Gulim" pitchFamily="34" charset="-127"/>
                <a:cs typeface="Gulim" pitchFamily="34" charset="-127"/>
              </a:endParaRPr>
            </a:p>
          </p:txBody>
        </p:sp>
        <p:sp>
          <p:nvSpPr>
            <p:cNvPr id="691228" name="Line 85"/>
            <p:cNvSpPr>
              <a:spLocks noChangeShapeType="1"/>
            </p:cNvSpPr>
            <p:nvPr/>
          </p:nvSpPr>
          <p:spPr bwMode="auto">
            <a:xfrm>
              <a:off x="1720" y="2960"/>
              <a:ext cx="264" cy="104"/>
            </a:xfrm>
            <a:prstGeom prst="line">
              <a:avLst/>
            </a:prstGeom>
            <a:noFill/>
            <a:ln w="9525">
              <a:solidFill>
                <a:srgbClr val="070CE5"/>
              </a:solidFill>
              <a:round/>
              <a:headEnd/>
              <a:tailEnd type="triangle" w="med" len="med"/>
            </a:ln>
          </p:spPr>
          <p:txBody>
            <a:bodyPr>
              <a:prstTxWarp prst="textNoShape">
                <a:avLst/>
              </a:prstTxWarp>
            </a:bodyPr>
            <a:lstStyle/>
            <a:p>
              <a:endParaRPr lang="en-US"/>
            </a:p>
          </p:txBody>
        </p:sp>
      </p:grpSp>
      <p:grpSp>
        <p:nvGrpSpPr>
          <p:cNvPr id="5" name="Group 90"/>
          <p:cNvGrpSpPr>
            <a:grpSpLocks/>
          </p:cNvGrpSpPr>
          <p:nvPr/>
        </p:nvGrpSpPr>
        <p:grpSpPr bwMode="auto">
          <a:xfrm>
            <a:off x="5384800" y="2565400"/>
            <a:ext cx="3105150" cy="2374900"/>
            <a:chOff x="3392" y="1616"/>
            <a:chExt cx="1956" cy="1496"/>
          </a:xfrm>
        </p:grpSpPr>
        <p:sp>
          <p:nvSpPr>
            <p:cNvPr id="691230" name="Oval 73"/>
            <p:cNvSpPr>
              <a:spLocks noChangeArrowheads="1"/>
            </p:cNvSpPr>
            <p:nvPr/>
          </p:nvSpPr>
          <p:spPr bwMode="auto">
            <a:xfrm>
              <a:off x="3400" y="2928"/>
              <a:ext cx="192" cy="184"/>
            </a:xfrm>
            <a:prstGeom prst="ellipse">
              <a:avLst/>
            </a:prstGeom>
            <a:noFill/>
            <a:ln w="25400">
              <a:solidFill>
                <a:srgbClr val="0000FF"/>
              </a:solidFill>
              <a:round/>
              <a:headEnd/>
              <a:tailEnd/>
            </a:ln>
          </p:spPr>
          <p:txBody>
            <a:bodyPr wrap="none" anchor="ctr">
              <a:prstTxWarp prst="textNoShape">
                <a:avLst/>
              </a:prstTxWarp>
            </a:bodyPr>
            <a:lstStyle/>
            <a:p>
              <a:pPr latinLnBrk="1"/>
              <a:endParaRPr kumimoji="1" lang="en-US" sz="1800">
                <a:latin typeface="Gulim" pitchFamily="34" charset="-127"/>
                <a:ea typeface="Gulim" pitchFamily="34" charset="-127"/>
                <a:cs typeface="Gulim" pitchFamily="34" charset="-127"/>
              </a:endParaRPr>
            </a:p>
          </p:txBody>
        </p:sp>
        <p:sp>
          <p:nvSpPr>
            <p:cNvPr id="691231" name="Oval 75"/>
            <p:cNvSpPr>
              <a:spLocks noChangeArrowheads="1"/>
            </p:cNvSpPr>
            <p:nvPr/>
          </p:nvSpPr>
          <p:spPr bwMode="auto">
            <a:xfrm>
              <a:off x="3392" y="1616"/>
              <a:ext cx="192" cy="184"/>
            </a:xfrm>
            <a:prstGeom prst="ellipse">
              <a:avLst/>
            </a:prstGeom>
            <a:noFill/>
            <a:ln w="25400">
              <a:solidFill>
                <a:srgbClr val="0000FF"/>
              </a:solidFill>
              <a:round/>
              <a:headEnd/>
              <a:tailEnd/>
            </a:ln>
          </p:spPr>
          <p:txBody>
            <a:bodyPr wrap="none" anchor="ctr">
              <a:prstTxWarp prst="textNoShape">
                <a:avLst/>
              </a:prstTxWarp>
            </a:bodyPr>
            <a:lstStyle/>
            <a:p>
              <a:pPr latinLnBrk="1"/>
              <a:endParaRPr kumimoji="1" lang="en-US" sz="1800">
                <a:latin typeface="Gulim" pitchFamily="34" charset="-127"/>
                <a:ea typeface="Gulim" pitchFamily="34" charset="-127"/>
                <a:cs typeface="Gulim" pitchFamily="34" charset="-127"/>
              </a:endParaRPr>
            </a:p>
          </p:txBody>
        </p:sp>
        <p:sp>
          <p:nvSpPr>
            <p:cNvPr id="691232" name="Text Box 78"/>
            <p:cNvSpPr txBox="1">
              <a:spLocks noChangeArrowheads="1"/>
            </p:cNvSpPr>
            <p:nvPr/>
          </p:nvSpPr>
          <p:spPr bwMode="auto">
            <a:xfrm>
              <a:off x="3832" y="1702"/>
              <a:ext cx="1516" cy="212"/>
            </a:xfrm>
            <a:prstGeom prst="rect">
              <a:avLst/>
            </a:prstGeom>
            <a:noFill/>
            <a:ln w="9525">
              <a:noFill/>
              <a:miter lim="800000"/>
              <a:headEnd/>
              <a:tailEnd/>
            </a:ln>
          </p:spPr>
          <p:txBody>
            <a:bodyPr>
              <a:prstTxWarp prst="textNoShape">
                <a:avLst/>
              </a:prstTxWarp>
              <a:spAutoFit/>
            </a:bodyPr>
            <a:lstStyle/>
            <a:p>
              <a:pPr algn="ctr" latinLnBrk="1"/>
              <a:r>
                <a:rPr kumimoji="1" lang="en-US" altLang="ko-KR" sz="1600" b="1">
                  <a:solidFill>
                    <a:srgbClr val="070CE5"/>
                  </a:solidFill>
                  <a:latin typeface="Arial" charset="0"/>
                  <a:ea typeface="Gulim" pitchFamily="34" charset="-127"/>
                  <a:cs typeface="Gulim" pitchFamily="34" charset="-127"/>
                </a:rPr>
                <a:t>before(): execution(…)</a:t>
              </a:r>
            </a:p>
          </p:txBody>
        </p:sp>
        <p:sp>
          <p:nvSpPr>
            <p:cNvPr id="691233" name="Text Box 79"/>
            <p:cNvSpPr txBox="1">
              <a:spLocks noChangeArrowheads="1"/>
            </p:cNvSpPr>
            <p:nvPr/>
          </p:nvSpPr>
          <p:spPr bwMode="auto">
            <a:xfrm>
              <a:off x="3888" y="2830"/>
              <a:ext cx="1404" cy="212"/>
            </a:xfrm>
            <a:prstGeom prst="rect">
              <a:avLst/>
            </a:prstGeom>
            <a:noFill/>
            <a:ln w="9525">
              <a:noFill/>
              <a:miter lim="800000"/>
              <a:headEnd/>
              <a:tailEnd/>
            </a:ln>
          </p:spPr>
          <p:txBody>
            <a:bodyPr>
              <a:prstTxWarp prst="textNoShape">
                <a:avLst/>
              </a:prstTxWarp>
              <a:spAutoFit/>
            </a:bodyPr>
            <a:lstStyle/>
            <a:p>
              <a:pPr algn="ctr" latinLnBrk="1"/>
              <a:r>
                <a:rPr kumimoji="1" lang="en-US" altLang="ko-KR" sz="1600" b="1">
                  <a:solidFill>
                    <a:srgbClr val="070CE5"/>
                  </a:solidFill>
                  <a:latin typeface="Arial" charset="0"/>
                  <a:ea typeface="Gulim" pitchFamily="34" charset="-127"/>
                  <a:cs typeface="Gulim" pitchFamily="34" charset="-127"/>
                </a:rPr>
                <a:t>after(): execution(…)</a:t>
              </a:r>
            </a:p>
          </p:txBody>
        </p:sp>
        <p:sp>
          <p:nvSpPr>
            <p:cNvPr id="691234" name="Text Box 80"/>
            <p:cNvSpPr txBox="1">
              <a:spLocks noChangeArrowheads="1"/>
            </p:cNvSpPr>
            <p:nvPr/>
          </p:nvSpPr>
          <p:spPr bwMode="auto">
            <a:xfrm>
              <a:off x="3752" y="2254"/>
              <a:ext cx="1556" cy="212"/>
            </a:xfrm>
            <a:prstGeom prst="rect">
              <a:avLst/>
            </a:prstGeom>
            <a:noFill/>
            <a:ln w="9525">
              <a:noFill/>
              <a:miter lim="800000"/>
              <a:headEnd/>
              <a:tailEnd/>
            </a:ln>
          </p:spPr>
          <p:txBody>
            <a:bodyPr>
              <a:prstTxWarp prst="textNoShape">
                <a:avLst/>
              </a:prstTxWarp>
              <a:spAutoFit/>
            </a:bodyPr>
            <a:lstStyle/>
            <a:p>
              <a:pPr algn="ctr" latinLnBrk="1"/>
              <a:r>
                <a:rPr kumimoji="1" lang="en-US" altLang="ko-KR" sz="1600" b="1">
                  <a:solidFill>
                    <a:srgbClr val="070CE5"/>
                  </a:solidFill>
                  <a:latin typeface="Arial" charset="0"/>
                  <a:ea typeface="Gulim" pitchFamily="34" charset="-127"/>
                  <a:cs typeface="Gulim" pitchFamily="34" charset="-127"/>
                </a:rPr>
                <a:t>around(): execution(…)</a:t>
              </a:r>
            </a:p>
          </p:txBody>
        </p:sp>
        <p:sp>
          <p:nvSpPr>
            <p:cNvPr id="691235" name="AutoShape 86"/>
            <p:cNvSpPr>
              <a:spLocks/>
            </p:cNvSpPr>
            <p:nvPr/>
          </p:nvSpPr>
          <p:spPr bwMode="auto">
            <a:xfrm flipH="1">
              <a:off x="3632" y="1752"/>
              <a:ext cx="128" cy="1248"/>
            </a:xfrm>
            <a:prstGeom prst="leftBrace">
              <a:avLst>
                <a:gd name="adj1" fmla="val 81250"/>
                <a:gd name="adj2" fmla="val 50000"/>
              </a:avLst>
            </a:prstGeom>
            <a:noFill/>
            <a:ln w="25400">
              <a:solidFill>
                <a:srgbClr val="0000FF"/>
              </a:solidFill>
              <a:round/>
              <a:headEnd/>
              <a:tailEnd/>
            </a:ln>
          </p:spPr>
          <p:txBody>
            <a:bodyPr wrap="none" anchor="ctr">
              <a:prstTxWarp prst="textNoShape">
                <a:avLst/>
              </a:prstTxWarp>
            </a:bodyPr>
            <a:lstStyle/>
            <a:p>
              <a:pPr latinLnBrk="1"/>
              <a:endParaRPr kumimoji="1" lang="en-US" sz="1800">
                <a:latin typeface="Gulim" pitchFamily="34" charset="-127"/>
                <a:ea typeface="Gulim" pitchFamily="34" charset="-127"/>
                <a:cs typeface="Gulim" pitchFamily="34" charset="-127"/>
              </a:endParaRPr>
            </a:p>
          </p:txBody>
        </p:sp>
        <p:sp>
          <p:nvSpPr>
            <p:cNvPr id="691236" name="Line 87"/>
            <p:cNvSpPr>
              <a:spLocks noChangeShapeType="1"/>
            </p:cNvSpPr>
            <p:nvPr/>
          </p:nvSpPr>
          <p:spPr bwMode="auto">
            <a:xfrm flipH="1" flipV="1">
              <a:off x="3616" y="1672"/>
              <a:ext cx="240" cy="128"/>
            </a:xfrm>
            <a:prstGeom prst="line">
              <a:avLst/>
            </a:prstGeom>
            <a:noFill/>
            <a:ln w="9525">
              <a:solidFill>
                <a:srgbClr val="070CE5"/>
              </a:solidFill>
              <a:round/>
              <a:headEnd/>
              <a:tailEnd type="triangle" w="med" len="med"/>
            </a:ln>
          </p:spPr>
          <p:txBody>
            <a:bodyPr>
              <a:prstTxWarp prst="textNoShape">
                <a:avLst/>
              </a:prstTxWarp>
            </a:bodyPr>
            <a:lstStyle/>
            <a:p>
              <a:endParaRPr lang="en-US"/>
            </a:p>
          </p:txBody>
        </p:sp>
        <p:sp>
          <p:nvSpPr>
            <p:cNvPr id="691237" name="Line 88"/>
            <p:cNvSpPr>
              <a:spLocks noChangeShapeType="1"/>
            </p:cNvSpPr>
            <p:nvPr/>
          </p:nvSpPr>
          <p:spPr bwMode="auto">
            <a:xfrm flipH="1">
              <a:off x="3640" y="2960"/>
              <a:ext cx="264" cy="104"/>
            </a:xfrm>
            <a:prstGeom prst="line">
              <a:avLst/>
            </a:prstGeom>
            <a:noFill/>
            <a:ln w="9525">
              <a:solidFill>
                <a:srgbClr val="070CE5"/>
              </a:solidFill>
              <a:round/>
              <a:headEnd/>
              <a:tailEnd type="triangle" w="med" len="med"/>
            </a:ln>
          </p:spPr>
          <p:txBody>
            <a:bodyPr>
              <a:prstTxWarp prst="textNoShape">
                <a:avLst/>
              </a:prstTxWarp>
            </a:bodyPr>
            <a:lstStyle/>
            <a:p>
              <a:endParaRPr lang="en-US"/>
            </a:p>
          </p:txBody>
        </p:sp>
      </p:grpSp>
      <p:sp>
        <p:nvSpPr>
          <p:cNvPr id="691238" name="Text Box 38"/>
          <p:cNvSpPr txBox="1">
            <a:spLocks noChangeArrowheads="1"/>
          </p:cNvSpPr>
          <p:nvPr/>
        </p:nvSpPr>
        <p:spPr bwMode="auto">
          <a:xfrm>
            <a:off x="6659563" y="5084763"/>
            <a:ext cx="1727200" cy="15525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Georgia" charset="0"/>
              </a:rPr>
              <a:t>This is UML sequence diagram</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1238"/>
                                        </p:tgtEl>
                                        <p:attrNameLst>
                                          <p:attrName>style.visibility</p:attrName>
                                        </p:attrNameLst>
                                      </p:cBhvr>
                                      <p:to>
                                        <p:strVal val="visible"/>
                                      </p:to>
                                    </p:set>
                                    <p:animEffect transition="in" filter="blinds(horizontal)">
                                      <p:cBhvr>
                                        <p:cTn id="17" dur="500"/>
                                        <p:tgtEl>
                                          <p:spTgt spid="691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3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4EBF6EE-5FC3-D446-A09F-B098CDFBCBDE}" type="slidenum">
              <a:rPr lang="en-US" altLang="zh-CN"/>
              <a:pPr/>
              <a:t>58</a:t>
            </a:fld>
            <a:r>
              <a:rPr lang="en-US" altLang="zh-CN"/>
              <a:t> </a:t>
            </a:r>
            <a:endParaRPr lang="en-US"/>
          </a:p>
        </p:txBody>
      </p:sp>
      <p:sp>
        <p:nvSpPr>
          <p:cNvPr id="612354" name="Rectangle 2"/>
          <p:cNvSpPr>
            <a:spLocks noGrp="1" noChangeArrowheads="1"/>
          </p:cNvSpPr>
          <p:nvPr>
            <p:ph type="title"/>
          </p:nvPr>
        </p:nvSpPr>
        <p:spPr/>
        <p:txBody>
          <a:bodyPr/>
          <a:lstStyle/>
          <a:p>
            <a:r>
              <a:rPr lang="en-US" sz="2600"/>
              <a:t>There are other types of pointcuts</a:t>
            </a:r>
          </a:p>
        </p:txBody>
      </p:sp>
      <p:sp>
        <p:nvSpPr>
          <p:cNvPr id="612355" name="Rectangle 3"/>
          <p:cNvSpPr>
            <a:spLocks noGrp="1" noChangeArrowheads="1"/>
          </p:cNvSpPr>
          <p:nvPr>
            <p:ph type="body" idx="1"/>
          </p:nvPr>
        </p:nvSpPr>
        <p:spPr/>
        <p:txBody>
          <a:bodyPr/>
          <a:lstStyle/>
          <a:p>
            <a:r>
              <a:rPr lang="en-US">
                <a:solidFill>
                  <a:srgbClr val="000066"/>
                </a:solidFill>
              </a:rPr>
              <a:t>Kinded pointcuts</a:t>
            </a:r>
          </a:p>
          <a:p>
            <a:r>
              <a:rPr lang="en-US"/>
              <a:t>Control-based pointcuts</a:t>
            </a:r>
          </a:p>
          <a:p>
            <a:r>
              <a:rPr lang="en-US"/>
              <a:t>Lexical-structure based pointcuts</a:t>
            </a:r>
          </a:p>
          <a:p>
            <a:r>
              <a:rPr lang="en-US"/>
              <a:t>Execution object pointcuts and argument pointcuts</a:t>
            </a:r>
          </a:p>
          <a:p>
            <a:pPr lvl="1"/>
            <a:r>
              <a:rPr lang="en-US"/>
              <a:t>Used to capture context</a:t>
            </a:r>
          </a:p>
          <a:p>
            <a:r>
              <a:rPr lang="en-US"/>
              <a:t>Conditional check pointcuts</a:t>
            </a: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FDF0A18-3F6E-554F-86DD-858EFC1B5984}" type="slidenum">
              <a:rPr lang="en-US" altLang="zh-CN"/>
              <a:pPr/>
              <a:t>59</a:t>
            </a:fld>
            <a:r>
              <a:rPr lang="en-US" altLang="zh-CN"/>
              <a:t> </a:t>
            </a:r>
            <a:endParaRPr lang="en-US"/>
          </a:p>
        </p:txBody>
      </p:sp>
      <p:sp>
        <p:nvSpPr>
          <p:cNvPr id="614402" name="Rectangle 2"/>
          <p:cNvSpPr>
            <a:spLocks noGrp="1" noChangeArrowheads="1"/>
          </p:cNvSpPr>
          <p:nvPr>
            <p:ph type="title"/>
          </p:nvPr>
        </p:nvSpPr>
        <p:spPr/>
        <p:txBody>
          <a:bodyPr/>
          <a:lstStyle/>
          <a:p>
            <a:r>
              <a:rPr lang="en-US" sz="2600"/>
              <a:t>Control-flow based pointcuts</a:t>
            </a:r>
          </a:p>
        </p:txBody>
      </p:sp>
      <p:sp>
        <p:nvSpPr>
          <p:cNvPr id="614403" name="Rectangle 3"/>
          <p:cNvSpPr>
            <a:spLocks noGrp="1" noChangeArrowheads="1"/>
          </p:cNvSpPr>
          <p:nvPr>
            <p:ph type="body" sz="half" idx="1"/>
          </p:nvPr>
        </p:nvSpPr>
        <p:spPr/>
        <p:txBody>
          <a:bodyPr/>
          <a:lstStyle/>
          <a:p>
            <a:pPr>
              <a:lnSpc>
                <a:spcPct val="90000"/>
              </a:lnSpc>
            </a:pPr>
            <a:r>
              <a:rPr lang="en-US" sz="2000"/>
              <a:t>Capture join points based on the control flow of join points captured by another pointcut</a:t>
            </a:r>
          </a:p>
          <a:p>
            <a:pPr>
              <a:lnSpc>
                <a:spcPct val="90000"/>
              </a:lnSpc>
            </a:pPr>
            <a:endParaRPr lang="en-US" sz="2000"/>
          </a:p>
          <a:p>
            <a:pPr>
              <a:lnSpc>
                <a:spcPct val="90000"/>
              </a:lnSpc>
            </a:pPr>
            <a:r>
              <a:rPr lang="en-US" sz="2000">
                <a:solidFill>
                  <a:schemeClr val="hlink"/>
                </a:solidFill>
              </a:rPr>
              <a:t>cflow</a:t>
            </a:r>
            <a:r>
              <a:rPr lang="en-US" sz="2000"/>
              <a:t>(call(* Account.debit(..))) </a:t>
            </a:r>
          </a:p>
          <a:p>
            <a:pPr lvl="1">
              <a:lnSpc>
                <a:spcPct val="90000"/>
              </a:lnSpc>
            </a:pPr>
            <a:r>
              <a:rPr lang="en-US" sz="1800"/>
              <a:t>All the joinpoints in the control flow of debit(..) method in Account that is called, including the call to debit(..) itself</a:t>
            </a:r>
          </a:p>
          <a:p>
            <a:pPr lvl="1">
              <a:lnSpc>
                <a:spcPct val="90000"/>
              </a:lnSpc>
            </a:pPr>
            <a:endParaRPr lang="en-US" sz="1800"/>
          </a:p>
          <a:p>
            <a:pPr>
              <a:lnSpc>
                <a:spcPct val="90000"/>
              </a:lnSpc>
            </a:pPr>
            <a:r>
              <a:rPr lang="en-US" sz="2000"/>
              <a:t>Running result if tracePoints() is changed into:</a:t>
            </a:r>
          </a:p>
          <a:p>
            <a:pPr lvl="1">
              <a:lnSpc>
                <a:spcPct val="90000"/>
              </a:lnSpc>
              <a:buFontTx/>
              <a:buNone/>
            </a:pPr>
            <a:r>
              <a:rPr lang="en-US" sz="1800"/>
              <a:t>pointcut tracePoints() :</a:t>
            </a:r>
          </a:p>
          <a:p>
            <a:pPr lvl="1">
              <a:lnSpc>
                <a:spcPct val="90000"/>
              </a:lnSpc>
              <a:buFontTx/>
              <a:buNone/>
            </a:pPr>
            <a:r>
              <a:rPr lang="en-US" sz="1800"/>
              <a:t> !within(JoinPointTraceAspect)</a:t>
            </a:r>
          </a:p>
          <a:p>
            <a:pPr lvl="1">
              <a:lnSpc>
                <a:spcPct val="90000"/>
              </a:lnSpc>
              <a:buFontTx/>
              <a:buNone/>
            </a:pPr>
            <a:r>
              <a:rPr lang="en-US" sz="1800"/>
              <a:t> &amp;&amp; cflow(call(* Account.debit(..)) )</a:t>
            </a:r>
          </a:p>
          <a:p>
            <a:pPr lvl="1">
              <a:lnSpc>
                <a:spcPct val="90000"/>
              </a:lnSpc>
              <a:buFontTx/>
              <a:buNone/>
            </a:pPr>
            <a:endParaRPr lang="en-US" sz="1800"/>
          </a:p>
        </p:txBody>
      </p:sp>
      <p:sp>
        <p:nvSpPr>
          <p:cNvPr id="614404" name="Rectangle 4"/>
          <p:cNvSpPr>
            <a:spLocks noGrp="1" noChangeArrowheads="1"/>
          </p:cNvSpPr>
          <p:nvPr>
            <p:ph type="body" sz="half" idx="2"/>
          </p:nvPr>
        </p:nvSpPr>
        <p:spPr>
          <a:xfrm>
            <a:off x="4284663" y="981075"/>
            <a:ext cx="4859337" cy="5327650"/>
          </a:xfrm>
        </p:spPr>
        <p:txBody>
          <a:bodyPr/>
          <a:lstStyle/>
          <a:p>
            <a:pPr lvl="1">
              <a:lnSpc>
                <a:spcPct val="90000"/>
              </a:lnSpc>
              <a:buFontTx/>
              <a:buNone/>
            </a:pPr>
            <a:r>
              <a:rPr lang="en-US" sz="1400"/>
              <a:t>Before: call(void SavingsAccount.debit(float))</a:t>
            </a:r>
          </a:p>
          <a:p>
            <a:pPr lvl="1">
              <a:lnSpc>
                <a:spcPct val="90000"/>
              </a:lnSpc>
              <a:buFontTx/>
              <a:buNone/>
            </a:pPr>
            <a:r>
              <a:rPr lang="en-US" sz="1400"/>
              <a:t>  Before: execution(void Account.debit(float))</a:t>
            </a:r>
          </a:p>
          <a:p>
            <a:pPr lvl="1">
              <a:lnSpc>
                <a:spcPct val="90000"/>
              </a:lnSpc>
              <a:buFontTx/>
              <a:buNone/>
            </a:pPr>
            <a:r>
              <a:rPr lang="en-US" sz="1400"/>
              <a:t>    Before: call(float Account.getBalance())</a:t>
            </a:r>
          </a:p>
          <a:p>
            <a:pPr lvl="1">
              <a:lnSpc>
                <a:spcPct val="90000"/>
              </a:lnSpc>
              <a:buFontTx/>
              <a:buNone/>
            </a:pPr>
            <a:r>
              <a:rPr lang="en-US" sz="1400"/>
              <a:t>      Before: execution(float Account.getBalance())</a:t>
            </a:r>
          </a:p>
          <a:p>
            <a:pPr lvl="1">
              <a:lnSpc>
                <a:spcPct val="90000"/>
              </a:lnSpc>
              <a:buFontTx/>
              <a:buNone/>
            </a:pPr>
            <a:r>
              <a:rPr lang="en-US" sz="1400"/>
              <a:t>        Before: get(float Account._balance)</a:t>
            </a:r>
          </a:p>
          <a:p>
            <a:pPr lvl="1">
              <a:lnSpc>
                <a:spcPct val="90000"/>
              </a:lnSpc>
              <a:buFontTx/>
              <a:buNone/>
            </a:pPr>
            <a:r>
              <a:rPr lang="en-US" sz="1400"/>
              <a:t>        After: get(float Account._balance)</a:t>
            </a:r>
          </a:p>
          <a:p>
            <a:pPr lvl="1">
              <a:lnSpc>
                <a:spcPct val="90000"/>
              </a:lnSpc>
              <a:buFontTx/>
              <a:buNone/>
            </a:pPr>
            <a:r>
              <a:rPr lang="en-US" sz="1400"/>
              <a:t>      After: execution(float Account.getBalance())</a:t>
            </a:r>
          </a:p>
          <a:p>
            <a:pPr lvl="1">
              <a:lnSpc>
                <a:spcPct val="90000"/>
              </a:lnSpc>
              <a:buFontTx/>
              <a:buNone/>
            </a:pPr>
            <a:r>
              <a:rPr lang="en-US" sz="1400"/>
              <a:t>    After: call(float Account.getBalance())</a:t>
            </a:r>
          </a:p>
          <a:p>
            <a:pPr lvl="1">
              <a:lnSpc>
                <a:spcPct val="90000"/>
              </a:lnSpc>
              <a:buFontTx/>
              <a:buNone/>
            </a:pPr>
            <a:r>
              <a:rPr lang="en-US" sz="1400"/>
              <a:t>    Before: call(void Account.setBalance(float))</a:t>
            </a:r>
          </a:p>
          <a:p>
            <a:pPr lvl="1">
              <a:lnSpc>
                <a:spcPct val="90000"/>
              </a:lnSpc>
              <a:buFontTx/>
              <a:buNone/>
            </a:pPr>
            <a:r>
              <a:rPr lang="en-US" sz="1400"/>
              <a:t>      Before: execution(void Account.setBalance(float))</a:t>
            </a:r>
          </a:p>
          <a:p>
            <a:pPr lvl="1">
              <a:lnSpc>
                <a:spcPct val="90000"/>
              </a:lnSpc>
              <a:buFontTx/>
              <a:buNone/>
            </a:pPr>
            <a:r>
              <a:rPr lang="en-US" sz="1400"/>
              <a:t>        Before: set(float Account._balance)</a:t>
            </a:r>
          </a:p>
          <a:p>
            <a:pPr lvl="1">
              <a:lnSpc>
                <a:spcPct val="90000"/>
              </a:lnSpc>
              <a:buFontTx/>
              <a:buNone/>
            </a:pPr>
            <a:r>
              <a:rPr lang="en-US" sz="1400"/>
              <a:t>        After: set(float Account._balance)</a:t>
            </a:r>
          </a:p>
          <a:p>
            <a:pPr lvl="1">
              <a:lnSpc>
                <a:spcPct val="90000"/>
              </a:lnSpc>
              <a:buFontTx/>
              <a:buNone/>
            </a:pPr>
            <a:r>
              <a:rPr lang="en-US" sz="1400"/>
              <a:t>      After: execution(void Account.setBalance(float))</a:t>
            </a:r>
          </a:p>
          <a:p>
            <a:pPr lvl="1">
              <a:lnSpc>
                <a:spcPct val="90000"/>
              </a:lnSpc>
              <a:buFontTx/>
              <a:buNone/>
            </a:pPr>
            <a:r>
              <a:rPr lang="en-US" sz="1400"/>
              <a:t>    After: call(void Account.setBalance(float))</a:t>
            </a:r>
          </a:p>
          <a:p>
            <a:pPr lvl="1">
              <a:lnSpc>
                <a:spcPct val="90000"/>
              </a:lnSpc>
              <a:buFontTx/>
              <a:buNone/>
            </a:pPr>
            <a:r>
              <a:rPr lang="en-US" sz="1400"/>
              <a:t>  After: execution(void Account.debit(float))</a:t>
            </a:r>
          </a:p>
          <a:p>
            <a:pPr lvl="1">
              <a:lnSpc>
                <a:spcPct val="90000"/>
              </a:lnSpc>
              <a:buFontTx/>
              <a:buNone/>
            </a:pPr>
            <a:r>
              <a:rPr lang="en-US" sz="1400"/>
              <a:t>After: call(void SavingsAccount.debit(float))</a:t>
            </a:r>
          </a:p>
          <a:p>
            <a:pPr lvl="1">
              <a:lnSpc>
                <a:spcPct val="90000"/>
              </a:lnSpc>
              <a:buFontTx/>
              <a:buNone/>
            </a:pPr>
            <a:endParaRPr lang="en-US" sz="1400"/>
          </a:p>
          <a:p>
            <a:pPr lvl="1">
              <a:lnSpc>
                <a:spcPct val="90000"/>
              </a:lnSpc>
              <a:buFontTx/>
              <a:buNone/>
            </a:pPr>
            <a:endParaRPr lang="en-US" sz="1400"/>
          </a:p>
          <a:p>
            <a:pPr lvl="1">
              <a:lnSpc>
                <a:spcPct val="90000"/>
              </a:lnSpc>
              <a:buFontTx/>
              <a:buNone/>
            </a:pPr>
            <a:r>
              <a:rPr lang="en-US" sz="1400"/>
              <a:t>Trace produced by </a:t>
            </a:r>
            <a:r>
              <a:rPr lang="en-US" sz="1400">
                <a:solidFill>
                  <a:schemeClr val="hlink"/>
                </a:solidFill>
              </a:rPr>
              <a:t>cflow</a:t>
            </a:r>
            <a:r>
              <a:rPr lang="en-US" sz="1400"/>
              <a:t>(call(* Account.debit(..))) </a:t>
            </a:r>
          </a:p>
          <a:p>
            <a:pPr lvl="1">
              <a:lnSpc>
                <a:spcPct val="90000"/>
              </a:lnSpc>
              <a:buFontTx/>
              <a:buNone/>
            </a:pPr>
            <a:endParaRPr lang="en-US" sz="140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47F5D7-7ED8-1E40-8452-F9281657903A}" type="slidenum">
              <a:rPr lang="en-US" altLang="zh-CN"/>
              <a:pPr/>
              <a:t>6</a:t>
            </a:fld>
            <a:r>
              <a:rPr lang="en-US" altLang="zh-CN"/>
              <a:t> </a:t>
            </a:r>
            <a:endParaRPr lang="en-US"/>
          </a:p>
        </p:txBody>
      </p:sp>
      <p:sp>
        <p:nvSpPr>
          <p:cNvPr id="478210" name="Rectangle 2"/>
          <p:cNvSpPr>
            <a:spLocks noGrp="1" noChangeArrowheads="1"/>
          </p:cNvSpPr>
          <p:nvPr>
            <p:ph type="title"/>
          </p:nvPr>
        </p:nvSpPr>
        <p:spPr/>
        <p:txBody>
          <a:bodyPr/>
          <a:lstStyle/>
          <a:p>
            <a:r>
              <a:rPr lang="en-US" sz="2600"/>
              <a:t>Cross-cutting concerns</a:t>
            </a:r>
          </a:p>
        </p:txBody>
      </p:sp>
      <p:sp>
        <p:nvSpPr>
          <p:cNvPr id="478211" name="Rectangle 3"/>
          <p:cNvSpPr>
            <a:spLocks noGrp="1" noChangeArrowheads="1"/>
          </p:cNvSpPr>
          <p:nvPr>
            <p:ph type="body" idx="1"/>
          </p:nvPr>
        </p:nvSpPr>
        <p:spPr/>
        <p:txBody>
          <a:bodyPr/>
          <a:lstStyle/>
          <a:p>
            <a:r>
              <a:rPr lang="en-US" altLang="zh-CN" sz="2000">
                <a:ea typeface="宋体" charset="-122"/>
                <a:cs typeface="宋体" charset="-122"/>
              </a:rPr>
              <a:t>Concern: a particular goal, concept, or area of interest.</a:t>
            </a:r>
          </a:p>
          <a:p>
            <a:r>
              <a:rPr lang="en-US" altLang="zh-CN" sz="2000">
                <a:ea typeface="宋体" charset="-122"/>
                <a:cs typeface="宋体" charset="-122"/>
              </a:rPr>
              <a:t>Software system comprises several core and system-level concerns. </a:t>
            </a:r>
          </a:p>
          <a:p>
            <a:r>
              <a:rPr lang="en-US" altLang="zh-CN" sz="2000">
                <a:ea typeface="宋体" charset="-122"/>
                <a:cs typeface="宋体" charset="-122"/>
              </a:rPr>
              <a:t>For example, a credit card processing system's</a:t>
            </a:r>
            <a:r>
              <a:rPr lang="en-US" altLang="zh-CN" sz="2000" i="1">
                <a:ea typeface="宋体" charset="-122"/>
                <a:cs typeface="宋体" charset="-122"/>
              </a:rPr>
              <a:t> </a:t>
            </a:r>
          </a:p>
          <a:p>
            <a:pPr lvl="1"/>
            <a:r>
              <a:rPr lang="en-US" altLang="zh-CN" sz="1800" i="1">
                <a:ea typeface="宋体" charset="-122"/>
                <a:cs typeface="宋体" charset="-122"/>
              </a:rPr>
              <a:t>Core concer</a:t>
            </a:r>
            <a:r>
              <a:rPr lang="en-US" altLang="zh-CN" sz="1800">
                <a:ea typeface="宋体" charset="-122"/>
                <a:cs typeface="宋体" charset="-122"/>
              </a:rPr>
              <a:t>n would process payments,</a:t>
            </a:r>
          </a:p>
          <a:p>
            <a:pPr lvl="1"/>
            <a:r>
              <a:rPr lang="en-US" altLang="zh-CN" sz="1800" i="1">
                <a:ea typeface="宋体" charset="-122"/>
                <a:cs typeface="宋体" charset="-122"/>
              </a:rPr>
              <a:t>System-level concern</a:t>
            </a:r>
            <a:r>
              <a:rPr lang="en-US" altLang="zh-CN" sz="1800">
                <a:ea typeface="宋体" charset="-122"/>
                <a:cs typeface="宋体" charset="-122"/>
              </a:rPr>
              <a:t>s would handle logging, transaction integrity, authentication, security, performance, and so on. </a:t>
            </a:r>
          </a:p>
          <a:p>
            <a:pPr lvl="1"/>
            <a:r>
              <a:rPr lang="en-US" altLang="zh-CN" sz="1800">
                <a:ea typeface="宋体" charset="-122"/>
                <a:cs typeface="宋体" charset="-122"/>
              </a:rPr>
              <a:t>Many system-level requirements tend to be orthogonal (mutually independent) to each other and to the module-level requirements. </a:t>
            </a:r>
          </a:p>
          <a:p>
            <a:pPr lvl="1"/>
            <a:r>
              <a:rPr lang="en-US" altLang="zh-CN" sz="1800">
                <a:ea typeface="宋体" charset="-122"/>
                <a:cs typeface="宋体" charset="-122"/>
              </a:rPr>
              <a:t>System-level requirements also tend to crosscut many core modules. </a:t>
            </a:r>
          </a:p>
          <a:p>
            <a:r>
              <a:rPr lang="en-US" altLang="zh-CN" sz="2000" i="1">
                <a:ea typeface="宋体" charset="-122"/>
                <a:cs typeface="宋体" charset="-122"/>
              </a:rPr>
              <a:t>Crosscutting concern</a:t>
            </a:r>
            <a:r>
              <a:rPr lang="en-US" altLang="zh-CN" sz="2000">
                <a:ea typeface="宋体" charset="-122"/>
                <a:cs typeface="宋体" charset="-122"/>
              </a:rPr>
              <a:t>s -- affect multiple implementation modules. </a:t>
            </a:r>
          </a:p>
          <a:p>
            <a:r>
              <a:rPr lang="en-US" altLang="zh-CN" sz="2000">
                <a:ea typeface="宋体" charset="-122"/>
                <a:cs typeface="宋体" charset="-122"/>
              </a:rPr>
              <a:t>Using current programming methodologies, crosscutting concerns span over multiple modules, resulting in systems that are harder to design, understand, implement, and evolve. </a:t>
            </a:r>
            <a:endParaRPr lang="en-US" sz="200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AD506DA6-5B6B-4D43-868D-83613A657DE3}" type="slidenum">
              <a:rPr lang="en-US" altLang="zh-CN"/>
              <a:pPr/>
              <a:t>60</a:t>
            </a:fld>
            <a:r>
              <a:rPr lang="en-US" altLang="zh-CN"/>
              <a:t> </a:t>
            </a:r>
            <a:endParaRPr lang="en-US"/>
          </a:p>
        </p:txBody>
      </p:sp>
      <p:sp>
        <p:nvSpPr>
          <p:cNvPr id="673796" name="Rectangle 4"/>
          <p:cNvSpPr>
            <a:spLocks noGrp="1" noChangeArrowheads="1"/>
          </p:cNvSpPr>
          <p:nvPr>
            <p:ph type="title"/>
          </p:nvPr>
        </p:nvSpPr>
        <p:spPr/>
        <p:txBody>
          <a:bodyPr/>
          <a:lstStyle/>
          <a:p>
            <a:r>
              <a:rPr lang="en-US" sz="2600"/>
              <a:t>Cflow and cflowbelow</a:t>
            </a:r>
          </a:p>
        </p:txBody>
      </p:sp>
      <p:pic>
        <p:nvPicPr>
          <p:cNvPr id="673797" name="Picture 5"/>
          <p:cNvPicPr>
            <a:picLocks noChangeAspect="1" noChangeArrowheads="1"/>
          </p:cNvPicPr>
          <p:nvPr/>
        </p:nvPicPr>
        <p:blipFill>
          <a:blip r:embed="rId3"/>
          <a:srcRect/>
          <a:stretch>
            <a:fillRect/>
          </a:stretch>
        </p:blipFill>
        <p:spPr bwMode="auto">
          <a:xfrm>
            <a:off x="1187450" y="981075"/>
            <a:ext cx="5905500" cy="565467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CC3EB46-EB13-5645-BA83-AAE8250E2EF3}" type="slidenum">
              <a:rPr lang="en-US" altLang="zh-CN"/>
              <a:pPr/>
              <a:t>61</a:t>
            </a:fld>
            <a:r>
              <a:rPr lang="en-US" altLang="zh-CN"/>
              <a:t> </a:t>
            </a:r>
            <a:endParaRPr lang="en-US"/>
          </a:p>
        </p:txBody>
      </p:sp>
      <p:sp>
        <p:nvSpPr>
          <p:cNvPr id="616450" name="Rectangle 2"/>
          <p:cNvSpPr>
            <a:spLocks noGrp="1" noChangeArrowheads="1"/>
          </p:cNvSpPr>
          <p:nvPr>
            <p:ph type="title"/>
          </p:nvPr>
        </p:nvSpPr>
        <p:spPr/>
        <p:txBody>
          <a:bodyPr/>
          <a:lstStyle/>
          <a:p>
            <a:r>
              <a:rPr lang="en-US" sz="2600"/>
              <a:t>Control-flow based pointcuts</a:t>
            </a:r>
          </a:p>
        </p:txBody>
      </p:sp>
      <p:sp>
        <p:nvSpPr>
          <p:cNvPr id="616451" name="Rectangle 3"/>
          <p:cNvSpPr>
            <a:spLocks noGrp="1" noChangeArrowheads="1"/>
          </p:cNvSpPr>
          <p:nvPr>
            <p:ph type="body" idx="1"/>
          </p:nvPr>
        </p:nvSpPr>
        <p:spPr/>
        <p:txBody>
          <a:bodyPr/>
          <a:lstStyle/>
          <a:p>
            <a:pPr>
              <a:lnSpc>
                <a:spcPct val="90000"/>
              </a:lnSpc>
            </a:pPr>
            <a:r>
              <a:rPr lang="en-US" sz="2000" dirty="0" err="1"/>
              <a:t>cflowbelow(call</a:t>
            </a:r>
            <a:r>
              <a:rPr lang="en-US" sz="2000" dirty="0"/>
              <a:t>(* </a:t>
            </a:r>
            <a:r>
              <a:rPr lang="en-US" sz="2000" dirty="0" err="1"/>
              <a:t>Account.debit</a:t>
            </a:r>
            <a:r>
              <a:rPr lang="en-US" sz="2000" dirty="0"/>
              <a:t>(..)) </a:t>
            </a:r>
          </a:p>
          <a:p>
            <a:pPr lvl="1">
              <a:lnSpc>
                <a:spcPct val="90000"/>
              </a:lnSpc>
            </a:pPr>
            <a:r>
              <a:rPr lang="en-US" sz="1800" dirty="0"/>
              <a:t>Same as </a:t>
            </a:r>
            <a:r>
              <a:rPr lang="en-US" sz="1800" dirty="0" err="1"/>
              <a:t>cflow</a:t>
            </a:r>
            <a:r>
              <a:rPr lang="en-US" sz="1800" dirty="0"/>
              <a:t>(..), except excluding the call to debit(..) itself</a:t>
            </a:r>
          </a:p>
          <a:p>
            <a:pPr>
              <a:lnSpc>
                <a:spcPct val="90000"/>
              </a:lnSpc>
            </a:pPr>
            <a:r>
              <a:rPr lang="en-US" sz="2000" dirty="0" err="1"/>
              <a:t>cflow(staticinitialization(Account</a:t>
            </a:r>
            <a:r>
              <a:rPr lang="en-US" sz="2000" dirty="0"/>
              <a:t>))</a:t>
            </a:r>
          </a:p>
          <a:p>
            <a:pPr lvl="1">
              <a:lnSpc>
                <a:spcPct val="90000"/>
              </a:lnSpc>
            </a:pPr>
            <a:r>
              <a:rPr lang="en-US" sz="1800" dirty="0"/>
              <a:t>All the join points in the control flow occurring during initializing Account class</a:t>
            </a:r>
          </a:p>
          <a:p>
            <a:pPr>
              <a:lnSpc>
                <a:spcPct val="90000"/>
              </a:lnSpc>
            </a:pPr>
            <a:r>
              <a:rPr lang="en-US" sz="2000" dirty="0"/>
              <a:t>if </a:t>
            </a:r>
            <a:r>
              <a:rPr lang="en-US" sz="2000" i="1" dirty="0" err="1"/>
              <a:t>tracePoints</a:t>
            </a:r>
            <a:r>
              <a:rPr lang="en-US" sz="2000" i="1" dirty="0"/>
              <a:t>()</a:t>
            </a:r>
            <a:r>
              <a:rPr lang="en-US" sz="2000" dirty="0"/>
              <a:t> is redefined as follows and if</a:t>
            </a:r>
            <a:r>
              <a:rPr lang="en-US" sz="2000" dirty="0" smtClean="0"/>
              <a:t> </a:t>
            </a:r>
          </a:p>
          <a:p>
            <a:pPr>
              <a:lnSpc>
                <a:spcPct val="90000"/>
              </a:lnSpc>
              <a:buNone/>
            </a:pPr>
            <a:r>
              <a:rPr lang="en-US" sz="2000" dirty="0" smtClean="0"/>
              <a:t>    “</a:t>
            </a:r>
            <a:r>
              <a:rPr lang="en-US" sz="2000" i="1" dirty="0"/>
              <a:t>static </a:t>
            </a:r>
            <a:r>
              <a:rPr lang="en-US" sz="2000" i="1" dirty="0" err="1"/>
              <a:t>int</a:t>
            </a:r>
            <a:r>
              <a:rPr lang="en-US" sz="2000" i="1" dirty="0"/>
              <a:t> </a:t>
            </a:r>
            <a:r>
              <a:rPr lang="en-US" sz="2000" i="1" dirty="0" err="1"/>
              <a:t>minBalance</a:t>
            </a:r>
            <a:r>
              <a:rPr lang="en-US" sz="2000" i="1" dirty="0"/>
              <a:t>=1000;”</a:t>
            </a:r>
            <a:r>
              <a:rPr lang="en-US" sz="2000" dirty="0"/>
              <a:t> is added in Account class </a:t>
            </a:r>
          </a:p>
          <a:p>
            <a:pPr lvl="2">
              <a:lnSpc>
                <a:spcPct val="90000"/>
              </a:lnSpc>
              <a:buFontTx/>
              <a:buNone/>
            </a:pPr>
            <a:r>
              <a:rPr lang="en-US" sz="1800" dirty="0">
                <a:solidFill>
                  <a:srgbClr val="6666FF"/>
                </a:solidFill>
              </a:rPr>
              <a:t> </a:t>
            </a:r>
            <a:r>
              <a:rPr lang="en-US" sz="1800" dirty="0" err="1">
                <a:solidFill>
                  <a:srgbClr val="6666FF"/>
                </a:solidFill>
              </a:rPr>
              <a:t>pointcut</a:t>
            </a:r>
            <a:r>
              <a:rPr lang="en-US" sz="1800" dirty="0">
                <a:solidFill>
                  <a:srgbClr val="6666FF"/>
                </a:solidFill>
              </a:rPr>
              <a:t> </a:t>
            </a:r>
            <a:r>
              <a:rPr lang="en-US" sz="1800" dirty="0" err="1">
                <a:solidFill>
                  <a:srgbClr val="6666FF"/>
                </a:solidFill>
              </a:rPr>
              <a:t>tracePoints</a:t>
            </a:r>
            <a:r>
              <a:rPr lang="en-US" sz="1800" dirty="0">
                <a:solidFill>
                  <a:srgbClr val="6666FF"/>
                </a:solidFill>
              </a:rPr>
              <a:t>() : </a:t>
            </a:r>
          </a:p>
          <a:p>
            <a:pPr lvl="2">
              <a:lnSpc>
                <a:spcPct val="90000"/>
              </a:lnSpc>
              <a:buFontTx/>
              <a:buNone/>
            </a:pPr>
            <a:r>
              <a:rPr lang="en-US" sz="1800" dirty="0">
                <a:solidFill>
                  <a:srgbClr val="6666FF"/>
                </a:solidFill>
              </a:rPr>
              <a:t>    	!</a:t>
            </a:r>
            <a:r>
              <a:rPr lang="en-US" sz="1800" dirty="0" err="1">
                <a:solidFill>
                  <a:srgbClr val="6666FF"/>
                </a:solidFill>
              </a:rPr>
              <a:t>within(JoinPointTraceAspect</a:t>
            </a:r>
            <a:r>
              <a:rPr lang="en-US" sz="1800" dirty="0">
                <a:solidFill>
                  <a:srgbClr val="6666FF"/>
                </a:solidFill>
              </a:rPr>
              <a:t>)</a:t>
            </a:r>
          </a:p>
          <a:p>
            <a:pPr lvl="2">
              <a:lnSpc>
                <a:spcPct val="90000"/>
              </a:lnSpc>
              <a:buFontTx/>
              <a:buNone/>
            </a:pPr>
            <a:r>
              <a:rPr lang="en-US" sz="1800" dirty="0">
                <a:solidFill>
                  <a:srgbClr val="6666FF"/>
                </a:solidFill>
              </a:rPr>
              <a:t>    	&amp;&amp; </a:t>
            </a:r>
            <a:r>
              <a:rPr lang="en-US" sz="1800" dirty="0" err="1">
                <a:solidFill>
                  <a:srgbClr val="6666FF"/>
                </a:solidFill>
              </a:rPr>
              <a:t>cflow(staticinitialization(Account</a:t>
            </a:r>
            <a:r>
              <a:rPr lang="en-US" sz="1800" dirty="0">
                <a:solidFill>
                  <a:srgbClr val="6666FF"/>
                </a:solidFill>
              </a:rPr>
              <a:t>));</a:t>
            </a:r>
          </a:p>
          <a:p>
            <a:pPr>
              <a:lnSpc>
                <a:spcPct val="90000"/>
              </a:lnSpc>
            </a:pPr>
            <a:endParaRPr lang="en-US" sz="2000" dirty="0">
              <a:solidFill>
                <a:srgbClr val="6666FF"/>
              </a:solidFill>
            </a:endParaRPr>
          </a:p>
          <a:p>
            <a:pPr lvl="1">
              <a:lnSpc>
                <a:spcPct val="90000"/>
              </a:lnSpc>
              <a:buFontTx/>
              <a:buNone/>
            </a:pPr>
            <a:r>
              <a:rPr lang="en-US" sz="1800" dirty="0">
                <a:solidFill>
                  <a:srgbClr val="000066"/>
                </a:solidFill>
              </a:rPr>
              <a:t>Before: </a:t>
            </a:r>
            <a:r>
              <a:rPr lang="en-US" sz="1800" dirty="0" err="1">
                <a:solidFill>
                  <a:srgbClr val="000066"/>
                </a:solidFill>
              </a:rPr>
              <a:t>staticinitialization(Account</a:t>
            </a:r>
            <a:r>
              <a:rPr lang="en-US" sz="1800" dirty="0">
                <a:solidFill>
                  <a:srgbClr val="000066"/>
                </a:solidFill>
              </a:rPr>
              <a:t>.&lt;</a:t>
            </a:r>
            <a:r>
              <a:rPr lang="en-US" sz="1800" dirty="0" err="1">
                <a:solidFill>
                  <a:srgbClr val="000066"/>
                </a:solidFill>
              </a:rPr>
              <a:t>clinit</a:t>
            </a:r>
            <a:r>
              <a:rPr lang="en-US" sz="1800" dirty="0">
                <a:solidFill>
                  <a:srgbClr val="000066"/>
                </a:solidFill>
              </a:rPr>
              <a:t>&gt;)</a:t>
            </a:r>
          </a:p>
          <a:p>
            <a:pPr lvl="1">
              <a:lnSpc>
                <a:spcPct val="90000"/>
              </a:lnSpc>
              <a:buFontTx/>
              <a:buNone/>
            </a:pPr>
            <a:r>
              <a:rPr lang="en-US" sz="1800" dirty="0">
                <a:solidFill>
                  <a:srgbClr val="000066"/>
                </a:solidFill>
              </a:rPr>
              <a:t>  Before: </a:t>
            </a:r>
            <a:r>
              <a:rPr lang="en-US" sz="1800" dirty="0" err="1">
                <a:solidFill>
                  <a:srgbClr val="000066"/>
                </a:solidFill>
              </a:rPr>
              <a:t>set(int</a:t>
            </a:r>
            <a:r>
              <a:rPr lang="en-US" sz="1800" dirty="0">
                <a:solidFill>
                  <a:srgbClr val="000066"/>
                </a:solidFill>
              </a:rPr>
              <a:t> </a:t>
            </a:r>
            <a:r>
              <a:rPr lang="en-US" sz="1800" dirty="0" err="1">
                <a:solidFill>
                  <a:srgbClr val="000066"/>
                </a:solidFill>
              </a:rPr>
              <a:t>Account.minBalancel</a:t>
            </a:r>
            <a:r>
              <a:rPr lang="en-US" sz="1800" dirty="0">
                <a:solidFill>
                  <a:srgbClr val="000066"/>
                </a:solidFill>
              </a:rPr>
              <a:t>)</a:t>
            </a:r>
          </a:p>
          <a:p>
            <a:pPr lvl="1">
              <a:lnSpc>
                <a:spcPct val="90000"/>
              </a:lnSpc>
              <a:buFontTx/>
              <a:buNone/>
            </a:pPr>
            <a:r>
              <a:rPr lang="en-US" sz="1800" dirty="0">
                <a:solidFill>
                  <a:srgbClr val="000066"/>
                </a:solidFill>
              </a:rPr>
              <a:t>  After: </a:t>
            </a:r>
            <a:r>
              <a:rPr lang="en-US" sz="1800" dirty="0" err="1">
                <a:solidFill>
                  <a:srgbClr val="000066"/>
                </a:solidFill>
              </a:rPr>
              <a:t>set(int</a:t>
            </a:r>
            <a:r>
              <a:rPr lang="en-US" sz="1800" dirty="0">
                <a:solidFill>
                  <a:srgbClr val="000066"/>
                </a:solidFill>
              </a:rPr>
              <a:t> </a:t>
            </a:r>
            <a:r>
              <a:rPr lang="en-US" sz="1800" dirty="0" err="1">
                <a:solidFill>
                  <a:srgbClr val="000066"/>
                </a:solidFill>
              </a:rPr>
              <a:t>Account.minBalance</a:t>
            </a:r>
            <a:r>
              <a:rPr lang="en-US" sz="1800" dirty="0">
                <a:solidFill>
                  <a:srgbClr val="000066"/>
                </a:solidFill>
              </a:rPr>
              <a:t>)</a:t>
            </a:r>
          </a:p>
          <a:p>
            <a:pPr lvl="1">
              <a:lnSpc>
                <a:spcPct val="90000"/>
              </a:lnSpc>
              <a:buFontTx/>
              <a:buNone/>
            </a:pPr>
            <a:r>
              <a:rPr lang="en-US" sz="1800" dirty="0">
                <a:solidFill>
                  <a:srgbClr val="000066"/>
                </a:solidFill>
              </a:rPr>
              <a:t>After: </a:t>
            </a:r>
            <a:r>
              <a:rPr lang="en-US" sz="1800" dirty="0" err="1">
                <a:solidFill>
                  <a:srgbClr val="000066"/>
                </a:solidFill>
              </a:rPr>
              <a:t>staticinitialization(Account</a:t>
            </a:r>
            <a:r>
              <a:rPr lang="en-US" sz="1800" dirty="0">
                <a:solidFill>
                  <a:srgbClr val="000066"/>
                </a:solidFill>
              </a:rPr>
              <a:t>.&lt;</a:t>
            </a:r>
            <a:r>
              <a:rPr lang="en-US" sz="1800" dirty="0" err="1">
                <a:solidFill>
                  <a:srgbClr val="000066"/>
                </a:solidFill>
              </a:rPr>
              <a:t>clinit</a:t>
            </a:r>
            <a:r>
              <a:rPr lang="en-US" sz="1800" dirty="0">
                <a:solidFill>
                  <a:srgbClr val="000066"/>
                </a:solidFill>
              </a:rPr>
              <a:t>&gt;)</a:t>
            </a:r>
          </a:p>
          <a:p>
            <a:pPr>
              <a:lnSpc>
                <a:spcPct val="90000"/>
              </a:lnSpc>
            </a:pPr>
            <a:endParaRPr lang="en-US" sz="2000" dirty="0">
              <a:solidFill>
                <a:srgbClr val="000066"/>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6451">
                                            <p:txEl>
                                              <p:pRg st="3" end="3"/>
                                            </p:txEl>
                                          </p:spTgt>
                                        </p:tgtEl>
                                        <p:attrNameLst>
                                          <p:attrName>style.visibility</p:attrName>
                                        </p:attrNameLst>
                                      </p:cBhvr>
                                      <p:to>
                                        <p:strVal val="visible"/>
                                      </p:to>
                                    </p:set>
                                    <p:animEffect transition="in" filter="blinds(horizontal)">
                                      <p:cBhvr>
                                        <p:cTn id="7" dur="500"/>
                                        <p:tgtEl>
                                          <p:spTgt spid="61645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6451">
                                            <p:txEl>
                                              <p:pRg st="10" end="10"/>
                                            </p:txEl>
                                          </p:spTgt>
                                        </p:tgtEl>
                                        <p:attrNameLst>
                                          <p:attrName>style.visibility</p:attrName>
                                        </p:attrNameLst>
                                      </p:cBhvr>
                                      <p:to>
                                        <p:strVal val="visible"/>
                                      </p:to>
                                    </p:set>
                                    <p:animEffect transition="in" filter="blinds(horizontal)">
                                      <p:cBhvr>
                                        <p:cTn id="12" dur="500"/>
                                        <p:tgtEl>
                                          <p:spTgt spid="616451">
                                            <p:txEl>
                                              <p:pRg st="10" end="1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16451">
                                            <p:txEl>
                                              <p:pRg st="11" end="11"/>
                                            </p:txEl>
                                          </p:spTgt>
                                        </p:tgtEl>
                                        <p:attrNameLst>
                                          <p:attrName>style.visibility</p:attrName>
                                        </p:attrNameLst>
                                      </p:cBhvr>
                                      <p:to>
                                        <p:strVal val="visible"/>
                                      </p:to>
                                    </p:set>
                                    <p:animEffect transition="in" filter="blinds(horizontal)">
                                      <p:cBhvr>
                                        <p:cTn id="15" dur="500"/>
                                        <p:tgtEl>
                                          <p:spTgt spid="616451">
                                            <p:txEl>
                                              <p:pRg st="11" end="1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16451">
                                            <p:txEl>
                                              <p:pRg st="12" end="12"/>
                                            </p:txEl>
                                          </p:spTgt>
                                        </p:tgtEl>
                                        <p:attrNameLst>
                                          <p:attrName>style.visibility</p:attrName>
                                        </p:attrNameLst>
                                      </p:cBhvr>
                                      <p:to>
                                        <p:strVal val="visible"/>
                                      </p:to>
                                    </p:set>
                                    <p:animEffect transition="in" filter="blinds(horizontal)">
                                      <p:cBhvr>
                                        <p:cTn id="18" dur="500"/>
                                        <p:tgtEl>
                                          <p:spTgt spid="616451">
                                            <p:txEl>
                                              <p:pRg st="12" end="1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16451">
                                            <p:txEl>
                                              <p:pRg st="13" end="13"/>
                                            </p:txEl>
                                          </p:spTgt>
                                        </p:tgtEl>
                                        <p:attrNameLst>
                                          <p:attrName>style.visibility</p:attrName>
                                        </p:attrNameLst>
                                      </p:cBhvr>
                                      <p:to>
                                        <p:strVal val="visible"/>
                                      </p:to>
                                    </p:set>
                                    <p:animEffect transition="in" filter="blinds(horizontal)">
                                      <p:cBhvr>
                                        <p:cTn id="21" dur="500"/>
                                        <p:tgtEl>
                                          <p:spTgt spid="61645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D78EC15-39C2-1B42-86BE-E6CBEE8B8942}" type="slidenum">
              <a:rPr lang="en-US" altLang="zh-CN"/>
              <a:pPr/>
              <a:t>62</a:t>
            </a:fld>
            <a:r>
              <a:rPr lang="en-US" altLang="zh-CN"/>
              <a:t> </a:t>
            </a:r>
            <a:endParaRPr lang="en-US"/>
          </a:p>
        </p:txBody>
      </p:sp>
      <p:sp>
        <p:nvSpPr>
          <p:cNvPr id="618498" name="Rectangle 2"/>
          <p:cNvSpPr>
            <a:spLocks noGrp="1" noChangeArrowheads="1"/>
          </p:cNvSpPr>
          <p:nvPr>
            <p:ph type="title"/>
          </p:nvPr>
        </p:nvSpPr>
        <p:spPr/>
        <p:txBody>
          <a:bodyPr/>
          <a:lstStyle/>
          <a:p>
            <a:r>
              <a:rPr lang="en-US" sz="2600"/>
              <a:t>Lexical-structure based pointcuts</a:t>
            </a:r>
          </a:p>
        </p:txBody>
      </p:sp>
      <p:sp>
        <p:nvSpPr>
          <p:cNvPr id="618499" name="Rectangle 3"/>
          <p:cNvSpPr>
            <a:spLocks noGrp="1" noChangeArrowheads="1"/>
          </p:cNvSpPr>
          <p:nvPr>
            <p:ph type="body" idx="1"/>
          </p:nvPr>
        </p:nvSpPr>
        <p:spPr>
          <a:xfrm>
            <a:off x="323850" y="1219200"/>
            <a:ext cx="8382000" cy="5181600"/>
          </a:xfrm>
        </p:spPr>
        <p:txBody>
          <a:bodyPr/>
          <a:lstStyle/>
          <a:p>
            <a:pPr>
              <a:lnSpc>
                <a:spcPct val="80000"/>
              </a:lnSpc>
            </a:pPr>
            <a:r>
              <a:rPr lang="en-US" sz="1800" dirty="0"/>
              <a:t>It refers to the scope of code as it is written </a:t>
            </a:r>
          </a:p>
          <a:p>
            <a:pPr>
              <a:lnSpc>
                <a:spcPct val="80000"/>
              </a:lnSpc>
            </a:pPr>
            <a:r>
              <a:rPr lang="en-US" sz="1800" dirty="0"/>
              <a:t>Capture join points occurring inside specified classes, aspects, or methods</a:t>
            </a:r>
          </a:p>
          <a:p>
            <a:pPr lvl="1">
              <a:lnSpc>
                <a:spcPct val="80000"/>
              </a:lnSpc>
            </a:pPr>
            <a:r>
              <a:rPr lang="en-US" sz="1600" dirty="0"/>
              <a:t>Inside classes/aspects:</a:t>
            </a:r>
          </a:p>
          <a:p>
            <a:pPr lvl="2">
              <a:lnSpc>
                <a:spcPct val="80000"/>
              </a:lnSpc>
            </a:pPr>
            <a:r>
              <a:rPr lang="en-US" sz="1600" dirty="0" err="1"/>
              <a:t>within(TypePattern</a:t>
            </a:r>
            <a:r>
              <a:rPr lang="en-US" sz="1600" dirty="0"/>
              <a:t>)</a:t>
            </a:r>
          </a:p>
          <a:p>
            <a:pPr lvl="1">
              <a:lnSpc>
                <a:spcPct val="80000"/>
              </a:lnSpc>
            </a:pPr>
            <a:r>
              <a:rPr lang="en-US" sz="1600" dirty="0"/>
              <a:t>Inside methods</a:t>
            </a:r>
          </a:p>
          <a:p>
            <a:pPr lvl="2">
              <a:lnSpc>
                <a:spcPct val="80000"/>
              </a:lnSpc>
            </a:pPr>
            <a:r>
              <a:rPr lang="en-US" sz="1600" dirty="0" err="1"/>
              <a:t>withincode(MethodSignature</a:t>
            </a:r>
            <a:r>
              <a:rPr lang="en-US" sz="1600" dirty="0"/>
              <a:t>)</a:t>
            </a:r>
          </a:p>
          <a:p>
            <a:pPr>
              <a:lnSpc>
                <a:spcPct val="80000"/>
              </a:lnSpc>
            </a:pPr>
            <a:r>
              <a:rPr lang="en-US" sz="1800" dirty="0"/>
              <a:t>Examples:</a:t>
            </a:r>
          </a:p>
          <a:p>
            <a:pPr lvl="1">
              <a:lnSpc>
                <a:spcPct val="80000"/>
              </a:lnSpc>
            </a:pPr>
            <a:r>
              <a:rPr lang="en-US" sz="1600" dirty="0" err="1"/>
              <a:t>within(Account</a:t>
            </a:r>
            <a:r>
              <a:rPr lang="en-US" sz="1600" dirty="0"/>
              <a:t>)</a:t>
            </a:r>
          </a:p>
          <a:p>
            <a:pPr lvl="1">
              <a:lnSpc>
                <a:spcPct val="80000"/>
              </a:lnSpc>
            </a:pPr>
            <a:r>
              <a:rPr lang="en-US" sz="1600" dirty="0"/>
              <a:t>!</a:t>
            </a:r>
            <a:r>
              <a:rPr lang="en-US" sz="1600" dirty="0" err="1"/>
              <a:t>within(TraceAspect</a:t>
            </a:r>
            <a:r>
              <a:rPr lang="en-US" sz="1600" dirty="0"/>
              <a:t>)</a:t>
            </a:r>
          </a:p>
          <a:p>
            <a:pPr lvl="1">
              <a:lnSpc>
                <a:spcPct val="80000"/>
              </a:lnSpc>
            </a:pPr>
            <a:r>
              <a:rPr lang="en-US" sz="1600" dirty="0" err="1"/>
              <a:t>withincode</a:t>
            </a:r>
            <a:r>
              <a:rPr lang="en-US" sz="1600" dirty="0"/>
              <a:t>(* </a:t>
            </a:r>
            <a:r>
              <a:rPr lang="en-US" sz="1600" dirty="0" err="1"/>
              <a:t>Account.debit</a:t>
            </a:r>
            <a:r>
              <a:rPr lang="en-US" sz="1600" dirty="0"/>
              <a:t>(..))</a:t>
            </a:r>
          </a:p>
          <a:p>
            <a:pPr>
              <a:lnSpc>
                <a:spcPct val="80000"/>
              </a:lnSpc>
            </a:pPr>
            <a:r>
              <a:rPr lang="en-US" sz="1800" dirty="0"/>
              <a:t>Exercise: Capture all the calls to print methods except those occurs in </a:t>
            </a:r>
            <a:r>
              <a:rPr lang="en-US" sz="1800" dirty="0" err="1"/>
              <a:t>TraceAspect</a:t>
            </a:r>
            <a:endParaRPr lang="en-US" sz="1800" dirty="0"/>
          </a:p>
          <a:p>
            <a:pPr lvl="2">
              <a:lnSpc>
                <a:spcPct val="80000"/>
              </a:lnSpc>
            </a:pPr>
            <a:r>
              <a:rPr lang="en-US" sz="1600" dirty="0"/>
              <a:t>In </a:t>
            </a:r>
            <a:r>
              <a:rPr lang="en-US" sz="1600" dirty="0" smtClean="0"/>
              <a:t>Assignment, </a:t>
            </a:r>
            <a:r>
              <a:rPr lang="en-US" sz="1600" dirty="0"/>
              <a:t>we need to capture the calls to </a:t>
            </a:r>
            <a:r>
              <a:rPr lang="en-US" sz="1600" dirty="0" err="1"/>
              <a:t>System.out.println(pm.toString</a:t>
            </a:r>
            <a:r>
              <a:rPr lang="en-US" sz="1600" dirty="0"/>
              <a:t>())</a:t>
            </a:r>
          </a:p>
          <a:p>
            <a:pPr lvl="2">
              <a:lnSpc>
                <a:spcPct val="80000"/>
              </a:lnSpc>
            </a:pPr>
            <a:r>
              <a:rPr lang="en-US" sz="1600" dirty="0" err="1"/>
              <a:t>call(System.out.println</a:t>
            </a:r>
            <a:r>
              <a:rPr lang="en-US" sz="1600" dirty="0"/>
              <a:t>(..))  ?</a:t>
            </a:r>
          </a:p>
          <a:p>
            <a:pPr lvl="2">
              <a:lnSpc>
                <a:spcPct val="80000"/>
              </a:lnSpc>
            </a:pPr>
            <a:r>
              <a:rPr lang="en-US" sz="1600" dirty="0" err="1"/>
              <a:t>call(System.out.print</a:t>
            </a:r>
            <a:r>
              <a:rPr lang="en-US" sz="1600" dirty="0"/>
              <a:t>*(..))  ?</a:t>
            </a:r>
          </a:p>
          <a:p>
            <a:pPr lvl="2">
              <a:lnSpc>
                <a:spcPct val="80000"/>
              </a:lnSpc>
            </a:pPr>
            <a:endParaRPr lang="en-US" sz="1600" dirty="0"/>
          </a:p>
          <a:p>
            <a:pPr lvl="1">
              <a:lnSpc>
                <a:spcPct val="80000"/>
              </a:lnSpc>
              <a:buFontTx/>
              <a:buNone/>
            </a:pPr>
            <a:r>
              <a:rPr lang="en-US" sz="1600" dirty="0"/>
              <a:t>        call(* </a:t>
            </a:r>
            <a:r>
              <a:rPr lang="en-US" sz="1600" dirty="0" err="1"/>
              <a:t>java.io.PrintStream.print</a:t>
            </a:r>
            <a:r>
              <a:rPr lang="en-US" sz="1600" dirty="0"/>
              <a:t>*(..))</a:t>
            </a:r>
          </a:p>
          <a:p>
            <a:pPr lvl="1">
              <a:lnSpc>
                <a:spcPct val="80000"/>
              </a:lnSpc>
              <a:buFontTx/>
              <a:buNone/>
            </a:pPr>
            <a:r>
              <a:rPr lang="en-US" sz="1600" dirty="0"/>
              <a:t>        &amp;&amp; !</a:t>
            </a:r>
            <a:r>
              <a:rPr lang="en-US" sz="1600" dirty="0" err="1"/>
              <a:t>within(TraceAspect</a:t>
            </a:r>
            <a:r>
              <a:rPr lang="en-US" sz="1600" dirty="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8499">
                                            <p:txEl>
                                              <p:pRg st="12" end="12"/>
                                            </p:txEl>
                                          </p:spTgt>
                                        </p:tgtEl>
                                        <p:attrNameLst>
                                          <p:attrName>style.visibility</p:attrName>
                                        </p:attrNameLst>
                                      </p:cBhvr>
                                      <p:to>
                                        <p:strVal val="visible"/>
                                      </p:to>
                                    </p:set>
                                    <p:animEffect transition="in" filter="blinds(horizontal)">
                                      <p:cBhvr>
                                        <p:cTn id="7" dur="500"/>
                                        <p:tgtEl>
                                          <p:spTgt spid="618499">
                                            <p:txEl>
                                              <p:pRg st="12"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8499">
                                            <p:txEl>
                                              <p:pRg st="13" end="13"/>
                                            </p:txEl>
                                          </p:spTgt>
                                        </p:tgtEl>
                                        <p:attrNameLst>
                                          <p:attrName>style.visibility</p:attrName>
                                        </p:attrNameLst>
                                      </p:cBhvr>
                                      <p:to>
                                        <p:strVal val="visible"/>
                                      </p:to>
                                    </p:set>
                                    <p:animEffect transition="in" filter="blinds(horizontal)">
                                      <p:cBhvr>
                                        <p:cTn id="12" dur="500"/>
                                        <p:tgtEl>
                                          <p:spTgt spid="618499">
                                            <p:txEl>
                                              <p:pRg st="13"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8499">
                                            <p:txEl>
                                              <p:pRg st="15" end="15"/>
                                            </p:txEl>
                                          </p:spTgt>
                                        </p:tgtEl>
                                        <p:attrNameLst>
                                          <p:attrName>style.visibility</p:attrName>
                                        </p:attrNameLst>
                                      </p:cBhvr>
                                      <p:to>
                                        <p:strVal val="visible"/>
                                      </p:to>
                                    </p:set>
                                    <p:animEffect transition="in" filter="blinds(horizontal)">
                                      <p:cBhvr>
                                        <p:cTn id="17" dur="500"/>
                                        <p:tgtEl>
                                          <p:spTgt spid="618499">
                                            <p:txEl>
                                              <p:pRg st="15" end="1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8499">
                                            <p:txEl>
                                              <p:pRg st="16" end="16"/>
                                            </p:txEl>
                                          </p:spTgt>
                                        </p:tgtEl>
                                        <p:attrNameLst>
                                          <p:attrName>style.visibility</p:attrName>
                                        </p:attrNameLst>
                                      </p:cBhvr>
                                      <p:to>
                                        <p:strVal val="visible"/>
                                      </p:to>
                                    </p:set>
                                    <p:animEffect transition="in" filter="blinds(horizontal)">
                                      <p:cBhvr>
                                        <p:cTn id="22" dur="500"/>
                                        <p:tgtEl>
                                          <p:spTgt spid="61849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a:t>
            </a:r>
            <a:r>
              <a:rPr lang="en-US" dirty="0" err="1" smtClean="0"/>
              <a:t>PrintStream</a:t>
            </a:r>
            <a:endParaRPr lang="en-US" dirty="0"/>
          </a:p>
        </p:txBody>
      </p:sp>
      <p:sp>
        <p:nvSpPr>
          <p:cNvPr id="3" name="Content Placeholder 2"/>
          <p:cNvSpPr>
            <a:spLocks noGrp="1"/>
          </p:cNvSpPr>
          <p:nvPr>
            <p:ph idx="1"/>
          </p:nvPr>
        </p:nvSpPr>
        <p:spPr>
          <a:xfrm>
            <a:off x="5486400" y="0"/>
            <a:ext cx="3657600" cy="2133601"/>
          </a:xfrm>
        </p:spPr>
        <p:txBody>
          <a:bodyPr/>
          <a:lstStyle/>
          <a:p>
            <a:pPr lvl="2"/>
            <a:endParaRPr lang="en-US" sz="1400" b="1" u="sng" dirty="0" smtClean="0"/>
          </a:p>
          <a:p>
            <a:pPr>
              <a:lnSpc>
                <a:spcPct val="80000"/>
              </a:lnSpc>
              <a:buNone/>
            </a:pPr>
            <a:r>
              <a:rPr lang="en-US" sz="1600" dirty="0" err="1" smtClean="0">
                <a:solidFill>
                  <a:schemeClr val="tx1"/>
                </a:solidFill>
              </a:rPr>
              <a:t>call(System.out.print</a:t>
            </a:r>
            <a:r>
              <a:rPr lang="en-US" sz="1600" dirty="0" smtClean="0">
                <a:solidFill>
                  <a:schemeClr val="tx1"/>
                </a:solidFill>
              </a:rPr>
              <a:t>*(..))  </a:t>
            </a:r>
          </a:p>
          <a:p>
            <a:pPr>
              <a:lnSpc>
                <a:spcPct val="80000"/>
              </a:lnSpc>
              <a:buFontTx/>
              <a:buNone/>
            </a:pPr>
            <a:endParaRPr lang="en-US" sz="1200" dirty="0" smtClean="0"/>
          </a:p>
          <a:p>
            <a:pPr>
              <a:lnSpc>
                <a:spcPct val="80000"/>
              </a:lnSpc>
              <a:buFontTx/>
              <a:buNone/>
            </a:pPr>
            <a:r>
              <a:rPr lang="en-US" sz="1200" dirty="0" smtClean="0">
                <a:solidFill>
                  <a:schemeClr val="tx1"/>
                </a:solidFill>
              </a:rPr>
              <a:t>Vs.</a:t>
            </a:r>
          </a:p>
          <a:p>
            <a:pPr>
              <a:lnSpc>
                <a:spcPct val="80000"/>
              </a:lnSpc>
              <a:buFontTx/>
              <a:buNone/>
            </a:pPr>
            <a:endParaRPr lang="en-US" sz="1200" dirty="0" smtClean="0">
              <a:solidFill>
                <a:schemeClr val="tx1"/>
              </a:solidFill>
            </a:endParaRPr>
          </a:p>
          <a:p>
            <a:pPr>
              <a:lnSpc>
                <a:spcPct val="80000"/>
              </a:lnSpc>
              <a:buFontTx/>
              <a:buNone/>
            </a:pPr>
            <a:r>
              <a:rPr lang="en-US" sz="1600" dirty="0" smtClean="0">
                <a:solidFill>
                  <a:schemeClr val="tx1"/>
                </a:solidFill>
              </a:rPr>
              <a:t>call(* </a:t>
            </a:r>
            <a:r>
              <a:rPr lang="en-US" sz="1600" dirty="0" err="1" smtClean="0">
                <a:solidFill>
                  <a:schemeClr val="tx1"/>
                </a:solidFill>
              </a:rPr>
              <a:t>java.io.PrintStream.print</a:t>
            </a:r>
            <a:r>
              <a:rPr lang="en-US" sz="1600" dirty="0" smtClean="0">
                <a:solidFill>
                  <a:schemeClr val="tx1"/>
                </a:solidFill>
              </a:rPr>
              <a:t>*(..))</a:t>
            </a:r>
          </a:p>
          <a:p>
            <a:pPr lvl="2"/>
            <a:endParaRPr lang="en-US" sz="1400" dirty="0"/>
          </a:p>
        </p:txBody>
      </p:sp>
      <p:sp>
        <p:nvSpPr>
          <p:cNvPr id="4" name="Slide Number Placeholder 3"/>
          <p:cNvSpPr>
            <a:spLocks noGrp="1"/>
          </p:cNvSpPr>
          <p:nvPr>
            <p:ph type="sldNum" sz="quarter" idx="10"/>
          </p:nvPr>
        </p:nvSpPr>
        <p:spPr/>
        <p:txBody>
          <a:bodyPr/>
          <a:lstStyle/>
          <a:p>
            <a:fld id="{CE48B67B-BDAE-2A40-AA9B-C966FC755A34}" type="slidenum">
              <a:rPr lang="en-US" altLang="zh-CN" smtClean="0"/>
              <a:pPr/>
              <a:t>63</a:t>
            </a:fld>
            <a:r>
              <a:rPr lang="en-US" altLang="zh-CN" dirty="0" smtClean="0"/>
              <a:t> </a:t>
            </a:r>
            <a:endParaRPr lang="en-US" dirty="0"/>
          </a:p>
        </p:txBody>
      </p:sp>
      <p:sp>
        <p:nvSpPr>
          <p:cNvPr id="5" name="Content Placeholder 2"/>
          <p:cNvSpPr txBox="1">
            <a:spLocks/>
          </p:cNvSpPr>
          <p:nvPr/>
        </p:nvSpPr>
        <p:spPr bwMode="auto">
          <a:xfrm>
            <a:off x="476250" y="1133475"/>
            <a:ext cx="5086350" cy="4505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25425" indent="-225425">
              <a:spcBef>
                <a:spcPct val="40000"/>
              </a:spcBef>
              <a:buFontTx/>
              <a:buChar char="•"/>
              <a:tabLst>
                <a:tab pos="463550" algn="l"/>
              </a:tabLst>
            </a:pPr>
            <a:r>
              <a:rPr kumimoji="0" lang="en-US" sz="2000" i="0" u="none" strike="noStrike" kern="0" cap="none" spc="0" normalizeH="0" baseline="0" noProof="0" dirty="0" smtClean="0">
                <a:ln>
                  <a:noFill/>
                </a:ln>
                <a:solidFill>
                  <a:srgbClr val="663300"/>
                </a:solidFill>
                <a:effectLst/>
                <a:uLnTx/>
                <a:uFillTx/>
                <a:latin typeface="Calibri"/>
                <a:ea typeface="+mn-ea"/>
                <a:cs typeface="Calibri"/>
              </a:rPr>
              <a:t>Field Summary		</a:t>
            </a:r>
          </a:p>
          <a:p>
            <a:pPr marL="682625" lvl="1" indent="-225425">
              <a:spcBef>
                <a:spcPct val="40000"/>
              </a:spcBef>
              <a:buFontTx/>
              <a:buChar char="•"/>
              <a:tabLst>
                <a:tab pos="463550" algn="l"/>
              </a:tabLst>
            </a:pPr>
            <a:r>
              <a:rPr kumimoji="0" lang="en-US" sz="2000" i="0" u="none" strike="noStrike" kern="0" cap="none" spc="0" normalizeH="0" baseline="0" noProof="0" dirty="0" smtClean="0">
                <a:ln>
                  <a:noFill/>
                </a:ln>
                <a:solidFill>
                  <a:srgbClr val="663300"/>
                </a:solidFill>
                <a:effectLst/>
                <a:uLnTx/>
                <a:uFillTx/>
                <a:latin typeface="Calibri"/>
                <a:ea typeface="+mn-ea"/>
                <a:cs typeface="Calibri"/>
              </a:rPr>
              <a:t>static </a:t>
            </a:r>
            <a:r>
              <a:rPr kumimoji="0" lang="en-US" sz="2000" i="0" u="none" strike="noStrike" kern="0" cap="none" spc="0" normalizeH="0" baseline="0" noProof="0" dirty="0" err="1" smtClean="0">
                <a:ln>
                  <a:noFill/>
                </a:ln>
                <a:solidFill>
                  <a:srgbClr val="663300"/>
                </a:solidFill>
                <a:effectLst/>
                <a:uLnTx/>
                <a:uFillTx/>
                <a:latin typeface="Calibri"/>
                <a:ea typeface="+mn-ea"/>
                <a:cs typeface="Calibri"/>
              </a:rPr>
              <a:t>PrintStream</a:t>
            </a:r>
            <a:r>
              <a:rPr kumimoji="0" lang="en-US" sz="2000" i="0" u="none" strike="noStrike" kern="0" cap="none" spc="0" normalizeH="0" baseline="0" noProof="0" dirty="0" smtClean="0">
                <a:ln>
                  <a:noFill/>
                </a:ln>
                <a:solidFill>
                  <a:srgbClr val="663300"/>
                </a:solidFill>
                <a:effectLst/>
                <a:uLnTx/>
                <a:uFillTx/>
                <a:latin typeface="Calibri"/>
                <a:ea typeface="+mn-ea"/>
                <a:cs typeface="Calibri"/>
              </a:rPr>
              <a:t>	err          </a:t>
            </a:r>
          </a:p>
          <a:p>
            <a:pPr marL="1087438" lvl="2" indent="-228600">
              <a:spcBef>
                <a:spcPct val="20000"/>
              </a:spcBef>
              <a:buFontTx/>
              <a:buChar char="–"/>
              <a:tabLst>
                <a:tab pos="463550" algn="l"/>
              </a:tabLst>
            </a:pPr>
            <a:r>
              <a:rPr kumimoji="0" lang="en-US" sz="1800" i="0" u="none" strike="noStrike" kern="0" cap="none" spc="0" normalizeH="0" baseline="0" noProof="0" dirty="0" smtClean="0">
                <a:ln>
                  <a:noFill/>
                </a:ln>
                <a:solidFill>
                  <a:schemeClr val="tx1"/>
                </a:solidFill>
                <a:effectLst/>
                <a:uLnTx/>
                <a:uFillTx/>
                <a:latin typeface="Calibri"/>
                <a:ea typeface="ＭＳ Ｐゴシック" charset="-128"/>
                <a:cs typeface="Calibri"/>
              </a:rPr>
              <a:t> The "standard" error output stream.</a:t>
            </a:r>
          </a:p>
          <a:p>
            <a:pPr marL="682625" lvl="1" indent="-225425">
              <a:spcBef>
                <a:spcPct val="40000"/>
              </a:spcBef>
              <a:buFontTx/>
              <a:buChar char="•"/>
              <a:tabLst>
                <a:tab pos="463550" algn="l"/>
              </a:tabLst>
            </a:pPr>
            <a:r>
              <a:rPr kumimoji="0" lang="en-US" sz="2000" i="0" u="none" strike="noStrike" kern="0" cap="none" spc="0" normalizeH="0" baseline="0" noProof="0" dirty="0" smtClean="0">
                <a:ln>
                  <a:noFill/>
                </a:ln>
                <a:solidFill>
                  <a:srgbClr val="663300"/>
                </a:solidFill>
                <a:effectLst/>
                <a:uLnTx/>
                <a:uFillTx/>
                <a:latin typeface="Calibri"/>
                <a:ea typeface="+mn-ea"/>
                <a:cs typeface="Calibri"/>
              </a:rPr>
              <a:t>static </a:t>
            </a:r>
            <a:r>
              <a:rPr kumimoji="0" lang="en-US" sz="2000" i="0" u="none" strike="noStrike" kern="0" cap="none" spc="0" normalizeH="0" baseline="0" noProof="0" dirty="0" err="1" smtClean="0">
                <a:ln>
                  <a:noFill/>
                </a:ln>
                <a:solidFill>
                  <a:srgbClr val="663300"/>
                </a:solidFill>
                <a:effectLst/>
                <a:uLnTx/>
                <a:uFillTx/>
                <a:latin typeface="Calibri"/>
                <a:ea typeface="+mn-ea"/>
                <a:cs typeface="Calibri"/>
              </a:rPr>
              <a:t>InputStream</a:t>
            </a:r>
            <a:r>
              <a:rPr kumimoji="0" lang="en-US" sz="2000" i="0" u="none" strike="noStrike" kern="0" cap="none" spc="0" normalizeH="0" baseline="0" noProof="0" dirty="0" smtClean="0">
                <a:ln>
                  <a:noFill/>
                </a:ln>
                <a:solidFill>
                  <a:srgbClr val="663300"/>
                </a:solidFill>
                <a:effectLst/>
                <a:uLnTx/>
                <a:uFillTx/>
                <a:latin typeface="Calibri"/>
                <a:ea typeface="+mn-ea"/>
                <a:cs typeface="Calibri"/>
              </a:rPr>
              <a:t>	in           </a:t>
            </a:r>
          </a:p>
          <a:p>
            <a:pPr marL="1087438" lvl="2" indent="-228600">
              <a:spcBef>
                <a:spcPct val="20000"/>
              </a:spcBef>
              <a:buFontTx/>
              <a:buChar char="–"/>
              <a:tabLst>
                <a:tab pos="463550" algn="l"/>
              </a:tabLst>
            </a:pPr>
            <a:r>
              <a:rPr kumimoji="0" lang="en-US" sz="1800" i="0" u="none" strike="noStrike" kern="0" cap="none" spc="0" normalizeH="0" baseline="0" noProof="0" dirty="0" smtClean="0">
                <a:ln>
                  <a:noFill/>
                </a:ln>
                <a:solidFill>
                  <a:schemeClr val="tx1"/>
                </a:solidFill>
                <a:effectLst/>
                <a:uLnTx/>
                <a:uFillTx/>
                <a:latin typeface="Calibri"/>
                <a:ea typeface="ＭＳ Ｐゴシック" charset="-128"/>
                <a:cs typeface="Calibri"/>
              </a:rPr>
              <a:t>The "standard" input stream.</a:t>
            </a:r>
          </a:p>
          <a:p>
            <a:pPr marL="682625" lvl="1" indent="-225425">
              <a:spcBef>
                <a:spcPct val="40000"/>
              </a:spcBef>
              <a:buFontTx/>
              <a:buChar char="•"/>
              <a:tabLst>
                <a:tab pos="463550" algn="l"/>
              </a:tabLst>
            </a:pPr>
            <a:r>
              <a:rPr kumimoji="0" lang="en-US" sz="2000" i="0" u="none" strike="noStrike" kern="0" cap="none" spc="0" normalizeH="0" baseline="0" noProof="0" dirty="0" smtClean="0">
                <a:ln>
                  <a:noFill/>
                </a:ln>
                <a:solidFill>
                  <a:srgbClr val="663300"/>
                </a:solidFill>
                <a:effectLst/>
                <a:uLnTx/>
                <a:uFillTx/>
                <a:latin typeface="Calibri"/>
                <a:ea typeface="+mn-ea"/>
                <a:cs typeface="Calibri"/>
              </a:rPr>
              <a:t>static </a:t>
            </a:r>
            <a:r>
              <a:rPr kumimoji="0" lang="en-US" sz="2000" i="0" u="none" strike="noStrike" kern="0" cap="none" spc="0" normalizeH="0" baseline="0" noProof="0" dirty="0" err="1" smtClean="0">
                <a:ln>
                  <a:noFill/>
                </a:ln>
                <a:solidFill>
                  <a:srgbClr val="FF0000"/>
                </a:solidFill>
                <a:effectLst/>
                <a:uLnTx/>
                <a:uFillTx/>
                <a:latin typeface="Calibri"/>
                <a:ea typeface="+mn-ea"/>
                <a:cs typeface="Calibri"/>
              </a:rPr>
              <a:t>PrintStream</a:t>
            </a:r>
            <a:r>
              <a:rPr kumimoji="0" lang="en-US" sz="2000" i="0" u="none" strike="noStrike" kern="0" cap="none" spc="0" normalizeH="0" baseline="0" noProof="0" dirty="0" smtClean="0">
                <a:ln>
                  <a:noFill/>
                </a:ln>
                <a:solidFill>
                  <a:srgbClr val="FF0000"/>
                </a:solidFill>
                <a:effectLst/>
                <a:uLnTx/>
                <a:uFillTx/>
                <a:latin typeface="Calibri"/>
                <a:ea typeface="+mn-ea"/>
                <a:cs typeface="Calibri"/>
              </a:rPr>
              <a:t>	</a:t>
            </a:r>
            <a:r>
              <a:rPr kumimoji="0" lang="en-US" sz="2000" i="0" u="none" strike="noStrike" kern="0" cap="none" spc="0" normalizeH="0" baseline="0" noProof="0" dirty="0" smtClean="0">
                <a:ln>
                  <a:noFill/>
                </a:ln>
                <a:solidFill>
                  <a:srgbClr val="663300"/>
                </a:solidFill>
                <a:effectLst/>
                <a:uLnTx/>
                <a:uFillTx/>
                <a:latin typeface="Calibri"/>
                <a:ea typeface="+mn-ea"/>
                <a:cs typeface="Calibri"/>
              </a:rPr>
              <a:t>out           </a:t>
            </a:r>
          </a:p>
          <a:p>
            <a:pPr marL="1087438" lvl="2" indent="-228600">
              <a:spcBef>
                <a:spcPct val="20000"/>
              </a:spcBef>
              <a:buFontTx/>
              <a:buChar char="–"/>
              <a:tabLst>
                <a:tab pos="463550" algn="l"/>
              </a:tabLst>
            </a:pPr>
            <a:r>
              <a:rPr kumimoji="0" lang="en-US" sz="1800" i="0" u="none" strike="noStrike" kern="0" cap="none" spc="0" normalizeH="0" baseline="0" noProof="0" dirty="0" smtClean="0">
                <a:ln>
                  <a:noFill/>
                </a:ln>
                <a:solidFill>
                  <a:schemeClr val="tx1"/>
                </a:solidFill>
                <a:effectLst/>
                <a:uLnTx/>
                <a:uFillTx/>
                <a:latin typeface="Calibri"/>
                <a:ea typeface="ＭＳ Ｐゴシック" charset="-128"/>
                <a:cs typeface="Calibri"/>
              </a:rPr>
              <a:t>The "standard" output stream.</a:t>
            </a:r>
          </a:p>
          <a:p>
            <a:pPr marL="630238" marR="0" lvl="1" indent="-228600" algn="l" defTabSz="914400" rtl="0" eaLnBrk="1" fontAlgn="base" latinLnBrk="0" hangingPunct="1">
              <a:lnSpc>
                <a:spcPct val="100000"/>
              </a:lnSpc>
              <a:spcBef>
                <a:spcPct val="20000"/>
              </a:spcBef>
              <a:spcAft>
                <a:spcPct val="0"/>
              </a:spcAft>
              <a:buClrTx/>
              <a:buSzTx/>
              <a:buFontTx/>
              <a:buNone/>
              <a:tabLst>
                <a:tab pos="463550" algn="l"/>
              </a:tabLst>
              <a:defRPr/>
            </a:pPr>
            <a:endParaRPr kumimoji="0" lang="en-US" sz="1800" i="0" u="none" strike="noStrike" kern="0" cap="none" spc="0" normalizeH="0" baseline="0" noProof="0" dirty="0" smtClean="0">
              <a:ln>
                <a:noFill/>
              </a:ln>
              <a:solidFill>
                <a:schemeClr val="tx1"/>
              </a:solidFill>
              <a:effectLst/>
              <a:uLnTx/>
              <a:uFillTx/>
              <a:latin typeface="Calibri"/>
              <a:ea typeface="ＭＳ Ｐゴシック" charset="-128"/>
              <a:cs typeface="Calibri"/>
            </a:endParaRPr>
          </a:p>
          <a:p>
            <a:pPr marL="225425" marR="0" lvl="0" indent="-225425" algn="l" defTabSz="914400" rtl="0" eaLnBrk="1" fontAlgn="base" latinLnBrk="0" hangingPunct="1">
              <a:lnSpc>
                <a:spcPct val="100000"/>
              </a:lnSpc>
              <a:spcBef>
                <a:spcPct val="40000"/>
              </a:spcBef>
              <a:spcAft>
                <a:spcPct val="0"/>
              </a:spcAft>
              <a:buClrTx/>
              <a:buSzTx/>
              <a:buFontTx/>
              <a:buChar char="•"/>
              <a:tabLst>
                <a:tab pos="463550" algn="l"/>
              </a:tabLst>
              <a:defRPr/>
            </a:pPr>
            <a:r>
              <a:rPr kumimoji="0" lang="en-US" sz="2000" i="0" u="none" strike="noStrike" kern="0" cap="none" spc="0" normalizeH="0" baseline="0" noProof="0" dirty="0" err="1" smtClean="0">
                <a:ln>
                  <a:noFill/>
                </a:ln>
                <a:solidFill>
                  <a:srgbClr val="663300"/>
                </a:solidFill>
                <a:effectLst/>
                <a:uLnTx/>
                <a:uFillTx/>
                <a:latin typeface="Calibri"/>
                <a:ea typeface="+mn-ea"/>
                <a:cs typeface="Calibri"/>
              </a:rPr>
              <a:t>java.io</a:t>
            </a:r>
            <a:r>
              <a:rPr kumimoji="0" lang="en-US" sz="2000" i="0" u="none" strike="noStrike" kern="0" cap="none" spc="0" normalizeH="0" baseline="0" noProof="0" dirty="0" smtClean="0">
                <a:ln>
                  <a:noFill/>
                </a:ln>
                <a:solidFill>
                  <a:srgbClr val="663300"/>
                </a:solidFill>
                <a:effectLst/>
                <a:uLnTx/>
                <a:uFillTx/>
                <a:latin typeface="Calibri"/>
                <a:ea typeface="+mn-ea"/>
                <a:cs typeface="Calibri"/>
              </a:rPr>
              <a:t>  Class </a:t>
            </a:r>
            <a:r>
              <a:rPr kumimoji="0" lang="en-US" sz="2000" i="0" u="none" strike="noStrike" kern="0" cap="none" spc="0" normalizeH="0" baseline="0" noProof="0" dirty="0" err="1" smtClean="0">
                <a:ln>
                  <a:noFill/>
                </a:ln>
                <a:solidFill>
                  <a:srgbClr val="663300"/>
                </a:solidFill>
                <a:effectLst/>
                <a:uLnTx/>
                <a:uFillTx/>
                <a:latin typeface="Calibri"/>
                <a:ea typeface="+mn-ea"/>
                <a:cs typeface="Calibri"/>
              </a:rPr>
              <a:t>PrintStream</a:t>
            </a:r>
            <a:endParaRPr kumimoji="0" lang="en-US" sz="2000" i="0" u="none" strike="noStrike" kern="0" cap="none" spc="0" normalizeH="0" baseline="0" noProof="0" dirty="0" smtClean="0">
              <a:ln>
                <a:noFill/>
              </a:ln>
              <a:solidFill>
                <a:srgbClr val="663300"/>
              </a:solidFill>
              <a:effectLst/>
              <a:uLnTx/>
              <a:uFillTx/>
              <a:latin typeface="Calibri"/>
              <a:ea typeface="+mn-ea"/>
              <a:cs typeface="Calibri"/>
            </a:endParaRPr>
          </a:p>
          <a:p>
            <a:pPr marL="630238" marR="0" lvl="1" indent="-228600" algn="l" defTabSz="914400" rtl="0" eaLnBrk="1" fontAlgn="base" latinLnBrk="0" hangingPunct="1">
              <a:lnSpc>
                <a:spcPct val="100000"/>
              </a:lnSpc>
              <a:spcBef>
                <a:spcPct val="20000"/>
              </a:spcBef>
              <a:spcAft>
                <a:spcPct val="0"/>
              </a:spcAft>
              <a:buClrTx/>
              <a:buSzTx/>
              <a:buFontTx/>
              <a:buChar char="–"/>
              <a:tabLst>
                <a:tab pos="463550" algn="l"/>
              </a:tabLst>
              <a:defRPr/>
            </a:pPr>
            <a:r>
              <a:rPr kumimoji="0" lang="en-US" sz="1800" i="0" u="sng" strike="noStrike" kern="0" cap="none" spc="0" normalizeH="0" baseline="0" noProof="0" dirty="0" smtClean="0">
                <a:ln>
                  <a:noFill/>
                </a:ln>
                <a:solidFill>
                  <a:schemeClr val="tx1"/>
                </a:solidFill>
                <a:effectLst/>
                <a:uLnTx/>
                <a:uFillTx/>
                <a:latin typeface="Calibri"/>
                <a:ea typeface="ＭＳ Ｐゴシック" charset="-128"/>
                <a:cs typeface="Calibri"/>
                <a:hlinkClick r:id="rId2"/>
              </a:rPr>
              <a:t>java.lang.Object  </a:t>
            </a:r>
            <a:endParaRPr kumimoji="0" lang="en-US" sz="1800" i="0" u="sng" strike="noStrike" kern="0" cap="none" spc="0" normalizeH="0" baseline="0" noProof="0" dirty="0" smtClean="0">
              <a:ln>
                <a:noFill/>
              </a:ln>
              <a:solidFill>
                <a:schemeClr val="tx1"/>
              </a:solidFill>
              <a:effectLst/>
              <a:uLnTx/>
              <a:uFillTx/>
              <a:latin typeface="Calibri"/>
              <a:ea typeface="ＭＳ Ｐゴシック" charset="-128"/>
              <a:cs typeface="Calibri"/>
            </a:endParaRPr>
          </a:p>
          <a:p>
            <a:pPr marL="919163" marR="0" lvl="2" indent="-174625" algn="l" defTabSz="914400" rtl="0" eaLnBrk="1" fontAlgn="base" latinLnBrk="0" hangingPunct="1">
              <a:lnSpc>
                <a:spcPct val="100000"/>
              </a:lnSpc>
              <a:spcBef>
                <a:spcPct val="30000"/>
              </a:spcBef>
              <a:spcAft>
                <a:spcPct val="0"/>
              </a:spcAft>
              <a:buClrTx/>
              <a:buSzTx/>
              <a:buFontTx/>
              <a:buChar char="–"/>
              <a:tabLst>
                <a:tab pos="463550" algn="l"/>
              </a:tabLst>
              <a:defRPr/>
            </a:pPr>
            <a:r>
              <a:rPr kumimoji="0" lang="en-US" sz="1800" i="0" u="sng" strike="noStrike" kern="0" cap="none" spc="0" normalizeH="0" baseline="0" noProof="0" dirty="0" smtClean="0">
                <a:ln>
                  <a:noFill/>
                </a:ln>
                <a:solidFill>
                  <a:schemeClr val="tx1"/>
                </a:solidFill>
                <a:effectLst/>
                <a:uLnTx/>
                <a:uFillTx/>
                <a:latin typeface="Calibri"/>
                <a:ea typeface="ＭＳ Ｐゴシック" charset="-128"/>
                <a:cs typeface="Calibri"/>
                <a:hlinkClick r:id="rId3"/>
              </a:rPr>
              <a:t>java.io.OutputStream      </a:t>
            </a:r>
            <a:endParaRPr kumimoji="0" lang="en-US" sz="1800" i="0" u="sng" strike="noStrike" kern="0" cap="none" spc="0" normalizeH="0" baseline="0" noProof="0" dirty="0" smtClean="0">
              <a:ln>
                <a:noFill/>
              </a:ln>
              <a:solidFill>
                <a:schemeClr val="tx1"/>
              </a:solidFill>
              <a:effectLst/>
              <a:uLnTx/>
              <a:uFillTx/>
              <a:latin typeface="Calibri"/>
              <a:ea typeface="ＭＳ Ｐゴシック" charset="-128"/>
              <a:cs typeface="Calibri"/>
            </a:endParaRPr>
          </a:p>
          <a:p>
            <a:pPr marL="1600200" marR="0" lvl="3" indent="-228600" algn="l" defTabSz="914400" rtl="0" eaLnBrk="1" fontAlgn="base" latinLnBrk="0" hangingPunct="1">
              <a:lnSpc>
                <a:spcPct val="100000"/>
              </a:lnSpc>
              <a:spcBef>
                <a:spcPct val="30000"/>
              </a:spcBef>
              <a:spcAft>
                <a:spcPct val="0"/>
              </a:spcAft>
              <a:buClrTx/>
              <a:buSzTx/>
              <a:buFontTx/>
              <a:buNone/>
              <a:tabLst>
                <a:tab pos="463550" algn="l"/>
              </a:tabLst>
              <a:defRPr/>
            </a:pPr>
            <a:r>
              <a:rPr kumimoji="0" lang="en-US" sz="1600" i="0" u="sng" strike="noStrike" kern="0" cap="none" spc="0" normalizeH="0" baseline="0" noProof="0" dirty="0" err="1" smtClean="0">
                <a:ln>
                  <a:noFill/>
                </a:ln>
                <a:solidFill>
                  <a:schemeClr val="tx1"/>
                </a:solidFill>
                <a:effectLst/>
                <a:uLnTx/>
                <a:uFillTx/>
                <a:latin typeface="Calibri"/>
                <a:ea typeface="ＭＳ Ｐゴシック" charset="-128"/>
                <a:cs typeface="Calibri"/>
              </a:rPr>
              <a:t>java.io.FilterOutputStream</a:t>
            </a:r>
            <a:r>
              <a:rPr kumimoji="0" lang="en-US" sz="1600" i="0" u="sng" strike="noStrike" kern="0" cap="none" spc="0" normalizeH="0" baseline="0" noProof="0" dirty="0" smtClean="0">
                <a:ln>
                  <a:noFill/>
                </a:ln>
                <a:solidFill>
                  <a:schemeClr val="tx1"/>
                </a:solidFill>
                <a:effectLst/>
                <a:uLnTx/>
                <a:uFillTx/>
                <a:latin typeface="Calibri"/>
                <a:ea typeface="ＭＳ Ｐゴシック" charset="-128"/>
                <a:cs typeface="Calibri"/>
              </a:rPr>
              <a:t>          </a:t>
            </a:r>
          </a:p>
          <a:p>
            <a:pPr marL="1600200" marR="0" lvl="3" indent="-228600" algn="l" defTabSz="914400" rtl="0" eaLnBrk="1" fontAlgn="base" latinLnBrk="0" hangingPunct="1">
              <a:lnSpc>
                <a:spcPct val="100000"/>
              </a:lnSpc>
              <a:spcBef>
                <a:spcPct val="30000"/>
              </a:spcBef>
              <a:spcAft>
                <a:spcPct val="0"/>
              </a:spcAft>
              <a:buClrTx/>
              <a:buSzTx/>
              <a:buFontTx/>
              <a:buNone/>
              <a:tabLst>
                <a:tab pos="463550" algn="l"/>
              </a:tabLst>
              <a:defRPr/>
            </a:pPr>
            <a:r>
              <a:rPr kumimoji="0" lang="en-US" sz="1600" i="0" u="sng" strike="noStrike" kern="0" cap="none" spc="0" normalizeH="0" baseline="0" noProof="0" dirty="0" smtClean="0">
                <a:ln>
                  <a:noFill/>
                </a:ln>
                <a:solidFill>
                  <a:schemeClr val="tx1"/>
                </a:solidFill>
                <a:effectLst/>
                <a:uLnTx/>
                <a:uFillTx/>
                <a:latin typeface="Calibri"/>
                <a:ea typeface="ＭＳ Ｐゴシック" charset="-128"/>
                <a:cs typeface="Calibri"/>
              </a:rPr>
              <a:t>	</a:t>
            </a:r>
            <a:r>
              <a:rPr kumimoji="0" lang="en-US" sz="1600" i="0" u="sng" strike="noStrike" kern="0" cap="none" spc="0" normalizeH="0" baseline="0" noProof="0" dirty="0" err="1" smtClean="0">
                <a:ln>
                  <a:noFill/>
                </a:ln>
                <a:solidFill>
                  <a:schemeClr val="tx1"/>
                </a:solidFill>
                <a:effectLst/>
                <a:uLnTx/>
                <a:uFillTx/>
                <a:latin typeface="Calibri"/>
                <a:ea typeface="ＭＳ Ｐゴシック" charset="-128"/>
                <a:cs typeface="Calibri"/>
              </a:rPr>
              <a:t>java.io.PrintStream</a:t>
            </a:r>
            <a:endParaRPr kumimoji="0" lang="en-US" sz="1600" i="0" u="sng" strike="noStrike" kern="0" cap="none" spc="0" normalizeH="0" baseline="0" noProof="0" dirty="0" smtClean="0">
              <a:ln>
                <a:noFill/>
              </a:ln>
              <a:solidFill>
                <a:schemeClr val="tx1"/>
              </a:solidFill>
              <a:effectLst/>
              <a:uLnTx/>
              <a:uFillTx/>
              <a:latin typeface="Calibri"/>
              <a:ea typeface="ＭＳ Ｐゴシック" charset="-128"/>
              <a:cs typeface="Calibri"/>
            </a:endParaRPr>
          </a:p>
          <a:p>
            <a:pPr marL="1600200" marR="0" lvl="3" indent="-228600" algn="l" defTabSz="914400" rtl="0" eaLnBrk="1" fontAlgn="base" latinLnBrk="0" hangingPunct="1">
              <a:lnSpc>
                <a:spcPct val="100000"/>
              </a:lnSpc>
              <a:spcBef>
                <a:spcPct val="30000"/>
              </a:spcBef>
              <a:spcAft>
                <a:spcPct val="0"/>
              </a:spcAft>
              <a:buClrTx/>
              <a:buSzTx/>
              <a:buFontTx/>
              <a:buNone/>
              <a:tabLst>
                <a:tab pos="463550" algn="l"/>
              </a:tabLst>
              <a:defRPr/>
            </a:pPr>
            <a:endParaRPr kumimoji="0" lang="en-US" sz="1600" i="0" u="sng" strike="noStrike" kern="0" cap="none" spc="0" normalizeH="0" baseline="0" noProof="0" dirty="0" smtClean="0">
              <a:ln>
                <a:noFill/>
              </a:ln>
              <a:solidFill>
                <a:schemeClr val="tx1"/>
              </a:solidFill>
              <a:effectLst/>
              <a:uLnTx/>
              <a:uFillTx/>
              <a:latin typeface="Calibri"/>
              <a:ea typeface="ＭＳ Ｐゴシック" charset="-128"/>
              <a:cs typeface="Calibri"/>
            </a:endParaRPr>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B905DCE-0EF3-0C49-BAB6-6BFDCFE4DB45}" type="slidenum">
              <a:rPr lang="en-US" altLang="zh-CN"/>
              <a:pPr/>
              <a:t>64</a:t>
            </a:fld>
            <a:r>
              <a:rPr lang="en-US" altLang="zh-CN"/>
              <a:t> </a:t>
            </a:r>
            <a:endParaRPr lang="en-US"/>
          </a:p>
        </p:txBody>
      </p:sp>
      <p:sp>
        <p:nvSpPr>
          <p:cNvPr id="677890" name="Rectangle 2"/>
          <p:cNvSpPr>
            <a:spLocks noGrp="1" noChangeArrowheads="1"/>
          </p:cNvSpPr>
          <p:nvPr>
            <p:ph type="title"/>
          </p:nvPr>
        </p:nvSpPr>
        <p:spPr/>
        <p:txBody>
          <a:bodyPr/>
          <a:lstStyle/>
          <a:p>
            <a:r>
              <a:rPr lang="en-US" sz="2600"/>
              <a:t>Access the arguments and objects</a:t>
            </a:r>
          </a:p>
        </p:txBody>
      </p:sp>
      <p:sp>
        <p:nvSpPr>
          <p:cNvPr id="677891" name="Rectangle 3"/>
          <p:cNvSpPr>
            <a:spLocks noGrp="1" noChangeArrowheads="1"/>
          </p:cNvSpPr>
          <p:nvPr>
            <p:ph type="body" idx="1"/>
          </p:nvPr>
        </p:nvSpPr>
        <p:spPr/>
        <p:txBody>
          <a:bodyPr/>
          <a:lstStyle/>
          <a:p>
            <a:pPr>
              <a:lnSpc>
                <a:spcPct val="90000"/>
              </a:lnSpc>
            </a:pPr>
            <a:r>
              <a:rPr lang="en-US" sz="1800"/>
              <a:t>After each deposit, we want to have a receipt, telling the amount deposited, and the balance on the account</a:t>
            </a:r>
          </a:p>
          <a:p>
            <a:pPr lvl="1">
              <a:lnSpc>
                <a:spcPct val="90000"/>
              </a:lnSpc>
            </a:pPr>
            <a:r>
              <a:rPr lang="en-US" sz="1600"/>
              <a:t>account.credit(</a:t>
            </a:r>
            <a:r>
              <a:rPr lang="en-US" sz="1600" i="1"/>
              <a:t>amount</a:t>
            </a:r>
            <a:r>
              <a:rPr lang="en-US" sz="1600"/>
              <a:t>)</a:t>
            </a:r>
          </a:p>
          <a:p>
            <a:pPr lvl="1">
              <a:lnSpc>
                <a:spcPct val="90000"/>
              </a:lnSpc>
            </a:pPr>
            <a:r>
              <a:rPr lang="en-US" sz="1600" i="1"/>
              <a:t>account</a:t>
            </a:r>
            <a:r>
              <a:rPr lang="en-US" sz="1600"/>
              <a:t>.getBalance()</a:t>
            </a:r>
          </a:p>
          <a:p>
            <a:pPr>
              <a:lnSpc>
                <a:spcPct val="90000"/>
              </a:lnSpc>
            </a:pPr>
            <a:r>
              <a:rPr lang="en-US" sz="1800"/>
              <a:t>First try to solve the problem</a:t>
            </a:r>
          </a:p>
          <a:p>
            <a:pPr lvl="1">
              <a:lnSpc>
                <a:spcPct val="90000"/>
              </a:lnSpc>
            </a:pPr>
            <a:endParaRPr lang="en-US" sz="1600"/>
          </a:p>
          <a:p>
            <a:pPr lvl="1">
              <a:lnSpc>
                <a:spcPct val="90000"/>
              </a:lnSpc>
              <a:buFontTx/>
              <a:buNone/>
            </a:pPr>
            <a:r>
              <a:rPr lang="en-US" sz="1600"/>
              <a:t>after(): call(* *.credit(float))  { </a:t>
            </a:r>
          </a:p>
          <a:p>
            <a:pPr lvl="1">
              <a:lnSpc>
                <a:spcPct val="90000"/>
              </a:lnSpc>
              <a:buFontTx/>
              <a:buNone/>
            </a:pPr>
            <a:r>
              <a:rPr lang="en-US" sz="1600"/>
              <a:t>          System.out.println("deposit:"+</a:t>
            </a:r>
            <a:r>
              <a:rPr lang="en-US" sz="1600">
                <a:solidFill>
                  <a:schemeClr val="hlink"/>
                </a:solidFill>
              </a:rPr>
              <a:t>amount</a:t>
            </a:r>
            <a:r>
              <a:rPr lang="en-US" sz="1600"/>
              <a:t>+“ after deposit:" +</a:t>
            </a:r>
            <a:r>
              <a:rPr lang="en-US" sz="1600">
                <a:solidFill>
                  <a:schemeClr val="hlink"/>
                </a:solidFill>
              </a:rPr>
              <a:t>account</a:t>
            </a:r>
            <a:r>
              <a:rPr lang="en-US" sz="1600"/>
              <a:t>.getBalance());</a:t>
            </a:r>
          </a:p>
          <a:p>
            <a:pPr lvl="1">
              <a:lnSpc>
                <a:spcPct val="90000"/>
              </a:lnSpc>
              <a:buFontTx/>
              <a:buNone/>
            </a:pPr>
            <a:r>
              <a:rPr lang="en-US" sz="1600"/>
              <a:t>}</a:t>
            </a:r>
          </a:p>
          <a:p>
            <a:pPr lvl="1">
              <a:lnSpc>
                <a:spcPct val="90000"/>
              </a:lnSpc>
            </a:pPr>
            <a:r>
              <a:rPr lang="en-US" sz="1600"/>
              <a:t>But, what are </a:t>
            </a:r>
            <a:r>
              <a:rPr lang="en-US" sz="1600" i="1"/>
              <a:t>amount</a:t>
            </a:r>
            <a:r>
              <a:rPr lang="en-US" sz="1600"/>
              <a:t> and</a:t>
            </a:r>
            <a:r>
              <a:rPr lang="en-US" sz="1600" i="1"/>
              <a:t> accoun</a:t>
            </a:r>
            <a:r>
              <a:rPr lang="en-US" sz="1600"/>
              <a:t>t? They should be defined.</a:t>
            </a:r>
          </a:p>
          <a:p>
            <a:pPr>
              <a:lnSpc>
                <a:spcPct val="90000"/>
              </a:lnSpc>
            </a:pPr>
            <a:r>
              <a:rPr lang="en-US" sz="1800"/>
              <a:t>Solution</a:t>
            </a:r>
          </a:p>
          <a:p>
            <a:pPr lvl="1">
              <a:lnSpc>
                <a:spcPct val="90000"/>
              </a:lnSpc>
              <a:buFontTx/>
              <a:buNone/>
            </a:pPr>
            <a:r>
              <a:rPr lang="en-US" sz="1600"/>
              <a:t> after(Account account, float amount): </a:t>
            </a:r>
          </a:p>
          <a:p>
            <a:pPr lvl="1">
              <a:lnSpc>
                <a:spcPct val="90000"/>
              </a:lnSpc>
              <a:buFontTx/>
              <a:buNone/>
            </a:pPr>
            <a:r>
              <a:rPr lang="en-US" sz="1600"/>
              <a:t>        call(* *.credit(float)) </a:t>
            </a:r>
          </a:p>
          <a:p>
            <a:pPr lvl="1">
              <a:lnSpc>
                <a:spcPct val="90000"/>
              </a:lnSpc>
              <a:buFontTx/>
              <a:buNone/>
            </a:pPr>
            <a:r>
              <a:rPr lang="en-US" sz="1600"/>
              <a:t>         &amp;&amp; args(amount) </a:t>
            </a:r>
          </a:p>
          <a:p>
            <a:pPr lvl="1">
              <a:lnSpc>
                <a:spcPct val="90000"/>
              </a:lnSpc>
              <a:buFontTx/>
              <a:buNone/>
            </a:pPr>
            <a:r>
              <a:rPr lang="en-US" sz="1600"/>
              <a:t>         &amp;&amp; target(account)   { </a:t>
            </a:r>
          </a:p>
          <a:p>
            <a:pPr lvl="1">
              <a:lnSpc>
                <a:spcPct val="90000"/>
              </a:lnSpc>
              <a:buFontTx/>
              <a:buNone/>
            </a:pPr>
            <a:r>
              <a:rPr lang="en-US" sz="1600"/>
              <a:t>          System.out.println("deposit:"+amount+“ after deposit:" +account.getBalance());</a:t>
            </a:r>
          </a:p>
          <a:p>
            <a:pPr lvl="1">
              <a:lnSpc>
                <a:spcPct val="90000"/>
              </a:lnSpc>
              <a:buFontTx/>
              <a:buNone/>
            </a:pPr>
            <a:r>
              <a:rPr lang="en-US" sz="1600"/>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77891">
                                            <p:txEl>
                                              <p:pRg st="5" end="5"/>
                                            </p:txEl>
                                          </p:spTgt>
                                        </p:tgtEl>
                                        <p:attrNameLst>
                                          <p:attrName>style.visibility</p:attrName>
                                        </p:attrNameLst>
                                      </p:cBhvr>
                                      <p:to>
                                        <p:strVal val="visible"/>
                                      </p:to>
                                    </p:set>
                                    <p:animEffect transition="in" filter="box(in)">
                                      <p:cBhvr>
                                        <p:cTn id="7" dur="500"/>
                                        <p:tgtEl>
                                          <p:spTgt spid="677891">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77891">
                                            <p:txEl>
                                              <p:pRg st="6" end="6"/>
                                            </p:txEl>
                                          </p:spTgt>
                                        </p:tgtEl>
                                        <p:attrNameLst>
                                          <p:attrName>style.visibility</p:attrName>
                                        </p:attrNameLst>
                                      </p:cBhvr>
                                      <p:to>
                                        <p:strVal val="visible"/>
                                      </p:to>
                                    </p:set>
                                    <p:animEffect transition="in" filter="box(in)">
                                      <p:cBhvr>
                                        <p:cTn id="10" dur="500"/>
                                        <p:tgtEl>
                                          <p:spTgt spid="677891">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77891">
                                            <p:txEl>
                                              <p:pRg st="7" end="7"/>
                                            </p:txEl>
                                          </p:spTgt>
                                        </p:tgtEl>
                                        <p:attrNameLst>
                                          <p:attrName>style.visibility</p:attrName>
                                        </p:attrNameLst>
                                      </p:cBhvr>
                                      <p:to>
                                        <p:strVal val="visible"/>
                                      </p:to>
                                    </p:set>
                                    <p:animEffect transition="in" filter="box(in)">
                                      <p:cBhvr>
                                        <p:cTn id="13" dur="500"/>
                                        <p:tgtEl>
                                          <p:spTgt spid="677891">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77891">
                                            <p:txEl>
                                              <p:pRg st="8" end="8"/>
                                            </p:txEl>
                                          </p:spTgt>
                                        </p:tgtEl>
                                        <p:attrNameLst>
                                          <p:attrName>style.visibility</p:attrName>
                                        </p:attrNameLst>
                                      </p:cBhvr>
                                      <p:to>
                                        <p:strVal val="visible"/>
                                      </p:to>
                                    </p:set>
                                    <p:animEffect transition="in" filter="box(in)">
                                      <p:cBhvr>
                                        <p:cTn id="18" dur="500"/>
                                        <p:tgtEl>
                                          <p:spTgt spid="677891">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77891">
                                            <p:txEl>
                                              <p:pRg st="9" end="9"/>
                                            </p:txEl>
                                          </p:spTgt>
                                        </p:tgtEl>
                                        <p:attrNameLst>
                                          <p:attrName>style.visibility</p:attrName>
                                        </p:attrNameLst>
                                      </p:cBhvr>
                                      <p:to>
                                        <p:strVal val="visible"/>
                                      </p:to>
                                    </p:set>
                                    <p:animEffect transition="in" filter="blinds(horizontal)">
                                      <p:cBhvr>
                                        <p:cTn id="23" dur="500"/>
                                        <p:tgtEl>
                                          <p:spTgt spid="677891">
                                            <p:txEl>
                                              <p:pRg st="9" end="9"/>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77891">
                                            <p:txEl>
                                              <p:pRg st="10" end="10"/>
                                            </p:txEl>
                                          </p:spTgt>
                                        </p:tgtEl>
                                        <p:attrNameLst>
                                          <p:attrName>style.visibility</p:attrName>
                                        </p:attrNameLst>
                                      </p:cBhvr>
                                      <p:to>
                                        <p:strVal val="visible"/>
                                      </p:to>
                                    </p:set>
                                    <p:animEffect transition="in" filter="blinds(horizontal)">
                                      <p:cBhvr>
                                        <p:cTn id="26" dur="500"/>
                                        <p:tgtEl>
                                          <p:spTgt spid="677891">
                                            <p:txEl>
                                              <p:pRg st="10" end="1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77891">
                                            <p:txEl>
                                              <p:pRg st="11" end="11"/>
                                            </p:txEl>
                                          </p:spTgt>
                                        </p:tgtEl>
                                        <p:attrNameLst>
                                          <p:attrName>style.visibility</p:attrName>
                                        </p:attrNameLst>
                                      </p:cBhvr>
                                      <p:to>
                                        <p:strVal val="visible"/>
                                      </p:to>
                                    </p:set>
                                    <p:animEffect transition="in" filter="blinds(horizontal)">
                                      <p:cBhvr>
                                        <p:cTn id="29" dur="500"/>
                                        <p:tgtEl>
                                          <p:spTgt spid="677891">
                                            <p:txEl>
                                              <p:pRg st="11" end="1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77891">
                                            <p:txEl>
                                              <p:pRg st="12" end="12"/>
                                            </p:txEl>
                                          </p:spTgt>
                                        </p:tgtEl>
                                        <p:attrNameLst>
                                          <p:attrName>style.visibility</p:attrName>
                                        </p:attrNameLst>
                                      </p:cBhvr>
                                      <p:to>
                                        <p:strVal val="visible"/>
                                      </p:to>
                                    </p:set>
                                    <p:animEffect transition="in" filter="blinds(horizontal)">
                                      <p:cBhvr>
                                        <p:cTn id="32" dur="500"/>
                                        <p:tgtEl>
                                          <p:spTgt spid="677891">
                                            <p:txEl>
                                              <p:pRg st="12" end="12"/>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77891">
                                            <p:txEl>
                                              <p:pRg st="13" end="13"/>
                                            </p:txEl>
                                          </p:spTgt>
                                        </p:tgtEl>
                                        <p:attrNameLst>
                                          <p:attrName>style.visibility</p:attrName>
                                        </p:attrNameLst>
                                      </p:cBhvr>
                                      <p:to>
                                        <p:strVal val="visible"/>
                                      </p:to>
                                    </p:set>
                                    <p:animEffect transition="in" filter="blinds(horizontal)">
                                      <p:cBhvr>
                                        <p:cTn id="35" dur="500"/>
                                        <p:tgtEl>
                                          <p:spTgt spid="677891">
                                            <p:txEl>
                                              <p:pRg st="13" end="13"/>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677891">
                                            <p:txEl>
                                              <p:pRg st="14" end="14"/>
                                            </p:txEl>
                                          </p:spTgt>
                                        </p:tgtEl>
                                        <p:attrNameLst>
                                          <p:attrName>style.visibility</p:attrName>
                                        </p:attrNameLst>
                                      </p:cBhvr>
                                      <p:to>
                                        <p:strVal val="visible"/>
                                      </p:to>
                                    </p:set>
                                    <p:animEffect transition="in" filter="blinds(horizontal)">
                                      <p:cBhvr>
                                        <p:cTn id="38" dur="500"/>
                                        <p:tgtEl>
                                          <p:spTgt spid="677891">
                                            <p:txEl>
                                              <p:pRg st="14" end="14"/>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677891">
                                            <p:txEl>
                                              <p:pRg st="15" end="15"/>
                                            </p:txEl>
                                          </p:spTgt>
                                        </p:tgtEl>
                                        <p:attrNameLst>
                                          <p:attrName>style.visibility</p:attrName>
                                        </p:attrNameLst>
                                      </p:cBhvr>
                                      <p:to>
                                        <p:strVal val="visible"/>
                                      </p:to>
                                    </p:set>
                                    <p:animEffect transition="in" filter="blinds(horizontal)">
                                      <p:cBhvr>
                                        <p:cTn id="41" dur="500"/>
                                        <p:tgtEl>
                                          <p:spTgt spid="67789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725265F-00B4-4F4B-AE0A-05A8CEA1B14D}" type="slidenum">
              <a:rPr lang="en-US" altLang="zh-CN"/>
              <a:pPr/>
              <a:t>65</a:t>
            </a:fld>
            <a:r>
              <a:rPr lang="en-US" altLang="zh-CN"/>
              <a:t> </a:t>
            </a:r>
            <a:endParaRPr lang="en-US"/>
          </a:p>
        </p:txBody>
      </p:sp>
      <p:sp>
        <p:nvSpPr>
          <p:cNvPr id="679938" name="Rectangle 2"/>
          <p:cNvSpPr>
            <a:spLocks noGrp="1" noChangeArrowheads="1"/>
          </p:cNvSpPr>
          <p:nvPr>
            <p:ph type="title"/>
          </p:nvPr>
        </p:nvSpPr>
        <p:spPr/>
        <p:txBody>
          <a:bodyPr/>
          <a:lstStyle/>
          <a:p>
            <a:r>
              <a:rPr lang="en-US"/>
              <a:t>Anatomy of argument passing</a:t>
            </a:r>
          </a:p>
        </p:txBody>
      </p:sp>
      <p:sp>
        <p:nvSpPr>
          <p:cNvPr id="679939" name="Rectangle 3"/>
          <p:cNvSpPr>
            <a:spLocks noGrp="1" noChangeArrowheads="1"/>
          </p:cNvSpPr>
          <p:nvPr>
            <p:ph type="body" idx="1"/>
          </p:nvPr>
        </p:nvSpPr>
        <p:spPr>
          <a:xfrm>
            <a:off x="323850" y="981075"/>
            <a:ext cx="8135938" cy="1943100"/>
          </a:xfrm>
        </p:spPr>
        <p:txBody>
          <a:bodyPr/>
          <a:lstStyle/>
          <a:p>
            <a:pPr>
              <a:lnSpc>
                <a:spcPct val="80000"/>
              </a:lnSpc>
            </a:pPr>
            <a:r>
              <a:rPr lang="en-US" sz="1600"/>
              <a:t>The part before the colon:</a:t>
            </a:r>
          </a:p>
          <a:p>
            <a:pPr lvl="1">
              <a:lnSpc>
                <a:spcPct val="80000"/>
              </a:lnSpc>
            </a:pPr>
            <a:r>
              <a:rPr lang="en-US" sz="1400"/>
              <a:t>Specifies types and names of objects that need to be collected.</a:t>
            </a:r>
          </a:p>
          <a:p>
            <a:pPr lvl="1">
              <a:lnSpc>
                <a:spcPct val="80000"/>
              </a:lnSpc>
            </a:pPr>
            <a:r>
              <a:rPr lang="en-US" sz="1400"/>
              <a:t>Similar to method arguments.</a:t>
            </a:r>
          </a:p>
          <a:p>
            <a:pPr>
              <a:lnSpc>
                <a:spcPct val="80000"/>
              </a:lnSpc>
            </a:pPr>
            <a:r>
              <a:rPr lang="en-US" sz="1600"/>
              <a:t>The anonymous pointcut after colon:</a:t>
            </a:r>
          </a:p>
          <a:p>
            <a:pPr lvl="1">
              <a:lnSpc>
                <a:spcPct val="80000"/>
              </a:lnSpc>
            </a:pPr>
            <a:r>
              <a:rPr lang="en-US" sz="1400"/>
              <a:t>Define how the arguments to be captured</a:t>
            </a:r>
          </a:p>
          <a:p>
            <a:pPr>
              <a:lnSpc>
                <a:spcPct val="80000"/>
              </a:lnSpc>
            </a:pPr>
            <a:r>
              <a:rPr lang="en-US" sz="1600"/>
              <a:t>Advice body:</a:t>
            </a:r>
          </a:p>
          <a:p>
            <a:pPr lvl="1">
              <a:lnSpc>
                <a:spcPct val="80000"/>
              </a:lnSpc>
            </a:pPr>
            <a:r>
              <a:rPr lang="en-US" sz="1400"/>
              <a:t>Use the captured arguments</a:t>
            </a:r>
          </a:p>
          <a:p>
            <a:pPr lvl="1">
              <a:lnSpc>
                <a:spcPct val="80000"/>
              </a:lnSpc>
            </a:pPr>
            <a:r>
              <a:rPr lang="en-US" sz="1400"/>
              <a:t>Similar to a method body </a:t>
            </a:r>
          </a:p>
        </p:txBody>
      </p:sp>
      <p:pic>
        <p:nvPicPr>
          <p:cNvPr id="679940" name="Picture 4"/>
          <p:cNvPicPr>
            <a:picLocks noChangeAspect="1" noChangeArrowheads="1"/>
          </p:cNvPicPr>
          <p:nvPr/>
        </p:nvPicPr>
        <p:blipFill>
          <a:blip r:embed="rId3"/>
          <a:srcRect/>
          <a:stretch>
            <a:fillRect/>
          </a:stretch>
        </p:blipFill>
        <p:spPr bwMode="auto">
          <a:xfrm>
            <a:off x="755650" y="3284538"/>
            <a:ext cx="6904038" cy="2713037"/>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C33ACF1-36A7-A640-A094-DA061BA4D522}" type="slidenum">
              <a:rPr lang="en-US" altLang="zh-CN"/>
              <a:pPr/>
              <a:t>66</a:t>
            </a:fld>
            <a:r>
              <a:rPr lang="en-US" altLang="zh-CN"/>
              <a:t> </a:t>
            </a:r>
            <a:endParaRPr lang="en-US"/>
          </a:p>
        </p:txBody>
      </p:sp>
      <p:sp>
        <p:nvSpPr>
          <p:cNvPr id="678914" name="Rectangle 2"/>
          <p:cNvSpPr>
            <a:spLocks noGrp="1" noChangeArrowheads="1"/>
          </p:cNvSpPr>
          <p:nvPr>
            <p:ph type="title"/>
          </p:nvPr>
        </p:nvSpPr>
        <p:spPr/>
        <p:txBody>
          <a:bodyPr/>
          <a:lstStyle/>
          <a:p>
            <a:r>
              <a:rPr lang="en-US" sz="2600"/>
              <a:t>Named pointcut and context passing</a:t>
            </a:r>
          </a:p>
        </p:txBody>
      </p:sp>
      <p:sp>
        <p:nvSpPr>
          <p:cNvPr id="678915" name="Rectangle 3"/>
          <p:cNvSpPr>
            <a:spLocks noGrp="1" noChangeArrowheads="1"/>
          </p:cNvSpPr>
          <p:nvPr>
            <p:ph type="body" idx="1"/>
          </p:nvPr>
        </p:nvSpPr>
        <p:spPr>
          <a:xfrm>
            <a:off x="395288" y="908050"/>
            <a:ext cx="7920037" cy="2879725"/>
          </a:xfrm>
        </p:spPr>
        <p:txBody>
          <a:bodyPr/>
          <a:lstStyle/>
          <a:p>
            <a:pPr lvl="1">
              <a:lnSpc>
                <a:spcPct val="90000"/>
              </a:lnSpc>
              <a:buFontTx/>
              <a:buNone/>
            </a:pPr>
            <a:r>
              <a:rPr lang="en-US" sz="1800"/>
              <a:t>pointcut creditOperation(Account account, float amount): </a:t>
            </a:r>
          </a:p>
          <a:p>
            <a:pPr lvl="1">
              <a:lnSpc>
                <a:spcPct val="90000"/>
              </a:lnSpc>
              <a:buFontTx/>
              <a:buNone/>
            </a:pPr>
            <a:r>
              <a:rPr lang="en-US" sz="1800"/>
              <a:t>    call ( void Account.credit(float)) </a:t>
            </a:r>
          </a:p>
          <a:p>
            <a:pPr lvl="1">
              <a:lnSpc>
                <a:spcPct val="90000"/>
              </a:lnSpc>
              <a:buFontTx/>
              <a:buNone/>
            </a:pPr>
            <a:r>
              <a:rPr lang="en-US" sz="1800"/>
              <a:t>     &amp;&amp; target(account)</a:t>
            </a:r>
          </a:p>
          <a:p>
            <a:pPr lvl="1">
              <a:lnSpc>
                <a:spcPct val="90000"/>
              </a:lnSpc>
              <a:buFontTx/>
              <a:buNone/>
            </a:pPr>
            <a:r>
              <a:rPr lang="en-US" sz="1800"/>
              <a:t>     &amp;&amp; args(amount);</a:t>
            </a:r>
          </a:p>
          <a:p>
            <a:pPr lvl="1">
              <a:lnSpc>
                <a:spcPct val="90000"/>
              </a:lnSpc>
              <a:buFontTx/>
              <a:buNone/>
            </a:pPr>
            <a:endParaRPr lang="en-US" sz="1800"/>
          </a:p>
          <a:p>
            <a:pPr lvl="1">
              <a:lnSpc>
                <a:spcPct val="90000"/>
              </a:lnSpc>
              <a:buFontTx/>
              <a:buNone/>
            </a:pPr>
            <a:r>
              <a:rPr lang="en-US" sz="1800"/>
              <a:t>before (Account account, float amount) :</a:t>
            </a:r>
          </a:p>
          <a:p>
            <a:pPr lvl="1">
              <a:lnSpc>
                <a:spcPct val="90000"/>
              </a:lnSpc>
              <a:buFontTx/>
              <a:buNone/>
            </a:pPr>
            <a:r>
              <a:rPr lang="en-US" sz="1800"/>
              <a:t>     creditOperation(account, amount) {</a:t>
            </a:r>
          </a:p>
          <a:p>
            <a:pPr lvl="1">
              <a:lnSpc>
                <a:spcPct val="90000"/>
              </a:lnSpc>
              <a:buFontTx/>
              <a:buNone/>
            </a:pPr>
            <a:r>
              <a:rPr lang="en-US" sz="1800"/>
              <a:t>      System.out.println(“ crediting “+amount + “ to “ + account);</a:t>
            </a:r>
          </a:p>
          <a:p>
            <a:pPr lvl="1">
              <a:lnSpc>
                <a:spcPct val="90000"/>
              </a:lnSpc>
              <a:buFontTx/>
              <a:buNone/>
            </a:pPr>
            <a:r>
              <a:rPr lang="en-US" sz="1800"/>
              <a:t> }</a:t>
            </a:r>
          </a:p>
          <a:p>
            <a:pPr>
              <a:lnSpc>
                <a:spcPct val="90000"/>
              </a:lnSpc>
            </a:pPr>
            <a:endParaRPr lang="en-US" sz="2000"/>
          </a:p>
        </p:txBody>
      </p:sp>
      <p:pic>
        <p:nvPicPr>
          <p:cNvPr id="678916" name="Picture 4"/>
          <p:cNvPicPr>
            <a:picLocks noChangeAspect="1" noChangeArrowheads="1"/>
          </p:cNvPicPr>
          <p:nvPr/>
        </p:nvPicPr>
        <p:blipFill>
          <a:blip r:embed="rId3"/>
          <a:srcRect/>
          <a:stretch>
            <a:fillRect/>
          </a:stretch>
        </p:blipFill>
        <p:spPr bwMode="auto">
          <a:xfrm>
            <a:off x="1187450" y="3644900"/>
            <a:ext cx="6638925" cy="30099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8916"/>
                                        </p:tgtEl>
                                        <p:attrNameLst>
                                          <p:attrName>style.visibility</p:attrName>
                                        </p:attrNameLst>
                                      </p:cBhvr>
                                      <p:to>
                                        <p:strVal val="visible"/>
                                      </p:to>
                                    </p:set>
                                    <p:animEffect transition="in" filter="blinds(horizontal)">
                                      <p:cBhvr>
                                        <p:cTn id="7" dur="500"/>
                                        <p:tgtEl>
                                          <p:spTgt spid="67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896D6EB-B54E-5E4C-8484-1D8B384E0478}" type="slidenum">
              <a:rPr lang="en-US" altLang="zh-CN"/>
              <a:pPr/>
              <a:t>67</a:t>
            </a:fld>
            <a:r>
              <a:rPr lang="en-US" altLang="zh-CN"/>
              <a:t> </a:t>
            </a:r>
            <a:endParaRPr lang="en-US"/>
          </a:p>
        </p:txBody>
      </p:sp>
      <p:sp>
        <p:nvSpPr>
          <p:cNvPr id="622594" name="Rectangle 2"/>
          <p:cNvSpPr>
            <a:spLocks noGrp="1" noChangeArrowheads="1"/>
          </p:cNvSpPr>
          <p:nvPr>
            <p:ph type="title"/>
          </p:nvPr>
        </p:nvSpPr>
        <p:spPr/>
        <p:txBody>
          <a:bodyPr/>
          <a:lstStyle/>
          <a:p>
            <a:r>
              <a:rPr lang="en-US"/>
              <a:t>Advice</a:t>
            </a:r>
            <a:endParaRPr lang="hu-HU"/>
          </a:p>
        </p:txBody>
      </p:sp>
      <p:sp>
        <p:nvSpPr>
          <p:cNvPr id="622595" name="Rectangle 3"/>
          <p:cNvSpPr>
            <a:spLocks noGrp="1" noChangeArrowheads="1"/>
          </p:cNvSpPr>
          <p:nvPr>
            <p:ph type="body" idx="1"/>
          </p:nvPr>
        </p:nvSpPr>
        <p:spPr/>
        <p:txBody>
          <a:bodyPr/>
          <a:lstStyle/>
          <a:p>
            <a:r>
              <a:rPr lang="en-US"/>
              <a:t>A method like language construct</a:t>
            </a:r>
          </a:p>
          <a:p>
            <a:r>
              <a:rPr lang="en-US"/>
              <a:t>Define c</a:t>
            </a:r>
            <a:r>
              <a:rPr lang="hu-HU"/>
              <a:t>ode t</a:t>
            </a:r>
            <a:r>
              <a:rPr lang="en-US"/>
              <a:t>o be</a:t>
            </a:r>
            <a:r>
              <a:rPr lang="hu-HU"/>
              <a:t> executed a</a:t>
            </a:r>
            <a:r>
              <a:rPr lang="en-US"/>
              <a:t>t</a:t>
            </a:r>
            <a:r>
              <a:rPr lang="hu-HU"/>
              <a:t> </a:t>
            </a:r>
            <a:r>
              <a:rPr lang="en-US"/>
              <a:t>certain </a:t>
            </a:r>
            <a:r>
              <a:rPr lang="hu-HU"/>
              <a:t>join point</a:t>
            </a:r>
            <a:r>
              <a:rPr lang="en-US"/>
              <a:t>s</a:t>
            </a:r>
          </a:p>
          <a:p>
            <a:r>
              <a:rPr lang="en-US"/>
              <a:t>Three kinds of advices</a:t>
            </a:r>
          </a:p>
          <a:p>
            <a:pPr lvl="1"/>
            <a:r>
              <a:rPr lang="en-US" i="1"/>
              <a:t>before</a:t>
            </a:r>
            <a:r>
              <a:rPr lang="en-US"/>
              <a:t> advice: executes prior to the join points;</a:t>
            </a:r>
          </a:p>
          <a:p>
            <a:pPr lvl="1"/>
            <a:r>
              <a:rPr lang="en-US" i="1"/>
              <a:t>after</a:t>
            </a:r>
            <a:r>
              <a:rPr lang="en-US"/>
              <a:t> advice: executes following the join points;</a:t>
            </a:r>
          </a:p>
          <a:p>
            <a:pPr lvl="1"/>
            <a:r>
              <a:rPr lang="en-US" i="1"/>
              <a:t>around</a:t>
            </a:r>
            <a:r>
              <a:rPr lang="en-US"/>
              <a:t> advice: surrounds the join point’s execution. Used to bypass execution, or cause execution with altered context.</a:t>
            </a:r>
            <a:endParaRPr lang="en-US" b="1">
              <a:latin typeface="Courier New" charset="0"/>
            </a:endParaRPr>
          </a:p>
          <a:p>
            <a:r>
              <a:rPr lang="en-US" sz="2000"/>
              <a:t>Example</a:t>
            </a:r>
          </a:p>
          <a:p>
            <a:pPr lvl="1">
              <a:buFontTx/>
              <a:buNone/>
            </a:pPr>
            <a:r>
              <a:rPr lang="en-US" sz="1800">
                <a:latin typeface="Arial Narrow" charset="0"/>
              </a:rPr>
              <a:t>		before() : call( void Hello.greeting() ) {</a:t>
            </a:r>
          </a:p>
          <a:p>
            <a:pPr lvl="1">
              <a:buFontTx/>
              <a:buNone/>
            </a:pPr>
            <a:r>
              <a:rPr lang="en-US" sz="1800">
                <a:latin typeface="Arial Narrow" charset="0"/>
              </a:rPr>
              <a:t>			System.out.print("&gt; ");</a:t>
            </a:r>
          </a:p>
          <a:p>
            <a:pPr lvl="1">
              <a:buFontTx/>
              <a:buNone/>
            </a:pPr>
            <a:r>
              <a:rPr lang="en-US" sz="1800">
                <a:latin typeface="Arial Narrow" charset="0"/>
              </a:rPr>
              <a:t>		}</a:t>
            </a:r>
            <a:endParaRPr lang="hu-HU" sz="1800">
              <a:latin typeface="Arial Narrow" charset="0"/>
            </a:endParaRPr>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C4A1362-061D-2B42-87A2-8FAC585757A8}" type="slidenum">
              <a:rPr lang="en-US" altLang="zh-CN"/>
              <a:pPr/>
              <a:t>68</a:t>
            </a:fld>
            <a:r>
              <a:rPr lang="en-US" altLang="zh-CN"/>
              <a:t> </a:t>
            </a:r>
            <a:endParaRPr lang="en-US"/>
          </a:p>
        </p:txBody>
      </p:sp>
      <p:sp>
        <p:nvSpPr>
          <p:cNvPr id="624642" name="Rectangle 2"/>
          <p:cNvSpPr>
            <a:spLocks noGrp="1" noChangeArrowheads="1"/>
          </p:cNvSpPr>
          <p:nvPr>
            <p:ph type="title"/>
          </p:nvPr>
        </p:nvSpPr>
        <p:spPr/>
        <p:txBody>
          <a:bodyPr/>
          <a:lstStyle/>
          <a:p>
            <a:r>
              <a:rPr lang="en-US" sz="2600"/>
              <a:t>after advice</a:t>
            </a:r>
          </a:p>
        </p:txBody>
      </p:sp>
      <p:sp>
        <p:nvSpPr>
          <p:cNvPr id="624643" name="Rectangle 3"/>
          <p:cNvSpPr>
            <a:spLocks noGrp="1" noChangeArrowheads="1"/>
          </p:cNvSpPr>
          <p:nvPr>
            <p:ph type="body" idx="1"/>
          </p:nvPr>
        </p:nvSpPr>
        <p:spPr/>
        <p:txBody>
          <a:bodyPr/>
          <a:lstStyle/>
          <a:p>
            <a:r>
              <a:rPr lang="en-US"/>
              <a:t>Two kinds of returns:</a:t>
            </a:r>
          </a:p>
          <a:p>
            <a:pPr lvl="1"/>
            <a:r>
              <a:rPr lang="en-US"/>
              <a:t>after returning normally;</a:t>
            </a:r>
          </a:p>
          <a:p>
            <a:pPr lvl="1"/>
            <a:r>
              <a:rPr lang="en-US"/>
              <a:t>after returning by throwing an exception.</a:t>
            </a:r>
          </a:p>
          <a:p>
            <a:r>
              <a:rPr lang="en-US"/>
              <a:t>Example</a:t>
            </a:r>
          </a:p>
          <a:p>
            <a:pPr lvl="1"/>
            <a:r>
              <a:rPr lang="en-US"/>
              <a:t>after() : call(* Account.debit(..)){ … …}</a:t>
            </a:r>
          </a:p>
          <a:p>
            <a:pPr lvl="2"/>
            <a:r>
              <a:rPr lang="en-US"/>
              <a:t>This advice will be executed regardless how it returns, normally or by throwing an exception</a:t>
            </a:r>
          </a:p>
          <a:p>
            <a:pPr lvl="1"/>
            <a:endParaRPr lang="en-US"/>
          </a:p>
          <a:p>
            <a:pPr lvl="1"/>
            <a:r>
              <a:rPr lang="en-US"/>
              <a:t>after() </a:t>
            </a:r>
            <a:r>
              <a:rPr lang="en-US">
                <a:solidFill>
                  <a:schemeClr val="hlink"/>
                </a:solidFill>
              </a:rPr>
              <a:t>returning</a:t>
            </a:r>
            <a:r>
              <a:rPr lang="en-US"/>
              <a:t> : call(* Account.debit(..)){ … …}</a:t>
            </a:r>
          </a:p>
          <a:p>
            <a:pPr lvl="2"/>
            <a:r>
              <a:rPr lang="en-US"/>
              <a:t>will be executed after successful completion of the call. </a:t>
            </a:r>
          </a:p>
          <a:p>
            <a:pPr lvl="1"/>
            <a:endParaRPr lang="en-US"/>
          </a:p>
          <a:p>
            <a:pPr lvl="1"/>
            <a:r>
              <a:rPr lang="en-US"/>
              <a:t>after() </a:t>
            </a:r>
            <a:r>
              <a:rPr lang="en-US">
                <a:solidFill>
                  <a:schemeClr val="hlink"/>
                </a:solidFill>
              </a:rPr>
              <a:t>throwing</a:t>
            </a:r>
            <a:r>
              <a:rPr lang="en-US"/>
              <a:t> : call(* Account.debit(..)){ … …}</a:t>
            </a:r>
          </a:p>
          <a:p>
            <a:pPr lvl="1"/>
            <a:endParaRPr lang="en-US"/>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E3A337DD-32F5-9342-88D2-0F5112E710BD}" type="slidenum">
              <a:rPr lang="en-US" altLang="zh-CN"/>
              <a:pPr/>
              <a:t>69</a:t>
            </a:fld>
            <a:r>
              <a:rPr lang="en-US" altLang="zh-CN"/>
              <a:t> </a:t>
            </a:r>
            <a:endParaRPr lang="en-US"/>
          </a:p>
        </p:txBody>
      </p:sp>
      <p:sp>
        <p:nvSpPr>
          <p:cNvPr id="675844" name="Rectangle 4"/>
          <p:cNvSpPr>
            <a:spLocks noGrp="1" noChangeArrowheads="1"/>
          </p:cNvSpPr>
          <p:nvPr>
            <p:ph type="title"/>
          </p:nvPr>
        </p:nvSpPr>
        <p:spPr/>
        <p:txBody>
          <a:bodyPr/>
          <a:lstStyle/>
          <a:p>
            <a:r>
              <a:rPr lang="en-US" sz="2600"/>
              <a:t>Before, after, and around</a:t>
            </a:r>
          </a:p>
        </p:txBody>
      </p:sp>
      <p:pic>
        <p:nvPicPr>
          <p:cNvPr id="675845" name="Picture 5"/>
          <p:cNvPicPr>
            <a:picLocks noChangeAspect="1" noChangeArrowheads="1"/>
          </p:cNvPicPr>
          <p:nvPr/>
        </p:nvPicPr>
        <p:blipFill>
          <a:blip r:embed="rId3"/>
          <a:srcRect/>
          <a:stretch>
            <a:fillRect/>
          </a:stretch>
        </p:blipFill>
        <p:spPr bwMode="auto">
          <a:xfrm>
            <a:off x="971550" y="1106488"/>
            <a:ext cx="6985000" cy="500697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D1EA31B-D312-4847-82A5-96AA11746B55}" type="slidenum">
              <a:rPr lang="en-US" altLang="zh-CN"/>
              <a:pPr/>
              <a:t>7</a:t>
            </a:fld>
            <a:r>
              <a:rPr lang="en-US" altLang="zh-CN"/>
              <a:t> </a:t>
            </a:r>
            <a:endParaRPr lang="en-US"/>
          </a:p>
        </p:txBody>
      </p:sp>
      <p:sp>
        <p:nvSpPr>
          <p:cNvPr id="495618" name="Rectangle 2"/>
          <p:cNvSpPr>
            <a:spLocks noGrp="1" noChangeArrowheads="1"/>
          </p:cNvSpPr>
          <p:nvPr>
            <p:ph type="title"/>
          </p:nvPr>
        </p:nvSpPr>
        <p:spPr/>
        <p:txBody>
          <a:bodyPr/>
          <a:lstStyle/>
          <a:p>
            <a:r>
              <a:rPr lang="en-US" sz="2600"/>
              <a:t>Example of crosscutting concerns</a:t>
            </a:r>
          </a:p>
        </p:txBody>
      </p:sp>
      <p:sp>
        <p:nvSpPr>
          <p:cNvPr id="495619" name="Rectangle 3"/>
          <p:cNvSpPr>
            <a:spLocks noGrp="1" noChangeArrowheads="1"/>
          </p:cNvSpPr>
          <p:nvPr>
            <p:ph type="body" idx="1"/>
          </p:nvPr>
        </p:nvSpPr>
        <p:spPr/>
        <p:txBody>
          <a:bodyPr/>
          <a:lstStyle/>
          <a:p>
            <a:pPr lvl="1">
              <a:lnSpc>
                <a:spcPct val="80000"/>
              </a:lnSpc>
              <a:buFontTx/>
              <a:buNone/>
            </a:pPr>
            <a:r>
              <a:rPr lang="en-US" sz="1600" dirty="0"/>
              <a:t>    public class </a:t>
            </a:r>
            <a:r>
              <a:rPr lang="en-US" sz="1600" dirty="0" err="1"/>
              <a:t>SomeBusinessClass</a:t>
            </a:r>
            <a:r>
              <a:rPr lang="en-US" sz="1600" dirty="0"/>
              <a:t> extends </a:t>
            </a:r>
            <a:r>
              <a:rPr lang="en-US" sz="1600" dirty="0" err="1"/>
              <a:t>OtherBusinessClass</a:t>
            </a:r>
            <a:r>
              <a:rPr lang="en-US" sz="1600" dirty="0"/>
              <a:t> { </a:t>
            </a:r>
            <a:br>
              <a:rPr lang="en-US" sz="1600" dirty="0"/>
            </a:br>
            <a:r>
              <a:rPr lang="en-US" sz="1600" dirty="0"/>
              <a:t/>
            </a:r>
            <a:br>
              <a:rPr lang="en-US" sz="1600" dirty="0"/>
            </a:br>
            <a:r>
              <a:rPr lang="en-US" sz="1600" dirty="0"/>
              <a:t>    public void </a:t>
            </a:r>
            <a:r>
              <a:rPr lang="en-US" sz="1600" dirty="0" err="1"/>
              <a:t>performSomeOperation</a:t>
            </a:r>
            <a:r>
              <a:rPr lang="en-US" sz="1600" dirty="0"/>
              <a:t>(</a:t>
            </a:r>
            <a:r>
              <a:rPr lang="en-US" sz="1600" dirty="0" err="1"/>
              <a:t>OperationInformation</a:t>
            </a:r>
            <a:r>
              <a:rPr lang="en-US" sz="1600" dirty="0"/>
              <a:t> info) {</a:t>
            </a:r>
            <a:br>
              <a:rPr lang="en-US" sz="1600" dirty="0"/>
            </a:br>
            <a:r>
              <a:rPr lang="en-US" sz="1600" dirty="0"/>
              <a:t>        // Ensure authentication</a:t>
            </a:r>
            <a:br>
              <a:rPr lang="en-US" sz="1600" dirty="0"/>
            </a:br>
            <a:r>
              <a:rPr lang="en-US" sz="1600" dirty="0"/>
              <a:t>        // Ensure info satisfies contracts</a:t>
            </a:r>
            <a:br>
              <a:rPr lang="en-US" sz="1600" dirty="0"/>
            </a:br>
            <a:r>
              <a:rPr lang="en-US" sz="1600" dirty="0"/>
              <a:t>        // Lock the object to ensure data-consistency in case other </a:t>
            </a:r>
            <a:br>
              <a:rPr lang="en-US" sz="1600" dirty="0"/>
            </a:br>
            <a:r>
              <a:rPr lang="en-US" sz="1600" dirty="0"/>
              <a:t>        // threads access it</a:t>
            </a:r>
            <a:br>
              <a:rPr lang="en-US" sz="1600" dirty="0"/>
            </a:br>
            <a:r>
              <a:rPr lang="en-US" sz="1600" dirty="0"/>
              <a:t>        // Ensure the cache is up to date</a:t>
            </a:r>
            <a:br>
              <a:rPr lang="en-US" sz="1600" dirty="0"/>
            </a:br>
            <a:r>
              <a:rPr lang="en-US" sz="1600" dirty="0"/>
              <a:t>        // Log the start of operation</a:t>
            </a:r>
            <a:br>
              <a:rPr lang="en-US" sz="1600" dirty="0"/>
            </a:br>
            <a:r>
              <a:rPr lang="en-US" sz="1600" dirty="0"/>
              <a:t>    </a:t>
            </a:r>
            <a:r>
              <a:rPr lang="en-US" sz="1600" dirty="0">
                <a:solidFill>
                  <a:srgbClr val="140476"/>
                </a:solidFill>
              </a:rPr>
              <a:t>    // ==== Perform the core operation ====</a:t>
            </a:r>
            <a:br>
              <a:rPr lang="en-US" sz="1600" dirty="0">
                <a:solidFill>
                  <a:srgbClr val="140476"/>
                </a:solidFill>
              </a:rPr>
            </a:br>
            <a:r>
              <a:rPr lang="en-US" sz="1600" dirty="0"/>
              <a:t>        // Log the completion of operation</a:t>
            </a:r>
            <a:br>
              <a:rPr lang="en-US" sz="1600" dirty="0"/>
            </a:br>
            <a:r>
              <a:rPr lang="en-US" sz="1600" dirty="0"/>
              <a:t>        // Unlock the object</a:t>
            </a:r>
            <a:br>
              <a:rPr lang="en-US" sz="1600" dirty="0"/>
            </a:br>
            <a:r>
              <a:rPr lang="en-US" sz="1600" dirty="0"/>
              <a:t>    }</a:t>
            </a:r>
            <a:br>
              <a:rPr lang="en-US" sz="1600" dirty="0"/>
            </a:br>
            <a:r>
              <a:rPr lang="en-US" sz="1600" dirty="0"/>
              <a:t/>
            </a:r>
            <a:br>
              <a:rPr lang="en-US" sz="1600" dirty="0"/>
            </a:br>
            <a:r>
              <a:rPr lang="en-US" sz="1600" dirty="0"/>
              <a:t>    // More operations similar to above</a:t>
            </a:r>
            <a:br>
              <a:rPr lang="en-US" sz="1600" dirty="0"/>
            </a:br>
            <a:r>
              <a:rPr lang="en-US" sz="1600" dirty="0"/>
              <a:t/>
            </a:r>
            <a:br>
              <a:rPr lang="en-US" sz="1600" dirty="0"/>
            </a:br>
            <a:r>
              <a:rPr lang="en-US" sz="1600" dirty="0"/>
              <a:t>}</a:t>
            </a:r>
          </a:p>
          <a:p>
            <a:pPr>
              <a:lnSpc>
                <a:spcPct val="80000"/>
              </a:lnSpc>
            </a:pPr>
            <a:r>
              <a:rPr lang="en-US" altLang="zh-CN" sz="1800" dirty="0">
                <a:ea typeface="宋体" charset="-122"/>
                <a:cs typeface="宋体" charset="-122"/>
              </a:rPr>
              <a:t>Implementation of </a:t>
            </a:r>
            <a:r>
              <a:rPr lang="en-US" altLang="zh-CN" sz="1800" dirty="0" err="1">
                <a:ea typeface="宋体" charset="-122"/>
                <a:cs typeface="宋体" charset="-122"/>
              </a:rPr>
              <a:t>performSomeOperation</a:t>
            </a:r>
            <a:r>
              <a:rPr lang="en-US" altLang="zh-CN" sz="1800" dirty="0">
                <a:ea typeface="宋体" charset="-122"/>
                <a:cs typeface="宋体" charset="-122"/>
              </a:rPr>
              <a:t>() does more than performing the core operation; </a:t>
            </a:r>
          </a:p>
          <a:p>
            <a:pPr lvl="1">
              <a:lnSpc>
                <a:spcPct val="80000"/>
              </a:lnSpc>
            </a:pPr>
            <a:r>
              <a:rPr lang="en-US" altLang="zh-CN" sz="1600" dirty="0">
                <a:ea typeface="宋体" charset="-122"/>
                <a:cs typeface="宋体" charset="-122"/>
              </a:rPr>
              <a:t>it handles the peripheral logging, authentication, multithread safety, contract validation, and cache management concerns. </a:t>
            </a:r>
          </a:p>
          <a:p>
            <a:pPr>
              <a:lnSpc>
                <a:spcPct val="80000"/>
              </a:lnSpc>
            </a:pPr>
            <a:r>
              <a:rPr lang="en-US" altLang="zh-CN" sz="1800" dirty="0">
                <a:ea typeface="宋体" charset="-122"/>
                <a:cs typeface="宋体" charset="-122"/>
              </a:rPr>
              <a:t>In addition, many of these peripheral concerns would likewise apply to other classes. </a:t>
            </a:r>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fld id="{AD467ECB-C7E4-2A4C-B6CC-777DFACCF37D}" type="slidenum">
              <a:rPr lang="en-US" altLang="zh-CN">
                <a:latin typeface="Calibri"/>
                <a:cs typeface="Calibri"/>
              </a:rPr>
              <a:pPr/>
              <a:t>70</a:t>
            </a:fld>
            <a:r>
              <a:rPr lang="en-US" altLang="zh-CN">
                <a:latin typeface="Calibri"/>
                <a:cs typeface="Calibri"/>
              </a:rPr>
              <a:t> </a:t>
            </a:r>
            <a:endParaRPr lang="en-US">
              <a:latin typeface="Calibri"/>
              <a:cs typeface="Calibri"/>
            </a:endParaRPr>
          </a:p>
        </p:txBody>
      </p:sp>
      <p:sp>
        <p:nvSpPr>
          <p:cNvPr id="689154" name="Rectangle 2"/>
          <p:cNvSpPr>
            <a:spLocks noGrp="1" noChangeArrowheads="1"/>
          </p:cNvSpPr>
          <p:nvPr>
            <p:ph type="title"/>
          </p:nvPr>
        </p:nvSpPr>
        <p:spPr/>
        <p:txBody>
          <a:bodyPr/>
          <a:lstStyle/>
          <a:p>
            <a:r>
              <a:rPr lang="en-US" sz="2600">
                <a:latin typeface="Calibri"/>
                <a:cs typeface="Calibri"/>
              </a:rPr>
              <a:t>Before and after</a:t>
            </a:r>
          </a:p>
        </p:txBody>
      </p:sp>
      <p:sp>
        <p:nvSpPr>
          <p:cNvPr id="689155" name="Rectangle 3"/>
          <p:cNvSpPr>
            <a:spLocks noGrp="1" noChangeArrowheads="1"/>
          </p:cNvSpPr>
          <p:nvPr>
            <p:ph type="body" idx="1"/>
          </p:nvPr>
        </p:nvSpPr>
        <p:spPr/>
        <p:txBody>
          <a:bodyPr/>
          <a:lstStyle/>
          <a:p>
            <a:endParaRPr lang="en-US">
              <a:latin typeface="Calibri"/>
              <a:cs typeface="Calibri"/>
            </a:endParaRPr>
          </a:p>
        </p:txBody>
      </p:sp>
      <p:grpSp>
        <p:nvGrpSpPr>
          <p:cNvPr id="2" name="Group 41"/>
          <p:cNvGrpSpPr>
            <a:grpSpLocks/>
          </p:cNvGrpSpPr>
          <p:nvPr/>
        </p:nvGrpSpPr>
        <p:grpSpPr bwMode="auto">
          <a:xfrm>
            <a:off x="1908175" y="1916113"/>
            <a:ext cx="5283200" cy="4460875"/>
            <a:chOff x="0" y="754"/>
            <a:chExt cx="3328" cy="2810"/>
          </a:xfrm>
        </p:grpSpPr>
        <p:grpSp>
          <p:nvGrpSpPr>
            <p:cNvPr id="3" name="Group 4"/>
            <p:cNvGrpSpPr>
              <a:grpSpLocks/>
            </p:cNvGrpSpPr>
            <p:nvPr/>
          </p:nvGrpSpPr>
          <p:grpSpPr bwMode="auto">
            <a:xfrm>
              <a:off x="1841" y="2665"/>
              <a:ext cx="962" cy="495"/>
              <a:chOff x="1392" y="2256"/>
              <a:chExt cx="838" cy="341"/>
            </a:xfrm>
          </p:grpSpPr>
          <p:sp useBgFill="1">
            <p:nvSpPr>
              <p:cNvPr id="689157" name="Rectangle 5"/>
              <p:cNvSpPr>
                <a:spLocks noChangeArrowheads="1"/>
              </p:cNvSpPr>
              <p:nvPr/>
            </p:nvSpPr>
            <p:spPr bwMode="auto">
              <a:xfrm flipH="1">
                <a:off x="1578" y="2256"/>
                <a:ext cx="652" cy="155"/>
              </a:xfrm>
              <a:prstGeom prst="rect">
                <a:avLst/>
              </a:prstGeom>
              <a:ln w="12700">
                <a:solidFill>
                  <a:schemeClr val="tx1"/>
                </a:solidFill>
                <a:miter lim="800000"/>
                <a:headEnd/>
                <a:tailEnd/>
              </a:ln>
              <a:effectLst/>
            </p:spPr>
            <p:txBody>
              <a:bodyPr wrap="none" anchor="ctr">
                <a:prstTxWarp prst="textNoShape">
                  <a:avLst/>
                </a:prstTxWarp>
              </a:bodyPr>
              <a:lstStyle/>
              <a:p>
                <a:endParaRPr lang="en-US">
                  <a:latin typeface="Calibri"/>
                  <a:cs typeface="Calibri"/>
                </a:endParaRPr>
              </a:p>
            </p:txBody>
          </p:sp>
          <p:sp useBgFill="1">
            <p:nvSpPr>
              <p:cNvPr id="689158" name="Rectangle 6"/>
              <p:cNvSpPr>
                <a:spLocks noChangeArrowheads="1"/>
              </p:cNvSpPr>
              <p:nvPr/>
            </p:nvSpPr>
            <p:spPr bwMode="auto">
              <a:xfrm flipH="1">
                <a:off x="1488" y="2341"/>
                <a:ext cx="652" cy="155"/>
              </a:xfrm>
              <a:prstGeom prst="rect">
                <a:avLst/>
              </a:prstGeom>
              <a:ln w="12700">
                <a:solidFill>
                  <a:schemeClr val="tx1"/>
                </a:solidFill>
                <a:miter lim="800000"/>
                <a:headEnd/>
                <a:tailEnd/>
              </a:ln>
              <a:effectLst/>
            </p:spPr>
            <p:txBody>
              <a:bodyPr wrap="none" anchor="ctr">
                <a:prstTxWarp prst="textNoShape">
                  <a:avLst/>
                </a:prstTxWarp>
              </a:bodyPr>
              <a:lstStyle/>
              <a:p>
                <a:endParaRPr lang="en-US">
                  <a:latin typeface="Calibri"/>
                  <a:cs typeface="Calibri"/>
                </a:endParaRPr>
              </a:p>
            </p:txBody>
          </p:sp>
          <p:sp useBgFill="1">
            <p:nvSpPr>
              <p:cNvPr id="689159" name="Rectangle 7"/>
              <p:cNvSpPr>
                <a:spLocks noChangeArrowheads="1"/>
              </p:cNvSpPr>
              <p:nvPr/>
            </p:nvSpPr>
            <p:spPr bwMode="auto">
              <a:xfrm flipH="1">
                <a:off x="1392" y="2442"/>
                <a:ext cx="652" cy="155"/>
              </a:xfrm>
              <a:prstGeom prst="rect">
                <a:avLst/>
              </a:prstGeom>
              <a:ln w="12700">
                <a:solidFill>
                  <a:schemeClr val="tx1"/>
                </a:solidFill>
                <a:miter lim="800000"/>
                <a:headEnd/>
                <a:tailEnd/>
              </a:ln>
              <a:effectLst/>
            </p:spPr>
            <p:txBody>
              <a:bodyPr wrap="none" anchor="ctr">
                <a:prstTxWarp prst="textNoShape">
                  <a:avLst/>
                </a:prstTxWarp>
              </a:bodyPr>
              <a:lstStyle/>
              <a:p>
                <a:endParaRPr lang="en-US">
                  <a:latin typeface="Calibri"/>
                  <a:cs typeface="Calibri"/>
                </a:endParaRPr>
              </a:p>
            </p:txBody>
          </p:sp>
        </p:grpSp>
        <p:sp>
          <p:nvSpPr>
            <p:cNvPr id="689160" name="Oval 8"/>
            <p:cNvSpPr>
              <a:spLocks noChangeArrowheads="1"/>
            </p:cNvSpPr>
            <p:nvPr/>
          </p:nvSpPr>
          <p:spPr bwMode="auto">
            <a:xfrm flipH="1">
              <a:off x="158" y="754"/>
              <a:ext cx="3170" cy="2810"/>
            </a:xfrm>
            <a:prstGeom prst="ellipse">
              <a:avLst/>
            </a:prstGeom>
            <a:noFill/>
            <a:ln w="19050">
              <a:solidFill>
                <a:schemeClr val="tx1"/>
              </a:solidFill>
              <a:round/>
              <a:headEnd/>
              <a:tailEnd/>
            </a:ln>
            <a:effectLst/>
          </p:spPr>
          <p:txBody>
            <a:bodyPr wrap="none" anchor="ctr">
              <a:prstTxWarp prst="textNoShape">
                <a:avLst/>
              </a:prstTxWarp>
            </a:bodyPr>
            <a:lstStyle/>
            <a:p>
              <a:endParaRPr lang="en-US">
                <a:latin typeface="Calibri"/>
                <a:cs typeface="Calibri"/>
              </a:endParaRPr>
            </a:p>
          </p:txBody>
        </p:sp>
        <p:sp>
          <p:nvSpPr>
            <p:cNvPr id="689162" name="Freeform 10"/>
            <p:cNvSpPr>
              <a:spLocks/>
            </p:cNvSpPr>
            <p:nvPr/>
          </p:nvSpPr>
          <p:spPr bwMode="auto">
            <a:xfrm>
              <a:off x="0" y="1217"/>
              <a:ext cx="2037" cy="1793"/>
            </a:xfrm>
            <a:custGeom>
              <a:avLst/>
              <a:gdLst/>
              <a:ahLst/>
              <a:cxnLst>
                <a:cxn ang="0">
                  <a:pos x="0" y="0"/>
                </a:cxn>
                <a:cxn ang="0">
                  <a:pos x="644" y="357"/>
                </a:cxn>
                <a:cxn ang="0">
                  <a:pos x="1030" y="1121"/>
                </a:cxn>
              </a:cxnLst>
              <a:rect l="0" t="0" r="r" b="b"/>
              <a:pathLst>
                <a:path w="1030" h="1121">
                  <a:moveTo>
                    <a:pt x="0" y="0"/>
                  </a:moveTo>
                  <a:lnTo>
                    <a:pt x="644" y="357"/>
                  </a:lnTo>
                  <a:lnTo>
                    <a:pt x="1030" y="1121"/>
                  </a:lnTo>
                </a:path>
              </a:pathLst>
            </a:custGeom>
            <a:noFill/>
            <a:ln w="19050" cmpd="sng">
              <a:solidFill>
                <a:schemeClr val="tx1"/>
              </a:solidFill>
              <a:round/>
              <a:headEnd/>
              <a:tailEnd type="triangle" w="med" len="med"/>
            </a:ln>
            <a:effectLst/>
          </p:spPr>
          <p:txBody>
            <a:bodyPr wrap="none" anchor="ctr">
              <a:prstTxWarp prst="textNoShape">
                <a:avLst/>
              </a:prstTxWarp>
            </a:bodyPr>
            <a:lstStyle/>
            <a:p>
              <a:endParaRPr lang="en-US">
                <a:latin typeface="Calibri"/>
                <a:cs typeface="Calibri"/>
              </a:endParaRPr>
            </a:p>
          </p:txBody>
        </p:sp>
        <p:sp>
          <p:nvSpPr>
            <p:cNvPr id="689163" name="Freeform 11"/>
            <p:cNvSpPr>
              <a:spLocks/>
            </p:cNvSpPr>
            <p:nvPr/>
          </p:nvSpPr>
          <p:spPr bwMode="auto">
            <a:xfrm>
              <a:off x="186" y="1133"/>
              <a:ext cx="2059" cy="1879"/>
            </a:xfrm>
            <a:custGeom>
              <a:avLst/>
              <a:gdLst/>
              <a:ahLst/>
              <a:cxnLst>
                <a:cxn ang="0">
                  <a:pos x="0" y="0"/>
                </a:cxn>
                <a:cxn ang="0">
                  <a:pos x="520" y="304"/>
                </a:cxn>
                <a:cxn ang="0">
                  <a:pos x="916" y="1065"/>
                </a:cxn>
              </a:cxnLst>
              <a:rect l="0" t="0" r="r" b="b"/>
              <a:pathLst>
                <a:path w="916" h="1065">
                  <a:moveTo>
                    <a:pt x="0" y="0"/>
                  </a:moveTo>
                  <a:lnTo>
                    <a:pt x="520" y="304"/>
                  </a:lnTo>
                  <a:lnTo>
                    <a:pt x="916" y="1065"/>
                  </a:lnTo>
                </a:path>
              </a:pathLst>
            </a:custGeom>
            <a:noFill/>
            <a:ln w="19050" cap="flat" cmpd="sng">
              <a:solidFill>
                <a:schemeClr val="tx1"/>
              </a:solidFill>
              <a:prstDash val="dash"/>
              <a:round/>
              <a:headEnd type="triangle" w="med" len="med"/>
              <a:tailEnd type="none" w="med" len="med"/>
            </a:ln>
            <a:effectLst/>
          </p:spPr>
          <p:txBody>
            <a:bodyPr wrap="none" anchor="ctr">
              <a:prstTxWarp prst="textNoShape">
                <a:avLst/>
              </a:prstTxWarp>
            </a:bodyPr>
            <a:lstStyle/>
            <a:p>
              <a:endParaRPr lang="en-US">
                <a:latin typeface="Calibri"/>
                <a:cs typeface="Calibri"/>
              </a:endParaRPr>
            </a:p>
          </p:txBody>
        </p:sp>
        <p:sp useBgFill="1">
          <p:nvSpPr>
            <p:cNvPr id="689164" name="Oval 12"/>
            <p:cNvSpPr>
              <a:spLocks noChangeArrowheads="1"/>
            </p:cNvSpPr>
            <p:nvPr/>
          </p:nvSpPr>
          <p:spPr bwMode="auto">
            <a:xfrm flipH="1">
              <a:off x="462" y="1352"/>
              <a:ext cx="906" cy="327"/>
            </a:xfrm>
            <a:prstGeom prst="ellipse">
              <a:avLst/>
            </a:prstGeom>
            <a:ln w="9525">
              <a:solidFill>
                <a:schemeClr val="bg2"/>
              </a:solidFill>
              <a:round/>
              <a:headEnd/>
              <a:tailEnd/>
            </a:ln>
            <a:effectLst/>
          </p:spPr>
          <p:txBody>
            <a:bodyPr>
              <a:prstTxWarp prst="textNoShape">
                <a:avLst/>
              </a:prstTxWarp>
              <a:spAutoFit/>
            </a:bodyPr>
            <a:lstStyle/>
            <a:p>
              <a:pPr eaLnBrk="0" hangingPunct="0"/>
              <a:r>
                <a:rPr lang="en-US" altLang="ko-KR" sz="1800" dirty="0">
                  <a:latin typeface="Calibri"/>
                  <a:ea typeface="Gulim" pitchFamily="34" charset="-127"/>
                  <a:cs typeface="Calibri"/>
                </a:rPr>
                <a:t>dispatch</a:t>
              </a:r>
              <a:endParaRPr lang="en-US" altLang="ko-KR" sz="1800" u="sng" dirty="0">
                <a:latin typeface="Calibri"/>
                <a:ea typeface="Gulim" pitchFamily="34" charset="-127"/>
                <a:cs typeface="Calibri"/>
              </a:endParaRPr>
            </a:p>
          </p:txBody>
        </p:sp>
        <p:grpSp>
          <p:nvGrpSpPr>
            <p:cNvPr id="4" name="Group 13"/>
            <p:cNvGrpSpPr>
              <a:grpSpLocks/>
            </p:cNvGrpSpPr>
            <p:nvPr/>
          </p:nvGrpSpPr>
          <p:grpSpPr bwMode="auto">
            <a:xfrm>
              <a:off x="738" y="2241"/>
              <a:ext cx="958" cy="566"/>
              <a:chOff x="1891" y="2693"/>
              <a:chExt cx="958" cy="566"/>
            </a:xfrm>
          </p:grpSpPr>
          <p:grpSp>
            <p:nvGrpSpPr>
              <p:cNvPr id="5" name="Group 14"/>
              <p:cNvGrpSpPr>
                <a:grpSpLocks/>
              </p:cNvGrpSpPr>
              <p:nvPr/>
            </p:nvGrpSpPr>
            <p:grpSpPr bwMode="auto">
              <a:xfrm>
                <a:off x="1891" y="2693"/>
                <a:ext cx="958" cy="566"/>
                <a:chOff x="1891" y="2693"/>
                <a:chExt cx="958" cy="566"/>
              </a:xfrm>
            </p:grpSpPr>
            <p:sp>
              <p:nvSpPr>
                <p:cNvPr id="689167" name="AutoShape 15"/>
                <p:cNvSpPr>
                  <a:spLocks noChangeArrowheads="1"/>
                </p:cNvSpPr>
                <p:nvPr/>
              </p:nvSpPr>
              <p:spPr bwMode="auto">
                <a:xfrm flipH="1">
                  <a:off x="1891" y="3002"/>
                  <a:ext cx="696" cy="257"/>
                </a:xfrm>
                <a:prstGeom prst="roundRect">
                  <a:avLst>
                    <a:gd name="adj" fmla="val 16667"/>
                  </a:avLst>
                </a:prstGeom>
                <a:noFill/>
                <a:ln w="9525">
                  <a:solidFill>
                    <a:schemeClr val="tx1"/>
                  </a:solidFill>
                  <a:round/>
                  <a:headEnd/>
                  <a:tailEnd/>
                </a:ln>
                <a:effectLst/>
              </p:spPr>
              <p:txBody>
                <a:bodyPr>
                  <a:prstTxWarp prst="textNoShape">
                    <a:avLst/>
                  </a:prstTxWarp>
                  <a:spAutoFit/>
                </a:bodyPr>
                <a:lstStyle/>
                <a:p>
                  <a:pPr algn="ctr" eaLnBrk="0" hangingPunct="0"/>
                  <a:r>
                    <a:rPr lang="en-US" altLang="ko-KR" sz="1800">
                      <a:latin typeface="Calibri"/>
                      <a:ea typeface="Gulim" pitchFamily="34" charset="-127"/>
                      <a:cs typeface="Calibri"/>
                    </a:rPr>
                    <a:t>before</a:t>
                  </a:r>
                  <a:endParaRPr lang="en-US" altLang="ko-KR" sz="1800" u="sng">
                    <a:latin typeface="Calibri"/>
                    <a:ea typeface="Gulim" pitchFamily="34" charset="-127"/>
                    <a:cs typeface="Calibri"/>
                  </a:endParaRPr>
                </a:p>
              </p:txBody>
            </p:sp>
            <p:sp>
              <p:nvSpPr>
                <p:cNvPr id="689168" name="Line 16"/>
                <p:cNvSpPr>
                  <a:spLocks noChangeShapeType="1"/>
                </p:cNvSpPr>
                <p:nvPr/>
              </p:nvSpPr>
              <p:spPr bwMode="auto">
                <a:xfrm flipH="1">
                  <a:off x="2379" y="2693"/>
                  <a:ext cx="315" cy="359"/>
                </a:xfrm>
                <a:prstGeom prst="line">
                  <a:avLst/>
                </a:prstGeom>
                <a:noFill/>
                <a:ln w="9525">
                  <a:solidFill>
                    <a:srgbClr val="FF0000"/>
                  </a:solidFill>
                  <a:round/>
                  <a:headEnd/>
                  <a:tailEnd type="triangle" w="med" len="med"/>
                </a:ln>
                <a:effectLst/>
              </p:spPr>
              <p:txBody>
                <a:bodyPr>
                  <a:prstTxWarp prst="textNoShape">
                    <a:avLst/>
                  </a:prstTxWarp>
                </a:bodyPr>
                <a:lstStyle/>
                <a:p>
                  <a:endParaRPr lang="en-US">
                    <a:latin typeface="Calibri"/>
                    <a:cs typeface="Calibri"/>
                  </a:endParaRPr>
                </a:p>
              </p:txBody>
            </p:sp>
            <p:sp>
              <p:nvSpPr>
                <p:cNvPr id="689169" name="Line 17"/>
                <p:cNvSpPr>
                  <a:spLocks noChangeShapeType="1"/>
                </p:cNvSpPr>
                <p:nvPr/>
              </p:nvSpPr>
              <p:spPr bwMode="auto">
                <a:xfrm flipV="1">
                  <a:off x="2438" y="2923"/>
                  <a:ext cx="411" cy="173"/>
                </a:xfrm>
                <a:prstGeom prst="line">
                  <a:avLst/>
                </a:prstGeom>
                <a:noFill/>
                <a:ln w="9525">
                  <a:solidFill>
                    <a:srgbClr val="FF0000"/>
                  </a:solidFill>
                  <a:round/>
                  <a:headEnd/>
                  <a:tailEnd type="triangle" w="med" len="med"/>
                </a:ln>
                <a:effectLst/>
              </p:spPr>
              <p:txBody>
                <a:bodyPr>
                  <a:prstTxWarp prst="textNoShape">
                    <a:avLst/>
                  </a:prstTxWarp>
                </a:bodyPr>
                <a:lstStyle/>
                <a:p>
                  <a:endParaRPr lang="en-US">
                    <a:latin typeface="Calibri"/>
                    <a:cs typeface="Calibri"/>
                  </a:endParaRPr>
                </a:p>
              </p:txBody>
            </p:sp>
          </p:grpSp>
          <p:sp>
            <p:nvSpPr>
              <p:cNvPr id="689170" name="Line 18"/>
              <p:cNvSpPr>
                <a:spLocks noChangeShapeType="1"/>
              </p:cNvSpPr>
              <p:nvPr/>
            </p:nvSpPr>
            <p:spPr bwMode="auto">
              <a:xfrm>
                <a:off x="2709" y="2693"/>
                <a:ext cx="133" cy="217"/>
              </a:xfrm>
              <a:prstGeom prst="line">
                <a:avLst/>
              </a:prstGeom>
              <a:noFill/>
              <a:ln w="38100">
                <a:solidFill>
                  <a:schemeClr val="bg1"/>
                </a:solidFill>
                <a:round/>
                <a:headEnd/>
                <a:tailEnd/>
              </a:ln>
              <a:effectLst/>
            </p:spPr>
            <p:txBody>
              <a:bodyPr>
                <a:prstTxWarp prst="textNoShape">
                  <a:avLst/>
                </a:prstTxWarp>
              </a:bodyPr>
              <a:lstStyle/>
              <a:p>
                <a:endParaRPr lang="en-US">
                  <a:latin typeface="Calibri"/>
                  <a:cs typeface="Calibri"/>
                </a:endParaRPr>
              </a:p>
            </p:txBody>
          </p:sp>
        </p:grpSp>
        <p:grpSp>
          <p:nvGrpSpPr>
            <p:cNvPr id="6" name="Group 19"/>
            <p:cNvGrpSpPr>
              <a:grpSpLocks/>
            </p:cNvGrpSpPr>
            <p:nvPr/>
          </p:nvGrpSpPr>
          <p:grpSpPr bwMode="auto">
            <a:xfrm>
              <a:off x="1676" y="1891"/>
              <a:ext cx="1038" cy="484"/>
              <a:chOff x="2829" y="2343"/>
              <a:chExt cx="1038" cy="484"/>
            </a:xfrm>
          </p:grpSpPr>
          <p:grpSp>
            <p:nvGrpSpPr>
              <p:cNvPr id="7" name="Group 20"/>
              <p:cNvGrpSpPr>
                <a:grpSpLocks/>
              </p:cNvGrpSpPr>
              <p:nvPr/>
            </p:nvGrpSpPr>
            <p:grpSpPr bwMode="auto">
              <a:xfrm>
                <a:off x="2834" y="2343"/>
                <a:ext cx="1033" cy="484"/>
                <a:chOff x="2834" y="2343"/>
                <a:chExt cx="1033" cy="484"/>
              </a:xfrm>
            </p:grpSpPr>
            <p:sp>
              <p:nvSpPr>
                <p:cNvPr id="689173" name="AutoShape 21"/>
                <p:cNvSpPr>
                  <a:spLocks noChangeArrowheads="1"/>
                </p:cNvSpPr>
                <p:nvPr/>
              </p:nvSpPr>
              <p:spPr bwMode="auto">
                <a:xfrm flipH="1">
                  <a:off x="3171" y="2343"/>
                  <a:ext cx="696" cy="257"/>
                </a:xfrm>
                <a:prstGeom prst="roundRect">
                  <a:avLst>
                    <a:gd name="adj" fmla="val 16667"/>
                  </a:avLst>
                </a:prstGeom>
                <a:noFill/>
                <a:ln w="9525">
                  <a:solidFill>
                    <a:schemeClr val="tx1"/>
                  </a:solidFill>
                  <a:round/>
                  <a:headEnd/>
                  <a:tailEnd/>
                </a:ln>
                <a:effectLst/>
              </p:spPr>
              <p:txBody>
                <a:bodyPr>
                  <a:prstTxWarp prst="textNoShape">
                    <a:avLst/>
                  </a:prstTxWarp>
                  <a:spAutoFit/>
                </a:bodyPr>
                <a:lstStyle/>
                <a:p>
                  <a:pPr algn="ctr" eaLnBrk="0" hangingPunct="0"/>
                  <a:r>
                    <a:rPr lang="en-US" altLang="ko-KR" sz="1800">
                      <a:latin typeface="Calibri"/>
                      <a:ea typeface="Gulim" pitchFamily="34" charset="-127"/>
                      <a:cs typeface="Calibri"/>
                    </a:rPr>
                    <a:t>after</a:t>
                  </a:r>
                  <a:endParaRPr lang="en-US" altLang="ko-KR" sz="1800" u="sng">
                    <a:latin typeface="Calibri"/>
                    <a:ea typeface="Gulim" pitchFamily="34" charset="-127"/>
                    <a:cs typeface="Calibri"/>
                  </a:endParaRPr>
                </a:p>
              </p:txBody>
            </p:sp>
            <p:sp>
              <p:nvSpPr>
                <p:cNvPr id="689174" name="Line 22"/>
                <p:cNvSpPr>
                  <a:spLocks noChangeShapeType="1"/>
                </p:cNvSpPr>
                <p:nvPr/>
              </p:nvSpPr>
              <p:spPr bwMode="auto">
                <a:xfrm flipV="1">
                  <a:off x="2985" y="2520"/>
                  <a:ext cx="298" cy="307"/>
                </a:xfrm>
                <a:prstGeom prst="line">
                  <a:avLst/>
                </a:prstGeom>
                <a:noFill/>
                <a:ln w="9525">
                  <a:solidFill>
                    <a:srgbClr val="FF0000"/>
                  </a:solidFill>
                  <a:prstDash val="dash"/>
                  <a:round/>
                  <a:headEnd/>
                  <a:tailEnd type="triangle" w="med" len="med"/>
                </a:ln>
                <a:effectLst/>
              </p:spPr>
              <p:txBody>
                <a:bodyPr>
                  <a:prstTxWarp prst="textNoShape">
                    <a:avLst/>
                  </a:prstTxWarp>
                </a:bodyPr>
                <a:lstStyle/>
                <a:p>
                  <a:endParaRPr lang="en-US">
                    <a:latin typeface="Calibri"/>
                    <a:cs typeface="Calibri"/>
                  </a:endParaRPr>
                </a:p>
              </p:txBody>
            </p:sp>
            <p:sp>
              <p:nvSpPr>
                <p:cNvPr id="689175" name="Line 23"/>
                <p:cNvSpPr>
                  <a:spLocks noChangeShapeType="1"/>
                </p:cNvSpPr>
                <p:nvPr/>
              </p:nvSpPr>
              <p:spPr bwMode="auto">
                <a:xfrm flipH="1">
                  <a:off x="2834" y="2468"/>
                  <a:ext cx="406" cy="134"/>
                </a:xfrm>
                <a:prstGeom prst="line">
                  <a:avLst/>
                </a:prstGeom>
                <a:noFill/>
                <a:ln w="9525">
                  <a:solidFill>
                    <a:srgbClr val="FF0000"/>
                  </a:solidFill>
                  <a:prstDash val="dash"/>
                  <a:round/>
                  <a:headEnd/>
                  <a:tailEnd type="triangle" w="med" len="med"/>
                </a:ln>
                <a:effectLst/>
              </p:spPr>
              <p:txBody>
                <a:bodyPr>
                  <a:prstTxWarp prst="textNoShape">
                    <a:avLst/>
                  </a:prstTxWarp>
                </a:bodyPr>
                <a:lstStyle/>
                <a:p>
                  <a:endParaRPr lang="en-US">
                    <a:latin typeface="Calibri"/>
                    <a:cs typeface="Calibri"/>
                  </a:endParaRPr>
                </a:p>
              </p:txBody>
            </p:sp>
          </p:grpSp>
          <p:sp>
            <p:nvSpPr>
              <p:cNvPr id="689176" name="Line 24"/>
              <p:cNvSpPr>
                <a:spLocks noChangeShapeType="1"/>
              </p:cNvSpPr>
              <p:nvPr/>
            </p:nvSpPr>
            <p:spPr bwMode="auto">
              <a:xfrm>
                <a:off x="2829" y="2603"/>
                <a:ext cx="141" cy="224"/>
              </a:xfrm>
              <a:prstGeom prst="line">
                <a:avLst/>
              </a:prstGeom>
              <a:noFill/>
              <a:ln w="38100">
                <a:solidFill>
                  <a:schemeClr val="bg1"/>
                </a:solidFill>
                <a:round/>
                <a:headEnd/>
                <a:tailEnd/>
              </a:ln>
              <a:effectLst/>
            </p:spPr>
            <p:txBody>
              <a:bodyPr>
                <a:prstTxWarp prst="textNoShape">
                  <a:avLst/>
                </a:prstTxWarp>
              </a:bodyPr>
              <a:lstStyle/>
              <a:p>
                <a:endParaRPr lang="en-US">
                  <a:latin typeface="Calibri"/>
                  <a:cs typeface="Calibri"/>
                </a:endParaRPr>
              </a:p>
            </p:txBody>
          </p:sp>
        </p:grpSp>
        <p:sp>
          <p:nvSpPr>
            <p:cNvPr id="689177" name="Oval 25"/>
            <p:cNvSpPr>
              <a:spLocks noChangeArrowheads="1"/>
            </p:cNvSpPr>
            <p:nvPr/>
          </p:nvSpPr>
          <p:spPr bwMode="auto">
            <a:xfrm rot="3328807" flipH="1">
              <a:off x="1613" y="2156"/>
              <a:ext cx="136" cy="322"/>
            </a:xfrm>
            <a:prstGeom prst="ellipse">
              <a:avLst/>
            </a:prstGeom>
            <a:solidFill>
              <a:srgbClr val="FF0000"/>
            </a:solidFill>
            <a:ln w="9525">
              <a:solidFill>
                <a:srgbClr val="FF0000"/>
              </a:solidFill>
              <a:round/>
              <a:headEnd/>
              <a:tailEnd/>
            </a:ln>
            <a:effectLst/>
          </p:spPr>
          <p:txBody>
            <a:bodyPr wrap="none" anchor="ctr">
              <a:prstTxWarp prst="textNoShape">
                <a:avLst/>
              </a:prstTxWarp>
            </a:bodyPr>
            <a:lstStyle/>
            <a:p>
              <a:endParaRPr lang="en-US">
                <a:latin typeface="Calibri"/>
                <a:cs typeface="Calibri"/>
              </a:endParaRPr>
            </a:p>
          </p:txBody>
        </p:sp>
      </p:gr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782040BC-0336-3D40-9882-B7BBDBB7DD7F}" type="slidenum">
              <a:rPr lang="en-US" altLang="zh-CN">
                <a:latin typeface="Calibri"/>
                <a:cs typeface="Calibri"/>
              </a:rPr>
              <a:pPr/>
              <a:t>71</a:t>
            </a:fld>
            <a:r>
              <a:rPr lang="en-US" altLang="zh-CN">
                <a:latin typeface="Calibri"/>
                <a:cs typeface="Calibri"/>
              </a:rPr>
              <a:t> </a:t>
            </a:r>
            <a:endParaRPr lang="en-US">
              <a:latin typeface="Calibri"/>
              <a:cs typeface="Calibri"/>
            </a:endParaRPr>
          </a:p>
        </p:txBody>
      </p:sp>
      <p:sp>
        <p:nvSpPr>
          <p:cNvPr id="690178" name="Rectangle 2"/>
          <p:cNvSpPr>
            <a:spLocks noGrp="1" noChangeArrowheads="1"/>
          </p:cNvSpPr>
          <p:nvPr>
            <p:ph type="title"/>
          </p:nvPr>
        </p:nvSpPr>
        <p:spPr/>
        <p:txBody>
          <a:bodyPr/>
          <a:lstStyle/>
          <a:p>
            <a:r>
              <a:rPr lang="en-US" sz="2600">
                <a:latin typeface="Calibri"/>
                <a:cs typeface="Calibri"/>
              </a:rPr>
              <a:t>around</a:t>
            </a:r>
          </a:p>
        </p:txBody>
      </p:sp>
      <p:sp>
        <p:nvSpPr>
          <p:cNvPr id="690179" name="Rectangle 3"/>
          <p:cNvSpPr>
            <a:spLocks noGrp="1" noChangeArrowheads="1"/>
          </p:cNvSpPr>
          <p:nvPr>
            <p:ph type="body" idx="1"/>
          </p:nvPr>
        </p:nvSpPr>
        <p:spPr/>
        <p:txBody>
          <a:bodyPr/>
          <a:lstStyle/>
          <a:p>
            <a:endParaRPr lang="en-US">
              <a:latin typeface="Calibri"/>
              <a:cs typeface="Calibri"/>
            </a:endParaRPr>
          </a:p>
        </p:txBody>
      </p:sp>
      <p:grpSp>
        <p:nvGrpSpPr>
          <p:cNvPr id="2" name="Group 4"/>
          <p:cNvGrpSpPr>
            <a:grpSpLocks/>
          </p:cNvGrpSpPr>
          <p:nvPr/>
        </p:nvGrpSpPr>
        <p:grpSpPr bwMode="auto">
          <a:xfrm>
            <a:off x="4502150" y="4745038"/>
            <a:ext cx="1527175" cy="785812"/>
            <a:chOff x="1392" y="2256"/>
            <a:chExt cx="838" cy="341"/>
          </a:xfrm>
        </p:grpSpPr>
        <p:sp useBgFill="1">
          <p:nvSpPr>
            <p:cNvPr id="690181" name="Rectangle 5"/>
            <p:cNvSpPr>
              <a:spLocks noChangeArrowheads="1"/>
            </p:cNvSpPr>
            <p:nvPr/>
          </p:nvSpPr>
          <p:spPr bwMode="auto">
            <a:xfrm flipH="1">
              <a:off x="1578" y="2256"/>
              <a:ext cx="652" cy="155"/>
            </a:xfrm>
            <a:prstGeom prst="rect">
              <a:avLst/>
            </a:prstGeom>
            <a:ln w="12700">
              <a:solidFill>
                <a:schemeClr val="tx1"/>
              </a:solidFill>
              <a:miter lim="800000"/>
              <a:headEnd/>
              <a:tailEnd/>
            </a:ln>
            <a:effectLst/>
          </p:spPr>
          <p:txBody>
            <a:bodyPr wrap="none" anchor="ctr">
              <a:prstTxWarp prst="textNoShape">
                <a:avLst/>
              </a:prstTxWarp>
            </a:bodyPr>
            <a:lstStyle/>
            <a:p>
              <a:endParaRPr lang="en-US">
                <a:latin typeface="Calibri"/>
                <a:cs typeface="Calibri"/>
              </a:endParaRPr>
            </a:p>
          </p:txBody>
        </p:sp>
        <p:sp useBgFill="1">
          <p:nvSpPr>
            <p:cNvPr id="690182" name="Rectangle 6"/>
            <p:cNvSpPr>
              <a:spLocks noChangeArrowheads="1"/>
            </p:cNvSpPr>
            <p:nvPr/>
          </p:nvSpPr>
          <p:spPr bwMode="auto">
            <a:xfrm flipH="1">
              <a:off x="1488" y="2341"/>
              <a:ext cx="652" cy="155"/>
            </a:xfrm>
            <a:prstGeom prst="rect">
              <a:avLst/>
            </a:prstGeom>
            <a:ln w="12700">
              <a:solidFill>
                <a:schemeClr val="tx1"/>
              </a:solidFill>
              <a:miter lim="800000"/>
              <a:headEnd/>
              <a:tailEnd/>
            </a:ln>
            <a:effectLst/>
          </p:spPr>
          <p:txBody>
            <a:bodyPr wrap="none" anchor="ctr">
              <a:prstTxWarp prst="textNoShape">
                <a:avLst/>
              </a:prstTxWarp>
            </a:bodyPr>
            <a:lstStyle/>
            <a:p>
              <a:endParaRPr lang="en-US">
                <a:latin typeface="Calibri"/>
                <a:cs typeface="Calibri"/>
              </a:endParaRPr>
            </a:p>
          </p:txBody>
        </p:sp>
        <p:sp useBgFill="1">
          <p:nvSpPr>
            <p:cNvPr id="690183" name="Rectangle 7"/>
            <p:cNvSpPr>
              <a:spLocks noChangeArrowheads="1"/>
            </p:cNvSpPr>
            <p:nvPr/>
          </p:nvSpPr>
          <p:spPr bwMode="auto">
            <a:xfrm flipH="1">
              <a:off x="1392" y="2442"/>
              <a:ext cx="652" cy="155"/>
            </a:xfrm>
            <a:prstGeom prst="rect">
              <a:avLst/>
            </a:prstGeom>
            <a:ln w="12700">
              <a:solidFill>
                <a:schemeClr val="tx1"/>
              </a:solidFill>
              <a:miter lim="800000"/>
              <a:headEnd/>
              <a:tailEnd/>
            </a:ln>
            <a:effectLst/>
          </p:spPr>
          <p:txBody>
            <a:bodyPr wrap="none" anchor="ctr">
              <a:prstTxWarp prst="textNoShape">
                <a:avLst/>
              </a:prstTxWarp>
            </a:bodyPr>
            <a:lstStyle/>
            <a:p>
              <a:endParaRPr lang="en-US">
                <a:latin typeface="Calibri"/>
                <a:cs typeface="Calibri"/>
              </a:endParaRPr>
            </a:p>
          </p:txBody>
        </p:sp>
      </p:grpSp>
      <p:sp>
        <p:nvSpPr>
          <p:cNvPr id="690184" name="Oval 8"/>
          <p:cNvSpPr>
            <a:spLocks noChangeArrowheads="1"/>
          </p:cNvSpPr>
          <p:nvPr/>
        </p:nvSpPr>
        <p:spPr bwMode="auto">
          <a:xfrm flipH="1">
            <a:off x="1830388" y="1711325"/>
            <a:ext cx="5032375" cy="4460875"/>
          </a:xfrm>
          <a:prstGeom prst="ellipse">
            <a:avLst/>
          </a:prstGeom>
          <a:noFill/>
          <a:ln w="19050">
            <a:solidFill>
              <a:schemeClr val="tx1"/>
            </a:solidFill>
            <a:round/>
            <a:headEnd/>
            <a:tailEnd/>
          </a:ln>
          <a:effectLst/>
        </p:spPr>
        <p:txBody>
          <a:bodyPr wrap="none" anchor="ctr">
            <a:prstTxWarp prst="textNoShape">
              <a:avLst/>
            </a:prstTxWarp>
          </a:bodyPr>
          <a:lstStyle/>
          <a:p>
            <a:endParaRPr lang="en-US">
              <a:latin typeface="Calibri"/>
              <a:cs typeface="Calibri"/>
            </a:endParaRPr>
          </a:p>
        </p:txBody>
      </p:sp>
      <p:sp>
        <p:nvSpPr>
          <p:cNvPr id="690186" name="Freeform 10"/>
          <p:cNvSpPr>
            <a:spLocks/>
          </p:cNvSpPr>
          <p:nvPr/>
        </p:nvSpPr>
        <p:spPr bwMode="auto">
          <a:xfrm>
            <a:off x="1579563" y="2446338"/>
            <a:ext cx="3233737" cy="2846387"/>
          </a:xfrm>
          <a:custGeom>
            <a:avLst/>
            <a:gdLst/>
            <a:ahLst/>
            <a:cxnLst>
              <a:cxn ang="0">
                <a:pos x="0" y="0"/>
              </a:cxn>
              <a:cxn ang="0">
                <a:pos x="644" y="357"/>
              </a:cxn>
              <a:cxn ang="0">
                <a:pos x="1030" y="1121"/>
              </a:cxn>
            </a:cxnLst>
            <a:rect l="0" t="0" r="r" b="b"/>
            <a:pathLst>
              <a:path w="1030" h="1121">
                <a:moveTo>
                  <a:pt x="0" y="0"/>
                </a:moveTo>
                <a:lnTo>
                  <a:pt x="644" y="357"/>
                </a:lnTo>
                <a:lnTo>
                  <a:pt x="1030" y="1121"/>
                </a:lnTo>
              </a:path>
            </a:pathLst>
          </a:custGeom>
          <a:noFill/>
          <a:ln w="19050" cmpd="sng">
            <a:solidFill>
              <a:schemeClr val="tx1"/>
            </a:solidFill>
            <a:round/>
            <a:headEnd/>
            <a:tailEnd type="triangle" w="med" len="med"/>
          </a:ln>
          <a:effectLst/>
        </p:spPr>
        <p:txBody>
          <a:bodyPr wrap="none" anchor="ctr">
            <a:prstTxWarp prst="textNoShape">
              <a:avLst/>
            </a:prstTxWarp>
          </a:bodyPr>
          <a:lstStyle/>
          <a:p>
            <a:endParaRPr lang="en-US">
              <a:latin typeface="Calibri"/>
              <a:cs typeface="Calibri"/>
            </a:endParaRPr>
          </a:p>
        </p:txBody>
      </p:sp>
      <p:sp>
        <p:nvSpPr>
          <p:cNvPr id="690187" name="Freeform 11"/>
          <p:cNvSpPr>
            <a:spLocks/>
          </p:cNvSpPr>
          <p:nvPr/>
        </p:nvSpPr>
        <p:spPr bwMode="auto">
          <a:xfrm>
            <a:off x="1874838" y="2312988"/>
            <a:ext cx="3268662" cy="2982912"/>
          </a:xfrm>
          <a:custGeom>
            <a:avLst/>
            <a:gdLst/>
            <a:ahLst/>
            <a:cxnLst>
              <a:cxn ang="0">
                <a:pos x="0" y="0"/>
              </a:cxn>
              <a:cxn ang="0">
                <a:pos x="520" y="304"/>
              </a:cxn>
              <a:cxn ang="0">
                <a:pos x="916" y="1065"/>
              </a:cxn>
            </a:cxnLst>
            <a:rect l="0" t="0" r="r" b="b"/>
            <a:pathLst>
              <a:path w="916" h="1065">
                <a:moveTo>
                  <a:pt x="0" y="0"/>
                </a:moveTo>
                <a:lnTo>
                  <a:pt x="520" y="304"/>
                </a:lnTo>
                <a:lnTo>
                  <a:pt x="916" y="1065"/>
                </a:lnTo>
              </a:path>
            </a:pathLst>
          </a:custGeom>
          <a:noFill/>
          <a:ln w="19050" cap="flat" cmpd="sng">
            <a:solidFill>
              <a:schemeClr val="tx1"/>
            </a:solidFill>
            <a:prstDash val="dash"/>
            <a:round/>
            <a:headEnd type="triangle" w="med" len="med"/>
            <a:tailEnd type="none" w="med" len="med"/>
          </a:ln>
          <a:effectLst/>
        </p:spPr>
        <p:txBody>
          <a:bodyPr wrap="none" anchor="ctr">
            <a:prstTxWarp prst="textNoShape">
              <a:avLst/>
            </a:prstTxWarp>
          </a:bodyPr>
          <a:lstStyle/>
          <a:p>
            <a:endParaRPr lang="en-US">
              <a:latin typeface="Calibri"/>
              <a:cs typeface="Calibri"/>
            </a:endParaRPr>
          </a:p>
        </p:txBody>
      </p:sp>
      <p:sp useBgFill="1">
        <p:nvSpPr>
          <p:cNvPr id="690188" name="Oval 12"/>
          <p:cNvSpPr>
            <a:spLocks noChangeArrowheads="1"/>
          </p:cNvSpPr>
          <p:nvPr/>
        </p:nvSpPr>
        <p:spPr bwMode="auto">
          <a:xfrm flipH="1">
            <a:off x="2312988" y="2660650"/>
            <a:ext cx="1438275" cy="519351"/>
          </a:xfrm>
          <a:prstGeom prst="ellipse">
            <a:avLst/>
          </a:prstGeom>
          <a:ln w="9525">
            <a:solidFill>
              <a:schemeClr val="bg2"/>
            </a:solidFill>
            <a:round/>
            <a:headEnd/>
            <a:tailEnd/>
          </a:ln>
          <a:effectLst/>
        </p:spPr>
        <p:txBody>
          <a:bodyPr>
            <a:prstTxWarp prst="textNoShape">
              <a:avLst/>
            </a:prstTxWarp>
            <a:spAutoFit/>
          </a:bodyPr>
          <a:lstStyle/>
          <a:p>
            <a:pPr eaLnBrk="0" hangingPunct="0"/>
            <a:r>
              <a:rPr lang="en-US" altLang="ko-KR" sz="1800">
                <a:latin typeface="Calibri"/>
                <a:ea typeface="Gulim" pitchFamily="34" charset="-127"/>
                <a:cs typeface="Calibri"/>
              </a:rPr>
              <a:t>dispatch</a:t>
            </a:r>
            <a:endParaRPr lang="en-US" altLang="ko-KR" sz="1800" u="sng">
              <a:latin typeface="Calibri"/>
              <a:ea typeface="Gulim" pitchFamily="34" charset="-127"/>
              <a:cs typeface="Calibri"/>
            </a:endParaRPr>
          </a:p>
        </p:txBody>
      </p:sp>
      <p:grpSp>
        <p:nvGrpSpPr>
          <p:cNvPr id="3" name="Group 13"/>
          <p:cNvGrpSpPr>
            <a:grpSpLocks/>
          </p:cNvGrpSpPr>
          <p:nvPr/>
        </p:nvGrpSpPr>
        <p:grpSpPr bwMode="auto">
          <a:xfrm>
            <a:off x="3524250" y="3425825"/>
            <a:ext cx="1758950" cy="908050"/>
            <a:chOff x="2378" y="2286"/>
            <a:chExt cx="1108" cy="572"/>
          </a:xfrm>
        </p:grpSpPr>
        <p:sp>
          <p:nvSpPr>
            <p:cNvPr id="690190" name="AutoShape 14"/>
            <p:cNvSpPr>
              <a:spLocks noChangeArrowheads="1"/>
            </p:cNvSpPr>
            <p:nvPr/>
          </p:nvSpPr>
          <p:spPr bwMode="auto">
            <a:xfrm>
              <a:off x="2378" y="2532"/>
              <a:ext cx="785" cy="322"/>
            </a:xfrm>
            <a:prstGeom prst="roundRect">
              <a:avLst>
                <a:gd name="adj" fmla="val 16667"/>
              </a:avLst>
            </a:prstGeom>
            <a:solidFill>
              <a:schemeClr val="bg1"/>
            </a:solidFill>
            <a:ln w="9525">
              <a:solidFill>
                <a:schemeClr val="tx1"/>
              </a:solidFill>
              <a:round/>
              <a:headEnd/>
              <a:tailEnd/>
            </a:ln>
            <a:effectLst/>
          </p:spPr>
          <p:txBody>
            <a:bodyPr wrap="none" anchor="ctr">
              <a:prstTxWarp prst="textNoShape">
                <a:avLst/>
              </a:prstTxWarp>
            </a:bodyPr>
            <a:lstStyle/>
            <a:p>
              <a:endParaRPr lang="en-US">
                <a:latin typeface="Calibri"/>
                <a:cs typeface="Calibri"/>
              </a:endParaRPr>
            </a:p>
          </p:txBody>
        </p:sp>
        <p:sp>
          <p:nvSpPr>
            <p:cNvPr id="690191" name="Rectangle 15"/>
            <p:cNvSpPr>
              <a:spLocks noChangeArrowheads="1"/>
            </p:cNvSpPr>
            <p:nvPr/>
          </p:nvSpPr>
          <p:spPr bwMode="auto">
            <a:xfrm>
              <a:off x="2946" y="2286"/>
              <a:ext cx="540" cy="233"/>
            </a:xfrm>
            <a:prstGeom prst="rect">
              <a:avLst/>
            </a:prstGeom>
            <a:noFill/>
            <a:ln w="9525">
              <a:noFill/>
              <a:miter lim="800000"/>
              <a:headEnd/>
              <a:tailEnd/>
            </a:ln>
            <a:effectLst/>
          </p:spPr>
          <p:txBody>
            <a:bodyPr wrap="none">
              <a:prstTxWarp prst="textNoShape">
                <a:avLst/>
              </a:prstTxWarp>
              <a:spAutoFit/>
            </a:bodyPr>
            <a:lstStyle/>
            <a:p>
              <a:pPr eaLnBrk="0" hangingPunct="0"/>
              <a:r>
                <a:rPr lang="en-US" altLang="ko-KR" sz="1800">
                  <a:latin typeface="Calibri"/>
                  <a:ea typeface="Gulim" pitchFamily="34" charset="-127"/>
                  <a:cs typeface="Calibri"/>
                </a:rPr>
                <a:t>around</a:t>
              </a:r>
            </a:p>
          </p:txBody>
        </p:sp>
        <p:sp>
          <p:nvSpPr>
            <p:cNvPr id="690192" name="Line 16"/>
            <p:cNvSpPr>
              <a:spLocks noChangeShapeType="1"/>
            </p:cNvSpPr>
            <p:nvPr/>
          </p:nvSpPr>
          <p:spPr bwMode="auto">
            <a:xfrm>
              <a:off x="2752" y="2694"/>
              <a:ext cx="46" cy="164"/>
            </a:xfrm>
            <a:prstGeom prst="line">
              <a:avLst/>
            </a:prstGeom>
            <a:noFill/>
            <a:ln w="9525">
              <a:solidFill>
                <a:srgbClr val="FF0000"/>
              </a:solidFill>
              <a:round/>
              <a:headEnd/>
              <a:tailEnd type="triangle" w="med" len="med"/>
            </a:ln>
            <a:effectLst/>
          </p:spPr>
          <p:txBody>
            <a:bodyPr>
              <a:prstTxWarp prst="textNoShape">
                <a:avLst/>
              </a:prstTxWarp>
            </a:bodyPr>
            <a:lstStyle/>
            <a:p>
              <a:endParaRPr lang="en-US">
                <a:latin typeface="Calibri"/>
                <a:cs typeface="Calibri"/>
              </a:endParaRPr>
            </a:p>
          </p:txBody>
        </p:sp>
        <p:sp>
          <p:nvSpPr>
            <p:cNvPr id="690193" name="Line 17"/>
            <p:cNvSpPr>
              <a:spLocks noChangeShapeType="1"/>
            </p:cNvSpPr>
            <p:nvPr/>
          </p:nvSpPr>
          <p:spPr bwMode="auto">
            <a:xfrm flipV="1">
              <a:off x="2752" y="2520"/>
              <a:ext cx="30" cy="149"/>
            </a:xfrm>
            <a:prstGeom prst="line">
              <a:avLst/>
            </a:prstGeom>
            <a:noFill/>
            <a:ln w="9525">
              <a:solidFill>
                <a:srgbClr val="FF0000"/>
              </a:solidFill>
              <a:round/>
              <a:headEnd/>
              <a:tailEnd type="triangle" w="med" len="med"/>
            </a:ln>
            <a:effectLst/>
          </p:spPr>
          <p:txBody>
            <a:bodyPr>
              <a:prstTxWarp prst="textNoShape">
                <a:avLst/>
              </a:prstTxWarp>
            </a:bodyPr>
            <a:lstStyle/>
            <a:p>
              <a:endParaRPr lang="en-US">
                <a:latin typeface="Calibri"/>
                <a:cs typeface="Calibri"/>
              </a:endParaRPr>
            </a:p>
          </p:txBody>
        </p:sp>
        <p:sp>
          <p:nvSpPr>
            <p:cNvPr id="690194" name="Line 18"/>
            <p:cNvSpPr>
              <a:spLocks noChangeShapeType="1"/>
            </p:cNvSpPr>
            <p:nvPr/>
          </p:nvSpPr>
          <p:spPr bwMode="auto">
            <a:xfrm>
              <a:off x="2608" y="2528"/>
              <a:ext cx="144" cy="163"/>
            </a:xfrm>
            <a:prstGeom prst="line">
              <a:avLst/>
            </a:prstGeom>
            <a:noFill/>
            <a:ln w="9525">
              <a:solidFill>
                <a:srgbClr val="FF0000"/>
              </a:solidFill>
              <a:round/>
              <a:headEnd/>
              <a:tailEnd type="triangle" w="med" len="med"/>
            </a:ln>
            <a:effectLst/>
          </p:spPr>
          <p:txBody>
            <a:bodyPr>
              <a:prstTxWarp prst="textNoShape">
                <a:avLst/>
              </a:prstTxWarp>
            </a:bodyPr>
            <a:lstStyle/>
            <a:p>
              <a:endParaRPr lang="en-US">
                <a:latin typeface="Calibri"/>
                <a:cs typeface="Calibri"/>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6EB9068-E687-5B4A-8E11-12FD264D2F28}" type="slidenum">
              <a:rPr lang="en-US" altLang="zh-CN"/>
              <a:pPr/>
              <a:t>72</a:t>
            </a:fld>
            <a:r>
              <a:rPr lang="en-US" altLang="zh-CN"/>
              <a:t> </a:t>
            </a:r>
            <a:endParaRPr lang="en-US"/>
          </a:p>
        </p:txBody>
      </p:sp>
      <p:sp>
        <p:nvSpPr>
          <p:cNvPr id="626690" name="Rectangle 2"/>
          <p:cNvSpPr>
            <a:spLocks noGrp="1" noChangeArrowheads="1"/>
          </p:cNvSpPr>
          <p:nvPr>
            <p:ph type="title"/>
          </p:nvPr>
        </p:nvSpPr>
        <p:spPr/>
        <p:txBody>
          <a:bodyPr/>
          <a:lstStyle/>
          <a:p>
            <a:r>
              <a:rPr lang="en-US" sz="2600"/>
              <a:t>around advice</a:t>
            </a:r>
          </a:p>
        </p:txBody>
      </p:sp>
      <p:sp>
        <p:nvSpPr>
          <p:cNvPr id="626691" name="Rectangle 3"/>
          <p:cNvSpPr>
            <a:spLocks noGrp="1" noChangeArrowheads="1"/>
          </p:cNvSpPr>
          <p:nvPr>
            <p:ph type="body" idx="1"/>
          </p:nvPr>
        </p:nvSpPr>
        <p:spPr/>
        <p:txBody>
          <a:bodyPr/>
          <a:lstStyle/>
          <a:p>
            <a:pPr>
              <a:lnSpc>
                <a:spcPct val="90000"/>
              </a:lnSpc>
            </a:pPr>
            <a:r>
              <a:rPr lang="en-US" sz="2000" dirty="0"/>
              <a:t>Commonly used to: </a:t>
            </a:r>
          </a:p>
          <a:p>
            <a:pPr lvl="1">
              <a:lnSpc>
                <a:spcPct val="90000"/>
              </a:lnSpc>
            </a:pPr>
            <a:r>
              <a:rPr lang="en-US" sz="1800" dirty="0"/>
              <a:t>Bypass execution of join points, e.g., </a:t>
            </a:r>
          </a:p>
          <a:p>
            <a:pPr lvl="1">
              <a:lnSpc>
                <a:spcPct val="90000"/>
              </a:lnSpc>
              <a:buFontTx/>
              <a:buNone/>
            </a:pPr>
            <a:r>
              <a:rPr lang="en-US" sz="1800" dirty="0"/>
              <a:t>		</a:t>
            </a:r>
            <a:r>
              <a:rPr lang="en-US" sz="1800" dirty="0">
                <a:latin typeface="Courier New" charset="0"/>
              </a:rPr>
              <a:t>void around(): call(* *.debit(..)){ }</a:t>
            </a:r>
          </a:p>
          <a:p>
            <a:pPr lvl="1">
              <a:lnSpc>
                <a:spcPct val="90000"/>
              </a:lnSpc>
            </a:pPr>
            <a:endParaRPr lang="en-US" sz="1800" dirty="0">
              <a:latin typeface="Courier New" charset="0"/>
            </a:endParaRPr>
          </a:p>
          <a:p>
            <a:pPr lvl="1">
              <a:lnSpc>
                <a:spcPct val="90000"/>
              </a:lnSpc>
            </a:pPr>
            <a:r>
              <a:rPr lang="en-US" sz="1800" dirty="0"/>
              <a:t>Execute the join point multiple times, e.g.,</a:t>
            </a:r>
          </a:p>
          <a:p>
            <a:pPr lvl="1">
              <a:lnSpc>
                <a:spcPct val="90000"/>
              </a:lnSpc>
              <a:buFontTx/>
              <a:buNone/>
            </a:pPr>
            <a:r>
              <a:rPr lang="en-US" sz="1800" dirty="0"/>
              <a:t>		</a:t>
            </a:r>
            <a:r>
              <a:rPr lang="en-US" sz="1800" dirty="0">
                <a:latin typeface="Courier New" charset="0"/>
              </a:rPr>
              <a:t>void around(): call(* *.credit(..))</a:t>
            </a:r>
          </a:p>
          <a:p>
            <a:pPr lvl="1">
              <a:lnSpc>
                <a:spcPct val="90000"/>
              </a:lnSpc>
              <a:buFontTx/>
              <a:buNone/>
            </a:pPr>
            <a:r>
              <a:rPr lang="en-US" sz="1800" dirty="0">
                <a:latin typeface="Courier New" charset="0"/>
              </a:rPr>
              <a:t>       { proceed(); proceed();}</a:t>
            </a:r>
          </a:p>
          <a:p>
            <a:pPr lvl="1">
              <a:lnSpc>
                <a:spcPct val="90000"/>
              </a:lnSpc>
            </a:pPr>
            <a:endParaRPr lang="en-US" sz="1800" dirty="0">
              <a:latin typeface="Courier New" charset="0"/>
            </a:endParaRPr>
          </a:p>
          <a:p>
            <a:pPr lvl="1">
              <a:lnSpc>
                <a:spcPct val="90000"/>
              </a:lnSpc>
            </a:pPr>
            <a:r>
              <a:rPr lang="en-US" sz="1800" dirty="0"/>
              <a:t>Execute join point with changed context, e.g.,</a:t>
            </a:r>
          </a:p>
          <a:p>
            <a:pPr lvl="1">
              <a:lnSpc>
                <a:spcPct val="90000"/>
              </a:lnSpc>
              <a:buFontTx/>
              <a:buNone/>
            </a:pPr>
            <a:r>
              <a:rPr lang="en-US" sz="1800" dirty="0" smtClean="0">
                <a:latin typeface="Courier New"/>
                <a:cs typeface="Courier New"/>
              </a:rPr>
              <a:t>	void </a:t>
            </a:r>
            <a:r>
              <a:rPr lang="en-US" sz="1800" dirty="0" err="1">
                <a:latin typeface="Courier New"/>
                <a:cs typeface="Courier New"/>
              </a:rPr>
              <a:t>around(float</a:t>
            </a:r>
            <a:r>
              <a:rPr lang="en-US" sz="1800" dirty="0">
                <a:latin typeface="Courier New"/>
                <a:cs typeface="Courier New"/>
              </a:rPr>
              <a:t> amount):</a:t>
            </a:r>
            <a:r>
              <a:rPr lang="en-US" sz="1800" dirty="0" smtClean="0">
                <a:latin typeface="Courier New"/>
                <a:cs typeface="Courier New"/>
              </a:rPr>
              <a:t>  </a:t>
            </a:r>
          </a:p>
          <a:p>
            <a:pPr lvl="1">
              <a:lnSpc>
                <a:spcPct val="90000"/>
              </a:lnSpc>
              <a:buFontTx/>
              <a:buNone/>
            </a:pPr>
            <a:r>
              <a:rPr lang="en-US" sz="1800" dirty="0" smtClean="0">
                <a:latin typeface="Courier New"/>
                <a:cs typeface="Courier New"/>
              </a:rPr>
              <a:t>     	call</a:t>
            </a:r>
            <a:r>
              <a:rPr lang="en-US" sz="1800" dirty="0">
                <a:latin typeface="Courier New"/>
                <a:cs typeface="Courier New"/>
              </a:rPr>
              <a:t>(* *.</a:t>
            </a:r>
            <a:r>
              <a:rPr lang="en-US" sz="1800" dirty="0" err="1">
                <a:latin typeface="Courier New"/>
                <a:cs typeface="Courier New"/>
              </a:rPr>
              <a:t>credit(float</a:t>
            </a:r>
            <a:r>
              <a:rPr lang="en-US" sz="1800" dirty="0">
                <a:latin typeface="Courier New"/>
                <a:cs typeface="Courier New"/>
              </a:rPr>
              <a:t>))&amp;&amp; </a:t>
            </a:r>
            <a:r>
              <a:rPr lang="en-US" sz="1800" dirty="0" err="1">
                <a:latin typeface="Courier New"/>
                <a:cs typeface="Courier New"/>
              </a:rPr>
              <a:t>args(amount</a:t>
            </a:r>
            <a:r>
              <a:rPr lang="en-US" sz="1800" dirty="0">
                <a:latin typeface="Courier New"/>
                <a:cs typeface="Courier New"/>
              </a:rPr>
              <a:t>) { </a:t>
            </a:r>
          </a:p>
          <a:p>
            <a:pPr lvl="1">
              <a:lnSpc>
                <a:spcPct val="90000"/>
              </a:lnSpc>
              <a:buFontTx/>
              <a:buNone/>
            </a:pPr>
            <a:r>
              <a:rPr lang="en-US" sz="1800" dirty="0">
                <a:latin typeface="Courier New"/>
                <a:cs typeface="Courier New"/>
              </a:rPr>
              <a:t>                   proceed(amount+1000); </a:t>
            </a:r>
          </a:p>
          <a:p>
            <a:pPr lvl="1">
              <a:lnSpc>
                <a:spcPct val="90000"/>
              </a:lnSpc>
              <a:buFontTx/>
              <a:buNone/>
            </a:pPr>
            <a:r>
              <a:rPr lang="en-US" sz="1800" dirty="0">
                <a:latin typeface="Courier New"/>
                <a:cs typeface="Courier New"/>
              </a:rPr>
              <a:t>       </a:t>
            </a:r>
            <a:r>
              <a:rPr lang="en-US" sz="1800" dirty="0" smtClean="0">
                <a:latin typeface="Courier New"/>
                <a:cs typeface="Courier New"/>
              </a:rPr>
              <a:t> }</a:t>
            </a:r>
          </a:p>
          <a:p>
            <a:pPr lvl="1">
              <a:lnSpc>
                <a:spcPct val="90000"/>
              </a:lnSpc>
            </a:pPr>
            <a:endParaRPr lang="en-US" sz="1800" dirty="0">
              <a:latin typeface="Batang" pitchFamily="18" charset="-127"/>
            </a:endParaRPr>
          </a:p>
          <a:p>
            <a:pPr>
              <a:lnSpc>
                <a:spcPct val="90000"/>
              </a:lnSpc>
            </a:pPr>
            <a:r>
              <a:rPr lang="en-US" sz="2000" dirty="0"/>
              <a:t>proceed(..) returns the same value as the captured join points.</a:t>
            </a:r>
          </a:p>
          <a:p>
            <a:pPr>
              <a:lnSpc>
                <a:spcPct val="90000"/>
              </a:lnSpc>
            </a:pPr>
            <a:r>
              <a:rPr lang="en-US" sz="2000" dirty="0"/>
              <a:t>proceed(..) has the same arguments as declared in around.</a:t>
            </a:r>
          </a:p>
          <a:p>
            <a:pPr lvl="1">
              <a:lnSpc>
                <a:spcPct val="90000"/>
              </a:lnSpc>
              <a:buFontTx/>
              <a:buNone/>
            </a:pPr>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B401015-929A-3B4A-9531-37E9D4425B27}" type="slidenum">
              <a:rPr lang="en-US" altLang="zh-CN"/>
              <a:pPr/>
              <a:t>73</a:t>
            </a:fld>
            <a:r>
              <a:rPr lang="en-US" altLang="zh-CN"/>
              <a:t> </a:t>
            </a:r>
            <a:endParaRPr lang="en-US"/>
          </a:p>
        </p:txBody>
      </p:sp>
      <p:sp>
        <p:nvSpPr>
          <p:cNvPr id="630786" name="Rectangle 2"/>
          <p:cNvSpPr>
            <a:spLocks noGrp="1" noChangeArrowheads="1"/>
          </p:cNvSpPr>
          <p:nvPr>
            <p:ph type="title"/>
          </p:nvPr>
        </p:nvSpPr>
        <p:spPr/>
        <p:txBody>
          <a:bodyPr/>
          <a:lstStyle/>
          <a:p>
            <a:r>
              <a:rPr lang="en-US" sz="2600"/>
              <a:t>Pass context from join point to advice</a:t>
            </a:r>
          </a:p>
        </p:txBody>
      </p:sp>
      <p:sp>
        <p:nvSpPr>
          <p:cNvPr id="630787" name="Rectangle 3"/>
          <p:cNvSpPr>
            <a:spLocks noGrp="1" noChangeArrowheads="1"/>
          </p:cNvSpPr>
          <p:nvPr>
            <p:ph type="body" idx="1"/>
          </p:nvPr>
        </p:nvSpPr>
        <p:spPr/>
        <p:txBody>
          <a:bodyPr/>
          <a:lstStyle/>
          <a:p>
            <a:pPr>
              <a:lnSpc>
                <a:spcPct val="80000"/>
              </a:lnSpc>
            </a:pPr>
            <a:r>
              <a:rPr lang="en-US" sz="2000" dirty="0"/>
              <a:t>Use </a:t>
            </a:r>
            <a:r>
              <a:rPr lang="en-US" sz="2000" dirty="0" err="1"/>
              <a:t>args</a:t>
            </a:r>
            <a:r>
              <a:rPr lang="en-US" sz="2000" dirty="0"/>
              <a:t>(), target( ) and this() </a:t>
            </a:r>
            <a:r>
              <a:rPr lang="en-US" sz="2000" dirty="0" err="1"/>
              <a:t>pointcuts</a:t>
            </a:r>
            <a:r>
              <a:rPr lang="en-US" sz="2000" dirty="0"/>
              <a:t> to expose context </a:t>
            </a:r>
          </a:p>
          <a:p>
            <a:pPr>
              <a:lnSpc>
                <a:spcPct val="80000"/>
              </a:lnSpc>
            </a:pPr>
            <a:r>
              <a:rPr lang="en-US" sz="2000" dirty="0"/>
              <a:t>Example</a:t>
            </a:r>
          </a:p>
          <a:p>
            <a:pPr lvl="1">
              <a:lnSpc>
                <a:spcPct val="80000"/>
              </a:lnSpc>
              <a:buFontTx/>
              <a:buNone/>
            </a:pPr>
            <a:r>
              <a:rPr lang="en-US" sz="1800" dirty="0">
                <a:solidFill>
                  <a:schemeClr val="hlink"/>
                </a:solidFill>
              </a:rPr>
              <a:t>void </a:t>
            </a:r>
            <a:r>
              <a:rPr lang="en-US" sz="1800" dirty="0" err="1">
                <a:solidFill>
                  <a:schemeClr val="hlink"/>
                </a:solidFill>
              </a:rPr>
              <a:t>around(float</a:t>
            </a:r>
            <a:r>
              <a:rPr lang="en-US" sz="1800" dirty="0">
                <a:solidFill>
                  <a:schemeClr val="hlink"/>
                </a:solidFill>
              </a:rPr>
              <a:t> amount): call(* *.</a:t>
            </a:r>
            <a:r>
              <a:rPr lang="en-US" sz="1800" dirty="0" err="1">
                <a:solidFill>
                  <a:schemeClr val="hlink"/>
                </a:solidFill>
              </a:rPr>
              <a:t>credit(float</a:t>
            </a:r>
            <a:r>
              <a:rPr lang="en-US" sz="1800" dirty="0">
                <a:solidFill>
                  <a:schemeClr val="hlink"/>
                </a:solidFill>
              </a:rPr>
              <a:t>))&amp;&amp;</a:t>
            </a:r>
            <a:r>
              <a:rPr lang="en-US" sz="1800" b="1" dirty="0">
                <a:solidFill>
                  <a:schemeClr val="hlink"/>
                </a:solidFill>
              </a:rPr>
              <a:t> </a:t>
            </a:r>
            <a:r>
              <a:rPr lang="en-US" sz="1800" b="1" dirty="0" err="1">
                <a:solidFill>
                  <a:schemeClr val="hlink"/>
                </a:solidFill>
              </a:rPr>
              <a:t>args(amount</a:t>
            </a:r>
            <a:r>
              <a:rPr lang="en-US" sz="1800" dirty="0">
                <a:solidFill>
                  <a:schemeClr val="hlink"/>
                </a:solidFill>
              </a:rPr>
              <a:t>)</a:t>
            </a:r>
            <a:r>
              <a:rPr lang="en-US" sz="1800" dirty="0"/>
              <a:t> {</a:t>
            </a:r>
            <a:r>
              <a:rPr lang="en-US" sz="1800" dirty="0" smtClean="0"/>
              <a:t> </a:t>
            </a:r>
          </a:p>
          <a:p>
            <a:pPr lvl="1">
              <a:lnSpc>
                <a:spcPct val="80000"/>
              </a:lnSpc>
              <a:buFontTx/>
              <a:buNone/>
            </a:pPr>
            <a:r>
              <a:rPr lang="en-US" sz="1800" dirty="0" smtClean="0"/>
              <a:t>		proceed</a:t>
            </a:r>
            <a:r>
              <a:rPr lang="en-US" sz="1800" dirty="0"/>
              <a:t>(amount+1000); }</a:t>
            </a:r>
          </a:p>
          <a:p>
            <a:pPr lvl="1">
              <a:lnSpc>
                <a:spcPct val="80000"/>
              </a:lnSpc>
              <a:buFontTx/>
              <a:buNone/>
            </a:pPr>
            <a:endParaRPr lang="en-US" sz="1800" dirty="0"/>
          </a:p>
          <a:p>
            <a:pPr lvl="1">
              <a:lnSpc>
                <a:spcPct val="80000"/>
              </a:lnSpc>
              <a:buFontTx/>
              <a:buNone/>
            </a:pPr>
            <a:r>
              <a:rPr lang="en-US" sz="1800" dirty="0"/>
              <a:t>void </a:t>
            </a:r>
            <a:r>
              <a:rPr lang="en-US" sz="1800" dirty="0" err="1"/>
              <a:t>around(Account</a:t>
            </a:r>
            <a:r>
              <a:rPr lang="en-US" sz="1800" dirty="0"/>
              <a:t> </a:t>
            </a:r>
            <a:r>
              <a:rPr lang="en-US" sz="1800" dirty="0">
                <a:solidFill>
                  <a:srgbClr val="000066"/>
                </a:solidFill>
              </a:rPr>
              <a:t>account</a:t>
            </a:r>
            <a:r>
              <a:rPr lang="en-US" sz="1800" dirty="0"/>
              <a:t>, float </a:t>
            </a:r>
            <a:r>
              <a:rPr lang="en-US" sz="1800" dirty="0">
                <a:solidFill>
                  <a:schemeClr val="hlink"/>
                </a:solidFill>
              </a:rPr>
              <a:t>amount</a:t>
            </a:r>
            <a:r>
              <a:rPr lang="en-US" sz="1800" dirty="0"/>
              <a:t>): </a:t>
            </a:r>
          </a:p>
          <a:p>
            <a:pPr lvl="1">
              <a:lnSpc>
                <a:spcPct val="80000"/>
              </a:lnSpc>
              <a:buFontTx/>
              <a:buNone/>
            </a:pPr>
            <a:r>
              <a:rPr lang="en-US" sz="1800" dirty="0"/>
              <a:t>    call(* *.</a:t>
            </a:r>
            <a:r>
              <a:rPr lang="en-US" sz="1800" dirty="0" err="1"/>
              <a:t>credit(float</a:t>
            </a:r>
            <a:r>
              <a:rPr lang="en-US" sz="1800" dirty="0"/>
              <a:t>))&amp;&amp; </a:t>
            </a:r>
            <a:r>
              <a:rPr lang="en-US" sz="1800" dirty="0" err="1"/>
              <a:t>args(</a:t>
            </a:r>
            <a:r>
              <a:rPr lang="en-US" sz="1800" dirty="0" err="1">
                <a:solidFill>
                  <a:schemeClr val="hlink"/>
                </a:solidFill>
              </a:rPr>
              <a:t>amount</a:t>
            </a:r>
            <a:r>
              <a:rPr lang="en-US" sz="1800" dirty="0"/>
              <a:t>) &amp;&amp; </a:t>
            </a:r>
            <a:r>
              <a:rPr lang="en-US" sz="1800" b="1" dirty="0" err="1"/>
              <a:t>target(</a:t>
            </a:r>
            <a:r>
              <a:rPr lang="en-US" sz="1800" b="1" dirty="0" err="1">
                <a:solidFill>
                  <a:srgbClr val="000066"/>
                </a:solidFill>
              </a:rPr>
              <a:t>account</a:t>
            </a:r>
            <a:r>
              <a:rPr lang="en-US" sz="1800" b="1" dirty="0"/>
              <a:t>)</a:t>
            </a:r>
            <a:r>
              <a:rPr lang="en-US" sz="1800" dirty="0"/>
              <a:t>  </a:t>
            </a:r>
          </a:p>
          <a:p>
            <a:pPr lvl="1">
              <a:lnSpc>
                <a:spcPct val="80000"/>
              </a:lnSpc>
              <a:buFontTx/>
              <a:buNone/>
            </a:pPr>
            <a:r>
              <a:rPr lang="en-US" sz="1800" dirty="0"/>
              <a:t>   {  </a:t>
            </a:r>
            <a:r>
              <a:rPr lang="en-US" sz="1800" dirty="0" err="1"/>
              <a:t>proceed(</a:t>
            </a:r>
            <a:r>
              <a:rPr lang="en-US" sz="1800" dirty="0" err="1">
                <a:solidFill>
                  <a:srgbClr val="000066"/>
                </a:solidFill>
              </a:rPr>
              <a:t>account</a:t>
            </a:r>
            <a:r>
              <a:rPr lang="en-US" sz="1800" dirty="0"/>
              <a:t>, </a:t>
            </a:r>
            <a:r>
              <a:rPr lang="en-US" sz="1800" dirty="0">
                <a:solidFill>
                  <a:schemeClr val="hlink"/>
                </a:solidFill>
              </a:rPr>
              <a:t>amount</a:t>
            </a:r>
            <a:r>
              <a:rPr lang="en-US" sz="1800" dirty="0"/>
              <a:t>+1000); </a:t>
            </a:r>
          </a:p>
          <a:p>
            <a:pPr lvl="1">
              <a:lnSpc>
                <a:spcPct val="80000"/>
              </a:lnSpc>
              <a:buFontTx/>
              <a:buNone/>
            </a:pPr>
            <a:r>
              <a:rPr lang="en-US" sz="1800" dirty="0"/>
              <a:t>      </a:t>
            </a:r>
            <a:r>
              <a:rPr lang="en-US" sz="1800" dirty="0" err="1"/>
              <a:t>System.out.println(account.getBalance</a:t>
            </a:r>
            <a:r>
              <a:rPr lang="en-US" sz="1800" dirty="0"/>
              <a:t>());</a:t>
            </a:r>
          </a:p>
          <a:p>
            <a:pPr lvl="1">
              <a:lnSpc>
                <a:spcPct val="80000"/>
              </a:lnSpc>
              <a:buFontTx/>
              <a:buNone/>
            </a:pPr>
            <a:r>
              <a:rPr lang="en-US" sz="1800" dirty="0"/>
              <a:t>    }</a:t>
            </a:r>
          </a:p>
          <a:p>
            <a:pPr>
              <a:lnSpc>
                <a:spcPct val="80000"/>
              </a:lnSpc>
            </a:pPr>
            <a:r>
              <a:rPr lang="en-US" sz="2000" dirty="0"/>
              <a:t>Question</a:t>
            </a:r>
          </a:p>
          <a:p>
            <a:pPr lvl="1">
              <a:lnSpc>
                <a:spcPct val="80000"/>
              </a:lnSpc>
            </a:pPr>
            <a:r>
              <a:rPr lang="en-US" sz="1800" dirty="0"/>
              <a:t>What is the result when calling credit(100)?</a:t>
            </a:r>
          </a:p>
          <a:p>
            <a:pPr lvl="1">
              <a:lnSpc>
                <a:spcPct val="80000"/>
              </a:lnSpc>
            </a:pPr>
            <a:r>
              <a:rPr lang="en-US" sz="1800" dirty="0"/>
              <a:t>The balance is 1100!</a:t>
            </a:r>
          </a:p>
          <a:p>
            <a:pPr>
              <a:lnSpc>
                <a:spcPct val="80000"/>
              </a:lnSpc>
            </a:pPr>
            <a:r>
              <a:rPr lang="en-US" sz="2000" dirty="0"/>
              <a:t>the arguments of proceed() should be the same as those of around()</a:t>
            </a:r>
          </a:p>
          <a:p>
            <a:pPr>
              <a:lnSpc>
                <a:spcPct val="80000"/>
              </a:lnSpc>
            </a:pPr>
            <a:r>
              <a:rPr lang="en-US" sz="2000" dirty="0"/>
              <a:t>the returning type of around should be the same as that of credit method</a:t>
            </a:r>
          </a:p>
          <a:p>
            <a:pPr>
              <a:lnSpc>
                <a:spcPct val="80000"/>
              </a:lnSpc>
            </a:pPr>
            <a:endParaRPr lang="en-US" sz="2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30787">
                                            <p:txEl>
                                              <p:pRg st="12" end="12"/>
                                            </p:txEl>
                                          </p:spTgt>
                                        </p:tgtEl>
                                        <p:attrNameLst>
                                          <p:attrName>style.visibility</p:attrName>
                                        </p:attrNameLst>
                                      </p:cBhvr>
                                      <p:to>
                                        <p:strVal val="visible"/>
                                      </p:to>
                                    </p:set>
                                    <p:animEffect transition="in" filter="box(in)">
                                      <p:cBhvr>
                                        <p:cTn id="7" dur="500"/>
                                        <p:tgtEl>
                                          <p:spTgt spid="63078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A3319AF-CBCE-A54C-9F8E-D584E77F043B}" type="slidenum">
              <a:rPr lang="en-US" altLang="zh-CN"/>
              <a:pPr/>
              <a:t>74</a:t>
            </a:fld>
            <a:r>
              <a:rPr lang="en-US" altLang="zh-CN"/>
              <a:t> </a:t>
            </a:r>
            <a:endParaRPr lang="en-US"/>
          </a:p>
        </p:txBody>
      </p:sp>
      <p:sp>
        <p:nvSpPr>
          <p:cNvPr id="628738" name="Rectangle 2"/>
          <p:cNvSpPr>
            <a:spLocks noGrp="1" noChangeArrowheads="1"/>
          </p:cNvSpPr>
          <p:nvPr>
            <p:ph type="title"/>
          </p:nvPr>
        </p:nvSpPr>
        <p:spPr/>
        <p:txBody>
          <a:bodyPr/>
          <a:lstStyle/>
          <a:p>
            <a:r>
              <a:rPr lang="en-US" sz="2600"/>
              <a:t>Exercise</a:t>
            </a:r>
          </a:p>
        </p:txBody>
      </p:sp>
      <p:sp>
        <p:nvSpPr>
          <p:cNvPr id="628739" name="Rectangle 3"/>
          <p:cNvSpPr>
            <a:spLocks noGrp="1" noChangeArrowheads="1"/>
          </p:cNvSpPr>
          <p:nvPr>
            <p:ph type="body" idx="1"/>
          </p:nvPr>
        </p:nvSpPr>
        <p:spPr/>
        <p:txBody>
          <a:bodyPr/>
          <a:lstStyle/>
          <a:p>
            <a:pPr>
              <a:lnSpc>
                <a:spcPct val="90000"/>
              </a:lnSpc>
            </a:pPr>
            <a:r>
              <a:rPr lang="en-US" dirty="0"/>
              <a:t>Given the code segment in main method:</a:t>
            </a:r>
          </a:p>
          <a:p>
            <a:pPr lvl="1">
              <a:lnSpc>
                <a:spcPct val="90000"/>
              </a:lnSpc>
              <a:buFontTx/>
              <a:buNone/>
            </a:pPr>
            <a:r>
              <a:rPr lang="en-US" dirty="0"/>
              <a:t>account.credit(30);</a:t>
            </a:r>
          </a:p>
          <a:p>
            <a:pPr lvl="1">
              <a:lnSpc>
                <a:spcPct val="90000"/>
              </a:lnSpc>
              <a:buFontTx/>
              <a:buNone/>
            </a:pPr>
            <a:r>
              <a:rPr lang="en-US" dirty="0"/>
              <a:t>account.debit(20);</a:t>
            </a:r>
          </a:p>
          <a:p>
            <a:pPr>
              <a:lnSpc>
                <a:spcPct val="90000"/>
              </a:lnSpc>
            </a:pPr>
            <a:r>
              <a:rPr lang="en-US" dirty="0"/>
              <a:t>Without aspects, the balance is 10.</a:t>
            </a:r>
          </a:p>
          <a:p>
            <a:pPr>
              <a:lnSpc>
                <a:spcPct val="90000"/>
              </a:lnSpc>
            </a:pPr>
            <a:r>
              <a:rPr lang="en-US" dirty="0"/>
              <a:t>What will be the account balance for the following advice?</a:t>
            </a:r>
          </a:p>
          <a:p>
            <a:pPr lvl="1">
              <a:lnSpc>
                <a:spcPct val="90000"/>
              </a:lnSpc>
              <a:buFontTx/>
              <a:buNone/>
            </a:pPr>
            <a:r>
              <a:rPr lang="en-US" dirty="0"/>
              <a:t>void around(): call(* *.credit(..)){ proceed(); proceed();}</a:t>
            </a:r>
          </a:p>
          <a:p>
            <a:pPr lvl="1">
              <a:lnSpc>
                <a:spcPct val="90000"/>
              </a:lnSpc>
            </a:pPr>
            <a:endParaRPr lang="en-US" dirty="0"/>
          </a:p>
          <a:p>
            <a:pPr>
              <a:lnSpc>
                <a:spcPct val="90000"/>
              </a:lnSpc>
            </a:pPr>
            <a:r>
              <a:rPr lang="en-US" dirty="0"/>
              <a:t>What will be the balance for the following</a:t>
            </a:r>
            <a:r>
              <a:rPr lang="en-US" dirty="0" smtClean="0"/>
              <a:t> two advices</a:t>
            </a:r>
            <a:r>
              <a:rPr lang="en-US" dirty="0"/>
              <a:t>?</a:t>
            </a:r>
          </a:p>
          <a:p>
            <a:pPr lvl="1">
              <a:lnSpc>
                <a:spcPct val="90000"/>
              </a:lnSpc>
            </a:pPr>
            <a:endParaRPr lang="en-US" dirty="0"/>
          </a:p>
          <a:p>
            <a:pPr lvl="1">
              <a:lnSpc>
                <a:spcPct val="90000"/>
              </a:lnSpc>
              <a:buFontTx/>
              <a:buNone/>
            </a:pPr>
            <a:r>
              <a:rPr lang="en-US" dirty="0"/>
              <a:t>void </a:t>
            </a:r>
            <a:r>
              <a:rPr lang="en-US" dirty="0" err="1"/>
              <a:t>around(float</a:t>
            </a:r>
            <a:r>
              <a:rPr lang="en-US" dirty="0"/>
              <a:t> amount): call(* *.</a:t>
            </a:r>
            <a:r>
              <a:rPr lang="en-US" dirty="0" err="1"/>
              <a:t>credit(float</a:t>
            </a:r>
            <a:r>
              <a:rPr lang="en-US" dirty="0"/>
              <a:t>)) &amp;&amp; </a:t>
            </a:r>
            <a:r>
              <a:rPr lang="en-US" dirty="0" err="1"/>
              <a:t>args(amount</a:t>
            </a:r>
            <a:r>
              <a:rPr lang="en-US" dirty="0"/>
              <a:t>) {   </a:t>
            </a:r>
          </a:p>
          <a:p>
            <a:pPr lvl="1">
              <a:lnSpc>
                <a:spcPct val="90000"/>
              </a:lnSpc>
              <a:buFontTx/>
              <a:buNone/>
            </a:pPr>
            <a:r>
              <a:rPr lang="en-US" dirty="0"/>
              <a:t>           proceed(amount+1000); </a:t>
            </a:r>
          </a:p>
          <a:p>
            <a:pPr lvl="1">
              <a:lnSpc>
                <a:spcPct val="90000"/>
              </a:lnSpc>
              <a:buFontTx/>
              <a:buNone/>
            </a:pPr>
            <a:r>
              <a:rPr lang="en-US" dirty="0"/>
              <a:t>}</a:t>
            </a:r>
          </a:p>
          <a:p>
            <a:pPr lvl="1">
              <a:lnSpc>
                <a:spcPct val="90000"/>
              </a:lnSpc>
              <a:buFontTx/>
              <a:buNone/>
            </a:pPr>
            <a:r>
              <a:rPr lang="en-US" dirty="0"/>
              <a:t>void around(): call(* *.debit(..)){ }</a:t>
            </a:r>
          </a:p>
          <a:p>
            <a:pPr lvl="1">
              <a:lnSpc>
                <a:spcPct val="90000"/>
              </a:lnSpc>
            </a:pPr>
            <a:endParaRPr lang="en-US" dirty="0"/>
          </a:p>
          <a:p>
            <a:pPr>
              <a:lnSpc>
                <a:spcPct val="90000"/>
              </a:lnSpc>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CCFD2BC-A49A-184F-B618-7233CBB520B3}" type="slidenum">
              <a:rPr lang="en-US" altLang="zh-CN"/>
              <a:pPr/>
              <a:t>75</a:t>
            </a:fld>
            <a:r>
              <a:rPr lang="en-US" altLang="zh-CN"/>
              <a:t> </a:t>
            </a:r>
            <a:endParaRPr lang="en-US"/>
          </a:p>
        </p:txBody>
      </p:sp>
      <p:sp>
        <p:nvSpPr>
          <p:cNvPr id="634882" name="Rectangle 2"/>
          <p:cNvSpPr>
            <a:spLocks noGrp="1" noChangeArrowheads="1"/>
          </p:cNvSpPr>
          <p:nvPr>
            <p:ph type="title"/>
          </p:nvPr>
        </p:nvSpPr>
        <p:spPr/>
        <p:txBody>
          <a:bodyPr/>
          <a:lstStyle/>
          <a:p>
            <a:r>
              <a:rPr lang="en-US" sz="2600"/>
              <a:t>Pass context in named pointcut: Hello example</a:t>
            </a:r>
          </a:p>
        </p:txBody>
      </p:sp>
      <p:sp>
        <p:nvSpPr>
          <p:cNvPr id="634883" name="Rectangle 3"/>
          <p:cNvSpPr>
            <a:spLocks noGrp="1" noChangeArrowheads="1"/>
          </p:cNvSpPr>
          <p:nvPr>
            <p:ph type="body" idx="1"/>
          </p:nvPr>
        </p:nvSpPr>
        <p:spPr>
          <a:xfrm>
            <a:off x="323850" y="981075"/>
            <a:ext cx="8569325" cy="5616575"/>
          </a:xfrm>
        </p:spPr>
        <p:txBody>
          <a:bodyPr/>
          <a:lstStyle/>
          <a:p>
            <a:pPr>
              <a:lnSpc>
                <a:spcPct val="80000"/>
              </a:lnSpc>
              <a:spcBef>
                <a:spcPct val="0"/>
              </a:spcBef>
              <a:buFontTx/>
              <a:buNone/>
            </a:pPr>
            <a:r>
              <a:rPr lang="en-US" sz="1400">
                <a:solidFill>
                  <a:schemeClr val="tx1"/>
                </a:solidFill>
              </a:rPr>
              <a:t>public class MessageCommunicator {</a:t>
            </a:r>
          </a:p>
          <a:p>
            <a:pPr>
              <a:lnSpc>
                <a:spcPct val="80000"/>
              </a:lnSpc>
              <a:spcBef>
                <a:spcPct val="0"/>
              </a:spcBef>
              <a:buFontTx/>
              <a:buNone/>
            </a:pPr>
            <a:r>
              <a:rPr lang="en-US" sz="1400">
                <a:solidFill>
                  <a:schemeClr val="tx1"/>
                </a:solidFill>
              </a:rPr>
              <a:t>   public static void deliver(String person, String message) {</a:t>
            </a:r>
          </a:p>
          <a:p>
            <a:pPr>
              <a:lnSpc>
                <a:spcPct val="80000"/>
              </a:lnSpc>
              <a:spcBef>
                <a:spcPct val="0"/>
              </a:spcBef>
              <a:buFontTx/>
              <a:buNone/>
            </a:pPr>
            <a:r>
              <a:rPr lang="en-US" sz="1400">
                <a:solidFill>
                  <a:schemeClr val="tx1"/>
                </a:solidFill>
              </a:rPr>
              <a:t>			System.out.print(person + ", " + message);</a:t>
            </a:r>
          </a:p>
          <a:p>
            <a:pPr>
              <a:lnSpc>
                <a:spcPct val="80000"/>
              </a:lnSpc>
              <a:spcBef>
                <a:spcPct val="0"/>
              </a:spcBef>
              <a:buFontTx/>
              <a:buNone/>
            </a:pPr>
            <a:r>
              <a:rPr lang="en-US" sz="1400">
                <a:solidFill>
                  <a:schemeClr val="tx1"/>
                </a:solidFill>
              </a:rPr>
              <a:t>    }</a:t>
            </a:r>
          </a:p>
          <a:p>
            <a:pPr>
              <a:lnSpc>
                <a:spcPct val="80000"/>
              </a:lnSpc>
              <a:spcBef>
                <a:spcPct val="0"/>
              </a:spcBef>
              <a:buFontTx/>
              <a:buNone/>
            </a:pPr>
            <a:r>
              <a:rPr lang="en-US" sz="1400">
                <a:solidFill>
                  <a:schemeClr val="tx1"/>
                </a:solidFill>
              </a:rPr>
              <a:t>}</a:t>
            </a:r>
          </a:p>
          <a:p>
            <a:pPr>
              <a:lnSpc>
                <a:spcPct val="80000"/>
              </a:lnSpc>
              <a:spcBef>
                <a:spcPct val="0"/>
              </a:spcBef>
              <a:buFontTx/>
              <a:buNone/>
            </a:pPr>
            <a:endParaRPr lang="en-US" sz="1400">
              <a:solidFill>
                <a:schemeClr val="tx1"/>
              </a:solidFill>
            </a:endParaRPr>
          </a:p>
          <a:p>
            <a:pPr>
              <a:lnSpc>
                <a:spcPct val="80000"/>
              </a:lnSpc>
              <a:spcBef>
                <a:spcPct val="0"/>
              </a:spcBef>
              <a:buFontTx/>
              <a:buNone/>
            </a:pPr>
            <a:r>
              <a:rPr lang="en-US" sz="1400">
                <a:solidFill>
                  <a:schemeClr val="tx1"/>
                </a:solidFill>
              </a:rPr>
              <a:t>public class Test {</a:t>
            </a:r>
          </a:p>
          <a:p>
            <a:pPr>
              <a:lnSpc>
                <a:spcPct val="80000"/>
              </a:lnSpc>
              <a:spcBef>
                <a:spcPct val="0"/>
              </a:spcBef>
              <a:buFontTx/>
              <a:buNone/>
            </a:pPr>
            <a:r>
              <a:rPr lang="en-US" sz="1400">
                <a:solidFill>
                  <a:schemeClr val="tx1"/>
                </a:solidFill>
              </a:rPr>
              <a:t>    public static void main(String[] args) {</a:t>
            </a:r>
          </a:p>
          <a:p>
            <a:pPr>
              <a:lnSpc>
                <a:spcPct val="80000"/>
              </a:lnSpc>
              <a:spcBef>
                <a:spcPct val="0"/>
              </a:spcBef>
              <a:buFontTx/>
              <a:buNone/>
            </a:pPr>
            <a:r>
              <a:rPr lang="en-US" sz="1400">
                <a:solidFill>
                  <a:schemeClr val="tx1"/>
                </a:solidFill>
              </a:rPr>
              <a:t>			MessageCommunicator.deliver("Harry", "having fun?");</a:t>
            </a:r>
          </a:p>
          <a:p>
            <a:pPr>
              <a:lnSpc>
                <a:spcPct val="80000"/>
              </a:lnSpc>
              <a:spcBef>
                <a:spcPct val="0"/>
              </a:spcBef>
              <a:buFontTx/>
              <a:buNone/>
            </a:pPr>
            <a:r>
              <a:rPr lang="en-US" sz="1400">
                <a:solidFill>
                  <a:schemeClr val="tx1"/>
                </a:solidFill>
              </a:rPr>
              <a:t>    }</a:t>
            </a:r>
          </a:p>
          <a:p>
            <a:pPr>
              <a:lnSpc>
                <a:spcPct val="80000"/>
              </a:lnSpc>
              <a:spcBef>
                <a:spcPct val="0"/>
              </a:spcBef>
              <a:buFontTx/>
              <a:buNone/>
            </a:pPr>
            <a:r>
              <a:rPr lang="en-US" sz="1400">
                <a:solidFill>
                  <a:schemeClr val="tx1"/>
                </a:solidFill>
              </a:rPr>
              <a:t>}</a:t>
            </a:r>
          </a:p>
          <a:p>
            <a:pPr>
              <a:lnSpc>
                <a:spcPct val="80000"/>
              </a:lnSpc>
              <a:spcBef>
                <a:spcPct val="0"/>
              </a:spcBef>
              <a:buFontTx/>
              <a:buNone/>
            </a:pPr>
            <a:endParaRPr lang="en-US" sz="1400">
              <a:solidFill>
                <a:schemeClr val="tx1"/>
              </a:solidFill>
            </a:endParaRPr>
          </a:p>
          <a:p>
            <a:pPr>
              <a:lnSpc>
                <a:spcPct val="80000"/>
              </a:lnSpc>
              <a:spcBef>
                <a:spcPct val="0"/>
              </a:spcBef>
              <a:buFont typeface="Wingdings" charset="2"/>
              <a:buChar char="Ø"/>
            </a:pPr>
            <a:r>
              <a:rPr lang="en-US" sz="1400">
                <a:solidFill>
                  <a:schemeClr val="tx1"/>
                </a:solidFill>
              </a:rPr>
              <a:t>Harry, having fun?</a:t>
            </a:r>
          </a:p>
          <a:p>
            <a:pPr>
              <a:lnSpc>
                <a:spcPct val="80000"/>
              </a:lnSpc>
              <a:spcBef>
                <a:spcPct val="0"/>
              </a:spcBef>
              <a:buFont typeface="Wingdings" charset="2"/>
              <a:buChar char="Ø"/>
            </a:pPr>
            <a:r>
              <a:rPr lang="en-US" sz="1400">
                <a:solidFill>
                  <a:schemeClr val="tx1"/>
                </a:solidFill>
              </a:rPr>
              <a:t>In India:  Harry-ji, having fun?</a:t>
            </a:r>
          </a:p>
          <a:p>
            <a:pPr>
              <a:lnSpc>
                <a:spcPct val="80000"/>
              </a:lnSpc>
              <a:spcBef>
                <a:spcPct val="0"/>
              </a:spcBef>
              <a:buFont typeface="Wingdings" charset="2"/>
              <a:buChar char="Ø"/>
            </a:pPr>
            <a:r>
              <a:rPr lang="en-US" sz="1400">
                <a:solidFill>
                  <a:schemeClr val="tx1"/>
                </a:solidFill>
              </a:rPr>
              <a:t>In Japan, Harry-san, having fun?</a:t>
            </a:r>
          </a:p>
          <a:p>
            <a:pPr>
              <a:lnSpc>
                <a:spcPct val="80000"/>
              </a:lnSpc>
              <a:spcBef>
                <a:spcPct val="0"/>
              </a:spcBef>
              <a:buFont typeface="Wingdings" charset="2"/>
              <a:buChar char="Ø"/>
            </a:pPr>
            <a:endParaRPr lang="en-US" sz="1400">
              <a:solidFill>
                <a:schemeClr val="tx1"/>
              </a:solidFill>
            </a:endParaRPr>
          </a:p>
          <a:p>
            <a:pPr>
              <a:lnSpc>
                <a:spcPct val="80000"/>
              </a:lnSpc>
              <a:spcBef>
                <a:spcPct val="0"/>
              </a:spcBef>
            </a:pPr>
            <a:r>
              <a:rPr lang="en-US" sz="1600">
                <a:solidFill>
                  <a:schemeClr val="tx2"/>
                </a:solidFill>
              </a:rPr>
              <a:t>First try:</a:t>
            </a:r>
          </a:p>
          <a:p>
            <a:pPr>
              <a:lnSpc>
                <a:spcPct val="80000"/>
              </a:lnSpc>
              <a:spcBef>
                <a:spcPct val="0"/>
              </a:spcBef>
            </a:pPr>
            <a:endParaRPr lang="en-US" sz="1600">
              <a:solidFill>
                <a:schemeClr val="tx2"/>
              </a:solidFill>
            </a:endParaRPr>
          </a:p>
          <a:p>
            <a:pPr>
              <a:lnSpc>
                <a:spcPct val="80000"/>
              </a:lnSpc>
              <a:spcBef>
                <a:spcPct val="0"/>
              </a:spcBef>
              <a:buFontTx/>
              <a:buNone/>
            </a:pPr>
            <a:r>
              <a:rPr lang="en-US" sz="1400">
                <a:solidFill>
                  <a:schemeClr val="tx1"/>
                </a:solidFill>
              </a:rPr>
              <a:t>	 call(void MessageCommunicator.deliver(String, String) </a:t>
            </a:r>
          </a:p>
          <a:p>
            <a:pPr>
              <a:lnSpc>
                <a:spcPct val="80000"/>
              </a:lnSpc>
              <a:spcBef>
                <a:spcPct val="0"/>
              </a:spcBef>
              <a:buFontTx/>
              <a:buNone/>
            </a:pPr>
            <a:endParaRPr lang="en-US" sz="1400">
              <a:solidFill>
                <a:schemeClr val="tx1"/>
              </a:solidFill>
            </a:endParaRPr>
          </a:p>
          <a:p>
            <a:pPr>
              <a:lnSpc>
                <a:spcPct val="80000"/>
              </a:lnSpc>
              <a:spcBef>
                <a:spcPct val="0"/>
              </a:spcBef>
            </a:pPr>
            <a:r>
              <a:rPr lang="en-US" sz="1600">
                <a:solidFill>
                  <a:schemeClr val="tx2"/>
                </a:solidFill>
              </a:rPr>
              <a:t>Solution:</a:t>
            </a:r>
          </a:p>
          <a:p>
            <a:pPr>
              <a:lnSpc>
                <a:spcPct val="80000"/>
              </a:lnSpc>
              <a:spcBef>
                <a:spcPct val="0"/>
              </a:spcBef>
            </a:pPr>
            <a:endParaRPr lang="en-US" sz="1600">
              <a:solidFill>
                <a:schemeClr val="tx2"/>
              </a:solidFill>
            </a:endParaRPr>
          </a:p>
          <a:p>
            <a:pPr>
              <a:lnSpc>
                <a:spcPct val="80000"/>
              </a:lnSpc>
              <a:spcBef>
                <a:spcPct val="0"/>
              </a:spcBef>
              <a:buFontTx/>
              <a:buNone/>
            </a:pPr>
            <a:r>
              <a:rPr lang="en-US" sz="1400">
                <a:solidFill>
                  <a:schemeClr val="tx1"/>
                </a:solidFill>
              </a:rPr>
              <a:t>public aspect HindiSalutationAspect {</a:t>
            </a:r>
          </a:p>
          <a:p>
            <a:pPr>
              <a:lnSpc>
                <a:spcPct val="80000"/>
              </a:lnSpc>
              <a:spcBef>
                <a:spcPct val="0"/>
              </a:spcBef>
              <a:buFontTx/>
              <a:buNone/>
            </a:pPr>
            <a:r>
              <a:rPr lang="en-US" sz="1400">
                <a:solidFill>
                  <a:schemeClr val="tx1"/>
                </a:solidFill>
              </a:rPr>
              <a:t>    pointcut sayToPerson(String person) : </a:t>
            </a:r>
          </a:p>
          <a:p>
            <a:pPr>
              <a:lnSpc>
                <a:spcPct val="80000"/>
              </a:lnSpc>
              <a:spcBef>
                <a:spcPct val="0"/>
              </a:spcBef>
              <a:buFontTx/>
              <a:buNone/>
            </a:pPr>
            <a:r>
              <a:rPr lang="en-US" sz="1400">
                <a:solidFill>
                  <a:schemeClr val="tx1"/>
                </a:solidFill>
              </a:rPr>
              <a:t>         call(void MessageCommunicator.deliver(String, String)) &amp;&amp; args(person, String);</a:t>
            </a:r>
          </a:p>
          <a:p>
            <a:pPr>
              <a:lnSpc>
                <a:spcPct val="80000"/>
              </a:lnSpc>
              <a:spcBef>
                <a:spcPct val="0"/>
              </a:spcBef>
              <a:buFontTx/>
              <a:buNone/>
            </a:pPr>
            <a:endParaRPr lang="en-US" sz="1400">
              <a:solidFill>
                <a:schemeClr val="tx1"/>
              </a:solidFill>
            </a:endParaRPr>
          </a:p>
          <a:p>
            <a:pPr>
              <a:lnSpc>
                <a:spcPct val="80000"/>
              </a:lnSpc>
              <a:spcBef>
                <a:spcPct val="0"/>
              </a:spcBef>
              <a:buFontTx/>
              <a:buNone/>
            </a:pPr>
            <a:r>
              <a:rPr lang="en-US" sz="1400">
                <a:solidFill>
                  <a:schemeClr val="tx1"/>
                </a:solidFill>
              </a:rPr>
              <a:t>    void around(String </a:t>
            </a:r>
            <a:r>
              <a:rPr lang="en-US" sz="1400">
                <a:solidFill>
                  <a:schemeClr val="hlink"/>
                </a:solidFill>
              </a:rPr>
              <a:t>person</a:t>
            </a:r>
            <a:r>
              <a:rPr lang="en-US" sz="1400">
                <a:solidFill>
                  <a:schemeClr val="tx1"/>
                </a:solidFill>
              </a:rPr>
              <a:t>) : sayToPerson(</a:t>
            </a:r>
            <a:r>
              <a:rPr lang="en-US" sz="1400">
                <a:solidFill>
                  <a:schemeClr val="hlink"/>
                </a:solidFill>
              </a:rPr>
              <a:t>person</a:t>
            </a:r>
            <a:r>
              <a:rPr lang="en-US" sz="1400">
                <a:solidFill>
                  <a:schemeClr val="tx1"/>
                </a:solidFill>
              </a:rPr>
              <a:t>) {</a:t>
            </a:r>
          </a:p>
          <a:p>
            <a:pPr>
              <a:lnSpc>
                <a:spcPct val="80000"/>
              </a:lnSpc>
              <a:spcBef>
                <a:spcPct val="0"/>
              </a:spcBef>
              <a:buFontTx/>
              <a:buNone/>
            </a:pPr>
            <a:r>
              <a:rPr lang="en-US" sz="1400">
                <a:solidFill>
                  <a:schemeClr val="tx1"/>
                </a:solidFill>
              </a:rPr>
              <a:t>            	proceed(person + " -ji");</a:t>
            </a:r>
          </a:p>
          <a:p>
            <a:pPr>
              <a:lnSpc>
                <a:spcPct val="80000"/>
              </a:lnSpc>
              <a:spcBef>
                <a:spcPct val="0"/>
              </a:spcBef>
              <a:buFontTx/>
              <a:buNone/>
            </a:pPr>
            <a:r>
              <a:rPr lang="en-US" sz="1400">
                <a:solidFill>
                  <a:schemeClr val="tx1"/>
                </a:solidFill>
              </a:rPr>
              <a:t>    }</a:t>
            </a:r>
          </a:p>
          <a:p>
            <a:pPr>
              <a:lnSpc>
                <a:spcPct val="80000"/>
              </a:lnSpc>
              <a:spcBef>
                <a:spcPct val="0"/>
              </a:spcBef>
              <a:buFontTx/>
              <a:buNone/>
            </a:pPr>
            <a:r>
              <a:rPr lang="en-US" sz="1400">
                <a:solidFill>
                  <a:schemeClr val="tx1"/>
                </a:solidFill>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4883">
                                            <p:txEl>
                                              <p:pRg st="22" end="22"/>
                                            </p:txEl>
                                          </p:spTgt>
                                        </p:tgtEl>
                                        <p:attrNameLst>
                                          <p:attrName>style.visibility</p:attrName>
                                        </p:attrNameLst>
                                      </p:cBhvr>
                                      <p:to>
                                        <p:strVal val="visible"/>
                                      </p:to>
                                    </p:set>
                                    <p:animEffect transition="in" filter="blinds(horizontal)">
                                      <p:cBhvr>
                                        <p:cTn id="7" dur="500"/>
                                        <p:tgtEl>
                                          <p:spTgt spid="634883">
                                            <p:txEl>
                                              <p:pRg st="22" end="2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34883">
                                            <p:txEl>
                                              <p:pRg st="23" end="23"/>
                                            </p:txEl>
                                          </p:spTgt>
                                        </p:tgtEl>
                                        <p:attrNameLst>
                                          <p:attrName>style.visibility</p:attrName>
                                        </p:attrNameLst>
                                      </p:cBhvr>
                                      <p:to>
                                        <p:strVal val="visible"/>
                                      </p:to>
                                    </p:set>
                                    <p:animEffect transition="in" filter="blinds(horizontal)">
                                      <p:cBhvr>
                                        <p:cTn id="10" dur="500"/>
                                        <p:tgtEl>
                                          <p:spTgt spid="634883">
                                            <p:txEl>
                                              <p:pRg st="23" end="2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34883">
                                            <p:txEl>
                                              <p:pRg st="24" end="24"/>
                                            </p:txEl>
                                          </p:spTgt>
                                        </p:tgtEl>
                                        <p:attrNameLst>
                                          <p:attrName>style.visibility</p:attrName>
                                        </p:attrNameLst>
                                      </p:cBhvr>
                                      <p:to>
                                        <p:strVal val="visible"/>
                                      </p:to>
                                    </p:set>
                                    <p:animEffect transition="in" filter="blinds(horizontal)">
                                      <p:cBhvr>
                                        <p:cTn id="13" dur="500"/>
                                        <p:tgtEl>
                                          <p:spTgt spid="634883">
                                            <p:txEl>
                                              <p:pRg st="24" end="2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34883">
                                            <p:txEl>
                                              <p:pRg st="26" end="26"/>
                                            </p:txEl>
                                          </p:spTgt>
                                        </p:tgtEl>
                                        <p:attrNameLst>
                                          <p:attrName>style.visibility</p:attrName>
                                        </p:attrNameLst>
                                      </p:cBhvr>
                                      <p:to>
                                        <p:strVal val="visible"/>
                                      </p:to>
                                    </p:set>
                                    <p:animEffect transition="in" filter="blinds(horizontal)">
                                      <p:cBhvr>
                                        <p:cTn id="16" dur="500"/>
                                        <p:tgtEl>
                                          <p:spTgt spid="634883">
                                            <p:txEl>
                                              <p:pRg st="26" end="2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34883">
                                            <p:txEl>
                                              <p:pRg st="27" end="27"/>
                                            </p:txEl>
                                          </p:spTgt>
                                        </p:tgtEl>
                                        <p:attrNameLst>
                                          <p:attrName>style.visibility</p:attrName>
                                        </p:attrNameLst>
                                      </p:cBhvr>
                                      <p:to>
                                        <p:strVal val="visible"/>
                                      </p:to>
                                    </p:set>
                                    <p:animEffect transition="in" filter="blinds(horizontal)">
                                      <p:cBhvr>
                                        <p:cTn id="19" dur="500"/>
                                        <p:tgtEl>
                                          <p:spTgt spid="634883">
                                            <p:txEl>
                                              <p:pRg st="27" end="2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34883">
                                            <p:txEl>
                                              <p:pRg st="28" end="28"/>
                                            </p:txEl>
                                          </p:spTgt>
                                        </p:tgtEl>
                                        <p:attrNameLst>
                                          <p:attrName>style.visibility</p:attrName>
                                        </p:attrNameLst>
                                      </p:cBhvr>
                                      <p:to>
                                        <p:strVal val="visible"/>
                                      </p:to>
                                    </p:set>
                                    <p:animEffect transition="in" filter="blinds(horizontal)">
                                      <p:cBhvr>
                                        <p:cTn id="22" dur="500"/>
                                        <p:tgtEl>
                                          <p:spTgt spid="634883">
                                            <p:txEl>
                                              <p:pRg st="28" end="2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34883">
                                            <p:txEl>
                                              <p:pRg st="29" end="29"/>
                                            </p:txEl>
                                          </p:spTgt>
                                        </p:tgtEl>
                                        <p:attrNameLst>
                                          <p:attrName>style.visibility</p:attrName>
                                        </p:attrNameLst>
                                      </p:cBhvr>
                                      <p:to>
                                        <p:strVal val="visible"/>
                                      </p:to>
                                    </p:set>
                                    <p:animEffect transition="in" filter="blinds(horizontal)">
                                      <p:cBhvr>
                                        <p:cTn id="25" dur="500"/>
                                        <p:tgtEl>
                                          <p:spTgt spid="63488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9100C184-35F1-3445-9A71-982A231E26E3}" type="slidenum">
              <a:rPr lang="en-US" altLang="zh-CN"/>
              <a:pPr/>
              <a:t>76</a:t>
            </a:fld>
            <a:r>
              <a:rPr lang="en-US" altLang="zh-CN"/>
              <a:t> </a:t>
            </a:r>
            <a:endParaRPr lang="en-US"/>
          </a:p>
        </p:txBody>
      </p:sp>
      <p:sp>
        <p:nvSpPr>
          <p:cNvPr id="636930" name="Rectangle 2"/>
          <p:cNvSpPr>
            <a:spLocks noGrp="1" noChangeArrowheads="1"/>
          </p:cNvSpPr>
          <p:nvPr>
            <p:ph type="title"/>
          </p:nvPr>
        </p:nvSpPr>
        <p:spPr/>
        <p:txBody>
          <a:bodyPr/>
          <a:lstStyle/>
          <a:p>
            <a:r>
              <a:rPr lang="en-US" sz="2600"/>
              <a:t>Factorial example</a:t>
            </a:r>
          </a:p>
        </p:txBody>
      </p:sp>
      <p:sp>
        <p:nvSpPr>
          <p:cNvPr id="636931" name="Rectangle 3"/>
          <p:cNvSpPr>
            <a:spLocks noGrp="1" noChangeArrowheads="1"/>
          </p:cNvSpPr>
          <p:nvPr>
            <p:ph type="body" sz="half" idx="1"/>
          </p:nvPr>
        </p:nvSpPr>
        <p:spPr>
          <a:xfrm>
            <a:off x="228600" y="990600"/>
            <a:ext cx="4781550" cy="5114925"/>
          </a:xfrm>
        </p:spPr>
        <p:txBody>
          <a:bodyPr/>
          <a:lstStyle/>
          <a:p>
            <a:pPr>
              <a:lnSpc>
                <a:spcPct val="80000"/>
              </a:lnSpc>
            </a:pPr>
            <a:r>
              <a:rPr lang="en-US" sz="1600" dirty="0"/>
              <a:t>Your task: caching previous computing results</a:t>
            </a:r>
            <a:endParaRPr lang="en-US" sz="1600" dirty="0" smtClean="0"/>
          </a:p>
          <a:p>
            <a:pPr lvl="1">
              <a:lnSpc>
                <a:spcPct val="80000"/>
              </a:lnSpc>
              <a:buFontTx/>
              <a:buNone/>
            </a:pPr>
            <a:endParaRPr lang="en-US" sz="1600" dirty="0"/>
          </a:p>
          <a:p>
            <a:pPr lvl="1">
              <a:lnSpc>
                <a:spcPct val="80000"/>
              </a:lnSpc>
              <a:buFontTx/>
              <a:buNone/>
            </a:pPr>
            <a:r>
              <a:rPr lang="en-US" sz="1400" dirty="0" smtClean="0"/>
              <a:t>public </a:t>
            </a:r>
            <a:r>
              <a:rPr lang="en-US" sz="1400" dirty="0"/>
              <a:t>class </a:t>
            </a:r>
            <a:r>
              <a:rPr lang="en-US" sz="1400" dirty="0" err="1"/>
              <a:t>TestFactorial</a:t>
            </a:r>
            <a:r>
              <a:rPr lang="en-US" sz="1400" dirty="0"/>
              <a:t> {</a:t>
            </a:r>
          </a:p>
          <a:p>
            <a:pPr lvl="1">
              <a:lnSpc>
                <a:spcPct val="80000"/>
              </a:lnSpc>
              <a:buFontTx/>
              <a:buNone/>
            </a:pPr>
            <a:r>
              <a:rPr lang="en-US" sz="1400" dirty="0"/>
              <a:t>  public static void </a:t>
            </a:r>
            <a:r>
              <a:rPr lang="en-US" sz="1400" dirty="0" err="1"/>
              <a:t>main(String</a:t>
            </a:r>
            <a:r>
              <a:rPr lang="en-US" sz="1400" dirty="0"/>
              <a:t>[] </a:t>
            </a:r>
            <a:r>
              <a:rPr lang="en-US" sz="1400" dirty="0" err="1"/>
              <a:t>args</a:t>
            </a:r>
            <a:r>
              <a:rPr lang="en-US" sz="1400" dirty="0"/>
              <a:t>) {</a:t>
            </a:r>
          </a:p>
          <a:p>
            <a:pPr lvl="1">
              <a:lnSpc>
                <a:spcPct val="80000"/>
              </a:lnSpc>
              <a:buFontTx/>
              <a:buNone/>
            </a:pPr>
            <a:r>
              <a:rPr lang="en-US" sz="1400" dirty="0"/>
              <a:t>   </a:t>
            </a:r>
            <a:r>
              <a:rPr lang="en-US" sz="1400" dirty="0" smtClean="0"/>
              <a:t> </a:t>
            </a:r>
            <a:r>
              <a:rPr lang="en-US" sz="1400" dirty="0" err="1" smtClean="0"/>
              <a:t>System.out.println</a:t>
            </a:r>
            <a:r>
              <a:rPr lang="en-US" sz="1400" dirty="0" err="1"/>
              <a:t>("Result</a:t>
            </a:r>
            <a:r>
              <a:rPr lang="en-US" sz="1400" dirty="0"/>
              <a:t>: " + factorial(5) + "\</a:t>
            </a:r>
            <a:r>
              <a:rPr lang="en-US" sz="1400" dirty="0" err="1"/>
              <a:t>n</a:t>
            </a:r>
            <a:r>
              <a:rPr lang="en-US" sz="1400" dirty="0"/>
              <a:t>");</a:t>
            </a:r>
          </a:p>
          <a:p>
            <a:pPr lvl="1">
              <a:lnSpc>
                <a:spcPct val="80000"/>
              </a:lnSpc>
              <a:buFontTx/>
              <a:buNone/>
            </a:pPr>
            <a:r>
              <a:rPr lang="en-US" sz="1400" dirty="0"/>
              <a:t>	   </a:t>
            </a:r>
            <a:r>
              <a:rPr lang="en-US" sz="1400" dirty="0" err="1"/>
              <a:t>System.out.println("Result</a:t>
            </a:r>
            <a:r>
              <a:rPr lang="en-US" sz="1400" dirty="0"/>
              <a:t>: " + factorial(10) + "\</a:t>
            </a:r>
            <a:r>
              <a:rPr lang="en-US" sz="1400" dirty="0" err="1"/>
              <a:t>n</a:t>
            </a:r>
            <a:r>
              <a:rPr lang="en-US" sz="1400" dirty="0"/>
              <a:t>");</a:t>
            </a:r>
          </a:p>
          <a:p>
            <a:pPr lvl="1">
              <a:lnSpc>
                <a:spcPct val="80000"/>
              </a:lnSpc>
              <a:buFontTx/>
              <a:buNone/>
            </a:pPr>
            <a:r>
              <a:rPr lang="en-US" sz="1400" dirty="0"/>
              <a:t>	   </a:t>
            </a:r>
            <a:r>
              <a:rPr lang="en-US" sz="1400" dirty="0" err="1"/>
              <a:t>System.out.println("Result</a:t>
            </a:r>
            <a:r>
              <a:rPr lang="en-US" sz="1400" dirty="0"/>
              <a:t>: " + factorial(15) + "\</a:t>
            </a:r>
            <a:r>
              <a:rPr lang="en-US" sz="1400" dirty="0" err="1"/>
              <a:t>n</a:t>
            </a:r>
            <a:r>
              <a:rPr lang="en-US" sz="1400" dirty="0"/>
              <a:t>");</a:t>
            </a:r>
          </a:p>
          <a:p>
            <a:pPr lvl="1">
              <a:lnSpc>
                <a:spcPct val="80000"/>
              </a:lnSpc>
              <a:buFontTx/>
              <a:buNone/>
            </a:pPr>
            <a:r>
              <a:rPr lang="en-US" sz="1400" dirty="0"/>
              <a:t>     </a:t>
            </a:r>
            <a:r>
              <a:rPr lang="en-US" sz="1400" dirty="0" err="1"/>
              <a:t>System.out.println("Result</a:t>
            </a:r>
            <a:r>
              <a:rPr lang="en-US" sz="1400" dirty="0"/>
              <a:t>: " + factorial(20) + "\</a:t>
            </a:r>
            <a:r>
              <a:rPr lang="en-US" sz="1400" dirty="0" err="1"/>
              <a:t>n</a:t>
            </a:r>
            <a:r>
              <a:rPr lang="en-US" sz="1400" dirty="0"/>
              <a:t>");</a:t>
            </a:r>
          </a:p>
          <a:p>
            <a:pPr lvl="1">
              <a:lnSpc>
                <a:spcPct val="80000"/>
              </a:lnSpc>
              <a:buFontTx/>
              <a:buNone/>
            </a:pPr>
            <a:r>
              <a:rPr lang="en-US" sz="1400" dirty="0"/>
              <a:t>}</a:t>
            </a:r>
          </a:p>
          <a:p>
            <a:pPr lvl="1">
              <a:lnSpc>
                <a:spcPct val="80000"/>
              </a:lnSpc>
              <a:buFontTx/>
              <a:buNone/>
            </a:pPr>
            <a:endParaRPr lang="en-US" sz="1400" dirty="0"/>
          </a:p>
          <a:p>
            <a:pPr lvl="1">
              <a:lnSpc>
                <a:spcPct val="80000"/>
              </a:lnSpc>
              <a:buFontTx/>
              <a:buNone/>
            </a:pPr>
            <a:r>
              <a:rPr lang="en-US" sz="1400" dirty="0"/>
              <a:t>public static long </a:t>
            </a:r>
            <a:r>
              <a:rPr lang="en-US" sz="1400" dirty="0" err="1"/>
              <a:t>factorial(int</a:t>
            </a:r>
            <a:r>
              <a:rPr lang="en-US" sz="1400" dirty="0"/>
              <a:t> </a:t>
            </a:r>
            <a:r>
              <a:rPr lang="en-US" sz="1400" dirty="0" err="1"/>
              <a:t>n</a:t>
            </a:r>
            <a:r>
              <a:rPr lang="en-US" sz="1400" dirty="0"/>
              <a:t>) { </a:t>
            </a:r>
          </a:p>
          <a:p>
            <a:pPr lvl="1">
              <a:lnSpc>
                <a:spcPct val="80000"/>
              </a:lnSpc>
              <a:buFontTx/>
              <a:buNone/>
            </a:pPr>
            <a:r>
              <a:rPr lang="en-US" sz="1400" dirty="0"/>
              <a:t>    if (</a:t>
            </a:r>
            <a:r>
              <a:rPr lang="en-US" sz="1400" dirty="0" err="1"/>
              <a:t>n</a:t>
            </a:r>
            <a:r>
              <a:rPr lang="en-US" sz="1400" dirty="0"/>
              <a:t> == 0) {  return 1; </a:t>
            </a:r>
          </a:p>
          <a:p>
            <a:pPr lvl="1">
              <a:lnSpc>
                <a:spcPct val="80000"/>
              </a:lnSpc>
              <a:buFontTx/>
              <a:buNone/>
            </a:pPr>
            <a:r>
              <a:rPr lang="en-US" sz="1400" dirty="0"/>
              <a:t>    } else { return </a:t>
            </a:r>
            <a:r>
              <a:rPr lang="en-US" sz="1400" dirty="0" err="1"/>
              <a:t>n</a:t>
            </a:r>
            <a:r>
              <a:rPr lang="en-US" sz="1400" dirty="0"/>
              <a:t> * factorial(n-1);   </a:t>
            </a:r>
          </a:p>
          <a:p>
            <a:pPr lvl="1">
              <a:lnSpc>
                <a:spcPct val="80000"/>
              </a:lnSpc>
              <a:buFontTx/>
              <a:buNone/>
            </a:pPr>
            <a:r>
              <a:rPr lang="en-US" sz="1400" dirty="0"/>
              <a:t>    }</a:t>
            </a:r>
          </a:p>
          <a:p>
            <a:pPr lvl="1">
              <a:lnSpc>
                <a:spcPct val="80000"/>
              </a:lnSpc>
              <a:buFontTx/>
              <a:buNone/>
            </a:pPr>
            <a:r>
              <a:rPr lang="en-US" sz="1400" dirty="0"/>
              <a:t>}</a:t>
            </a:r>
          </a:p>
          <a:p>
            <a:pPr lvl="1">
              <a:lnSpc>
                <a:spcPct val="80000"/>
              </a:lnSpc>
              <a:buFontTx/>
              <a:buNone/>
            </a:pPr>
            <a:r>
              <a:rPr lang="en-US" sz="1400" dirty="0"/>
              <a:t>}</a:t>
            </a:r>
          </a:p>
        </p:txBody>
      </p:sp>
      <p:sp>
        <p:nvSpPr>
          <p:cNvPr id="636932" name="Rectangle 4"/>
          <p:cNvSpPr>
            <a:spLocks noGrp="1" noChangeArrowheads="1"/>
          </p:cNvSpPr>
          <p:nvPr>
            <p:ph type="body" sz="half" idx="2"/>
          </p:nvPr>
        </p:nvSpPr>
        <p:spPr>
          <a:xfrm>
            <a:off x="4876800" y="914400"/>
            <a:ext cx="4114800" cy="5181600"/>
          </a:xfrm>
        </p:spPr>
        <p:txBody>
          <a:bodyPr/>
          <a:lstStyle/>
          <a:p>
            <a:pPr>
              <a:lnSpc>
                <a:spcPct val="80000"/>
              </a:lnSpc>
            </a:pPr>
            <a:r>
              <a:rPr lang="en-US" sz="1600" dirty="0"/>
              <a:t>Expected output: </a:t>
            </a:r>
            <a:endParaRPr lang="en-US" sz="1800" dirty="0"/>
          </a:p>
          <a:p>
            <a:pPr lvl="1">
              <a:lnSpc>
                <a:spcPct val="80000"/>
              </a:lnSpc>
              <a:buFontTx/>
              <a:buNone/>
            </a:pPr>
            <a:r>
              <a:rPr lang="en-US" sz="1600" dirty="0"/>
              <a:t>C:\440\aspectJ\ch03\section3.2.9&gt;call java </a:t>
            </a:r>
            <a:r>
              <a:rPr lang="en-US" sz="1600" dirty="0" err="1"/>
              <a:t>TestFactorial</a:t>
            </a:r>
            <a:endParaRPr lang="en-US" sz="1600" dirty="0"/>
          </a:p>
          <a:p>
            <a:pPr lvl="1">
              <a:lnSpc>
                <a:spcPct val="80000"/>
              </a:lnSpc>
              <a:buFontTx/>
              <a:buNone/>
            </a:pPr>
            <a:r>
              <a:rPr lang="en-US" sz="1600" dirty="0"/>
              <a:t>Seeking factorial for 5</a:t>
            </a:r>
          </a:p>
          <a:p>
            <a:pPr lvl="1">
              <a:lnSpc>
                <a:spcPct val="80000"/>
              </a:lnSpc>
              <a:buFontTx/>
              <a:buNone/>
            </a:pPr>
            <a:r>
              <a:rPr lang="en-US" sz="1600" dirty="0"/>
              <a:t>Result: 120</a:t>
            </a:r>
          </a:p>
          <a:p>
            <a:pPr lvl="1">
              <a:lnSpc>
                <a:spcPct val="80000"/>
              </a:lnSpc>
              <a:buFontTx/>
              <a:buNone/>
            </a:pPr>
            <a:endParaRPr lang="en-US" sz="1600" dirty="0"/>
          </a:p>
          <a:p>
            <a:pPr lvl="1">
              <a:lnSpc>
                <a:spcPct val="80000"/>
              </a:lnSpc>
              <a:buFontTx/>
              <a:buNone/>
            </a:pPr>
            <a:r>
              <a:rPr lang="en-US" sz="1600" dirty="0"/>
              <a:t>Seeking factorial for 10</a:t>
            </a:r>
          </a:p>
          <a:p>
            <a:pPr lvl="1">
              <a:lnSpc>
                <a:spcPct val="80000"/>
              </a:lnSpc>
              <a:buFontTx/>
              <a:buNone/>
            </a:pPr>
            <a:r>
              <a:rPr lang="en-US" sz="1600" dirty="0"/>
              <a:t>Found cached value for 5: 120</a:t>
            </a:r>
          </a:p>
          <a:p>
            <a:pPr lvl="1">
              <a:lnSpc>
                <a:spcPct val="80000"/>
              </a:lnSpc>
              <a:buFontTx/>
              <a:buNone/>
            </a:pPr>
            <a:r>
              <a:rPr lang="en-US" sz="1600" dirty="0"/>
              <a:t>Result: 3628800</a:t>
            </a:r>
          </a:p>
          <a:p>
            <a:pPr lvl="1">
              <a:lnSpc>
                <a:spcPct val="80000"/>
              </a:lnSpc>
              <a:buFontTx/>
              <a:buNone/>
            </a:pPr>
            <a:endParaRPr lang="en-US" sz="1600" dirty="0"/>
          </a:p>
          <a:p>
            <a:pPr lvl="1">
              <a:lnSpc>
                <a:spcPct val="80000"/>
              </a:lnSpc>
              <a:buFontTx/>
              <a:buNone/>
            </a:pPr>
            <a:r>
              <a:rPr lang="en-US" sz="1600" dirty="0"/>
              <a:t>Seeking factorial for 15</a:t>
            </a:r>
          </a:p>
          <a:p>
            <a:pPr lvl="1">
              <a:lnSpc>
                <a:spcPct val="80000"/>
              </a:lnSpc>
              <a:buFontTx/>
              <a:buNone/>
            </a:pPr>
            <a:r>
              <a:rPr lang="en-US" sz="1600" dirty="0"/>
              <a:t>Found cached value for 10: 3628800</a:t>
            </a:r>
          </a:p>
          <a:p>
            <a:pPr lvl="1">
              <a:lnSpc>
                <a:spcPct val="80000"/>
              </a:lnSpc>
              <a:buFontTx/>
              <a:buNone/>
            </a:pPr>
            <a:r>
              <a:rPr lang="en-US" sz="1600" dirty="0"/>
              <a:t>Result: 1307674368000</a:t>
            </a:r>
          </a:p>
          <a:p>
            <a:pPr lvl="1">
              <a:lnSpc>
                <a:spcPct val="80000"/>
              </a:lnSpc>
              <a:buFontTx/>
              <a:buNone/>
            </a:pPr>
            <a:endParaRPr lang="en-US" sz="1600" dirty="0"/>
          </a:p>
          <a:p>
            <a:pPr lvl="1">
              <a:lnSpc>
                <a:spcPct val="80000"/>
              </a:lnSpc>
              <a:buFontTx/>
              <a:buNone/>
            </a:pPr>
            <a:r>
              <a:rPr lang="en-US" sz="1600" dirty="0"/>
              <a:t>Seeking factorial for 20</a:t>
            </a:r>
          </a:p>
          <a:p>
            <a:pPr lvl="1">
              <a:lnSpc>
                <a:spcPct val="80000"/>
              </a:lnSpc>
              <a:buFontTx/>
              <a:buNone/>
            </a:pPr>
            <a:r>
              <a:rPr lang="en-US" sz="1600" dirty="0"/>
              <a:t>Found cached value for 15: 1307674368000</a:t>
            </a:r>
          </a:p>
          <a:p>
            <a:pPr lvl="1">
              <a:lnSpc>
                <a:spcPct val="80000"/>
              </a:lnSpc>
              <a:buFontTx/>
              <a:buNone/>
            </a:pPr>
            <a:r>
              <a:rPr lang="en-US" sz="1600" dirty="0"/>
              <a:t>Result: 2432902008176640000</a:t>
            </a:r>
            <a:endParaRPr lang="en-US" sz="1400" dirty="0"/>
          </a:p>
          <a:p>
            <a:pPr>
              <a:lnSpc>
                <a:spcPct val="80000"/>
              </a:lnSpc>
            </a:pPr>
            <a:endParaRPr lang="en-US" sz="1400" dirty="0"/>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7475908-EF10-E64F-9D48-A9FDF135AB17}" type="slidenum">
              <a:rPr lang="en-US" altLang="zh-CN"/>
              <a:pPr/>
              <a:t>77</a:t>
            </a:fld>
            <a:r>
              <a:rPr lang="en-US" altLang="zh-CN"/>
              <a:t> </a:t>
            </a:r>
            <a:endParaRPr lang="en-US"/>
          </a:p>
        </p:txBody>
      </p:sp>
      <p:sp>
        <p:nvSpPr>
          <p:cNvPr id="638978" name="Rectangle 2"/>
          <p:cNvSpPr>
            <a:spLocks noGrp="1" noChangeArrowheads="1"/>
          </p:cNvSpPr>
          <p:nvPr>
            <p:ph type="title"/>
          </p:nvPr>
        </p:nvSpPr>
        <p:spPr/>
        <p:txBody>
          <a:bodyPr/>
          <a:lstStyle/>
          <a:p>
            <a:r>
              <a:rPr lang="en-US" sz="2600"/>
              <a:t>Factorial caching aspect</a:t>
            </a:r>
          </a:p>
        </p:txBody>
      </p:sp>
      <p:sp>
        <p:nvSpPr>
          <p:cNvPr id="638979" name="Rectangle 3"/>
          <p:cNvSpPr>
            <a:spLocks noGrp="1" noChangeArrowheads="1"/>
          </p:cNvSpPr>
          <p:nvPr>
            <p:ph type="body" idx="1"/>
          </p:nvPr>
        </p:nvSpPr>
        <p:spPr>
          <a:xfrm>
            <a:off x="323850" y="981075"/>
            <a:ext cx="8424863" cy="5543550"/>
          </a:xfrm>
        </p:spPr>
        <p:txBody>
          <a:bodyPr/>
          <a:lstStyle/>
          <a:p>
            <a:pPr>
              <a:lnSpc>
                <a:spcPct val="80000"/>
              </a:lnSpc>
              <a:buFontTx/>
              <a:buNone/>
            </a:pPr>
            <a:r>
              <a:rPr lang="en-US" sz="1400">
                <a:solidFill>
                  <a:schemeClr val="tx1"/>
                </a:solidFill>
              </a:rPr>
              <a:t>public aspect OptimizeFactorialAspect {</a:t>
            </a:r>
          </a:p>
          <a:p>
            <a:pPr>
              <a:lnSpc>
                <a:spcPct val="80000"/>
              </a:lnSpc>
              <a:buFontTx/>
              <a:buNone/>
            </a:pPr>
            <a:r>
              <a:rPr lang="en-US" sz="1400">
                <a:solidFill>
                  <a:schemeClr val="tx1"/>
                </a:solidFill>
              </a:rPr>
              <a:t>    pointcut factorialOperation(int n) : call(long *.factorial(int)) &amp;&amp; args(n);</a:t>
            </a:r>
          </a:p>
          <a:p>
            <a:pPr>
              <a:lnSpc>
                <a:spcPct val="80000"/>
              </a:lnSpc>
              <a:buFontTx/>
              <a:buNone/>
            </a:pPr>
            <a:r>
              <a:rPr lang="en-US" sz="1400">
                <a:solidFill>
                  <a:schemeClr val="tx1"/>
                </a:solidFill>
              </a:rPr>
              <a:t>    pointcut topLevelFactorialOperation(int n) : </a:t>
            </a:r>
          </a:p>
          <a:p>
            <a:pPr>
              <a:lnSpc>
                <a:spcPct val="80000"/>
              </a:lnSpc>
              <a:buFontTx/>
              <a:buNone/>
            </a:pPr>
            <a:r>
              <a:rPr lang="en-US" sz="1400">
                <a:solidFill>
                  <a:schemeClr val="tx1"/>
                </a:solidFill>
              </a:rPr>
              <a:t>               factorialOperation(n) </a:t>
            </a:r>
          </a:p>
          <a:p>
            <a:pPr>
              <a:lnSpc>
                <a:spcPct val="80000"/>
              </a:lnSpc>
              <a:buFontTx/>
              <a:buNone/>
            </a:pPr>
            <a:r>
              <a:rPr lang="en-US" sz="1400">
                <a:solidFill>
                  <a:schemeClr val="tx1"/>
                </a:solidFill>
              </a:rPr>
              <a:t>		    &amp;&amp; !cflowbelow(factorialOperation(int));</a:t>
            </a:r>
          </a:p>
          <a:p>
            <a:pPr>
              <a:lnSpc>
                <a:spcPct val="80000"/>
              </a:lnSpc>
              <a:buFontTx/>
              <a:buNone/>
            </a:pPr>
            <a:r>
              <a:rPr lang="en-US" sz="1400">
                <a:solidFill>
                  <a:schemeClr val="tx1"/>
                </a:solidFill>
              </a:rPr>
              <a:t>    private Map _factorialCache = new HashMap();</a:t>
            </a:r>
          </a:p>
          <a:p>
            <a:pPr>
              <a:lnSpc>
                <a:spcPct val="80000"/>
              </a:lnSpc>
              <a:buFontTx/>
              <a:buNone/>
            </a:pPr>
            <a:r>
              <a:rPr lang="en-US" sz="1400">
                <a:solidFill>
                  <a:schemeClr val="tx1"/>
                </a:solidFill>
              </a:rPr>
              <a:t>    </a:t>
            </a:r>
          </a:p>
          <a:p>
            <a:pPr>
              <a:lnSpc>
                <a:spcPct val="80000"/>
              </a:lnSpc>
              <a:buFontTx/>
              <a:buNone/>
            </a:pPr>
            <a:r>
              <a:rPr lang="en-US" sz="1400">
                <a:solidFill>
                  <a:schemeClr val="tx1"/>
                </a:solidFill>
              </a:rPr>
              <a:t>    before(int n) : topLevelFactorialOperation(n) { </a:t>
            </a:r>
          </a:p>
          <a:p>
            <a:pPr>
              <a:lnSpc>
                <a:spcPct val="80000"/>
              </a:lnSpc>
              <a:buFontTx/>
              <a:buNone/>
            </a:pPr>
            <a:r>
              <a:rPr lang="en-US" sz="1400">
                <a:solidFill>
                  <a:schemeClr val="tx1"/>
                </a:solidFill>
              </a:rPr>
              <a:t>         System.out.println("Seeking factorial for " + n); }</a:t>
            </a:r>
          </a:p>
          <a:p>
            <a:pPr>
              <a:lnSpc>
                <a:spcPct val="80000"/>
              </a:lnSpc>
              <a:buFontTx/>
              <a:buNone/>
            </a:pPr>
            <a:endParaRPr lang="en-US" sz="1400">
              <a:solidFill>
                <a:schemeClr val="tx1"/>
              </a:solidFill>
            </a:endParaRPr>
          </a:p>
          <a:p>
            <a:pPr>
              <a:lnSpc>
                <a:spcPct val="80000"/>
              </a:lnSpc>
              <a:buFontTx/>
              <a:buNone/>
            </a:pPr>
            <a:r>
              <a:rPr lang="en-US" sz="1400">
                <a:solidFill>
                  <a:schemeClr val="hlink"/>
                </a:solidFill>
              </a:rPr>
              <a:t>    long around(int n) : factorialOperation(n) {</a:t>
            </a:r>
          </a:p>
          <a:p>
            <a:pPr>
              <a:lnSpc>
                <a:spcPct val="80000"/>
              </a:lnSpc>
              <a:buFontTx/>
              <a:buNone/>
            </a:pPr>
            <a:r>
              <a:rPr lang="en-US" sz="1400">
                <a:solidFill>
                  <a:schemeClr val="hlink"/>
                </a:solidFill>
              </a:rPr>
              <a:t>	  Object cachedValue = _factorialCache.get(new Integer(n));</a:t>
            </a:r>
          </a:p>
          <a:p>
            <a:pPr>
              <a:lnSpc>
                <a:spcPct val="80000"/>
              </a:lnSpc>
              <a:buFontTx/>
              <a:buNone/>
            </a:pPr>
            <a:r>
              <a:rPr lang="en-US" sz="1400">
                <a:solidFill>
                  <a:schemeClr val="hlink"/>
                </a:solidFill>
              </a:rPr>
              <a:t>	  if (cachedValue != null) {</a:t>
            </a:r>
          </a:p>
          <a:p>
            <a:pPr>
              <a:lnSpc>
                <a:spcPct val="80000"/>
              </a:lnSpc>
              <a:buFontTx/>
              <a:buNone/>
            </a:pPr>
            <a:r>
              <a:rPr lang="en-US" sz="1400">
                <a:solidFill>
                  <a:schemeClr val="hlink"/>
                </a:solidFill>
              </a:rPr>
              <a:t>	    System.out.println("Found cached value for " + n+ ": " + cachedValue);</a:t>
            </a:r>
          </a:p>
          <a:p>
            <a:pPr>
              <a:lnSpc>
                <a:spcPct val="80000"/>
              </a:lnSpc>
              <a:buFontTx/>
              <a:buNone/>
            </a:pPr>
            <a:r>
              <a:rPr lang="en-US" sz="1400">
                <a:solidFill>
                  <a:schemeClr val="hlink"/>
                </a:solidFill>
              </a:rPr>
              <a:t>	    return ((Long)cachedValue).longValue();</a:t>
            </a:r>
          </a:p>
          <a:p>
            <a:pPr>
              <a:lnSpc>
                <a:spcPct val="80000"/>
              </a:lnSpc>
              <a:buFontTx/>
              <a:buNone/>
            </a:pPr>
            <a:r>
              <a:rPr lang="en-US" sz="1400">
                <a:solidFill>
                  <a:schemeClr val="hlink"/>
                </a:solidFill>
              </a:rPr>
              <a:t>	  }</a:t>
            </a:r>
          </a:p>
          <a:p>
            <a:pPr>
              <a:lnSpc>
                <a:spcPct val="80000"/>
              </a:lnSpc>
              <a:buFontTx/>
              <a:buNone/>
            </a:pPr>
            <a:r>
              <a:rPr lang="en-US" sz="1400">
                <a:solidFill>
                  <a:schemeClr val="hlink"/>
                </a:solidFill>
              </a:rPr>
              <a:t>	  return proceed(n);</a:t>
            </a:r>
          </a:p>
          <a:p>
            <a:pPr>
              <a:lnSpc>
                <a:spcPct val="80000"/>
              </a:lnSpc>
              <a:buFontTx/>
              <a:buNone/>
            </a:pPr>
            <a:r>
              <a:rPr lang="en-US" sz="1400">
                <a:solidFill>
                  <a:schemeClr val="hlink"/>
                </a:solidFill>
              </a:rPr>
              <a:t>    }</a:t>
            </a:r>
          </a:p>
          <a:p>
            <a:pPr>
              <a:lnSpc>
                <a:spcPct val="80000"/>
              </a:lnSpc>
              <a:buFontTx/>
              <a:buNone/>
            </a:pPr>
            <a:endParaRPr lang="en-US" sz="1400">
              <a:solidFill>
                <a:schemeClr val="hlink"/>
              </a:solidFill>
            </a:endParaRPr>
          </a:p>
          <a:p>
            <a:pPr>
              <a:lnSpc>
                <a:spcPct val="80000"/>
              </a:lnSpc>
              <a:buFontTx/>
              <a:buNone/>
            </a:pPr>
            <a:r>
              <a:rPr lang="en-US" sz="1400">
                <a:solidFill>
                  <a:schemeClr val="tx1"/>
                </a:solidFill>
              </a:rPr>
              <a:t>    after(int n) returning(long result) : topLevelFactorialOperation(n) {</a:t>
            </a:r>
          </a:p>
          <a:p>
            <a:pPr>
              <a:lnSpc>
                <a:spcPct val="80000"/>
              </a:lnSpc>
              <a:buFontTx/>
              <a:buNone/>
            </a:pPr>
            <a:r>
              <a:rPr lang="en-US" sz="1400">
                <a:solidFill>
                  <a:schemeClr val="tx1"/>
                </a:solidFill>
              </a:rPr>
              <a:t>          _factorialCache.put(new Integer(n), new Long(result));</a:t>
            </a:r>
          </a:p>
          <a:p>
            <a:pPr>
              <a:lnSpc>
                <a:spcPct val="80000"/>
              </a:lnSpc>
              <a:buFontTx/>
              <a:buNone/>
            </a:pPr>
            <a:r>
              <a:rPr lang="en-US" sz="1400">
                <a:solidFill>
                  <a:schemeClr val="tx1"/>
                </a:solidFill>
              </a:rPr>
              <a:t>    }</a:t>
            </a:r>
          </a:p>
          <a:p>
            <a:pPr>
              <a:lnSpc>
                <a:spcPct val="80000"/>
              </a:lnSpc>
              <a:buFontTx/>
              <a:buNone/>
            </a:pPr>
            <a:r>
              <a:rPr lang="en-US" sz="1400">
                <a:solidFill>
                  <a:schemeClr val="tx1"/>
                </a:solidFill>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8979">
                                            <p:txEl>
                                              <p:pRg st="20" end="20"/>
                                            </p:txEl>
                                          </p:spTgt>
                                        </p:tgtEl>
                                        <p:attrNameLst>
                                          <p:attrName>style.visibility</p:attrName>
                                        </p:attrNameLst>
                                      </p:cBhvr>
                                      <p:to>
                                        <p:strVal val="visible"/>
                                      </p:to>
                                    </p:set>
                                    <p:animEffect transition="in" filter="blinds(horizontal)">
                                      <p:cBhvr>
                                        <p:cTn id="7" dur="500"/>
                                        <p:tgtEl>
                                          <p:spTgt spid="638979">
                                            <p:txEl>
                                              <p:pRg st="2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8979">
                                            <p:txEl>
                                              <p:pRg st="19" end="19"/>
                                            </p:txEl>
                                          </p:spTgt>
                                        </p:tgtEl>
                                        <p:attrNameLst>
                                          <p:attrName>style.visibility</p:attrName>
                                        </p:attrNameLst>
                                      </p:cBhvr>
                                      <p:to>
                                        <p:strVal val="visible"/>
                                      </p:to>
                                    </p:set>
                                    <p:animEffect transition="in" filter="blinds(horizontal)">
                                      <p:cBhvr>
                                        <p:cTn id="12" dur="500"/>
                                        <p:tgtEl>
                                          <p:spTgt spid="638979">
                                            <p:txEl>
                                              <p:pRg st="19" end="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8979">
                                            <p:txEl>
                                              <p:pRg st="21" end="21"/>
                                            </p:txEl>
                                          </p:spTgt>
                                        </p:tgtEl>
                                        <p:attrNameLst>
                                          <p:attrName>style.visibility</p:attrName>
                                        </p:attrNameLst>
                                      </p:cBhvr>
                                      <p:to>
                                        <p:strVal val="visible"/>
                                      </p:to>
                                    </p:set>
                                    <p:animEffect transition="in" filter="blinds(horizontal)">
                                      <p:cBhvr>
                                        <p:cTn id="17" dur="500"/>
                                        <p:tgtEl>
                                          <p:spTgt spid="638979">
                                            <p:txEl>
                                              <p:pRg st="21" end="2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8979">
                                            <p:txEl>
                                              <p:pRg st="5" end="5"/>
                                            </p:txEl>
                                          </p:spTgt>
                                        </p:tgtEl>
                                        <p:attrNameLst>
                                          <p:attrName>style.visibility</p:attrName>
                                        </p:attrNameLst>
                                      </p:cBhvr>
                                      <p:to>
                                        <p:strVal val="visible"/>
                                      </p:to>
                                    </p:set>
                                    <p:animEffect transition="in" filter="blinds(horizontal)">
                                      <p:cBhvr>
                                        <p:cTn id="22" dur="500"/>
                                        <p:tgtEl>
                                          <p:spTgt spid="63897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38979">
                                            <p:txEl>
                                              <p:pRg st="2" end="2"/>
                                            </p:txEl>
                                          </p:spTgt>
                                        </p:tgtEl>
                                        <p:attrNameLst>
                                          <p:attrName>style.visibility</p:attrName>
                                        </p:attrNameLst>
                                      </p:cBhvr>
                                      <p:to>
                                        <p:strVal val="visible"/>
                                      </p:to>
                                    </p:set>
                                    <p:animEffect transition="in" filter="box(in)">
                                      <p:cBhvr>
                                        <p:cTn id="27" dur="500"/>
                                        <p:tgtEl>
                                          <p:spTgt spid="638979">
                                            <p:txEl>
                                              <p:pRg st="2" end="2"/>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638979">
                                            <p:txEl>
                                              <p:pRg st="3" end="3"/>
                                            </p:txEl>
                                          </p:spTgt>
                                        </p:tgtEl>
                                        <p:attrNameLst>
                                          <p:attrName>style.visibility</p:attrName>
                                        </p:attrNameLst>
                                      </p:cBhvr>
                                      <p:to>
                                        <p:strVal val="visible"/>
                                      </p:to>
                                    </p:set>
                                    <p:animEffect transition="in" filter="box(in)">
                                      <p:cBhvr>
                                        <p:cTn id="30" dur="500"/>
                                        <p:tgtEl>
                                          <p:spTgt spid="63897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638979">
                                            <p:txEl>
                                              <p:pRg st="4" end="4"/>
                                            </p:txEl>
                                          </p:spTgt>
                                        </p:tgtEl>
                                        <p:attrNameLst>
                                          <p:attrName>style.visibility</p:attrName>
                                        </p:attrNameLst>
                                      </p:cBhvr>
                                      <p:to>
                                        <p:strVal val="visible"/>
                                      </p:to>
                                    </p:set>
                                    <p:animEffect transition="in" filter="box(in)">
                                      <p:cBhvr>
                                        <p:cTn id="35" dur="500"/>
                                        <p:tgtEl>
                                          <p:spTgt spid="638979">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638979">
                                            <p:txEl>
                                              <p:pRg st="1" end="1"/>
                                            </p:txEl>
                                          </p:spTgt>
                                        </p:tgtEl>
                                        <p:attrNameLst>
                                          <p:attrName>style.visibility</p:attrName>
                                        </p:attrNameLst>
                                      </p:cBhvr>
                                      <p:to>
                                        <p:strVal val="visible"/>
                                      </p:to>
                                    </p:set>
                                    <p:animEffect transition="in" filter="box(in)">
                                      <p:cBhvr>
                                        <p:cTn id="40" dur="500"/>
                                        <p:tgtEl>
                                          <p:spTgt spid="63897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638979">
                                            <p:txEl>
                                              <p:pRg st="8" end="8"/>
                                            </p:txEl>
                                          </p:spTgt>
                                        </p:tgtEl>
                                        <p:attrNameLst>
                                          <p:attrName>style.visibility</p:attrName>
                                        </p:attrNameLst>
                                      </p:cBhvr>
                                      <p:to>
                                        <p:strVal val="visible"/>
                                      </p:to>
                                    </p:set>
                                    <p:animEffect transition="in" filter="box(in)">
                                      <p:cBhvr>
                                        <p:cTn id="45" dur="500"/>
                                        <p:tgtEl>
                                          <p:spTgt spid="638979">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638979">
                                            <p:txEl>
                                              <p:pRg st="7" end="7"/>
                                            </p:txEl>
                                          </p:spTgt>
                                        </p:tgtEl>
                                        <p:attrNameLst>
                                          <p:attrName>style.visibility</p:attrName>
                                        </p:attrNameLst>
                                      </p:cBhvr>
                                      <p:to>
                                        <p:strVal val="visible"/>
                                      </p:to>
                                    </p:set>
                                    <p:animEffect transition="in" filter="box(in)">
                                      <p:cBhvr>
                                        <p:cTn id="50" dur="500"/>
                                        <p:tgtEl>
                                          <p:spTgt spid="638979">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38979">
                                            <p:txEl>
                                              <p:pRg st="10" end="10"/>
                                            </p:txEl>
                                          </p:spTgt>
                                        </p:tgtEl>
                                        <p:attrNameLst>
                                          <p:attrName>style.visibility</p:attrName>
                                        </p:attrNameLst>
                                      </p:cBhvr>
                                      <p:to>
                                        <p:strVal val="visible"/>
                                      </p:to>
                                    </p:set>
                                    <p:animEffect transition="in" filter="blinds(horizontal)">
                                      <p:cBhvr>
                                        <p:cTn id="55" dur="500"/>
                                        <p:tgtEl>
                                          <p:spTgt spid="638979">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638979">
                                            <p:txEl>
                                              <p:pRg st="11" end="11"/>
                                            </p:txEl>
                                          </p:spTgt>
                                        </p:tgtEl>
                                        <p:attrNameLst>
                                          <p:attrName>style.visibility</p:attrName>
                                        </p:attrNameLst>
                                      </p:cBhvr>
                                      <p:to>
                                        <p:strVal val="visible"/>
                                      </p:to>
                                    </p:set>
                                    <p:animEffect transition="in" filter="box(in)">
                                      <p:cBhvr>
                                        <p:cTn id="60" dur="500"/>
                                        <p:tgtEl>
                                          <p:spTgt spid="638979">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38979">
                                            <p:txEl>
                                              <p:pRg st="16" end="16"/>
                                            </p:txEl>
                                          </p:spTgt>
                                        </p:tgtEl>
                                        <p:attrNameLst>
                                          <p:attrName>style.visibility</p:attrName>
                                        </p:attrNameLst>
                                      </p:cBhvr>
                                      <p:to>
                                        <p:strVal val="visible"/>
                                      </p:to>
                                    </p:set>
                                    <p:animEffect transition="in" filter="blinds(horizontal)">
                                      <p:cBhvr>
                                        <p:cTn id="65" dur="500"/>
                                        <p:tgtEl>
                                          <p:spTgt spid="638979">
                                            <p:txEl>
                                              <p:pRg st="16" end="1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638979">
                                            <p:txEl>
                                              <p:pRg st="12" end="12"/>
                                            </p:txEl>
                                          </p:spTgt>
                                        </p:tgtEl>
                                        <p:attrNameLst>
                                          <p:attrName>style.visibility</p:attrName>
                                        </p:attrNameLst>
                                      </p:cBhvr>
                                      <p:to>
                                        <p:strVal val="visible"/>
                                      </p:to>
                                    </p:set>
                                    <p:animEffect transition="in" filter="blinds(horizontal)">
                                      <p:cBhvr>
                                        <p:cTn id="70" dur="500"/>
                                        <p:tgtEl>
                                          <p:spTgt spid="638979">
                                            <p:txEl>
                                              <p:pRg st="12" end="12"/>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638979">
                                            <p:txEl>
                                              <p:pRg st="13" end="13"/>
                                            </p:txEl>
                                          </p:spTgt>
                                        </p:tgtEl>
                                        <p:attrNameLst>
                                          <p:attrName>style.visibility</p:attrName>
                                        </p:attrNameLst>
                                      </p:cBhvr>
                                      <p:to>
                                        <p:strVal val="visible"/>
                                      </p:to>
                                    </p:set>
                                    <p:animEffect transition="in" filter="blinds(horizontal)">
                                      <p:cBhvr>
                                        <p:cTn id="73" dur="500"/>
                                        <p:tgtEl>
                                          <p:spTgt spid="638979">
                                            <p:txEl>
                                              <p:pRg st="13" end="13"/>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638979">
                                            <p:txEl>
                                              <p:pRg st="14" end="14"/>
                                            </p:txEl>
                                          </p:spTgt>
                                        </p:tgtEl>
                                        <p:attrNameLst>
                                          <p:attrName>style.visibility</p:attrName>
                                        </p:attrNameLst>
                                      </p:cBhvr>
                                      <p:to>
                                        <p:strVal val="visible"/>
                                      </p:to>
                                    </p:set>
                                    <p:animEffect transition="in" filter="blinds(horizontal)">
                                      <p:cBhvr>
                                        <p:cTn id="76" dur="500"/>
                                        <p:tgtEl>
                                          <p:spTgt spid="638979">
                                            <p:txEl>
                                              <p:pRg st="14" end="14"/>
                                            </p:txEl>
                                          </p:spTgt>
                                        </p:tgtEl>
                                      </p:cBhvr>
                                    </p:animEffect>
                                  </p:childTnLst>
                                </p:cTn>
                              </p:par>
                              <p:par>
                                <p:cTn id="77" presetID="3" presetClass="entr" presetSubtype="10" fill="hold" nodeType="withEffect">
                                  <p:stCondLst>
                                    <p:cond delay="0"/>
                                  </p:stCondLst>
                                  <p:childTnLst>
                                    <p:set>
                                      <p:cBhvr>
                                        <p:cTn id="78" dur="1" fill="hold">
                                          <p:stCondLst>
                                            <p:cond delay="0"/>
                                          </p:stCondLst>
                                        </p:cTn>
                                        <p:tgtEl>
                                          <p:spTgt spid="638979">
                                            <p:txEl>
                                              <p:pRg st="15" end="15"/>
                                            </p:txEl>
                                          </p:spTgt>
                                        </p:tgtEl>
                                        <p:attrNameLst>
                                          <p:attrName>style.visibility</p:attrName>
                                        </p:attrNameLst>
                                      </p:cBhvr>
                                      <p:to>
                                        <p:strVal val="visible"/>
                                      </p:to>
                                    </p:set>
                                    <p:animEffect transition="in" filter="blinds(horizontal)">
                                      <p:cBhvr>
                                        <p:cTn id="79" dur="500"/>
                                        <p:tgtEl>
                                          <p:spTgt spid="638979">
                                            <p:txEl>
                                              <p:pRg st="15" end="15"/>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638979">
                                            <p:txEl>
                                              <p:pRg st="17" end="17"/>
                                            </p:txEl>
                                          </p:spTgt>
                                        </p:tgtEl>
                                        <p:attrNameLst>
                                          <p:attrName>style.visibility</p:attrName>
                                        </p:attrNameLst>
                                      </p:cBhvr>
                                      <p:to>
                                        <p:strVal val="visible"/>
                                      </p:to>
                                    </p:set>
                                    <p:animEffect transition="in" filter="box(in)">
                                      <p:cBhvr>
                                        <p:cTn id="84" dur="500"/>
                                        <p:tgtEl>
                                          <p:spTgt spid="63897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FB25E88-F292-5748-8497-3244EB7B20E0}" type="slidenum">
              <a:rPr lang="en-US" altLang="zh-CN"/>
              <a:pPr/>
              <a:t>78</a:t>
            </a:fld>
            <a:r>
              <a:rPr lang="en-US" altLang="zh-CN"/>
              <a:t> </a:t>
            </a:r>
            <a:endParaRPr lang="en-US"/>
          </a:p>
        </p:txBody>
      </p:sp>
      <p:sp>
        <p:nvSpPr>
          <p:cNvPr id="641026" name="Rectangle 2"/>
          <p:cNvSpPr>
            <a:spLocks noGrp="1" noChangeArrowheads="1"/>
          </p:cNvSpPr>
          <p:nvPr>
            <p:ph type="title"/>
          </p:nvPr>
        </p:nvSpPr>
        <p:spPr/>
        <p:txBody>
          <a:bodyPr/>
          <a:lstStyle/>
          <a:p>
            <a:r>
              <a:rPr lang="en-US"/>
              <a:t>Static crosscutting</a:t>
            </a:r>
            <a:endParaRPr lang="hu-HU"/>
          </a:p>
        </p:txBody>
      </p:sp>
      <p:sp>
        <p:nvSpPr>
          <p:cNvPr id="641027" name="Rectangle 3"/>
          <p:cNvSpPr>
            <a:spLocks noGrp="1" noChangeArrowheads="1"/>
          </p:cNvSpPr>
          <p:nvPr>
            <p:ph type="body" idx="1"/>
          </p:nvPr>
        </p:nvSpPr>
        <p:spPr/>
        <p:txBody>
          <a:bodyPr/>
          <a:lstStyle/>
          <a:p>
            <a:r>
              <a:rPr lang="en-US" dirty="0"/>
              <a:t>Modify the static structure of a program</a:t>
            </a:r>
          </a:p>
          <a:p>
            <a:pPr lvl="1"/>
            <a:r>
              <a:rPr lang="en-US" dirty="0">
                <a:solidFill>
                  <a:schemeClr val="hlink"/>
                </a:solidFill>
              </a:rPr>
              <a:t>introduce new members</a:t>
            </a:r>
          </a:p>
          <a:p>
            <a:pPr lvl="1"/>
            <a:r>
              <a:rPr lang="en-US" dirty="0"/>
              <a:t>change relationship between classes</a:t>
            </a:r>
          </a:p>
          <a:p>
            <a:pPr lvl="1"/>
            <a:r>
              <a:rPr lang="en-US" dirty="0"/>
              <a:t>compile time error</a:t>
            </a:r>
          </a:p>
          <a:p>
            <a:pPr lvl="1"/>
            <a:r>
              <a:rPr lang="en-US" dirty="0"/>
              <a:t>warning declaration</a:t>
            </a:r>
          </a:p>
          <a:p>
            <a:pPr lvl="1"/>
            <a:endParaRPr lang="hu-HU" dirty="0"/>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11CD005-84DC-BF4A-B4F0-967071E0EFDD}" type="slidenum">
              <a:rPr lang="en-US" altLang="zh-CN"/>
              <a:pPr/>
              <a:t>79</a:t>
            </a:fld>
            <a:r>
              <a:rPr lang="en-US" altLang="zh-CN"/>
              <a:t> </a:t>
            </a:r>
            <a:endParaRPr lang="en-US"/>
          </a:p>
        </p:txBody>
      </p:sp>
      <p:sp>
        <p:nvSpPr>
          <p:cNvPr id="643074" name="Rectangle 2"/>
          <p:cNvSpPr>
            <a:spLocks noGrp="1" noChangeArrowheads="1"/>
          </p:cNvSpPr>
          <p:nvPr>
            <p:ph type="title"/>
          </p:nvPr>
        </p:nvSpPr>
        <p:spPr/>
        <p:txBody>
          <a:bodyPr/>
          <a:lstStyle/>
          <a:p>
            <a:r>
              <a:rPr lang="en-US" sz="2600"/>
              <a:t>Member introduction</a:t>
            </a:r>
          </a:p>
        </p:txBody>
      </p:sp>
      <p:sp>
        <p:nvSpPr>
          <p:cNvPr id="643075" name="Rectangle 3"/>
          <p:cNvSpPr>
            <a:spLocks noGrp="1" noChangeArrowheads="1"/>
          </p:cNvSpPr>
          <p:nvPr>
            <p:ph type="body" idx="1"/>
          </p:nvPr>
        </p:nvSpPr>
        <p:spPr/>
        <p:txBody>
          <a:bodyPr/>
          <a:lstStyle/>
          <a:p>
            <a:pPr lvl="1">
              <a:lnSpc>
                <a:spcPct val="80000"/>
              </a:lnSpc>
              <a:buFontTx/>
              <a:buNone/>
            </a:pPr>
            <a:r>
              <a:rPr lang="en-US" sz="1600"/>
              <a:t>public aspect MinimumBalanceRuleAspect {</a:t>
            </a:r>
          </a:p>
          <a:p>
            <a:pPr lvl="1">
              <a:lnSpc>
                <a:spcPct val="80000"/>
              </a:lnSpc>
              <a:buFontTx/>
              <a:buNone/>
            </a:pPr>
            <a:r>
              <a:rPr lang="en-US" sz="1600"/>
              <a:t>    private float </a:t>
            </a:r>
            <a:r>
              <a:rPr lang="en-US" sz="1600">
                <a:solidFill>
                  <a:schemeClr val="hlink"/>
                </a:solidFill>
              </a:rPr>
              <a:t>Account</a:t>
            </a:r>
            <a:r>
              <a:rPr lang="en-US" sz="1600"/>
              <a:t>._minimumBalance;</a:t>
            </a:r>
          </a:p>
          <a:p>
            <a:pPr lvl="1">
              <a:lnSpc>
                <a:spcPct val="80000"/>
              </a:lnSpc>
              <a:buFontTx/>
              <a:buNone/>
            </a:pPr>
            <a:endParaRPr lang="en-US" sz="1600"/>
          </a:p>
          <a:p>
            <a:pPr lvl="1">
              <a:lnSpc>
                <a:spcPct val="80000"/>
              </a:lnSpc>
              <a:buFontTx/>
              <a:buNone/>
            </a:pPr>
            <a:r>
              <a:rPr lang="en-US" sz="1600"/>
              <a:t>    public float </a:t>
            </a:r>
            <a:r>
              <a:rPr lang="en-US" sz="1600">
                <a:solidFill>
                  <a:schemeClr val="hlink"/>
                </a:solidFill>
              </a:rPr>
              <a:t>Account</a:t>
            </a:r>
            <a:r>
              <a:rPr lang="en-US" sz="1600"/>
              <a:t>.getAvailableBalance() { </a:t>
            </a:r>
          </a:p>
          <a:p>
            <a:pPr lvl="1">
              <a:lnSpc>
                <a:spcPct val="80000"/>
              </a:lnSpc>
              <a:buFontTx/>
              <a:buNone/>
            </a:pPr>
            <a:r>
              <a:rPr lang="en-US" sz="1600"/>
              <a:t>			return getBalance() - _minimumBalance;</a:t>
            </a:r>
          </a:p>
          <a:p>
            <a:pPr lvl="1">
              <a:lnSpc>
                <a:spcPct val="80000"/>
              </a:lnSpc>
              <a:buFontTx/>
              <a:buNone/>
            </a:pPr>
            <a:r>
              <a:rPr lang="en-US" sz="1600"/>
              <a:t>    }</a:t>
            </a:r>
          </a:p>
          <a:p>
            <a:pPr lvl="1">
              <a:lnSpc>
                <a:spcPct val="80000"/>
              </a:lnSpc>
              <a:buFontTx/>
              <a:buNone/>
            </a:pPr>
            <a:endParaRPr lang="en-US" sz="1600"/>
          </a:p>
          <a:p>
            <a:pPr lvl="1">
              <a:lnSpc>
                <a:spcPct val="80000"/>
              </a:lnSpc>
              <a:buFontTx/>
              <a:buNone/>
            </a:pPr>
            <a:r>
              <a:rPr lang="en-US" sz="1600"/>
              <a:t>    after(Account account) :  execution(SavingsAccount.new(..)) &amp;&amp; this(account) {</a:t>
            </a:r>
          </a:p>
          <a:p>
            <a:pPr lvl="1">
              <a:lnSpc>
                <a:spcPct val="80000"/>
              </a:lnSpc>
              <a:buFontTx/>
              <a:buNone/>
            </a:pPr>
            <a:r>
              <a:rPr lang="en-US" sz="1600"/>
              <a:t>			account._minimumBalance = 25;</a:t>
            </a:r>
          </a:p>
          <a:p>
            <a:pPr lvl="1">
              <a:lnSpc>
                <a:spcPct val="80000"/>
              </a:lnSpc>
              <a:buFontTx/>
              <a:buNone/>
            </a:pPr>
            <a:r>
              <a:rPr lang="en-US" sz="1600"/>
              <a:t>    }</a:t>
            </a:r>
          </a:p>
          <a:p>
            <a:pPr lvl="1">
              <a:lnSpc>
                <a:spcPct val="80000"/>
              </a:lnSpc>
              <a:buFontTx/>
              <a:buNone/>
            </a:pPr>
            <a:endParaRPr lang="en-US" sz="1600"/>
          </a:p>
          <a:p>
            <a:pPr lvl="1">
              <a:lnSpc>
                <a:spcPct val="80000"/>
              </a:lnSpc>
              <a:buFontTx/>
              <a:buNone/>
            </a:pPr>
            <a:r>
              <a:rPr lang="en-US" sz="1600"/>
              <a:t>    before(Account account, float amount) throws InsufficientBalanceException :</a:t>
            </a:r>
          </a:p>
          <a:p>
            <a:pPr lvl="1">
              <a:lnSpc>
                <a:spcPct val="80000"/>
              </a:lnSpc>
              <a:buFontTx/>
              <a:buNone/>
            </a:pPr>
            <a:r>
              <a:rPr lang="en-US" sz="1600"/>
              <a:t>     	execution(* Account.debit(..)) &amp;&amp; target(account) &amp;&amp; args(amount) {</a:t>
            </a:r>
          </a:p>
          <a:p>
            <a:pPr lvl="1">
              <a:lnSpc>
                <a:spcPct val="80000"/>
              </a:lnSpc>
              <a:buFontTx/>
              <a:buNone/>
            </a:pPr>
            <a:r>
              <a:rPr lang="en-US" sz="1600"/>
              <a:t>			    if (</a:t>
            </a:r>
            <a:r>
              <a:rPr lang="en-US" sz="1600">
                <a:solidFill>
                  <a:schemeClr val="hlink"/>
                </a:solidFill>
              </a:rPr>
              <a:t>account.getAvailableBalance()</a:t>
            </a:r>
            <a:r>
              <a:rPr lang="en-US" sz="1600"/>
              <a:t> &lt; amount) {</a:t>
            </a:r>
          </a:p>
          <a:p>
            <a:pPr lvl="1">
              <a:lnSpc>
                <a:spcPct val="80000"/>
              </a:lnSpc>
              <a:buFontTx/>
              <a:buNone/>
            </a:pPr>
            <a:r>
              <a:rPr lang="en-US" sz="1600"/>
              <a:t>	                  throw new InsufficientBalanceException("Insufficient available balance");</a:t>
            </a:r>
          </a:p>
          <a:p>
            <a:pPr lvl="1">
              <a:lnSpc>
                <a:spcPct val="80000"/>
              </a:lnSpc>
              <a:buFontTx/>
              <a:buNone/>
            </a:pPr>
            <a:r>
              <a:rPr lang="en-US" sz="1600"/>
              <a:t>	            }</a:t>
            </a:r>
          </a:p>
          <a:p>
            <a:pPr lvl="1">
              <a:lnSpc>
                <a:spcPct val="80000"/>
              </a:lnSpc>
              <a:buFontTx/>
              <a:buNone/>
            </a:pPr>
            <a:r>
              <a:rPr lang="en-US" sz="1600"/>
              <a:t>    }</a:t>
            </a:r>
          </a:p>
          <a:p>
            <a:pPr lvl="1">
              <a:lnSpc>
                <a:spcPct val="80000"/>
              </a:lnSpc>
              <a:buFontTx/>
              <a:buNone/>
            </a:pPr>
            <a:r>
              <a:rPr lang="en-US" sz="1600"/>
              <a:t>}</a:t>
            </a:r>
          </a:p>
          <a:p>
            <a:pPr lvl="1">
              <a:lnSpc>
                <a:spcPct val="80000"/>
              </a:lnSpc>
              <a:buFontTx/>
              <a:buNone/>
            </a:pPr>
            <a:endParaRPr lang="en-US" sz="1600"/>
          </a:p>
          <a:p>
            <a:pPr lvl="1">
              <a:lnSpc>
                <a:spcPct val="80000"/>
              </a:lnSpc>
              <a:buFontTx/>
              <a:buNone/>
            </a:pPr>
            <a:r>
              <a:rPr lang="en-US" sz="1600"/>
              <a:t>account.credit(100);</a:t>
            </a:r>
          </a:p>
          <a:p>
            <a:pPr lvl="1">
              <a:lnSpc>
                <a:spcPct val="80000"/>
              </a:lnSpc>
              <a:buFontTx/>
              <a:buNone/>
            </a:pPr>
            <a:r>
              <a:rPr lang="en-US" sz="1600"/>
              <a:t>account.debit(80);</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DCF24C4-CABA-434C-A369-9BC20317F7DE}" type="slidenum">
              <a:rPr lang="en-US" altLang="zh-CN"/>
              <a:pPr/>
              <a:t>8</a:t>
            </a:fld>
            <a:r>
              <a:rPr lang="en-US" altLang="zh-CN"/>
              <a:t> </a:t>
            </a:r>
            <a:endParaRPr lang="en-US"/>
          </a:p>
        </p:txBody>
      </p:sp>
      <p:sp>
        <p:nvSpPr>
          <p:cNvPr id="480261" name="Rectangle 5"/>
          <p:cNvSpPr>
            <a:spLocks noGrp="1" noChangeArrowheads="1"/>
          </p:cNvSpPr>
          <p:nvPr>
            <p:ph type="title"/>
          </p:nvPr>
        </p:nvSpPr>
        <p:spPr/>
        <p:txBody>
          <a:bodyPr/>
          <a:lstStyle/>
          <a:p>
            <a:r>
              <a:rPr lang="en-US" sz="2600"/>
              <a:t>Implementation modules as a set of concerns</a:t>
            </a:r>
          </a:p>
        </p:txBody>
      </p:sp>
      <p:pic>
        <p:nvPicPr>
          <p:cNvPr id="480260" name="Picture 4" descr="jw-0118-aspectf1"/>
          <p:cNvPicPr>
            <a:picLocks noGrp="1" noChangeAspect="1" noChangeArrowheads="1"/>
          </p:cNvPicPr>
          <p:nvPr>
            <p:ph idx="1"/>
          </p:nvPr>
        </p:nvPicPr>
        <p:blipFill>
          <a:blip r:embed="rId3"/>
          <a:srcRect/>
          <a:stretch>
            <a:fillRect/>
          </a:stretch>
        </p:blipFill>
        <p:spPr>
          <a:xfrm>
            <a:off x="1350963" y="1116013"/>
            <a:ext cx="5545137" cy="4824412"/>
          </a:xfrm>
          <a:noFill/>
          <a:ln/>
        </p:spPr>
      </p:pic>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B31F85-DDFD-FE4E-B623-2E599D65C68E}" type="slidenum">
              <a:rPr lang="en-US" altLang="zh-CN"/>
              <a:pPr/>
              <a:t>80</a:t>
            </a:fld>
            <a:r>
              <a:rPr lang="en-US" altLang="zh-CN"/>
              <a:t> </a:t>
            </a:r>
            <a:endParaRPr lang="en-US"/>
          </a:p>
        </p:txBody>
      </p:sp>
      <p:sp>
        <p:nvSpPr>
          <p:cNvPr id="647170" name="Rectangle 2"/>
          <p:cNvSpPr>
            <a:spLocks noGrp="1" noChangeArrowheads="1"/>
          </p:cNvSpPr>
          <p:nvPr>
            <p:ph type="title"/>
          </p:nvPr>
        </p:nvSpPr>
        <p:spPr/>
        <p:txBody>
          <a:bodyPr/>
          <a:lstStyle/>
          <a:p>
            <a:r>
              <a:rPr lang="en-US" sz="2600"/>
              <a:t>Infinite loop</a:t>
            </a:r>
          </a:p>
        </p:txBody>
      </p:sp>
      <p:sp>
        <p:nvSpPr>
          <p:cNvPr id="647171" name="Rectangle 3"/>
          <p:cNvSpPr>
            <a:spLocks noGrp="1" noChangeArrowheads="1"/>
          </p:cNvSpPr>
          <p:nvPr>
            <p:ph type="body" idx="1"/>
          </p:nvPr>
        </p:nvSpPr>
        <p:spPr/>
        <p:txBody>
          <a:bodyPr/>
          <a:lstStyle/>
          <a:p>
            <a:r>
              <a:rPr lang="en-US"/>
              <a:t>Infinite loop example</a:t>
            </a:r>
          </a:p>
          <a:p>
            <a:pPr lvl="1">
              <a:buFontTx/>
              <a:buNone/>
            </a:pPr>
            <a:r>
              <a:rPr lang="en-US"/>
              <a:t>aspect A { </a:t>
            </a:r>
          </a:p>
          <a:p>
            <a:pPr lvl="1">
              <a:buFontTx/>
              <a:buNone/>
            </a:pPr>
            <a:r>
              <a:rPr lang="en-US"/>
              <a:t>	before(): call(* *(..)) { 	</a:t>
            </a:r>
          </a:p>
          <a:p>
            <a:pPr lvl="1">
              <a:buFontTx/>
              <a:buNone/>
            </a:pPr>
            <a:r>
              <a:rPr lang="en-US"/>
              <a:t>		System.out.println("before"); </a:t>
            </a:r>
          </a:p>
          <a:p>
            <a:pPr lvl="1">
              <a:buFontTx/>
              <a:buNone/>
            </a:pPr>
            <a:r>
              <a:rPr lang="en-US"/>
              <a:t>	} </a:t>
            </a:r>
          </a:p>
          <a:p>
            <a:pPr lvl="1">
              <a:buFontTx/>
              <a:buNone/>
            </a:pPr>
            <a:r>
              <a:rPr lang="en-US"/>
              <a:t>}</a:t>
            </a:r>
          </a:p>
          <a:p>
            <a:pPr lvl="1"/>
            <a:endParaRPr lang="en-US"/>
          </a:p>
          <a:p>
            <a:r>
              <a:rPr lang="en-US"/>
              <a:t>Remove the loop</a:t>
            </a:r>
          </a:p>
          <a:p>
            <a:pPr lvl="1">
              <a:buFontTx/>
              <a:buNone/>
            </a:pPr>
            <a:r>
              <a:rPr lang="en-US"/>
              <a:t>aspect A { </a:t>
            </a:r>
          </a:p>
          <a:p>
            <a:pPr lvl="1">
              <a:buFontTx/>
              <a:buNone/>
            </a:pPr>
            <a:r>
              <a:rPr lang="en-US"/>
              <a:t>	before(): call(* *(..)) &amp;&amp; </a:t>
            </a:r>
            <a:r>
              <a:rPr lang="en-US">
                <a:solidFill>
                  <a:schemeClr val="hlink"/>
                </a:solidFill>
              </a:rPr>
              <a:t>!within(A</a:t>
            </a:r>
            <a:r>
              <a:rPr lang="en-US"/>
              <a:t>){ 	</a:t>
            </a:r>
          </a:p>
          <a:p>
            <a:pPr lvl="1">
              <a:buFontTx/>
              <a:buNone/>
            </a:pPr>
            <a:r>
              <a:rPr lang="en-US"/>
              <a:t>		System.out.println("before"); </a:t>
            </a:r>
          </a:p>
          <a:p>
            <a:pPr lvl="1">
              <a:buFontTx/>
              <a:buNone/>
            </a:pPr>
            <a:r>
              <a:rPr lang="en-US"/>
              <a:t>	} </a:t>
            </a:r>
          </a:p>
          <a:p>
            <a:pPr lvl="1">
              <a:buFontTx/>
              <a:buNone/>
            </a:pPr>
            <a:r>
              <a:rPr lang="en-US"/>
              <a:t>}</a:t>
            </a:r>
          </a:p>
          <a:p>
            <a:pPr lvl="1"/>
            <a:endParaRPr lang="en-US"/>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82E491A-8C8E-4544-ADE8-B01B26B5CBE0}" type="slidenum">
              <a:rPr lang="en-US" altLang="zh-CN"/>
              <a:pPr/>
              <a:t>81</a:t>
            </a:fld>
            <a:r>
              <a:rPr lang="en-US" altLang="zh-CN"/>
              <a:t> </a:t>
            </a:r>
            <a:endParaRPr lang="en-US"/>
          </a:p>
        </p:txBody>
      </p:sp>
      <p:sp>
        <p:nvSpPr>
          <p:cNvPr id="649218" name="Rectangle 2"/>
          <p:cNvSpPr>
            <a:spLocks noGrp="1" noChangeArrowheads="1"/>
          </p:cNvSpPr>
          <p:nvPr>
            <p:ph type="title"/>
          </p:nvPr>
        </p:nvSpPr>
        <p:spPr/>
        <p:txBody>
          <a:bodyPr/>
          <a:lstStyle/>
          <a:p>
            <a:r>
              <a:rPr lang="en-US" sz="2600"/>
              <a:t>Reflective API </a:t>
            </a:r>
            <a:endParaRPr lang="hu-HU" sz="2600"/>
          </a:p>
        </p:txBody>
      </p:sp>
      <p:sp>
        <p:nvSpPr>
          <p:cNvPr id="649219" name="Rectangle 3"/>
          <p:cNvSpPr>
            <a:spLocks noGrp="1" noChangeArrowheads="1"/>
          </p:cNvSpPr>
          <p:nvPr>
            <p:ph type="body" idx="1"/>
          </p:nvPr>
        </p:nvSpPr>
        <p:spPr>
          <a:xfrm>
            <a:off x="323850" y="981075"/>
            <a:ext cx="8208963" cy="5181600"/>
          </a:xfrm>
        </p:spPr>
        <p:txBody>
          <a:bodyPr/>
          <a:lstStyle/>
          <a:p>
            <a:pPr>
              <a:lnSpc>
                <a:spcPct val="90000"/>
              </a:lnSpc>
            </a:pPr>
            <a:r>
              <a:rPr lang="en-US">
                <a:ea typeface="Arial" charset="0"/>
                <a:cs typeface="Arial" charset="0"/>
              </a:rPr>
              <a:t>access to static and dynamic information associated with join points</a:t>
            </a:r>
          </a:p>
          <a:p>
            <a:pPr lvl="1">
              <a:lnSpc>
                <a:spcPct val="90000"/>
              </a:lnSpc>
            </a:pPr>
            <a:r>
              <a:rPr lang="en-US">
                <a:ea typeface="Arial" charset="0"/>
                <a:cs typeface="Arial" charset="0"/>
              </a:rPr>
              <a:t>you can also use this(), args(), target() pointcuts to capture dynamic context</a:t>
            </a:r>
          </a:p>
          <a:p>
            <a:pPr>
              <a:lnSpc>
                <a:spcPct val="90000"/>
              </a:lnSpc>
            </a:pPr>
            <a:r>
              <a:rPr lang="en-US">
                <a:ea typeface="Arial" charset="0"/>
                <a:cs typeface="Arial" charset="0"/>
              </a:rPr>
              <a:t>In each advice body you can access three special objects:</a:t>
            </a:r>
          </a:p>
          <a:p>
            <a:pPr lvl="1">
              <a:lnSpc>
                <a:spcPct val="90000"/>
              </a:lnSpc>
            </a:pPr>
            <a:r>
              <a:rPr lang="en-US">
                <a:latin typeface="Courier New" charset="0"/>
                <a:ea typeface="Courier New" charset="0"/>
                <a:cs typeface="Courier New" charset="0"/>
              </a:rPr>
              <a:t>thisJoinPoint</a:t>
            </a:r>
            <a:r>
              <a:rPr lang="en-US">
                <a:ea typeface="Arial" charset="0"/>
                <a:cs typeface="Arial" charset="0"/>
              </a:rPr>
              <a:t>,  contains dynamic info of the advised join point</a:t>
            </a:r>
          </a:p>
          <a:p>
            <a:pPr lvl="1">
              <a:lnSpc>
                <a:spcPct val="90000"/>
              </a:lnSpc>
            </a:pPr>
            <a:r>
              <a:rPr lang="en-US">
                <a:latin typeface="Courier New" charset="0"/>
                <a:ea typeface="Courier New" charset="0"/>
                <a:cs typeface="Courier New" charset="0"/>
              </a:rPr>
              <a:t>thisJoinPointStaticPart,</a:t>
            </a:r>
            <a:r>
              <a:rPr lang="en-US">
                <a:ea typeface="Arial" charset="0"/>
                <a:cs typeface="Arial" charset="0"/>
              </a:rPr>
              <a:t> contains static info, such as source location, signature, kind. </a:t>
            </a:r>
          </a:p>
          <a:p>
            <a:pPr lvl="1">
              <a:lnSpc>
                <a:spcPct val="90000"/>
              </a:lnSpc>
            </a:pPr>
            <a:r>
              <a:rPr lang="en-US">
                <a:latin typeface="Courier New" charset="0"/>
                <a:ea typeface="Courier New" charset="0"/>
                <a:cs typeface="Courier New" charset="0"/>
              </a:rPr>
              <a:t>thisEnclosingJoinPointStaticPart</a:t>
            </a:r>
            <a:r>
              <a:rPr lang="en-US">
                <a:ea typeface="Arial" charset="0"/>
                <a:cs typeface="Arial" charset="0"/>
              </a:rPr>
              <a:t>, contains the static info about enclosing join point. </a:t>
            </a:r>
          </a:p>
        </p:txBody>
      </p:sp>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586F71A9-FB2E-5448-9688-BA2E99F6C7A4}" type="slidenum">
              <a:rPr lang="en-US" altLang="zh-CN"/>
              <a:pPr/>
              <a:t>82</a:t>
            </a:fld>
            <a:r>
              <a:rPr lang="en-US" altLang="zh-CN"/>
              <a:t> </a:t>
            </a:r>
            <a:endParaRPr lang="en-US"/>
          </a:p>
        </p:txBody>
      </p:sp>
      <p:sp>
        <p:nvSpPr>
          <p:cNvPr id="683012" name="Rectangle 4"/>
          <p:cNvSpPr>
            <a:spLocks noGrp="1" noChangeArrowheads="1"/>
          </p:cNvSpPr>
          <p:nvPr>
            <p:ph type="title"/>
          </p:nvPr>
        </p:nvSpPr>
        <p:spPr/>
        <p:txBody>
          <a:bodyPr/>
          <a:lstStyle/>
          <a:p>
            <a:r>
              <a:rPr lang="en-US" sz="2600"/>
              <a:t>Reflective API</a:t>
            </a:r>
          </a:p>
        </p:txBody>
      </p:sp>
      <p:pic>
        <p:nvPicPr>
          <p:cNvPr id="683013" name="Picture 5"/>
          <p:cNvPicPr>
            <a:picLocks noChangeAspect="1" noChangeArrowheads="1"/>
          </p:cNvPicPr>
          <p:nvPr/>
        </p:nvPicPr>
        <p:blipFill>
          <a:blip r:embed="rId3"/>
          <a:srcRect/>
          <a:stretch>
            <a:fillRect/>
          </a:stretch>
        </p:blipFill>
        <p:spPr bwMode="auto">
          <a:xfrm>
            <a:off x="827088" y="765175"/>
            <a:ext cx="6832600" cy="58864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5EF68B4-98B9-7046-A690-2072B3035A31}" type="slidenum">
              <a:rPr lang="en-US" altLang="zh-CN"/>
              <a:pPr/>
              <a:t>83</a:t>
            </a:fld>
            <a:r>
              <a:rPr lang="en-US" altLang="zh-CN"/>
              <a:t> </a:t>
            </a:r>
            <a:endParaRPr lang="en-US"/>
          </a:p>
        </p:txBody>
      </p:sp>
      <p:sp>
        <p:nvSpPr>
          <p:cNvPr id="651266" name="Rectangle 2"/>
          <p:cNvSpPr>
            <a:spLocks noGrp="1" noChangeArrowheads="1"/>
          </p:cNvSpPr>
          <p:nvPr>
            <p:ph type="title"/>
          </p:nvPr>
        </p:nvSpPr>
        <p:spPr/>
        <p:txBody>
          <a:bodyPr/>
          <a:lstStyle/>
          <a:p>
            <a:r>
              <a:rPr lang="en-US" sz="2600"/>
              <a:t>The reflective API in org.aspectj.lang package</a:t>
            </a:r>
          </a:p>
        </p:txBody>
      </p:sp>
      <p:sp>
        <p:nvSpPr>
          <p:cNvPr id="651267" name="Rectangle 3"/>
          <p:cNvSpPr>
            <a:spLocks noGrp="1" noChangeArrowheads="1"/>
          </p:cNvSpPr>
          <p:nvPr>
            <p:ph type="body" idx="1"/>
          </p:nvPr>
        </p:nvSpPr>
        <p:spPr/>
        <p:txBody>
          <a:bodyPr/>
          <a:lstStyle/>
          <a:p>
            <a:r>
              <a:rPr lang="en-US"/>
              <a:t>JoinPoint</a:t>
            </a:r>
          </a:p>
          <a:p>
            <a:pPr lvl="1"/>
            <a:r>
              <a:rPr lang="en-US">
                <a:solidFill>
                  <a:srgbClr val="140476"/>
                </a:solidFill>
              </a:rPr>
              <a:t>Object [ ] getArgs()</a:t>
            </a:r>
          </a:p>
          <a:p>
            <a:pPr lvl="1"/>
            <a:r>
              <a:rPr lang="en-US">
                <a:solidFill>
                  <a:srgbClr val="140476"/>
                </a:solidFill>
              </a:rPr>
              <a:t>Object getTarget():</a:t>
            </a:r>
            <a:r>
              <a:rPr lang="en-US"/>
              <a:t> get target object for a called join point</a:t>
            </a:r>
          </a:p>
          <a:p>
            <a:pPr lvl="1"/>
            <a:r>
              <a:rPr lang="en-US">
                <a:solidFill>
                  <a:srgbClr val="140476"/>
                </a:solidFill>
              </a:rPr>
              <a:t>Object getThis():</a:t>
            </a:r>
            <a:r>
              <a:rPr lang="en-US"/>
              <a:t> get current executing object. return null for join points in static methods. </a:t>
            </a:r>
          </a:p>
          <a:p>
            <a:pPr lvl="1"/>
            <a:r>
              <a:rPr lang="en-US">
                <a:solidFill>
                  <a:srgbClr val="140476"/>
                </a:solidFill>
              </a:rPr>
              <a:t>JoinPoint.StaticPart getStaticPart()</a:t>
            </a:r>
          </a:p>
          <a:p>
            <a:r>
              <a:rPr lang="en-US"/>
              <a:t>JoinPoint.StaticPart</a:t>
            </a:r>
          </a:p>
          <a:p>
            <a:pPr lvl="1"/>
            <a:r>
              <a:rPr lang="en-US">
                <a:solidFill>
                  <a:srgbClr val="140476"/>
                </a:solidFill>
              </a:rPr>
              <a:t>String getKind():</a:t>
            </a:r>
            <a:r>
              <a:rPr lang="en-US"/>
              <a:t> return kind of the join point, such as “method-call”, “field-set”</a:t>
            </a:r>
          </a:p>
          <a:p>
            <a:pPr lvl="1"/>
            <a:r>
              <a:rPr lang="en-US">
                <a:solidFill>
                  <a:srgbClr val="140476"/>
                </a:solidFill>
              </a:rPr>
              <a:t>Signature getSignature(),</a:t>
            </a:r>
            <a:r>
              <a:rPr lang="en-US"/>
              <a:t> Signature object </a:t>
            </a:r>
          </a:p>
          <a:p>
            <a:pPr lvl="1"/>
            <a:r>
              <a:rPr lang="en-US">
                <a:solidFill>
                  <a:srgbClr val="140476"/>
                </a:solidFill>
              </a:rPr>
              <a:t>SourceLocation getSourceLocation(),</a:t>
            </a:r>
            <a:r>
              <a:rPr lang="en-US"/>
              <a:t> SouceLocation interface contains method to access file name, line number etc.</a:t>
            </a:r>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8DE8857-BDD9-D34E-95CD-16B13B1D3A9B}" type="slidenum">
              <a:rPr lang="en-US" altLang="zh-CN"/>
              <a:pPr/>
              <a:t>84</a:t>
            </a:fld>
            <a:r>
              <a:rPr lang="en-US" altLang="zh-CN"/>
              <a:t> </a:t>
            </a:r>
            <a:endParaRPr lang="en-US"/>
          </a:p>
        </p:txBody>
      </p:sp>
      <p:sp>
        <p:nvSpPr>
          <p:cNvPr id="653314" name="Rectangle 2"/>
          <p:cNvSpPr>
            <a:spLocks noGrp="1" noChangeArrowheads="1"/>
          </p:cNvSpPr>
          <p:nvPr>
            <p:ph type="title"/>
          </p:nvPr>
        </p:nvSpPr>
        <p:spPr/>
        <p:txBody>
          <a:bodyPr/>
          <a:lstStyle/>
          <a:p>
            <a:r>
              <a:rPr lang="en-US" sz="2600"/>
              <a:t>Print out static and dynamic info about join points</a:t>
            </a:r>
          </a:p>
        </p:txBody>
      </p:sp>
      <p:sp>
        <p:nvSpPr>
          <p:cNvPr id="653315" name="Rectangle 3"/>
          <p:cNvSpPr>
            <a:spLocks noGrp="1" noChangeArrowheads="1"/>
          </p:cNvSpPr>
          <p:nvPr>
            <p:ph type="body" sz="half" idx="1"/>
          </p:nvPr>
        </p:nvSpPr>
        <p:spPr/>
        <p:txBody>
          <a:bodyPr/>
          <a:lstStyle/>
          <a:p>
            <a:pPr>
              <a:lnSpc>
                <a:spcPct val="80000"/>
              </a:lnSpc>
              <a:buFontTx/>
              <a:buNone/>
            </a:pPr>
            <a:r>
              <a:rPr lang="en-US" sz="1400" dirty="0">
                <a:solidFill>
                  <a:schemeClr val="tx1"/>
                </a:solidFill>
              </a:rPr>
              <a:t>import </a:t>
            </a:r>
            <a:r>
              <a:rPr lang="en-US" sz="1400" dirty="0" err="1">
                <a:solidFill>
                  <a:schemeClr val="tx1"/>
                </a:solidFill>
              </a:rPr>
              <a:t>org.aspectj.lang</a:t>
            </a:r>
            <a:r>
              <a:rPr lang="en-US" sz="1400" dirty="0">
                <a:solidFill>
                  <a:schemeClr val="tx1"/>
                </a:solidFill>
              </a:rPr>
              <a:t>.*;</a:t>
            </a:r>
          </a:p>
          <a:p>
            <a:pPr>
              <a:lnSpc>
                <a:spcPct val="80000"/>
              </a:lnSpc>
              <a:buFontTx/>
              <a:buNone/>
            </a:pPr>
            <a:r>
              <a:rPr lang="en-US" sz="1400" dirty="0">
                <a:solidFill>
                  <a:schemeClr val="tx1"/>
                </a:solidFill>
              </a:rPr>
              <a:t>import </a:t>
            </a:r>
            <a:r>
              <a:rPr lang="en-US" sz="1400" dirty="0" err="1">
                <a:solidFill>
                  <a:schemeClr val="tx1"/>
                </a:solidFill>
              </a:rPr>
              <a:t>org.aspectj.lang.reflect</a:t>
            </a:r>
            <a:r>
              <a:rPr lang="en-US" sz="1400" dirty="0">
                <a:solidFill>
                  <a:schemeClr val="tx1"/>
                </a:solidFill>
              </a:rPr>
              <a:t>.*;</a:t>
            </a:r>
          </a:p>
          <a:p>
            <a:pPr>
              <a:lnSpc>
                <a:spcPct val="80000"/>
              </a:lnSpc>
              <a:buFontTx/>
              <a:buNone/>
            </a:pPr>
            <a:r>
              <a:rPr lang="en-US" sz="1400" dirty="0">
                <a:solidFill>
                  <a:schemeClr val="tx1"/>
                </a:solidFill>
              </a:rPr>
              <a:t>public aspect </a:t>
            </a:r>
            <a:r>
              <a:rPr lang="en-US" sz="1400" dirty="0" err="1">
                <a:solidFill>
                  <a:schemeClr val="tx1"/>
                </a:solidFill>
              </a:rPr>
              <a:t>JoinPointTraceAspect</a:t>
            </a:r>
            <a:r>
              <a:rPr lang="en-US" sz="1400" dirty="0">
                <a:solidFill>
                  <a:schemeClr val="tx1"/>
                </a:solidFill>
              </a:rPr>
              <a:t> {</a:t>
            </a:r>
          </a:p>
          <a:p>
            <a:pPr>
              <a:lnSpc>
                <a:spcPct val="80000"/>
              </a:lnSpc>
              <a:buFontTx/>
              <a:buNone/>
            </a:pPr>
            <a:r>
              <a:rPr lang="en-US" sz="1400" dirty="0">
                <a:solidFill>
                  <a:schemeClr val="tx1"/>
                </a:solidFill>
              </a:rPr>
              <a:t>    private </a:t>
            </a:r>
            <a:r>
              <a:rPr lang="en-US" sz="1400" dirty="0" err="1">
                <a:solidFill>
                  <a:schemeClr val="tx1"/>
                </a:solidFill>
              </a:rPr>
              <a:t>int</a:t>
            </a:r>
            <a:r>
              <a:rPr lang="en-US" sz="1400" dirty="0">
                <a:solidFill>
                  <a:schemeClr val="tx1"/>
                </a:solidFill>
              </a:rPr>
              <a:t> _indent = -1;</a:t>
            </a:r>
          </a:p>
          <a:p>
            <a:pPr>
              <a:lnSpc>
                <a:spcPct val="80000"/>
              </a:lnSpc>
              <a:buFontTx/>
              <a:buNone/>
            </a:pPr>
            <a:endParaRPr lang="en-US" sz="1400" dirty="0">
              <a:solidFill>
                <a:schemeClr val="tx1"/>
              </a:solidFill>
            </a:endParaRPr>
          </a:p>
          <a:p>
            <a:pPr>
              <a:lnSpc>
                <a:spcPct val="80000"/>
              </a:lnSpc>
              <a:buFontTx/>
              <a:buNone/>
            </a:pPr>
            <a:r>
              <a:rPr lang="en-US" sz="1400" dirty="0">
                <a:solidFill>
                  <a:schemeClr val="tx1"/>
                </a:solidFill>
              </a:rPr>
              <a:t>    </a:t>
            </a:r>
            <a:r>
              <a:rPr lang="en-US" sz="1400" dirty="0" err="1">
                <a:solidFill>
                  <a:schemeClr val="tx1"/>
                </a:solidFill>
              </a:rPr>
              <a:t>pointcut</a:t>
            </a:r>
            <a:r>
              <a:rPr lang="en-US" sz="1400" dirty="0">
                <a:solidFill>
                  <a:schemeClr val="tx1"/>
                </a:solidFill>
              </a:rPr>
              <a:t> </a:t>
            </a:r>
            <a:r>
              <a:rPr lang="en-US" sz="1400" dirty="0" err="1">
                <a:solidFill>
                  <a:schemeClr val="tx1"/>
                </a:solidFill>
              </a:rPr>
              <a:t>tracePoints</a:t>
            </a:r>
            <a:r>
              <a:rPr lang="en-US" sz="1400" dirty="0">
                <a:solidFill>
                  <a:schemeClr val="tx1"/>
                </a:solidFill>
              </a:rPr>
              <a:t>() :</a:t>
            </a:r>
          </a:p>
          <a:p>
            <a:pPr>
              <a:lnSpc>
                <a:spcPct val="80000"/>
              </a:lnSpc>
              <a:buFontTx/>
              <a:buNone/>
            </a:pPr>
            <a:r>
              <a:rPr lang="en-US" sz="1400" dirty="0">
                <a:solidFill>
                  <a:schemeClr val="tx1"/>
                </a:solidFill>
              </a:rPr>
              <a:t>	 !</a:t>
            </a:r>
            <a:r>
              <a:rPr lang="en-US" sz="1400" dirty="0" err="1">
                <a:solidFill>
                  <a:schemeClr val="tx1"/>
                </a:solidFill>
              </a:rPr>
              <a:t>within(JoinPointTraceAspect</a:t>
            </a:r>
            <a:r>
              <a:rPr lang="en-US" sz="1400" dirty="0">
                <a:solidFill>
                  <a:schemeClr val="tx1"/>
                </a:solidFill>
              </a:rPr>
              <a:t>)  </a:t>
            </a:r>
          </a:p>
          <a:p>
            <a:pPr>
              <a:lnSpc>
                <a:spcPct val="80000"/>
              </a:lnSpc>
              <a:buFontTx/>
              <a:buNone/>
            </a:pPr>
            <a:r>
              <a:rPr lang="en-US" sz="1400" dirty="0">
                <a:solidFill>
                  <a:schemeClr val="tx1"/>
                </a:solidFill>
              </a:rPr>
              <a:t>       &amp;&amp; </a:t>
            </a:r>
            <a:r>
              <a:rPr lang="en-US" sz="1400" dirty="0" err="1">
                <a:solidFill>
                  <a:schemeClr val="tx1"/>
                </a:solidFill>
              </a:rPr>
              <a:t>cflow(call</a:t>
            </a:r>
            <a:r>
              <a:rPr lang="en-US" sz="1400" dirty="0">
                <a:solidFill>
                  <a:schemeClr val="tx1"/>
                </a:solidFill>
              </a:rPr>
              <a:t> (* *.credit(..)));</a:t>
            </a:r>
          </a:p>
          <a:p>
            <a:pPr>
              <a:lnSpc>
                <a:spcPct val="80000"/>
              </a:lnSpc>
              <a:buFontTx/>
              <a:buNone/>
            </a:pPr>
            <a:endParaRPr lang="en-US" sz="1400" dirty="0">
              <a:solidFill>
                <a:schemeClr val="tx1"/>
              </a:solidFill>
            </a:endParaRPr>
          </a:p>
          <a:p>
            <a:pPr>
              <a:lnSpc>
                <a:spcPct val="80000"/>
              </a:lnSpc>
              <a:buFontTx/>
              <a:buNone/>
            </a:pPr>
            <a:r>
              <a:rPr lang="en-US" sz="1400" dirty="0">
                <a:solidFill>
                  <a:schemeClr val="tx1"/>
                </a:solidFill>
              </a:rPr>
              <a:t>before() : </a:t>
            </a:r>
            <a:r>
              <a:rPr lang="en-US" sz="1400" dirty="0" err="1">
                <a:solidFill>
                  <a:schemeClr val="tx1"/>
                </a:solidFill>
              </a:rPr>
              <a:t>tracePoints</a:t>
            </a:r>
            <a:r>
              <a:rPr lang="en-US" sz="1400" dirty="0">
                <a:solidFill>
                  <a:schemeClr val="tx1"/>
                </a:solidFill>
              </a:rPr>
              <a:t>() {</a:t>
            </a:r>
          </a:p>
          <a:p>
            <a:pPr>
              <a:lnSpc>
                <a:spcPct val="80000"/>
              </a:lnSpc>
              <a:buFontTx/>
              <a:buNone/>
            </a:pPr>
            <a:r>
              <a:rPr lang="en-US" sz="1400" dirty="0">
                <a:solidFill>
                  <a:schemeClr val="tx1"/>
                </a:solidFill>
              </a:rPr>
              <a:t>	_indent++;</a:t>
            </a:r>
          </a:p>
          <a:p>
            <a:pPr>
              <a:lnSpc>
                <a:spcPct val="80000"/>
              </a:lnSpc>
              <a:buFontTx/>
              <a:buNone/>
            </a:pPr>
            <a:r>
              <a:rPr lang="en-US" sz="1400" dirty="0">
                <a:solidFill>
                  <a:schemeClr val="tx1"/>
                </a:solidFill>
              </a:rPr>
              <a:t>	</a:t>
            </a:r>
            <a:r>
              <a:rPr lang="en-US" sz="1400" dirty="0" err="1">
                <a:solidFill>
                  <a:schemeClr val="tx1"/>
                </a:solidFill>
              </a:rPr>
              <a:t>println</a:t>
            </a:r>
            <a:r>
              <a:rPr lang="en-US" sz="1400" dirty="0">
                <a:solidFill>
                  <a:schemeClr val="tx1"/>
                </a:solidFill>
              </a:rPr>
              <a:t>("========= " + </a:t>
            </a:r>
            <a:r>
              <a:rPr lang="en-US" sz="1400" dirty="0" err="1">
                <a:solidFill>
                  <a:schemeClr val="tx1"/>
                </a:solidFill>
              </a:rPr>
              <a:t>thisJoinPoint</a:t>
            </a:r>
            <a:r>
              <a:rPr lang="en-US" sz="1400" dirty="0">
                <a:solidFill>
                  <a:schemeClr val="tx1"/>
                </a:solidFill>
              </a:rPr>
              <a:t> + " ===========");</a:t>
            </a:r>
          </a:p>
          <a:p>
            <a:pPr>
              <a:lnSpc>
                <a:spcPct val="80000"/>
              </a:lnSpc>
              <a:buFontTx/>
              <a:buNone/>
            </a:pPr>
            <a:r>
              <a:rPr lang="en-US" sz="1400" dirty="0">
                <a:solidFill>
                  <a:schemeClr val="tx1"/>
                </a:solidFill>
              </a:rPr>
              <a:t>	</a:t>
            </a:r>
            <a:r>
              <a:rPr lang="en-US" sz="1400" dirty="0" err="1">
                <a:solidFill>
                  <a:schemeClr val="tx1"/>
                </a:solidFill>
              </a:rPr>
              <a:t>printDynamicJoinPointInfo(thisJoinPoint</a:t>
            </a:r>
            <a:r>
              <a:rPr lang="en-US" sz="1400" dirty="0">
                <a:solidFill>
                  <a:schemeClr val="tx1"/>
                </a:solidFill>
              </a:rPr>
              <a:t>);</a:t>
            </a:r>
          </a:p>
          <a:p>
            <a:pPr>
              <a:lnSpc>
                <a:spcPct val="80000"/>
              </a:lnSpc>
              <a:buFontTx/>
              <a:buNone/>
            </a:pPr>
            <a:r>
              <a:rPr lang="en-US" sz="1400" dirty="0">
                <a:solidFill>
                  <a:schemeClr val="tx1"/>
                </a:solidFill>
              </a:rPr>
              <a:t>	</a:t>
            </a:r>
            <a:r>
              <a:rPr lang="en-US" sz="1400" dirty="0" err="1">
                <a:solidFill>
                  <a:schemeClr val="tx1"/>
                </a:solidFill>
              </a:rPr>
              <a:t>printStaticJoinPointInfo(thisJoinPointStaticPart</a:t>
            </a:r>
            <a:r>
              <a:rPr lang="en-US" sz="1400" dirty="0">
                <a:solidFill>
                  <a:schemeClr val="tx1"/>
                </a:solidFill>
              </a:rPr>
              <a:t>);</a:t>
            </a:r>
          </a:p>
          <a:p>
            <a:pPr>
              <a:lnSpc>
                <a:spcPct val="80000"/>
              </a:lnSpc>
              <a:buFontTx/>
              <a:buNone/>
            </a:pPr>
            <a:r>
              <a:rPr lang="en-US" sz="1400" dirty="0">
                <a:solidFill>
                  <a:schemeClr val="tx1"/>
                </a:solidFill>
              </a:rPr>
              <a:t>    }</a:t>
            </a:r>
          </a:p>
          <a:p>
            <a:pPr>
              <a:lnSpc>
                <a:spcPct val="80000"/>
              </a:lnSpc>
              <a:buFontTx/>
              <a:buNone/>
            </a:pPr>
            <a:endParaRPr lang="en-US" sz="1400" dirty="0">
              <a:solidFill>
                <a:schemeClr val="tx1"/>
              </a:solidFill>
            </a:endParaRPr>
          </a:p>
          <a:p>
            <a:pPr>
              <a:lnSpc>
                <a:spcPct val="80000"/>
              </a:lnSpc>
              <a:buFontTx/>
              <a:buNone/>
            </a:pPr>
            <a:r>
              <a:rPr lang="en-US" sz="1400" dirty="0">
                <a:solidFill>
                  <a:schemeClr val="tx1"/>
                </a:solidFill>
              </a:rPr>
              <a:t>    after() : </a:t>
            </a:r>
            <a:r>
              <a:rPr lang="en-US" sz="1400" dirty="0" err="1">
                <a:solidFill>
                  <a:schemeClr val="tx1"/>
                </a:solidFill>
              </a:rPr>
              <a:t>tracePoints</a:t>
            </a:r>
            <a:r>
              <a:rPr lang="en-US" sz="1400" dirty="0">
                <a:solidFill>
                  <a:schemeClr val="tx1"/>
                </a:solidFill>
              </a:rPr>
              <a:t>() {</a:t>
            </a:r>
          </a:p>
          <a:p>
            <a:pPr>
              <a:lnSpc>
                <a:spcPct val="80000"/>
              </a:lnSpc>
              <a:buFontTx/>
              <a:buNone/>
            </a:pPr>
            <a:r>
              <a:rPr lang="en-US" sz="1400" dirty="0">
                <a:solidFill>
                  <a:schemeClr val="tx1"/>
                </a:solidFill>
              </a:rPr>
              <a:t>	  _indent--;</a:t>
            </a:r>
          </a:p>
          <a:p>
            <a:pPr>
              <a:lnSpc>
                <a:spcPct val="80000"/>
              </a:lnSpc>
              <a:buFontTx/>
              <a:buNone/>
            </a:pPr>
            <a:r>
              <a:rPr lang="en-US" sz="1400" dirty="0">
                <a:solidFill>
                  <a:schemeClr val="tx1"/>
                </a:solidFill>
              </a:rPr>
              <a:t>    }</a:t>
            </a:r>
          </a:p>
          <a:p>
            <a:pPr>
              <a:lnSpc>
                <a:spcPct val="80000"/>
              </a:lnSpc>
              <a:buFontTx/>
              <a:buNone/>
            </a:pPr>
            <a:endParaRPr lang="en-US" sz="1400" dirty="0">
              <a:solidFill>
                <a:schemeClr val="tx1"/>
              </a:solidFill>
            </a:endParaRPr>
          </a:p>
          <a:p>
            <a:pPr>
              <a:lnSpc>
                <a:spcPct val="80000"/>
              </a:lnSpc>
              <a:buFontTx/>
              <a:buNone/>
            </a:pPr>
            <a:endParaRPr lang="en-US" sz="1050" dirty="0">
              <a:solidFill>
                <a:schemeClr val="tx1"/>
              </a:solidFill>
            </a:endParaRPr>
          </a:p>
        </p:txBody>
      </p:sp>
      <p:sp>
        <p:nvSpPr>
          <p:cNvPr id="653316" name="Rectangle 4"/>
          <p:cNvSpPr>
            <a:spLocks noGrp="1" noChangeArrowheads="1"/>
          </p:cNvSpPr>
          <p:nvPr>
            <p:ph type="body" sz="half" idx="2"/>
          </p:nvPr>
        </p:nvSpPr>
        <p:spPr/>
        <p:txBody>
          <a:bodyPr/>
          <a:lstStyle/>
          <a:p>
            <a:pPr>
              <a:lnSpc>
                <a:spcPct val="80000"/>
              </a:lnSpc>
              <a:buFontTx/>
              <a:buNone/>
            </a:pPr>
            <a:r>
              <a:rPr lang="en-US" sz="1200" dirty="0">
                <a:solidFill>
                  <a:schemeClr val="tx1"/>
                </a:solidFill>
              </a:rPr>
              <a:t>private void </a:t>
            </a:r>
            <a:r>
              <a:rPr lang="en-US" sz="1200" dirty="0" err="1">
                <a:solidFill>
                  <a:schemeClr val="tx1"/>
                </a:solidFill>
              </a:rPr>
              <a:t>printDynamicJoinPointInfo(JoinPoint</a:t>
            </a:r>
            <a:r>
              <a:rPr lang="en-US" sz="1200" dirty="0">
                <a:solidFill>
                  <a:schemeClr val="tx1"/>
                </a:solidFill>
              </a:rPr>
              <a:t> </a:t>
            </a:r>
            <a:r>
              <a:rPr lang="en-US" sz="1200" dirty="0" err="1">
                <a:solidFill>
                  <a:schemeClr val="tx1"/>
                </a:solidFill>
              </a:rPr>
              <a:t>joinPoint</a:t>
            </a:r>
            <a:r>
              <a:rPr lang="en-US" sz="1200" dirty="0">
                <a:solidFill>
                  <a:schemeClr val="tx1"/>
                </a:solidFill>
              </a:rPr>
              <a:t>) {</a:t>
            </a:r>
          </a:p>
          <a:p>
            <a:pPr>
              <a:lnSpc>
                <a:spcPct val="80000"/>
              </a:lnSpc>
              <a:buFontTx/>
              <a:buNone/>
            </a:pPr>
            <a:r>
              <a:rPr lang="en-US" sz="1200" dirty="0">
                <a:solidFill>
                  <a:schemeClr val="tx1"/>
                </a:solidFill>
              </a:rPr>
              <a:t>	</a:t>
            </a:r>
            <a:r>
              <a:rPr lang="en-US" sz="1200" dirty="0" err="1">
                <a:solidFill>
                  <a:schemeClr val="tx1"/>
                </a:solidFill>
              </a:rPr>
              <a:t>println("This</a:t>
            </a:r>
            <a:r>
              <a:rPr lang="en-US" sz="1200" dirty="0">
                <a:solidFill>
                  <a:schemeClr val="tx1"/>
                </a:solidFill>
              </a:rPr>
              <a:t>: " + </a:t>
            </a:r>
            <a:r>
              <a:rPr lang="en-US" sz="1200" dirty="0" err="1">
                <a:solidFill>
                  <a:schemeClr val="tx1"/>
                </a:solidFill>
              </a:rPr>
              <a:t>joinPoint.</a:t>
            </a:r>
            <a:r>
              <a:rPr lang="en-US" sz="1200" dirty="0" err="1">
                <a:solidFill>
                  <a:schemeClr val="hlink"/>
                </a:solidFill>
              </a:rPr>
              <a:t>getThis</a:t>
            </a:r>
            <a:r>
              <a:rPr lang="en-US" sz="1200" dirty="0">
                <a:solidFill>
                  <a:schemeClr val="tx1"/>
                </a:solidFill>
              </a:rPr>
              <a:t>() +</a:t>
            </a:r>
          </a:p>
          <a:p>
            <a:pPr>
              <a:lnSpc>
                <a:spcPct val="80000"/>
              </a:lnSpc>
              <a:buFontTx/>
              <a:buNone/>
            </a:pPr>
            <a:r>
              <a:rPr lang="en-US" sz="1200" dirty="0">
                <a:solidFill>
                  <a:schemeClr val="tx1"/>
                </a:solidFill>
              </a:rPr>
              <a:t>		" Target: " + </a:t>
            </a:r>
            <a:r>
              <a:rPr lang="en-US" sz="1200" dirty="0" err="1">
                <a:solidFill>
                  <a:schemeClr val="tx1"/>
                </a:solidFill>
              </a:rPr>
              <a:t>joinPoint.</a:t>
            </a:r>
            <a:r>
              <a:rPr lang="en-US" sz="1200" dirty="0" err="1">
                <a:solidFill>
                  <a:schemeClr val="hlink"/>
                </a:solidFill>
              </a:rPr>
              <a:t>getTarge</a:t>
            </a:r>
            <a:r>
              <a:rPr lang="en-US" sz="1200" dirty="0" err="1">
                <a:solidFill>
                  <a:schemeClr val="tx1"/>
                </a:solidFill>
              </a:rPr>
              <a:t>t</a:t>
            </a:r>
            <a:r>
              <a:rPr lang="en-US" sz="1200" dirty="0">
                <a:solidFill>
                  <a:schemeClr val="tx1"/>
                </a:solidFill>
              </a:rPr>
              <a:t>());</a:t>
            </a:r>
          </a:p>
          <a:p>
            <a:pPr>
              <a:lnSpc>
                <a:spcPct val="80000"/>
              </a:lnSpc>
              <a:buFontTx/>
              <a:buNone/>
            </a:pPr>
            <a:r>
              <a:rPr lang="en-US" sz="1200" dirty="0">
                <a:solidFill>
                  <a:schemeClr val="tx1"/>
                </a:solidFill>
              </a:rPr>
              <a:t>	</a:t>
            </a:r>
            <a:r>
              <a:rPr lang="en-US" sz="1200" dirty="0" err="1">
                <a:solidFill>
                  <a:schemeClr val="tx1"/>
                </a:solidFill>
              </a:rPr>
              <a:t>StringBuffer</a:t>
            </a:r>
            <a:r>
              <a:rPr lang="en-US" sz="1200" dirty="0">
                <a:solidFill>
                  <a:schemeClr val="tx1"/>
                </a:solidFill>
              </a:rPr>
              <a:t> </a:t>
            </a:r>
            <a:r>
              <a:rPr lang="en-US" sz="1200" dirty="0" err="1">
                <a:solidFill>
                  <a:schemeClr val="tx1"/>
                </a:solidFill>
              </a:rPr>
              <a:t>argStr</a:t>
            </a:r>
            <a:r>
              <a:rPr lang="en-US" sz="1200" dirty="0">
                <a:solidFill>
                  <a:schemeClr val="tx1"/>
                </a:solidFill>
              </a:rPr>
              <a:t> = new </a:t>
            </a:r>
            <a:r>
              <a:rPr lang="en-US" sz="1200" dirty="0" err="1">
                <a:solidFill>
                  <a:schemeClr val="tx1"/>
                </a:solidFill>
              </a:rPr>
              <a:t>StringBuffer("Args</a:t>
            </a:r>
            <a:r>
              <a:rPr lang="en-US" sz="1200" dirty="0">
                <a:solidFill>
                  <a:schemeClr val="tx1"/>
                </a:solidFill>
              </a:rPr>
              <a:t>: ");</a:t>
            </a:r>
          </a:p>
          <a:p>
            <a:pPr>
              <a:lnSpc>
                <a:spcPct val="80000"/>
              </a:lnSpc>
              <a:buFontTx/>
              <a:buNone/>
            </a:pPr>
            <a:r>
              <a:rPr lang="en-US" sz="1200" dirty="0">
                <a:solidFill>
                  <a:schemeClr val="tx1"/>
                </a:solidFill>
              </a:rPr>
              <a:t>	Object[] </a:t>
            </a:r>
            <a:r>
              <a:rPr lang="en-US" sz="1200" dirty="0" err="1">
                <a:solidFill>
                  <a:schemeClr val="tx1"/>
                </a:solidFill>
              </a:rPr>
              <a:t>args</a:t>
            </a:r>
            <a:r>
              <a:rPr lang="en-US" sz="1200" dirty="0">
                <a:solidFill>
                  <a:schemeClr val="tx1"/>
                </a:solidFill>
              </a:rPr>
              <a:t> = </a:t>
            </a:r>
            <a:r>
              <a:rPr lang="en-US" sz="1200" dirty="0" err="1">
                <a:solidFill>
                  <a:schemeClr val="tx1"/>
                </a:solidFill>
              </a:rPr>
              <a:t>joinPoint.</a:t>
            </a:r>
            <a:r>
              <a:rPr lang="en-US" sz="1200" dirty="0" err="1">
                <a:solidFill>
                  <a:schemeClr val="hlink"/>
                </a:solidFill>
              </a:rPr>
              <a:t>getArgs</a:t>
            </a:r>
            <a:r>
              <a:rPr lang="en-US" sz="1200" dirty="0">
                <a:solidFill>
                  <a:schemeClr val="tx1"/>
                </a:solidFill>
              </a:rPr>
              <a:t>();</a:t>
            </a:r>
          </a:p>
          <a:p>
            <a:pPr>
              <a:lnSpc>
                <a:spcPct val="80000"/>
              </a:lnSpc>
              <a:buFontTx/>
              <a:buNone/>
            </a:pPr>
            <a:r>
              <a:rPr lang="en-US" sz="1200" dirty="0">
                <a:solidFill>
                  <a:schemeClr val="tx1"/>
                </a:solidFill>
              </a:rPr>
              <a:t>	for (</a:t>
            </a:r>
            <a:r>
              <a:rPr lang="en-US" sz="1200" dirty="0" err="1">
                <a:solidFill>
                  <a:schemeClr val="tx1"/>
                </a:solidFill>
              </a:rPr>
              <a:t>int</a:t>
            </a:r>
            <a:r>
              <a:rPr lang="en-US" sz="1200" dirty="0">
                <a:solidFill>
                  <a:schemeClr val="tx1"/>
                </a:solidFill>
              </a:rPr>
              <a:t> length = </a:t>
            </a:r>
            <a:r>
              <a:rPr lang="en-US" sz="1200" dirty="0" err="1">
                <a:solidFill>
                  <a:schemeClr val="tx1"/>
                </a:solidFill>
              </a:rPr>
              <a:t>args.length</a:t>
            </a:r>
            <a:r>
              <a:rPr lang="en-US" sz="1200" dirty="0">
                <a:solidFill>
                  <a:schemeClr val="tx1"/>
                </a:solidFill>
              </a:rPr>
              <a:t>, i = 0; i &lt; length; ++i) {</a:t>
            </a:r>
          </a:p>
          <a:p>
            <a:pPr>
              <a:lnSpc>
                <a:spcPct val="80000"/>
              </a:lnSpc>
              <a:buFontTx/>
              <a:buNone/>
            </a:pPr>
            <a:r>
              <a:rPr lang="en-US" sz="1200" dirty="0">
                <a:solidFill>
                  <a:schemeClr val="tx1"/>
                </a:solidFill>
              </a:rPr>
              <a:t>	    </a:t>
            </a:r>
            <a:r>
              <a:rPr lang="en-US" sz="1200" dirty="0" err="1">
                <a:solidFill>
                  <a:schemeClr val="tx1"/>
                </a:solidFill>
              </a:rPr>
              <a:t>argStr.append</a:t>
            </a:r>
            <a:r>
              <a:rPr lang="en-US" sz="1200" dirty="0">
                <a:solidFill>
                  <a:schemeClr val="tx1"/>
                </a:solidFill>
              </a:rPr>
              <a:t>(" [" + i + "] = " + </a:t>
            </a:r>
            <a:r>
              <a:rPr lang="en-US" sz="1200" dirty="0" err="1">
                <a:solidFill>
                  <a:schemeClr val="tx1"/>
                </a:solidFill>
              </a:rPr>
              <a:t>args[i</a:t>
            </a:r>
            <a:r>
              <a:rPr lang="en-US" sz="1200" dirty="0">
                <a:solidFill>
                  <a:schemeClr val="tx1"/>
                </a:solidFill>
              </a:rPr>
              <a:t>]);</a:t>
            </a:r>
          </a:p>
          <a:p>
            <a:pPr>
              <a:lnSpc>
                <a:spcPct val="80000"/>
              </a:lnSpc>
              <a:buFontTx/>
              <a:buNone/>
            </a:pPr>
            <a:r>
              <a:rPr lang="en-US" sz="1200" dirty="0">
                <a:solidFill>
                  <a:schemeClr val="tx1"/>
                </a:solidFill>
              </a:rPr>
              <a:t>	}</a:t>
            </a:r>
          </a:p>
          <a:p>
            <a:pPr>
              <a:lnSpc>
                <a:spcPct val="80000"/>
              </a:lnSpc>
              <a:buFontTx/>
              <a:buNone/>
            </a:pPr>
            <a:r>
              <a:rPr lang="en-US" sz="1200" dirty="0">
                <a:solidFill>
                  <a:schemeClr val="tx1"/>
                </a:solidFill>
              </a:rPr>
              <a:t>	</a:t>
            </a:r>
            <a:r>
              <a:rPr lang="en-US" sz="1200" dirty="0" err="1">
                <a:solidFill>
                  <a:schemeClr val="tx1"/>
                </a:solidFill>
              </a:rPr>
              <a:t>println(argStr</a:t>
            </a:r>
            <a:r>
              <a:rPr lang="en-US" sz="1200" dirty="0">
                <a:solidFill>
                  <a:schemeClr val="tx1"/>
                </a:solidFill>
              </a:rPr>
              <a:t>);</a:t>
            </a:r>
          </a:p>
          <a:p>
            <a:pPr>
              <a:lnSpc>
                <a:spcPct val="80000"/>
              </a:lnSpc>
              <a:buFontTx/>
              <a:buNone/>
            </a:pPr>
            <a:r>
              <a:rPr lang="en-US" sz="1200" dirty="0" smtClean="0">
                <a:solidFill>
                  <a:schemeClr val="tx1"/>
                </a:solidFill>
              </a:rPr>
              <a:t>}</a:t>
            </a:r>
          </a:p>
          <a:p>
            <a:pPr>
              <a:lnSpc>
                <a:spcPct val="80000"/>
              </a:lnSpc>
              <a:buFontTx/>
              <a:buNone/>
            </a:pPr>
            <a:r>
              <a:rPr lang="en-US" sz="1200" dirty="0">
                <a:solidFill>
                  <a:schemeClr val="tx1"/>
                </a:solidFill>
              </a:rPr>
              <a:t>private void </a:t>
            </a:r>
            <a:r>
              <a:rPr lang="en-US" sz="1200" dirty="0" err="1">
                <a:solidFill>
                  <a:schemeClr val="tx1"/>
                </a:solidFill>
              </a:rPr>
              <a:t>printStaticJoinPointInfo</a:t>
            </a:r>
            <a:r>
              <a:rPr lang="en-US" sz="1200" dirty="0">
                <a:solidFill>
                  <a:schemeClr val="tx1"/>
                </a:solidFill>
              </a:rPr>
              <a:t>(</a:t>
            </a:r>
          </a:p>
          <a:p>
            <a:pPr>
              <a:lnSpc>
                <a:spcPct val="80000"/>
              </a:lnSpc>
              <a:buFontTx/>
              <a:buNone/>
            </a:pPr>
            <a:r>
              <a:rPr lang="en-US" sz="1200" dirty="0">
                <a:solidFill>
                  <a:schemeClr val="tx1"/>
                </a:solidFill>
              </a:rPr>
              <a:t>        </a:t>
            </a:r>
            <a:r>
              <a:rPr lang="en-US" sz="1200" dirty="0" err="1">
                <a:solidFill>
                  <a:schemeClr val="tx1"/>
                </a:solidFill>
              </a:rPr>
              <a:t>JoinPoint.StaticPart</a:t>
            </a:r>
            <a:r>
              <a:rPr lang="en-US" sz="1200" dirty="0">
                <a:solidFill>
                  <a:schemeClr val="tx1"/>
                </a:solidFill>
              </a:rPr>
              <a:t> </a:t>
            </a:r>
            <a:r>
              <a:rPr lang="en-US" sz="1200" dirty="0" err="1">
                <a:solidFill>
                  <a:schemeClr val="tx1"/>
                </a:solidFill>
              </a:rPr>
              <a:t>joinPointStaticPart</a:t>
            </a:r>
            <a:r>
              <a:rPr lang="en-US" sz="1200" dirty="0">
                <a:solidFill>
                  <a:schemeClr val="tx1"/>
                </a:solidFill>
              </a:rPr>
              <a:t>) {</a:t>
            </a:r>
          </a:p>
          <a:p>
            <a:pPr>
              <a:lnSpc>
                <a:spcPct val="80000"/>
              </a:lnSpc>
              <a:buFontTx/>
              <a:buNone/>
            </a:pPr>
            <a:r>
              <a:rPr lang="en-US" sz="1200" dirty="0">
                <a:solidFill>
                  <a:schemeClr val="tx1"/>
                </a:solidFill>
              </a:rPr>
              <a:t>	</a:t>
            </a:r>
            <a:r>
              <a:rPr lang="en-US" sz="1200" dirty="0" err="1">
                <a:solidFill>
                  <a:schemeClr val="tx1"/>
                </a:solidFill>
              </a:rPr>
              <a:t>println("Signature</a:t>
            </a:r>
            <a:r>
              <a:rPr lang="en-US" sz="1200" dirty="0">
                <a:solidFill>
                  <a:schemeClr val="tx1"/>
                </a:solidFill>
              </a:rPr>
              <a:t>: " + </a:t>
            </a:r>
            <a:r>
              <a:rPr lang="en-US" sz="1200" dirty="0" err="1">
                <a:solidFill>
                  <a:schemeClr val="tx1"/>
                </a:solidFill>
              </a:rPr>
              <a:t>joinPointStaticPart</a:t>
            </a:r>
            <a:r>
              <a:rPr lang="en-US" sz="1200" dirty="0" err="1">
                <a:solidFill>
                  <a:schemeClr val="hlink"/>
                </a:solidFill>
              </a:rPr>
              <a:t>.getSignature</a:t>
            </a:r>
            <a:r>
              <a:rPr lang="en-US" sz="1200" dirty="0">
                <a:solidFill>
                  <a:schemeClr val="tx1"/>
                </a:solidFill>
              </a:rPr>
              <a:t>()</a:t>
            </a:r>
          </a:p>
          <a:p>
            <a:pPr>
              <a:lnSpc>
                <a:spcPct val="80000"/>
              </a:lnSpc>
              <a:buFontTx/>
              <a:buNone/>
            </a:pPr>
            <a:r>
              <a:rPr lang="en-US" sz="1200" dirty="0">
                <a:solidFill>
                  <a:schemeClr val="tx1"/>
                </a:solidFill>
              </a:rPr>
              <a:t>		+ " Kind: " + </a:t>
            </a:r>
            <a:r>
              <a:rPr lang="en-US" sz="1200" dirty="0" err="1">
                <a:solidFill>
                  <a:schemeClr val="tx1"/>
                </a:solidFill>
              </a:rPr>
              <a:t>joinPointStaticPart.getKind</a:t>
            </a:r>
            <a:r>
              <a:rPr lang="en-US" sz="1200" dirty="0">
                <a:solidFill>
                  <a:schemeClr val="tx1"/>
                </a:solidFill>
              </a:rPr>
              <a:t>());</a:t>
            </a:r>
          </a:p>
          <a:p>
            <a:pPr>
              <a:lnSpc>
                <a:spcPct val="80000"/>
              </a:lnSpc>
              <a:buFontTx/>
              <a:buNone/>
            </a:pPr>
            <a:r>
              <a:rPr lang="en-US" sz="1200" dirty="0">
                <a:solidFill>
                  <a:schemeClr val="tx1"/>
                </a:solidFill>
              </a:rPr>
              <a:t>	</a:t>
            </a:r>
            <a:r>
              <a:rPr lang="en-US" sz="1200" dirty="0" err="1">
                <a:solidFill>
                  <a:schemeClr val="tx1"/>
                </a:solidFill>
              </a:rPr>
              <a:t>SourceLocation</a:t>
            </a:r>
            <a:r>
              <a:rPr lang="en-US" sz="1200" dirty="0">
                <a:solidFill>
                  <a:schemeClr val="tx1"/>
                </a:solidFill>
              </a:rPr>
              <a:t> </a:t>
            </a:r>
            <a:r>
              <a:rPr lang="en-US" sz="1200" dirty="0" err="1">
                <a:solidFill>
                  <a:schemeClr val="tx1"/>
                </a:solidFill>
              </a:rPr>
              <a:t>sl</a:t>
            </a:r>
            <a:r>
              <a:rPr lang="en-US" sz="1200" dirty="0">
                <a:solidFill>
                  <a:schemeClr val="tx1"/>
                </a:solidFill>
              </a:rPr>
              <a:t> = </a:t>
            </a:r>
            <a:r>
              <a:rPr lang="en-US" sz="1200" dirty="0" err="1">
                <a:solidFill>
                  <a:schemeClr val="tx1"/>
                </a:solidFill>
              </a:rPr>
              <a:t>joinPointStaticPart.</a:t>
            </a:r>
            <a:r>
              <a:rPr lang="en-US" sz="1200" dirty="0" err="1">
                <a:solidFill>
                  <a:schemeClr val="hlink"/>
                </a:solidFill>
              </a:rPr>
              <a:t>getSourceLocation</a:t>
            </a:r>
            <a:r>
              <a:rPr lang="en-US" sz="1200" dirty="0">
                <a:solidFill>
                  <a:schemeClr val="tx1"/>
                </a:solidFill>
              </a:rPr>
              <a:t>();</a:t>
            </a:r>
          </a:p>
          <a:p>
            <a:pPr>
              <a:lnSpc>
                <a:spcPct val="80000"/>
              </a:lnSpc>
              <a:buFontTx/>
              <a:buNone/>
            </a:pPr>
            <a:r>
              <a:rPr lang="en-US" sz="1200" dirty="0">
                <a:solidFill>
                  <a:schemeClr val="tx1"/>
                </a:solidFill>
              </a:rPr>
              <a:t>	</a:t>
            </a:r>
            <a:r>
              <a:rPr lang="en-US" sz="1200" dirty="0" err="1">
                <a:solidFill>
                  <a:schemeClr val="tx1"/>
                </a:solidFill>
              </a:rPr>
              <a:t>println("Source</a:t>
            </a:r>
            <a:r>
              <a:rPr lang="en-US" sz="1200" dirty="0">
                <a:solidFill>
                  <a:schemeClr val="tx1"/>
                </a:solidFill>
              </a:rPr>
              <a:t> location: " +</a:t>
            </a:r>
          </a:p>
          <a:p>
            <a:pPr>
              <a:lnSpc>
                <a:spcPct val="80000"/>
              </a:lnSpc>
              <a:buFontTx/>
              <a:buNone/>
            </a:pPr>
            <a:r>
              <a:rPr lang="en-US" sz="1200" dirty="0">
                <a:solidFill>
                  <a:schemeClr val="tx1"/>
                </a:solidFill>
              </a:rPr>
              <a:t>		</a:t>
            </a:r>
            <a:r>
              <a:rPr lang="en-US" sz="1200" dirty="0" err="1">
                <a:solidFill>
                  <a:schemeClr val="tx1"/>
                </a:solidFill>
              </a:rPr>
              <a:t>sl.getFileName</a:t>
            </a:r>
            <a:r>
              <a:rPr lang="en-US" sz="1200" dirty="0">
                <a:solidFill>
                  <a:schemeClr val="tx1"/>
                </a:solidFill>
              </a:rPr>
              <a:t>() + ":" + </a:t>
            </a:r>
            <a:r>
              <a:rPr lang="en-US" sz="1200" dirty="0" err="1">
                <a:solidFill>
                  <a:schemeClr val="tx1"/>
                </a:solidFill>
              </a:rPr>
              <a:t>sl.getLine</a:t>
            </a:r>
            <a:r>
              <a:rPr lang="en-US" sz="1200" dirty="0">
                <a:solidFill>
                  <a:schemeClr val="tx1"/>
                </a:solidFill>
              </a:rPr>
              <a:t>());</a:t>
            </a:r>
          </a:p>
          <a:p>
            <a:pPr>
              <a:lnSpc>
                <a:spcPct val="80000"/>
              </a:lnSpc>
              <a:buFontTx/>
              <a:buNone/>
            </a:pPr>
            <a:r>
              <a:rPr lang="en-US" sz="1200" dirty="0" smtClean="0">
                <a:solidFill>
                  <a:schemeClr val="tx1"/>
                </a:solidFill>
              </a:rPr>
              <a:t>}</a:t>
            </a:r>
          </a:p>
          <a:p>
            <a:pPr>
              <a:lnSpc>
                <a:spcPct val="80000"/>
              </a:lnSpc>
              <a:buFontTx/>
              <a:buNone/>
            </a:pPr>
            <a:r>
              <a:rPr lang="en-US" sz="1200" dirty="0">
                <a:solidFill>
                  <a:schemeClr val="tx1"/>
                </a:solidFill>
              </a:rPr>
              <a:t>private void </a:t>
            </a:r>
            <a:r>
              <a:rPr lang="en-US" sz="1200" dirty="0" err="1">
                <a:solidFill>
                  <a:schemeClr val="tx1"/>
                </a:solidFill>
              </a:rPr>
              <a:t>println(Object</a:t>
            </a:r>
            <a:r>
              <a:rPr lang="en-US" sz="1200" dirty="0">
                <a:solidFill>
                  <a:schemeClr val="tx1"/>
                </a:solidFill>
              </a:rPr>
              <a:t> message) {</a:t>
            </a:r>
          </a:p>
          <a:p>
            <a:pPr>
              <a:lnSpc>
                <a:spcPct val="80000"/>
              </a:lnSpc>
              <a:buFontTx/>
              <a:buNone/>
            </a:pPr>
            <a:r>
              <a:rPr lang="en-US" sz="1200" dirty="0">
                <a:solidFill>
                  <a:schemeClr val="tx1"/>
                </a:solidFill>
              </a:rPr>
              <a:t>	for (</a:t>
            </a:r>
            <a:r>
              <a:rPr lang="en-US" sz="1200" dirty="0" err="1">
                <a:solidFill>
                  <a:schemeClr val="tx1"/>
                </a:solidFill>
              </a:rPr>
              <a:t>int</a:t>
            </a:r>
            <a:r>
              <a:rPr lang="en-US" sz="1200" dirty="0">
                <a:solidFill>
                  <a:schemeClr val="tx1"/>
                </a:solidFill>
              </a:rPr>
              <a:t> i = 0, spaces = _indent * 2; i &lt; spaces; ++i) {</a:t>
            </a:r>
          </a:p>
          <a:p>
            <a:pPr>
              <a:lnSpc>
                <a:spcPct val="80000"/>
              </a:lnSpc>
              <a:buFontTx/>
              <a:buNone/>
            </a:pPr>
            <a:r>
              <a:rPr lang="en-US" sz="1200" dirty="0">
                <a:solidFill>
                  <a:schemeClr val="tx1"/>
                </a:solidFill>
              </a:rPr>
              <a:t>	    </a:t>
            </a:r>
            <a:r>
              <a:rPr lang="en-US" sz="1200" dirty="0" err="1">
                <a:solidFill>
                  <a:schemeClr val="tx1"/>
                </a:solidFill>
              </a:rPr>
              <a:t>System.out.print</a:t>
            </a:r>
            <a:r>
              <a:rPr lang="en-US" sz="1200" dirty="0">
                <a:solidFill>
                  <a:schemeClr val="tx1"/>
                </a:solidFill>
              </a:rPr>
              <a:t>(" ");</a:t>
            </a:r>
          </a:p>
          <a:p>
            <a:pPr>
              <a:lnSpc>
                <a:spcPct val="80000"/>
              </a:lnSpc>
              <a:buFontTx/>
              <a:buNone/>
            </a:pPr>
            <a:r>
              <a:rPr lang="en-US" sz="1200" dirty="0">
                <a:solidFill>
                  <a:schemeClr val="tx1"/>
                </a:solidFill>
              </a:rPr>
              <a:t>      }</a:t>
            </a:r>
          </a:p>
          <a:p>
            <a:pPr>
              <a:lnSpc>
                <a:spcPct val="80000"/>
              </a:lnSpc>
              <a:buFontTx/>
              <a:buNone/>
            </a:pPr>
            <a:r>
              <a:rPr lang="en-US" sz="1200" dirty="0">
                <a:solidFill>
                  <a:schemeClr val="tx1"/>
                </a:solidFill>
              </a:rPr>
              <a:t>	</a:t>
            </a:r>
            <a:r>
              <a:rPr lang="en-US" sz="1200" dirty="0" err="1">
                <a:solidFill>
                  <a:schemeClr val="tx1"/>
                </a:solidFill>
              </a:rPr>
              <a:t>System.out.println(message</a:t>
            </a:r>
            <a:r>
              <a:rPr lang="en-US" sz="1200" dirty="0">
                <a:solidFill>
                  <a:schemeClr val="tx1"/>
                </a:solidFill>
              </a:rPr>
              <a:t>);</a:t>
            </a:r>
          </a:p>
          <a:p>
            <a:pPr>
              <a:lnSpc>
                <a:spcPct val="80000"/>
              </a:lnSpc>
              <a:buFontTx/>
              <a:buNone/>
            </a:pPr>
            <a:r>
              <a:rPr lang="en-US" sz="1200" dirty="0" smtClean="0">
                <a:solidFill>
                  <a:schemeClr val="tx1"/>
                </a:solidFill>
              </a:rPr>
              <a:t>}}</a:t>
            </a:r>
            <a:endParaRPr lang="en-US" sz="1200" dirty="0">
              <a:solidFill>
                <a:schemeClr val="tx1"/>
              </a:solidFill>
            </a:endParaRPr>
          </a:p>
          <a:p>
            <a:pPr>
              <a:lnSpc>
                <a:spcPct val="80000"/>
              </a:lnSpc>
            </a:pPr>
            <a:endParaRPr lang="en-US" sz="1200" dirty="0"/>
          </a:p>
        </p:txBody>
      </p:sp>
    </p:spTree>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088FFD96-76D6-8044-A2F9-7E75E735F64E}" type="slidenum">
              <a:rPr lang="en-US" altLang="zh-CN"/>
              <a:pPr/>
              <a:t>85</a:t>
            </a:fld>
            <a:r>
              <a:rPr lang="en-US" altLang="zh-CN"/>
              <a:t> </a:t>
            </a:r>
            <a:endParaRPr lang="en-US"/>
          </a:p>
        </p:txBody>
      </p:sp>
      <p:sp>
        <p:nvSpPr>
          <p:cNvPr id="655362" name="Rectangle 2"/>
          <p:cNvSpPr>
            <a:spLocks noGrp="1" noChangeArrowheads="1"/>
          </p:cNvSpPr>
          <p:nvPr>
            <p:ph type="title"/>
          </p:nvPr>
        </p:nvSpPr>
        <p:spPr/>
        <p:txBody>
          <a:bodyPr/>
          <a:lstStyle/>
          <a:p>
            <a:r>
              <a:rPr lang="en-US" sz="2600"/>
              <a:t>Running result</a:t>
            </a:r>
          </a:p>
        </p:txBody>
      </p:sp>
      <p:sp>
        <p:nvSpPr>
          <p:cNvPr id="655363" name="Rectangle 3"/>
          <p:cNvSpPr>
            <a:spLocks noGrp="1" noChangeArrowheads="1"/>
          </p:cNvSpPr>
          <p:nvPr>
            <p:ph type="body" sz="half" idx="1"/>
          </p:nvPr>
        </p:nvSpPr>
        <p:spPr/>
        <p:txBody>
          <a:bodyPr/>
          <a:lstStyle/>
          <a:p>
            <a:pPr>
              <a:lnSpc>
                <a:spcPct val="80000"/>
              </a:lnSpc>
              <a:buFontTx/>
              <a:buNone/>
            </a:pPr>
            <a:r>
              <a:rPr lang="en-US" sz="1200" dirty="0">
                <a:solidFill>
                  <a:schemeClr val="tx1"/>
                </a:solidFill>
              </a:rPr>
              <a:t>========= </a:t>
            </a:r>
            <a:r>
              <a:rPr lang="en-US" sz="1200" dirty="0" err="1">
                <a:solidFill>
                  <a:schemeClr val="tx1"/>
                </a:solidFill>
              </a:rPr>
              <a:t>call(void</a:t>
            </a:r>
            <a:r>
              <a:rPr lang="en-US" sz="1200" dirty="0">
                <a:solidFill>
                  <a:schemeClr val="tx1"/>
                </a:solidFill>
              </a:rPr>
              <a:t> </a:t>
            </a:r>
            <a:r>
              <a:rPr lang="en-US" sz="1200" dirty="0" err="1">
                <a:solidFill>
                  <a:schemeClr val="tx1"/>
                </a:solidFill>
              </a:rPr>
              <a:t>SavingsAccount.credit(float</a:t>
            </a:r>
            <a:r>
              <a:rPr lang="en-US" sz="1200" dirty="0">
                <a:solidFill>
                  <a:schemeClr val="tx1"/>
                </a:solidFill>
              </a:rPr>
              <a:t>)) ===========</a:t>
            </a:r>
          </a:p>
          <a:p>
            <a:pPr>
              <a:lnSpc>
                <a:spcPct val="80000"/>
              </a:lnSpc>
              <a:buFontTx/>
              <a:buNone/>
            </a:pPr>
            <a:r>
              <a:rPr lang="en-US" sz="1200" dirty="0">
                <a:solidFill>
                  <a:schemeClr val="tx1"/>
                </a:solidFill>
              </a:rPr>
              <a:t>This: null Target: SavingsAccount@cd2c3c</a:t>
            </a:r>
          </a:p>
          <a:p>
            <a:pPr>
              <a:lnSpc>
                <a:spcPct val="80000"/>
              </a:lnSpc>
              <a:buFontTx/>
              <a:buNone/>
            </a:pPr>
            <a:r>
              <a:rPr lang="en-US" sz="1200" dirty="0" err="1">
                <a:solidFill>
                  <a:schemeClr val="tx1"/>
                </a:solidFill>
              </a:rPr>
              <a:t>Args</a:t>
            </a:r>
            <a:r>
              <a:rPr lang="en-US" sz="1200" dirty="0">
                <a:solidFill>
                  <a:schemeClr val="tx1"/>
                </a:solidFill>
              </a:rPr>
              <a:t>:  [0] = 100.0</a:t>
            </a:r>
          </a:p>
          <a:p>
            <a:pPr>
              <a:lnSpc>
                <a:spcPct val="80000"/>
              </a:lnSpc>
              <a:buFontTx/>
              <a:buNone/>
            </a:pPr>
            <a:r>
              <a:rPr lang="en-US" sz="1200" dirty="0">
                <a:solidFill>
                  <a:schemeClr val="tx1"/>
                </a:solidFill>
              </a:rPr>
              <a:t>Signature: void </a:t>
            </a:r>
            <a:r>
              <a:rPr lang="en-US" sz="1200" dirty="0" err="1">
                <a:solidFill>
                  <a:schemeClr val="tx1"/>
                </a:solidFill>
              </a:rPr>
              <a:t>SavingsAccount.credit(float</a:t>
            </a:r>
            <a:r>
              <a:rPr lang="en-US" sz="1200" dirty="0">
                <a:solidFill>
                  <a:schemeClr val="tx1"/>
                </a:solidFill>
              </a:rPr>
              <a:t>) Kind: method-call</a:t>
            </a:r>
          </a:p>
          <a:p>
            <a:pPr>
              <a:lnSpc>
                <a:spcPct val="80000"/>
              </a:lnSpc>
              <a:buFontTx/>
              <a:buNone/>
            </a:pPr>
            <a:r>
              <a:rPr lang="en-US" sz="1200" dirty="0">
                <a:solidFill>
                  <a:schemeClr val="tx1"/>
                </a:solidFill>
              </a:rPr>
              <a:t>Source location: Test.java:6</a:t>
            </a:r>
          </a:p>
          <a:p>
            <a:pPr>
              <a:lnSpc>
                <a:spcPct val="80000"/>
              </a:lnSpc>
              <a:buFontTx/>
              <a:buNone/>
            </a:pPr>
            <a:r>
              <a:rPr lang="en-US" sz="1200" dirty="0">
                <a:solidFill>
                  <a:schemeClr val="tx1"/>
                </a:solidFill>
              </a:rPr>
              <a:t>  ========= </a:t>
            </a:r>
            <a:r>
              <a:rPr lang="en-US" sz="1200" dirty="0" err="1">
                <a:solidFill>
                  <a:schemeClr val="tx1"/>
                </a:solidFill>
              </a:rPr>
              <a:t>execution(void</a:t>
            </a:r>
            <a:r>
              <a:rPr lang="en-US" sz="1200" dirty="0">
                <a:solidFill>
                  <a:schemeClr val="tx1"/>
                </a:solidFill>
              </a:rPr>
              <a:t> </a:t>
            </a:r>
            <a:r>
              <a:rPr lang="en-US" sz="1200" dirty="0" err="1">
                <a:solidFill>
                  <a:schemeClr val="tx1"/>
                </a:solidFill>
              </a:rPr>
              <a:t>Account.credit(float</a:t>
            </a:r>
            <a:r>
              <a:rPr lang="en-US" sz="1200" dirty="0">
                <a:solidFill>
                  <a:schemeClr val="tx1"/>
                </a:solidFill>
              </a:rPr>
              <a:t>)) ===========</a:t>
            </a:r>
          </a:p>
          <a:p>
            <a:pPr>
              <a:lnSpc>
                <a:spcPct val="80000"/>
              </a:lnSpc>
              <a:buFontTx/>
              <a:buNone/>
            </a:pPr>
            <a:r>
              <a:rPr lang="en-US" sz="1200" dirty="0">
                <a:solidFill>
                  <a:schemeClr val="tx1"/>
                </a:solidFill>
              </a:rPr>
              <a:t>  This: SavingsAccount@cd2c3c Target: SavingsAccount@cd2c3c</a:t>
            </a:r>
          </a:p>
          <a:p>
            <a:pPr>
              <a:lnSpc>
                <a:spcPct val="80000"/>
              </a:lnSpc>
              <a:buFontTx/>
              <a:buNone/>
            </a:pPr>
            <a:r>
              <a:rPr lang="en-US" sz="1200" dirty="0">
                <a:solidFill>
                  <a:schemeClr val="tx1"/>
                </a:solidFill>
              </a:rPr>
              <a:t>  </a:t>
            </a:r>
            <a:r>
              <a:rPr lang="en-US" sz="1200" dirty="0" err="1">
                <a:solidFill>
                  <a:schemeClr val="tx1"/>
                </a:solidFill>
              </a:rPr>
              <a:t>Args</a:t>
            </a:r>
            <a:r>
              <a:rPr lang="en-US" sz="1200" dirty="0">
                <a:solidFill>
                  <a:schemeClr val="tx1"/>
                </a:solidFill>
              </a:rPr>
              <a:t>:  [0] = 100.0</a:t>
            </a:r>
          </a:p>
          <a:p>
            <a:pPr>
              <a:lnSpc>
                <a:spcPct val="80000"/>
              </a:lnSpc>
              <a:buFontTx/>
              <a:buNone/>
            </a:pPr>
            <a:r>
              <a:rPr lang="en-US" sz="1200" dirty="0">
                <a:solidFill>
                  <a:schemeClr val="tx1"/>
                </a:solidFill>
              </a:rPr>
              <a:t>  Signature: void </a:t>
            </a:r>
            <a:r>
              <a:rPr lang="en-US" sz="1200" dirty="0" err="1">
                <a:solidFill>
                  <a:schemeClr val="tx1"/>
                </a:solidFill>
              </a:rPr>
              <a:t>Account.credit(float</a:t>
            </a:r>
            <a:r>
              <a:rPr lang="en-US" sz="1200" dirty="0">
                <a:solidFill>
                  <a:schemeClr val="tx1"/>
                </a:solidFill>
              </a:rPr>
              <a:t>) Kind: method-execution</a:t>
            </a:r>
          </a:p>
          <a:p>
            <a:pPr>
              <a:lnSpc>
                <a:spcPct val="80000"/>
              </a:lnSpc>
              <a:buFontTx/>
              <a:buNone/>
            </a:pPr>
            <a:r>
              <a:rPr lang="en-US" sz="1200" dirty="0">
                <a:solidFill>
                  <a:schemeClr val="tx1"/>
                </a:solidFill>
              </a:rPr>
              <a:t>  Source location: Account.java:11</a:t>
            </a:r>
          </a:p>
          <a:p>
            <a:pPr>
              <a:lnSpc>
                <a:spcPct val="80000"/>
              </a:lnSpc>
              <a:buFontTx/>
              <a:buNone/>
            </a:pPr>
            <a:r>
              <a:rPr lang="en-US" sz="1200" dirty="0">
                <a:solidFill>
                  <a:schemeClr val="tx1"/>
                </a:solidFill>
              </a:rPr>
              <a:t>    ========= </a:t>
            </a:r>
            <a:r>
              <a:rPr lang="en-US" sz="1200" dirty="0" err="1">
                <a:solidFill>
                  <a:schemeClr val="tx1"/>
                </a:solidFill>
              </a:rPr>
              <a:t>call(float</a:t>
            </a:r>
            <a:r>
              <a:rPr lang="en-US" sz="1200" dirty="0">
                <a:solidFill>
                  <a:schemeClr val="tx1"/>
                </a:solidFill>
              </a:rPr>
              <a:t> </a:t>
            </a:r>
            <a:r>
              <a:rPr lang="en-US" sz="1200" dirty="0" err="1">
                <a:solidFill>
                  <a:schemeClr val="tx1"/>
                </a:solidFill>
              </a:rPr>
              <a:t>Account.getBalance</a:t>
            </a:r>
            <a:r>
              <a:rPr lang="en-US" sz="1200" dirty="0">
                <a:solidFill>
                  <a:schemeClr val="tx1"/>
                </a:solidFill>
              </a:rPr>
              <a:t>()) ===========</a:t>
            </a:r>
          </a:p>
          <a:p>
            <a:pPr>
              <a:lnSpc>
                <a:spcPct val="80000"/>
              </a:lnSpc>
              <a:buFontTx/>
              <a:buNone/>
            </a:pPr>
            <a:r>
              <a:rPr lang="en-US" sz="1200" dirty="0">
                <a:solidFill>
                  <a:schemeClr val="tx1"/>
                </a:solidFill>
              </a:rPr>
              <a:t>    This: SavingsAccount@cd2c3c Target: SavingsAccount@cd2c3c</a:t>
            </a:r>
          </a:p>
          <a:p>
            <a:pPr>
              <a:lnSpc>
                <a:spcPct val="80000"/>
              </a:lnSpc>
              <a:buFontTx/>
              <a:buNone/>
            </a:pPr>
            <a:r>
              <a:rPr lang="en-US" sz="1200" dirty="0">
                <a:solidFill>
                  <a:schemeClr val="tx1"/>
                </a:solidFill>
              </a:rPr>
              <a:t>    </a:t>
            </a:r>
            <a:r>
              <a:rPr lang="en-US" sz="1200" dirty="0" err="1">
                <a:solidFill>
                  <a:schemeClr val="tx1"/>
                </a:solidFill>
              </a:rPr>
              <a:t>Args</a:t>
            </a:r>
            <a:r>
              <a:rPr lang="en-US" sz="1200" dirty="0">
                <a:solidFill>
                  <a:schemeClr val="tx1"/>
                </a:solidFill>
              </a:rPr>
              <a:t>: </a:t>
            </a:r>
          </a:p>
          <a:p>
            <a:pPr>
              <a:lnSpc>
                <a:spcPct val="80000"/>
              </a:lnSpc>
              <a:buFontTx/>
              <a:buNone/>
            </a:pPr>
            <a:r>
              <a:rPr lang="en-US" sz="1200" dirty="0">
                <a:solidFill>
                  <a:schemeClr val="tx1"/>
                </a:solidFill>
              </a:rPr>
              <a:t>    Signature: float </a:t>
            </a:r>
            <a:r>
              <a:rPr lang="en-US" sz="1200" dirty="0" err="1">
                <a:solidFill>
                  <a:schemeClr val="tx1"/>
                </a:solidFill>
              </a:rPr>
              <a:t>Account.getBalance</a:t>
            </a:r>
            <a:r>
              <a:rPr lang="en-US" sz="1200" dirty="0">
                <a:solidFill>
                  <a:schemeClr val="tx1"/>
                </a:solidFill>
              </a:rPr>
              <a:t>() Kind: method-call</a:t>
            </a:r>
          </a:p>
          <a:p>
            <a:pPr>
              <a:lnSpc>
                <a:spcPct val="80000"/>
              </a:lnSpc>
              <a:buFontTx/>
              <a:buNone/>
            </a:pPr>
            <a:r>
              <a:rPr lang="en-US" sz="1200" dirty="0">
                <a:solidFill>
                  <a:schemeClr val="tx1"/>
                </a:solidFill>
              </a:rPr>
              <a:t>    Source location: Account.java:12</a:t>
            </a:r>
          </a:p>
          <a:p>
            <a:pPr>
              <a:lnSpc>
                <a:spcPct val="80000"/>
              </a:lnSpc>
              <a:buFontTx/>
              <a:buNone/>
            </a:pPr>
            <a:r>
              <a:rPr lang="en-US" sz="1200" dirty="0">
                <a:solidFill>
                  <a:schemeClr val="tx1"/>
                </a:solidFill>
              </a:rPr>
              <a:t>      ========= </a:t>
            </a:r>
            <a:r>
              <a:rPr lang="en-US" sz="1200" dirty="0" err="1">
                <a:solidFill>
                  <a:schemeClr val="tx1"/>
                </a:solidFill>
              </a:rPr>
              <a:t>execution(float</a:t>
            </a:r>
            <a:r>
              <a:rPr lang="en-US" sz="1200" dirty="0">
                <a:solidFill>
                  <a:schemeClr val="tx1"/>
                </a:solidFill>
              </a:rPr>
              <a:t> </a:t>
            </a:r>
            <a:r>
              <a:rPr lang="en-US" sz="1200" dirty="0" err="1">
                <a:solidFill>
                  <a:schemeClr val="tx1"/>
                </a:solidFill>
              </a:rPr>
              <a:t>Account.getBalance</a:t>
            </a:r>
            <a:r>
              <a:rPr lang="en-US" sz="1200" dirty="0">
                <a:solidFill>
                  <a:schemeClr val="tx1"/>
                </a:solidFill>
              </a:rPr>
              <a:t>()) ===========</a:t>
            </a:r>
          </a:p>
          <a:p>
            <a:pPr>
              <a:lnSpc>
                <a:spcPct val="80000"/>
              </a:lnSpc>
              <a:buFontTx/>
              <a:buNone/>
            </a:pPr>
            <a:r>
              <a:rPr lang="en-US" sz="1200" dirty="0">
                <a:solidFill>
                  <a:schemeClr val="tx1"/>
                </a:solidFill>
              </a:rPr>
              <a:t>      This: SavingsAccount@cd2c3c Target: SavingsAccount@cd2c3c</a:t>
            </a:r>
          </a:p>
          <a:p>
            <a:pPr>
              <a:lnSpc>
                <a:spcPct val="80000"/>
              </a:lnSpc>
              <a:buFontTx/>
              <a:buNone/>
            </a:pPr>
            <a:r>
              <a:rPr lang="en-US" sz="1200" dirty="0">
                <a:solidFill>
                  <a:schemeClr val="tx1"/>
                </a:solidFill>
              </a:rPr>
              <a:t>      </a:t>
            </a:r>
            <a:r>
              <a:rPr lang="en-US" sz="1200" dirty="0" err="1">
                <a:solidFill>
                  <a:schemeClr val="tx1"/>
                </a:solidFill>
              </a:rPr>
              <a:t>Args</a:t>
            </a:r>
            <a:r>
              <a:rPr lang="en-US" sz="1200" dirty="0">
                <a:solidFill>
                  <a:schemeClr val="tx1"/>
                </a:solidFill>
              </a:rPr>
              <a:t>: </a:t>
            </a:r>
          </a:p>
          <a:p>
            <a:pPr>
              <a:lnSpc>
                <a:spcPct val="80000"/>
              </a:lnSpc>
              <a:buFontTx/>
              <a:buNone/>
            </a:pPr>
            <a:r>
              <a:rPr lang="en-US" sz="1200" dirty="0">
                <a:solidFill>
                  <a:schemeClr val="tx1"/>
                </a:solidFill>
              </a:rPr>
              <a:t>      Signature: float </a:t>
            </a:r>
            <a:r>
              <a:rPr lang="en-US" sz="1200" dirty="0" err="1">
                <a:solidFill>
                  <a:schemeClr val="tx1"/>
                </a:solidFill>
              </a:rPr>
              <a:t>Account.getBalance</a:t>
            </a:r>
            <a:r>
              <a:rPr lang="en-US" sz="1200" dirty="0">
                <a:solidFill>
                  <a:schemeClr val="tx1"/>
                </a:solidFill>
              </a:rPr>
              <a:t>() Kind: method-execution</a:t>
            </a:r>
          </a:p>
          <a:p>
            <a:pPr>
              <a:lnSpc>
                <a:spcPct val="80000"/>
              </a:lnSpc>
              <a:buFontTx/>
              <a:buNone/>
            </a:pPr>
            <a:r>
              <a:rPr lang="en-US" sz="1200" dirty="0">
                <a:solidFill>
                  <a:schemeClr val="tx1"/>
                </a:solidFill>
              </a:rPr>
              <a:t>      Source location: Account.java:26</a:t>
            </a:r>
          </a:p>
          <a:p>
            <a:pPr>
              <a:lnSpc>
                <a:spcPct val="80000"/>
              </a:lnSpc>
              <a:buFontTx/>
              <a:buNone/>
            </a:pPr>
            <a:endParaRPr lang="en-US" sz="2000" dirty="0">
              <a:solidFill>
                <a:schemeClr val="tx1"/>
              </a:solidFill>
            </a:endParaRPr>
          </a:p>
        </p:txBody>
      </p:sp>
      <p:sp>
        <p:nvSpPr>
          <p:cNvPr id="655364" name="Rectangle 4"/>
          <p:cNvSpPr>
            <a:spLocks noGrp="1" noChangeArrowheads="1"/>
          </p:cNvSpPr>
          <p:nvPr>
            <p:ph type="body" sz="half" idx="2"/>
          </p:nvPr>
        </p:nvSpPr>
        <p:spPr/>
        <p:txBody>
          <a:bodyPr/>
          <a:lstStyle/>
          <a:p>
            <a:pPr>
              <a:lnSpc>
                <a:spcPct val="80000"/>
              </a:lnSpc>
              <a:buFontTx/>
              <a:buNone/>
            </a:pPr>
            <a:r>
              <a:rPr lang="en-US" sz="1200" dirty="0">
                <a:solidFill>
                  <a:schemeClr val="tx1"/>
                </a:solidFill>
              </a:rPr>
              <a:t> ========= </a:t>
            </a:r>
            <a:r>
              <a:rPr lang="en-US" sz="1200" dirty="0" err="1">
                <a:solidFill>
                  <a:schemeClr val="tx1"/>
                </a:solidFill>
              </a:rPr>
              <a:t>get(float</a:t>
            </a:r>
            <a:r>
              <a:rPr lang="en-US" sz="1200" dirty="0">
                <a:solidFill>
                  <a:schemeClr val="tx1"/>
                </a:solidFill>
              </a:rPr>
              <a:t> </a:t>
            </a:r>
            <a:r>
              <a:rPr lang="en-US" sz="1200" dirty="0" err="1">
                <a:solidFill>
                  <a:schemeClr val="tx1"/>
                </a:solidFill>
              </a:rPr>
              <a:t>Account._balance</a:t>
            </a:r>
            <a:r>
              <a:rPr lang="en-US" sz="1200" dirty="0">
                <a:solidFill>
                  <a:schemeClr val="tx1"/>
                </a:solidFill>
              </a:rPr>
              <a:t>) ===========</a:t>
            </a:r>
          </a:p>
          <a:p>
            <a:pPr>
              <a:lnSpc>
                <a:spcPct val="80000"/>
              </a:lnSpc>
              <a:buFontTx/>
              <a:buNone/>
            </a:pPr>
            <a:r>
              <a:rPr lang="en-US" sz="1200" dirty="0">
                <a:solidFill>
                  <a:schemeClr val="tx1"/>
                </a:solidFill>
              </a:rPr>
              <a:t>        This: SavingsAccount@cd2c3c Target: SavingsAccount@cd2c3c</a:t>
            </a:r>
          </a:p>
          <a:p>
            <a:pPr>
              <a:lnSpc>
                <a:spcPct val="80000"/>
              </a:lnSpc>
              <a:buFontTx/>
              <a:buNone/>
            </a:pPr>
            <a:r>
              <a:rPr lang="en-US" sz="1200" dirty="0">
                <a:solidFill>
                  <a:schemeClr val="tx1"/>
                </a:solidFill>
              </a:rPr>
              <a:t>        </a:t>
            </a:r>
            <a:r>
              <a:rPr lang="en-US" sz="1200" dirty="0" err="1">
                <a:solidFill>
                  <a:schemeClr val="tx1"/>
                </a:solidFill>
              </a:rPr>
              <a:t>Args</a:t>
            </a:r>
            <a:r>
              <a:rPr lang="en-US" sz="1200" dirty="0">
                <a:solidFill>
                  <a:schemeClr val="tx1"/>
                </a:solidFill>
              </a:rPr>
              <a:t>: </a:t>
            </a:r>
          </a:p>
          <a:p>
            <a:pPr>
              <a:lnSpc>
                <a:spcPct val="80000"/>
              </a:lnSpc>
              <a:buFontTx/>
              <a:buNone/>
            </a:pPr>
            <a:r>
              <a:rPr lang="en-US" sz="1200" dirty="0">
                <a:solidFill>
                  <a:schemeClr val="tx1"/>
                </a:solidFill>
              </a:rPr>
              <a:t>        Signature: float </a:t>
            </a:r>
            <a:r>
              <a:rPr lang="en-US" sz="1200" dirty="0" err="1">
                <a:solidFill>
                  <a:schemeClr val="tx1"/>
                </a:solidFill>
              </a:rPr>
              <a:t>Account._balance</a:t>
            </a:r>
            <a:r>
              <a:rPr lang="en-US" sz="1200" dirty="0">
                <a:solidFill>
                  <a:schemeClr val="tx1"/>
                </a:solidFill>
              </a:rPr>
              <a:t> Kind: field-get</a:t>
            </a:r>
          </a:p>
          <a:p>
            <a:pPr>
              <a:lnSpc>
                <a:spcPct val="80000"/>
              </a:lnSpc>
              <a:buFontTx/>
              <a:buNone/>
            </a:pPr>
            <a:r>
              <a:rPr lang="en-US" sz="1200" dirty="0">
                <a:solidFill>
                  <a:schemeClr val="tx1"/>
                </a:solidFill>
              </a:rPr>
              <a:t>        Source location: Account.java:27</a:t>
            </a:r>
          </a:p>
          <a:p>
            <a:pPr>
              <a:lnSpc>
                <a:spcPct val="80000"/>
              </a:lnSpc>
              <a:buFontTx/>
              <a:buNone/>
            </a:pPr>
            <a:r>
              <a:rPr lang="en-US" sz="1200" dirty="0">
                <a:solidFill>
                  <a:schemeClr val="tx1"/>
                </a:solidFill>
              </a:rPr>
              <a:t>    ========= </a:t>
            </a:r>
            <a:r>
              <a:rPr lang="en-US" sz="1200" dirty="0" err="1">
                <a:solidFill>
                  <a:schemeClr val="tx1"/>
                </a:solidFill>
              </a:rPr>
              <a:t>call(void</a:t>
            </a:r>
            <a:r>
              <a:rPr lang="en-US" sz="1200" dirty="0">
                <a:solidFill>
                  <a:schemeClr val="tx1"/>
                </a:solidFill>
              </a:rPr>
              <a:t> </a:t>
            </a:r>
            <a:r>
              <a:rPr lang="en-US" sz="1200" dirty="0" err="1">
                <a:solidFill>
                  <a:schemeClr val="tx1"/>
                </a:solidFill>
              </a:rPr>
              <a:t>Account.setBalance(float</a:t>
            </a:r>
            <a:r>
              <a:rPr lang="en-US" sz="1200" dirty="0">
                <a:solidFill>
                  <a:schemeClr val="tx1"/>
                </a:solidFill>
              </a:rPr>
              <a:t>)) ===========</a:t>
            </a:r>
          </a:p>
          <a:p>
            <a:pPr>
              <a:lnSpc>
                <a:spcPct val="80000"/>
              </a:lnSpc>
              <a:buFontTx/>
              <a:buNone/>
            </a:pPr>
            <a:r>
              <a:rPr lang="en-US" sz="1200" dirty="0">
                <a:solidFill>
                  <a:schemeClr val="tx1"/>
                </a:solidFill>
              </a:rPr>
              <a:t>    This: SavingsAccount@cd2c3c Target: SavingsAccount@cd2c3c</a:t>
            </a:r>
          </a:p>
          <a:p>
            <a:pPr>
              <a:lnSpc>
                <a:spcPct val="80000"/>
              </a:lnSpc>
              <a:buFontTx/>
              <a:buNone/>
            </a:pPr>
            <a:r>
              <a:rPr lang="en-US" sz="1200" dirty="0">
                <a:solidFill>
                  <a:schemeClr val="tx1"/>
                </a:solidFill>
              </a:rPr>
              <a:t>    </a:t>
            </a:r>
            <a:r>
              <a:rPr lang="en-US" sz="1200" dirty="0" err="1">
                <a:solidFill>
                  <a:schemeClr val="tx1"/>
                </a:solidFill>
              </a:rPr>
              <a:t>Args</a:t>
            </a:r>
            <a:r>
              <a:rPr lang="en-US" sz="1200" dirty="0">
                <a:solidFill>
                  <a:schemeClr val="tx1"/>
                </a:solidFill>
              </a:rPr>
              <a:t>:  [0] = 100.0</a:t>
            </a:r>
          </a:p>
          <a:p>
            <a:pPr>
              <a:lnSpc>
                <a:spcPct val="80000"/>
              </a:lnSpc>
              <a:buFontTx/>
              <a:buNone/>
            </a:pPr>
            <a:r>
              <a:rPr lang="en-US" sz="1200" dirty="0">
                <a:solidFill>
                  <a:schemeClr val="tx1"/>
                </a:solidFill>
              </a:rPr>
              <a:t>    Signature: void </a:t>
            </a:r>
            <a:r>
              <a:rPr lang="en-US" sz="1200" dirty="0" err="1">
                <a:solidFill>
                  <a:schemeClr val="tx1"/>
                </a:solidFill>
              </a:rPr>
              <a:t>Account.setBalance(float</a:t>
            </a:r>
            <a:r>
              <a:rPr lang="en-US" sz="1200" dirty="0">
                <a:solidFill>
                  <a:schemeClr val="tx1"/>
                </a:solidFill>
              </a:rPr>
              <a:t>) Kind: method-call</a:t>
            </a:r>
          </a:p>
          <a:p>
            <a:pPr>
              <a:lnSpc>
                <a:spcPct val="80000"/>
              </a:lnSpc>
              <a:buFontTx/>
              <a:buNone/>
            </a:pPr>
            <a:r>
              <a:rPr lang="en-US" sz="1200" dirty="0">
                <a:solidFill>
                  <a:schemeClr val="tx1"/>
                </a:solidFill>
              </a:rPr>
              <a:t>    Source location: Account.java:12</a:t>
            </a:r>
          </a:p>
          <a:p>
            <a:pPr>
              <a:lnSpc>
                <a:spcPct val="80000"/>
              </a:lnSpc>
              <a:buFontTx/>
              <a:buNone/>
            </a:pPr>
            <a:r>
              <a:rPr lang="en-US" sz="1200" dirty="0">
                <a:solidFill>
                  <a:schemeClr val="tx1"/>
                </a:solidFill>
              </a:rPr>
              <a:t>      ========= </a:t>
            </a:r>
            <a:r>
              <a:rPr lang="en-US" sz="1200" dirty="0" err="1">
                <a:solidFill>
                  <a:schemeClr val="tx1"/>
                </a:solidFill>
              </a:rPr>
              <a:t>execution(void</a:t>
            </a:r>
            <a:r>
              <a:rPr lang="en-US" sz="1200" dirty="0">
                <a:solidFill>
                  <a:schemeClr val="tx1"/>
                </a:solidFill>
              </a:rPr>
              <a:t> </a:t>
            </a:r>
            <a:r>
              <a:rPr lang="en-US" sz="1200" dirty="0" err="1">
                <a:solidFill>
                  <a:schemeClr val="tx1"/>
                </a:solidFill>
              </a:rPr>
              <a:t>Account.setBalance(float</a:t>
            </a:r>
            <a:r>
              <a:rPr lang="en-US" sz="1200" dirty="0">
                <a:solidFill>
                  <a:schemeClr val="tx1"/>
                </a:solidFill>
              </a:rPr>
              <a:t>)) ===========</a:t>
            </a:r>
          </a:p>
          <a:p>
            <a:pPr>
              <a:lnSpc>
                <a:spcPct val="80000"/>
              </a:lnSpc>
              <a:buFontTx/>
              <a:buNone/>
            </a:pPr>
            <a:r>
              <a:rPr lang="en-US" sz="1200" dirty="0">
                <a:solidFill>
                  <a:schemeClr val="tx1"/>
                </a:solidFill>
              </a:rPr>
              <a:t>      This: SavingsAccount@cd2c3c Target: SavingsAccount@cd2c3c</a:t>
            </a:r>
          </a:p>
          <a:p>
            <a:pPr>
              <a:lnSpc>
                <a:spcPct val="80000"/>
              </a:lnSpc>
              <a:buFontTx/>
              <a:buNone/>
            </a:pPr>
            <a:r>
              <a:rPr lang="en-US" sz="1200" dirty="0">
                <a:solidFill>
                  <a:schemeClr val="tx1"/>
                </a:solidFill>
              </a:rPr>
              <a:t>      </a:t>
            </a:r>
            <a:r>
              <a:rPr lang="en-US" sz="1200" dirty="0" err="1">
                <a:solidFill>
                  <a:schemeClr val="tx1"/>
                </a:solidFill>
              </a:rPr>
              <a:t>Args</a:t>
            </a:r>
            <a:r>
              <a:rPr lang="en-US" sz="1200" dirty="0">
                <a:solidFill>
                  <a:schemeClr val="tx1"/>
                </a:solidFill>
              </a:rPr>
              <a:t>:  [0] = 100.0</a:t>
            </a:r>
          </a:p>
          <a:p>
            <a:pPr>
              <a:lnSpc>
                <a:spcPct val="80000"/>
              </a:lnSpc>
              <a:buFontTx/>
              <a:buNone/>
            </a:pPr>
            <a:r>
              <a:rPr lang="en-US" sz="1200" dirty="0">
                <a:solidFill>
                  <a:schemeClr val="tx1"/>
                </a:solidFill>
              </a:rPr>
              <a:t>      Signature: void </a:t>
            </a:r>
            <a:r>
              <a:rPr lang="en-US" sz="1200" dirty="0" err="1">
                <a:solidFill>
                  <a:schemeClr val="tx1"/>
                </a:solidFill>
              </a:rPr>
              <a:t>Account.setBalance(float</a:t>
            </a:r>
            <a:r>
              <a:rPr lang="en-US" sz="1200" dirty="0">
                <a:solidFill>
                  <a:schemeClr val="tx1"/>
                </a:solidFill>
              </a:rPr>
              <a:t>) Kind: method-execution</a:t>
            </a:r>
          </a:p>
          <a:p>
            <a:pPr>
              <a:lnSpc>
                <a:spcPct val="80000"/>
              </a:lnSpc>
              <a:buFontTx/>
              <a:buNone/>
            </a:pPr>
            <a:r>
              <a:rPr lang="en-US" sz="1200" dirty="0">
                <a:solidFill>
                  <a:schemeClr val="tx1"/>
                </a:solidFill>
              </a:rPr>
              <a:t>      Source location: Account.java:30</a:t>
            </a:r>
          </a:p>
          <a:p>
            <a:pPr>
              <a:lnSpc>
                <a:spcPct val="80000"/>
              </a:lnSpc>
              <a:buFontTx/>
              <a:buNone/>
            </a:pPr>
            <a:r>
              <a:rPr lang="en-US" sz="1200" dirty="0">
                <a:solidFill>
                  <a:schemeClr val="tx1"/>
                </a:solidFill>
              </a:rPr>
              <a:t>        ========= </a:t>
            </a:r>
            <a:r>
              <a:rPr lang="en-US" sz="1200" dirty="0" err="1">
                <a:solidFill>
                  <a:schemeClr val="tx1"/>
                </a:solidFill>
              </a:rPr>
              <a:t>set(float</a:t>
            </a:r>
            <a:r>
              <a:rPr lang="en-US" sz="1200" dirty="0">
                <a:solidFill>
                  <a:schemeClr val="tx1"/>
                </a:solidFill>
              </a:rPr>
              <a:t> </a:t>
            </a:r>
            <a:r>
              <a:rPr lang="en-US" sz="1200" dirty="0" err="1">
                <a:solidFill>
                  <a:schemeClr val="tx1"/>
                </a:solidFill>
              </a:rPr>
              <a:t>Account._balance</a:t>
            </a:r>
            <a:r>
              <a:rPr lang="en-US" sz="1200" dirty="0">
                <a:solidFill>
                  <a:schemeClr val="tx1"/>
                </a:solidFill>
              </a:rPr>
              <a:t>) ===========</a:t>
            </a:r>
          </a:p>
          <a:p>
            <a:pPr>
              <a:lnSpc>
                <a:spcPct val="80000"/>
              </a:lnSpc>
              <a:buFontTx/>
              <a:buNone/>
            </a:pPr>
            <a:r>
              <a:rPr lang="en-US" sz="1200" dirty="0">
                <a:solidFill>
                  <a:schemeClr val="tx1"/>
                </a:solidFill>
              </a:rPr>
              <a:t>        This: SavingsAccount@cd2c3c Target: SavingsAccount@cd2c3c</a:t>
            </a:r>
          </a:p>
          <a:p>
            <a:pPr>
              <a:lnSpc>
                <a:spcPct val="80000"/>
              </a:lnSpc>
              <a:buFontTx/>
              <a:buNone/>
            </a:pPr>
            <a:r>
              <a:rPr lang="en-US" sz="1200" dirty="0">
                <a:solidFill>
                  <a:schemeClr val="tx1"/>
                </a:solidFill>
              </a:rPr>
              <a:t>        </a:t>
            </a:r>
            <a:r>
              <a:rPr lang="en-US" sz="1200" dirty="0" err="1">
                <a:solidFill>
                  <a:schemeClr val="tx1"/>
                </a:solidFill>
              </a:rPr>
              <a:t>Args</a:t>
            </a:r>
            <a:r>
              <a:rPr lang="en-US" sz="1200" dirty="0">
                <a:solidFill>
                  <a:schemeClr val="tx1"/>
                </a:solidFill>
              </a:rPr>
              <a:t>:  [0] = 100.0</a:t>
            </a:r>
          </a:p>
          <a:p>
            <a:pPr>
              <a:lnSpc>
                <a:spcPct val="80000"/>
              </a:lnSpc>
              <a:buFontTx/>
              <a:buNone/>
            </a:pPr>
            <a:r>
              <a:rPr lang="en-US" sz="1200" dirty="0">
                <a:solidFill>
                  <a:schemeClr val="tx1"/>
                </a:solidFill>
              </a:rPr>
              <a:t>        Signature: float </a:t>
            </a:r>
            <a:r>
              <a:rPr lang="en-US" sz="1200" dirty="0" err="1">
                <a:solidFill>
                  <a:schemeClr val="tx1"/>
                </a:solidFill>
              </a:rPr>
              <a:t>Account._balance</a:t>
            </a:r>
            <a:r>
              <a:rPr lang="en-US" sz="1200" dirty="0">
                <a:solidFill>
                  <a:schemeClr val="tx1"/>
                </a:solidFill>
              </a:rPr>
              <a:t> Kind: field-set</a:t>
            </a:r>
          </a:p>
          <a:p>
            <a:pPr>
              <a:lnSpc>
                <a:spcPct val="80000"/>
              </a:lnSpc>
              <a:buFontTx/>
              <a:buNone/>
            </a:pPr>
            <a:r>
              <a:rPr lang="en-US" sz="1200" dirty="0">
                <a:solidFill>
                  <a:schemeClr val="tx1"/>
                </a:solidFill>
              </a:rPr>
              <a:t>        Source location: Account.java:31</a:t>
            </a:r>
            <a:endParaRPr lang="en-US" sz="2000" dirty="0">
              <a:solidFill>
                <a:schemeClr val="tx1"/>
              </a:solidFill>
            </a:endParaRPr>
          </a:p>
          <a:p>
            <a:pPr>
              <a:lnSpc>
                <a:spcPct val="80000"/>
              </a:lnSpc>
            </a:pPr>
            <a:endParaRPr lang="en-US" sz="1200" dirty="0"/>
          </a:p>
        </p:txBody>
      </p:sp>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89866C96-1BBA-3B42-BEC0-76C0B8D5BE61}" type="slidenum">
              <a:rPr lang="en-US" altLang="zh-CN"/>
              <a:pPr/>
              <a:t>86</a:t>
            </a:fld>
            <a:r>
              <a:rPr lang="en-US" altLang="zh-CN"/>
              <a:t> </a:t>
            </a:r>
            <a:endParaRPr lang="en-US"/>
          </a:p>
        </p:txBody>
      </p:sp>
      <p:sp>
        <p:nvSpPr>
          <p:cNvPr id="657410" name="Rectangle 2"/>
          <p:cNvSpPr>
            <a:spLocks noGrp="1" noChangeArrowheads="1"/>
          </p:cNvSpPr>
          <p:nvPr>
            <p:ph type="title"/>
          </p:nvPr>
        </p:nvSpPr>
        <p:spPr/>
        <p:txBody>
          <a:bodyPr/>
          <a:lstStyle/>
          <a:p>
            <a:r>
              <a:rPr lang="en-US" sz="2600"/>
              <a:t>Ordering aspects</a:t>
            </a:r>
          </a:p>
        </p:txBody>
      </p:sp>
      <p:sp>
        <p:nvSpPr>
          <p:cNvPr id="657411" name="Rectangle 3"/>
          <p:cNvSpPr>
            <a:spLocks noGrp="1" noChangeArrowheads="1"/>
          </p:cNvSpPr>
          <p:nvPr>
            <p:ph type="body" sz="half" idx="1"/>
          </p:nvPr>
        </p:nvSpPr>
        <p:spPr/>
        <p:txBody>
          <a:bodyPr/>
          <a:lstStyle/>
          <a:p>
            <a:pPr>
              <a:lnSpc>
                <a:spcPct val="80000"/>
              </a:lnSpc>
              <a:buFontTx/>
              <a:buNone/>
            </a:pPr>
            <a:r>
              <a:rPr lang="en-US" sz="1200" dirty="0">
                <a:solidFill>
                  <a:schemeClr val="tx1"/>
                </a:solidFill>
              </a:rPr>
              <a:t>public class Home {</a:t>
            </a:r>
          </a:p>
          <a:p>
            <a:pPr>
              <a:lnSpc>
                <a:spcPct val="80000"/>
              </a:lnSpc>
              <a:buFontTx/>
              <a:buNone/>
            </a:pPr>
            <a:r>
              <a:rPr lang="en-US" sz="1200" dirty="0">
                <a:solidFill>
                  <a:schemeClr val="tx1"/>
                </a:solidFill>
              </a:rPr>
              <a:t>    public void enter() {  </a:t>
            </a:r>
            <a:r>
              <a:rPr lang="en-US" sz="1200" dirty="0" err="1">
                <a:solidFill>
                  <a:schemeClr val="tx1"/>
                </a:solidFill>
              </a:rPr>
              <a:t>System.out.println("Entering</a:t>
            </a:r>
            <a:r>
              <a:rPr lang="en-US" sz="1200" dirty="0">
                <a:solidFill>
                  <a:schemeClr val="tx1"/>
                </a:solidFill>
              </a:rPr>
              <a:t>");  }</a:t>
            </a:r>
          </a:p>
          <a:p>
            <a:pPr>
              <a:lnSpc>
                <a:spcPct val="80000"/>
              </a:lnSpc>
              <a:buFontTx/>
              <a:buNone/>
            </a:pPr>
            <a:r>
              <a:rPr lang="en-US" sz="1200" dirty="0">
                <a:solidFill>
                  <a:schemeClr val="tx1"/>
                </a:solidFill>
              </a:rPr>
              <a:t>    public void exit() { </a:t>
            </a:r>
            <a:r>
              <a:rPr lang="en-US" sz="1200" dirty="0" err="1">
                <a:solidFill>
                  <a:schemeClr val="tx1"/>
                </a:solidFill>
              </a:rPr>
              <a:t>System.out.println("Exiting</a:t>
            </a:r>
            <a:r>
              <a:rPr lang="en-US" sz="1200" dirty="0">
                <a:solidFill>
                  <a:schemeClr val="tx1"/>
                </a:solidFill>
              </a:rPr>
              <a:t>"); }</a:t>
            </a:r>
          </a:p>
          <a:p>
            <a:pPr>
              <a:lnSpc>
                <a:spcPct val="80000"/>
              </a:lnSpc>
              <a:buFontTx/>
              <a:buNone/>
            </a:pPr>
            <a:r>
              <a:rPr lang="en-US" sz="1200" dirty="0" smtClean="0">
                <a:solidFill>
                  <a:schemeClr val="tx1"/>
                </a:solidFill>
              </a:rPr>
              <a:t>}</a:t>
            </a:r>
          </a:p>
          <a:p>
            <a:pPr>
              <a:lnSpc>
                <a:spcPct val="80000"/>
              </a:lnSpc>
              <a:buFontTx/>
              <a:buNone/>
            </a:pPr>
            <a:r>
              <a:rPr lang="en-US" sz="1200" dirty="0">
                <a:solidFill>
                  <a:schemeClr val="tx1"/>
                </a:solidFill>
              </a:rPr>
              <a:t>public class </a:t>
            </a:r>
            <a:r>
              <a:rPr lang="en-US" sz="1200" dirty="0" err="1">
                <a:solidFill>
                  <a:schemeClr val="tx1"/>
                </a:solidFill>
              </a:rPr>
              <a:t>TestHome</a:t>
            </a:r>
            <a:r>
              <a:rPr lang="en-US" sz="1200" dirty="0">
                <a:solidFill>
                  <a:schemeClr val="tx1"/>
                </a:solidFill>
              </a:rPr>
              <a:t> {</a:t>
            </a:r>
          </a:p>
          <a:p>
            <a:pPr>
              <a:lnSpc>
                <a:spcPct val="80000"/>
              </a:lnSpc>
              <a:buFontTx/>
              <a:buNone/>
            </a:pPr>
            <a:r>
              <a:rPr lang="en-US" sz="1200" dirty="0">
                <a:solidFill>
                  <a:schemeClr val="tx1"/>
                </a:solidFill>
              </a:rPr>
              <a:t>    public static void </a:t>
            </a:r>
            <a:r>
              <a:rPr lang="en-US" sz="1200" dirty="0" err="1">
                <a:solidFill>
                  <a:schemeClr val="tx1"/>
                </a:solidFill>
              </a:rPr>
              <a:t>main(String</a:t>
            </a:r>
            <a:r>
              <a:rPr lang="en-US" sz="1200" dirty="0">
                <a:solidFill>
                  <a:schemeClr val="tx1"/>
                </a:solidFill>
              </a:rPr>
              <a:t>[] </a:t>
            </a:r>
            <a:r>
              <a:rPr lang="en-US" sz="1200" dirty="0" err="1">
                <a:solidFill>
                  <a:schemeClr val="tx1"/>
                </a:solidFill>
              </a:rPr>
              <a:t>args</a:t>
            </a:r>
            <a:r>
              <a:rPr lang="en-US" sz="1200" dirty="0">
                <a:solidFill>
                  <a:schemeClr val="tx1"/>
                </a:solidFill>
              </a:rPr>
              <a:t>) {</a:t>
            </a:r>
          </a:p>
          <a:p>
            <a:pPr>
              <a:lnSpc>
                <a:spcPct val="80000"/>
              </a:lnSpc>
              <a:buFontTx/>
              <a:buNone/>
            </a:pPr>
            <a:r>
              <a:rPr lang="en-US" sz="1200" dirty="0">
                <a:solidFill>
                  <a:schemeClr val="tx1"/>
                </a:solidFill>
              </a:rPr>
              <a:t>	Home home = new Home();</a:t>
            </a:r>
          </a:p>
          <a:p>
            <a:pPr>
              <a:lnSpc>
                <a:spcPct val="80000"/>
              </a:lnSpc>
              <a:buFontTx/>
              <a:buNone/>
            </a:pPr>
            <a:r>
              <a:rPr lang="en-US" sz="1200" dirty="0">
                <a:solidFill>
                  <a:schemeClr val="tx1"/>
                </a:solidFill>
              </a:rPr>
              <a:t>	</a:t>
            </a:r>
            <a:r>
              <a:rPr lang="en-US" sz="1200" dirty="0" err="1">
                <a:solidFill>
                  <a:schemeClr val="tx1"/>
                </a:solidFill>
              </a:rPr>
              <a:t>home.exit</a:t>
            </a:r>
            <a:r>
              <a:rPr lang="en-US" sz="1200" dirty="0">
                <a:solidFill>
                  <a:schemeClr val="tx1"/>
                </a:solidFill>
              </a:rPr>
              <a:t>();</a:t>
            </a:r>
          </a:p>
          <a:p>
            <a:pPr>
              <a:lnSpc>
                <a:spcPct val="80000"/>
              </a:lnSpc>
              <a:buFontTx/>
              <a:buNone/>
            </a:pPr>
            <a:r>
              <a:rPr lang="en-US" sz="1200" dirty="0">
                <a:solidFill>
                  <a:schemeClr val="tx1"/>
                </a:solidFill>
              </a:rPr>
              <a:t>	</a:t>
            </a:r>
            <a:r>
              <a:rPr lang="en-US" sz="1200" dirty="0" err="1">
                <a:solidFill>
                  <a:schemeClr val="tx1"/>
                </a:solidFill>
              </a:rPr>
              <a:t>System.out.println</a:t>
            </a:r>
            <a:r>
              <a:rPr lang="en-US" sz="1200" dirty="0">
                <a:solidFill>
                  <a:schemeClr val="tx1"/>
                </a:solidFill>
              </a:rPr>
              <a:t>();</a:t>
            </a:r>
          </a:p>
          <a:p>
            <a:pPr>
              <a:lnSpc>
                <a:spcPct val="80000"/>
              </a:lnSpc>
              <a:buFontTx/>
              <a:buNone/>
            </a:pPr>
            <a:r>
              <a:rPr lang="en-US" sz="1200" dirty="0">
                <a:solidFill>
                  <a:schemeClr val="tx1"/>
                </a:solidFill>
              </a:rPr>
              <a:t>	</a:t>
            </a:r>
            <a:r>
              <a:rPr lang="en-US" sz="1200" dirty="0" err="1">
                <a:solidFill>
                  <a:schemeClr val="tx1"/>
                </a:solidFill>
              </a:rPr>
              <a:t>home.enter</a:t>
            </a:r>
            <a:r>
              <a:rPr lang="en-US" sz="1200" dirty="0">
                <a:solidFill>
                  <a:schemeClr val="tx1"/>
                </a:solidFill>
              </a:rPr>
              <a:t>();</a:t>
            </a:r>
          </a:p>
          <a:p>
            <a:pPr>
              <a:lnSpc>
                <a:spcPct val="80000"/>
              </a:lnSpc>
              <a:buFontTx/>
              <a:buNone/>
            </a:pPr>
            <a:r>
              <a:rPr lang="en-US" sz="1200" dirty="0">
                <a:solidFill>
                  <a:schemeClr val="tx1"/>
                </a:solidFill>
              </a:rPr>
              <a:t>    }</a:t>
            </a:r>
          </a:p>
          <a:p>
            <a:pPr>
              <a:lnSpc>
                <a:spcPct val="80000"/>
              </a:lnSpc>
              <a:buFontTx/>
              <a:buNone/>
            </a:pPr>
            <a:r>
              <a:rPr lang="en-US" sz="1200" dirty="0" smtClean="0">
                <a:solidFill>
                  <a:schemeClr val="tx1"/>
                </a:solidFill>
              </a:rPr>
              <a:t>}</a:t>
            </a:r>
          </a:p>
          <a:p>
            <a:pPr>
              <a:lnSpc>
                <a:spcPct val="80000"/>
              </a:lnSpc>
              <a:buFontTx/>
              <a:buNone/>
            </a:pPr>
            <a:r>
              <a:rPr lang="en-US" sz="1200" dirty="0">
                <a:solidFill>
                  <a:schemeClr val="tx1"/>
                </a:solidFill>
              </a:rPr>
              <a:t>C:\440\aspectJ\ch04\section4.2&gt;call java </a:t>
            </a:r>
            <a:r>
              <a:rPr lang="en-US" sz="1200" dirty="0" err="1">
                <a:solidFill>
                  <a:schemeClr val="tx1"/>
                </a:solidFill>
              </a:rPr>
              <a:t>TestHome</a:t>
            </a:r>
            <a:endParaRPr lang="en-US" sz="1200" dirty="0">
              <a:solidFill>
                <a:schemeClr val="tx1"/>
              </a:solidFill>
            </a:endParaRPr>
          </a:p>
          <a:p>
            <a:pPr>
              <a:lnSpc>
                <a:spcPct val="80000"/>
              </a:lnSpc>
              <a:buFontTx/>
              <a:buNone/>
            </a:pPr>
            <a:r>
              <a:rPr lang="en-US" sz="1200" dirty="0">
                <a:solidFill>
                  <a:schemeClr val="tx1"/>
                </a:solidFill>
              </a:rPr>
              <a:t>Switching off lights</a:t>
            </a:r>
          </a:p>
          <a:p>
            <a:pPr>
              <a:lnSpc>
                <a:spcPct val="80000"/>
              </a:lnSpc>
              <a:buFontTx/>
              <a:buNone/>
            </a:pPr>
            <a:r>
              <a:rPr lang="en-US" sz="1200" dirty="0">
                <a:solidFill>
                  <a:schemeClr val="tx1"/>
                </a:solidFill>
              </a:rPr>
              <a:t>Engaging</a:t>
            </a:r>
          </a:p>
          <a:p>
            <a:pPr>
              <a:lnSpc>
                <a:spcPct val="80000"/>
              </a:lnSpc>
              <a:buFontTx/>
              <a:buNone/>
            </a:pPr>
            <a:r>
              <a:rPr lang="en-US" sz="1200" dirty="0">
                <a:solidFill>
                  <a:schemeClr val="tx1"/>
                </a:solidFill>
              </a:rPr>
              <a:t>Exiting</a:t>
            </a:r>
          </a:p>
          <a:p>
            <a:pPr>
              <a:lnSpc>
                <a:spcPct val="80000"/>
              </a:lnSpc>
              <a:buFontTx/>
              <a:buNone/>
            </a:pPr>
            <a:endParaRPr lang="en-US" sz="1200" dirty="0">
              <a:solidFill>
                <a:schemeClr val="tx1"/>
              </a:solidFill>
            </a:endParaRPr>
          </a:p>
          <a:p>
            <a:pPr>
              <a:lnSpc>
                <a:spcPct val="80000"/>
              </a:lnSpc>
              <a:buFontTx/>
              <a:buNone/>
            </a:pPr>
            <a:r>
              <a:rPr lang="en-US" sz="1200" dirty="0">
                <a:solidFill>
                  <a:schemeClr val="tx1"/>
                </a:solidFill>
              </a:rPr>
              <a:t>Entering</a:t>
            </a:r>
          </a:p>
          <a:p>
            <a:pPr>
              <a:lnSpc>
                <a:spcPct val="80000"/>
              </a:lnSpc>
              <a:buFontTx/>
              <a:buNone/>
            </a:pPr>
            <a:r>
              <a:rPr lang="en-US" sz="1200" dirty="0">
                <a:solidFill>
                  <a:schemeClr val="tx1"/>
                </a:solidFill>
              </a:rPr>
              <a:t>Disengaging</a:t>
            </a:r>
          </a:p>
          <a:p>
            <a:pPr>
              <a:lnSpc>
                <a:spcPct val="80000"/>
              </a:lnSpc>
              <a:buFontTx/>
              <a:buNone/>
            </a:pPr>
            <a:r>
              <a:rPr lang="en-US" sz="1200" dirty="0">
                <a:solidFill>
                  <a:schemeClr val="tx1"/>
                </a:solidFill>
              </a:rPr>
              <a:t>Switching on lights</a:t>
            </a:r>
            <a:endParaRPr lang="en-US" sz="1200" dirty="0" smtClean="0">
              <a:solidFill>
                <a:schemeClr val="tx1"/>
              </a:solidFill>
            </a:endParaRPr>
          </a:p>
          <a:p>
            <a:pPr>
              <a:lnSpc>
                <a:spcPct val="80000"/>
              </a:lnSpc>
              <a:buFontTx/>
              <a:buNone/>
            </a:pPr>
            <a:endParaRPr lang="en-US" sz="1200" dirty="0" smtClean="0">
              <a:solidFill>
                <a:schemeClr val="tx1"/>
              </a:solidFill>
            </a:endParaRPr>
          </a:p>
          <a:p>
            <a:pPr>
              <a:lnSpc>
                <a:spcPct val="80000"/>
              </a:lnSpc>
              <a:buFontTx/>
              <a:buNone/>
            </a:pPr>
            <a:r>
              <a:rPr lang="en-US" sz="1200" dirty="0">
                <a:solidFill>
                  <a:schemeClr val="tx1"/>
                </a:solidFill>
              </a:rPr>
              <a:t>What if we want the following sequence:</a:t>
            </a:r>
          </a:p>
          <a:p>
            <a:pPr>
              <a:lnSpc>
                <a:spcPct val="80000"/>
              </a:lnSpc>
              <a:buFontTx/>
              <a:buAutoNum type="arabicParenR"/>
            </a:pPr>
            <a:r>
              <a:rPr lang="en-US" sz="1200" dirty="0">
                <a:solidFill>
                  <a:schemeClr val="tx1"/>
                </a:solidFill>
              </a:rPr>
              <a:t>Engaging-&gt; switching off light -&gt; exiting</a:t>
            </a:r>
          </a:p>
          <a:p>
            <a:pPr>
              <a:lnSpc>
                <a:spcPct val="80000"/>
              </a:lnSpc>
              <a:buFontTx/>
              <a:buAutoNum type="arabicParenR"/>
            </a:pPr>
            <a:r>
              <a:rPr lang="en-US" sz="1200" dirty="0">
                <a:solidFill>
                  <a:schemeClr val="tx1"/>
                </a:solidFill>
              </a:rPr>
              <a:t>Switching on lights -&gt; disengaging -&gt; entering</a:t>
            </a:r>
          </a:p>
          <a:p>
            <a:pPr>
              <a:lnSpc>
                <a:spcPct val="80000"/>
              </a:lnSpc>
              <a:buFontTx/>
              <a:buNone/>
            </a:pPr>
            <a:endParaRPr lang="en-US" sz="1200" dirty="0">
              <a:solidFill>
                <a:schemeClr val="tx1"/>
              </a:solidFill>
            </a:endParaRPr>
          </a:p>
          <a:p>
            <a:pPr>
              <a:lnSpc>
                <a:spcPct val="80000"/>
              </a:lnSpc>
              <a:buFontTx/>
              <a:buNone/>
            </a:pPr>
            <a:endParaRPr lang="en-US" sz="1200" dirty="0">
              <a:solidFill>
                <a:schemeClr val="tx1"/>
              </a:solidFill>
            </a:endParaRPr>
          </a:p>
        </p:txBody>
      </p:sp>
      <p:sp>
        <p:nvSpPr>
          <p:cNvPr id="657412" name="Rectangle 4"/>
          <p:cNvSpPr>
            <a:spLocks noGrp="1" noChangeArrowheads="1"/>
          </p:cNvSpPr>
          <p:nvPr>
            <p:ph type="body" sz="half" idx="2"/>
          </p:nvPr>
        </p:nvSpPr>
        <p:spPr/>
        <p:txBody>
          <a:bodyPr/>
          <a:lstStyle/>
          <a:p>
            <a:pPr>
              <a:lnSpc>
                <a:spcPct val="80000"/>
              </a:lnSpc>
              <a:buFontTx/>
              <a:buNone/>
            </a:pPr>
            <a:r>
              <a:rPr lang="en-US" sz="1600" dirty="0">
                <a:solidFill>
                  <a:schemeClr val="tx1"/>
                </a:solidFill>
              </a:rPr>
              <a:t>public aspect </a:t>
            </a:r>
            <a:r>
              <a:rPr lang="en-US" sz="1600" dirty="0" err="1">
                <a:solidFill>
                  <a:schemeClr val="tx1"/>
                </a:solidFill>
              </a:rPr>
              <a:t>HomeSecurityAspect</a:t>
            </a:r>
            <a:r>
              <a:rPr lang="en-US" sz="1600" dirty="0">
                <a:solidFill>
                  <a:schemeClr val="tx1"/>
                </a:solidFill>
              </a:rPr>
              <a:t> {</a:t>
            </a:r>
          </a:p>
          <a:p>
            <a:pPr>
              <a:lnSpc>
                <a:spcPct val="80000"/>
              </a:lnSpc>
              <a:buFontTx/>
              <a:buNone/>
            </a:pPr>
            <a:r>
              <a:rPr lang="en-US" sz="1600" dirty="0">
                <a:solidFill>
                  <a:schemeClr val="tx1"/>
                </a:solidFill>
              </a:rPr>
              <a:t>    before() : </a:t>
            </a:r>
            <a:r>
              <a:rPr lang="en-US" sz="1600" dirty="0" err="1">
                <a:solidFill>
                  <a:schemeClr val="tx1"/>
                </a:solidFill>
              </a:rPr>
              <a:t>call(void</a:t>
            </a:r>
            <a:r>
              <a:rPr lang="en-US" sz="1600" dirty="0">
                <a:solidFill>
                  <a:schemeClr val="tx1"/>
                </a:solidFill>
              </a:rPr>
              <a:t> </a:t>
            </a:r>
            <a:r>
              <a:rPr lang="en-US" sz="1600" dirty="0" err="1">
                <a:solidFill>
                  <a:schemeClr val="tx1"/>
                </a:solidFill>
              </a:rPr>
              <a:t>Home.exit</a:t>
            </a:r>
            <a:r>
              <a:rPr lang="en-US" sz="1600" dirty="0">
                <a:solidFill>
                  <a:schemeClr val="tx1"/>
                </a:solidFill>
              </a:rPr>
              <a:t>()) {</a:t>
            </a:r>
          </a:p>
          <a:p>
            <a:pPr>
              <a:lnSpc>
                <a:spcPct val="80000"/>
              </a:lnSpc>
              <a:buFontTx/>
              <a:buNone/>
            </a:pPr>
            <a:r>
              <a:rPr lang="en-US" sz="1600" dirty="0">
                <a:solidFill>
                  <a:schemeClr val="tx1"/>
                </a:solidFill>
              </a:rPr>
              <a:t>	</a:t>
            </a:r>
            <a:r>
              <a:rPr lang="en-US" sz="1600" dirty="0" err="1">
                <a:solidFill>
                  <a:schemeClr val="tx1"/>
                </a:solidFill>
              </a:rPr>
              <a:t>System.out.println("Engaging</a:t>
            </a:r>
            <a:r>
              <a:rPr lang="en-US" sz="1600" dirty="0">
                <a:solidFill>
                  <a:schemeClr val="tx1"/>
                </a:solidFill>
              </a:rPr>
              <a:t>");</a:t>
            </a:r>
          </a:p>
          <a:p>
            <a:pPr>
              <a:lnSpc>
                <a:spcPct val="80000"/>
              </a:lnSpc>
              <a:buFontTx/>
              <a:buNone/>
            </a:pPr>
            <a:r>
              <a:rPr lang="en-US" sz="1600" dirty="0">
                <a:solidFill>
                  <a:schemeClr val="tx1"/>
                </a:solidFill>
              </a:rPr>
              <a:t>    }</a:t>
            </a:r>
          </a:p>
          <a:p>
            <a:pPr>
              <a:lnSpc>
                <a:spcPct val="80000"/>
              </a:lnSpc>
              <a:buFontTx/>
              <a:buNone/>
            </a:pPr>
            <a:endParaRPr lang="en-US" sz="1600" dirty="0">
              <a:solidFill>
                <a:schemeClr val="tx1"/>
              </a:solidFill>
            </a:endParaRPr>
          </a:p>
          <a:p>
            <a:pPr>
              <a:lnSpc>
                <a:spcPct val="80000"/>
              </a:lnSpc>
              <a:buFontTx/>
              <a:buNone/>
            </a:pPr>
            <a:r>
              <a:rPr lang="en-US" sz="1600" dirty="0">
                <a:solidFill>
                  <a:schemeClr val="tx1"/>
                </a:solidFill>
              </a:rPr>
              <a:t>    after() : </a:t>
            </a:r>
            <a:r>
              <a:rPr lang="en-US" sz="1600" dirty="0" err="1">
                <a:solidFill>
                  <a:schemeClr val="tx1"/>
                </a:solidFill>
              </a:rPr>
              <a:t>call(void</a:t>
            </a:r>
            <a:r>
              <a:rPr lang="en-US" sz="1600" dirty="0">
                <a:solidFill>
                  <a:schemeClr val="tx1"/>
                </a:solidFill>
              </a:rPr>
              <a:t> </a:t>
            </a:r>
            <a:r>
              <a:rPr lang="en-US" sz="1600" dirty="0" err="1">
                <a:solidFill>
                  <a:schemeClr val="tx1"/>
                </a:solidFill>
              </a:rPr>
              <a:t>Home.enter</a:t>
            </a:r>
            <a:r>
              <a:rPr lang="en-US" sz="1600" dirty="0">
                <a:solidFill>
                  <a:schemeClr val="tx1"/>
                </a:solidFill>
              </a:rPr>
              <a:t>()) {</a:t>
            </a:r>
          </a:p>
          <a:p>
            <a:pPr>
              <a:lnSpc>
                <a:spcPct val="80000"/>
              </a:lnSpc>
              <a:buFontTx/>
              <a:buNone/>
            </a:pPr>
            <a:r>
              <a:rPr lang="en-US" sz="1600" dirty="0">
                <a:solidFill>
                  <a:schemeClr val="tx1"/>
                </a:solidFill>
              </a:rPr>
              <a:t>	</a:t>
            </a:r>
            <a:r>
              <a:rPr lang="en-US" sz="1600" dirty="0" err="1">
                <a:solidFill>
                  <a:schemeClr val="tx1"/>
                </a:solidFill>
              </a:rPr>
              <a:t>System.out.println("Disengaging</a:t>
            </a:r>
            <a:r>
              <a:rPr lang="en-US" sz="1600" dirty="0">
                <a:solidFill>
                  <a:schemeClr val="tx1"/>
                </a:solidFill>
              </a:rPr>
              <a:t>");</a:t>
            </a:r>
          </a:p>
          <a:p>
            <a:pPr>
              <a:lnSpc>
                <a:spcPct val="80000"/>
              </a:lnSpc>
              <a:buFontTx/>
              <a:buNone/>
            </a:pPr>
            <a:r>
              <a:rPr lang="en-US" sz="1600" dirty="0">
                <a:solidFill>
                  <a:schemeClr val="tx1"/>
                </a:solidFill>
              </a:rPr>
              <a:t>    }</a:t>
            </a:r>
          </a:p>
          <a:p>
            <a:pPr>
              <a:lnSpc>
                <a:spcPct val="80000"/>
              </a:lnSpc>
              <a:buFontTx/>
              <a:buNone/>
            </a:pPr>
            <a:r>
              <a:rPr lang="en-US" sz="1600" dirty="0">
                <a:solidFill>
                  <a:schemeClr val="tx1"/>
                </a:solidFill>
              </a:rPr>
              <a:t>}</a:t>
            </a:r>
          </a:p>
          <a:p>
            <a:pPr>
              <a:lnSpc>
                <a:spcPct val="80000"/>
              </a:lnSpc>
              <a:buFontTx/>
              <a:buNone/>
            </a:pPr>
            <a:endParaRPr lang="en-US" sz="1600" dirty="0">
              <a:solidFill>
                <a:schemeClr val="tx1"/>
              </a:solidFill>
            </a:endParaRPr>
          </a:p>
          <a:p>
            <a:pPr>
              <a:lnSpc>
                <a:spcPct val="80000"/>
              </a:lnSpc>
              <a:buFontTx/>
              <a:buNone/>
            </a:pPr>
            <a:r>
              <a:rPr lang="en-US" sz="1600" dirty="0">
                <a:solidFill>
                  <a:schemeClr val="tx1"/>
                </a:solidFill>
              </a:rPr>
              <a:t>public aspect </a:t>
            </a:r>
            <a:r>
              <a:rPr lang="en-US" sz="1600" dirty="0" err="1">
                <a:solidFill>
                  <a:schemeClr val="tx1"/>
                </a:solidFill>
              </a:rPr>
              <a:t>SaveEnergyAspect</a:t>
            </a:r>
            <a:r>
              <a:rPr lang="en-US" sz="1600" dirty="0">
                <a:solidFill>
                  <a:schemeClr val="tx1"/>
                </a:solidFill>
              </a:rPr>
              <a:t> {</a:t>
            </a:r>
          </a:p>
          <a:p>
            <a:pPr>
              <a:lnSpc>
                <a:spcPct val="80000"/>
              </a:lnSpc>
              <a:buFontTx/>
              <a:buNone/>
            </a:pPr>
            <a:r>
              <a:rPr lang="en-US" sz="1600" dirty="0">
                <a:solidFill>
                  <a:schemeClr val="tx1"/>
                </a:solidFill>
              </a:rPr>
              <a:t>    before() : </a:t>
            </a:r>
            <a:r>
              <a:rPr lang="en-US" sz="1600" dirty="0" err="1">
                <a:solidFill>
                  <a:schemeClr val="tx1"/>
                </a:solidFill>
              </a:rPr>
              <a:t>call(void</a:t>
            </a:r>
            <a:r>
              <a:rPr lang="en-US" sz="1600" dirty="0">
                <a:solidFill>
                  <a:schemeClr val="tx1"/>
                </a:solidFill>
              </a:rPr>
              <a:t> </a:t>
            </a:r>
            <a:r>
              <a:rPr lang="en-US" sz="1600" dirty="0" err="1">
                <a:solidFill>
                  <a:schemeClr val="tx1"/>
                </a:solidFill>
              </a:rPr>
              <a:t>Home.exit</a:t>
            </a:r>
            <a:r>
              <a:rPr lang="en-US" sz="1600" dirty="0">
                <a:solidFill>
                  <a:schemeClr val="tx1"/>
                </a:solidFill>
              </a:rPr>
              <a:t>()) {</a:t>
            </a:r>
          </a:p>
          <a:p>
            <a:pPr>
              <a:lnSpc>
                <a:spcPct val="80000"/>
              </a:lnSpc>
              <a:buFontTx/>
              <a:buNone/>
            </a:pPr>
            <a:r>
              <a:rPr lang="en-US" sz="1600" dirty="0">
                <a:solidFill>
                  <a:schemeClr val="tx1"/>
                </a:solidFill>
              </a:rPr>
              <a:t>	</a:t>
            </a:r>
            <a:r>
              <a:rPr lang="en-US" sz="1600" dirty="0" err="1">
                <a:solidFill>
                  <a:schemeClr val="tx1"/>
                </a:solidFill>
              </a:rPr>
              <a:t>System.out.println("Switching</a:t>
            </a:r>
            <a:r>
              <a:rPr lang="en-US" sz="1600" dirty="0">
                <a:solidFill>
                  <a:schemeClr val="tx1"/>
                </a:solidFill>
              </a:rPr>
              <a:t> off lights");</a:t>
            </a:r>
          </a:p>
          <a:p>
            <a:pPr>
              <a:lnSpc>
                <a:spcPct val="80000"/>
              </a:lnSpc>
              <a:buFontTx/>
              <a:buNone/>
            </a:pPr>
            <a:r>
              <a:rPr lang="en-US" sz="1600" dirty="0">
                <a:solidFill>
                  <a:schemeClr val="tx1"/>
                </a:solidFill>
              </a:rPr>
              <a:t>    }</a:t>
            </a:r>
          </a:p>
          <a:p>
            <a:pPr>
              <a:lnSpc>
                <a:spcPct val="80000"/>
              </a:lnSpc>
              <a:buFontTx/>
              <a:buNone/>
            </a:pPr>
            <a:endParaRPr lang="en-US" sz="1600" dirty="0">
              <a:solidFill>
                <a:schemeClr val="tx1"/>
              </a:solidFill>
            </a:endParaRPr>
          </a:p>
          <a:p>
            <a:pPr>
              <a:lnSpc>
                <a:spcPct val="80000"/>
              </a:lnSpc>
              <a:buFontTx/>
              <a:buNone/>
            </a:pPr>
            <a:r>
              <a:rPr lang="en-US" sz="1600" dirty="0">
                <a:solidFill>
                  <a:schemeClr val="tx1"/>
                </a:solidFill>
              </a:rPr>
              <a:t>    after() : </a:t>
            </a:r>
            <a:r>
              <a:rPr lang="en-US" sz="1600" dirty="0" err="1">
                <a:solidFill>
                  <a:schemeClr val="tx1"/>
                </a:solidFill>
              </a:rPr>
              <a:t>call(void</a:t>
            </a:r>
            <a:r>
              <a:rPr lang="en-US" sz="1600" dirty="0">
                <a:solidFill>
                  <a:schemeClr val="tx1"/>
                </a:solidFill>
              </a:rPr>
              <a:t> </a:t>
            </a:r>
            <a:r>
              <a:rPr lang="en-US" sz="1600" dirty="0" err="1">
                <a:solidFill>
                  <a:schemeClr val="tx1"/>
                </a:solidFill>
              </a:rPr>
              <a:t>Home.enter</a:t>
            </a:r>
            <a:r>
              <a:rPr lang="en-US" sz="1600" dirty="0">
                <a:solidFill>
                  <a:schemeClr val="tx1"/>
                </a:solidFill>
              </a:rPr>
              <a:t>()) {</a:t>
            </a:r>
          </a:p>
          <a:p>
            <a:pPr>
              <a:lnSpc>
                <a:spcPct val="80000"/>
              </a:lnSpc>
              <a:buFontTx/>
              <a:buNone/>
            </a:pPr>
            <a:r>
              <a:rPr lang="en-US" sz="1600" dirty="0">
                <a:solidFill>
                  <a:schemeClr val="tx1"/>
                </a:solidFill>
              </a:rPr>
              <a:t>	</a:t>
            </a:r>
            <a:r>
              <a:rPr lang="en-US" sz="1600" dirty="0" err="1">
                <a:solidFill>
                  <a:schemeClr val="tx1"/>
                </a:solidFill>
              </a:rPr>
              <a:t>System.out.println("Switching</a:t>
            </a:r>
            <a:r>
              <a:rPr lang="en-US" sz="1600" dirty="0">
                <a:solidFill>
                  <a:schemeClr val="tx1"/>
                </a:solidFill>
              </a:rPr>
              <a:t> on lights");</a:t>
            </a:r>
          </a:p>
          <a:p>
            <a:pPr>
              <a:lnSpc>
                <a:spcPct val="80000"/>
              </a:lnSpc>
              <a:buFontTx/>
              <a:buNone/>
            </a:pPr>
            <a:r>
              <a:rPr lang="en-US" sz="1600" dirty="0">
                <a:solidFill>
                  <a:schemeClr val="tx1"/>
                </a:solidFill>
              </a:rPr>
              <a:t>    }</a:t>
            </a:r>
          </a:p>
          <a:p>
            <a:pPr>
              <a:lnSpc>
                <a:spcPct val="80000"/>
              </a:lnSpc>
              <a:buFontTx/>
              <a:buNone/>
            </a:pPr>
            <a:r>
              <a:rPr lang="en-US" sz="1600" dirty="0">
                <a:solidFill>
                  <a:schemeClr val="tx1"/>
                </a:solidFill>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7411">
                                            <p:txEl>
                                              <p:pRg st="13" end="13"/>
                                            </p:txEl>
                                          </p:spTgt>
                                        </p:tgtEl>
                                        <p:attrNameLst>
                                          <p:attrName>style.visibility</p:attrName>
                                        </p:attrNameLst>
                                      </p:cBhvr>
                                      <p:to>
                                        <p:strVal val="visible"/>
                                      </p:to>
                                    </p:set>
                                    <p:animEffect transition="in" filter="blinds(horizontal)">
                                      <p:cBhvr>
                                        <p:cTn id="7" dur="500"/>
                                        <p:tgtEl>
                                          <p:spTgt spid="657411">
                                            <p:txEl>
                                              <p:pRg st="13" end="1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57411">
                                            <p:txEl>
                                              <p:pRg st="14" end="14"/>
                                            </p:txEl>
                                          </p:spTgt>
                                        </p:tgtEl>
                                        <p:attrNameLst>
                                          <p:attrName>style.visibility</p:attrName>
                                        </p:attrNameLst>
                                      </p:cBhvr>
                                      <p:to>
                                        <p:strVal val="visible"/>
                                      </p:to>
                                    </p:set>
                                    <p:animEffect transition="in" filter="blinds(horizontal)">
                                      <p:cBhvr>
                                        <p:cTn id="10" dur="500"/>
                                        <p:tgtEl>
                                          <p:spTgt spid="657411">
                                            <p:txEl>
                                              <p:pRg st="14" end="1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57411">
                                            <p:txEl>
                                              <p:pRg st="15" end="15"/>
                                            </p:txEl>
                                          </p:spTgt>
                                        </p:tgtEl>
                                        <p:attrNameLst>
                                          <p:attrName>style.visibility</p:attrName>
                                        </p:attrNameLst>
                                      </p:cBhvr>
                                      <p:to>
                                        <p:strVal val="visible"/>
                                      </p:to>
                                    </p:set>
                                    <p:animEffect transition="in" filter="blinds(horizontal)">
                                      <p:cBhvr>
                                        <p:cTn id="13" dur="500"/>
                                        <p:tgtEl>
                                          <p:spTgt spid="657411">
                                            <p:txEl>
                                              <p:pRg st="15" end="1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57411">
                                            <p:txEl>
                                              <p:pRg st="17" end="17"/>
                                            </p:txEl>
                                          </p:spTgt>
                                        </p:tgtEl>
                                        <p:attrNameLst>
                                          <p:attrName>style.visibility</p:attrName>
                                        </p:attrNameLst>
                                      </p:cBhvr>
                                      <p:to>
                                        <p:strVal val="visible"/>
                                      </p:to>
                                    </p:set>
                                    <p:animEffect transition="in" filter="blinds(horizontal)">
                                      <p:cBhvr>
                                        <p:cTn id="16" dur="500"/>
                                        <p:tgtEl>
                                          <p:spTgt spid="657411">
                                            <p:txEl>
                                              <p:pRg st="17" end="1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57411">
                                            <p:txEl>
                                              <p:pRg st="18" end="18"/>
                                            </p:txEl>
                                          </p:spTgt>
                                        </p:tgtEl>
                                        <p:attrNameLst>
                                          <p:attrName>style.visibility</p:attrName>
                                        </p:attrNameLst>
                                      </p:cBhvr>
                                      <p:to>
                                        <p:strVal val="visible"/>
                                      </p:to>
                                    </p:set>
                                    <p:animEffect transition="in" filter="blinds(horizontal)">
                                      <p:cBhvr>
                                        <p:cTn id="19" dur="500"/>
                                        <p:tgtEl>
                                          <p:spTgt spid="657411">
                                            <p:txEl>
                                              <p:pRg st="18" end="1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57411">
                                            <p:txEl>
                                              <p:pRg st="19" end="19"/>
                                            </p:txEl>
                                          </p:spTgt>
                                        </p:tgtEl>
                                        <p:attrNameLst>
                                          <p:attrName>style.visibility</p:attrName>
                                        </p:attrNameLst>
                                      </p:cBhvr>
                                      <p:to>
                                        <p:strVal val="visible"/>
                                      </p:to>
                                    </p:set>
                                    <p:animEffect transition="in" filter="blinds(horizontal)">
                                      <p:cBhvr>
                                        <p:cTn id="22" dur="500"/>
                                        <p:tgtEl>
                                          <p:spTgt spid="657411">
                                            <p:txEl>
                                              <p:pRg st="19" end="1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57411">
                                            <p:txEl>
                                              <p:pRg st="21" end="21"/>
                                            </p:txEl>
                                          </p:spTgt>
                                        </p:tgtEl>
                                        <p:attrNameLst>
                                          <p:attrName>style.visibility</p:attrName>
                                        </p:attrNameLst>
                                      </p:cBhvr>
                                      <p:to>
                                        <p:strVal val="visible"/>
                                      </p:to>
                                    </p:set>
                                    <p:animEffect transition="in" filter="blinds(horizontal)">
                                      <p:cBhvr>
                                        <p:cTn id="25" dur="500"/>
                                        <p:tgtEl>
                                          <p:spTgt spid="657411">
                                            <p:txEl>
                                              <p:pRg st="21" end="2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57411">
                                            <p:txEl>
                                              <p:pRg st="22" end="22"/>
                                            </p:txEl>
                                          </p:spTgt>
                                        </p:tgtEl>
                                        <p:attrNameLst>
                                          <p:attrName>style.visibility</p:attrName>
                                        </p:attrNameLst>
                                      </p:cBhvr>
                                      <p:to>
                                        <p:strVal val="visible"/>
                                      </p:to>
                                    </p:set>
                                    <p:animEffect transition="in" filter="blinds(horizontal)">
                                      <p:cBhvr>
                                        <p:cTn id="28" dur="500"/>
                                        <p:tgtEl>
                                          <p:spTgt spid="657411">
                                            <p:txEl>
                                              <p:pRg st="22" end="22"/>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57411">
                                            <p:txEl>
                                              <p:pRg st="23" end="23"/>
                                            </p:txEl>
                                          </p:spTgt>
                                        </p:tgtEl>
                                        <p:attrNameLst>
                                          <p:attrName>style.visibility</p:attrName>
                                        </p:attrNameLst>
                                      </p:cBhvr>
                                      <p:to>
                                        <p:strVal val="visible"/>
                                      </p:to>
                                    </p:set>
                                    <p:animEffect transition="in" filter="blinds(horizontal)">
                                      <p:cBhvr>
                                        <p:cTn id="31" dur="500"/>
                                        <p:tgtEl>
                                          <p:spTgt spid="657411">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5FF232FC-ABC5-EC49-95C9-BFFA50338637}" type="slidenum">
              <a:rPr lang="en-US" altLang="zh-CN"/>
              <a:pPr/>
              <a:t>87</a:t>
            </a:fld>
            <a:r>
              <a:rPr lang="en-US" altLang="zh-CN"/>
              <a:t> </a:t>
            </a:r>
            <a:endParaRPr lang="en-US"/>
          </a:p>
        </p:txBody>
      </p:sp>
      <p:sp>
        <p:nvSpPr>
          <p:cNvPr id="680964" name="Rectangle 4"/>
          <p:cNvSpPr>
            <a:spLocks noGrp="1" noChangeArrowheads="1"/>
          </p:cNvSpPr>
          <p:nvPr>
            <p:ph type="title"/>
          </p:nvPr>
        </p:nvSpPr>
        <p:spPr/>
        <p:txBody>
          <a:bodyPr/>
          <a:lstStyle/>
          <a:p>
            <a:r>
              <a:rPr lang="en-US" sz="2600"/>
              <a:t>Ordering of advices</a:t>
            </a:r>
          </a:p>
        </p:txBody>
      </p:sp>
      <p:pic>
        <p:nvPicPr>
          <p:cNvPr id="680965" name="Picture 5"/>
          <p:cNvPicPr>
            <a:picLocks noChangeAspect="1" noChangeArrowheads="1"/>
          </p:cNvPicPr>
          <p:nvPr/>
        </p:nvPicPr>
        <p:blipFill>
          <a:blip r:embed="rId3"/>
          <a:srcRect/>
          <a:stretch>
            <a:fillRect/>
          </a:stretch>
        </p:blipFill>
        <p:spPr bwMode="auto">
          <a:xfrm>
            <a:off x="561975" y="1228725"/>
            <a:ext cx="8020050" cy="44005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8F95A6-722E-8D4E-BB56-8F5E94E89DEA}" type="slidenum">
              <a:rPr lang="en-US" altLang="zh-CN"/>
              <a:pPr/>
              <a:t>88</a:t>
            </a:fld>
            <a:r>
              <a:rPr lang="en-US" altLang="zh-CN"/>
              <a:t> </a:t>
            </a:r>
            <a:endParaRPr lang="en-US"/>
          </a:p>
        </p:txBody>
      </p:sp>
      <p:sp>
        <p:nvSpPr>
          <p:cNvPr id="659458" name="Rectangle 2"/>
          <p:cNvSpPr>
            <a:spLocks noGrp="1" noChangeArrowheads="1"/>
          </p:cNvSpPr>
          <p:nvPr>
            <p:ph type="title"/>
          </p:nvPr>
        </p:nvSpPr>
        <p:spPr/>
        <p:txBody>
          <a:bodyPr/>
          <a:lstStyle/>
          <a:p>
            <a:r>
              <a:rPr lang="en-US" sz="2600"/>
              <a:t>Define precedence between aspects</a:t>
            </a:r>
          </a:p>
        </p:txBody>
      </p:sp>
      <p:sp>
        <p:nvSpPr>
          <p:cNvPr id="659459" name="Rectangle 3"/>
          <p:cNvSpPr>
            <a:spLocks noGrp="1" noChangeArrowheads="1"/>
          </p:cNvSpPr>
          <p:nvPr>
            <p:ph type="body" idx="1"/>
          </p:nvPr>
        </p:nvSpPr>
        <p:spPr/>
        <p:txBody>
          <a:bodyPr/>
          <a:lstStyle/>
          <a:p>
            <a:pPr>
              <a:buFontTx/>
              <a:buNone/>
            </a:pPr>
            <a:r>
              <a:rPr lang="en-US" sz="2000">
                <a:solidFill>
                  <a:schemeClr val="tx1"/>
                </a:solidFill>
              </a:rPr>
              <a:t>public aspect HomeSystemCoordinationAspect {</a:t>
            </a:r>
          </a:p>
          <a:p>
            <a:pPr>
              <a:buFontTx/>
              <a:buNone/>
            </a:pPr>
            <a:r>
              <a:rPr lang="en-US" sz="2000">
                <a:solidFill>
                  <a:schemeClr val="tx1"/>
                </a:solidFill>
              </a:rPr>
              <a:t>    </a:t>
            </a:r>
            <a:r>
              <a:rPr lang="en-US" sz="2000">
                <a:solidFill>
                  <a:schemeClr val="hlink"/>
                </a:solidFill>
              </a:rPr>
              <a:t>declare precedence</a:t>
            </a:r>
            <a:r>
              <a:rPr lang="en-US" sz="2000">
                <a:solidFill>
                  <a:schemeClr val="tx1"/>
                </a:solidFill>
              </a:rPr>
              <a:t>: HomeSecurityAspect, SaveEnergyAspect;</a:t>
            </a:r>
          </a:p>
          <a:p>
            <a:pPr>
              <a:buFontTx/>
              <a:buNone/>
            </a:pPr>
            <a:r>
              <a:rPr lang="en-US" sz="2000">
                <a:solidFill>
                  <a:schemeClr val="tx1"/>
                </a:solidFill>
              </a:rPr>
              <a:t>}</a:t>
            </a:r>
          </a:p>
          <a:p>
            <a:pPr>
              <a:buFontTx/>
              <a:buNone/>
            </a:pPr>
            <a:endParaRPr lang="en-US" sz="2000">
              <a:solidFill>
                <a:schemeClr val="tx1"/>
              </a:solidFill>
            </a:endParaRPr>
          </a:p>
          <a:p>
            <a:pPr>
              <a:buFontTx/>
              <a:buNone/>
            </a:pPr>
            <a:r>
              <a:rPr lang="en-US" sz="2000">
                <a:solidFill>
                  <a:schemeClr val="tx1"/>
                </a:solidFill>
              </a:rPr>
              <a:t>C:\440\aspectJ\ch04\section4.2.2&gt;call java TestHome</a:t>
            </a:r>
          </a:p>
          <a:p>
            <a:pPr>
              <a:buFontTx/>
              <a:buNone/>
            </a:pPr>
            <a:r>
              <a:rPr lang="en-US" sz="2000">
                <a:solidFill>
                  <a:schemeClr val="tx1"/>
                </a:solidFill>
              </a:rPr>
              <a:t>Engaging</a:t>
            </a:r>
          </a:p>
          <a:p>
            <a:pPr>
              <a:buFontTx/>
              <a:buNone/>
            </a:pPr>
            <a:r>
              <a:rPr lang="en-US" sz="2000">
                <a:solidFill>
                  <a:schemeClr val="tx1"/>
                </a:solidFill>
              </a:rPr>
              <a:t>Switching off lights</a:t>
            </a:r>
          </a:p>
          <a:p>
            <a:pPr>
              <a:buFontTx/>
              <a:buNone/>
            </a:pPr>
            <a:r>
              <a:rPr lang="en-US" sz="2000">
                <a:solidFill>
                  <a:schemeClr val="tx1"/>
                </a:solidFill>
              </a:rPr>
              <a:t>Exiting</a:t>
            </a:r>
          </a:p>
          <a:p>
            <a:pPr>
              <a:buFontTx/>
              <a:buNone/>
            </a:pPr>
            <a:endParaRPr lang="en-US" sz="2000">
              <a:solidFill>
                <a:schemeClr val="tx1"/>
              </a:solidFill>
            </a:endParaRPr>
          </a:p>
          <a:p>
            <a:pPr>
              <a:buFontTx/>
              <a:buNone/>
            </a:pPr>
            <a:r>
              <a:rPr lang="en-US" sz="2000">
                <a:solidFill>
                  <a:schemeClr val="tx1"/>
                </a:solidFill>
              </a:rPr>
              <a:t>Entering</a:t>
            </a:r>
          </a:p>
          <a:p>
            <a:pPr>
              <a:buFontTx/>
              <a:buNone/>
            </a:pPr>
            <a:r>
              <a:rPr lang="en-US" sz="2000">
                <a:solidFill>
                  <a:schemeClr val="tx1"/>
                </a:solidFill>
              </a:rPr>
              <a:t>Switching on lights</a:t>
            </a:r>
          </a:p>
          <a:p>
            <a:pPr>
              <a:buFontTx/>
              <a:buNone/>
            </a:pPr>
            <a:r>
              <a:rPr lang="en-US" sz="2000">
                <a:solidFill>
                  <a:schemeClr val="tx1"/>
                </a:solidFill>
              </a:rPr>
              <a:t>Disengaging</a:t>
            </a:r>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4A9CCC3-F05E-7549-8142-112D572E7B89}" type="slidenum">
              <a:rPr lang="en-US" altLang="zh-CN"/>
              <a:pPr/>
              <a:t>89</a:t>
            </a:fld>
            <a:r>
              <a:rPr lang="en-US" altLang="zh-CN"/>
              <a:t> </a:t>
            </a:r>
            <a:endParaRPr lang="en-US"/>
          </a:p>
        </p:txBody>
      </p:sp>
      <p:sp>
        <p:nvSpPr>
          <p:cNvPr id="663554" name="Rectangle 2"/>
          <p:cNvSpPr>
            <a:spLocks noGrp="1" noChangeArrowheads="1"/>
          </p:cNvSpPr>
          <p:nvPr>
            <p:ph type="title"/>
          </p:nvPr>
        </p:nvSpPr>
        <p:spPr/>
        <p:txBody>
          <a:bodyPr/>
          <a:lstStyle/>
          <a:p>
            <a:r>
              <a:rPr lang="en-US" sz="2600"/>
              <a:t>AOP Review: Motivation</a:t>
            </a:r>
          </a:p>
        </p:txBody>
      </p:sp>
      <p:sp>
        <p:nvSpPr>
          <p:cNvPr id="663555" name="Rectangle 3"/>
          <p:cNvSpPr>
            <a:spLocks noGrp="1" noChangeArrowheads="1"/>
          </p:cNvSpPr>
          <p:nvPr>
            <p:ph type="body" idx="1"/>
          </p:nvPr>
        </p:nvSpPr>
        <p:spPr/>
        <p:txBody>
          <a:bodyPr/>
          <a:lstStyle/>
          <a:p>
            <a:pPr>
              <a:spcBef>
                <a:spcPct val="0"/>
              </a:spcBef>
              <a:buFontTx/>
              <a:buNone/>
            </a:pPr>
            <a:r>
              <a:rPr lang="en-US" sz="1600">
                <a:solidFill>
                  <a:schemeClr val="tx1"/>
                </a:solidFill>
              </a:rPr>
              <a:t>void transfer(Account fromAccount, Account toAccount, int amount) {</a:t>
            </a:r>
          </a:p>
          <a:p>
            <a:pPr>
              <a:spcBef>
                <a:spcPct val="0"/>
              </a:spcBef>
              <a:buFontTx/>
              <a:buNone/>
            </a:pPr>
            <a:r>
              <a:rPr lang="en-US" sz="1600">
                <a:solidFill>
                  <a:schemeClr val="tx2"/>
                </a:solidFill>
              </a:rPr>
              <a:t>  if (!getCurrentUser().canPerform(OP_TRANSFER)) {</a:t>
            </a:r>
          </a:p>
          <a:p>
            <a:pPr>
              <a:spcBef>
                <a:spcPct val="0"/>
              </a:spcBef>
              <a:buFontTx/>
              <a:buNone/>
            </a:pPr>
            <a:r>
              <a:rPr lang="en-US" sz="1600">
                <a:solidFill>
                  <a:schemeClr val="tx2"/>
                </a:solidFill>
              </a:rPr>
              <a:t>    throw new SecurityException();</a:t>
            </a:r>
          </a:p>
          <a:p>
            <a:pPr>
              <a:spcBef>
                <a:spcPct val="0"/>
              </a:spcBef>
              <a:buFontTx/>
              <a:buNone/>
            </a:pPr>
            <a:r>
              <a:rPr lang="en-US" sz="1600">
                <a:solidFill>
                  <a:schemeClr val="tx2"/>
                </a:solidFill>
              </a:rPr>
              <a:t>  }</a:t>
            </a:r>
          </a:p>
          <a:p>
            <a:pPr>
              <a:spcBef>
                <a:spcPct val="0"/>
              </a:spcBef>
              <a:buFontTx/>
              <a:buNone/>
            </a:pPr>
            <a:r>
              <a:rPr lang="en-US" sz="1600">
                <a:solidFill>
                  <a:schemeClr val="tx1"/>
                </a:solidFill>
              </a:rPr>
              <a:t> </a:t>
            </a:r>
          </a:p>
          <a:p>
            <a:pPr>
              <a:spcBef>
                <a:spcPct val="0"/>
              </a:spcBef>
              <a:buFontTx/>
              <a:buNone/>
            </a:pPr>
            <a:r>
              <a:rPr lang="en-US" sz="1600">
                <a:solidFill>
                  <a:schemeClr val="tx1"/>
                </a:solidFill>
              </a:rPr>
              <a:t>  if (fromAccount.getBalance() &lt; amount) {</a:t>
            </a:r>
          </a:p>
          <a:p>
            <a:pPr>
              <a:spcBef>
                <a:spcPct val="0"/>
              </a:spcBef>
              <a:buFontTx/>
              <a:buNone/>
            </a:pPr>
            <a:r>
              <a:rPr lang="en-US" sz="1600">
                <a:solidFill>
                  <a:schemeClr val="tx1"/>
                </a:solidFill>
              </a:rPr>
              <a:t>    throw new InsufficientFundsException();</a:t>
            </a:r>
          </a:p>
          <a:p>
            <a:pPr>
              <a:spcBef>
                <a:spcPct val="0"/>
              </a:spcBef>
              <a:buFontTx/>
              <a:buNone/>
            </a:pPr>
            <a:r>
              <a:rPr lang="en-US" sz="1600">
                <a:solidFill>
                  <a:schemeClr val="tx1"/>
                </a:solidFill>
              </a:rPr>
              <a:t>  }</a:t>
            </a:r>
          </a:p>
          <a:p>
            <a:pPr>
              <a:spcBef>
                <a:spcPct val="0"/>
              </a:spcBef>
              <a:buFontTx/>
              <a:buNone/>
            </a:pPr>
            <a:r>
              <a:rPr lang="en-US" sz="1600">
                <a:solidFill>
                  <a:schemeClr val="tx1"/>
                </a:solidFill>
              </a:rPr>
              <a:t> </a:t>
            </a:r>
          </a:p>
          <a:p>
            <a:pPr>
              <a:spcBef>
                <a:spcPct val="0"/>
              </a:spcBef>
              <a:buFontTx/>
              <a:buNone/>
            </a:pPr>
            <a:r>
              <a:rPr lang="en-US" sz="1600">
                <a:solidFill>
                  <a:schemeClr val="tx1"/>
                </a:solidFill>
              </a:rPr>
              <a:t>  </a:t>
            </a:r>
            <a:r>
              <a:rPr lang="en-US" sz="1600">
                <a:solidFill>
                  <a:schemeClr val="hlink"/>
                </a:solidFill>
              </a:rPr>
              <a:t>Transaction tx = database.newTransaction();</a:t>
            </a:r>
          </a:p>
          <a:p>
            <a:pPr>
              <a:spcBef>
                <a:spcPct val="0"/>
              </a:spcBef>
              <a:buFontTx/>
              <a:buNone/>
            </a:pPr>
            <a:r>
              <a:rPr lang="en-US" sz="1600">
                <a:solidFill>
                  <a:schemeClr val="tx1"/>
                </a:solidFill>
              </a:rPr>
              <a:t>  try {</a:t>
            </a:r>
          </a:p>
          <a:p>
            <a:pPr>
              <a:spcBef>
                <a:spcPct val="0"/>
              </a:spcBef>
              <a:buFontTx/>
              <a:buNone/>
            </a:pPr>
            <a:r>
              <a:rPr lang="en-US" sz="1600">
                <a:solidFill>
                  <a:schemeClr val="tx1"/>
                </a:solidFill>
              </a:rPr>
              <a:t>     fromAccount.withdraw(amount);</a:t>
            </a:r>
          </a:p>
          <a:p>
            <a:pPr>
              <a:spcBef>
                <a:spcPct val="0"/>
              </a:spcBef>
              <a:buFontTx/>
              <a:buNone/>
            </a:pPr>
            <a:r>
              <a:rPr lang="en-US" sz="1600">
                <a:solidFill>
                  <a:schemeClr val="tx1"/>
                </a:solidFill>
              </a:rPr>
              <a:t>     toAcount.deposit(amount);</a:t>
            </a:r>
          </a:p>
          <a:p>
            <a:pPr>
              <a:spcBef>
                <a:spcPct val="0"/>
              </a:spcBef>
              <a:buFontTx/>
              <a:buNone/>
            </a:pPr>
            <a:r>
              <a:rPr lang="en-US" sz="1600">
                <a:solidFill>
                  <a:schemeClr val="tx1"/>
                </a:solidFill>
              </a:rPr>
              <a:t>     </a:t>
            </a:r>
            <a:r>
              <a:rPr lang="en-US" sz="1600">
                <a:solidFill>
                  <a:schemeClr val="hlink"/>
                </a:solidFill>
              </a:rPr>
              <a:t>tx.commit();</a:t>
            </a:r>
          </a:p>
          <a:p>
            <a:pPr>
              <a:spcBef>
                <a:spcPct val="0"/>
              </a:spcBef>
              <a:buFontTx/>
              <a:buNone/>
            </a:pPr>
            <a:r>
              <a:rPr lang="en-US" sz="1600">
                <a:solidFill>
                  <a:schemeClr val="hlink"/>
                </a:solidFill>
              </a:rPr>
              <a:t>     </a:t>
            </a:r>
            <a:r>
              <a:rPr lang="en-US" sz="1600">
                <a:solidFill>
                  <a:srgbClr val="6666FF"/>
                </a:solidFill>
              </a:rPr>
              <a:t>systemLog.logOperation(OP_TRANSFER, fromAccount, toAccount, amount);</a:t>
            </a:r>
          </a:p>
          <a:p>
            <a:pPr>
              <a:spcBef>
                <a:spcPct val="0"/>
              </a:spcBef>
              <a:buFontTx/>
              <a:buNone/>
            </a:pPr>
            <a:r>
              <a:rPr lang="en-US" sz="1600">
                <a:solidFill>
                  <a:schemeClr val="tx1"/>
                </a:solidFill>
              </a:rPr>
              <a:t>  }</a:t>
            </a:r>
          </a:p>
          <a:p>
            <a:pPr>
              <a:spcBef>
                <a:spcPct val="0"/>
              </a:spcBef>
              <a:buFontTx/>
              <a:buNone/>
            </a:pPr>
            <a:r>
              <a:rPr lang="en-US" sz="1600">
                <a:solidFill>
                  <a:schemeClr val="tx1"/>
                </a:solidFill>
              </a:rPr>
              <a:t>  </a:t>
            </a:r>
            <a:r>
              <a:rPr lang="en-US" sz="1600">
                <a:solidFill>
                  <a:schemeClr val="hlink"/>
                </a:solidFill>
              </a:rPr>
              <a:t>catch(Exception e) {</a:t>
            </a:r>
          </a:p>
          <a:p>
            <a:pPr>
              <a:spcBef>
                <a:spcPct val="0"/>
              </a:spcBef>
              <a:buFontTx/>
              <a:buNone/>
            </a:pPr>
            <a:r>
              <a:rPr lang="en-US" sz="1600">
                <a:solidFill>
                  <a:schemeClr val="hlink"/>
                </a:solidFill>
              </a:rPr>
              <a:t>     tx.rollback();</a:t>
            </a:r>
          </a:p>
          <a:p>
            <a:pPr>
              <a:spcBef>
                <a:spcPct val="0"/>
              </a:spcBef>
              <a:buFontTx/>
              <a:buNone/>
            </a:pPr>
            <a:r>
              <a:rPr lang="en-US" sz="1600">
                <a:solidFill>
                  <a:schemeClr val="tx1"/>
                </a:solidFill>
              </a:rPr>
              <a:t>  }</a:t>
            </a:r>
          </a:p>
          <a:p>
            <a:pPr>
              <a:spcBef>
                <a:spcPct val="0"/>
              </a:spcBef>
              <a:buFontTx/>
              <a:buNone/>
            </a:pPr>
            <a:r>
              <a:rPr lang="en-US" sz="1600">
                <a:solidFill>
                  <a:schemeClr val="tx1"/>
                </a:solidFill>
              </a:rPr>
              <a:t>}</a:t>
            </a:r>
          </a:p>
          <a:p>
            <a:pPr>
              <a:lnSpc>
                <a:spcPct val="80000"/>
              </a:lnSpc>
            </a:pPr>
            <a:endParaRPr lang="en-US" sz="1600">
              <a:solidFill>
                <a:schemeClr val="tx1"/>
              </a:solidFill>
            </a:endParaRPr>
          </a:p>
          <a:p>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DA7B7740-306C-9A4D-95EA-797B36680044}" type="slidenum">
              <a:rPr lang="en-US" altLang="zh-CN"/>
              <a:pPr/>
              <a:t>9</a:t>
            </a:fld>
            <a:r>
              <a:rPr lang="en-US" altLang="zh-CN"/>
              <a:t> </a:t>
            </a:r>
            <a:endParaRPr lang="en-US"/>
          </a:p>
        </p:txBody>
      </p:sp>
      <p:sp>
        <p:nvSpPr>
          <p:cNvPr id="487426" name="Rectangle 2"/>
          <p:cNvSpPr>
            <a:spLocks noGrp="1" noChangeArrowheads="1"/>
          </p:cNvSpPr>
          <p:nvPr>
            <p:ph type="title"/>
          </p:nvPr>
        </p:nvSpPr>
        <p:spPr/>
        <p:txBody>
          <a:bodyPr/>
          <a:lstStyle/>
          <a:p>
            <a:r>
              <a:rPr lang="en-US" sz="2600"/>
              <a:t>Symptoms of implementing crosscutting concerns using current methodology</a:t>
            </a:r>
          </a:p>
        </p:txBody>
      </p:sp>
      <p:sp>
        <p:nvSpPr>
          <p:cNvPr id="487427" name="Rectangle 3"/>
          <p:cNvSpPr>
            <a:spLocks noGrp="1" noChangeArrowheads="1"/>
          </p:cNvSpPr>
          <p:nvPr>
            <p:ph type="body" idx="1"/>
          </p:nvPr>
        </p:nvSpPr>
        <p:spPr>
          <a:xfrm>
            <a:off x="323850" y="981075"/>
            <a:ext cx="7200900" cy="4968875"/>
          </a:xfrm>
        </p:spPr>
        <p:txBody>
          <a:bodyPr/>
          <a:lstStyle/>
          <a:p>
            <a:pPr>
              <a:lnSpc>
                <a:spcPct val="90000"/>
              </a:lnSpc>
            </a:pPr>
            <a:r>
              <a:rPr lang="en-US"/>
              <a:t>We can broadly classify those symptoms into two categories: </a:t>
            </a:r>
          </a:p>
          <a:p>
            <a:pPr lvl="1">
              <a:lnSpc>
                <a:spcPct val="90000"/>
              </a:lnSpc>
            </a:pPr>
            <a:r>
              <a:rPr lang="en-US" b="1"/>
              <a:t>Code tangling</a:t>
            </a:r>
            <a:r>
              <a:rPr lang="en-US"/>
              <a:t>: two or more concerns are implemented in the same body of a component, making it more difficult to understand </a:t>
            </a:r>
          </a:p>
          <a:p>
            <a:pPr lvl="2">
              <a:lnSpc>
                <a:spcPct val="90000"/>
              </a:lnSpc>
            </a:pPr>
            <a:r>
              <a:rPr lang="en-US"/>
              <a:t>e.g. in an account transfer method, there are the transfer business logic and the logging code</a:t>
            </a:r>
          </a:p>
          <a:p>
            <a:pPr lvl="1">
              <a:lnSpc>
                <a:spcPct val="90000"/>
              </a:lnSpc>
            </a:pPr>
            <a:r>
              <a:rPr lang="en-US" b="1"/>
              <a:t>Code scattering</a:t>
            </a:r>
            <a:r>
              <a:rPr lang="en-US"/>
              <a:t>: similar code is distributed throughout many program modules. Change to the implementation may require finding and editing all affected code</a:t>
            </a:r>
          </a:p>
          <a:p>
            <a:pPr lvl="2">
              <a:lnSpc>
                <a:spcPct val="90000"/>
              </a:lnSpc>
            </a:pPr>
            <a:r>
              <a:rPr lang="en-US"/>
              <a:t>e.g. logging code is scattered across all kinds of modules</a:t>
            </a:r>
          </a:p>
          <a:p>
            <a:pPr lvl="2">
              <a:lnSpc>
                <a:spcPct val="90000"/>
              </a:lnSpc>
            </a:pPr>
            <a:endParaRPr lang="en-US"/>
          </a:p>
          <a:p>
            <a:pPr lvl="1">
              <a:lnSpc>
                <a:spcPct val="90000"/>
              </a:lnSpc>
            </a:pPr>
            <a:r>
              <a:rPr lang="en-US"/>
              <a:t>Scattering and tangling (S&amp;T) tend to appear together; they describe different facets of the same problem</a:t>
            </a:r>
          </a:p>
          <a:p>
            <a:pPr lvl="1">
              <a:lnSpc>
                <a:spcPct val="90000"/>
              </a:lnSpc>
            </a:pPr>
            <a:endParaRPr lang="en-US"/>
          </a:p>
        </p:txBody>
      </p:sp>
      <p:pic>
        <p:nvPicPr>
          <p:cNvPr id="487428" name="Picture 4"/>
          <p:cNvPicPr>
            <a:picLocks noChangeAspect="1" noChangeArrowheads="1"/>
          </p:cNvPicPr>
          <p:nvPr/>
        </p:nvPicPr>
        <p:blipFill>
          <a:blip r:embed="rId3"/>
          <a:srcRect/>
          <a:stretch>
            <a:fillRect/>
          </a:stretch>
        </p:blipFill>
        <p:spPr bwMode="auto">
          <a:xfrm>
            <a:off x="7885113" y="765175"/>
            <a:ext cx="939800" cy="1800225"/>
          </a:xfrm>
          <a:prstGeom prst="rect">
            <a:avLst/>
          </a:prstGeom>
          <a:noFill/>
        </p:spPr>
      </p:pic>
      <p:pic>
        <p:nvPicPr>
          <p:cNvPr id="487429" name="Picture 5"/>
          <p:cNvPicPr>
            <a:picLocks noChangeAspect="1" noChangeArrowheads="1"/>
          </p:cNvPicPr>
          <p:nvPr/>
        </p:nvPicPr>
        <p:blipFill>
          <a:blip r:embed="rId4"/>
          <a:srcRect/>
          <a:stretch>
            <a:fillRect/>
          </a:stretch>
        </p:blipFill>
        <p:spPr bwMode="auto">
          <a:xfrm>
            <a:off x="7740650" y="2924175"/>
            <a:ext cx="1077913" cy="187325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4B2A6DA1-1E2F-394D-8AE2-BFA57CB3B38B}" type="slidenum">
              <a:rPr lang="en-US" altLang="zh-CN"/>
              <a:pPr/>
              <a:t>90</a:t>
            </a:fld>
            <a:r>
              <a:rPr lang="en-US" altLang="zh-CN"/>
              <a:t> </a:t>
            </a:r>
            <a:endParaRPr lang="en-US"/>
          </a:p>
        </p:txBody>
      </p:sp>
      <p:sp>
        <p:nvSpPr>
          <p:cNvPr id="688130" name="Rectangle 2"/>
          <p:cNvSpPr>
            <a:spLocks noGrp="1" noChangeArrowheads="1"/>
          </p:cNvSpPr>
          <p:nvPr>
            <p:ph type="title"/>
          </p:nvPr>
        </p:nvSpPr>
        <p:spPr/>
        <p:txBody>
          <a:bodyPr/>
          <a:lstStyle/>
          <a:p>
            <a:r>
              <a:rPr lang="en-US" altLang="ko-KR" sz="2200">
                <a:ea typeface="Gulim" pitchFamily="34" charset="-127"/>
                <a:cs typeface="Gulim" pitchFamily="34" charset="-127"/>
              </a:rPr>
              <a:t>Code tangling</a:t>
            </a:r>
            <a:endParaRPr lang="en-US" sz="2200"/>
          </a:p>
        </p:txBody>
      </p:sp>
      <p:sp>
        <p:nvSpPr>
          <p:cNvPr id="688131" name="Rectangle 3"/>
          <p:cNvSpPr>
            <a:spLocks noGrp="1" noChangeArrowheads="1"/>
          </p:cNvSpPr>
          <p:nvPr>
            <p:ph type="body" idx="1"/>
          </p:nvPr>
        </p:nvSpPr>
        <p:spPr/>
        <p:txBody>
          <a:bodyPr/>
          <a:lstStyle/>
          <a:p>
            <a:r>
              <a:rPr lang="en-US" altLang="ko-KR" sz="2000">
                <a:ea typeface="Gulim" pitchFamily="34" charset="-127"/>
                <a:cs typeface="Gulim" pitchFamily="34" charset="-127"/>
              </a:rPr>
              <a:t>Module handling multiple concerns simultaneously</a:t>
            </a:r>
            <a:endParaRPr lang="en-US" sz="2000"/>
          </a:p>
        </p:txBody>
      </p:sp>
      <p:sp>
        <p:nvSpPr>
          <p:cNvPr id="688132" name="Rectangle 4"/>
          <p:cNvSpPr>
            <a:spLocks noChangeArrowheads="1"/>
          </p:cNvSpPr>
          <p:nvPr/>
        </p:nvSpPr>
        <p:spPr bwMode="auto">
          <a:xfrm>
            <a:off x="468313" y="1484313"/>
            <a:ext cx="8077200" cy="1195387"/>
          </a:xfrm>
          <a:prstGeom prst="rect">
            <a:avLst/>
          </a:prstGeom>
          <a:noFill/>
          <a:ln w="9525">
            <a:noFill/>
            <a:miter lim="800000"/>
            <a:headEnd/>
            <a:tailEnd/>
          </a:ln>
          <a:effectLst/>
        </p:spPr>
        <p:txBody>
          <a:bodyPr>
            <a:prstTxWarp prst="textNoShape">
              <a:avLst/>
            </a:prstTxWarp>
          </a:bodyPr>
          <a:lstStyle/>
          <a:p>
            <a:pPr marL="225425" indent="-225425">
              <a:spcBef>
                <a:spcPct val="40000"/>
              </a:spcBef>
              <a:tabLst>
                <a:tab pos="463550" algn="l"/>
              </a:tabLst>
            </a:pPr>
            <a:endParaRPr lang="en-US" altLang="ko-KR" sz="2000">
              <a:solidFill>
                <a:srgbClr val="663300"/>
              </a:solidFill>
              <a:latin typeface="Arial" charset="0"/>
              <a:ea typeface="Gulim" pitchFamily="34" charset="-127"/>
              <a:cs typeface="Gulim" pitchFamily="34" charset="-127"/>
            </a:endParaRPr>
          </a:p>
        </p:txBody>
      </p:sp>
      <p:sp>
        <p:nvSpPr>
          <p:cNvPr id="688133" name="Rectangle 5"/>
          <p:cNvSpPr>
            <a:spLocks noChangeArrowheads="1"/>
          </p:cNvSpPr>
          <p:nvPr/>
        </p:nvSpPr>
        <p:spPr bwMode="auto">
          <a:xfrm>
            <a:off x="3609975" y="3052763"/>
            <a:ext cx="2233613" cy="2552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88134" name="Rectangle 6"/>
          <p:cNvSpPr>
            <a:spLocks noChangeArrowheads="1"/>
          </p:cNvSpPr>
          <p:nvPr/>
        </p:nvSpPr>
        <p:spPr bwMode="auto">
          <a:xfrm>
            <a:off x="3609975" y="3041650"/>
            <a:ext cx="2233613" cy="2381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8135" name="Rectangle 7"/>
          <p:cNvSpPr>
            <a:spLocks noChangeArrowheads="1"/>
          </p:cNvSpPr>
          <p:nvPr/>
        </p:nvSpPr>
        <p:spPr bwMode="auto">
          <a:xfrm>
            <a:off x="3605213" y="3738563"/>
            <a:ext cx="2246312" cy="2381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8136" name="Rectangle 8"/>
          <p:cNvSpPr>
            <a:spLocks noChangeArrowheads="1"/>
          </p:cNvSpPr>
          <p:nvPr/>
        </p:nvSpPr>
        <p:spPr bwMode="auto">
          <a:xfrm>
            <a:off x="3603625" y="5140325"/>
            <a:ext cx="2246313" cy="2381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8137" name="Rectangle 9"/>
          <p:cNvSpPr>
            <a:spLocks noChangeArrowheads="1"/>
          </p:cNvSpPr>
          <p:nvPr/>
        </p:nvSpPr>
        <p:spPr bwMode="auto">
          <a:xfrm>
            <a:off x="3602038" y="3505200"/>
            <a:ext cx="2246312" cy="238125"/>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8138" name="Rectangle 10"/>
          <p:cNvSpPr>
            <a:spLocks noChangeArrowheads="1"/>
          </p:cNvSpPr>
          <p:nvPr/>
        </p:nvSpPr>
        <p:spPr bwMode="auto">
          <a:xfrm>
            <a:off x="3600450" y="4200525"/>
            <a:ext cx="2246313" cy="238125"/>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8139" name="Rectangle 11"/>
          <p:cNvSpPr>
            <a:spLocks noChangeArrowheads="1"/>
          </p:cNvSpPr>
          <p:nvPr/>
        </p:nvSpPr>
        <p:spPr bwMode="auto">
          <a:xfrm>
            <a:off x="3600450" y="4652963"/>
            <a:ext cx="2246313" cy="238125"/>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8140" name="Text Box 12"/>
          <p:cNvSpPr txBox="1">
            <a:spLocks noChangeArrowheads="1"/>
          </p:cNvSpPr>
          <p:nvPr/>
        </p:nvSpPr>
        <p:spPr bwMode="auto">
          <a:xfrm>
            <a:off x="1439863" y="3203575"/>
            <a:ext cx="1511300" cy="366713"/>
          </a:xfrm>
          <a:prstGeom prst="rect">
            <a:avLst/>
          </a:prstGeom>
          <a:noFill/>
          <a:ln w="9525">
            <a:noFill/>
            <a:miter lim="800000"/>
            <a:headEnd/>
            <a:tailEnd/>
          </a:ln>
          <a:effectLst/>
        </p:spPr>
        <p:txBody>
          <a:bodyPr wrap="none">
            <a:prstTxWarp prst="textNoShape">
              <a:avLst/>
            </a:prstTxWarp>
            <a:spAutoFit/>
          </a:bodyPr>
          <a:lstStyle/>
          <a:p>
            <a:pPr latinLnBrk="1"/>
            <a:r>
              <a:rPr kumimoji="1" lang="en-US" altLang="ko-KR" sz="1800">
                <a:ea typeface="Gulim" pitchFamily="34" charset="-127"/>
                <a:cs typeface="Gulim" pitchFamily="34" charset="-127"/>
              </a:rPr>
              <a:t>Business logic</a:t>
            </a:r>
          </a:p>
        </p:txBody>
      </p:sp>
      <p:sp>
        <p:nvSpPr>
          <p:cNvPr id="688141" name="Text Box 13"/>
          <p:cNvSpPr txBox="1">
            <a:spLocks noChangeArrowheads="1"/>
          </p:cNvSpPr>
          <p:nvPr/>
        </p:nvSpPr>
        <p:spPr bwMode="auto">
          <a:xfrm>
            <a:off x="6429375" y="2965450"/>
            <a:ext cx="958850" cy="366713"/>
          </a:xfrm>
          <a:prstGeom prst="rect">
            <a:avLst/>
          </a:prstGeom>
          <a:noFill/>
          <a:ln w="9525">
            <a:noFill/>
            <a:miter lim="800000"/>
            <a:headEnd/>
            <a:tailEnd/>
          </a:ln>
          <a:effectLst/>
        </p:spPr>
        <p:txBody>
          <a:bodyPr wrap="none">
            <a:prstTxWarp prst="textNoShape">
              <a:avLst/>
            </a:prstTxWarp>
            <a:spAutoFit/>
          </a:bodyPr>
          <a:lstStyle/>
          <a:p>
            <a:pPr latinLnBrk="1"/>
            <a:r>
              <a:rPr kumimoji="1" lang="en-US" altLang="ko-KR" sz="1800">
                <a:ea typeface="Gulim" pitchFamily="34" charset="-127"/>
                <a:cs typeface="Gulim" pitchFamily="34" charset="-127"/>
              </a:rPr>
              <a:t>Logging</a:t>
            </a:r>
          </a:p>
        </p:txBody>
      </p:sp>
      <p:sp>
        <p:nvSpPr>
          <p:cNvPr id="688142" name="Text Box 14"/>
          <p:cNvSpPr txBox="1">
            <a:spLocks noChangeArrowheads="1"/>
          </p:cNvSpPr>
          <p:nvPr/>
        </p:nvSpPr>
        <p:spPr bwMode="auto">
          <a:xfrm>
            <a:off x="6410325" y="3435350"/>
            <a:ext cx="1485900" cy="366713"/>
          </a:xfrm>
          <a:prstGeom prst="rect">
            <a:avLst/>
          </a:prstGeom>
          <a:noFill/>
          <a:ln w="9525">
            <a:noFill/>
            <a:miter lim="800000"/>
            <a:headEnd/>
            <a:tailEnd/>
          </a:ln>
          <a:effectLst/>
        </p:spPr>
        <p:txBody>
          <a:bodyPr wrap="none">
            <a:prstTxWarp prst="textNoShape">
              <a:avLst/>
            </a:prstTxWarp>
            <a:spAutoFit/>
          </a:bodyPr>
          <a:lstStyle/>
          <a:p>
            <a:pPr latinLnBrk="1"/>
            <a:r>
              <a:rPr kumimoji="1" lang="en-US" altLang="ko-KR" sz="1800">
                <a:ea typeface="Gulim" pitchFamily="34" charset="-127"/>
                <a:cs typeface="Gulim" pitchFamily="34" charset="-127"/>
              </a:rPr>
              <a:t>Other concern</a:t>
            </a:r>
          </a:p>
        </p:txBody>
      </p:sp>
      <p:sp>
        <p:nvSpPr>
          <p:cNvPr id="688143" name="Line 15"/>
          <p:cNvSpPr>
            <a:spLocks noChangeShapeType="1"/>
          </p:cNvSpPr>
          <p:nvPr/>
        </p:nvSpPr>
        <p:spPr bwMode="auto">
          <a:xfrm>
            <a:off x="3124200" y="3409950"/>
            <a:ext cx="474663"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88144" name="Line 16"/>
          <p:cNvSpPr>
            <a:spLocks noChangeShapeType="1"/>
          </p:cNvSpPr>
          <p:nvPr/>
        </p:nvSpPr>
        <p:spPr bwMode="auto">
          <a:xfrm flipH="1">
            <a:off x="5854700" y="3160713"/>
            <a:ext cx="511175"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88145" name="Line 17"/>
          <p:cNvSpPr>
            <a:spLocks noChangeShapeType="1"/>
          </p:cNvSpPr>
          <p:nvPr/>
        </p:nvSpPr>
        <p:spPr bwMode="auto">
          <a:xfrm flipH="1">
            <a:off x="5864225" y="3632200"/>
            <a:ext cx="511175"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10"/>
          </p:nvPr>
        </p:nvSpPr>
        <p:spPr/>
        <p:txBody>
          <a:bodyPr/>
          <a:lstStyle/>
          <a:p>
            <a:fld id="{0F131A58-1D33-9B4D-83BE-7E963AFD5DDA}" type="slidenum">
              <a:rPr lang="en-US" altLang="zh-CN"/>
              <a:pPr/>
              <a:t>91</a:t>
            </a:fld>
            <a:r>
              <a:rPr lang="en-US" altLang="zh-CN"/>
              <a:t> </a:t>
            </a:r>
            <a:endParaRPr lang="en-US"/>
          </a:p>
        </p:txBody>
      </p:sp>
      <p:sp>
        <p:nvSpPr>
          <p:cNvPr id="687106" name="Rectangle 2"/>
          <p:cNvSpPr>
            <a:spLocks noGrp="1" noChangeArrowheads="1"/>
          </p:cNvSpPr>
          <p:nvPr>
            <p:ph type="title"/>
          </p:nvPr>
        </p:nvSpPr>
        <p:spPr/>
        <p:txBody>
          <a:bodyPr/>
          <a:lstStyle/>
          <a:p>
            <a:r>
              <a:rPr lang="en-US" altLang="ko-KR" sz="2200">
                <a:ea typeface="Gulim" pitchFamily="34" charset="-127"/>
                <a:cs typeface="Gulim" pitchFamily="34" charset="-127"/>
              </a:rPr>
              <a:t>Code scattering</a:t>
            </a:r>
            <a:endParaRPr lang="en-US" sz="2200"/>
          </a:p>
        </p:txBody>
      </p:sp>
      <p:sp>
        <p:nvSpPr>
          <p:cNvPr id="687107" name="Rectangle 3"/>
          <p:cNvSpPr>
            <a:spLocks noGrp="1" noChangeArrowheads="1"/>
          </p:cNvSpPr>
          <p:nvPr>
            <p:ph type="body" idx="1"/>
          </p:nvPr>
        </p:nvSpPr>
        <p:spPr/>
        <p:txBody>
          <a:bodyPr/>
          <a:lstStyle/>
          <a:p>
            <a:r>
              <a:rPr lang="en-US" altLang="ko-KR" sz="2000">
                <a:ea typeface="Gulim" pitchFamily="34" charset="-127"/>
                <a:cs typeface="Gulim" pitchFamily="34" charset="-127"/>
              </a:rPr>
              <a:t>Single issue implemented in multiple modules</a:t>
            </a:r>
          </a:p>
          <a:p>
            <a:endParaRPr lang="en-US"/>
          </a:p>
        </p:txBody>
      </p:sp>
      <p:sp>
        <p:nvSpPr>
          <p:cNvPr id="687108" name="Rectangle 4"/>
          <p:cNvSpPr>
            <a:spLocks noChangeArrowheads="1"/>
          </p:cNvSpPr>
          <p:nvPr/>
        </p:nvSpPr>
        <p:spPr bwMode="auto">
          <a:xfrm>
            <a:off x="395288" y="1196975"/>
            <a:ext cx="8077200" cy="1041400"/>
          </a:xfrm>
          <a:prstGeom prst="rect">
            <a:avLst/>
          </a:prstGeom>
          <a:noFill/>
          <a:ln w="9525">
            <a:noFill/>
            <a:miter lim="800000"/>
            <a:headEnd/>
            <a:tailEnd/>
          </a:ln>
          <a:effectLst/>
        </p:spPr>
        <p:txBody>
          <a:bodyPr>
            <a:prstTxWarp prst="textNoShape">
              <a:avLst/>
            </a:prstTxWarp>
          </a:bodyPr>
          <a:lstStyle/>
          <a:p>
            <a:pPr marL="630238" lvl="1" indent="-228600">
              <a:spcBef>
                <a:spcPct val="20000"/>
              </a:spcBef>
              <a:buFontTx/>
              <a:buChar char="–"/>
              <a:tabLst>
                <a:tab pos="463550" algn="l"/>
              </a:tabLst>
            </a:pPr>
            <a:endParaRPr lang="en-US" altLang="ko-KR" sz="1800">
              <a:latin typeface="Arial" charset="0"/>
              <a:ea typeface="Gulim" pitchFamily="34" charset="-127"/>
              <a:cs typeface="Gulim" pitchFamily="34" charset="-127"/>
            </a:endParaRPr>
          </a:p>
        </p:txBody>
      </p:sp>
      <p:sp>
        <p:nvSpPr>
          <p:cNvPr id="687109" name="Rectangle 5"/>
          <p:cNvSpPr>
            <a:spLocks noChangeArrowheads="1"/>
          </p:cNvSpPr>
          <p:nvPr/>
        </p:nvSpPr>
        <p:spPr bwMode="auto">
          <a:xfrm>
            <a:off x="2435225" y="2667000"/>
            <a:ext cx="784225" cy="10572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7110" name="Rectangle 6"/>
          <p:cNvSpPr>
            <a:spLocks noChangeArrowheads="1"/>
          </p:cNvSpPr>
          <p:nvPr/>
        </p:nvSpPr>
        <p:spPr bwMode="auto">
          <a:xfrm>
            <a:off x="2338388" y="2759075"/>
            <a:ext cx="784225" cy="10572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7111" name="Rectangle 7"/>
          <p:cNvSpPr>
            <a:spLocks noChangeArrowheads="1"/>
          </p:cNvSpPr>
          <p:nvPr/>
        </p:nvSpPr>
        <p:spPr bwMode="auto">
          <a:xfrm>
            <a:off x="2244725" y="2857500"/>
            <a:ext cx="784225" cy="10572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7112" name="Rectangle 8"/>
          <p:cNvSpPr>
            <a:spLocks noChangeArrowheads="1"/>
          </p:cNvSpPr>
          <p:nvPr/>
        </p:nvSpPr>
        <p:spPr bwMode="auto">
          <a:xfrm>
            <a:off x="2238375" y="3267075"/>
            <a:ext cx="793750" cy="1905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7113" name="Rectangle 9"/>
          <p:cNvSpPr>
            <a:spLocks noChangeArrowheads="1"/>
          </p:cNvSpPr>
          <p:nvPr/>
        </p:nvSpPr>
        <p:spPr bwMode="auto">
          <a:xfrm>
            <a:off x="5799138" y="2635250"/>
            <a:ext cx="784225" cy="10572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7114" name="Rectangle 10"/>
          <p:cNvSpPr>
            <a:spLocks noChangeArrowheads="1"/>
          </p:cNvSpPr>
          <p:nvPr/>
        </p:nvSpPr>
        <p:spPr bwMode="auto">
          <a:xfrm>
            <a:off x="5702300" y="2727325"/>
            <a:ext cx="784225" cy="10572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7115" name="Rectangle 11"/>
          <p:cNvSpPr>
            <a:spLocks noChangeArrowheads="1"/>
          </p:cNvSpPr>
          <p:nvPr/>
        </p:nvSpPr>
        <p:spPr bwMode="auto">
          <a:xfrm>
            <a:off x="5608638" y="2825750"/>
            <a:ext cx="784225" cy="10572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7116" name="Rectangle 12"/>
          <p:cNvSpPr>
            <a:spLocks noChangeArrowheads="1"/>
          </p:cNvSpPr>
          <p:nvPr/>
        </p:nvSpPr>
        <p:spPr bwMode="auto">
          <a:xfrm>
            <a:off x="5613400" y="3413125"/>
            <a:ext cx="782638" cy="1905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7117" name="Rectangle 13"/>
          <p:cNvSpPr>
            <a:spLocks noChangeArrowheads="1"/>
          </p:cNvSpPr>
          <p:nvPr/>
        </p:nvSpPr>
        <p:spPr bwMode="auto">
          <a:xfrm>
            <a:off x="5819775" y="4260850"/>
            <a:ext cx="784225" cy="10572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7118" name="Rectangle 14"/>
          <p:cNvSpPr>
            <a:spLocks noChangeArrowheads="1"/>
          </p:cNvSpPr>
          <p:nvPr/>
        </p:nvSpPr>
        <p:spPr bwMode="auto">
          <a:xfrm>
            <a:off x="5722938" y="4352925"/>
            <a:ext cx="784225" cy="10572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7119" name="Rectangle 15"/>
          <p:cNvSpPr>
            <a:spLocks noChangeArrowheads="1"/>
          </p:cNvSpPr>
          <p:nvPr/>
        </p:nvSpPr>
        <p:spPr bwMode="auto">
          <a:xfrm>
            <a:off x="5629275" y="4451350"/>
            <a:ext cx="784225" cy="10572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7120" name="Rectangle 16"/>
          <p:cNvSpPr>
            <a:spLocks noChangeArrowheads="1"/>
          </p:cNvSpPr>
          <p:nvPr/>
        </p:nvSpPr>
        <p:spPr bwMode="auto">
          <a:xfrm>
            <a:off x="5622925" y="4727575"/>
            <a:ext cx="793750" cy="1905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7121" name="Rectangle 17"/>
          <p:cNvSpPr>
            <a:spLocks noChangeArrowheads="1"/>
          </p:cNvSpPr>
          <p:nvPr/>
        </p:nvSpPr>
        <p:spPr bwMode="auto">
          <a:xfrm>
            <a:off x="2386013" y="4268788"/>
            <a:ext cx="784225" cy="10572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7122" name="Rectangle 18"/>
          <p:cNvSpPr>
            <a:spLocks noChangeArrowheads="1"/>
          </p:cNvSpPr>
          <p:nvPr/>
        </p:nvSpPr>
        <p:spPr bwMode="auto">
          <a:xfrm>
            <a:off x="2289175" y="4360863"/>
            <a:ext cx="784225" cy="10572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7123" name="Rectangle 19"/>
          <p:cNvSpPr>
            <a:spLocks noChangeArrowheads="1"/>
          </p:cNvSpPr>
          <p:nvPr/>
        </p:nvSpPr>
        <p:spPr bwMode="auto">
          <a:xfrm>
            <a:off x="2195513" y="4459288"/>
            <a:ext cx="784225" cy="10572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7124" name="Rectangle 20"/>
          <p:cNvSpPr>
            <a:spLocks noChangeArrowheads="1"/>
          </p:cNvSpPr>
          <p:nvPr/>
        </p:nvSpPr>
        <p:spPr bwMode="auto">
          <a:xfrm>
            <a:off x="2200275" y="4643438"/>
            <a:ext cx="782638" cy="215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7125" name="Rectangle 21"/>
          <p:cNvSpPr>
            <a:spLocks noChangeArrowheads="1"/>
          </p:cNvSpPr>
          <p:nvPr/>
        </p:nvSpPr>
        <p:spPr bwMode="auto">
          <a:xfrm>
            <a:off x="4008438" y="3690938"/>
            <a:ext cx="784225" cy="5810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latinLnBrk="1"/>
            <a:endParaRPr kumimoji="1" lang="ko-KR" altLang="en-US" sz="1800">
              <a:latin typeface="Gulim" pitchFamily="34" charset="-127"/>
              <a:ea typeface="Gulim" pitchFamily="34" charset="-127"/>
              <a:cs typeface="Gulim" pitchFamily="34" charset="-127"/>
            </a:endParaRPr>
          </a:p>
        </p:txBody>
      </p:sp>
      <p:sp>
        <p:nvSpPr>
          <p:cNvPr id="687126" name="Text Box 22"/>
          <p:cNvSpPr txBox="1">
            <a:spLocks noChangeArrowheads="1"/>
          </p:cNvSpPr>
          <p:nvPr/>
        </p:nvSpPr>
        <p:spPr bwMode="auto">
          <a:xfrm>
            <a:off x="3930650" y="3008313"/>
            <a:ext cx="958850" cy="366712"/>
          </a:xfrm>
          <a:prstGeom prst="rect">
            <a:avLst/>
          </a:prstGeom>
          <a:noFill/>
          <a:ln w="9525">
            <a:noFill/>
            <a:miter lim="800000"/>
            <a:headEnd/>
            <a:tailEnd/>
          </a:ln>
          <a:effectLst/>
        </p:spPr>
        <p:txBody>
          <a:bodyPr wrap="none">
            <a:prstTxWarp prst="textNoShape">
              <a:avLst/>
            </a:prstTxWarp>
            <a:spAutoFit/>
          </a:bodyPr>
          <a:lstStyle/>
          <a:p>
            <a:pPr latinLnBrk="1"/>
            <a:r>
              <a:rPr kumimoji="1" lang="en-US" altLang="ko-KR" sz="1800">
                <a:ea typeface="Gulim" pitchFamily="34" charset="-127"/>
                <a:cs typeface="Gulim" pitchFamily="34" charset="-127"/>
              </a:rPr>
              <a:t>Logging</a:t>
            </a:r>
          </a:p>
        </p:txBody>
      </p:sp>
      <p:sp>
        <p:nvSpPr>
          <p:cNvPr id="687127" name="Line 23"/>
          <p:cNvSpPr>
            <a:spLocks noChangeShapeType="1"/>
          </p:cNvSpPr>
          <p:nvPr/>
        </p:nvSpPr>
        <p:spPr bwMode="auto">
          <a:xfrm flipH="1">
            <a:off x="2960688" y="4265613"/>
            <a:ext cx="1031875" cy="369887"/>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87128" name="Line 24"/>
          <p:cNvSpPr>
            <a:spLocks noChangeShapeType="1"/>
          </p:cNvSpPr>
          <p:nvPr/>
        </p:nvSpPr>
        <p:spPr bwMode="auto">
          <a:xfrm flipH="1">
            <a:off x="2981325" y="4286250"/>
            <a:ext cx="1817688" cy="547688"/>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87129" name="Line 25"/>
          <p:cNvSpPr>
            <a:spLocks noChangeShapeType="1"/>
          </p:cNvSpPr>
          <p:nvPr/>
        </p:nvSpPr>
        <p:spPr bwMode="auto">
          <a:xfrm>
            <a:off x="3992563" y="4254500"/>
            <a:ext cx="1627187" cy="64135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87130" name="Line 26"/>
          <p:cNvSpPr>
            <a:spLocks noChangeShapeType="1"/>
          </p:cNvSpPr>
          <p:nvPr/>
        </p:nvSpPr>
        <p:spPr bwMode="auto">
          <a:xfrm>
            <a:off x="4810125" y="4289425"/>
            <a:ext cx="808038" cy="439738"/>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87131" name="Line 27"/>
          <p:cNvSpPr>
            <a:spLocks noChangeShapeType="1"/>
          </p:cNvSpPr>
          <p:nvPr/>
        </p:nvSpPr>
        <p:spPr bwMode="auto">
          <a:xfrm flipH="1" flipV="1">
            <a:off x="3028950" y="3267075"/>
            <a:ext cx="1755775" cy="414338"/>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87132" name="Line 28"/>
          <p:cNvSpPr>
            <a:spLocks noChangeShapeType="1"/>
          </p:cNvSpPr>
          <p:nvPr/>
        </p:nvSpPr>
        <p:spPr bwMode="auto">
          <a:xfrm flipH="1" flipV="1">
            <a:off x="3003550" y="3467100"/>
            <a:ext cx="995363" cy="223838"/>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87133" name="Line 29"/>
          <p:cNvSpPr>
            <a:spLocks noChangeShapeType="1"/>
          </p:cNvSpPr>
          <p:nvPr/>
        </p:nvSpPr>
        <p:spPr bwMode="auto">
          <a:xfrm flipV="1">
            <a:off x="4025900" y="3422650"/>
            <a:ext cx="1592263" cy="284163"/>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87134" name="Line 30"/>
          <p:cNvSpPr>
            <a:spLocks noChangeShapeType="1"/>
          </p:cNvSpPr>
          <p:nvPr/>
        </p:nvSpPr>
        <p:spPr bwMode="auto">
          <a:xfrm flipV="1">
            <a:off x="4795838" y="3597275"/>
            <a:ext cx="796925" cy="9525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687135" name="Text Box 31"/>
          <p:cNvSpPr txBox="1">
            <a:spLocks noChangeArrowheads="1"/>
          </p:cNvSpPr>
          <p:nvPr/>
        </p:nvSpPr>
        <p:spPr bwMode="auto">
          <a:xfrm>
            <a:off x="903288" y="3205163"/>
            <a:ext cx="1250950" cy="366712"/>
          </a:xfrm>
          <a:prstGeom prst="rect">
            <a:avLst/>
          </a:prstGeom>
          <a:noFill/>
          <a:ln w="9525">
            <a:noFill/>
            <a:miter lim="800000"/>
            <a:headEnd/>
            <a:tailEnd/>
          </a:ln>
          <a:effectLst/>
        </p:spPr>
        <p:txBody>
          <a:bodyPr wrap="none">
            <a:prstTxWarp prst="textNoShape">
              <a:avLst/>
            </a:prstTxWarp>
            <a:spAutoFit/>
          </a:bodyPr>
          <a:lstStyle/>
          <a:p>
            <a:pPr latinLnBrk="1"/>
            <a:r>
              <a:rPr kumimoji="1" lang="en-US" altLang="ko-KR" sz="1800">
                <a:ea typeface="Gulim" pitchFamily="34" charset="-127"/>
                <a:cs typeface="Gulim" pitchFamily="34" charset="-127"/>
              </a:rPr>
              <a:t>Accounting</a:t>
            </a:r>
          </a:p>
        </p:txBody>
      </p:sp>
      <p:sp>
        <p:nvSpPr>
          <p:cNvPr id="687136" name="Text Box 32"/>
          <p:cNvSpPr txBox="1">
            <a:spLocks noChangeArrowheads="1"/>
          </p:cNvSpPr>
          <p:nvPr/>
        </p:nvSpPr>
        <p:spPr bwMode="auto">
          <a:xfrm>
            <a:off x="6826250" y="3035300"/>
            <a:ext cx="920750" cy="641350"/>
          </a:xfrm>
          <a:prstGeom prst="rect">
            <a:avLst/>
          </a:prstGeom>
          <a:noFill/>
          <a:ln w="9525">
            <a:noFill/>
            <a:miter lim="800000"/>
            <a:headEnd/>
            <a:tailEnd/>
          </a:ln>
          <a:effectLst/>
        </p:spPr>
        <p:txBody>
          <a:bodyPr wrap="none">
            <a:prstTxWarp prst="textNoShape">
              <a:avLst/>
            </a:prstTxWarp>
            <a:spAutoFit/>
          </a:bodyPr>
          <a:lstStyle/>
          <a:p>
            <a:pPr algn="ctr" latinLnBrk="1"/>
            <a:r>
              <a:rPr kumimoji="1" lang="en-US" altLang="ko-KR" sz="1800">
                <a:ea typeface="Gulim" pitchFamily="34" charset="-127"/>
                <a:cs typeface="Gulim" pitchFamily="34" charset="-127"/>
              </a:rPr>
              <a:t>Internet</a:t>
            </a:r>
          </a:p>
          <a:p>
            <a:pPr algn="ctr" latinLnBrk="1"/>
            <a:r>
              <a:rPr kumimoji="1" lang="en-US" altLang="ko-KR" sz="1800">
                <a:ea typeface="Gulim" pitchFamily="34" charset="-127"/>
                <a:cs typeface="Gulim" pitchFamily="34" charset="-127"/>
              </a:rPr>
              <a:t>banking</a:t>
            </a:r>
          </a:p>
        </p:txBody>
      </p:sp>
      <p:sp>
        <p:nvSpPr>
          <p:cNvPr id="687137" name="Text Box 33"/>
          <p:cNvSpPr txBox="1">
            <a:spLocks noChangeArrowheads="1"/>
          </p:cNvSpPr>
          <p:nvPr/>
        </p:nvSpPr>
        <p:spPr bwMode="auto">
          <a:xfrm>
            <a:off x="995363" y="4722813"/>
            <a:ext cx="1073150" cy="366712"/>
          </a:xfrm>
          <a:prstGeom prst="rect">
            <a:avLst/>
          </a:prstGeom>
          <a:noFill/>
          <a:ln w="9525">
            <a:noFill/>
            <a:miter lim="800000"/>
            <a:headEnd/>
            <a:tailEnd/>
          </a:ln>
          <a:effectLst/>
        </p:spPr>
        <p:txBody>
          <a:bodyPr wrap="none">
            <a:prstTxWarp prst="textNoShape">
              <a:avLst/>
            </a:prstTxWarp>
            <a:spAutoFit/>
          </a:bodyPr>
          <a:lstStyle/>
          <a:p>
            <a:pPr latinLnBrk="1"/>
            <a:r>
              <a:rPr kumimoji="1" lang="en-US" altLang="ko-KR" sz="1800">
                <a:ea typeface="Gulim" pitchFamily="34" charset="-127"/>
                <a:cs typeface="Gulim" pitchFamily="34" charset="-127"/>
              </a:rPr>
              <a:t>Customer</a:t>
            </a:r>
          </a:p>
        </p:txBody>
      </p:sp>
      <p:sp>
        <p:nvSpPr>
          <p:cNvPr id="687138" name="Text Box 34"/>
          <p:cNvSpPr txBox="1">
            <a:spLocks noChangeArrowheads="1"/>
          </p:cNvSpPr>
          <p:nvPr/>
        </p:nvSpPr>
        <p:spPr bwMode="auto">
          <a:xfrm>
            <a:off x="6899275" y="4592638"/>
            <a:ext cx="730250" cy="366712"/>
          </a:xfrm>
          <a:prstGeom prst="rect">
            <a:avLst/>
          </a:prstGeom>
          <a:noFill/>
          <a:ln w="9525">
            <a:noFill/>
            <a:miter lim="800000"/>
            <a:headEnd/>
            <a:tailEnd/>
          </a:ln>
          <a:effectLst/>
        </p:spPr>
        <p:txBody>
          <a:bodyPr wrap="none">
            <a:prstTxWarp prst="textNoShape">
              <a:avLst/>
            </a:prstTxWarp>
            <a:spAutoFit/>
          </a:bodyPr>
          <a:lstStyle/>
          <a:p>
            <a:pPr latinLnBrk="1"/>
            <a:r>
              <a:rPr kumimoji="1" lang="en-US" altLang="ko-KR" sz="1800">
                <a:ea typeface="Gulim" pitchFamily="34" charset="-127"/>
                <a:cs typeface="Gulim" pitchFamily="34" charset="-127"/>
              </a:rPr>
              <a:t>Teller</a:t>
            </a:r>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9D5365-CBF2-944A-9312-0FE91D66EB07}" type="slidenum">
              <a:rPr lang="en-US" altLang="zh-CN"/>
              <a:pPr/>
              <a:t>92</a:t>
            </a:fld>
            <a:r>
              <a:rPr lang="en-US" altLang="zh-CN"/>
              <a:t> </a:t>
            </a:r>
            <a:endParaRPr lang="en-US"/>
          </a:p>
        </p:txBody>
      </p:sp>
      <p:sp>
        <p:nvSpPr>
          <p:cNvPr id="665602" name="Rectangle 2"/>
          <p:cNvSpPr>
            <a:spLocks noGrp="1" noChangeArrowheads="1"/>
          </p:cNvSpPr>
          <p:nvPr>
            <p:ph type="title"/>
          </p:nvPr>
        </p:nvSpPr>
        <p:spPr/>
        <p:txBody>
          <a:bodyPr/>
          <a:lstStyle/>
          <a:p>
            <a:r>
              <a:rPr lang="en-US" sz="2600"/>
              <a:t>Implementation modules as a set of concerns</a:t>
            </a:r>
          </a:p>
        </p:txBody>
      </p:sp>
      <p:pic>
        <p:nvPicPr>
          <p:cNvPr id="665603" name="Picture 3" descr="jw-0118-aspectf1"/>
          <p:cNvPicPr>
            <a:picLocks noGrp="1" noChangeAspect="1" noChangeArrowheads="1"/>
          </p:cNvPicPr>
          <p:nvPr>
            <p:ph idx="1"/>
          </p:nvPr>
        </p:nvPicPr>
        <p:blipFill>
          <a:blip r:embed="rId3"/>
          <a:srcRect/>
          <a:stretch>
            <a:fillRect/>
          </a:stretch>
        </p:blipFill>
        <p:spPr>
          <a:xfrm>
            <a:off x="1763713" y="1412875"/>
            <a:ext cx="4913312" cy="4273550"/>
          </a:xfrm>
          <a:noFill/>
          <a:ln/>
        </p:spPr>
      </p:pic>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9EBF24A-4C95-F84D-994E-68564131F1C7}" type="slidenum">
              <a:rPr lang="en-US" altLang="zh-CN"/>
              <a:pPr/>
              <a:t>93</a:t>
            </a:fld>
            <a:r>
              <a:rPr lang="en-US" altLang="zh-CN"/>
              <a:t> </a:t>
            </a:r>
            <a:endParaRPr lang="en-US"/>
          </a:p>
        </p:txBody>
      </p:sp>
      <p:sp>
        <p:nvSpPr>
          <p:cNvPr id="667650" name="Rectangle 2"/>
          <p:cNvSpPr>
            <a:spLocks noGrp="1" noChangeArrowheads="1"/>
          </p:cNvSpPr>
          <p:nvPr>
            <p:ph type="title"/>
          </p:nvPr>
        </p:nvSpPr>
        <p:spPr/>
        <p:txBody>
          <a:bodyPr/>
          <a:lstStyle/>
          <a:p>
            <a:r>
              <a:rPr lang="en-US" sz="2600"/>
              <a:t>Concern decomposition and weaving: the prism analogy</a:t>
            </a:r>
          </a:p>
        </p:txBody>
      </p:sp>
      <p:pic>
        <p:nvPicPr>
          <p:cNvPr id="667651" name="Picture 3" descr="D:\Kegang\I want my AOP!, Part 1-p3_files\jw-0118-aspectf3.gif"/>
          <p:cNvPicPr>
            <a:picLocks noGrp="1" noChangeAspect="1" noChangeArrowheads="1"/>
          </p:cNvPicPr>
          <p:nvPr>
            <p:ph sz="half" idx="1"/>
          </p:nvPr>
        </p:nvPicPr>
        <p:blipFill>
          <a:blip r:embed="rId3" r:link="rId4"/>
          <a:srcRect/>
          <a:stretch>
            <a:fillRect/>
          </a:stretch>
        </p:blipFill>
        <p:spPr>
          <a:xfrm>
            <a:off x="3924300" y="3644900"/>
            <a:ext cx="4038600" cy="2133600"/>
          </a:xfrm>
          <a:noFill/>
          <a:ln/>
        </p:spPr>
      </p:pic>
      <p:pic>
        <p:nvPicPr>
          <p:cNvPr id="667652" name="Picture 4" descr="D:\Kegang\I want my AOP!, Part 1_files\jw-0118-aspectf2.gif"/>
          <p:cNvPicPr>
            <a:picLocks noGrp="1" noChangeAspect="1" noChangeArrowheads="1"/>
          </p:cNvPicPr>
          <p:nvPr>
            <p:ph sz="half" idx="2"/>
          </p:nvPr>
        </p:nvPicPr>
        <p:blipFill>
          <a:blip r:embed="rId5" r:link="rId4"/>
          <a:srcRect/>
          <a:stretch>
            <a:fillRect/>
          </a:stretch>
        </p:blipFill>
        <p:spPr>
          <a:xfrm>
            <a:off x="611188" y="1844675"/>
            <a:ext cx="3819525" cy="1762125"/>
          </a:xfrm>
          <a:noFill/>
          <a:ln/>
        </p:spPr>
      </p:pic>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BC93378B-DA95-CF4E-8CD9-D7B05F8AF771}" type="slidenum">
              <a:rPr lang="en-US" altLang="zh-CN"/>
              <a:pPr/>
              <a:t>94</a:t>
            </a:fld>
            <a:r>
              <a:rPr lang="en-US" altLang="zh-CN"/>
              <a:t> </a:t>
            </a:r>
            <a:endParaRPr lang="en-US"/>
          </a:p>
        </p:txBody>
      </p:sp>
      <p:sp>
        <p:nvSpPr>
          <p:cNvPr id="686082" name="Rectangle 2"/>
          <p:cNvSpPr>
            <a:spLocks noGrp="1" noChangeArrowheads="1"/>
          </p:cNvSpPr>
          <p:nvPr>
            <p:ph type="title"/>
          </p:nvPr>
        </p:nvSpPr>
        <p:spPr/>
        <p:txBody>
          <a:bodyPr/>
          <a:lstStyle/>
          <a:p>
            <a:r>
              <a:rPr lang="en-US" sz="2600"/>
              <a:t>Base program and aspects</a:t>
            </a:r>
          </a:p>
        </p:txBody>
      </p:sp>
      <p:sp>
        <p:nvSpPr>
          <p:cNvPr id="686083" name="Rectangle 3"/>
          <p:cNvSpPr>
            <a:spLocks noGrp="1" noChangeArrowheads="1"/>
          </p:cNvSpPr>
          <p:nvPr>
            <p:ph type="body" idx="1"/>
          </p:nvPr>
        </p:nvSpPr>
        <p:spPr>
          <a:xfrm>
            <a:off x="611188" y="4365625"/>
            <a:ext cx="2881312" cy="1511300"/>
          </a:xfrm>
        </p:spPr>
        <p:txBody>
          <a:bodyPr/>
          <a:lstStyle/>
          <a:p>
            <a:pPr>
              <a:lnSpc>
                <a:spcPct val="80000"/>
              </a:lnSpc>
              <a:buFontTx/>
              <a:buNone/>
            </a:pPr>
            <a:r>
              <a:rPr lang="en-US" sz="1800"/>
              <a:t>generates events for:</a:t>
            </a:r>
          </a:p>
          <a:p>
            <a:pPr lvl="1">
              <a:lnSpc>
                <a:spcPct val="80000"/>
              </a:lnSpc>
            </a:pPr>
            <a:r>
              <a:rPr lang="en-US" sz="1600"/>
              <a:t>method call / execution</a:t>
            </a:r>
          </a:p>
          <a:p>
            <a:pPr lvl="1">
              <a:lnSpc>
                <a:spcPct val="80000"/>
              </a:lnSpc>
            </a:pPr>
            <a:r>
              <a:rPr lang="en-US" sz="1600"/>
              <a:t>field set / get</a:t>
            </a:r>
          </a:p>
          <a:p>
            <a:pPr lvl="1">
              <a:lnSpc>
                <a:spcPct val="80000"/>
              </a:lnSpc>
            </a:pPr>
            <a:r>
              <a:rPr lang="en-US" sz="1600"/>
              <a:t>constructors</a:t>
            </a:r>
          </a:p>
          <a:p>
            <a:pPr lvl="1">
              <a:lnSpc>
                <a:spcPct val="80000"/>
              </a:lnSpc>
            </a:pPr>
            <a:r>
              <a:rPr lang="en-US" sz="1600"/>
              <a:t> ...</a:t>
            </a:r>
          </a:p>
          <a:p>
            <a:pPr>
              <a:lnSpc>
                <a:spcPct val="80000"/>
              </a:lnSpc>
            </a:pPr>
            <a:endParaRPr lang="en-US" sz="1800"/>
          </a:p>
          <a:p>
            <a:pPr>
              <a:lnSpc>
                <a:spcPct val="80000"/>
              </a:lnSpc>
            </a:pPr>
            <a:endParaRPr lang="en-US" sz="1800"/>
          </a:p>
          <a:p>
            <a:pPr>
              <a:lnSpc>
                <a:spcPct val="80000"/>
              </a:lnSpc>
            </a:pPr>
            <a:endParaRPr lang="en-US" sz="1800"/>
          </a:p>
        </p:txBody>
      </p:sp>
      <p:sp>
        <p:nvSpPr>
          <p:cNvPr id="686084" name="AutoShape 4"/>
          <p:cNvSpPr>
            <a:spLocks noChangeArrowheads="1"/>
          </p:cNvSpPr>
          <p:nvPr/>
        </p:nvSpPr>
        <p:spPr bwMode="auto">
          <a:xfrm>
            <a:off x="684213" y="1700213"/>
            <a:ext cx="2160587" cy="2287587"/>
          </a:xfrm>
          <a:prstGeom prst="roundRect">
            <a:avLst>
              <a:gd name="adj" fmla="val 69"/>
            </a:avLst>
          </a:prstGeom>
          <a:solidFill>
            <a:srgbClr val="00B8FF"/>
          </a:solidFill>
          <a:ln w="9525">
            <a:solidFill>
              <a:srgbClr val="000000"/>
            </a:solidFill>
            <a:round/>
            <a:headEnd/>
            <a:tailEnd/>
          </a:ln>
        </p:spPr>
        <p:txBody>
          <a:bodyPr lIns="0" tIns="0" rIns="0" bIns="0" anchor="ctr" anchorCtr="1">
            <a:prstTxWarp prst="textNoShape">
              <a:avLst/>
            </a:prstTxWarp>
            <a:spAutoFit/>
          </a:bodyPr>
          <a:lstStyle/>
          <a:p>
            <a:pPr algn="ctr" hangingPunct="0">
              <a:lnSpc>
                <a:spcPct val="104000"/>
              </a:lnSpc>
              <a:buClr>
                <a:srgbClr val="000000"/>
              </a:buClr>
              <a:buSzPct val="45000"/>
              <a:buFont typeface="StarSymbol" charset="0"/>
              <a:buNone/>
              <a:tabLst>
                <a:tab pos="723900" algn="l"/>
                <a:tab pos="1447800" algn="l"/>
                <a:tab pos="2171700" algn="l"/>
              </a:tabLst>
            </a:pPr>
            <a:endParaRPr lang="en-GB">
              <a:solidFill>
                <a:srgbClr val="000000"/>
              </a:solidFill>
              <a:latin typeface="Helvetica" charset="0"/>
            </a:endParaRPr>
          </a:p>
          <a:p>
            <a:pPr algn="ctr" hangingPunct="0">
              <a:lnSpc>
                <a:spcPct val="104000"/>
              </a:lnSpc>
              <a:buClr>
                <a:srgbClr val="000000"/>
              </a:buClr>
              <a:buSzPct val="45000"/>
              <a:buFont typeface="StarSymbol" charset="0"/>
              <a:buNone/>
              <a:tabLst>
                <a:tab pos="723900" algn="l"/>
                <a:tab pos="1447800" algn="l"/>
                <a:tab pos="2171700" algn="l"/>
              </a:tabLst>
            </a:pPr>
            <a:endParaRPr lang="en-GB">
              <a:solidFill>
                <a:srgbClr val="000000"/>
              </a:solidFill>
              <a:latin typeface="Helvetica" charset="0"/>
            </a:endParaRPr>
          </a:p>
          <a:p>
            <a:pPr algn="ctr" hangingPunct="0">
              <a:lnSpc>
                <a:spcPct val="104000"/>
              </a:lnSpc>
              <a:buClr>
                <a:srgbClr val="000000"/>
              </a:buClr>
              <a:buSzPct val="45000"/>
              <a:buFont typeface="StarSymbol" charset="0"/>
              <a:buNone/>
              <a:tabLst>
                <a:tab pos="723900" algn="l"/>
                <a:tab pos="1447800" algn="l"/>
                <a:tab pos="2171700" algn="l"/>
              </a:tabLst>
            </a:pPr>
            <a:r>
              <a:rPr lang="en-GB">
                <a:solidFill>
                  <a:srgbClr val="000000"/>
                </a:solidFill>
                <a:latin typeface="Helvetica" charset="0"/>
              </a:rPr>
              <a:t>base </a:t>
            </a:r>
          </a:p>
          <a:p>
            <a:pPr algn="ctr" hangingPunct="0">
              <a:lnSpc>
                <a:spcPct val="104000"/>
              </a:lnSpc>
              <a:buClr>
                <a:srgbClr val="000000"/>
              </a:buClr>
              <a:buSzPct val="45000"/>
              <a:buFont typeface="StarSymbol" charset="0"/>
              <a:buNone/>
              <a:tabLst>
                <a:tab pos="723900" algn="l"/>
                <a:tab pos="1447800" algn="l"/>
                <a:tab pos="2171700" algn="l"/>
              </a:tabLst>
            </a:pPr>
            <a:r>
              <a:rPr lang="en-GB">
                <a:solidFill>
                  <a:srgbClr val="000000"/>
                </a:solidFill>
                <a:latin typeface="Helvetica" charset="0"/>
              </a:rPr>
              <a:t>Program</a:t>
            </a:r>
          </a:p>
          <a:p>
            <a:pPr algn="ctr" hangingPunct="0">
              <a:lnSpc>
                <a:spcPct val="104000"/>
              </a:lnSpc>
              <a:buClr>
                <a:srgbClr val="000000"/>
              </a:buClr>
              <a:buSzPct val="45000"/>
              <a:buFont typeface="StarSymbol" charset="0"/>
              <a:buNone/>
              <a:tabLst>
                <a:tab pos="723900" algn="l"/>
                <a:tab pos="1447800" algn="l"/>
                <a:tab pos="2171700" algn="l"/>
              </a:tabLst>
            </a:pPr>
            <a:endParaRPr lang="en-GB">
              <a:solidFill>
                <a:srgbClr val="000000"/>
              </a:solidFill>
              <a:latin typeface="Helvetica" charset="0"/>
            </a:endParaRPr>
          </a:p>
          <a:p>
            <a:pPr algn="ctr" hangingPunct="0">
              <a:lnSpc>
                <a:spcPct val="104000"/>
              </a:lnSpc>
              <a:buClr>
                <a:srgbClr val="000000"/>
              </a:buClr>
              <a:buSzPct val="45000"/>
              <a:buFont typeface="StarSymbol" charset="0"/>
              <a:buNone/>
              <a:tabLst>
                <a:tab pos="723900" algn="l"/>
                <a:tab pos="1447800" algn="l"/>
                <a:tab pos="2171700" algn="l"/>
              </a:tabLst>
            </a:pPr>
            <a:endParaRPr lang="en-GB">
              <a:solidFill>
                <a:srgbClr val="000000"/>
              </a:solidFill>
              <a:latin typeface="Helvetica" charset="0"/>
            </a:endParaRPr>
          </a:p>
        </p:txBody>
      </p:sp>
      <p:sp>
        <p:nvSpPr>
          <p:cNvPr id="686085" name="AutoShape 5"/>
          <p:cNvSpPr>
            <a:spLocks noChangeArrowheads="1"/>
          </p:cNvSpPr>
          <p:nvPr/>
        </p:nvSpPr>
        <p:spPr bwMode="auto">
          <a:xfrm>
            <a:off x="5608638" y="2259013"/>
            <a:ext cx="1670050" cy="1147762"/>
          </a:xfrm>
          <a:prstGeom prst="roundRect">
            <a:avLst>
              <a:gd name="adj" fmla="val 93"/>
            </a:avLst>
          </a:prstGeom>
          <a:solidFill>
            <a:srgbClr val="CCFFFF"/>
          </a:solidFill>
          <a:ln w="9525">
            <a:solidFill>
              <a:srgbClr val="000000"/>
            </a:solidFill>
            <a:round/>
            <a:headEnd/>
            <a:tailEnd/>
          </a:ln>
        </p:spPr>
        <p:txBody>
          <a:bodyPr lIns="0" tIns="0" rIns="0" bIns="0" anchor="ctr" anchorCtr="1">
            <a:prstTxWarp prst="textNoShape">
              <a:avLst/>
            </a:prstTxWarp>
            <a:spAutoFit/>
          </a:bodyPr>
          <a:lstStyle/>
          <a:p>
            <a:pPr algn="ctr" hangingPunct="0">
              <a:lnSpc>
                <a:spcPct val="104000"/>
              </a:lnSpc>
              <a:buClr>
                <a:srgbClr val="000000"/>
              </a:buClr>
              <a:buSzPct val="45000"/>
              <a:buFont typeface="StarSymbol" charset="0"/>
              <a:buNone/>
              <a:tabLst>
                <a:tab pos="723900" algn="l"/>
                <a:tab pos="1447800" algn="l"/>
              </a:tabLst>
            </a:pPr>
            <a:endParaRPr lang="en-GB">
              <a:solidFill>
                <a:srgbClr val="000000"/>
              </a:solidFill>
              <a:latin typeface="Helvetica" charset="0"/>
            </a:endParaRPr>
          </a:p>
          <a:p>
            <a:pPr algn="ctr" hangingPunct="0">
              <a:lnSpc>
                <a:spcPct val="104000"/>
              </a:lnSpc>
              <a:buClr>
                <a:srgbClr val="000000"/>
              </a:buClr>
              <a:buSzPct val="45000"/>
              <a:buFont typeface="StarSymbol" charset="0"/>
              <a:buNone/>
              <a:tabLst>
                <a:tab pos="723900" algn="l"/>
                <a:tab pos="1447800" algn="l"/>
              </a:tabLst>
            </a:pPr>
            <a:r>
              <a:rPr lang="en-GB">
                <a:solidFill>
                  <a:srgbClr val="000000"/>
                </a:solidFill>
                <a:latin typeface="Helvetica" charset="0"/>
              </a:rPr>
              <a:t>Aspect</a:t>
            </a:r>
          </a:p>
          <a:p>
            <a:pPr algn="ctr" hangingPunct="0">
              <a:lnSpc>
                <a:spcPct val="104000"/>
              </a:lnSpc>
              <a:buClr>
                <a:srgbClr val="000000"/>
              </a:buClr>
              <a:buSzPct val="45000"/>
              <a:buFont typeface="StarSymbol" charset="0"/>
              <a:buNone/>
              <a:tabLst>
                <a:tab pos="723900" algn="l"/>
                <a:tab pos="1447800" algn="l"/>
              </a:tabLst>
            </a:pPr>
            <a:endParaRPr lang="en-GB">
              <a:solidFill>
                <a:srgbClr val="000000"/>
              </a:solidFill>
              <a:latin typeface="Helvetica" charset="0"/>
            </a:endParaRPr>
          </a:p>
        </p:txBody>
      </p:sp>
      <p:sp>
        <p:nvSpPr>
          <p:cNvPr id="686086" name="Line 6"/>
          <p:cNvSpPr>
            <a:spLocks noChangeShapeType="1"/>
          </p:cNvSpPr>
          <p:nvPr/>
        </p:nvSpPr>
        <p:spPr bwMode="auto">
          <a:xfrm flipH="1" flipV="1">
            <a:off x="2916238" y="1628775"/>
            <a:ext cx="2568575" cy="519113"/>
          </a:xfrm>
          <a:prstGeom prst="line">
            <a:avLst/>
          </a:prstGeom>
          <a:noFill/>
          <a:ln w="9525">
            <a:solidFill>
              <a:srgbClr val="000000"/>
            </a:solidFill>
            <a:round/>
            <a:headEnd/>
            <a:tailEnd type="triangle" w="med" len="med"/>
          </a:ln>
        </p:spPr>
        <p:txBody>
          <a:bodyPr>
            <a:prstTxWarp prst="textNoShape">
              <a:avLst/>
            </a:prstTxWarp>
          </a:bodyPr>
          <a:lstStyle/>
          <a:p>
            <a:endParaRPr lang="en-US"/>
          </a:p>
        </p:txBody>
      </p:sp>
      <p:sp>
        <p:nvSpPr>
          <p:cNvPr id="686087" name="Line 7"/>
          <p:cNvSpPr>
            <a:spLocks noChangeShapeType="1"/>
          </p:cNvSpPr>
          <p:nvPr/>
        </p:nvSpPr>
        <p:spPr bwMode="auto">
          <a:xfrm flipH="1">
            <a:off x="2916238" y="3573463"/>
            <a:ext cx="2520950" cy="438150"/>
          </a:xfrm>
          <a:prstGeom prst="line">
            <a:avLst/>
          </a:prstGeom>
          <a:noFill/>
          <a:ln w="9525">
            <a:solidFill>
              <a:srgbClr val="000000"/>
            </a:solidFill>
            <a:round/>
            <a:headEnd/>
            <a:tailEnd type="triangle" w="med" len="med"/>
          </a:ln>
        </p:spPr>
        <p:txBody>
          <a:bodyPr>
            <a:prstTxWarp prst="textNoShape">
              <a:avLst/>
            </a:prstTxWarp>
          </a:bodyPr>
          <a:lstStyle/>
          <a:p>
            <a:endParaRPr lang="en-US"/>
          </a:p>
        </p:txBody>
      </p:sp>
      <p:sp>
        <p:nvSpPr>
          <p:cNvPr id="686089" name="Text Box 9"/>
          <p:cNvSpPr txBox="1">
            <a:spLocks noChangeArrowheads="1"/>
          </p:cNvSpPr>
          <p:nvPr/>
        </p:nvSpPr>
        <p:spPr bwMode="auto">
          <a:xfrm>
            <a:off x="4918075" y="4519613"/>
            <a:ext cx="4129088" cy="952500"/>
          </a:xfrm>
          <a:prstGeom prst="rect">
            <a:avLst/>
          </a:prstGeom>
          <a:noFill/>
          <a:ln w="9525">
            <a:noFill/>
            <a:miter lim="800000"/>
            <a:headEnd/>
            <a:tailEnd/>
          </a:ln>
        </p:spPr>
        <p:txBody>
          <a:bodyPr wrap="none" lIns="0" tIns="0" rIns="0" bIns="0">
            <a:prstTxWarp prst="textNoShape">
              <a:avLst/>
            </a:prstTxWarp>
            <a:spAutoFit/>
          </a:bodyPr>
          <a:lstStyle/>
          <a:p>
            <a:pPr hangingPunct="0">
              <a:lnSpc>
                <a:spcPct val="104000"/>
              </a:lnSpc>
              <a:buClr>
                <a:srgbClr val="000000"/>
              </a:buClr>
              <a:buSzPct val="45000"/>
              <a:buFont typeface="StarSymbol" charset="0"/>
              <a:buNone/>
              <a:tabLst>
                <a:tab pos="723900" algn="l"/>
                <a:tab pos="1447800" algn="l"/>
                <a:tab pos="2171700" algn="l"/>
                <a:tab pos="2895600" algn="l"/>
                <a:tab pos="3619500" algn="l"/>
              </a:tabLst>
            </a:pPr>
            <a:r>
              <a:rPr lang="en-GB" sz="2000">
                <a:solidFill>
                  <a:srgbClr val="000000"/>
                </a:solidFill>
                <a:latin typeface="Helvetica" charset="0"/>
              </a:rPr>
              <a:t>observes events of base program,</a:t>
            </a:r>
          </a:p>
          <a:p>
            <a:pPr hangingPunct="0">
              <a:lnSpc>
                <a:spcPct val="104000"/>
              </a:lnSpc>
              <a:buClr>
                <a:srgbClr val="000000"/>
              </a:buClr>
              <a:buSzPct val="45000"/>
              <a:buFont typeface="StarSymbol" charset="0"/>
              <a:buNone/>
              <a:tabLst>
                <a:tab pos="723900" algn="l"/>
                <a:tab pos="1447800" algn="l"/>
                <a:tab pos="2171700" algn="l"/>
                <a:tab pos="2895600" algn="l"/>
                <a:tab pos="3619500" algn="l"/>
              </a:tabLst>
            </a:pPr>
            <a:r>
              <a:rPr lang="en-GB" sz="2000">
                <a:solidFill>
                  <a:srgbClr val="000000"/>
                </a:solidFill>
                <a:latin typeface="Helvetica" charset="0"/>
              </a:rPr>
              <a:t>looking for certain patterns:</a:t>
            </a:r>
          </a:p>
          <a:p>
            <a:pPr hangingPunct="0">
              <a:lnSpc>
                <a:spcPct val="104000"/>
              </a:lnSpc>
              <a:buClr>
                <a:srgbClr val="000000"/>
              </a:buClr>
              <a:buSzPct val="45000"/>
              <a:buFont typeface="StarSymbol" charset="0"/>
              <a:buNone/>
              <a:tabLst>
                <a:tab pos="723900" algn="l"/>
                <a:tab pos="1447800" algn="l"/>
                <a:tab pos="2171700" algn="l"/>
                <a:tab pos="2895600" algn="l"/>
                <a:tab pos="3619500" algn="l"/>
              </a:tabLst>
            </a:pPr>
            <a:r>
              <a:rPr lang="en-GB" sz="2000">
                <a:solidFill>
                  <a:srgbClr val="000000"/>
                </a:solidFill>
                <a:latin typeface="Helvetica" charset="0"/>
              </a:rPr>
              <a:t>in case of match, execute extra code</a:t>
            </a: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C3EC47C-5D84-B04A-9C40-F018B6DAD3B8}" type="slidenum">
              <a:rPr lang="en-US" altLang="zh-CN"/>
              <a:pPr/>
              <a:t>95</a:t>
            </a:fld>
            <a:r>
              <a:rPr lang="en-US" altLang="zh-CN"/>
              <a:t> </a:t>
            </a:r>
            <a:endParaRPr lang="en-US"/>
          </a:p>
        </p:txBody>
      </p:sp>
      <p:sp>
        <p:nvSpPr>
          <p:cNvPr id="685058" name="Rectangle 2"/>
          <p:cNvSpPr>
            <a:spLocks noGrp="1" noChangeArrowheads="1"/>
          </p:cNvSpPr>
          <p:nvPr>
            <p:ph type="title"/>
          </p:nvPr>
        </p:nvSpPr>
        <p:spPr/>
        <p:txBody>
          <a:bodyPr/>
          <a:lstStyle/>
          <a:p>
            <a:r>
              <a:rPr lang="en-US" sz="2600"/>
              <a:t>References</a:t>
            </a:r>
          </a:p>
        </p:txBody>
      </p:sp>
      <p:sp>
        <p:nvSpPr>
          <p:cNvPr id="685059" name="Rectangle 3"/>
          <p:cNvSpPr>
            <a:spLocks noGrp="1" noChangeArrowheads="1"/>
          </p:cNvSpPr>
          <p:nvPr>
            <p:ph type="body" idx="1"/>
          </p:nvPr>
        </p:nvSpPr>
        <p:spPr/>
        <p:txBody>
          <a:bodyPr/>
          <a:lstStyle/>
          <a:p>
            <a:pPr>
              <a:lnSpc>
                <a:spcPct val="80000"/>
              </a:lnSpc>
            </a:pPr>
            <a:r>
              <a:rPr lang="en-US" sz="1800" dirty="0" err="1"/>
              <a:t>AspectJ</a:t>
            </a:r>
            <a:r>
              <a:rPr lang="en-US" sz="1800" dirty="0"/>
              <a:t> Home Page</a:t>
            </a:r>
          </a:p>
          <a:p>
            <a:pPr lvl="1">
              <a:lnSpc>
                <a:spcPct val="80000"/>
              </a:lnSpc>
            </a:pPr>
            <a:r>
              <a:rPr lang="en-US" sz="1600" dirty="0">
                <a:hlinkClick r:id="rId3"/>
              </a:rPr>
              <a:t>http://www.eclipse.org/</a:t>
            </a:r>
            <a:r>
              <a:rPr lang="en-US" sz="1600" dirty="0" smtClean="0">
                <a:hlinkClick r:id="rId3"/>
              </a:rPr>
              <a:t>aspectj</a:t>
            </a:r>
            <a:endParaRPr lang="en-US" sz="1600" dirty="0" smtClean="0"/>
          </a:p>
          <a:p>
            <a:pPr lvl="1">
              <a:lnSpc>
                <a:spcPct val="80000"/>
              </a:lnSpc>
            </a:pPr>
            <a:r>
              <a:rPr lang="en-US" sz="1600" dirty="0" smtClean="0"/>
              <a:t>http://</a:t>
            </a:r>
            <a:r>
              <a:rPr lang="en-US" sz="1600" dirty="0" err="1" smtClean="0"/>
              <a:t>www.eclipse.org/aspectj/doc/released/progguide/index.html</a:t>
            </a:r>
            <a:endParaRPr lang="en-US" sz="1600" dirty="0" smtClean="0"/>
          </a:p>
          <a:p>
            <a:pPr>
              <a:lnSpc>
                <a:spcPct val="80000"/>
              </a:lnSpc>
            </a:pPr>
            <a:r>
              <a:rPr lang="en-US" sz="1800" dirty="0" err="1"/>
              <a:t>AspectJ</a:t>
            </a:r>
            <a:r>
              <a:rPr lang="en-US" sz="1800" dirty="0"/>
              <a:t> Development Tools Eclipse </a:t>
            </a:r>
            <a:r>
              <a:rPr lang="en-US" sz="1800" dirty="0" err="1"/>
              <a:t>Plugin</a:t>
            </a:r>
            <a:endParaRPr lang="en-US" sz="1800" dirty="0"/>
          </a:p>
          <a:p>
            <a:pPr>
              <a:lnSpc>
                <a:spcPct val="80000"/>
              </a:lnSpc>
            </a:pPr>
            <a:r>
              <a:rPr lang="en-US" sz="1800" dirty="0"/>
              <a:t>– http://</a:t>
            </a:r>
            <a:r>
              <a:rPr lang="en-US" sz="1800" dirty="0" err="1"/>
              <a:t>www.eclipse.org/ajdt</a:t>
            </a:r>
            <a:r>
              <a:rPr lang="en-US" sz="1800" dirty="0"/>
              <a:t>/</a:t>
            </a:r>
          </a:p>
          <a:p>
            <a:pPr>
              <a:lnSpc>
                <a:spcPct val="80000"/>
              </a:lnSpc>
            </a:pPr>
            <a:r>
              <a:rPr lang="en-US" sz="1800" dirty="0"/>
              <a:t> </a:t>
            </a:r>
            <a:r>
              <a:rPr lang="en-US" sz="1800" dirty="0" err="1"/>
              <a:t>Gregor</a:t>
            </a:r>
            <a:r>
              <a:rPr lang="en-US" sz="1800" dirty="0"/>
              <a:t> </a:t>
            </a:r>
            <a:r>
              <a:rPr lang="en-US" sz="1800" dirty="0" err="1"/>
              <a:t>Kiczales</a:t>
            </a:r>
            <a:r>
              <a:rPr lang="en-US" sz="1800" dirty="0"/>
              <a:t> speaks at Google about AOP and </a:t>
            </a:r>
            <a:r>
              <a:rPr lang="en-US" sz="1800" dirty="0" err="1"/>
              <a:t>AspectJ</a:t>
            </a:r>
            <a:endParaRPr lang="en-US" sz="1800" dirty="0"/>
          </a:p>
          <a:p>
            <a:pPr lvl="1">
              <a:lnSpc>
                <a:spcPct val="80000"/>
              </a:lnSpc>
            </a:pPr>
            <a:r>
              <a:rPr lang="en-US" sz="1600" dirty="0"/>
              <a:t> </a:t>
            </a:r>
            <a:r>
              <a:rPr lang="en-US" sz="1600" dirty="0">
                <a:hlinkClick r:id="rId4"/>
              </a:rPr>
              <a:t>http://video.google.com/videoplay?docid=8566923311315412414&amp;q=engEDU</a:t>
            </a:r>
            <a:endParaRPr lang="en-US" sz="1600" dirty="0" smtClean="0"/>
          </a:p>
          <a:p>
            <a:pPr>
              <a:lnSpc>
                <a:spcPct val="80000"/>
              </a:lnSpc>
            </a:pPr>
            <a:r>
              <a:rPr lang="en-US" sz="1800" dirty="0" smtClean="0"/>
              <a:t>I </a:t>
            </a:r>
            <a:r>
              <a:rPr lang="en-US" sz="1800" dirty="0"/>
              <a:t>want my AOP! Separate software concerns with aspect-oriented programming</a:t>
            </a:r>
          </a:p>
          <a:p>
            <a:pPr lvl="1">
              <a:lnSpc>
                <a:spcPct val="80000"/>
              </a:lnSpc>
            </a:pPr>
            <a:r>
              <a:rPr lang="en-US" sz="1600" dirty="0"/>
              <a:t>http://www.javaworld.com/javaworld/jw-01-2002/jw-0118-aspect_p.html</a:t>
            </a:r>
          </a:p>
          <a:p>
            <a:pPr>
              <a:lnSpc>
                <a:spcPct val="80000"/>
              </a:lnSpc>
            </a:pPr>
            <a:r>
              <a:rPr lang="en-US" sz="1800" dirty="0"/>
              <a:t>Test flexibility with </a:t>
            </a:r>
            <a:r>
              <a:rPr lang="en-US" sz="1800" dirty="0" err="1"/>
              <a:t>AspectJ</a:t>
            </a:r>
            <a:r>
              <a:rPr lang="en-US" sz="1800" dirty="0"/>
              <a:t> and mock objects</a:t>
            </a:r>
          </a:p>
          <a:p>
            <a:pPr lvl="1">
              <a:lnSpc>
                <a:spcPct val="80000"/>
              </a:lnSpc>
            </a:pPr>
            <a:r>
              <a:rPr lang="en-US" sz="1600" dirty="0"/>
              <a:t> </a:t>
            </a:r>
            <a:r>
              <a:rPr lang="en-US" sz="1600" dirty="0">
                <a:hlinkClick r:id="rId5"/>
              </a:rPr>
              <a:t>http://www-128.ibm.com/developerworks/java/library/j-aspectj2/?open&amp;l=007,t=gr</a:t>
            </a:r>
            <a:endParaRPr lang="en-US" sz="1600" dirty="0" smtClean="0"/>
          </a:p>
          <a:p>
            <a:pPr>
              <a:lnSpc>
                <a:spcPct val="80000"/>
              </a:lnSpc>
            </a:pPr>
            <a:r>
              <a:rPr lang="en-US" sz="1800" dirty="0" smtClean="0"/>
              <a:t>Hands </a:t>
            </a:r>
            <a:r>
              <a:rPr lang="en-US" sz="1800" dirty="0"/>
              <a:t>on Programming with </a:t>
            </a:r>
            <a:r>
              <a:rPr lang="en-US" sz="1800" dirty="0" err="1"/>
              <a:t>AspectJ</a:t>
            </a:r>
            <a:endParaRPr lang="en-US" sz="1800" dirty="0"/>
          </a:p>
          <a:p>
            <a:pPr lvl="1">
              <a:lnSpc>
                <a:spcPct val="80000"/>
              </a:lnSpc>
            </a:pPr>
            <a:r>
              <a:rPr lang="en-US" sz="1600" dirty="0">
                <a:hlinkClick r:id="rId6"/>
              </a:rPr>
              <a:t>http://www.eclipse.org/ajdt/EclipseCon2006/</a:t>
            </a:r>
            <a:endParaRPr lang="en-US" sz="1600" dirty="0" smtClean="0"/>
          </a:p>
          <a:p>
            <a:pPr>
              <a:lnSpc>
                <a:spcPct val="80000"/>
              </a:lnSpc>
            </a:pPr>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AOP and observer pattern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a:t>
            </a:r>
            <a:endParaRPr lang="en-US" dirty="0"/>
          </a:p>
        </p:txBody>
      </p:sp>
      <p:sp>
        <p:nvSpPr>
          <p:cNvPr id="3" name="Content Placeholder 2"/>
          <p:cNvSpPr>
            <a:spLocks noGrp="1"/>
          </p:cNvSpPr>
          <p:nvPr>
            <p:ph idx="1"/>
          </p:nvPr>
        </p:nvSpPr>
        <p:spPr>
          <a:xfrm>
            <a:off x="323850" y="981074"/>
            <a:ext cx="4800406" cy="5876925"/>
          </a:xfrm>
        </p:spPr>
        <p:txBody>
          <a:bodyPr/>
          <a:lstStyle/>
          <a:p>
            <a:pPr>
              <a:buNone/>
            </a:pPr>
            <a:r>
              <a:rPr lang="en-US" dirty="0" smtClean="0"/>
              <a:t>General reusable solution to a commonly occurring problem in software design</a:t>
            </a:r>
          </a:p>
          <a:p>
            <a:r>
              <a:rPr lang="en-US" dirty="0" smtClean="0"/>
              <a:t>Not a finished design that can be transformed directly into source code</a:t>
            </a:r>
          </a:p>
          <a:p>
            <a:r>
              <a:rPr lang="en-US" dirty="0" smtClean="0"/>
              <a:t>It is a template for solving a problem </a:t>
            </a:r>
          </a:p>
          <a:p>
            <a:r>
              <a:rPr lang="en-US" dirty="0" smtClean="0"/>
              <a:t>Gamma, Erich; Richard Helm, Ralph Johnson, and John </a:t>
            </a:r>
            <a:r>
              <a:rPr lang="en-US" dirty="0" err="1" smtClean="0"/>
              <a:t>Vlissides</a:t>
            </a:r>
            <a:r>
              <a:rPr lang="en-US" dirty="0" smtClean="0"/>
              <a:t> (1995). Design Patterns: Elements of Reusable Object-Oriented Software. Addison-Wesley. ISBN 0-201-63361-2.</a:t>
            </a:r>
          </a:p>
          <a:p>
            <a:endParaRPr lang="en-US" dirty="0"/>
          </a:p>
        </p:txBody>
      </p:sp>
      <p:pic>
        <p:nvPicPr>
          <p:cNvPr id="4" name="Picture 4" descr="design-patterns-cover"/>
          <p:cNvPicPr>
            <a:picLocks noChangeAspect="1" noChangeArrowheads="1"/>
          </p:cNvPicPr>
          <p:nvPr/>
        </p:nvPicPr>
        <p:blipFill>
          <a:blip r:embed="rId2"/>
          <a:srcRect/>
          <a:stretch>
            <a:fillRect/>
          </a:stretch>
        </p:blipFill>
        <p:spPr bwMode="auto">
          <a:xfrm>
            <a:off x="5124256" y="1066800"/>
            <a:ext cx="3753043" cy="5095875"/>
          </a:xfrm>
          <a:prstGeom prst="rect">
            <a:avLst/>
          </a:prstGeom>
          <a:noFill/>
          <a:ln w="25400">
            <a:solidFill>
              <a:schemeClr val="tx1"/>
            </a:solid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design pattern</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programs, when an object changes state, other objects may have to be notified</a:t>
            </a:r>
          </a:p>
          <a:p>
            <a:pPr lvl="1"/>
            <a:r>
              <a:rPr lang="en-US" dirty="0" smtClean="0"/>
              <a:t>Example: when an car in a game is moved</a:t>
            </a:r>
          </a:p>
          <a:p>
            <a:pPr lvl="2"/>
            <a:r>
              <a:rPr lang="en-US" dirty="0" smtClean="0"/>
              <a:t>The graphics engine needs to know so it can re-render the item</a:t>
            </a:r>
          </a:p>
          <a:p>
            <a:pPr lvl="2"/>
            <a:r>
              <a:rPr lang="en-US" dirty="0" smtClean="0"/>
              <a:t>The traffic computation routines need to re-compute the traffic pattern</a:t>
            </a:r>
          </a:p>
          <a:p>
            <a:pPr lvl="2"/>
            <a:r>
              <a:rPr lang="en-US" dirty="0" smtClean="0"/>
              <a:t>The objects the car contains need to know they are moving as well</a:t>
            </a:r>
          </a:p>
          <a:p>
            <a:pPr lvl="1"/>
            <a:r>
              <a:rPr lang="en-US" dirty="0" smtClean="0"/>
              <a:t>Another example: data in a spreadsheet</a:t>
            </a:r>
          </a:p>
          <a:p>
            <a:pPr lvl="2"/>
            <a:r>
              <a:rPr lang="en-US" dirty="0" smtClean="0"/>
              <a:t>The display must be updated</a:t>
            </a:r>
          </a:p>
          <a:p>
            <a:pPr lvl="2"/>
            <a:r>
              <a:rPr lang="en-US" dirty="0" smtClean="0"/>
              <a:t>Possibly multiple graphs that use that data need to re-draw themselves</a:t>
            </a:r>
          </a:p>
          <a:p>
            <a:r>
              <a:rPr lang="en-US" dirty="0" smtClean="0"/>
              <a:t>This pattern answers the question: </a:t>
            </a:r>
            <a:r>
              <a:rPr lang="en-US" dirty="0" smtClean="0">
                <a:solidFill>
                  <a:schemeClr val="tx2"/>
                </a:solidFill>
              </a:rPr>
              <a:t>How best to notify those objects when the subject changes?</a:t>
            </a:r>
          </a:p>
          <a:p>
            <a:pPr lvl="1"/>
            <a:r>
              <a:rPr lang="en-US" dirty="0" smtClean="0"/>
              <a:t>And what if the list of those objects changes during run-time?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The key participants in observer pattern</a:t>
            </a:r>
            <a:endParaRPr lang="en-US" dirty="0"/>
          </a:p>
        </p:txBody>
      </p:sp>
      <p:sp>
        <p:nvSpPr>
          <p:cNvPr id="3" name="Content Placeholder 2"/>
          <p:cNvSpPr>
            <a:spLocks noGrp="1"/>
          </p:cNvSpPr>
          <p:nvPr>
            <p:ph idx="1"/>
          </p:nvPr>
        </p:nvSpPr>
        <p:spPr/>
        <p:txBody>
          <a:bodyPr>
            <a:normAutofit/>
          </a:bodyPr>
          <a:lstStyle/>
          <a:p>
            <a:pPr lvl="1"/>
            <a:r>
              <a:rPr lang="en-US" sz="2000" dirty="0" smtClean="0"/>
              <a:t>The </a:t>
            </a:r>
            <a:r>
              <a:rPr lang="en-US" sz="2000" dirty="0" smtClean="0">
                <a:solidFill>
                  <a:schemeClr val="folHlink"/>
                </a:solidFill>
              </a:rPr>
              <a:t>Subject</a:t>
            </a:r>
            <a:r>
              <a:rPr lang="en-US" sz="2000" dirty="0" smtClean="0"/>
              <a:t>, which provides an (virtual) interface for attaching and detaching observers</a:t>
            </a:r>
          </a:p>
          <a:p>
            <a:pPr lvl="1"/>
            <a:r>
              <a:rPr lang="en-US" sz="2000" dirty="0" smtClean="0"/>
              <a:t>The </a:t>
            </a:r>
            <a:r>
              <a:rPr lang="en-US" sz="2000" dirty="0" smtClean="0">
                <a:solidFill>
                  <a:schemeClr val="folHlink"/>
                </a:solidFill>
              </a:rPr>
              <a:t>Observer</a:t>
            </a:r>
            <a:r>
              <a:rPr lang="en-US" sz="2000" dirty="0" smtClean="0"/>
              <a:t>, which defines the (virtual) updating interface</a:t>
            </a:r>
          </a:p>
          <a:p>
            <a:pPr lvl="1"/>
            <a:r>
              <a:rPr lang="en-US" sz="2000" dirty="0" smtClean="0"/>
              <a:t>The </a:t>
            </a:r>
            <a:r>
              <a:rPr lang="en-US" sz="2000" dirty="0" err="1" smtClean="0">
                <a:solidFill>
                  <a:schemeClr val="folHlink"/>
                </a:solidFill>
              </a:rPr>
              <a:t>ConcreteSubject</a:t>
            </a:r>
            <a:r>
              <a:rPr lang="en-US" sz="2000" dirty="0" smtClean="0"/>
              <a:t>, which is the class that inherits/extends/implements the Subject</a:t>
            </a:r>
          </a:p>
          <a:p>
            <a:pPr lvl="1"/>
            <a:r>
              <a:rPr lang="en-US" sz="2000" dirty="0" smtClean="0"/>
              <a:t>The </a:t>
            </a:r>
            <a:r>
              <a:rPr lang="en-US" sz="2000" dirty="0" err="1" smtClean="0">
                <a:solidFill>
                  <a:schemeClr val="folHlink"/>
                </a:solidFill>
              </a:rPr>
              <a:t>ConcreteObserver</a:t>
            </a:r>
            <a:r>
              <a:rPr lang="en-US" sz="2000" dirty="0" smtClean="0"/>
              <a:t>, which is the class that inherits/extends/implements the Observer</a:t>
            </a:r>
          </a:p>
          <a:p>
            <a:pPr lvl="4"/>
            <a:endParaRPr lang="en-US" sz="1600" dirty="0" smtClean="0"/>
          </a:p>
          <a:p>
            <a:r>
              <a:rPr lang="en-US" sz="2400" dirty="0" smtClean="0"/>
              <a:t>This pattern is also known as dependents or publish-subscribe</a:t>
            </a:r>
          </a:p>
          <a:p>
            <a:pPr lvl="4">
              <a:buNone/>
            </a:pPr>
            <a:endParaRPr lang="en-US" sz="1600" dirty="0" smtClean="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569ImplSubprogs">
  <a:themeElements>
    <a:clrScheme name="">
      <a:dk1>
        <a:srgbClr val="000000"/>
      </a:dk1>
      <a:lt1>
        <a:srgbClr val="FFFFFF"/>
      </a:lt1>
      <a:dk2>
        <a:srgbClr val="661414"/>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569ImplSubprog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569ImplSubprog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569ImplSubprog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69ImplSubprog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69ImplSubprog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69ImplSubprog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69ImplSubprog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569ImplSubprog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jianguo</Template>
  <TotalTime>38613</TotalTime>
  <Words>7493</Words>
  <Application>Microsoft Macintosh PowerPoint</Application>
  <PresentationFormat>On-screen Show (4:3)</PresentationFormat>
  <Paragraphs>1782</Paragraphs>
  <Slides>109</Slides>
  <Notes>81</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569ImplSubprogs</vt:lpstr>
      <vt:lpstr>Aspect-Oriented Programming and AspectJ</vt:lpstr>
      <vt:lpstr>Following “AspectJ in Action” Chapter 2, 3. </vt:lpstr>
      <vt:lpstr>PowerPoint Presentation</vt:lpstr>
      <vt:lpstr>AOP – encapsulation of concerns </vt:lpstr>
      <vt:lpstr>Example of crosscutting concerns</vt:lpstr>
      <vt:lpstr>Cross-cutting concerns</vt:lpstr>
      <vt:lpstr>Example of crosscutting concerns</vt:lpstr>
      <vt:lpstr>Implementation modules as a set of concerns</vt:lpstr>
      <vt:lpstr>Symptoms of implementing crosscutting concerns using current methodology</vt:lpstr>
      <vt:lpstr>Implications of code tangling and scattering</vt:lpstr>
      <vt:lpstr>Concern decomposition and weaving: the prism analogy</vt:lpstr>
      <vt:lpstr>Fundamentals of AOP</vt:lpstr>
      <vt:lpstr>Running AOP</vt:lpstr>
      <vt:lpstr>AOP Hello world example: a class and an aspect</vt:lpstr>
      <vt:lpstr>The first program: compile and run</vt:lpstr>
      <vt:lpstr>Three ways to run aspectj</vt:lpstr>
      <vt:lpstr>Method 1: Use pre-installed aspectj on ubuntu</vt:lpstr>
      <vt:lpstr>Take care of the classpath</vt:lpstr>
      <vt:lpstr>Add the current directory to your classpath</vt:lpstr>
      <vt:lpstr>Add aspectjrt</vt:lpstr>
      <vt:lpstr>Find the jar file</vt:lpstr>
      <vt:lpstr>Method 2: Installing command line AspectJ</vt:lpstr>
      <vt:lpstr>Same for Mac OS and Windows </vt:lpstr>
      <vt:lpstr>Possible errors</vt:lpstr>
      <vt:lpstr>Setting Java Classpath in Windows</vt:lpstr>
      <vt:lpstr>classpath</vt:lpstr>
      <vt:lpstr>Method 3: AJDT: AspectJ Development Tools</vt:lpstr>
      <vt:lpstr>Eclipse version</vt:lpstr>
      <vt:lpstr>Eclipse AspectJ</vt:lpstr>
      <vt:lpstr>The first program: after weaving (Simplified view!!!)</vt:lpstr>
      <vt:lpstr>Bytecode of With.class</vt:lpstr>
      <vt:lpstr>Bytecode of Hello.class</vt:lpstr>
      <vt:lpstr>Change the aspect</vt:lpstr>
      <vt:lpstr>When pointcut is changed from call to execution</vt:lpstr>
      <vt:lpstr>Join point, pointcut, advice, and aspect</vt:lpstr>
      <vt:lpstr>The AspectJ language</vt:lpstr>
      <vt:lpstr>Example: count calls to foo method</vt:lpstr>
      <vt:lpstr>Example: count calls to “foo”</vt:lpstr>
      <vt:lpstr>Building with or without aspect</vt:lpstr>
      <vt:lpstr>AspectJ language concepts</vt:lpstr>
      <vt:lpstr>AOP concepts</vt:lpstr>
      <vt:lpstr>Join points</vt:lpstr>
      <vt:lpstr>What are the join points in the following program</vt:lpstr>
      <vt:lpstr>Some join points</vt:lpstr>
      <vt:lpstr>The aspect to print out all the join points</vt:lpstr>
      <vt:lpstr>The join points</vt:lpstr>
      <vt:lpstr>Aspect-Oriented Programming and AspectJ (part 2) </vt:lpstr>
      <vt:lpstr>Languages features</vt:lpstr>
      <vt:lpstr>Pointcut</vt:lpstr>
      <vt:lpstr>Use wildcards and operators to describe multiple join points</vt:lpstr>
      <vt:lpstr>Operators to compose poincuts</vt:lpstr>
      <vt:lpstr>Signatures</vt:lpstr>
      <vt:lpstr>Constructor signature</vt:lpstr>
      <vt:lpstr>Type signature</vt:lpstr>
      <vt:lpstr>Field signature</vt:lpstr>
      <vt:lpstr>Kinded pointcuts</vt:lpstr>
      <vt:lpstr>Call vs. execution</vt:lpstr>
      <vt:lpstr>There are other types of pointcuts</vt:lpstr>
      <vt:lpstr>Control-flow based pointcuts</vt:lpstr>
      <vt:lpstr>Cflow and cflowbelow</vt:lpstr>
      <vt:lpstr>Control-flow based pointcuts</vt:lpstr>
      <vt:lpstr>Lexical-structure based pointcuts</vt:lpstr>
      <vt:lpstr>System and PrintStream</vt:lpstr>
      <vt:lpstr>Access the arguments and objects</vt:lpstr>
      <vt:lpstr>Anatomy of argument passing</vt:lpstr>
      <vt:lpstr>Named pointcut and context passing</vt:lpstr>
      <vt:lpstr>Advice</vt:lpstr>
      <vt:lpstr>after advice</vt:lpstr>
      <vt:lpstr>Before, after, and around</vt:lpstr>
      <vt:lpstr>Before and after</vt:lpstr>
      <vt:lpstr>around</vt:lpstr>
      <vt:lpstr>around advice</vt:lpstr>
      <vt:lpstr>Pass context from join point to advice</vt:lpstr>
      <vt:lpstr>Exercise</vt:lpstr>
      <vt:lpstr>Pass context in named pointcut: Hello example</vt:lpstr>
      <vt:lpstr>Factorial example</vt:lpstr>
      <vt:lpstr>Factorial caching aspect</vt:lpstr>
      <vt:lpstr>Static crosscutting</vt:lpstr>
      <vt:lpstr>Member introduction</vt:lpstr>
      <vt:lpstr>Infinite loop</vt:lpstr>
      <vt:lpstr>Reflective API </vt:lpstr>
      <vt:lpstr>Reflective API</vt:lpstr>
      <vt:lpstr>The reflective API in org.aspectj.lang package</vt:lpstr>
      <vt:lpstr>Print out static and dynamic info about join points</vt:lpstr>
      <vt:lpstr>Running result</vt:lpstr>
      <vt:lpstr>Ordering aspects</vt:lpstr>
      <vt:lpstr>Ordering of advices</vt:lpstr>
      <vt:lpstr>Define precedence between aspects</vt:lpstr>
      <vt:lpstr>AOP Review: Motivation</vt:lpstr>
      <vt:lpstr>Code tangling</vt:lpstr>
      <vt:lpstr>Code scattering</vt:lpstr>
      <vt:lpstr>Implementation modules as a set of concerns</vt:lpstr>
      <vt:lpstr>Concern decomposition and weaving: the prism analogy</vt:lpstr>
      <vt:lpstr>Base program and aspects</vt:lpstr>
      <vt:lpstr>References</vt:lpstr>
      <vt:lpstr>AOP and observer pattern</vt:lpstr>
      <vt:lpstr>Design pattern</vt:lpstr>
      <vt:lpstr>Observer design pattern</vt:lpstr>
      <vt:lpstr>The key participants in observer pattern</vt:lpstr>
      <vt:lpstr>GUI example</vt:lpstr>
      <vt:lpstr>Poor code modularity </vt:lpstr>
      <vt:lpstr>AOP makes code look like design </vt:lpstr>
      <vt:lpstr>The ObserverPattern can be simplified</vt:lpstr>
      <vt:lpstr>What OOP developers can see</vt:lpstr>
      <vt:lpstr>Without AspectJ</vt:lpstr>
      <vt:lpstr>With AspectJ</vt:lpstr>
      <vt:lpstr>Top level changes</vt:lpstr>
      <vt:lpstr>What AOP developers see</vt:lpstr>
      <vt:lpstr>Boundary check</vt:lpstr>
    </vt:vector>
  </TitlesOfParts>
  <Company>windsor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AOP and the AspectJ</dc:title>
  <dc:creator>Jianguo LU</dc:creator>
  <cp:lastModifiedBy>Jianguo Lu</cp:lastModifiedBy>
  <cp:revision>314</cp:revision>
  <cp:lastPrinted>2016-11-08T17:49:30Z</cp:lastPrinted>
  <dcterms:created xsi:type="dcterms:W3CDTF">2012-11-06T05:50:40Z</dcterms:created>
  <dcterms:modified xsi:type="dcterms:W3CDTF">2019-10-28T02:42:11Z</dcterms:modified>
</cp:coreProperties>
</file>