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2.bin" ContentType="application/vnd.openxmlformats-officedocument.oleObject"/>
  <Override PartName="/ppt/notesSlides/notesSlide10.xml" ContentType="application/vnd.openxmlformats-officedocument.presentationml.notesSlide+xml"/>
  <Override PartName="/ppt/embeddings/oleObject3.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4.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5.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5" r:id="rId1"/>
    <p:sldMasterId id="2147483657" r:id="rId2"/>
  </p:sldMasterIdLst>
  <p:notesMasterIdLst>
    <p:notesMasterId r:id="rId58"/>
  </p:notesMasterIdLst>
  <p:handoutMasterIdLst>
    <p:handoutMasterId r:id="rId59"/>
  </p:handoutMasterIdLst>
  <p:sldIdLst>
    <p:sldId id="360" r:id="rId3"/>
    <p:sldId id="363" r:id="rId4"/>
    <p:sldId id="364" r:id="rId5"/>
    <p:sldId id="365" r:id="rId6"/>
    <p:sldId id="366" r:id="rId7"/>
    <p:sldId id="367" r:id="rId8"/>
    <p:sldId id="368" r:id="rId9"/>
    <p:sldId id="369" r:id="rId10"/>
    <p:sldId id="370" r:id="rId11"/>
    <p:sldId id="371" r:id="rId12"/>
    <p:sldId id="372" r:id="rId13"/>
    <p:sldId id="413" r:id="rId14"/>
    <p:sldId id="380" r:id="rId15"/>
    <p:sldId id="384" r:id="rId16"/>
    <p:sldId id="386" r:id="rId17"/>
    <p:sldId id="416" r:id="rId18"/>
    <p:sldId id="433" r:id="rId19"/>
    <p:sldId id="387" r:id="rId20"/>
    <p:sldId id="430" r:id="rId21"/>
    <p:sldId id="389" r:id="rId22"/>
    <p:sldId id="417" r:id="rId23"/>
    <p:sldId id="423" r:id="rId24"/>
    <p:sldId id="426" r:id="rId25"/>
    <p:sldId id="418" r:id="rId26"/>
    <p:sldId id="422" r:id="rId27"/>
    <p:sldId id="425" r:id="rId28"/>
    <p:sldId id="419" r:id="rId29"/>
    <p:sldId id="429" r:id="rId30"/>
    <p:sldId id="427" r:id="rId31"/>
    <p:sldId id="420" r:id="rId32"/>
    <p:sldId id="415" r:id="rId33"/>
    <p:sldId id="421"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11" r:id="rId49"/>
    <p:sldId id="404" r:id="rId50"/>
    <p:sldId id="405" r:id="rId51"/>
    <p:sldId id="406" r:id="rId52"/>
    <p:sldId id="407" r:id="rId53"/>
    <p:sldId id="408" r:id="rId54"/>
    <p:sldId id="409" r:id="rId55"/>
    <p:sldId id="428" r:id="rId56"/>
    <p:sldId id="432" r:id="rId57"/>
  </p:sldIdLst>
  <p:sldSz cx="9144000" cy="6858000" type="screen4x3"/>
  <p:notesSz cx="9282113" cy="69913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B53"/>
    <a:srgbClr val="DFB561"/>
    <a:srgbClr val="E1FFF7"/>
    <a:srgbClr val="B60000"/>
    <a:srgbClr val="00AC7F"/>
    <a:srgbClr val="D7D7D7"/>
    <a:srgbClr val="EBEB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2742" autoAdjust="0"/>
  </p:normalViewPr>
  <p:slideViewPr>
    <p:cSldViewPr>
      <p:cViewPr varScale="1">
        <p:scale>
          <a:sx n="62" d="100"/>
          <a:sy n="62" d="100"/>
        </p:scale>
        <p:origin x="-1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8" d="100"/>
          <a:sy n="108" d="100"/>
        </p:scale>
        <p:origin x="-624" y="-96"/>
      </p:cViewPr>
      <p:guideLst>
        <p:guide orient="horz" pos="2202"/>
        <p:guide pos="292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4046538" cy="3444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eaLnBrk="0" hangingPunct="0">
              <a:defRPr sz="1200"/>
            </a:lvl1pPr>
          </a:lstStyle>
          <a:p>
            <a:endParaRPr lang="en-US"/>
          </a:p>
        </p:txBody>
      </p:sp>
      <p:sp>
        <p:nvSpPr>
          <p:cNvPr id="56323" name="Rectangle 3"/>
          <p:cNvSpPr>
            <a:spLocks noGrp="1" noChangeArrowheads="1"/>
          </p:cNvSpPr>
          <p:nvPr>
            <p:ph type="dt" sz="quarter" idx="1"/>
          </p:nvPr>
        </p:nvSpPr>
        <p:spPr bwMode="auto">
          <a:xfrm>
            <a:off x="5260975" y="0"/>
            <a:ext cx="4046538" cy="3444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1200"/>
            </a:lvl1pPr>
          </a:lstStyle>
          <a:p>
            <a:endParaRPr lang="en-US"/>
          </a:p>
        </p:txBody>
      </p:sp>
      <p:sp>
        <p:nvSpPr>
          <p:cNvPr id="56324" name="Rectangle 4"/>
          <p:cNvSpPr>
            <a:spLocks noGrp="1" noChangeArrowheads="1"/>
          </p:cNvSpPr>
          <p:nvPr>
            <p:ph type="ftr" sz="quarter" idx="2"/>
          </p:nvPr>
        </p:nvSpPr>
        <p:spPr bwMode="auto">
          <a:xfrm>
            <a:off x="0" y="6657975"/>
            <a:ext cx="4046538" cy="3444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0" hangingPunct="0">
              <a:defRPr sz="1200"/>
            </a:lvl1pPr>
          </a:lstStyle>
          <a:p>
            <a:endParaRPr lang="en-US"/>
          </a:p>
        </p:txBody>
      </p:sp>
      <p:sp>
        <p:nvSpPr>
          <p:cNvPr id="56325" name="Rectangle 5"/>
          <p:cNvSpPr>
            <a:spLocks noGrp="1" noChangeArrowheads="1"/>
          </p:cNvSpPr>
          <p:nvPr>
            <p:ph type="sldNum" sz="quarter" idx="3"/>
          </p:nvPr>
        </p:nvSpPr>
        <p:spPr bwMode="auto">
          <a:xfrm>
            <a:off x="5260975" y="6657975"/>
            <a:ext cx="4046538" cy="3444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defRPr sz="1200"/>
            </a:lvl1pPr>
          </a:lstStyle>
          <a:p>
            <a:fld id="{6B43A70C-2026-F04C-B8E4-7AE44D32FAC3}" type="slidenum">
              <a:rPr lang="en-US"/>
              <a:pPr/>
              <a:t>‹#›</a:t>
            </a:fld>
            <a:endParaRPr lang="en-US"/>
          </a:p>
        </p:txBody>
      </p:sp>
    </p:spTree>
    <p:extLst>
      <p:ext uri="{BB962C8B-B14F-4D97-AF65-F5344CB8AC3E}">
        <p14:creationId xmlns:p14="http://schemas.microsoft.com/office/powerpoint/2010/main" val="764355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4021138" cy="349250"/>
          </a:xfrm>
          <a:prstGeom prst="rect">
            <a:avLst/>
          </a:prstGeom>
          <a:noFill/>
          <a:ln w="9525">
            <a:noFill/>
            <a:miter lim="800000"/>
            <a:headEnd/>
            <a:tailEnd/>
          </a:ln>
          <a:effectLst/>
        </p:spPr>
        <p:txBody>
          <a:bodyPr vert="horz" wrap="none" lIns="92985" tIns="46493" rIns="92985" bIns="46493" numCol="1" anchor="ctr" anchorCtr="0" compatLnSpc="1">
            <a:prstTxWarp prst="textNoShape">
              <a:avLst/>
            </a:prstTxWarp>
          </a:bodyPr>
          <a:lstStyle>
            <a:lvl1pPr defTabSz="930275" eaLnBrk="0" hangingPunct="0">
              <a:defRPr sz="1200"/>
            </a:lvl1pPr>
          </a:lstStyle>
          <a:p>
            <a:endParaRPr lang="en-US"/>
          </a:p>
        </p:txBody>
      </p:sp>
      <p:sp>
        <p:nvSpPr>
          <p:cNvPr id="21507" name="Rectangle 3"/>
          <p:cNvSpPr>
            <a:spLocks noGrp="1" noChangeArrowheads="1"/>
          </p:cNvSpPr>
          <p:nvPr>
            <p:ph type="dt" idx="1"/>
          </p:nvPr>
        </p:nvSpPr>
        <p:spPr bwMode="auto">
          <a:xfrm>
            <a:off x="5260975" y="0"/>
            <a:ext cx="4021138" cy="349250"/>
          </a:xfrm>
          <a:prstGeom prst="rect">
            <a:avLst/>
          </a:prstGeom>
          <a:noFill/>
          <a:ln w="9525">
            <a:noFill/>
            <a:miter lim="800000"/>
            <a:headEnd/>
            <a:tailEnd/>
          </a:ln>
          <a:effectLst/>
        </p:spPr>
        <p:txBody>
          <a:bodyPr vert="horz" wrap="none" lIns="92985" tIns="46493" rIns="92985" bIns="46493" numCol="1" anchor="ctr" anchorCtr="0" compatLnSpc="1">
            <a:prstTxWarp prst="textNoShape">
              <a:avLst/>
            </a:prstTxWarp>
          </a:bodyPr>
          <a:lstStyle>
            <a:lvl1pPr algn="r" defTabSz="930275" eaLnBrk="0" hangingPunct="0">
              <a:defRPr sz="1200"/>
            </a:lvl1pPr>
          </a:lstStyle>
          <a:p>
            <a:endParaRPr lang="en-US"/>
          </a:p>
        </p:txBody>
      </p:sp>
      <p:sp>
        <p:nvSpPr>
          <p:cNvPr id="21508" name="Rectangle 4"/>
          <p:cNvSpPr>
            <a:spLocks noGrp="1" noRot="1" noChangeAspect="1" noChangeArrowheads="1" noTextEdit="1"/>
          </p:cNvSpPr>
          <p:nvPr>
            <p:ph type="sldImg" idx="2"/>
          </p:nvPr>
        </p:nvSpPr>
        <p:spPr bwMode="auto">
          <a:xfrm>
            <a:off x="2895600" y="525463"/>
            <a:ext cx="3494088" cy="2620962"/>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1236663" y="3321050"/>
            <a:ext cx="6808787" cy="3144838"/>
          </a:xfrm>
          <a:prstGeom prst="rect">
            <a:avLst/>
          </a:prstGeom>
          <a:noFill/>
          <a:ln w="9525">
            <a:noFill/>
            <a:miter lim="800000"/>
            <a:headEnd/>
            <a:tailEnd/>
          </a:ln>
          <a:effectLst/>
        </p:spPr>
        <p:txBody>
          <a:bodyPr vert="horz" wrap="none" lIns="92985" tIns="46493" rIns="92985" bIns="46493"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6642100"/>
            <a:ext cx="4021138" cy="349250"/>
          </a:xfrm>
          <a:prstGeom prst="rect">
            <a:avLst/>
          </a:prstGeom>
          <a:noFill/>
          <a:ln w="9525">
            <a:noFill/>
            <a:miter lim="800000"/>
            <a:headEnd/>
            <a:tailEnd/>
          </a:ln>
          <a:effectLst/>
        </p:spPr>
        <p:txBody>
          <a:bodyPr vert="horz" wrap="none" lIns="92985" tIns="46493" rIns="92985" bIns="46493" numCol="1" anchor="b" anchorCtr="0" compatLnSpc="1">
            <a:prstTxWarp prst="textNoShape">
              <a:avLst/>
            </a:prstTxWarp>
          </a:bodyPr>
          <a:lstStyle>
            <a:lvl1pPr defTabSz="930275" eaLnBrk="0" hangingPunct="0">
              <a:defRPr sz="1200"/>
            </a:lvl1pPr>
          </a:lstStyle>
          <a:p>
            <a:endParaRPr lang="en-US"/>
          </a:p>
        </p:txBody>
      </p:sp>
      <p:sp>
        <p:nvSpPr>
          <p:cNvPr id="21511" name="Rectangle 7"/>
          <p:cNvSpPr>
            <a:spLocks noGrp="1" noChangeArrowheads="1"/>
          </p:cNvSpPr>
          <p:nvPr>
            <p:ph type="sldNum" sz="quarter" idx="5"/>
          </p:nvPr>
        </p:nvSpPr>
        <p:spPr bwMode="auto">
          <a:xfrm>
            <a:off x="5260975" y="6642100"/>
            <a:ext cx="4021138" cy="349250"/>
          </a:xfrm>
          <a:prstGeom prst="rect">
            <a:avLst/>
          </a:prstGeom>
          <a:noFill/>
          <a:ln w="9525">
            <a:noFill/>
            <a:miter lim="800000"/>
            <a:headEnd/>
            <a:tailEnd/>
          </a:ln>
          <a:effectLst/>
        </p:spPr>
        <p:txBody>
          <a:bodyPr vert="horz" wrap="none" lIns="92985" tIns="46493" rIns="92985" bIns="46493" numCol="1" anchor="b" anchorCtr="0" compatLnSpc="1">
            <a:prstTxWarp prst="textNoShape">
              <a:avLst/>
            </a:prstTxWarp>
          </a:bodyPr>
          <a:lstStyle>
            <a:lvl1pPr algn="r" defTabSz="930275" eaLnBrk="0" hangingPunct="0">
              <a:defRPr sz="1200"/>
            </a:lvl1pPr>
          </a:lstStyle>
          <a:p>
            <a:fld id="{8FF635BB-9F9B-2549-A60F-0A31A52F60CA}" type="slidenum">
              <a:rPr lang="en-US"/>
              <a:pPr/>
              <a:t>‹#›</a:t>
            </a:fld>
            <a:endParaRPr lang="en-US"/>
          </a:p>
        </p:txBody>
      </p:sp>
    </p:spTree>
    <p:extLst>
      <p:ext uri="{BB962C8B-B14F-4D97-AF65-F5344CB8AC3E}">
        <p14:creationId xmlns:p14="http://schemas.microsoft.com/office/powerpoint/2010/main" val="2882727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58565C-667C-C74D-B1A7-E30C44239B8B}" type="slidenum">
              <a:rPr lang="en-US"/>
              <a:pPr/>
              <a:t>1</a:t>
            </a:fld>
            <a:endParaRPr lang="en-US"/>
          </a:p>
        </p:txBody>
      </p:sp>
      <p:sp>
        <p:nvSpPr>
          <p:cNvPr id="385026" name="Rectangle 2"/>
          <p:cNvSpPr>
            <a:spLocks noGrp="1" noRot="1" noChangeAspect="1" noChangeArrowheads="1" noTextEdit="1"/>
          </p:cNvSpPr>
          <p:nvPr>
            <p:ph type="sldImg"/>
          </p:nvPr>
        </p:nvSpPr>
        <p:spPr>
          <a:xfrm>
            <a:off x="2892425" y="523875"/>
            <a:ext cx="3497263" cy="2622550"/>
          </a:xfrm>
          <a:ln/>
        </p:spPr>
      </p:sp>
      <p:sp>
        <p:nvSpPr>
          <p:cNvPr id="38502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1919AF-00E8-FA4E-94C6-CDA2EFA6C1FE}" type="slidenum">
              <a:rPr lang="en-US"/>
              <a:pPr/>
              <a:t>10</a:t>
            </a:fld>
            <a:endParaRPr lang="en-US"/>
          </a:p>
        </p:txBody>
      </p:sp>
      <p:sp>
        <p:nvSpPr>
          <p:cNvPr id="407554" name="Rectangle 2"/>
          <p:cNvSpPr>
            <a:spLocks noGrp="1" noRot="1" noChangeAspect="1" noChangeArrowheads="1" noTextEdit="1"/>
          </p:cNvSpPr>
          <p:nvPr>
            <p:ph type="sldImg"/>
          </p:nvPr>
        </p:nvSpPr>
        <p:spPr>
          <a:xfrm>
            <a:off x="2892425" y="523875"/>
            <a:ext cx="3497263" cy="2622550"/>
          </a:xfrm>
          <a:ln/>
        </p:spPr>
      </p:sp>
      <p:sp>
        <p:nvSpPr>
          <p:cNvPr id="407555" name="Rectangle 3"/>
          <p:cNvSpPr>
            <a:spLocks noGrp="1" noChangeArrowheads="1"/>
          </p:cNvSpPr>
          <p:nvPr>
            <p:ph type="body" idx="1"/>
          </p:nvPr>
        </p:nvSpPr>
        <p:spPr>
          <a:xfrm>
            <a:off x="1238250" y="3321050"/>
            <a:ext cx="6805613" cy="3146425"/>
          </a:xfrm>
        </p:spPr>
        <p:txBody>
          <a:bodyPr/>
          <a:lstStyle/>
          <a:p>
            <a:pPr marL="228600" indent="-22860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B18F963-6983-1F4C-B708-A097610F4489}" type="slidenum">
              <a:rPr lang="en-US"/>
              <a:pPr/>
              <a:t>11</a:t>
            </a:fld>
            <a:endParaRPr lang="en-US"/>
          </a:p>
        </p:txBody>
      </p:sp>
      <p:sp>
        <p:nvSpPr>
          <p:cNvPr id="409602" name="Rectangle 2"/>
          <p:cNvSpPr>
            <a:spLocks noGrp="1" noRot="1" noChangeAspect="1" noChangeArrowheads="1" noTextEdit="1"/>
          </p:cNvSpPr>
          <p:nvPr>
            <p:ph type="sldImg"/>
          </p:nvPr>
        </p:nvSpPr>
        <p:spPr>
          <a:xfrm>
            <a:off x="2892425" y="523875"/>
            <a:ext cx="3497263" cy="2622550"/>
          </a:xfrm>
          <a:ln/>
        </p:spPr>
      </p:sp>
      <p:sp>
        <p:nvSpPr>
          <p:cNvPr id="40960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41C290-3321-8544-85AF-43AA37F7C9D9}" type="slidenum">
              <a:rPr lang="en-US"/>
              <a:pPr/>
              <a:t>13</a:t>
            </a:fld>
            <a:endParaRPr lang="en-US"/>
          </a:p>
        </p:txBody>
      </p:sp>
      <p:sp>
        <p:nvSpPr>
          <p:cNvPr id="425986" name="Rectangle 2"/>
          <p:cNvSpPr>
            <a:spLocks noGrp="1" noRot="1" noChangeAspect="1" noChangeArrowheads="1" noTextEdit="1"/>
          </p:cNvSpPr>
          <p:nvPr>
            <p:ph type="sldImg"/>
          </p:nvPr>
        </p:nvSpPr>
        <p:spPr>
          <a:xfrm>
            <a:off x="2892425" y="523875"/>
            <a:ext cx="3497263" cy="2622550"/>
          </a:xfrm>
          <a:ln/>
        </p:spPr>
      </p:sp>
      <p:sp>
        <p:nvSpPr>
          <p:cNvPr id="42598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20F3736-68CE-744E-BF0B-DC7CDA03FA10}" type="slidenum">
              <a:rPr lang="en-US"/>
              <a:pPr/>
              <a:t>14</a:t>
            </a:fld>
            <a:endParaRPr lang="en-US"/>
          </a:p>
        </p:txBody>
      </p:sp>
      <p:sp>
        <p:nvSpPr>
          <p:cNvPr id="434178" name="Rectangle 2"/>
          <p:cNvSpPr>
            <a:spLocks noGrp="1" noRot="1" noChangeAspect="1" noChangeArrowheads="1" noTextEdit="1"/>
          </p:cNvSpPr>
          <p:nvPr>
            <p:ph type="sldImg"/>
          </p:nvPr>
        </p:nvSpPr>
        <p:spPr>
          <a:xfrm>
            <a:off x="2892425" y="523875"/>
            <a:ext cx="3497263" cy="2622550"/>
          </a:xfrm>
          <a:ln/>
        </p:spPr>
      </p:sp>
      <p:sp>
        <p:nvSpPr>
          <p:cNvPr id="43417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A671B6-BC36-2F43-B5FD-9A4EC173FBCA}" type="slidenum">
              <a:rPr lang="en-US"/>
              <a:pPr/>
              <a:t>15</a:t>
            </a:fld>
            <a:endParaRPr lang="en-US"/>
          </a:p>
        </p:txBody>
      </p:sp>
      <p:sp>
        <p:nvSpPr>
          <p:cNvPr id="438274" name="Rectangle 2"/>
          <p:cNvSpPr>
            <a:spLocks noGrp="1" noRot="1" noChangeAspect="1" noChangeArrowheads="1" noTextEdit="1"/>
          </p:cNvSpPr>
          <p:nvPr>
            <p:ph type="sldImg"/>
          </p:nvPr>
        </p:nvSpPr>
        <p:spPr>
          <a:xfrm>
            <a:off x="2892425" y="523875"/>
            <a:ext cx="3497263" cy="2622550"/>
          </a:xfrm>
          <a:ln/>
        </p:spPr>
      </p:sp>
      <p:sp>
        <p:nvSpPr>
          <p:cNvPr id="438275"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F056A7-A110-6C42-8B08-458CE6BCD832}" type="slidenum">
              <a:rPr lang="en-US"/>
              <a:pPr/>
              <a:t>18</a:t>
            </a:fld>
            <a:endParaRPr lang="en-US"/>
          </a:p>
        </p:txBody>
      </p:sp>
      <p:sp>
        <p:nvSpPr>
          <p:cNvPr id="440322" name="Rectangle 2"/>
          <p:cNvSpPr>
            <a:spLocks noGrp="1" noRot="1" noChangeAspect="1" noChangeArrowheads="1" noTextEdit="1"/>
          </p:cNvSpPr>
          <p:nvPr>
            <p:ph type="sldImg"/>
          </p:nvPr>
        </p:nvSpPr>
        <p:spPr>
          <a:xfrm>
            <a:off x="2892425" y="523875"/>
            <a:ext cx="3497263" cy="2622550"/>
          </a:xfrm>
          <a:ln/>
        </p:spPr>
      </p:sp>
      <p:sp>
        <p:nvSpPr>
          <p:cNvPr id="44032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F41DA5E-B28B-4748-98F2-88ED41D1E791}" type="slidenum">
              <a:rPr lang="en-US"/>
              <a:pPr/>
              <a:t>20</a:t>
            </a:fld>
            <a:endParaRPr lang="en-US"/>
          </a:p>
        </p:txBody>
      </p:sp>
      <p:sp>
        <p:nvSpPr>
          <p:cNvPr id="444418" name="Rectangle 2"/>
          <p:cNvSpPr>
            <a:spLocks noGrp="1" noRot="1" noChangeAspect="1" noChangeArrowheads="1" noTextEdit="1"/>
          </p:cNvSpPr>
          <p:nvPr>
            <p:ph type="sldImg"/>
          </p:nvPr>
        </p:nvSpPr>
        <p:spPr>
          <a:xfrm>
            <a:off x="2892425" y="523875"/>
            <a:ext cx="3497263" cy="2622550"/>
          </a:xfrm>
          <a:ln/>
        </p:spPr>
      </p:sp>
      <p:sp>
        <p:nvSpPr>
          <p:cNvPr id="44441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C4E25F-1917-FD49-9864-42AF6B9568B7}" type="slidenum">
              <a:rPr lang="en-US"/>
              <a:pPr/>
              <a:t>33</a:t>
            </a:fld>
            <a:endParaRPr lang="en-US"/>
          </a:p>
        </p:txBody>
      </p:sp>
      <p:sp>
        <p:nvSpPr>
          <p:cNvPr id="446466" name="Rectangle 2"/>
          <p:cNvSpPr>
            <a:spLocks noGrp="1" noRot="1" noChangeAspect="1" noChangeArrowheads="1" noTextEdit="1"/>
          </p:cNvSpPr>
          <p:nvPr>
            <p:ph type="sldImg"/>
          </p:nvPr>
        </p:nvSpPr>
        <p:spPr>
          <a:xfrm>
            <a:off x="2892425" y="523875"/>
            <a:ext cx="3497263" cy="2622550"/>
          </a:xfrm>
          <a:ln/>
        </p:spPr>
      </p:sp>
      <p:sp>
        <p:nvSpPr>
          <p:cNvPr id="44646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BFB7CDB-49C0-0D4F-BA87-FF505C2F1D1F}" type="slidenum">
              <a:rPr lang="en-US"/>
              <a:pPr/>
              <a:t>34</a:t>
            </a:fld>
            <a:endParaRPr lang="en-US"/>
          </a:p>
        </p:txBody>
      </p:sp>
      <p:sp>
        <p:nvSpPr>
          <p:cNvPr id="448514" name="Rectangle 2"/>
          <p:cNvSpPr>
            <a:spLocks noGrp="1" noRot="1" noChangeAspect="1" noChangeArrowheads="1" noTextEdit="1"/>
          </p:cNvSpPr>
          <p:nvPr>
            <p:ph type="sldImg"/>
          </p:nvPr>
        </p:nvSpPr>
        <p:spPr>
          <a:xfrm>
            <a:off x="2892425" y="523875"/>
            <a:ext cx="3497263" cy="2622550"/>
          </a:xfrm>
          <a:ln/>
        </p:spPr>
      </p:sp>
      <p:sp>
        <p:nvSpPr>
          <p:cNvPr id="448515"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A75E3BD-C195-D142-BA99-C9B070033D65}" type="slidenum">
              <a:rPr lang="en-US"/>
              <a:pPr/>
              <a:t>35</a:t>
            </a:fld>
            <a:endParaRPr lang="en-US"/>
          </a:p>
        </p:txBody>
      </p:sp>
      <p:sp>
        <p:nvSpPr>
          <p:cNvPr id="450562" name="Rectangle 2"/>
          <p:cNvSpPr>
            <a:spLocks noGrp="1" noRot="1" noChangeAspect="1" noChangeArrowheads="1" noTextEdit="1"/>
          </p:cNvSpPr>
          <p:nvPr>
            <p:ph type="sldImg"/>
          </p:nvPr>
        </p:nvSpPr>
        <p:spPr>
          <a:xfrm>
            <a:off x="2892425" y="523875"/>
            <a:ext cx="3497263" cy="2622550"/>
          </a:xfrm>
          <a:ln/>
        </p:spPr>
      </p:sp>
      <p:sp>
        <p:nvSpPr>
          <p:cNvPr id="45056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9818447-232A-7A4A-971A-0B9839AA24EF}" type="slidenum">
              <a:rPr lang="en-US"/>
              <a:pPr/>
              <a:t>2</a:t>
            </a:fld>
            <a:endParaRPr lang="en-US"/>
          </a:p>
        </p:txBody>
      </p:sp>
      <p:sp>
        <p:nvSpPr>
          <p:cNvPr id="391170" name="Rectangle 2"/>
          <p:cNvSpPr>
            <a:spLocks noGrp="1" noRot="1" noChangeAspect="1" noChangeArrowheads="1" noTextEdit="1"/>
          </p:cNvSpPr>
          <p:nvPr>
            <p:ph type="sldImg"/>
          </p:nvPr>
        </p:nvSpPr>
        <p:spPr>
          <a:xfrm>
            <a:off x="2892425" y="523875"/>
            <a:ext cx="3497263" cy="2622550"/>
          </a:xfrm>
          <a:ln/>
        </p:spPr>
      </p:sp>
      <p:sp>
        <p:nvSpPr>
          <p:cNvPr id="391171"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BC80DD-E7F5-D948-8092-7EC63820CB0B}" type="slidenum">
              <a:rPr lang="en-US"/>
              <a:pPr/>
              <a:t>36</a:t>
            </a:fld>
            <a:endParaRPr lang="en-US"/>
          </a:p>
        </p:txBody>
      </p:sp>
      <p:sp>
        <p:nvSpPr>
          <p:cNvPr id="452610" name="Rectangle 2"/>
          <p:cNvSpPr>
            <a:spLocks noGrp="1" noRot="1" noChangeAspect="1" noChangeArrowheads="1" noTextEdit="1"/>
          </p:cNvSpPr>
          <p:nvPr>
            <p:ph type="sldImg"/>
          </p:nvPr>
        </p:nvSpPr>
        <p:spPr>
          <a:xfrm>
            <a:off x="2892425" y="523875"/>
            <a:ext cx="3497263" cy="2622550"/>
          </a:xfrm>
          <a:ln/>
        </p:spPr>
      </p:sp>
      <p:sp>
        <p:nvSpPr>
          <p:cNvPr id="452611"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71DE02-4DC4-3341-BD83-D801E138BA5F}" type="slidenum">
              <a:rPr lang="en-US"/>
              <a:pPr/>
              <a:t>37</a:t>
            </a:fld>
            <a:endParaRPr lang="en-US"/>
          </a:p>
        </p:txBody>
      </p:sp>
      <p:sp>
        <p:nvSpPr>
          <p:cNvPr id="454658" name="Rectangle 2"/>
          <p:cNvSpPr>
            <a:spLocks noGrp="1" noRot="1" noChangeAspect="1" noChangeArrowheads="1" noTextEdit="1"/>
          </p:cNvSpPr>
          <p:nvPr>
            <p:ph type="sldImg"/>
          </p:nvPr>
        </p:nvSpPr>
        <p:spPr>
          <a:xfrm>
            <a:off x="2892425" y="523875"/>
            <a:ext cx="3497263" cy="2622550"/>
          </a:xfrm>
          <a:ln/>
        </p:spPr>
      </p:sp>
      <p:sp>
        <p:nvSpPr>
          <p:cNvPr id="45465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44CA291-CA73-5944-A1C0-0EA449A49C32}" type="slidenum">
              <a:rPr lang="en-US"/>
              <a:pPr/>
              <a:t>38</a:t>
            </a:fld>
            <a:endParaRPr lang="en-US"/>
          </a:p>
        </p:txBody>
      </p:sp>
      <p:sp>
        <p:nvSpPr>
          <p:cNvPr id="456706" name="Rectangle 2"/>
          <p:cNvSpPr>
            <a:spLocks noGrp="1" noRot="1" noChangeAspect="1" noChangeArrowheads="1" noTextEdit="1"/>
          </p:cNvSpPr>
          <p:nvPr>
            <p:ph type="sldImg"/>
          </p:nvPr>
        </p:nvSpPr>
        <p:spPr>
          <a:xfrm>
            <a:off x="2892425" y="523875"/>
            <a:ext cx="3497263" cy="2622550"/>
          </a:xfrm>
          <a:ln/>
        </p:spPr>
      </p:sp>
      <p:sp>
        <p:nvSpPr>
          <p:cNvPr id="45670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74E36A1-E906-C041-941E-037E3D681B73}" type="slidenum">
              <a:rPr lang="en-US"/>
              <a:pPr/>
              <a:t>39</a:t>
            </a:fld>
            <a:endParaRPr lang="en-US"/>
          </a:p>
        </p:txBody>
      </p:sp>
      <p:sp>
        <p:nvSpPr>
          <p:cNvPr id="458754" name="Rectangle 2"/>
          <p:cNvSpPr>
            <a:spLocks noGrp="1" noRot="1" noChangeAspect="1" noChangeArrowheads="1" noTextEdit="1"/>
          </p:cNvSpPr>
          <p:nvPr>
            <p:ph type="sldImg"/>
          </p:nvPr>
        </p:nvSpPr>
        <p:spPr>
          <a:xfrm>
            <a:off x="2892425" y="523875"/>
            <a:ext cx="3497263" cy="2622550"/>
          </a:xfrm>
          <a:ln/>
        </p:spPr>
      </p:sp>
      <p:sp>
        <p:nvSpPr>
          <p:cNvPr id="458755"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9A2971A-0396-E642-9BCD-A3537021702D}" type="slidenum">
              <a:rPr lang="en-US"/>
              <a:pPr/>
              <a:t>40</a:t>
            </a:fld>
            <a:endParaRPr lang="en-US"/>
          </a:p>
        </p:txBody>
      </p:sp>
      <p:sp>
        <p:nvSpPr>
          <p:cNvPr id="460802" name="Rectangle 2"/>
          <p:cNvSpPr>
            <a:spLocks noGrp="1" noRot="1" noChangeAspect="1" noChangeArrowheads="1" noTextEdit="1"/>
          </p:cNvSpPr>
          <p:nvPr>
            <p:ph type="sldImg"/>
          </p:nvPr>
        </p:nvSpPr>
        <p:spPr>
          <a:xfrm>
            <a:off x="2892425" y="523875"/>
            <a:ext cx="3497263" cy="2622550"/>
          </a:xfrm>
          <a:ln/>
        </p:spPr>
      </p:sp>
      <p:sp>
        <p:nvSpPr>
          <p:cNvPr id="46080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3B15814-77A5-4549-AE29-D77388E7F8F1}" type="slidenum">
              <a:rPr lang="en-US"/>
              <a:pPr/>
              <a:t>41</a:t>
            </a:fld>
            <a:endParaRPr lang="en-US"/>
          </a:p>
        </p:txBody>
      </p:sp>
      <p:sp>
        <p:nvSpPr>
          <p:cNvPr id="462850" name="Rectangle 2"/>
          <p:cNvSpPr>
            <a:spLocks noGrp="1" noRot="1" noChangeAspect="1" noChangeArrowheads="1" noTextEdit="1"/>
          </p:cNvSpPr>
          <p:nvPr>
            <p:ph type="sldImg"/>
          </p:nvPr>
        </p:nvSpPr>
        <p:spPr>
          <a:xfrm>
            <a:off x="2892425" y="523875"/>
            <a:ext cx="3497263" cy="2622550"/>
          </a:xfrm>
          <a:ln/>
        </p:spPr>
      </p:sp>
      <p:sp>
        <p:nvSpPr>
          <p:cNvPr id="462851" name="Rectangle 3"/>
          <p:cNvSpPr>
            <a:spLocks noGrp="1" noChangeArrowheads="1"/>
          </p:cNvSpPr>
          <p:nvPr>
            <p:ph type="body" idx="1"/>
          </p:nvPr>
        </p:nvSpPr>
        <p:spPr>
          <a:xfrm>
            <a:off x="1238250" y="3321050"/>
            <a:ext cx="6805613" cy="3146425"/>
          </a:xfrm>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254AD69-CDEF-8A40-9F36-B0EBFDD4D84A}" type="slidenum">
              <a:rPr lang="en-US"/>
              <a:pPr/>
              <a:t>42</a:t>
            </a:fld>
            <a:endParaRPr lang="en-US"/>
          </a:p>
        </p:txBody>
      </p:sp>
      <p:sp>
        <p:nvSpPr>
          <p:cNvPr id="464898" name="Rectangle 2"/>
          <p:cNvSpPr>
            <a:spLocks noGrp="1" noRot="1" noChangeAspect="1" noChangeArrowheads="1" noTextEdit="1"/>
          </p:cNvSpPr>
          <p:nvPr>
            <p:ph type="sldImg"/>
          </p:nvPr>
        </p:nvSpPr>
        <p:spPr>
          <a:xfrm>
            <a:off x="2892425" y="523875"/>
            <a:ext cx="3497263" cy="2622550"/>
          </a:xfrm>
          <a:ln/>
        </p:spPr>
      </p:sp>
      <p:sp>
        <p:nvSpPr>
          <p:cNvPr id="46489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050823C-931E-6541-B0F7-562FE25C2653}" type="slidenum">
              <a:rPr lang="en-US"/>
              <a:pPr/>
              <a:t>43</a:t>
            </a:fld>
            <a:endParaRPr lang="en-US"/>
          </a:p>
        </p:txBody>
      </p:sp>
      <p:sp>
        <p:nvSpPr>
          <p:cNvPr id="466946" name="Rectangle 2"/>
          <p:cNvSpPr>
            <a:spLocks noGrp="1" noRot="1" noChangeAspect="1" noChangeArrowheads="1" noTextEdit="1"/>
          </p:cNvSpPr>
          <p:nvPr>
            <p:ph type="sldImg"/>
          </p:nvPr>
        </p:nvSpPr>
        <p:spPr>
          <a:xfrm>
            <a:off x="2892425" y="523875"/>
            <a:ext cx="3497263" cy="2622550"/>
          </a:xfrm>
          <a:ln/>
        </p:spPr>
      </p:sp>
      <p:sp>
        <p:nvSpPr>
          <p:cNvPr id="46694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C003C4-2849-B642-BCD5-93F4734DD670}" type="slidenum">
              <a:rPr lang="en-US"/>
              <a:pPr/>
              <a:t>44</a:t>
            </a:fld>
            <a:endParaRPr lang="en-US"/>
          </a:p>
        </p:txBody>
      </p:sp>
      <p:sp>
        <p:nvSpPr>
          <p:cNvPr id="468994" name="Rectangle 2"/>
          <p:cNvSpPr>
            <a:spLocks noGrp="1" noRot="1" noChangeAspect="1" noChangeArrowheads="1" noTextEdit="1"/>
          </p:cNvSpPr>
          <p:nvPr>
            <p:ph type="sldImg"/>
          </p:nvPr>
        </p:nvSpPr>
        <p:spPr>
          <a:xfrm>
            <a:off x="2892425" y="523875"/>
            <a:ext cx="3497263" cy="2622550"/>
          </a:xfrm>
          <a:ln/>
        </p:spPr>
      </p:sp>
      <p:sp>
        <p:nvSpPr>
          <p:cNvPr id="468995"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70B638A-9838-9F42-8102-5DF5A73219CF}" type="slidenum">
              <a:rPr lang="en-US"/>
              <a:pPr/>
              <a:t>45</a:t>
            </a:fld>
            <a:endParaRPr lang="en-US"/>
          </a:p>
        </p:txBody>
      </p:sp>
      <p:sp>
        <p:nvSpPr>
          <p:cNvPr id="471042" name="Rectangle 2"/>
          <p:cNvSpPr>
            <a:spLocks noGrp="1" noRot="1" noChangeAspect="1" noChangeArrowheads="1" noTextEdit="1"/>
          </p:cNvSpPr>
          <p:nvPr>
            <p:ph type="sldImg"/>
          </p:nvPr>
        </p:nvSpPr>
        <p:spPr>
          <a:xfrm>
            <a:off x="2892425" y="523875"/>
            <a:ext cx="3497263" cy="2622550"/>
          </a:xfrm>
          <a:ln/>
        </p:spPr>
      </p:sp>
      <p:sp>
        <p:nvSpPr>
          <p:cNvPr id="47104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6C057C8-8851-2144-AF28-75A9F1B5647E}" type="slidenum">
              <a:rPr lang="en-US"/>
              <a:pPr/>
              <a:t>3</a:t>
            </a:fld>
            <a:endParaRPr lang="en-US"/>
          </a:p>
        </p:txBody>
      </p:sp>
      <p:sp>
        <p:nvSpPr>
          <p:cNvPr id="393218" name="Rectangle 2"/>
          <p:cNvSpPr>
            <a:spLocks noGrp="1" noRot="1" noChangeAspect="1" noChangeArrowheads="1" noTextEdit="1"/>
          </p:cNvSpPr>
          <p:nvPr>
            <p:ph type="sldImg"/>
          </p:nvPr>
        </p:nvSpPr>
        <p:spPr>
          <a:xfrm>
            <a:off x="2892425" y="523875"/>
            <a:ext cx="3497263" cy="2622550"/>
          </a:xfrm>
          <a:ln/>
        </p:spPr>
      </p:sp>
      <p:sp>
        <p:nvSpPr>
          <p:cNvPr id="39321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002A6C8-C4F6-F649-B834-EF538560E889}" type="slidenum">
              <a:rPr lang="en-US"/>
              <a:pPr/>
              <a:t>46</a:t>
            </a:fld>
            <a:endParaRPr lang="en-US"/>
          </a:p>
        </p:txBody>
      </p:sp>
      <p:sp>
        <p:nvSpPr>
          <p:cNvPr id="473090" name="Rectangle 2"/>
          <p:cNvSpPr>
            <a:spLocks noGrp="1" noRot="1" noChangeAspect="1" noChangeArrowheads="1" noTextEdit="1"/>
          </p:cNvSpPr>
          <p:nvPr>
            <p:ph type="sldImg"/>
          </p:nvPr>
        </p:nvSpPr>
        <p:spPr>
          <a:xfrm>
            <a:off x="2892425" y="523875"/>
            <a:ext cx="3497263" cy="2622550"/>
          </a:xfrm>
          <a:ln/>
        </p:spPr>
      </p:sp>
      <p:sp>
        <p:nvSpPr>
          <p:cNvPr id="473091"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C33AADC-F5C3-1E4C-9C03-3050690249C2}" type="slidenum">
              <a:rPr lang="en-US"/>
              <a:pPr/>
              <a:t>48</a:t>
            </a:fld>
            <a:endParaRPr lang="en-US"/>
          </a:p>
        </p:txBody>
      </p:sp>
      <p:sp>
        <p:nvSpPr>
          <p:cNvPr id="475138" name="Rectangle 2"/>
          <p:cNvSpPr>
            <a:spLocks noGrp="1" noRot="1" noChangeAspect="1" noChangeArrowheads="1" noTextEdit="1"/>
          </p:cNvSpPr>
          <p:nvPr>
            <p:ph type="sldImg"/>
          </p:nvPr>
        </p:nvSpPr>
        <p:spPr>
          <a:xfrm>
            <a:off x="2892425" y="523875"/>
            <a:ext cx="3497263" cy="2622550"/>
          </a:xfrm>
          <a:ln/>
        </p:spPr>
      </p:sp>
      <p:sp>
        <p:nvSpPr>
          <p:cNvPr id="47513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5F99E06-58B3-2844-A518-E0A4C031428A}" type="slidenum">
              <a:rPr lang="en-US"/>
              <a:pPr/>
              <a:t>49</a:t>
            </a:fld>
            <a:endParaRPr lang="en-US"/>
          </a:p>
        </p:txBody>
      </p:sp>
      <p:sp>
        <p:nvSpPr>
          <p:cNvPr id="477186" name="Rectangle 2"/>
          <p:cNvSpPr>
            <a:spLocks noGrp="1" noRot="1" noChangeAspect="1" noChangeArrowheads="1" noTextEdit="1"/>
          </p:cNvSpPr>
          <p:nvPr>
            <p:ph type="sldImg"/>
          </p:nvPr>
        </p:nvSpPr>
        <p:spPr>
          <a:xfrm>
            <a:off x="2892425" y="523875"/>
            <a:ext cx="3497263" cy="2622550"/>
          </a:xfrm>
          <a:ln/>
        </p:spPr>
      </p:sp>
      <p:sp>
        <p:nvSpPr>
          <p:cNvPr id="47718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7F1B746-9397-3749-B4E5-A27D7563518E}" type="slidenum">
              <a:rPr lang="en-US"/>
              <a:pPr/>
              <a:t>50</a:t>
            </a:fld>
            <a:endParaRPr lang="en-US"/>
          </a:p>
        </p:txBody>
      </p:sp>
      <p:sp>
        <p:nvSpPr>
          <p:cNvPr id="479234" name="Rectangle 2"/>
          <p:cNvSpPr>
            <a:spLocks noGrp="1" noRot="1" noChangeAspect="1" noChangeArrowheads="1" noTextEdit="1"/>
          </p:cNvSpPr>
          <p:nvPr>
            <p:ph type="sldImg"/>
          </p:nvPr>
        </p:nvSpPr>
        <p:spPr>
          <a:xfrm>
            <a:off x="2892425" y="523875"/>
            <a:ext cx="3497263" cy="2622550"/>
          </a:xfrm>
          <a:ln/>
        </p:spPr>
      </p:sp>
      <p:sp>
        <p:nvSpPr>
          <p:cNvPr id="479235"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4305FAF-40A9-FC40-8509-74D9D84B69D8}" type="slidenum">
              <a:rPr lang="en-US"/>
              <a:pPr/>
              <a:t>51</a:t>
            </a:fld>
            <a:endParaRPr lang="en-US"/>
          </a:p>
        </p:txBody>
      </p:sp>
      <p:sp>
        <p:nvSpPr>
          <p:cNvPr id="481282" name="Rectangle 2"/>
          <p:cNvSpPr>
            <a:spLocks noGrp="1" noRot="1" noChangeAspect="1" noChangeArrowheads="1" noTextEdit="1"/>
          </p:cNvSpPr>
          <p:nvPr>
            <p:ph type="sldImg"/>
          </p:nvPr>
        </p:nvSpPr>
        <p:spPr>
          <a:xfrm>
            <a:off x="2892425" y="523875"/>
            <a:ext cx="3497263" cy="2622550"/>
          </a:xfrm>
          <a:ln/>
        </p:spPr>
      </p:sp>
      <p:sp>
        <p:nvSpPr>
          <p:cNvPr id="48128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6E3C640-0CAE-2D4A-9FB7-4617C7AEC316}" type="slidenum">
              <a:rPr lang="en-US"/>
              <a:pPr/>
              <a:t>52</a:t>
            </a:fld>
            <a:endParaRPr lang="en-US"/>
          </a:p>
        </p:txBody>
      </p:sp>
      <p:sp>
        <p:nvSpPr>
          <p:cNvPr id="483330" name="Rectangle 2"/>
          <p:cNvSpPr>
            <a:spLocks noGrp="1" noRot="1" noChangeAspect="1" noChangeArrowheads="1" noTextEdit="1"/>
          </p:cNvSpPr>
          <p:nvPr>
            <p:ph type="sldImg"/>
          </p:nvPr>
        </p:nvSpPr>
        <p:spPr>
          <a:xfrm>
            <a:off x="2892425" y="523875"/>
            <a:ext cx="3497263" cy="2622550"/>
          </a:xfrm>
          <a:ln/>
        </p:spPr>
      </p:sp>
      <p:sp>
        <p:nvSpPr>
          <p:cNvPr id="483331"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3957184-BC96-9046-90BF-B08CBB50418C}" type="slidenum">
              <a:rPr lang="en-US"/>
              <a:pPr/>
              <a:t>53</a:t>
            </a:fld>
            <a:endParaRPr lang="en-US"/>
          </a:p>
        </p:txBody>
      </p:sp>
      <p:sp>
        <p:nvSpPr>
          <p:cNvPr id="485378" name="Rectangle 2"/>
          <p:cNvSpPr>
            <a:spLocks noGrp="1" noRot="1" noChangeAspect="1" noChangeArrowheads="1" noTextEdit="1"/>
          </p:cNvSpPr>
          <p:nvPr>
            <p:ph type="sldImg"/>
          </p:nvPr>
        </p:nvSpPr>
        <p:spPr>
          <a:xfrm>
            <a:off x="2892425" y="523875"/>
            <a:ext cx="3497263" cy="2622550"/>
          </a:xfrm>
          <a:ln/>
        </p:spPr>
      </p:sp>
      <p:sp>
        <p:nvSpPr>
          <p:cNvPr id="48537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504C36E-13C9-6148-9107-4B7CB09D36B4}" type="slidenum">
              <a:rPr lang="en-US"/>
              <a:pPr/>
              <a:t>4</a:t>
            </a:fld>
            <a:endParaRPr lang="en-US"/>
          </a:p>
        </p:txBody>
      </p:sp>
      <p:sp>
        <p:nvSpPr>
          <p:cNvPr id="395266" name="Rectangle 2"/>
          <p:cNvSpPr>
            <a:spLocks noGrp="1" noRot="1" noChangeAspect="1" noChangeArrowheads="1" noTextEdit="1"/>
          </p:cNvSpPr>
          <p:nvPr>
            <p:ph type="sldImg"/>
          </p:nvPr>
        </p:nvSpPr>
        <p:spPr>
          <a:xfrm>
            <a:off x="2892425" y="523875"/>
            <a:ext cx="3497263" cy="2622550"/>
          </a:xfrm>
          <a:ln/>
        </p:spPr>
      </p:sp>
      <p:sp>
        <p:nvSpPr>
          <p:cNvPr id="395267"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D7A7B56-6A3F-B146-977A-CD23D8C9C8E9}" type="slidenum">
              <a:rPr lang="en-US"/>
              <a:pPr/>
              <a:t>5</a:t>
            </a:fld>
            <a:endParaRPr lang="en-US"/>
          </a:p>
        </p:txBody>
      </p:sp>
      <p:sp>
        <p:nvSpPr>
          <p:cNvPr id="397314" name="Rectangle 2"/>
          <p:cNvSpPr>
            <a:spLocks noGrp="1" noRot="1" noChangeAspect="1" noChangeArrowheads="1" noTextEdit="1"/>
          </p:cNvSpPr>
          <p:nvPr>
            <p:ph type="sldImg"/>
          </p:nvPr>
        </p:nvSpPr>
        <p:spPr>
          <a:xfrm>
            <a:off x="2892425" y="523875"/>
            <a:ext cx="3497263" cy="2622550"/>
          </a:xfrm>
          <a:ln/>
        </p:spPr>
      </p:sp>
      <p:sp>
        <p:nvSpPr>
          <p:cNvPr id="397315"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A801680-43B8-FD43-B24F-05BD0DC427BE}" type="slidenum">
              <a:rPr lang="en-US"/>
              <a:pPr/>
              <a:t>6</a:t>
            </a:fld>
            <a:endParaRPr lang="en-US"/>
          </a:p>
        </p:txBody>
      </p:sp>
      <p:sp>
        <p:nvSpPr>
          <p:cNvPr id="399362" name="Rectangle 2"/>
          <p:cNvSpPr>
            <a:spLocks noGrp="1" noRot="1" noChangeAspect="1" noChangeArrowheads="1" noTextEdit="1"/>
          </p:cNvSpPr>
          <p:nvPr>
            <p:ph type="sldImg"/>
          </p:nvPr>
        </p:nvSpPr>
        <p:spPr>
          <a:xfrm>
            <a:off x="2892425" y="523875"/>
            <a:ext cx="3497263" cy="2622550"/>
          </a:xfrm>
          <a:ln/>
        </p:spPr>
      </p:sp>
      <p:sp>
        <p:nvSpPr>
          <p:cNvPr id="399363"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857D3C5-C7AE-B643-9BFA-1FD1F109E599}" type="slidenum">
              <a:rPr lang="en-US"/>
              <a:pPr/>
              <a:t>7</a:t>
            </a:fld>
            <a:endParaRPr lang="en-US"/>
          </a:p>
        </p:txBody>
      </p:sp>
      <p:sp>
        <p:nvSpPr>
          <p:cNvPr id="401410" name="Rectangle 2"/>
          <p:cNvSpPr>
            <a:spLocks noGrp="1" noRot="1" noChangeAspect="1" noChangeArrowheads="1" noTextEdit="1"/>
          </p:cNvSpPr>
          <p:nvPr>
            <p:ph type="sldImg"/>
          </p:nvPr>
        </p:nvSpPr>
        <p:spPr>
          <a:xfrm>
            <a:off x="2892425" y="523875"/>
            <a:ext cx="3497263" cy="2622550"/>
          </a:xfrm>
          <a:ln/>
        </p:spPr>
      </p:sp>
      <p:sp>
        <p:nvSpPr>
          <p:cNvPr id="401411"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3539EA4-EB55-DB4A-A7B7-D9DE5D17C64D}" type="slidenum">
              <a:rPr lang="en-US"/>
              <a:pPr/>
              <a:t>8</a:t>
            </a:fld>
            <a:endParaRPr lang="en-US"/>
          </a:p>
        </p:txBody>
      </p:sp>
      <p:sp>
        <p:nvSpPr>
          <p:cNvPr id="403458" name="Rectangle 2"/>
          <p:cNvSpPr>
            <a:spLocks noGrp="1" noRot="1" noChangeAspect="1" noChangeArrowheads="1" noTextEdit="1"/>
          </p:cNvSpPr>
          <p:nvPr>
            <p:ph type="sldImg"/>
          </p:nvPr>
        </p:nvSpPr>
        <p:spPr>
          <a:xfrm>
            <a:off x="2892425" y="523875"/>
            <a:ext cx="3497263" cy="2622550"/>
          </a:xfrm>
          <a:ln/>
        </p:spPr>
      </p:sp>
      <p:sp>
        <p:nvSpPr>
          <p:cNvPr id="403459" name="Rectangle 3"/>
          <p:cNvSpPr>
            <a:spLocks noGrp="1" noChangeArrowheads="1"/>
          </p:cNvSpPr>
          <p:nvPr>
            <p:ph type="body" idx="1"/>
          </p:nvPr>
        </p:nvSpPr>
        <p:spPr>
          <a:xfrm>
            <a:off x="1238250" y="3321050"/>
            <a:ext cx="6805613" cy="3146425"/>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680439E-BB1E-804A-85D9-0CF19443BC74}" type="slidenum">
              <a:rPr lang="en-US"/>
              <a:pPr/>
              <a:t>9</a:t>
            </a:fld>
            <a:endParaRPr lang="en-US"/>
          </a:p>
        </p:txBody>
      </p:sp>
      <p:sp>
        <p:nvSpPr>
          <p:cNvPr id="405506" name="Rectangle 2"/>
          <p:cNvSpPr>
            <a:spLocks noGrp="1" noRot="1" noChangeAspect="1" noChangeArrowheads="1" noTextEdit="1"/>
          </p:cNvSpPr>
          <p:nvPr>
            <p:ph type="sldImg"/>
          </p:nvPr>
        </p:nvSpPr>
        <p:spPr>
          <a:xfrm>
            <a:off x="2892425" y="523875"/>
            <a:ext cx="3497263" cy="2622550"/>
          </a:xfrm>
          <a:ln/>
        </p:spPr>
      </p:sp>
      <p:sp>
        <p:nvSpPr>
          <p:cNvPr id="405507" name="Rectangle 3"/>
          <p:cNvSpPr>
            <a:spLocks noGrp="1" noChangeArrowheads="1"/>
          </p:cNvSpPr>
          <p:nvPr>
            <p:ph type="body" idx="1"/>
          </p:nvPr>
        </p:nvSpPr>
        <p:spPr>
          <a:xfrm>
            <a:off x="1238250" y="3321050"/>
            <a:ext cx="6805613" cy="3146425"/>
          </a:xfrm>
        </p:spPr>
        <p:txBody>
          <a:bodyPr/>
          <a:lstStyle/>
          <a:p>
            <a:endParaRPr 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545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7545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75460" name="Rectangle 4"/>
          <p:cNvSpPr>
            <a:spLocks noGrp="1" noChangeArrowheads="1"/>
          </p:cNvSpPr>
          <p:nvPr>
            <p:ph type="sldNum" sz="quarter" idx="4"/>
          </p:nvPr>
        </p:nvSpPr>
        <p:spPr>
          <a:xfrm>
            <a:off x="6553200" y="6245225"/>
            <a:ext cx="2133600" cy="476250"/>
          </a:xfrm>
        </p:spPr>
        <p:txBody>
          <a:bodyPr/>
          <a:lstStyle>
            <a:lvl1pPr>
              <a:defRPr>
                <a:latin typeface="Arial" charset="0"/>
                <a:ea typeface="宋体" charset="-122"/>
                <a:cs typeface="宋体" charset="-122"/>
              </a:defRPr>
            </a:lvl1pPr>
          </a:lstStyle>
          <a:p>
            <a:fld id="{C03B92B2-BE0B-CB4A-84B0-59FB2A8B43ED}" type="slidenum">
              <a:rPr lang="en-US" altLang="zh-CN"/>
              <a:pPr/>
              <a:t>‹#›</a:t>
            </a:fld>
            <a:r>
              <a:rPr lang="en-US" altLang="zh-CN"/>
              <a:t> </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11CB414-C071-C44D-A56D-936BAA4EE37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76450" cy="59436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381000" y="304800"/>
            <a:ext cx="6076950" cy="59436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62BBD93F-BE1E-7D49-B3DC-BB68C21CB15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4572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838200" y="990600"/>
            <a:ext cx="3848100" cy="5257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838700" y="990600"/>
            <a:ext cx="3848100" cy="5257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Slide Number Placeholder 4"/>
          <p:cNvSpPr>
            <a:spLocks noGrp="1"/>
          </p:cNvSpPr>
          <p:nvPr>
            <p:ph type="sldNum" sz="quarter" idx="10"/>
          </p:nvPr>
        </p:nvSpPr>
        <p:spPr>
          <a:xfrm>
            <a:off x="3200400" y="6400800"/>
            <a:ext cx="5562600" cy="304800"/>
          </a:xfrm>
        </p:spPr>
        <p:txBody>
          <a:bodyPr/>
          <a:lstStyle>
            <a:lvl1pPr>
              <a:defRPr smtClean="0"/>
            </a:lvl1pPr>
          </a:lstStyle>
          <a:p>
            <a:fld id="{C8EA7E97-6A71-D349-9009-B5BD0D2BDB2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4572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838200" y="990600"/>
            <a:ext cx="3848100" cy="5257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quarter" idx="2"/>
          </p:nvPr>
        </p:nvSpPr>
        <p:spPr>
          <a:xfrm>
            <a:off x="4838700" y="990600"/>
            <a:ext cx="3848100" cy="25527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Content Placeholder 4"/>
          <p:cNvSpPr>
            <a:spLocks noGrp="1"/>
          </p:cNvSpPr>
          <p:nvPr>
            <p:ph sz="quarter" idx="3"/>
          </p:nvPr>
        </p:nvSpPr>
        <p:spPr>
          <a:xfrm>
            <a:off x="4838700" y="3695700"/>
            <a:ext cx="3848100" cy="25527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Slide Number Placeholder 5"/>
          <p:cNvSpPr>
            <a:spLocks noGrp="1"/>
          </p:cNvSpPr>
          <p:nvPr>
            <p:ph type="sldNum" sz="quarter" idx="10"/>
          </p:nvPr>
        </p:nvSpPr>
        <p:spPr>
          <a:xfrm>
            <a:off x="3200400" y="6400800"/>
            <a:ext cx="5562600" cy="304800"/>
          </a:xfrm>
        </p:spPr>
        <p:txBody>
          <a:bodyPr/>
          <a:lstStyle>
            <a:lvl1pPr>
              <a:defRPr smtClean="0"/>
            </a:lvl1pPr>
          </a:lstStyle>
          <a:p>
            <a:fld id="{DE10E34D-5864-574D-A4B7-49B9129C0D9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816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81604" name="Rectangle 4"/>
          <p:cNvSpPr>
            <a:spLocks noGrp="1" noChangeArrowheads="1"/>
          </p:cNvSpPr>
          <p:nvPr>
            <p:ph type="sldNum" sz="quarter" idx="4"/>
          </p:nvPr>
        </p:nvSpPr>
        <p:spPr>
          <a:xfrm>
            <a:off x="6553200" y="6245225"/>
            <a:ext cx="2133600" cy="476250"/>
          </a:xfrm>
        </p:spPr>
        <p:txBody>
          <a:bodyPr/>
          <a:lstStyle>
            <a:lvl1pPr>
              <a:defRPr>
                <a:ea typeface="宋体" charset="-122"/>
                <a:cs typeface="宋体" charset="-122"/>
              </a:defRPr>
            </a:lvl1pPr>
          </a:lstStyle>
          <a:p>
            <a:fld id="{0DACBF4B-05B3-3846-B2CF-4F789DEC72AF}" type="slidenum">
              <a:rPr lang="en-US" altLang="zh-CN"/>
              <a:pPr/>
              <a:t>‹#›</a:t>
            </a:fld>
            <a:r>
              <a:rPr lang="en-US" altLang="zh-CN"/>
              <a:t> </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CB89B3D-4382-3241-9B4C-F88EA988E154}"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2FEF257D-82FD-674E-AB53-AC6D83B55BC8}"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304800" y="9906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572000" y="9906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885F3EF5-D633-DC43-9ECB-A64BE7460EAB}"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47B77DB1-D8F1-DA47-926B-743A8AF9FE29}"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A59947C9-3D1F-654D-AD51-E8D2A85B955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C8DB1BE-66D4-C84E-8E0A-5F78734B519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4B5395AD-1B19-EA46-AAD3-1BB755E1AB9A}"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C91735C5-C2D2-1248-A20B-B33783F68E4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D103CBA5-F23D-824E-BB7C-AC9BDCB35054}"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624097C6-D30B-3A45-B293-409E4950CFA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8674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304800" y="304800"/>
            <a:ext cx="6134100" cy="5867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ED36CE2-47B3-8448-B9EB-4189EA2E2CC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B0ACA60-2347-7A46-A37D-06842339B02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38200" y="990600"/>
            <a:ext cx="3848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838700" y="990600"/>
            <a:ext cx="3848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94380A14-2062-C049-AF45-040BBECEE93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6D01227A-E402-6943-BC93-834F125E83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CBF7EC01-546E-6D42-BA2C-1CE093460A6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A88C0974-778E-9547-B183-66363D0C094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B978A46-D07C-A74B-9268-1EC0FC4E79F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3E7554F-E318-2243-94D2-DC889ECA8C2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bwMode="auto">
          <a:xfrm>
            <a:off x="381000" y="304800"/>
            <a:ext cx="830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74435" name="Rectangle 3"/>
          <p:cNvSpPr>
            <a:spLocks noGrp="1" noChangeArrowheads="1"/>
          </p:cNvSpPr>
          <p:nvPr>
            <p:ph type="body" idx="1"/>
          </p:nvPr>
        </p:nvSpPr>
        <p:spPr bwMode="auto">
          <a:xfrm>
            <a:off x="838200" y="990600"/>
            <a:ext cx="78486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Fourth level</a:t>
            </a:r>
          </a:p>
          <a:p>
            <a:pPr lvl="2"/>
            <a:r>
              <a:rPr lang="en-US"/>
              <a:t>Third level</a:t>
            </a:r>
          </a:p>
          <a:p>
            <a:pPr lvl="3"/>
            <a:r>
              <a:rPr lang="en-US"/>
              <a:t>Fourth level</a:t>
            </a:r>
          </a:p>
        </p:txBody>
      </p:sp>
      <p:sp>
        <p:nvSpPr>
          <p:cNvPr id="274436" name="Rectangle 4"/>
          <p:cNvSpPr>
            <a:spLocks noGrp="1" noChangeArrowheads="1"/>
          </p:cNvSpPr>
          <p:nvPr>
            <p:ph type="sldNum" sz="quarter" idx="4"/>
          </p:nvPr>
        </p:nvSpPr>
        <p:spPr bwMode="auto">
          <a:xfrm>
            <a:off x="8077200" y="632460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a:latin typeface="+mn-lt"/>
              </a:defRPr>
            </a:lvl1pPr>
          </a:lstStyle>
          <a:p>
            <a:fld id="{802E1D86-D718-8849-8D22-E521ECA61A99}" type="slidenum">
              <a:rPr lang="en-US"/>
              <a:pPr/>
              <a:t>‹#›</a:t>
            </a:fld>
            <a:endParaRPr lang="en-US"/>
          </a:p>
        </p:txBody>
      </p:sp>
      <p:sp>
        <p:nvSpPr>
          <p:cNvPr id="274437" name="Text Box 5"/>
          <p:cNvSpPr txBox="1">
            <a:spLocks noChangeArrowheads="1"/>
          </p:cNvSpPr>
          <p:nvPr userDrawn="1"/>
        </p:nvSpPr>
        <p:spPr bwMode="auto">
          <a:xfrm>
            <a:off x="5715000" y="6400800"/>
            <a:ext cx="29718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latin typeface="Calibri" charset="0"/>
            </a:endParaRPr>
          </a:p>
        </p:txBody>
      </p:sp>
    </p:spTree>
  </p:cSld>
  <p:clrMap bg1="lt1" tx1="dk1" bg2="lt2" tx2="dk2" accent1="accent1" accent2="accent2" accent3="accent3" accent4="accent4" accent5="accent5" accent6="accent6" hlink="hlink" folHlink="folHlink"/>
  <p:sldLayoutIdLst>
    <p:sldLayoutId id="2147483656"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79" r:id="rId12"/>
    <p:sldLayoutId id="2147483680"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a:solidFill>
            <a:schemeClr val="hlink"/>
          </a:solidFill>
          <a:latin typeface="+mj-lt"/>
          <a:ea typeface="+mj-ea"/>
          <a:cs typeface="+mj-cs"/>
        </a:defRPr>
      </a:lvl1pPr>
      <a:lvl2pPr algn="l" rtl="0" fontAlgn="base">
        <a:spcBef>
          <a:spcPct val="0"/>
        </a:spcBef>
        <a:spcAft>
          <a:spcPct val="0"/>
        </a:spcAft>
        <a:defRPr sz="3000">
          <a:solidFill>
            <a:schemeClr val="hlink"/>
          </a:solidFill>
          <a:latin typeface="Calibri" charset="0"/>
        </a:defRPr>
      </a:lvl2pPr>
      <a:lvl3pPr algn="l" rtl="0" fontAlgn="base">
        <a:spcBef>
          <a:spcPct val="0"/>
        </a:spcBef>
        <a:spcAft>
          <a:spcPct val="0"/>
        </a:spcAft>
        <a:defRPr sz="3000">
          <a:solidFill>
            <a:schemeClr val="hlink"/>
          </a:solidFill>
          <a:latin typeface="Calibri" charset="0"/>
        </a:defRPr>
      </a:lvl3pPr>
      <a:lvl4pPr algn="l" rtl="0" fontAlgn="base">
        <a:spcBef>
          <a:spcPct val="0"/>
        </a:spcBef>
        <a:spcAft>
          <a:spcPct val="0"/>
        </a:spcAft>
        <a:defRPr sz="3000">
          <a:solidFill>
            <a:schemeClr val="hlink"/>
          </a:solidFill>
          <a:latin typeface="Calibri" charset="0"/>
        </a:defRPr>
      </a:lvl4pPr>
      <a:lvl5pPr algn="l" rtl="0" fontAlgn="base">
        <a:spcBef>
          <a:spcPct val="0"/>
        </a:spcBef>
        <a:spcAft>
          <a:spcPct val="0"/>
        </a:spcAft>
        <a:defRPr sz="3000">
          <a:solidFill>
            <a:schemeClr val="hlink"/>
          </a:solidFill>
          <a:latin typeface="Calibri" charset="0"/>
        </a:defRPr>
      </a:lvl5pPr>
      <a:lvl6pPr marL="457200" algn="l" rtl="0" fontAlgn="base">
        <a:spcBef>
          <a:spcPct val="0"/>
        </a:spcBef>
        <a:spcAft>
          <a:spcPct val="0"/>
        </a:spcAft>
        <a:defRPr sz="3000">
          <a:solidFill>
            <a:schemeClr val="hlink"/>
          </a:solidFill>
          <a:latin typeface="Calibri" charset="0"/>
        </a:defRPr>
      </a:lvl6pPr>
      <a:lvl7pPr marL="914400" algn="l" rtl="0" fontAlgn="base">
        <a:spcBef>
          <a:spcPct val="0"/>
        </a:spcBef>
        <a:spcAft>
          <a:spcPct val="0"/>
        </a:spcAft>
        <a:defRPr sz="3000">
          <a:solidFill>
            <a:schemeClr val="hlink"/>
          </a:solidFill>
          <a:latin typeface="Calibri" charset="0"/>
        </a:defRPr>
      </a:lvl7pPr>
      <a:lvl8pPr marL="1371600" algn="l" rtl="0" fontAlgn="base">
        <a:spcBef>
          <a:spcPct val="0"/>
        </a:spcBef>
        <a:spcAft>
          <a:spcPct val="0"/>
        </a:spcAft>
        <a:defRPr sz="3000">
          <a:solidFill>
            <a:schemeClr val="hlink"/>
          </a:solidFill>
          <a:latin typeface="Calibri" charset="0"/>
        </a:defRPr>
      </a:lvl8pPr>
      <a:lvl9pPr marL="1828800" algn="l" rtl="0" fontAlgn="base">
        <a:spcBef>
          <a:spcPct val="0"/>
        </a:spcBef>
        <a:spcAft>
          <a:spcPct val="0"/>
        </a:spcAft>
        <a:defRPr sz="3000">
          <a:solidFill>
            <a:schemeClr val="hlink"/>
          </a:solidFill>
          <a:latin typeface="Calibri" charset="0"/>
        </a:defRPr>
      </a:lvl9pPr>
    </p:titleStyle>
    <p:bodyStyle>
      <a:lvl1pPr marL="236538" indent="-236538" algn="l" rtl="0" fontAlgn="base">
        <a:spcBef>
          <a:spcPct val="40000"/>
        </a:spcBef>
        <a:spcAft>
          <a:spcPct val="0"/>
        </a:spcAft>
        <a:buSzPct val="115000"/>
        <a:buChar char="•"/>
        <a:defRPr sz="2400">
          <a:solidFill>
            <a:srgbClr val="663300"/>
          </a:solidFill>
          <a:latin typeface="+mn-lt"/>
          <a:ea typeface="+mn-ea"/>
          <a:cs typeface="+mn-cs"/>
        </a:defRPr>
      </a:lvl1pPr>
      <a:lvl2pPr marL="633413" indent="-188913" algn="l" rtl="0" fontAlgn="base">
        <a:spcBef>
          <a:spcPct val="20000"/>
        </a:spcBef>
        <a:spcAft>
          <a:spcPct val="0"/>
        </a:spcAft>
        <a:buFont typeface="Arial" charset="0"/>
        <a:buChar char="–"/>
        <a:defRPr sz="2000">
          <a:solidFill>
            <a:schemeClr val="tx1"/>
          </a:solidFill>
          <a:latin typeface="+mn-lt"/>
          <a:ea typeface="ＭＳ Ｐゴシック" charset="-128"/>
        </a:defRPr>
      </a:lvl2pPr>
      <a:lvl3pPr marL="1025525" indent="-214313" algn="l" rtl="0" fontAlgn="base">
        <a:spcBef>
          <a:spcPct val="30000"/>
        </a:spcBef>
        <a:spcAft>
          <a:spcPct val="0"/>
        </a:spcAft>
        <a:buChar char="–"/>
        <a:defRPr>
          <a:solidFill>
            <a:schemeClr val="tx1"/>
          </a:solidFill>
          <a:latin typeface="+mn-lt"/>
          <a:ea typeface="ＭＳ Ｐゴシック" charset="-128"/>
        </a:defRPr>
      </a:lvl3pPr>
      <a:lvl4pPr marL="1476375" indent="-228600" algn="l" rtl="0" fontAlgn="base">
        <a:spcBef>
          <a:spcPct val="30000"/>
        </a:spcBef>
        <a:spcAft>
          <a:spcPct val="0"/>
        </a:spcAft>
        <a:buFont typeface="Arial" charset="0"/>
        <a:buChar char="–"/>
        <a:defRPr>
          <a:solidFill>
            <a:schemeClr val="tx1"/>
          </a:solidFill>
          <a:latin typeface="+mn-lt"/>
          <a:ea typeface="ＭＳ Ｐゴシック" charset="-128"/>
        </a:defRPr>
      </a:lvl4pPr>
      <a:lvl5pPr marL="2057400" indent="-228600" algn="l" rtl="0" fontAlgn="base">
        <a:spcBef>
          <a:spcPct val="30000"/>
        </a:spcBef>
        <a:spcAft>
          <a:spcPct val="0"/>
        </a:spcAft>
        <a:buChar char="–"/>
        <a:defRPr>
          <a:solidFill>
            <a:schemeClr val="tx1"/>
          </a:solidFill>
          <a:latin typeface="Arial" charset="0"/>
          <a:ea typeface="ＭＳ Ｐゴシック" charset="-128"/>
        </a:defRPr>
      </a:lvl5pPr>
      <a:lvl6pPr marL="2514600" indent="-228600" algn="l" rtl="0" fontAlgn="base">
        <a:spcBef>
          <a:spcPct val="30000"/>
        </a:spcBef>
        <a:spcAft>
          <a:spcPct val="0"/>
        </a:spcAft>
        <a:buChar char="–"/>
        <a:defRPr>
          <a:solidFill>
            <a:schemeClr val="tx1"/>
          </a:solidFill>
          <a:latin typeface="Arial" charset="0"/>
          <a:ea typeface="ＭＳ Ｐゴシック" charset="-128"/>
        </a:defRPr>
      </a:lvl6pPr>
      <a:lvl7pPr marL="2971800" indent="-228600" algn="l" rtl="0" fontAlgn="base">
        <a:spcBef>
          <a:spcPct val="30000"/>
        </a:spcBef>
        <a:spcAft>
          <a:spcPct val="0"/>
        </a:spcAft>
        <a:buChar char="–"/>
        <a:defRPr>
          <a:solidFill>
            <a:schemeClr val="tx1"/>
          </a:solidFill>
          <a:latin typeface="Arial" charset="0"/>
          <a:ea typeface="ＭＳ Ｐゴシック" charset="-128"/>
        </a:defRPr>
      </a:lvl7pPr>
      <a:lvl8pPr marL="3429000" indent="-228600" algn="l" rtl="0" fontAlgn="base">
        <a:spcBef>
          <a:spcPct val="30000"/>
        </a:spcBef>
        <a:spcAft>
          <a:spcPct val="0"/>
        </a:spcAft>
        <a:buChar char="–"/>
        <a:defRPr>
          <a:solidFill>
            <a:schemeClr val="tx1"/>
          </a:solidFill>
          <a:latin typeface="Arial" charset="0"/>
          <a:ea typeface="ＭＳ Ｐゴシック" charset="-128"/>
        </a:defRPr>
      </a:lvl8pPr>
      <a:lvl9pPr marL="3886200" indent="-228600" algn="l" rtl="0" fontAlgn="base">
        <a:spcBef>
          <a:spcPct val="30000"/>
        </a:spcBef>
        <a:spcAft>
          <a:spcPct val="0"/>
        </a:spcAft>
        <a:buChar char="–"/>
        <a:defRPr>
          <a:solidFill>
            <a:schemeClr val="tx1"/>
          </a:solidFill>
          <a:latin typeface="Arial"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bwMode="auto">
          <a:xfrm>
            <a:off x="381000" y="304800"/>
            <a:ext cx="830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80579" name="Rectangle 3"/>
          <p:cNvSpPr>
            <a:spLocks noGrp="1" noChangeArrowheads="1"/>
          </p:cNvSpPr>
          <p:nvPr>
            <p:ph type="body" idx="1"/>
          </p:nvPr>
        </p:nvSpPr>
        <p:spPr bwMode="auto">
          <a:xfrm>
            <a:off x="304800" y="990600"/>
            <a:ext cx="83820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Fourth level</a:t>
            </a:r>
          </a:p>
          <a:p>
            <a:pPr lvl="2"/>
            <a:r>
              <a:rPr lang="en-US"/>
              <a:t>Third level</a:t>
            </a:r>
          </a:p>
          <a:p>
            <a:pPr lvl="3"/>
            <a:r>
              <a:rPr lang="en-US"/>
              <a:t>Fourth level</a:t>
            </a:r>
          </a:p>
        </p:txBody>
      </p:sp>
      <p:sp>
        <p:nvSpPr>
          <p:cNvPr id="280580" name="Rectangle 4"/>
          <p:cNvSpPr>
            <a:spLocks noGrp="1" noChangeArrowheads="1"/>
          </p:cNvSpPr>
          <p:nvPr>
            <p:ph type="sldNum" sz="quarter" idx="4"/>
          </p:nvPr>
        </p:nvSpPr>
        <p:spPr bwMode="auto">
          <a:xfrm>
            <a:off x="3200400" y="6400800"/>
            <a:ext cx="5562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a:latin typeface="+mn-lt"/>
              </a:defRPr>
            </a:lvl1pPr>
          </a:lstStyle>
          <a:p>
            <a:fld id="{A0136D29-77F6-4940-9E78-F4499943FB8D}" type="slidenum">
              <a:rPr lang="en-US"/>
              <a:pPr/>
              <a:t>‹#›</a:t>
            </a:fld>
            <a:endParaRPr lang="en-US"/>
          </a:p>
        </p:txBody>
      </p:sp>
      <p:sp>
        <p:nvSpPr>
          <p:cNvPr id="280581" name="Text Box 5"/>
          <p:cNvSpPr txBox="1">
            <a:spLocks noChangeArrowheads="1"/>
          </p:cNvSpPr>
          <p:nvPr userDrawn="1"/>
        </p:nvSpPr>
        <p:spPr bwMode="auto">
          <a:xfrm>
            <a:off x="5715000" y="6400800"/>
            <a:ext cx="29718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spTree>
  </p:cSld>
  <p:clrMap bg1="lt1" tx1="dk1" bg2="lt2" tx2="dk2" accent1="accent1" accent2="accent2" accent3="accent3" accent4="accent4" accent5="accent5" accent6="accent6" hlink="hlink" folHlink="folHlink"/>
  <p:sldLayoutIdLst>
    <p:sldLayoutId id="214748365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fontAlgn="base">
        <a:spcBef>
          <a:spcPct val="0"/>
        </a:spcBef>
        <a:spcAft>
          <a:spcPct val="0"/>
        </a:spcAft>
        <a:defRPr sz="3000">
          <a:solidFill>
            <a:schemeClr val="hlink"/>
          </a:solidFill>
          <a:latin typeface="+mj-lt"/>
          <a:ea typeface="+mj-ea"/>
          <a:cs typeface="+mj-cs"/>
        </a:defRPr>
      </a:lvl1pPr>
      <a:lvl2pPr algn="l" rtl="0" fontAlgn="base">
        <a:spcBef>
          <a:spcPct val="0"/>
        </a:spcBef>
        <a:spcAft>
          <a:spcPct val="0"/>
        </a:spcAft>
        <a:defRPr sz="3000">
          <a:solidFill>
            <a:schemeClr val="hlink"/>
          </a:solidFill>
          <a:latin typeface="Arial" charset="0"/>
        </a:defRPr>
      </a:lvl2pPr>
      <a:lvl3pPr algn="l" rtl="0" fontAlgn="base">
        <a:spcBef>
          <a:spcPct val="0"/>
        </a:spcBef>
        <a:spcAft>
          <a:spcPct val="0"/>
        </a:spcAft>
        <a:defRPr sz="3000">
          <a:solidFill>
            <a:schemeClr val="hlink"/>
          </a:solidFill>
          <a:latin typeface="Arial" charset="0"/>
        </a:defRPr>
      </a:lvl3pPr>
      <a:lvl4pPr algn="l" rtl="0" fontAlgn="base">
        <a:spcBef>
          <a:spcPct val="0"/>
        </a:spcBef>
        <a:spcAft>
          <a:spcPct val="0"/>
        </a:spcAft>
        <a:defRPr sz="3000">
          <a:solidFill>
            <a:schemeClr val="hlink"/>
          </a:solidFill>
          <a:latin typeface="Arial" charset="0"/>
        </a:defRPr>
      </a:lvl4pPr>
      <a:lvl5pPr algn="l" rtl="0" fontAlgn="base">
        <a:spcBef>
          <a:spcPct val="0"/>
        </a:spcBef>
        <a:spcAft>
          <a:spcPct val="0"/>
        </a:spcAft>
        <a:defRPr sz="3000">
          <a:solidFill>
            <a:schemeClr val="hlink"/>
          </a:solidFill>
          <a:latin typeface="Arial" charset="0"/>
        </a:defRPr>
      </a:lvl5pPr>
      <a:lvl6pPr marL="457200" algn="l" rtl="0" fontAlgn="base">
        <a:spcBef>
          <a:spcPct val="0"/>
        </a:spcBef>
        <a:spcAft>
          <a:spcPct val="0"/>
        </a:spcAft>
        <a:defRPr sz="3000">
          <a:solidFill>
            <a:schemeClr val="hlink"/>
          </a:solidFill>
          <a:latin typeface="Arial" charset="0"/>
        </a:defRPr>
      </a:lvl6pPr>
      <a:lvl7pPr marL="914400" algn="l" rtl="0" fontAlgn="base">
        <a:spcBef>
          <a:spcPct val="0"/>
        </a:spcBef>
        <a:spcAft>
          <a:spcPct val="0"/>
        </a:spcAft>
        <a:defRPr sz="3000">
          <a:solidFill>
            <a:schemeClr val="hlink"/>
          </a:solidFill>
          <a:latin typeface="Arial" charset="0"/>
        </a:defRPr>
      </a:lvl7pPr>
      <a:lvl8pPr marL="1371600" algn="l" rtl="0" fontAlgn="base">
        <a:spcBef>
          <a:spcPct val="0"/>
        </a:spcBef>
        <a:spcAft>
          <a:spcPct val="0"/>
        </a:spcAft>
        <a:defRPr sz="3000">
          <a:solidFill>
            <a:schemeClr val="hlink"/>
          </a:solidFill>
          <a:latin typeface="Arial" charset="0"/>
        </a:defRPr>
      </a:lvl8pPr>
      <a:lvl9pPr marL="1828800" algn="l" rtl="0" fontAlgn="base">
        <a:spcBef>
          <a:spcPct val="0"/>
        </a:spcBef>
        <a:spcAft>
          <a:spcPct val="0"/>
        </a:spcAft>
        <a:defRPr sz="3000">
          <a:solidFill>
            <a:schemeClr val="hlink"/>
          </a:solidFill>
          <a:latin typeface="Arial" charset="0"/>
        </a:defRPr>
      </a:lvl9pPr>
    </p:titleStyle>
    <p:bodyStyle>
      <a:lvl1pPr marL="236538" indent="-236538" algn="l" rtl="0" fontAlgn="base">
        <a:spcBef>
          <a:spcPct val="70000"/>
        </a:spcBef>
        <a:spcAft>
          <a:spcPct val="0"/>
        </a:spcAft>
        <a:buSzPct val="115000"/>
        <a:buChar char="•"/>
        <a:defRPr sz="2400">
          <a:solidFill>
            <a:srgbClr val="663300"/>
          </a:solidFill>
          <a:latin typeface="+mn-lt"/>
          <a:ea typeface="+mn-ea"/>
          <a:cs typeface="+mn-cs"/>
        </a:defRPr>
      </a:lvl1pPr>
      <a:lvl2pPr marL="633413" indent="-188913" algn="l" rtl="0" fontAlgn="base">
        <a:spcBef>
          <a:spcPct val="40000"/>
        </a:spcBef>
        <a:spcAft>
          <a:spcPct val="0"/>
        </a:spcAft>
        <a:buFont typeface="Arial" charset="0"/>
        <a:buChar char="–"/>
        <a:defRPr sz="2000">
          <a:solidFill>
            <a:schemeClr val="tx1"/>
          </a:solidFill>
          <a:latin typeface="+mn-lt"/>
          <a:ea typeface="ＭＳ Ｐゴシック" charset="-128"/>
        </a:defRPr>
      </a:lvl2pPr>
      <a:lvl3pPr marL="1025525" indent="-214313" algn="l" rtl="0" fontAlgn="base">
        <a:spcBef>
          <a:spcPct val="30000"/>
        </a:spcBef>
        <a:spcAft>
          <a:spcPct val="0"/>
        </a:spcAft>
        <a:buChar char="–"/>
        <a:defRPr>
          <a:solidFill>
            <a:schemeClr val="tx1"/>
          </a:solidFill>
          <a:latin typeface="+mn-lt"/>
          <a:ea typeface="ＭＳ Ｐゴシック" charset="-128"/>
        </a:defRPr>
      </a:lvl3pPr>
      <a:lvl4pPr marL="1476375" indent="-228600" algn="l" rtl="0" fontAlgn="base">
        <a:spcBef>
          <a:spcPct val="30000"/>
        </a:spcBef>
        <a:spcAft>
          <a:spcPct val="0"/>
        </a:spcAft>
        <a:buFont typeface="Arial" charset="0"/>
        <a:buChar char="–"/>
        <a:defRPr>
          <a:solidFill>
            <a:schemeClr val="tx1"/>
          </a:solidFill>
          <a:latin typeface="+mn-lt"/>
          <a:ea typeface="ＭＳ Ｐゴシック" charset="-128"/>
        </a:defRPr>
      </a:lvl4pPr>
      <a:lvl5pPr marL="2057400" indent="-228600" algn="l" rtl="0" fontAlgn="base">
        <a:spcBef>
          <a:spcPct val="30000"/>
        </a:spcBef>
        <a:spcAft>
          <a:spcPct val="0"/>
        </a:spcAft>
        <a:buChar char="–"/>
        <a:defRPr>
          <a:solidFill>
            <a:schemeClr val="tx1"/>
          </a:solidFill>
          <a:latin typeface="+mn-lt"/>
          <a:ea typeface="ＭＳ Ｐゴシック" charset="-128"/>
        </a:defRPr>
      </a:lvl5pPr>
      <a:lvl6pPr marL="2514600" indent="-228600" algn="l" rtl="0" fontAlgn="base">
        <a:spcBef>
          <a:spcPct val="30000"/>
        </a:spcBef>
        <a:spcAft>
          <a:spcPct val="0"/>
        </a:spcAft>
        <a:buChar char="–"/>
        <a:defRPr>
          <a:solidFill>
            <a:schemeClr val="tx1"/>
          </a:solidFill>
          <a:latin typeface="+mn-lt"/>
          <a:ea typeface="ＭＳ Ｐゴシック" charset="-128"/>
        </a:defRPr>
      </a:lvl6pPr>
      <a:lvl7pPr marL="2971800" indent="-228600" algn="l" rtl="0" fontAlgn="base">
        <a:spcBef>
          <a:spcPct val="30000"/>
        </a:spcBef>
        <a:spcAft>
          <a:spcPct val="0"/>
        </a:spcAft>
        <a:buChar char="–"/>
        <a:defRPr>
          <a:solidFill>
            <a:schemeClr val="tx1"/>
          </a:solidFill>
          <a:latin typeface="+mn-lt"/>
          <a:ea typeface="ＭＳ Ｐゴシック" charset="-128"/>
        </a:defRPr>
      </a:lvl7pPr>
      <a:lvl8pPr marL="3429000" indent="-228600" algn="l" rtl="0" fontAlgn="base">
        <a:spcBef>
          <a:spcPct val="30000"/>
        </a:spcBef>
        <a:spcAft>
          <a:spcPct val="0"/>
        </a:spcAft>
        <a:buChar char="–"/>
        <a:defRPr>
          <a:solidFill>
            <a:schemeClr val="tx1"/>
          </a:solidFill>
          <a:latin typeface="+mn-lt"/>
          <a:ea typeface="ＭＳ Ｐゴシック" charset="-128"/>
        </a:defRPr>
      </a:lvl8pPr>
      <a:lvl9pPr marL="3886200" indent="-228600" algn="l" rtl="0" fontAlgn="base">
        <a:spcBef>
          <a:spcPct val="30000"/>
        </a:spcBef>
        <a:spcAft>
          <a:spcPct val="0"/>
        </a:spcAft>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my.safaribooksonline.com/978193239488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1.emf"/><Relationship Id="rId8" Type="http://schemas.openxmlformats.org/officeDocument/2006/relationships/image" Target="../media/image22.emf"/><Relationship Id="rId9"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1.emf"/><Relationship Id="rId8" Type="http://schemas.openxmlformats.org/officeDocument/2006/relationships/image" Target="../media/image22.emf"/><Relationship Id="rId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bin"/><Relationship Id="rId5" Type="http://schemas.openxmlformats.org/officeDocument/2006/relationships/image" Target="../media/image27.w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5.bin"/><Relationship Id="rId5" Type="http://schemas.openxmlformats.org/officeDocument/2006/relationships/image" Target="../media/image27.wmf"/><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6.bin"/><Relationship Id="rId5"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005" name="Picture 5"/>
          <p:cNvPicPr>
            <a:picLocks noChangeAspect="1" noChangeArrowheads="1"/>
          </p:cNvPicPr>
          <p:nvPr/>
        </p:nvPicPr>
        <p:blipFill>
          <a:blip r:embed="rId3"/>
          <a:srcRect/>
          <a:stretch>
            <a:fillRect/>
          </a:stretch>
        </p:blipFill>
        <p:spPr bwMode="auto">
          <a:xfrm>
            <a:off x="2057400" y="3352800"/>
            <a:ext cx="5029200" cy="2840038"/>
          </a:xfrm>
          <a:prstGeom prst="rect">
            <a:avLst/>
          </a:prstGeom>
          <a:noFill/>
        </p:spPr>
      </p:pic>
      <p:sp>
        <p:nvSpPr>
          <p:cNvPr id="384002" name="Rectangle 2"/>
          <p:cNvSpPr>
            <a:spLocks noGrp="1" noChangeArrowheads="1"/>
          </p:cNvSpPr>
          <p:nvPr>
            <p:ph type="ctrTitle"/>
          </p:nvPr>
        </p:nvSpPr>
        <p:spPr>
          <a:xfrm>
            <a:off x="762000" y="1524000"/>
            <a:ext cx="8153400" cy="2133600"/>
          </a:xfrm>
        </p:spPr>
        <p:txBody>
          <a:bodyPr/>
          <a:lstStyle/>
          <a:p>
            <a:pPr algn="ctr"/>
            <a:r>
              <a:rPr lang="en-US" sz="3100"/>
              <a:t>Distributed Objects and object persistence</a:t>
            </a:r>
            <a:endParaRPr lang="en-US" sz="470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fld id="{6F95E473-F9B0-B843-9158-ECB77E4E7497}" type="slidenum">
              <a:rPr lang="en-US"/>
              <a:pPr/>
              <a:t>10</a:t>
            </a:fld>
            <a:endParaRPr lang="en-US"/>
          </a:p>
        </p:txBody>
      </p:sp>
      <p:sp>
        <p:nvSpPr>
          <p:cNvPr id="406530" name="Rectangle 2"/>
          <p:cNvSpPr>
            <a:spLocks noGrp="1" noChangeArrowheads="1"/>
          </p:cNvSpPr>
          <p:nvPr>
            <p:ph type="title"/>
          </p:nvPr>
        </p:nvSpPr>
        <p:spPr>
          <a:xfrm>
            <a:off x="685800" y="457200"/>
            <a:ext cx="7467600" cy="533400"/>
          </a:xfrm>
        </p:spPr>
        <p:txBody>
          <a:bodyPr/>
          <a:lstStyle/>
          <a:p>
            <a:r>
              <a:rPr lang="en-US"/>
              <a:t>Implicit middleware</a:t>
            </a:r>
          </a:p>
        </p:txBody>
      </p:sp>
      <p:sp>
        <p:nvSpPr>
          <p:cNvPr id="406531" name="Rectangle 3"/>
          <p:cNvSpPr>
            <a:spLocks noGrp="1" noChangeArrowheads="1"/>
          </p:cNvSpPr>
          <p:nvPr>
            <p:ph type="body" idx="1"/>
          </p:nvPr>
        </p:nvSpPr>
        <p:spPr>
          <a:xfrm>
            <a:off x="1371600" y="6172200"/>
            <a:ext cx="6934200" cy="228600"/>
          </a:xfrm>
        </p:spPr>
        <p:txBody>
          <a:bodyPr/>
          <a:lstStyle/>
          <a:p>
            <a:pPr>
              <a:lnSpc>
                <a:spcPct val="90000"/>
              </a:lnSpc>
            </a:pPr>
            <a:r>
              <a:rPr lang="en-US" sz="2000"/>
              <a:t>Easy to write, maintain, and support</a:t>
            </a:r>
          </a:p>
        </p:txBody>
      </p:sp>
      <p:sp>
        <p:nvSpPr>
          <p:cNvPr id="406532" name="Rectangle 4"/>
          <p:cNvSpPr>
            <a:spLocks noChangeArrowheads="1"/>
          </p:cNvSpPr>
          <p:nvPr/>
        </p:nvSpPr>
        <p:spPr bwMode="auto">
          <a:xfrm>
            <a:off x="5105400" y="1371600"/>
            <a:ext cx="3352800" cy="2819400"/>
          </a:xfrm>
          <a:prstGeom prst="rect">
            <a:avLst/>
          </a:prstGeom>
          <a:solidFill>
            <a:srgbClr val="CCFFFF"/>
          </a:solidFill>
          <a:ln w="9525"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406533" name="Text Box 5"/>
          <p:cNvSpPr txBox="1">
            <a:spLocks noChangeArrowheads="1"/>
          </p:cNvSpPr>
          <p:nvPr/>
        </p:nvSpPr>
        <p:spPr bwMode="auto">
          <a:xfrm>
            <a:off x="1281113" y="3011488"/>
            <a:ext cx="588962" cy="26035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stub</a:t>
            </a:r>
          </a:p>
        </p:txBody>
      </p:sp>
      <p:sp>
        <p:nvSpPr>
          <p:cNvPr id="406534" name="Text Box 6"/>
          <p:cNvSpPr txBox="1">
            <a:spLocks noChangeArrowheads="1"/>
          </p:cNvSpPr>
          <p:nvPr/>
        </p:nvSpPr>
        <p:spPr bwMode="auto">
          <a:xfrm>
            <a:off x="3635375" y="3130550"/>
            <a:ext cx="762000" cy="26035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Skeleton</a:t>
            </a:r>
          </a:p>
        </p:txBody>
      </p:sp>
      <p:sp>
        <p:nvSpPr>
          <p:cNvPr id="406535" name="Text Box 7"/>
          <p:cNvSpPr txBox="1">
            <a:spLocks noChangeArrowheads="1"/>
          </p:cNvSpPr>
          <p:nvPr/>
        </p:nvSpPr>
        <p:spPr bwMode="auto">
          <a:xfrm>
            <a:off x="1222375" y="2057400"/>
            <a:ext cx="882650" cy="26035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client</a:t>
            </a:r>
          </a:p>
        </p:txBody>
      </p:sp>
      <p:graphicFrame>
        <p:nvGraphicFramePr>
          <p:cNvPr id="406536" name="Object 8"/>
          <p:cNvGraphicFramePr>
            <a:graphicFrameLocks noChangeAspect="1"/>
          </p:cNvGraphicFramePr>
          <p:nvPr/>
        </p:nvGraphicFramePr>
        <p:xfrm>
          <a:off x="2339975" y="3727450"/>
          <a:ext cx="1141413" cy="692150"/>
        </p:xfrm>
        <a:graphic>
          <a:graphicData uri="http://schemas.openxmlformats.org/presentationml/2006/ole">
            <mc:AlternateContent xmlns:mc="http://schemas.openxmlformats.org/markup-compatibility/2006">
              <mc:Choice xmlns:v="urn:schemas-microsoft-com:vml" Requires="v">
                <p:oleObj spid="_x0000_s406542" name="Bitmap Image" r:id="rId4" imgW="1478095" imgH="883810" progId="">
                  <p:embed/>
                </p:oleObj>
              </mc:Choice>
              <mc:Fallback>
                <p:oleObj name="Bitmap Image" r:id="rId4" imgW="1478095" imgH="88381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727450"/>
                        <a:ext cx="1141413" cy="6921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6537" name="Text Box 9"/>
          <p:cNvSpPr txBox="1">
            <a:spLocks noChangeArrowheads="1"/>
          </p:cNvSpPr>
          <p:nvPr/>
        </p:nvSpPr>
        <p:spPr bwMode="auto">
          <a:xfrm>
            <a:off x="4105275" y="2593975"/>
            <a:ext cx="1000125" cy="33655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800" b="1">
                <a:latin typeface="Arial" charset="0"/>
              </a:rPr>
              <a:t>Remote interface</a:t>
            </a:r>
          </a:p>
        </p:txBody>
      </p:sp>
      <p:sp>
        <p:nvSpPr>
          <p:cNvPr id="406538" name="Text Box 10"/>
          <p:cNvSpPr txBox="1">
            <a:spLocks noChangeArrowheads="1"/>
          </p:cNvSpPr>
          <p:nvPr/>
        </p:nvSpPr>
        <p:spPr bwMode="auto">
          <a:xfrm>
            <a:off x="685800" y="2667000"/>
            <a:ext cx="941388" cy="33655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800" b="1">
                <a:latin typeface="Arial" charset="0"/>
              </a:rPr>
              <a:t>Remote interface</a:t>
            </a:r>
          </a:p>
        </p:txBody>
      </p:sp>
      <p:sp>
        <p:nvSpPr>
          <p:cNvPr id="406539" name="Text Box 11"/>
          <p:cNvSpPr txBox="1">
            <a:spLocks noChangeArrowheads="1"/>
          </p:cNvSpPr>
          <p:nvPr/>
        </p:nvSpPr>
        <p:spPr bwMode="auto">
          <a:xfrm>
            <a:off x="2516188" y="3906838"/>
            <a:ext cx="763587" cy="24447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network</a:t>
            </a:r>
          </a:p>
        </p:txBody>
      </p:sp>
      <p:grpSp>
        <p:nvGrpSpPr>
          <p:cNvPr id="406540" name="Group 12"/>
          <p:cNvGrpSpPr>
            <a:grpSpLocks/>
          </p:cNvGrpSpPr>
          <p:nvPr/>
        </p:nvGrpSpPr>
        <p:grpSpPr bwMode="auto">
          <a:xfrm>
            <a:off x="3581400" y="1143000"/>
            <a:ext cx="882650" cy="754063"/>
            <a:chOff x="2304" y="1296"/>
            <a:chExt cx="556" cy="475"/>
          </a:xfrm>
        </p:grpSpPr>
        <p:sp>
          <p:nvSpPr>
            <p:cNvPr id="406541" name="Text Box 13"/>
            <p:cNvSpPr txBox="1">
              <a:spLocks noChangeArrowheads="1"/>
            </p:cNvSpPr>
            <p:nvPr/>
          </p:nvSpPr>
          <p:spPr bwMode="auto">
            <a:xfrm>
              <a:off x="2304" y="1296"/>
              <a:ext cx="556" cy="26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Distributed object</a:t>
              </a:r>
            </a:p>
          </p:txBody>
        </p:sp>
        <p:grpSp>
          <p:nvGrpSpPr>
            <p:cNvPr id="406542" name="Group 14"/>
            <p:cNvGrpSpPr>
              <a:grpSpLocks/>
            </p:cNvGrpSpPr>
            <p:nvPr/>
          </p:nvGrpSpPr>
          <p:grpSpPr bwMode="auto">
            <a:xfrm>
              <a:off x="2496" y="1584"/>
              <a:ext cx="74" cy="187"/>
              <a:chOff x="3360" y="1248"/>
              <a:chExt cx="96" cy="240"/>
            </a:xfrm>
          </p:grpSpPr>
          <p:sp>
            <p:nvSpPr>
              <p:cNvPr id="406543" name="Line 15"/>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44" name="Oval 16"/>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grpSp>
      <p:grpSp>
        <p:nvGrpSpPr>
          <p:cNvPr id="406545" name="Group 17"/>
          <p:cNvGrpSpPr>
            <a:grpSpLocks/>
          </p:cNvGrpSpPr>
          <p:nvPr/>
        </p:nvGrpSpPr>
        <p:grpSpPr bwMode="auto">
          <a:xfrm flipV="1">
            <a:off x="1457325" y="2713038"/>
            <a:ext cx="117475" cy="298450"/>
            <a:chOff x="3360" y="1248"/>
            <a:chExt cx="96" cy="240"/>
          </a:xfrm>
        </p:grpSpPr>
        <p:sp>
          <p:nvSpPr>
            <p:cNvPr id="406546" name="Line 18"/>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47" name="Oval 19"/>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sp>
        <p:nvSpPr>
          <p:cNvPr id="406548" name="Line 20"/>
          <p:cNvSpPr>
            <a:spLocks noChangeShapeType="1"/>
          </p:cNvSpPr>
          <p:nvPr/>
        </p:nvSpPr>
        <p:spPr bwMode="auto">
          <a:xfrm>
            <a:off x="1516063" y="2355850"/>
            <a:ext cx="0" cy="29845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6549" name="Line 21"/>
          <p:cNvSpPr>
            <a:spLocks noChangeShapeType="1"/>
          </p:cNvSpPr>
          <p:nvPr/>
        </p:nvSpPr>
        <p:spPr bwMode="auto">
          <a:xfrm>
            <a:off x="1516063" y="3309938"/>
            <a:ext cx="0" cy="835025"/>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50" name="Line 22"/>
          <p:cNvSpPr>
            <a:spLocks noChangeShapeType="1"/>
          </p:cNvSpPr>
          <p:nvPr/>
        </p:nvSpPr>
        <p:spPr bwMode="auto">
          <a:xfrm>
            <a:off x="1516063" y="4144963"/>
            <a:ext cx="882650"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6551" name="Line 23"/>
          <p:cNvSpPr>
            <a:spLocks noChangeShapeType="1"/>
          </p:cNvSpPr>
          <p:nvPr/>
        </p:nvSpPr>
        <p:spPr bwMode="auto">
          <a:xfrm>
            <a:off x="3398838" y="4084638"/>
            <a:ext cx="588962"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6552" name="Line 24"/>
          <p:cNvSpPr>
            <a:spLocks noChangeShapeType="1"/>
          </p:cNvSpPr>
          <p:nvPr/>
        </p:nvSpPr>
        <p:spPr bwMode="auto">
          <a:xfrm flipV="1">
            <a:off x="3987800" y="3429000"/>
            <a:ext cx="0" cy="655638"/>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6553" name="Line 25"/>
          <p:cNvSpPr>
            <a:spLocks noChangeShapeType="1"/>
          </p:cNvSpPr>
          <p:nvPr/>
        </p:nvSpPr>
        <p:spPr bwMode="auto">
          <a:xfrm flipV="1">
            <a:off x="3987800" y="2892425"/>
            <a:ext cx="0" cy="238125"/>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6554" name="Text Box 26"/>
          <p:cNvSpPr txBox="1">
            <a:spLocks noChangeArrowheads="1"/>
          </p:cNvSpPr>
          <p:nvPr/>
        </p:nvSpPr>
        <p:spPr bwMode="auto">
          <a:xfrm>
            <a:off x="5943600" y="1752600"/>
            <a:ext cx="2209800" cy="304800"/>
          </a:xfrm>
          <a:prstGeom prst="rect">
            <a:avLst/>
          </a:prstGeom>
          <a:solidFill>
            <a:srgbClr val="99CCFF"/>
          </a:solidFill>
          <a:ln w="15875">
            <a:noFill/>
            <a:miter lim="800000"/>
            <a:headEnd/>
            <a:tailEnd/>
          </a:ln>
          <a:effectLst/>
        </p:spPr>
        <p:txBody>
          <a:bodyPr>
            <a:prstTxWarp prst="textNoShape">
              <a:avLst/>
            </a:prstTxWarp>
            <a:spAutoFit/>
          </a:bodyPr>
          <a:lstStyle/>
          <a:p>
            <a:pPr>
              <a:spcBef>
                <a:spcPct val="50000"/>
              </a:spcBef>
            </a:pPr>
            <a:r>
              <a:rPr lang="en-US" sz="1400">
                <a:latin typeface="Arial" charset="0"/>
              </a:rPr>
              <a:t>Transaction service</a:t>
            </a:r>
          </a:p>
        </p:txBody>
      </p:sp>
      <p:sp>
        <p:nvSpPr>
          <p:cNvPr id="406555" name="Text Box 27"/>
          <p:cNvSpPr txBox="1">
            <a:spLocks noChangeArrowheads="1"/>
          </p:cNvSpPr>
          <p:nvPr/>
        </p:nvSpPr>
        <p:spPr bwMode="auto">
          <a:xfrm>
            <a:off x="5943600" y="3276600"/>
            <a:ext cx="2209800" cy="304800"/>
          </a:xfrm>
          <a:prstGeom prst="rect">
            <a:avLst/>
          </a:prstGeom>
          <a:solidFill>
            <a:srgbClr val="99CCFF"/>
          </a:solidFill>
          <a:ln w="15875">
            <a:noFill/>
            <a:miter lim="800000"/>
            <a:headEnd/>
            <a:tailEnd/>
          </a:ln>
          <a:effectLst/>
        </p:spPr>
        <p:txBody>
          <a:bodyPr>
            <a:prstTxWarp prst="textNoShape">
              <a:avLst/>
            </a:prstTxWarp>
            <a:spAutoFit/>
          </a:bodyPr>
          <a:lstStyle/>
          <a:p>
            <a:pPr>
              <a:spcBef>
                <a:spcPct val="50000"/>
              </a:spcBef>
            </a:pPr>
            <a:r>
              <a:rPr lang="en-US" sz="1400">
                <a:latin typeface="Arial" charset="0"/>
              </a:rPr>
              <a:t>Database driver</a:t>
            </a:r>
          </a:p>
        </p:txBody>
      </p:sp>
      <p:sp>
        <p:nvSpPr>
          <p:cNvPr id="406556" name="Text Box 28"/>
          <p:cNvSpPr txBox="1">
            <a:spLocks noChangeArrowheads="1"/>
          </p:cNvSpPr>
          <p:nvPr/>
        </p:nvSpPr>
        <p:spPr bwMode="auto">
          <a:xfrm>
            <a:off x="5943600" y="2590800"/>
            <a:ext cx="2209800" cy="304800"/>
          </a:xfrm>
          <a:prstGeom prst="rect">
            <a:avLst/>
          </a:prstGeom>
          <a:solidFill>
            <a:srgbClr val="99CCFF"/>
          </a:solidFill>
          <a:ln w="15875">
            <a:noFill/>
            <a:miter lim="800000"/>
            <a:headEnd/>
            <a:tailEnd/>
          </a:ln>
          <a:effectLst/>
        </p:spPr>
        <p:txBody>
          <a:bodyPr>
            <a:prstTxWarp prst="textNoShape">
              <a:avLst/>
            </a:prstTxWarp>
            <a:spAutoFit/>
          </a:bodyPr>
          <a:lstStyle/>
          <a:p>
            <a:pPr>
              <a:spcBef>
                <a:spcPct val="50000"/>
              </a:spcBef>
            </a:pPr>
            <a:r>
              <a:rPr lang="en-US" sz="1400">
                <a:latin typeface="Arial" charset="0"/>
              </a:rPr>
              <a:t>Security service</a:t>
            </a:r>
          </a:p>
        </p:txBody>
      </p:sp>
      <p:sp>
        <p:nvSpPr>
          <p:cNvPr id="406557" name="Oval 29"/>
          <p:cNvSpPr>
            <a:spLocks noChangeArrowheads="1"/>
          </p:cNvSpPr>
          <p:nvPr/>
        </p:nvSpPr>
        <p:spPr bwMode="auto">
          <a:xfrm>
            <a:off x="5562600" y="1828800"/>
            <a:ext cx="117475" cy="119063"/>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sp>
        <p:nvSpPr>
          <p:cNvPr id="406558" name="Line 30"/>
          <p:cNvSpPr>
            <a:spLocks noChangeShapeType="1"/>
          </p:cNvSpPr>
          <p:nvPr/>
        </p:nvSpPr>
        <p:spPr bwMode="auto">
          <a:xfrm flipH="1">
            <a:off x="5715000" y="1905000"/>
            <a:ext cx="228600"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59" name="Oval 31"/>
          <p:cNvSpPr>
            <a:spLocks noChangeArrowheads="1"/>
          </p:cNvSpPr>
          <p:nvPr/>
        </p:nvSpPr>
        <p:spPr bwMode="auto">
          <a:xfrm>
            <a:off x="5562600" y="3352800"/>
            <a:ext cx="117475" cy="119063"/>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sp>
        <p:nvSpPr>
          <p:cNvPr id="406560" name="Oval 32"/>
          <p:cNvSpPr>
            <a:spLocks noChangeArrowheads="1"/>
          </p:cNvSpPr>
          <p:nvPr/>
        </p:nvSpPr>
        <p:spPr bwMode="auto">
          <a:xfrm>
            <a:off x="5562600" y="2667000"/>
            <a:ext cx="117475" cy="119063"/>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sp>
        <p:nvSpPr>
          <p:cNvPr id="406561" name="Line 33"/>
          <p:cNvSpPr>
            <a:spLocks noChangeShapeType="1"/>
          </p:cNvSpPr>
          <p:nvPr/>
        </p:nvSpPr>
        <p:spPr bwMode="auto">
          <a:xfrm>
            <a:off x="5715000" y="2743200"/>
            <a:ext cx="228600"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62" name="Line 34"/>
          <p:cNvSpPr>
            <a:spLocks noChangeShapeType="1"/>
          </p:cNvSpPr>
          <p:nvPr/>
        </p:nvSpPr>
        <p:spPr bwMode="auto">
          <a:xfrm>
            <a:off x="5715000" y="3429000"/>
            <a:ext cx="228600"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63" name="Line 35"/>
          <p:cNvSpPr>
            <a:spLocks noChangeShapeType="1"/>
          </p:cNvSpPr>
          <p:nvPr/>
        </p:nvSpPr>
        <p:spPr bwMode="auto">
          <a:xfrm flipV="1">
            <a:off x="4648200" y="1905000"/>
            <a:ext cx="914400" cy="4572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64" name="Line 36"/>
          <p:cNvSpPr>
            <a:spLocks noChangeShapeType="1"/>
          </p:cNvSpPr>
          <p:nvPr/>
        </p:nvSpPr>
        <p:spPr bwMode="auto">
          <a:xfrm>
            <a:off x="4648200" y="2362200"/>
            <a:ext cx="914400" cy="3810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65" name="Line 37"/>
          <p:cNvSpPr>
            <a:spLocks noChangeShapeType="1"/>
          </p:cNvSpPr>
          <p:nvPr/>
        </p:nvSpPr>
        <p:spPr bwMode="auto">
          <a:xfrm>
            <a:off x="4648200" y="2362200"/>
            <a:ext cx="914400" cy="10668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66" name="Text Box 38"/>
          <p:cNvSpPr txBox="1">
            <a:spLocks noChangeArrowheads="1"/>
          </p:cNvSpPr>
          <p:nvPr/>
        </p:nvSpPr>
        <p:spPr bwMode="auto">
          <a:xfrm>
            <a:off x="5105400" y="1447800"/>
            <a:ext cx="1752600" cy="24447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Transaction API</a:t>
            </a:r>
          </a:p>
        </p:txBody>
      </p:sp>
      <p:sp>
        <p:nvSpPr>
          <p:cNvPr id="406567" name="Text Box 39"/>
          <p:cNvSpPr txBox="1">
            <a:spLocks noChangeArrowheads="1"/>
          </p:cNvSpPr>
          <p:nvPr/>
        </p:nvSpPr>
        <p:spPr bwMode="auto">
          <a:xfrm>
            <a:off x="5410200" y="2362200"/>
            <a:ext cx="1905000" cy="24447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security API</a:t>
            </a:r>
          </a:p>
        </p:txBody>
      </p:sp>
      <p:sp>
        <p:nvSpPr>
          <p:cNvPr id="406568" name="Text Box 40"/>
          <p:cNvSpPr txBox="1">
            <a:spLocks noChangeArrowheads="1"/>
          </p:cNvSpPr>
          <p:nvPr/>
        </p:nvSpPr>
        <p:spPr bwMode="auto">
          <a:xfrm>
            <a:off x="5257800" y="3657600"/>
            <a:ext cx="1752600" cy="24447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DB API</a:t>
            </a:r>
          </a:p>
        </p:txBody>
      </p:sp>
      <p:sp>
        <p:nvSpPr>
          <p:cNvPr id="406569" name="Text Box 41"/>
          <p:cNvSpPr txBox="1">
            <a:spLocks noChangeArrowheads="1"/>
          </p:cNvSpPr>
          <p:nvPr/>
        </p:nvSpPr>
        <p:spPr bwMode="auto">
          <a:xfrm>
            <a:off x="6553200" y="3733800"/>
            <a:ext cx="1752600" cy="24447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implicit middleware</a:t>
            </a:r>
          </a:p>
        </p:txBody>
      </p:sp>
      <p:grpSp>
        <p:nvGrpSpPr>
          <p:cNvPr id="406570" name="Group 42"/>
          <p:cNvGrpSpPr>
            <a:grpSpLocks/>
          </p:cNvGrpSpPr>
          <p:nvPr/>
        </p:nvGrpSpPr>
        <p:grpSpPr bwMode="auto">
          <a:xfrm>
            <a:off x="3581400" y="2209800"/>
            <a:ext cx="990600" cy="609600"/>
            <a:chOff x="2304" y="1296"/>
            <a:chExt cx="556" cy="475"/>
          </a:xfrm>
        </p:grpSpPr>
        <p:sp>
          <p:nvSpPr>
            <p:cNvPr id="406571" name="Text Box 43"/>
            <p:cNvSpPr txBox="1">
              <a:spLocks noChangeArrowheads="1"/>
            </p:cNvSpPr>
            <p:nvPr/>
          </p:nvSpPr>
          <p:spPr bwMode="auto">
            <a:xfrm>
              <a:off x="2304" y="1296"/>
              <a:ext cx="556" cy="322"/>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Request interceptor</a:t>
              </a:r>
            </a:p>
          </p:txBody>
        </p:sp>
        <p:grpSp>
          <p:nvGrpSpPr>
            <p:cNvPr id="406572" name="Group 44"/>
            <p:cNvGrpSpPr>
              <a:grpSpLocks/>
            </p:cNvGrpSpPr>
            <p:nvPr/>
          </p:nvGrpSpPr>
          <p:grpSpPr bwMode="auto">
            <a:xfrm>
              <a:off x="2496" y="1584"/>
              <a:ext cx="74" cy="187"/>
              <a:chOff x="3360" y="1248"/>
              <a:chExt cx="96" cy="240"/>
            </a:xfrm>
          </p:grpSpPr>
          <p:sp>
            <p:nvSpPr>
              <p:cNvPr id="406573" name="Line 45"/>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6574" name="Oval 46"/>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grpSp>
      <p:sp>
        <p:nvSpPr>
          <p:cNvPr id="406575" name="Line 47"/>
          <p:cNvSpPr>
            <a:spLocks noChangeShapeType="1"/>
          </p:cNvSpPr>
          <p:nvPr/>
        </p:nvSpPr>
        <p:spPr bwMode="auto">
          <a:xfrm flipV="1">
            <a:off x="3962400" y="1905000"/>
            <a:ext cx="0" cy="30480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6576" name="Text Box 48"/>
          <p:cNvSpPr txBox="1">
            <a:spLocks noChangeArrowheads="1"/>
          </p:cNvSpPr>
          <p:nvPr/>
        </p:nvSpPr>
        <p:spPr bwMode="auto">
          <a:xfrm>
            <a:off x="1371600" y="4495800"/>
            <a:ext cx="5181600" cy="942975"/>
          </a:xfrm>
          <a:prstGeom prst="rect">
            <a:avLst/>
          </a:prstGeom>
          <a:solidFill>
            <a:srgbClr val="FFCC99"/>
          </a:solidFill>
          <a:ln w="15875">
            <a:noFill/>
            <a:miter lim="800000"/>
            <a:headEnd/>
            <a:tailEnd/>
          </a:ln>
          <a:effectLst/>
        </p:spPr>
        <p:txBody>
          <a:bodyPr>
            <a:prstTxWarp prst="textNoShape">
              <a:avLst/>
            </a:prstTxWarp>
            <a:spAutoFit/>
          </a:bodyPr>
          <a:lstStyle/>
          <a:p>
            <a:r>
              <a:rPr lang="en-US" sz="1400">
                <a:latin typeface="Arial" charset="0"/>
              </a:rPr>
              <a:t>Transfer(Account a1, Account a2, long amount){</a:t>
            </a:r>
          </a:p>
          <a:p>
            <a:r>
              <a:rPr lang="en-US" sz="1400">
                <a:latin typeface="Arial" charset="0"/>
              </a:rPr>
              <a:t>    if (a1.balance&gt;amount)</a:t>
            </a:r>
          </a:p>
          <a:p>
            <a:r>
              <a:rPr lang="en-US" sz="1400">
                <a:latin typeface="Arial" charset="0"/>
              </a:rPr>
              <a:t>        subtract the balance of a1 and add the amount to a2;</a:t>
            </a:r>
          </a:p>
          <a:p>
            <a:r>
              <a:rPr lang="en-US" sz="1400">
                <a:latin typeface="Arial" charset="0"/>
              </a:rPr>
              <a:t>}</a:t>
            </a:r>
          </a:p>
        </p:txBody>
      </p:sp>
      <p:sp>
        <p:nvSpPr>
          <p:cNvPr id="406577" name="Text Box 49"/>
          <p:cNvSpPr txBox="1">
            <a:spLocks noChangeArrowheads="1"/>
          </p:cNvSpPr>
          <p:nvPr/>
        </p:nvSpPr>
        <p:spPr bwMode="auto">
          <a:xfrm>
            <a:off x="1371600" y="5410200"/>
            <a:ext cx="5181600" cy="517525"/>
          </a:xfrm>
          <a:prstGeom prst="rect">
            <a:avLst/>
          </a:prstGeom>
          <a:solidFill>
            <a:srgbClr val="FFCC99"/>
          </a:solidFill>
          <a:ln w="15875">
            <a:noFill/>
            <a:miter lim="800000"/>
            <a:headEnd/>
            <a:tailEnd/>
          </a:ln>
          <a:effectLst/>
        </p:spPr>
        <p:txBody>
          <a:bodyPr>
            <a:prstTxWarp prst="textNoShape">
              <a:avLst/>
            </a:prstTxWarp>
            <a:spAutoFit/>
          </a:bodyPr>
          <a:lstStyle/>
          <a:p>
            <a:r>
              <a:rPr lang="en-US" sz="1400">
                <a:latin typeface="Arial" charset="0"/>
              </a:rPr>
              <a:t>Declare the middle services needed in a text file.</a:t>
            </a:r>
          </a:p>
          <a:p>
            <a:r>
              <a:rPr lang="en-US" sz="1400">
                <a:latin typeface="Arial" charset="0"/>
              </a:rPr>
              <a:t>Generate a Request Interceptor from this declaration</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175701F-218A-AC4E-984C-5BCA1D727EBE}" type="slidenum">
              <a:rPr lang="en-US"/>
              <a:pPr/>
              <a:t>11</a:t>
            </a:fld>
            <a:endParaRPr lang="en-US"/>
          </a:p>
        </p:txBody>
      </p:sp>
      <p:sp>
        <p:nvSpPr>
          <p:cNvPr id="408578" name="Rectangle 2"/>
          <p:cNvSpPr>
            <a:spLocks noGrp="1" noChangeArrowheads="1"/>
          </p:cNvSpPr>
          <p:nvPr>
            <p:ph type="title"/>
          </p:nvPr>
        </p:nvSpPr>
        <p:spPr/>
        <p:txBody>
          <a:bodyPr/>
          <a:lstStyle/>
          <a:p>
            <a:r>
              <a:rPr lang="en-US" sz="2600"/>
              <a:t>EJB (enterprise java bean)</a:t>
            </a:r>
          </a:p>
        </p:txBody>
      </p:sp>
      <p:sp>
        <p:nvSpPr>
          <p:cNvPr id="408579" name="Rectangle 3"/>
          <p:cNvSpPr>
            <a:spLocks noGrp="1" noChangeArrowheads="1"/>
          </p:cNvSpPr>
          <p:nvPr>
            <p:ph type="body" idx="1"/>
          </p:nvPr>
        </p:nvSpPr>
        <p:spPr>
          <a:xfrm>
            <a:off x="762000" y="838200"/>
            <a:ext cx="7848600" cy="2667000"/>
          </a:xfrm>
        </p:spPr>
        <p:txBody>
          <a:bodyPr/>
          <a:lstStyle/>
          <a:p>
            <a:pPr>
              <a:lnSpc>
                <a:spcPct val="90000"/>
              </a:lnSpc>
            </a:pPr>
            <a:r>
              <a:rPr lang="en-US" sz="2000"/>
              <a:t>EJB 2.0 wants to provide basic services and environment to make enterprise systems easier to develop, by providing</a:t>
            </a:r>
          </a:p>
          <a:p>
            <a:pPr lvl="1">
              <a:lnSpc>
                <a:spcPct val="90000"/>
              </a:lnSpc>
            </a:pPr>
            <a:r>
              <a:rPr lang="en-US" sz="1800"/>
              <a:t>automatically-managed </a:t>
            </a:r>
            <a:r>
              <a:rPr lang="en-US" sz="1800" i="1"/>
              <a:t>persistence</a:t>
            </a:r>
            <a:r>
              <a:rPr lang="en-US" sz="1800"/>
              <a:t> logic</a:t>
            </a:r>
          </a:p>
          <a:p>
            <a:pPr lvl="1">
              <a:lnSpc>
                <a:spcPct val="90000"/>
              </a:lnSpc>
            </a:pPr>
            <a:r>
              <a:rPr lang="en-US" sz="1800" i="1"/>
              <a:t>transaction</a:t>
            </a:r>
            <a:r>
              <a:rPr lang="en-US" sz="1800"/>
              <a:t> plumbing for components</a:t>
            </a:r>
          </a:p>
          <a:p>
            <a:pPr lvl="1">
              <a:lnSpc>
                <a:spcPct val="90000"/>
              </a:lnSpc>
            </a:pPr>
            <a:r>
              <a:rPr lang="en-US" sz="1800"/>
              <a:t>an enforced-</a:t>
            </a:r>
            <a:r>
              <a:rPr lang="en-US" sz="1800" i="1"/>
              <a:t>authorization</a:t>
            </a:r>
            <a:r>
              <a:rPr lang="en-US" sz="1800"/>
              <a:t> framework</a:t>
            </a:r>
          </a:p>
          <a:p>
            <a:pPr lvl="1">
              <a:lnSpc>
                <a:spcPct val="90000"/>
              </a:lnSpc>
            </a:pPr>
            <a:r>
              <a:rPr lang="en-US" sz="1800"/>
              <a:t>"best of breed" capabilities by providing all this in a vendor-neutral fashion</a:t>
            </a:r>
          </a:p>
          <a:p>
            <a:pPr>
              <a:lnSpc>
                <a:spcPct val="90000"/>
              </a:lnSpc>
            </a:pPr>
            <a:r>
              <a:rPr lang="en-US" sz="2000"/>
              <a:t>This is the ambitious goal set by EJB version 2</a:t>
            </a:r>
          </a:p>
          <a:p>
            <a:pPr>
              <a:lnSpc>
                <a:spcPct val="90000"/>
              </a:lnSpc>
            </a:pPr>
            <a:endParaRPr lang="en-US" sz="200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C028A58-9C42-1649-9924-C1C31B175326}" type="slidenum">
              <a:rPr lang="en-US"/>
              <a:pPr/>
              <a:t>12</a:t>
            </a:fld>
            <a:endParaRPr lang="en-US"/>
          </a:p>
        </p:txBody>
      </p:sp>
      <p:sp>
        <p:nvSpPr>
          <p:cNvPr id="498690" name="Rectangle 2"/>
          <p:cNvSpPr>
            <a:spLocks noGrp="1" noChangeArrowheads="1"/>
          </p:cNvSpPr>
          <p:nvPr>
            <p:ph type="title"/>
          </p:nvPr>
        </p:nvSpPr>
        <p:spPr/>
        <p:txBody>
          <a:bodyPr/>
          <a:lstStyle/>
          <a:p>
            <a:r>
              <a:rPr lang="en-US"/>
              <a:t>three versions of EJB </a:t>
            </a:r>
          </a:p>
        </p:txBody>
      </p:sp>
      <p:sp>
        <p:nvSpPr>
          <p:cNvPr id="498691" name="Rectangle 3"/>
          <p:cNvSpPr>
            <a:spLocks noGrp="1" noChangeArrowheads="1"/>
          </p:cNvSpPr>
          <p:nvPr>
            <p:ph type="body" idx="1"/>
          </p:nvPr>
        </p:nvSpPr>
        <p:spPr>
          <a:xfrm>
            <a:off x="838200" y="990600"/>
            <a:ext cx="7086600" cy="1447800"/>
          </a:xfrm>
        </p:spPr>
        <p:txBody>
          <a:bodyPr/>
          <a:lstStyle/>
          <a:p>
            <a:pPr>
              <a:lnSpc>
                <a:spcPct val="80000"/>
              </a:lnSpc>
            </a:pPr>
            <a:r>
              <a:rPr lang="en-US" sz="1800"/>
              <a:t>EJB 1 (1998) advocated by IBM and Sun, quickly adopted in industry</a:t>
            </a:r>
          </a:p>
          <a:p>
            <a:pPr>
              <a:lnSpc>
                <a:spcPct val="80000"/>
              </a:lnSpc>
            </a:pPr>
            <a:r>
              <a:rPr lang="en-US" sz="1800"/>
              <a:t>EJB 2 (2001) excessively complicated, widely criticized</a:t>
            </a:r>
          </a:p>
          <a:p>
            <a:pPr>
              <a:lnSpc>
                <a:spcPct val="80000"/>
              </a:lnSpc>
            </a:pPr>
            <a:r>
              <a:rPr lang="en-US" sz="1800"/>
              <a:t>EJB 3 (2006) reinventing EJB, simplified, adopted tech from Hibernate etc.</a:t>
            </a:r>
          </a:p>
        </p:txBody>
      </p:sp>
      <p:sp>
        <p:nvSpPr>
          <p:cNvPr id="498695" name="Text Box 7"/>
          <p:cNvSpPr txBox="1">
            <a:spLocks noChangeArrowheads="1"/>
          </p:cNvSpPr>
          <p:nvPr/>
        </p:nvSpPr>
        <p:spPr bwMode="auto">
          <a:xfrm>
            <a:off x="685800" y="2667000"/>
            <a:ext cx="7848600" cy="3270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a:latin typeface="Californian FB" pitchFamily="18" charset="0"/>
              </a:rPr>
              <a:t>“One day, when God was looking over his creatures, he noticed a boy named Sadhu whose humor and cleverness pleased him. God felt generous that day and granted Sadhu three wishes. Sadhu asked for three reincarnations—one as a ladybug, one as an elephant, and the last as a cow. Surprised by these wishes, God asked Sadhu to explain himself. The boy replied, "I want to be a ladybug so that everyone in the world will admire me for my beauty and forgive the fact that I do no work. Being an elephant will be fun because I can gobble down enormous amounts of food without being ridiculed. I will like being a cow the best because I will be loved by all and useful to mankind." God was charmed by these answers and allowed Sadhu to live through the three incarnations. He then made Sadhu a morning star for his service to humankind as a cow.</a:t>
            </a:r>
          </a:p>
          <a:p>
            <a:pPr>
              <a:spcBef>
                <a:spcPct val="50000"/>
              </a:spcBef>
            </a:pPr>
            <a:r>
              <a:rPr lang="en-US" sz="1600">
                <a:latin typeface="Californian FB" pitchFamily="18" charset="0"/>
              </a:rPr>
              <a:t>EJB too has lived through three incarnations.”</a:t>
            </a:r>
          </a:p>
          <a:p>
            <a:pPr>
              <a:spcBef>
                <a:spcPct val="50000"/>
              </a:spcBef>
            </a:pPr>
            <a:r>
              <a:rPr lang="en-US" sz="1600">
                <a:latin typeface="Californian FB" pitchFamily="18" charset="0"/>
              </a:rPr>
              <a:t>	—from “EJB3 in action”</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D47C730B-4A78-AA4E-BC7E-CA57B49E256B}" type="slidenum">
              <a:rPr lang="en-US"/>
              <a:pPr/>
              <a:t>13</a:t>
            </a:fld>
            <a:endParaRPr lang="en-US"/>
          </a:p>
        </p:txBody>
      </p:sp>
      <p:sp>
        <p:nvSpPr>
          <p:cNvPr id="424962" name="Rectangle 2"/>
          <p:cNvSpPr>
            <a:spLocks noGrp="1" noChangeArrowheads="1"/>
          </p:cNvSpPr>
          <p:nvPr>
            <p:ph type="title"/>
          </p:nvPr>
        </p:nvSpPr>
        <p:spPr/>
        <p:txBody>
          <a:bodyPr/>
          <a:lstStyle/>
          <a:p>
            <a:r>
              <a:rPr lang="en-US"/>
              <a:t>Multi-tier Enterprise Architecture</a:t>
            </a:r>
          </a:p>
        </p:txBody>
      </p:sp>
      <p:sp>
        <p:nvSpPr>
          <p:cNvPr id="424963" name="Rectangle 3"/>
          <p:cNvSpPr>
            <a:spLocks noGrp="1" noChangeArrowheads="1"/>
          </p:cNvSpPr>
          <p:nvPr>
            <p:ph type="body" idx="1"/>
          </p:nvPr>
        </p:nvSpPr>
        <p:spPr>
          <a:xfrm>
            <a:off x="838200" y="5553075"/>
            <a:ext cx="7705725" cy="695325"/>
          </a:xfrm>
        </p:spPr>
        <p:txBody>
          <a:bodyPr/>
          <a:lstStyle/>
          <a:p>
            <a:pPr lvl="1">
              <a:lnSpc>
                <a:spcPct val="90000"/>
              </a:lnSpc>
              <a:buFont typeface="Arial" charset="0"/>
              <a:buNone/>
            </a:pPr>
            <a:endParaRPr lang="en-US" sz="1800"/>
          </a:p>
          <a:p>
            <a:pPr lvl="1">
              <a:lnSpc>
                <a:spcPct val="90000"/>
              </a:lnSpc>
            </a:pPr>
            <a:endParaRPr lang="en-US" sz="1800"/>
          </a:p>
          <a:p>
            <a:pPr>
              <a:lnSpc>
                <a:spcPct val="90000"/>
              </a:lnSpc>
            </a:pPr>
            <a:endParaRPr lang="en-US" sz="2000"/>
          </a:p>
        </p:txBody>
      </p:sp>
      <p:sp>
        <p:nvSpPr>
          <p:cNvPr id="424964" name="Text Box 4"/>
          <p:cNvSpPr txBox="1">
            <a:spLocks noChangeArrowheads="1"/>
          </p:cNvSpPr>
          <p:nvPr/>
        </p:nvSpPr>
        <p:spPr bwMode="auto">
          <a:xfrm>
            <a:off x="2514600" y="1828800"/>
            <a:ext cx="990600" cy="457200"/>
          </a:xfrm>
          <a:prstGeom prst="rect">
            <a:avLst/>
          </a:prstGeom>
          <a:noFill/>
          <a:ln w="15875">
            <a:noFill/>
            <a:miter lim="800000"/>
            <a:headEnd/>
            <a:tailEnd/>
          </a:ln>
          <a:effectLst/>
        </p:spPr>
        <p:txBody>
          <a:bodyPr>
            <a:prstTxWarp prst="textNoShape">
              <a:avLst/>
            </a:prstTxWarp>
            <a:spAutoFit/>
          </a:bodyPr>
          <a:lstStyle/>
          <a:p>
            <a:pPr>
              <a:spcBef>
                <a:spcPct val="50000"/>
              </a:spcBef>
            </a:pPr>
            <a:endParaRPr lang="en-US"/>
          </a:p>
        </p:txBody>
      </p:sp>
      <p:sp>
        <p:nvSpPr>
          <p:cNvPr id="424965" name="Text Box 5"/>
          <p:cNvSpPr txBox="1">
            <a:spLocks noChangeArrowheads="1"/>
          </p:cNvSpPr>
          <p:nvPr/>
        </p:nvSpPr>
        <p:spPr bwMode="auto">
          <a:xfrm>
            <a:off x="2971800" y="2743200"/>
            <a:ext cx="914400" cy="596900"/>
          </a:xfrm>
          <a:prstGeom prst="rect">
            <a:avLst/>
          </a:prstGeom>
          <a:solidFill>
            <a:schemeClr val="hlink"/>
          </a:solidFill>
          <a:ln w="15875">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a:prstTxWarp prst="textNoShape">
              <a:avLst/>
            </a:prstTxWarp>
            <a:spAutoFit/>
            <a:flatTx/>
          </a:bodyPr>
          <a:lstStyle/>
          <a:p>
            <a:pPr>
              <a:spcBef>
                <a:spcPct val="50000"/>
              </a:spcBef>
            </a:pPr>
            <a:r>
              <a:rPr lang="en-US" sz="1600">
                <a:latin typeface="Arial" charset="0"/>
              </a:rPr>
              <a:t>Web server</a:t>
            </a:r>
          </a:p>
        </p:txBody>
      </p:sp>
      <p:sp>
        <p:nvSpPr>
          <p:cNvPr id="424966" name="Text Box 6"/>
          <p:cNvSpPr txBox="1">
            <a:spLocks noChangeArrowheads="1"/>
          </p:cNvSpPr>
          <p:nvPr/>
        </p:nvSpPr>
        <p:spPr bwMode="auto">
          <a:xfrm>
            <a:off x="4724400" y="2057400"/>
            <a:ext cx="1295400" cy="581025"/>
          </a:xfrm>
          <a:prstGeom prst="rect">
            <a:avLst/>
          </a:prstGeom>
          <a:solidFill>
            <a:srgbClr val="99CCFF"/>
          </a:solidFill>
          <a:ln w="15875">
            <a:noFill/>
            <a:miter lim="800000"/>
            <a:headEnd/>
            <a:tailEnd/>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a:prstTxWarp prst="textNoShape">
              <a:avLst/>
            </a:prstTxWarp>
            <a:spAutoFit/>
            <a:flatTx/>
          </a:bodyPr>
          <a:lstStyle/>
          <a:p>
            <a:pPr>
              <a:spcBef>
                <a:spcPct val="50000"/>
              </a:spcBef>
            </a:pPr>
            <a:r>
              <a:rPr lang="en-US" sz="1600">
                <a:latin typeface="Arial" charset="0"/>
              </a:rPr>
              <a:t>Application server 1</a:t>
            </a:r>
          </a:p>
        </p:txBody>
      </p:sp>
      <p:sp>
        <p:nvSpPr>
          <p:cNvPr id="424967" name="Text Box 7"/>
          <p:cNvSpPr txBox="1">
            <a:spLocks noChangeArrowheads="1"/>
          </p:cNvSpPr>
          <p:nvPr/>
        </p:nvSpPr>
        <p:spPr bwMode="auto">
          <a:xfrm>
            <a:off x="6934200" y="2667000"/>
            <a:ext cx="1295400" cy="59690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600">
                <a:latin typeface="Arial" charset="0"/>
              </a:rPr>
              <a:t>Legacy application</a:t>
            </a:r>
          </a:p>
        </p:txBody>
      </p:sp>
      <p:sp>
        <p:nvSpPr>
          <p:cNvPr id="424968" name="AutoShape 8"/>
          <p:cNvSpPr>
            <a:spLocks noChangeArrowheads="1"/>
          </p:cNvSpPr>
          <p:nvPr/>
        </p:nvSpPr>
        <p:spPr bwMode="auto">
          <a:xfrm>
            <a:off x="6172200" y="1828800"/>
            <a:ext cx="1295400" cy="1066800"/>
          </a:xfrm>
          <a:prstGeom prst="flowChartMagneticDisk">
            <a:avLst/>
          </a:prstGeom>
          <a:noFill/>
          <a:ln w="15875">
            <a:noFill/>
            <a:round/>
            <a:headEnd/>
            <a:tailEnd/>
          </a:ln>
          <a:effectLst/>
        </p:spPr>
        <p:txBody>
          <a:bodyPr wrap="none" anchor="ctr">
            <a:prstTxWarp prst="textNoShape">
              <a:avLst/>
            </a:prstTxWarp>
          </a:bodyPr>
          <a:lstStyle/>
          <a:p>
            <a:endParaRPr lang="en-US"/>
          </a:p>
        </p:txBody>
      </p:sp>
      <p:sp>
        <p:nvSpPr>
          <p:cNvPr id="424969" name="AutoShape 9"/>
          <p:cNvSpPr>
            <a:spLocks noChangeArrowheads="1"/>
          </p:cNvSpPr>
          <p:nvPr/>
        </p:nvSpPr>
        <p:spPr bwMode="auto">
          <a:xfrm>
            <a:off x="6858000" y="1295400"/>
            <a:ext cx="990600" cy="1143000"/>
          </a:xfrm>
          <a:prstGeom prst="can">
            <a:avLst>
              <a:gd name="adj" fmla="val 28846"/>
            </a:avLst>
          </a:prstGeom>
          <a:solidFill>
            <a:srgbClr val="FFCC99"/>
          </a:solidFill>
          <a:ln w="15875">
            <a:solidFill>
              <a:schemeClr val="tx1"/>
            </a:solidFill>
            <a:round/>
            <a:headEnd/>
            <a:tailEnd/>
          </a:ln>
          <a:effectLst/>
        </p:spPr>
        <p:txBody>
          <a:bodyPr wrap="none" anchor="ctr">
            <a:prstTxWarp prst="textNoShape">
              <a:avLst/>
            </a:prstTxWarp>
          </a:bodyPr>
          <a:lstStyle/>
          <a:p>
            <a:endParaRPr lang="en-US"/>
          </a:p>
        </p:txBody>
      </p:sp>
      <p:sp>
        <p:nvSpPr>
          <p:cNvPr id="424970" name="Text Box 10"/>
          <p:cNvSpPr txBox="1">
            <a:spLocks noChangeArrowheads="1"/>
          </p:cNvSpPr>
          <p:nvPr/>
        </p:nvSpPr>
        <p:spPr bwMode="auto">
          <a:xfrm>
            <a:off x="6934200" y="1828800"/>
            <a:ext cx="1143000" cy="3048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a:latin typeface="Arial" charset="0"/>
              </a:rPr>
              <a:t>Database 1</a:t>
            </a:r>
          </a:p>
        </p:txBody>
      </p:sp>
      <p:sp>
        <p:nvSpPr>
          <p:cNvPr id="424971" name="Text Box 11"/>
          <p:cNvSpPr txBox="1">
            <a:spLocks noChangeArrowheads="1"/>
          </p:cNvSpPr>
          <p:nvPr/>
        </p:nvSpPr>
        <p:spPr bwMode="auto">
          <a:xfrm>
            <a:off x="762000" y="1857375"/>
            <a:ext cx="1219200" cy="352425"/>
          </a:xfrm>
          <a:prstGeom prst="rect">
            <a:avLst/>
          </a:prstGeom>
          <a:solidFill>
            <a:srgbClr val="CCFFCC"/>
          </a:solidFill>
          <a:ln w="1587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a:prstTxWarp prst="textNoShape">
              <a:avLst/>
            </a:prstTxWarp>
            <a:spAutoFit/>
            <a:flatTx/>
          </a:bodyPr>
          <a:lstStyle/>
          <a:p>
            <a:pPr>
              <a:spcBef>
                <a:spcPct val="50000"/>
              </a:spcBef>
            </a:pPr>
            <a:r>
              <a:rPr lang="en-US" sz="1600">
                <a:latin typeface="Arial" charset="0"/>
              </a:rPr>
              <a:t>Browser 1</a:t>
            </a:r>
          </a:p>
        </p:txBody>
      </p:sp>
      <p:sp>
        <p:nvSpPr>
          <p:cNvPr id="424972" name="Text Box 12"/>
          <p:cNvSpPr txBox="1">
            <a:spLocks noChangeArrowheads="1"/>
          </p:cNvSpPr>
          <p:nvPr/>
        </p:nvSpPr>
        <p:spPr bwMode="auto">
          <a:xfrm>
            <a:off x="685800" y="2971800"/>
            <a:ext cx="1219200" cy="352425"/>
          </a:xfrm>
          <a:prstGeom prst="rect">
            <a:avLst/>
          </a:prstGeom>
          <a:solidFill>
            <a:srgbClr val="CCFFCC"/>
          </a:solidFill>
          <a:ln w="1587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a:prstTxWarp prst="textNoShape">
              <a:avLst/>
            </a:prstTxWarp>
            <a:spAutoFit/>
            <a:flatTx/>
          </a:bodyPr>
          <a:lstStyle/>
          <a:p>
            <a:pPr>
              <a:spcBef>
                <a:spcPct val="50000"/>
              </a:spcBef>
            </a:pPr>
            <a:r>
              <a:rPr lang="en-US" sz="1600">
                <a:latin typeface="Arial" charset="0"/>
              </a:rPr>
              <a:t>Browser 2</a:t>
            </a:r>
          </a:p>
        </p:txBody>
      </p:sp>
      <p:sp>
        <p:nvSpPr>
          <p:cNvPr id="424973" name="Text Box 13"/>
          <p:cNvSpPr txBox="1">
            <a:spLocks noChangeArrowheads="1"/>
          </p:cNvSpPr>
          <p:nvPr/>
        </p:nvSpPr>
        <p:spPr bwMode="auto">
          <a:xfrm>
            <a:off x="685800" y="3962400"/>
            <a:ext cx="1219200" cy="352425"/>
          </a:xfrm>
          <a:prstGeom prst="rect">
            <a:avLst/>
          </a:prstGeom>
          <a:solidFill>
            <a:srgbClr val="CCFFCC"/>
          </a:solidFill>
          <a:ln w="1587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a:prstTxWarp prst="textNoShape">
              <a:avLst/>
            </a:prstTxWarp>
            <a:spAutoFit/>
            <a:flatTx/>
          </a:bodyPr>
          <a:lstStyle/>
          <a:p>
            <a:pPr>
              <a:spcBef>
                <a:spcPct val="50000"/>
              </a:spcBef>
            </a:pPr>
            <a:r>
              <a:rPr lang="en-US" sz="1600">
                <a:latin typeface="Arial" charset="0"/>
              </a:rPr>
              <a:t>Browser 3</a:t>
            </a:r>
          </a:p>
        </p:txBody>
      </p:sp>
      <p:sp>
        <p:nvSpPr>
          <p:cNvPr id="424974" name="Text Box 14"/>
          <p:cNvSpPr txBox="1">
            <a:spLocks noChangeArrowheads="1"/>
          </p:cNvSpPr>
          <p:nvPr/>
        </p:nvSpPr>
        <p:spPr bwMode="auto">
          <a:xfrm>
            <a:off x="4724400" y="3276600"/>
            <a:ext cx="1295400" cy="581025"/>
          </a:xfrm>
          <a:prstGeom prst="rect">
            <a:avLst/>
          </a:prstGeom>
          <a:solidFill>
            <a:srgbClr val="99CCFF"/>
          </a:solidFill>
          <a:ln w="15875">
            <a:noFill/>
            <a:miter lim="800000"/>
            <a:headEnd/>
            <a:tailEnd/>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a:prstTxWarp prst="textNoShape">
              <a:avLst/>
            </a:prstTxWarp>
            <a:spAutoFit/>
            <a:flatTx/>
          </a:bodyPr>
          <a:lstStyle/>
          <a:p>
            <a:pPr>
              <a:spcBef>
                <a:spcPct val="50000"/>
              </a:spcBef>
            </a:pPr>
            <a:r>
              <a:rPr lang="en-US" sz="1600">
                <a:latin typeface="Arial" charset="0"/>
              </a:rPr>
              <a:t>Application server 2</a:t>
            </a:r>
          </a:p>
        </p:txBody>
      </p:sp>
      <p:grpSp>
        <p:nvGrpSpPr>
          <p:cNvPr id="424975" name="Group 15"/>
          <p:cNvGrpSpPr>
            <a:grpSpLocks/>
          </p:cNvGrpSpPr>
          <p:nvPr/>
        </p:nvGrpSpPr>
        <p:grpSpPr bwMode="auto">
          <a:xfrm>
            <a:off x="7010400" y="3581400"/>
            <a:ext cx="1371600" cy="1143000"/>
            <a:chOff x="4320" y="2688"/>
            <a:chExt cx="864" cy="720"/>
          </a:xfrm>
        </p:grpSpPr>
        <p:sp>
          <p:nvSpPr>
            <p:cNvPr id="424976" name="AutoShape 16"/>
            <p:cNvSpPr>
              <a:spLocks noChangeArrowheads="1"/>
            </p:cNvSpPr>
            <p:nvPr/>
          </p:nvSpPr>
          <p:spPr bwMode="auto">
            <a:xfrm>
              <a:off x="4320" y="2688"/>
              <a:ext cx="624" cy="720"/>
            </a:xfrm>
            <a:prstGeom prst="can">
              <a:avLst>
                <a:gd name="adj" fmla="val 28846"/>
              </a:avLst>
            </a:prstGeom>
            <a:solidFill>
              <a:srgbClr val="FFCC99"/>
            </a:solidFill>
            <a:ln w="15875">
              <a:solidFill>
                <a:schemeClr val="tx1"/>
              </a:solidFill>
              <a:round/>
              <a:headEnd/>
              <a:tailEnd/>
            </a:ln>
            <a:effectLst/>
          </p:spPr>
          <p:txBody>
            <a:bodyPr wrap="none" anchor="ctr">
              <a:prstTxWarp prst="textNoShape">
                <a:avLst/>
              </a:prstTxWarp>
            </a:bodyPr>
            <a:lstStyle/>
            <a:p>
              <a:endParaRPr lang="en-US"/>
            </a:p>
          </p:txBody>
        </p:sp>
        <p:sp>
          <p:nvSpPr>
            <p:cNvPr id="424977" name="Text Box 17"/>
            <p:cNvSpPr txBox="1">
              <a:spLocks noChangeArrowheads="1"/>
            </p:cNvSpPr>
            <p:nvPr/>
          </p:nvSpPr>
          <p:spPr bwMode="auto">
            <a:xfrm>
              <a:off x="4368" y="2928"/>
              <a:ext cx="816" cy="192"/>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a:latin typeface="Arial" charset="0"/>
                </a:rPr>
                <a:t>Database 2</a:t>
              </a:r>
            </a:p>
          </p:txBody>
        </p:sp>
      </p:grpSp>
      <p:sp>
        <p:nvSpPr>
          <p:cNvPr id="424978" name="Text Box 18"/>
          <p:cNvSpPr txBox="1">
            <a:spLocks noChangeArrowheads="1"/>
          </p:cNvSpPr>
          <p:nvPr/>
        </p:nvSpPr>
        <p:spPr bwMode="auto">
          <a:xfrm>
            <a:off x="762000" y="5105400"/>
            <a:ext cx="1143000" cy="3048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a:latin typeface="Arial" charset="0"/>
              </a:rPr>
              <a:t>Tier 1</a:t>
            </a:r>
          </a:p>
        </p:txBody>
      </p:sp>
      <p:sp>
        <p:nvSpPr>
          <p:cNvPr id="424979" name="Text Box 19"/>
          <p:cNvSpPr txBox="1">
            <a:spLocks noChangeArrowheads="1"/>
          </p:cNvSpPr>
          <p:nvPr/>
        </p:nvSpPr>
        <p:spPr bwMode="auto">
          <a:xfrm>
            <a:off x="2895600" y="5105400"/>
            <a:ext cx="1143000" cy="3048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a:latin typeface="Arial" charset="0"/>
              </a:rPr>
              <a:t>Tier 2</a:t>
            </a:r>
          </a:p>
        </p:txBody>
      </p:sp>
      <p:sp>
        <p:nvSpPr>
          <p:cNvPr id="424980" name="Text Box 20"/>
          <p:cNvSpPr txBox="1">
            <a:spLocks noChangeArrowheads="1"/>
          </p:cNvSpPr>
          <p:nvPr/>
        </p:nvSpPr>
        <p:spPr bwMode="auto">
          <a:xfrm>
            <a:off x="4953000" y="5029200"/>
            <a:ext cx="1143000" cy="3048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a:latin typeface="Arial" charset="0"/>
              </a:rPr>
              <a:t>Tier 3</a:t>
            </a:r>
          </a:p>
        </p:txBody>
      </p:sp>
      <p:sp>
        <p:nvSpPr>
          <p:cNvPr id="424981" name="Text Box 21"/>
          <p:cNvSpPr txBox="1">
            <a:spLocks noChangeArrowheads="1"/>
          </p:cNvSpPr>
          <p:nvPr/>
        </p:nvSpPr>
        <p:spPr bwMode="auto">
          <a:xfrm>
            <a:off x="7010400" y="5029200"/>
            <a:ext cx="1143000" cy="3048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a:latin typeface="Arial" charset="0"/>
              </a:rPr>
              <a:t>Tier 4</a:t>
            </a:r>
          </a:p>
        </p:txBody>
      </p:sp>
      <p:sp>
        <p:nvSpPr>
          <p:cNvPr id="424982" name="Line 22"/>
          <p:cNvSpPr>
            <a:spLocks noChangeShapeType="1"/>
          </p:cNvSpPr>
          <p:nvPr/>
        </p:nvSpPr>
        <p:spPr bwMode="auto">
          <a:xfrm>
            <a:off x="2133600" y="2057400"/>
            <a:ext cx="838200" cy="6858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3" name="Line 23"/>
          <p:cNvSpPr>
            <a:spLocks noChangeShapeType="1"/>
          </p:cNvSpPr>
          <p:nvPr/>
        </p:nvSpPr>
        <p:spPr bwMode="auto">
          <a:xfrm>
            <a:off x="2057400" y="2971800"/>
            <a:ext cx="838200"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4" name="Line 24"/>
          <p:cNvSpPr>
            <a:spLocks noChangeShapeType="1"/>
          </p:cNvSpPr>
          <p:nvPr/>
        </p:nvSpPr>
        <p:spPr bwMode="auto">
          <a:xfrm flipV="1">
            <a:off x="2057400" y="3352800"/>
            <a:ext cx="838200" cy="6096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5" name="Line 25"/>
          <p:cNvSpPr>
            <a:spLocks noChangeShapeType="1"/>
          </p:cNvSpPr>
          <p:nvPr/>
        </p:nvSpPr>
        <p:spPr bwMode="auto">
          <a:xfrm flipV="1">
            <a:off x="4038600" y="2438400"/>
            <a:ext cx="685800" cy="3810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6" name="Line 26"/>
          <p:cNvSpPr>
            <a:spLocks noChangeShapeType="1"/>
          </p:cNvSpPr>
          <p:nvPr/>
        </p:nvSpPr>
        <p:spPr bwMode="auto">
          <a:xfrm>
            <a:off x="4038600" y="2819400"/>
            <a:ext cx="685800" cy="6096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7" name="Line 27"/>
          <p:cNvSpPr>
            <a:spLocks noChangeShapeType="1"/>
          </p:cNvSpPr>
          <p:nvPr/>
        </p:nvSpPr>
        <p:spPr bwMode="auto">
          <a:xfrm>
            <a:off x="6172200" y="2133600"/>
            <a:ext cx="609600"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8" name="Line 28"/>
          <p:cNvSpPr>
            <a:spLocks noChangeShapeType="1"/>
          </p:cNvSpPr>
          <p:nvPr/>
        </p:nvSpPr>
        <p:spPr bwMode="auto">
          <a:xfrm flipV="1">
            <a:off x="6172200" y="2895600"/>
            <a:ext cx="762000" cy="5334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89" name="Line 29"/>
          <p:cNvSpPr>
            <a:spLocks noChangeShapeType="1"/>
          </p:cNvSpPr>
          <p:nvPr/>
        </p:nvSpPr>
        <p:spPr bwMode="auto">
          <a:xfrm>
            <a:off x="6172200" y="3505200"/>
            <a:ext cx="838200" cy="6096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24990" name="Line 30"/>
          <p:cNvSpPr>
            <a:spLocks noChangeShapeType="1"/>
          </p:cNvSpPr>
          <p:nvPr/>
        </p:nvSpPr>
        <p:spPr bwMode="auto">
          <a:xfrm>
            <a:off x="2514600" y="1219200"/>
            <a:ext cx="0" cy="4038600"/>
          </a:xfrm>
          <a:prstGeom prst="line">
            <a:avLst/>
          </a:prstGeom>
          <a:noFill/>
          <a:ln w="15875" cap="rnd">
            <a:solidFill>
              <a:schemeClr val="tx1"/>
            </a:solidFill>
            <a:prstDash val="sysDot"/>
            <a:round/>
            <a:headEnd/>
            <a:tailEnd/>
          </a:ln>
          <a:effectLst/>
        </p:spPr>
        <p:txBody>
          <a:bodyPr>
            <a:prstTxWarp prst="textNoShape">
              <a:avLst/>
            </a:prstTxWarp>
          </a:bodyPr>
          <a:lstStyle/>
          <a:p>
            <a:endParaRPr lang="en-US"/>
          </a:p>
        </p:txBody>
      </p:sp>
      <p:sp>
        <p:nvSpPr>
          <p:cNvPr id="424991" name="Line 31"/>
          <p:cNvSpPr>
            <a:spLocks noChangeShapeType="1"/>
          </p:cNvSpPr>
          <p:nvPr/>
        </p:nvSpPr>
        <p:spPr bwMode="auto">
          <a:xfrm>
            <a:off x="4267200" y="1219200"/>
            <a:ext cx="0" cy="4038600"/>
          </a:xfrm>
          <a:prstGeom prst="line">
            <a:avLst/>
          </a:prstGeom>
          <a:noFill/>
          <a:ln w="15875" cap="rnd">
            <a:solidFill>
              <a:schemeClr val="tx1"/>
            </a:solidFill>
            <a:prstDash val="sysDot"/>
            <a:round/>
            <a:headEnd/>
            <a:tailEnd/>
          </a:ln>
          <a:effectLst/>
        </p:spPr>
        <p:txBody>
          <a:bodyPr>
            <a:prstTxWarp prst="textNoShape">
              <a:avLst/>
            </a:prstTxWarp>
          </a:bodyPr>
          <a:lstStyle/>
          <a:p>
            <a:endParaRPr lang="en-US"/>
          </a:p>
        </p:txBody>
      </p:sp>
      <p:sp>
        <p:nvSpPr>
          <p:cNvPr id="424992" name="Line 32"/>
          <p:cNvSpPr>
            <a:spLocks noChangeShapeType="1"/>
          </p:cNvSpPr>
          <p:nvPr/>
        </p:nvSpPr>
        <p:spPr bwMode="auto">
          <a:xfrm>
            <a:off x="6477000" y="1219200"/>
            <a:ext cx="0" cy="4038600"/>
          </a:xfrm>
          <a:prstGeom prst="line">
            <a:avLst/>
          </a:prstGeom>
          <a:noFill/>
          <a:ln w="15875" cap="rnd">
            <a:solidFill>
              <a:schemeClr val="tx1"/>
            </a:solidFill>
            <a:prstDash val="sysDot"/>
            <a:round/>
            <a:headEnd/>
            <a:tailEnd/>
          </a:ln>
          <a:effectLst/>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nvPr>
        </p:nvSpPr>
        <p:spPr/>
        <p:txBody>
          <a:bodyPr/>
          <a:lstStyle/>
          <a:p>
            <a:fld id="{FB30F3B3-A4AD-2245-B002-1DD5969FF6FE}" type="slidenum">
              <a:rPr lang="en-US"/>
              <a:pPr/>
              <a:t>14</a:t>
            </a:fld>
            <a:endParaRPr lang="en-US"/>
          </a:p>
        </p:txBody>
      </p:sp>
      <p:sp>
        <p:nvSpPr>
          <p:cNvPr id="433154" name="Rectangle 2"/>
          <p:cNvSpPr>
            <a:spLocks noGrp="1" noChangeArrowheads="1"/>
          </p:cNvSpPr>
          <p:nvPr>
            <p:ph type="title"/>
          </p:nvPr>
        </p:nvSpPr>
        <p:spPr>
          <a:xfrm>
            <a:off x="609600" y="304800"/>
            <a:ext cx="7467600" cy="533400"/>
          </a:xfrm>
        </p:spPr>
        <p:txBody>
          <a:bodyPr/>
          <a:lstStyle/>
          <a:p>
            <a:r>
              <a:rPr lang="en-US"/>
              <a:t>Types of beans</a:t>
            </a:r>
          </a:p>
        </p:txBody>
      </p:sp>
      <p:sp>
        <p:nvSpPr>
          <p:cNvPr id="433155" name="AutoShape 3"/>
          <p:cNvSpPr>
            <a:spLocks noChangeArrowheads="1"/>
          </p:cNvSpPr>
          <p:nvPr/>
        </p:nvSpPr>
        <p:spPr bwMode="auto">
          <a:xfrm>
            <a:off x="6367463" y="3946525"/>
            <a:ext cx="1473200" cy="930275"/>
          </a:xfrm>
          <a:prstGeom prst="can">
            <a:avLst>
              <a:gd name="adj" fmla="val 25000"/>
            </a:avLst>
          </a:prstGeom>
          <a:noFill/>
          <a:ln w="9525">
            <a:solidFill>
              <a:srgbClr val="000000"/>
            </a:solidFill>
            <a:round/>
            <a:headEnd/>
            <a:tailEnd/>
          </a:ln>
          <a:effectLst/>
        </p:spPr>
        <p:txBody>
          <a:bodyPr anchor="ctr">
            <a:prstTxWarp prst="textNoShape">
              <a:avLst/>
            </a:prstTxWarp>
            <a:spAutoFit/>
          </a:bodyPr>
          <a:lstStyle/>
          <a:p>
            <a:endParaRPr lang="en-US"/>
          </a:p>
        </p:txBody>
      </p:sp>
      <p:sp>
        <p:nvSpPr>
          <p:cNvPr id="433156" name="Text Box 4"/>
          <p:cNvSpPr txBox="1">
            <a:spLocks noChangeArrowheads="1"/>
          </p:cNvSpPr>
          <p:nvPr/>
        </p:nvSpPr>
        <p:spPr bwMode="auto">
          <a:xfrm>
            <a:off x="6407150" y="2986088"/>
            <a:ext cx="1365250" cy="590550"/>
          </a:xfrm>
          <a:prstGeom prst="rect">
            <a:avLst/>
          </a:prstGeom>
          <a:noFill/>
          <a:ln w="9525">
            <a:solidFill>
              <a:srgbClr val="000000"/>
            </a:solidFill>
            <a:miter lim="800000"/>
            <a:headEnd/>
            <a:tailEnd/>
          </a:ln>
          <a:effectLst/>
        </p:spPr>
        <p:txBody>
          <a:bodyPr>
            <a:prstTxWarp prst="textNoShape">
              <a:avLst/>
            </a:prstTxWarp>
            <a:spAutoFit/>
          </a:bodyPr>
          <a:lstStyle/>
          <a:p>
            <a:pPr>
              <a:spcBef>
                <a:spcPct val="10000"/>
              </a:spcBef>
            </a:pPr>
            <a:r>
              <a:rPr lang="en-US" sz="1000">
                <a:latin typeface="Tahoma" charset="0"/>
              </a:rPr>
              <a:t>SELECT *</a:t>
            </a:r>
          </a:p>
          <a:p>
            <a:pPr>
              <a:spcBef>
                <a:spcPct val="10000"/>
              </a:spcBef>
            </a:pPr>
            <a:r>
              <a:rPr lang="en-US" sz="1000">
                <a:latin typeface="Tahoma" charset="0"/>
              </a:rPr>
              <a:t>FROM EMP</a:t>
            </a:r>
          </a:p>
          <a:p>
            <a:pPr>
              <a:spcBef>
                <a:spcPct val="10000"/>
              </a:spcBef>
            </a:pPr>
            <a:r>
              <a:rPr lang="en-US" sz="1000">
                <a:latin typeface="Tahoma" charset="0"/>
              </a:rPr>
              <a:t>WHERE NAME=?</a:t>
            </a:r>
          </a:p>
        </p:txBody>
      </p:sp>
      <p:sp>
        <p:nvSpPr>
          <p:cNvPr id="433157" name="Rectangle 5"/>
          <p:cNvSpPr>
            <a:spLocks noChangeArrowheads="1"/>
          </p:cNvSpPr>
          <p:nvPr/>
        </p:nvSpPr>
        <p:spPr bwMode="auto">
          <a:xfrm>
            <a:off x="7102475" y="4624388"/>
            <a:ext cx="528638" cy="185737"/>
          </a:xfrm>
          <a:prstGeom prst="rect">
            <a:avLst/>
          </a:prstGeom>
          <a:noFill/>
          <a:ln w="9525">
            <a:solidFill>
              <a:srgbClr val="000000"/>
            </a:solidFill>
            <a:miter lim="800000"/>
            <a:headEnd/>
            <a:tailEnd/>
          </a:ln>
          <a:effectLst/>
        </p:spPr>
        <p:txBody>
          <a:bodyPr>
            <a:prstTxWarp prst="textNoShape">
              <a:avLst/>
            </a:prstTxWarp>
          </a:bodyPr>
          <a:lstStyle/>
          <a:p>
            <a:pPr>
              <a:spcBef>
                <a:spcPct val="40000"/>
              </a:spcBef>
              <a:buSzPct val="115000"/>
            </a:pPr>
            <a:endParaRPr lang="en-US" sz="700">
              <a:solidFill>
                <a:srgbClr val="663300"/>
              </a:solidFill>
              <a:latin typeface="Calibri" charset="0"/>
            </a:endParaRPr>
          </a:p>
        </p:txBody>
      </p:sp>
      <p:sp>
        <p:nvSpPr>
          <p:cNvPr id="433158" name="Rectangle 6"/>
          <p:cNvSpPr>
            <a:spLocks noChangeArrowheads="1"/>
          </p:cNvSpPr>
          <p:nvPr/>
        </p:nvSpPr>
        <p:spPr bwMode="auto">
          <a:xfrm>
            <a:off x="6630988" y="4624388"/>
            <a:ext cx="471487" cy="185737"/>
          </a:xfrm>
          <a:prstGeom prst="rect">
            <a:avLst/>
          </a:prstGeom>
          <a:noFill/>
          <a:ln w="9525">
            <a:solidFill>
              <a:srgbClr val="000000"/>
            </a:solidFill>
            <a:miter lim="800000"/>
            <a:headEnd/>
            <a:tailEnd/>
          </a:ln>
          <a:effectLst/>
        </p:spPr>
        <p:txBody>
          <a:bodyPr>
            <a:prstTxWarp prst="textNoShape">
              <a:avLst/>
            </a:prstTxWarp>
          </a:bodyPr>
          <a:lstStyle/>
          <a:p>
            <a:pPr>
              <a:spcBef>
                <a:spcPct val="40000"/>
              </a:spcBef>
              <a:buSzPct val="115000"/>
            </a:pPr>
            <a:endParaRPr lang="en-US" sz="700">
              <a:solidFill>
                <a:srgbClr val="663300"/>
              </a:solidFill>
              <a:latin typeface="Calibri" charset="0"/>
            </a:endParaRPr>
          </a:p>
        </p:txBody>
      </p:sp>
      <p:sp>
        <p:nvSpPr>
          <p:cNvPr id="433159" name="Rectangle 7"/>
          <p:cNvSpPr>
            <a:spLocks noChangeArrowheads="1"/>
          </p:cNvSpPr>
          <p:nvPr/>
        </p:nvSpPr>
        <p:spPr bwMode="auto">
          <a:xfrm>
            <a:off x="7102475" y="4440238"/>
            <a:ext cx="528638" cy="184150"/>
          </a:xfrm>
          <a:prstGeom prst="rect">
            <a:avLst/>
          </a:prstGeom>
          <a:noFill/>
          <a:ln w="9525">
            <a:solidFill>
              <a:srgbClr val="000000"/>
            </a:solidFill>
            <a:miter lim="800000"/>
            <a:headEnd/>
            <a:tailEnd/>
          </a:ln>
          <a:effectLst/>
        </p:spPr>
        <p:txBody>
          <a:bodyPr>
            <a:prstTxWarp prst="textNoShape">
              <a:avLst/>
            </a:prstTxWarp>
          </a:bodyPr>
          <a:lstStyle/>
          <a:p>
            <a:pPr>
              <a:spcBef>
                <a:spcPct val="40000"/>
              </a:spcBef>
              <a:buSzPct val="115000"/>
            </a:pPr>
            <a:endParaRPr lang="en-US" sz="700">
              <a:solidFill>
                <a:srgbClr val="663300"/>
              </a:solidFill>
              <a:latin typeface="Calibri" charset="0"/>
            </a:endParaRPr>
          </a:p>
        </p:txBody>
      </p:sp>
      <p:sp>
        <p:nvSpPr>
          <p:cNvPr id="433160" name="Rectangle 8"/>
          <p:cNvSpPr>
            <a:spLocks noChangeArrowheads="1"/>
          </p:cNvSpPr>
          <p:nvPr/>
        </p:nvSpPr>
        <p:spPr bwMode="auto">
          <a:xfrm>
            <a:off x="6630988" y="4440238"/>
            <a:ext cx="471487" cy="184150"/>
          </a:xfrm>
          <a:prstGeom prst="rect">
            <a:avLst/>
          </a:prstGeom>
          <a:noFill/>
          <a:ln w="9525">
            <a:solidFill>
              <a:srgbClr val="000000"/>
            </a:solidFill>
            <a:miter lim="800000"/>
            <a:headEnd/>
            <a:tailEnd/>
          </a:ln>
          <a:effectLst/>
        </p:spPr>
        <p:txBody>
          <a:bodyPr>
            <a:prstTxWarp prst="textNoShape">
              <a:avLst/>
            </a:prstTxWarp>
          </a:bodyPr>
          <a:lstStyle/>
          <a:p>
            <a:pPr>
              <a:spcBef>
                <a:spcPct val="40000"/>
              </a:spcBef>
              <a:buSzPct val="115000"/>
            </a:pPr>
            <a:endParaRPr lang="en-US" sz="700">
              <a:solidFill>
                <a:srgbClr val="663300"/>
              </a:solidFill>
              <a:latin typeface="Calibri" charset="0"/>
            </a:endParaRPr>
          </a:p>
        </p:txBody>
      </p:sp>
      <p:sp>
        <p:nvSpPr>
          <p:cNvPr id="433161" name="Rectangle 9"/>
          <p:cNvSpPr>
            <a:spLocks noChangeArrowheads="1"/>
          </p:cNvSpPr>
          <p:nvPr/>
        </p:nvSpPr>
        <p:spPr bwMode="auto">
          <a:xfrm>
            <a:off x="7086600" y="4267200"/>
            <a:ext cx="528638" cy="168275"/>
          </a:xfrm>
          <a:prstGeom prst="rect">
            <a:avLst/>
          </a:prstGeom>
          <a:noFill/>
          <a:ln w="9525">
            <a:solidFill>
              <a:srgbClr val="000000"/>
            </a:solidFill>
            <a:miter lim="800000"/>
            <a:headEnd/>
            <a:tailEnd/>
          </a:ln>
          <a:effectLst/>
        </p:spPr>
        <p:txBody>
          <a:bodyPr>
            <a:prstTxWarp prst="textNoShape">
              <a:avLst/>
            </a:prstTxWarp>
          </a:bodyPr>
          <a:lstStyle/>
          <a:p>
            <a:pPr>
              <a:spcBef>
                <a:spcPct val="40000"/>
              </a:spcBef>
              <a:buSzPct val="115000"/>
            </a:pPr>
            <a:r>
              <a:rPr lang="en-US" sz="1000" b="1">
                <a:solidFill>
                  <a:srgbClr val="663300"/>
                </a:solidFill>
                <a:latin typeface="Calibri" charset="0"/>
              </a:rPr>
              <a:t>SAL</a:t>
            </a:r>
          </a:p>
        </p:txBody>
      </p:sp>
      <p:sp>
        <p:nvSpPr>
          <p:cNvPr id="433162" name="Rectangle 10"/>
          <p:cNvSpPr>
            <a:spLocks noChangeArrowheads="1"/>
          </p:cNvSpPr>
          <p:nvPr/>
        </p:nvSpPr>
        <p:spPr bwMode="auto">
          <a:xfrm>
            <a:off x="6629400" y="4267200"/>
            <a:ext cx="588963" cy="282575"/>
          </a:xfrm>
          <a:prstGeom prst="rect">
            <a:avLst/>
          </a:prstGeom>
          <a:noFill/>
          <a:ln w="9525">
            <a:noFill/>
            <a:miter lim="800000"/>
            <a:headEnd/>
            <a:tailEnd/>
          </a:ln>
          <a:effectLst/>
        </p:spPr>
        <p:txBody>
          <a:bodyPr>
            <a:prstTxWarp prst="textNoShape">
              <a:avLst/>
            </a:prstTxWarp>
          </a:bodyPr>
          <a:lstStyle/>
          <a:p>
            <a:pPr>
              <a:spcBef>
                <a:spcPct val="40000"/>
              </a:spcBef>
              <a:buSzPct val="115000"/>
            </a:pPr>
            <a:r>
              <a:rPr lang="en-US" sz="1000" b="1">
                <a:solidFill>
                  <a:srgbClr val="663300"/>
                </a:solidFill>
                <a:latin typeface="Calibri" charset="0"/>
              </a:rPr>
              <a:t>NAME</a:t>
            </a:r>
          </a:p>
        </p:txBody>
      </p:sp>
      <p:sp>
        <p:nvSpPr>
          <p:cNvPr id="433163" name="Line 11"/>
          <p:cNvSpPr>
            <a:spLocks noChangeShapeType="1"/>
          </p:cNvSpPr>
          <p:nvPr/>
        </p:nvSpPr>
        <p:spPr bwMode="auto">
          <a:xfrm>
            <a:off x="6629400" y="4267200"/>
            <a:ext cx="1000125" cy="0"/>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33164" name="Line 12"/>
          <p:cNvSpPr>
            <a:spLocks noChangeShapeType="1"/>
          </p:cNvSpPr>
          <p:nvPr/>
        </p:nvSpPr>
        <p:spPr bwMode="auto">
          <a:xfrm>
            <a:off x="6630988" y="4440238"/>
            <a:ext cx="1000125" cy="0"/>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sp>
        <p:nvSpPr>
          <p:cNvPr id="433165" name="Line 13"/>
          <p:cNvSpPr>
            <a:spLocks noChangeShapeType="1"/>
          </p:cNvSpPr>
          <p:nvPr/>
        </p:nvSpPr>
        <p:spPr bwMode="auto">
          <a:xfrm>
            <a:off x="6630988" y="4624388"/>
            <a:ext cx="1000125" cy="0"/>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sp>
        <p:nvSpPr>
          <p:cNvPr id="433166" name="Line 14"/>
          <p:cNvSpPr>
            <a:spLocks noChangeShapeType="1"/>
          </p:cNvSpPr>
          <p:nvPr/>
        </p:nvSpPr>
        <p:spPr bwMode="auto">
          <a:xfrm>
            <a:off x="6630988" y="4810125"/>
            <a:ext cx="1000125" cy="0"/>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33167" name="Line 15"/>
          <p:cNvSpPr>
            <a:spLocks noChangeShapeType="1"/>
          </p:cNvSpPr>
          <p:nvPr/>
        </p:nvSpPr>
        <p:spPr bwMode="auto">
          <a:xfrm>
            <a:off x="6630988" y="4271963"/>
            <a:ext cx="0" cy="538162"/>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33168" name="Line 16"/>
          <p:cNvSpPr>
            <a:spLocks noChangeShapeType="1"/>
          </p:cNvSpPr>
          <p:nvPr/>
        </p:nvSpPr>
        <p:spPr bwMode="auto">
          <a:xfrm>
            <a:off x="7102475" y="4271963"/>
            <a:ext cx="0" cy="538162"/>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sp>
        <p:nvSpPr>
          <p:cNvPr id="433169" name="Line 17"/>
          <p:cNvSpPr>
            <a:spLocks noChangeShapeType="1"/>
          </p:cNvSpPr>
          <p:nvPr/>
        </p:nvSpPr>
        <p:spPr bwMode="auto">
          <a:xfrm>
            <a:off x="7631113" y="4271963"/>
            <a:ext cx="0" cy="538162"/>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33170" name="Line 18"/>
          <p:cNvSpPr>
            <a:spLocks noChangeShapeType="1"/>
          </p:cNvSpPr>
          <p:nvPr/>
        </p:nvSpPr>
        <p:spPr bwMode="auto">
          <a:xfrm flipH="1">
            <a:off x="7051675" y="3657600"/>
            <a:ext cx="34925" cy="382588"/>
          </a:xfrm>
          <a:prstGeom prst="line">
            <a:avLst/>
          </a:prstGeom>
          <a:noFill/>
          <a:ln w="15875">
            <a:solidFill>
              <a:srgbClr val="000000"/>
            </a:solidFill>
            <a:round/>
            <a:headEnd/>
            <a:tailEnd type="triangle" w="med" len="med"/>
          </a:ln>
          <a:effectLst/>
        </p:spPr>
        <p:txBody>
          <a:bodyPr>
            <a:prstTxWarp prst="textNoShape">
              <a:avLst/>
            </a:prstTxWarp>
            <a:spAutoFit/>
          </a:bodyPr>
          <a:lstStyle/>
          <a:p>
            <a:endParaRPr lang="en-US"/>
          </a:p>
        </p:txBody>
      </p:sp>
      <p:sp>
        <p:nvSpPr>
          <p:cNvPr id="433171" name="Freeform 19"/>
          <p:cNvSpPr>
            <a:spLocks/>
          </p:cNvSpPr>
          <p:nvPr/>
        </p:nvSpPr>
        <p:spPr bwMode="auto">
          <a:xfrm>
            <a:off x="5886450" y="2455863"/>
            <a:ext cx="779463" cy="1814512"/>
          </a:xfrm>
          <a:custGeom>
            <a:avLst/>
            <a:gdLst/>
            <a:ahLst/>
            <a:cxnLst>
              <a:cxn ang="0">
                <a:pos x="472" y="0"/>
              </a:cxn>
              <a:cxn ang="0">
                <a:pos x="40" y="960"/>
              </a:cxn>
              <a:cxn ang="0">
                <a:pos x="712" y="1872"/>
              </a:cxn>
            </a:cxnLst>
            <a:rect l="0" t="0" r="r" b="b"/>
            <a:pathLst>
              <a:path w="712" h="1872">
                <a:moveTo>
                  <a:pt x="472" y="0"/>
                </a:moveTo>
                <a:cubicBezTo>
                  <a:pt x="236" y="324"/>
                  <a:pt x="0" y="648"/>
                  <a:pt x="40" y="960"/>
                </a:cubicBezTo>
                <a:cubicBezTo>
                  <a:pt x="80" y="1272"/>
                  <a:pt x="600" y="1720"/>
                  <a:pt x="712" y="1872"/>
                </a:cubicBezTo>
              </a:path>
            </a:pathLst>
          </a:custGeom>
          <a:noFill/>
          <a:ln w="15875" cap="flat" cmpd="sng">
            <a:solidFill>
              <a:srgbClr val="000000"/>
            </a:solidFill>
            <a:prstDash val="solid"/>
            <a:round/>
            <a:headEnd type="none" w="med" len="med"/>
            <a:tailEnd type="triangle" w="med" len="med"/>
          </a:ln>
          <a:effectLst/>
        </p:spPr>
        <p:txBody>
          <a:bodyPr>
            <a:prstTxWarp prst="textNoShape">
              <a:avLst/>
            </a:prstTxWarp>
            <a:spAutoFit/>
          </a:bodyPr>
          <a:lstStyle/>
          <a:p>
            <a:endParaRPr lang="en-US"/>
          </a:p>
        </p:txBody>
      </p:sp>
      <p:sp>
        <p:nvSpPr>
          <p:cNvPr id="433172" name="Freeform 20"/>
          <p:cNvSpPr>
            <a:spLocks/>
          </p:cNvSpPr>
          <p:nvPr/>
        </p:nvSpPr>
        <p:spPr bwMode="auto">
          <a:xfrm>
            <a:off x="7419975" y="2644775"/>
            <a:ext cx="657225" cy="1627188"/>
          </a:xfrm>
          <a:custGeom>
            <a:avLst/>
            <a:gdLst/>
            <a:ahLst/>
            <a:cxnLst>
              <a:cxn ang="0">
                <a:pos x="144" y="0"/>
              </a:cxn>
              <a:cxn ang="0">
                <a:pos x="576" y="768"/>
              </a:cxn>
              <a:cxn ang="0">
                <a:pos x="0" y="1680"/>
              </a:cxn>
            </a:cxnLst>
            <a:rect l="0" t="0" r="r" b="b"/>
            <a:pathLst>
              <a:path w="600" h="1680">
                <a:moveTo>
                  <a:pt x="144" y="0"/>
                </a:moveTo>
                <a:cubicBezTo>
                  <a:pt x="372" y="244"/>
                  <a:pt x="600" y="488"/>
                  <a:pt x="576" y="768"/>
                </a:cubicBezTo>
                <a:cubicBezTo>
                  <a:pt x="552" y="1048"/>
                  <a:pt x="96" y="1528"/>
                  <a:pt x="0" y="1680"/>
                </a:cubicBezTo>
              </a:path>
            </a:pathLst>
          </a:custGeom>
          <a:noFill/>
          <a:ln w="15875" cap="flat" cmpd="sng">
            <a:solidFill>
              <a:srgbClr val="000000"/>
            </a:solidFill>
            <a:prstDash val="solid"/>
            <a:round/>
            <a:headEnd type="none" w="med" len="med"/>
            <a:tailEnd type="triangle" w="med" len="med"/>
          </a:ln>
          <a:effectLst/>
        </p:spPr>
        <p:txBody>
          <a:bodyPr>
            <a:prstTxWarp prst="textNoShape">
              <a:avLst/>
            </a:prstTxWarp>
            <a:spAutoFit/>
          </a:bodyPr>
          <a:lstStyle/>
          <a:p>
            <a:endParaRPr lang="en-US"/>
          </a:p>
        </p:txBody>
      </p:sp>
      <p:sp>
        <p:nvSpPr>
          <p:cNvPr id="433173" name="Text Box 21"/>
          <p:cNvSpPr txBox="1">
            <a:spLocks noChangeArrowheads="1"/>
          </p:cNvSpPr>
          <p:nvPr/>
        </p:nvSpPr>
        <p:spPr bwMode="auto">
          <a:xfrm>
            <a:off x="5791200" y="4392613"/>
            <a:ext cx="684213" cy="244475"/>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000">
                <a:latin typeface="Tahoma" charset="0"/>
              </a:rPr>
              <a:t>Emp</a:t>
            </a:r>
          </a:p>
        </p:txBody>
      </p:sp>
      <p:sp>
        <p:nvSpPr>
          <p:cNvPr id="433174" name="Line 22"/>
          <p:cNvSpPr>
            <a:spLocks noChangeShapeType="1"/>
          </p:cNvSpPr>
          <p:nvPr/>
        </p:nvSpPr>
        <p:spPr bwMode="auto">
          <a:xfrm>
            <a:off x="4343400" y="2514600"/>
            <a:ext cx="1524000"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33175" name="Oval 23"/>
          <p:cNvSpPr>
            <a:spLocks noChangeArrowheads="1"/>
          </p:cNvSpPr>
          <p:nvPr/>
        </p:nvSpPr>
        <p:spPr bwMode="auto">
          <a:xfrm>
            <a:off x="3363913" y="2133600"/>
            <a:ext cx="771525" cy="561975"/>
          </a:xfrm>
          <a:prstGeom prst="ellipse">
            <a:avLst/>
          </a:prstGeom>
          <a:noFill/>
          <a:ln w="9525">
            <a:solidFill>
              <a:srgbClr val="000000"/>
            </a:solidFill>
            <a:round/>
            <a:headEnd/>
            <a:tailEnd/>
          </a:ln>
          <a:effectLst/>
        </p:spPr>
        <p:txBody>
          <a:bodyPr wrap="none" anchor="ctr">
            <a:prstTxWarp prst="textNoShape">
              <a:avLst/>
            </a:prstTxWarp>
          </a:bodyPr>
          <a:lstStyle/>
          <a:p>
            <a:endParaRPr lang="en-US"/>
          </a:p>
        </p:txBody>
      </p:sp>
      <p:grpSp>
        <p:nvGrpSpPr>
          <p:cNvPr id="433184" name="Group 32"/>
          <p:cNvGrpSpPr>
            <a:grpSpLocks/>
          </p:cNvGrpSpPr>
          <p:nvPr/>
        </p:nvGrpSpPr>
        <p:grpSpPr bwMode="auto">
          <a:xfrm>
            <a:off x="1752600" y="1143000"/>
            <a:ext cx="769938" cy="561975"/>
            <a:chOff x="1008" y="864"/>
            <a:chExt cx="485" cy="354"/>
          </a:xfrm>
        </p:grpSpPr>
        <p:sp>
          <p:nvSpPr>
            <p:cNvPr id="433185" name="Oval 33"/>
            <p:cNvSpPr>
              <a:spLocks noChangeArrowheads="1"/>
            </p:cNvSpPr>
            <p:nvPr/>
          </p:nvSpPr>
          <p:spPr bwMode="auto">
            <a:xfrm>
              <a:off x="1008" y="864"/>
              <a:ext cx="485" cy="354"/>
            </a:xfrm>
            <a:prstGeom prst="ellipse">
              <a:avLst/>
            </a:prstGeom>
            <a:noFill/>
            <a:ln w="9525">
              <a:solidFill>
                <a:srgbClr val="000000"/>
              </a:solidFill>
              <a:round/>
              <a:headEnd/>
              <a:tailEnd/>
            </a:ln>
            <a:effectLst/>
          </p:spPr>
          <p:txBody>
            <a:bodyPr wrap="none" anchor="ctr">
              <a:prstTxWarp prst="textNoShape">
                <a:avLst/>
              </a:prstTxWarp>
            </a:bodyPr>
            <a:lstStyle/>
            <a:p>
              <a:endParaRPr lang="en-US"/>
            </a:p>
          </p:txBody>
        </p:sp>
        <p:pic>
          <p:nvPicPr>
            <p:cNvPr id="433186" name="Picture 34" descr="BEAN"/>
            <p:cNvPicPr preferRelativeResize="0">
              <a:picLocks noChangeAspect="1" noChangeArrowheads="1"/>
            </p:cNvPicPr>
            <p:nvPr/>
          </p:nvPicPr>
          <p:blipFill>
            <a:blip r:embed="rId3"/>
            <a:srcRect/>
            <a:stretch>
              <a:fillRect/>
            </a:stretch>
          </p:blipFill>
          <p:spPr bwMode="auto">
            <a:xfrm>
              <a:off x="1344" y="864"/>
              <a:ext cx="71" cy="97"/>
            </a:xfrm>
            <a:prstGeom prst="rect">
              <a:avLst/>
            </a:prstGeom>
            <a:noFill/>
            <a:ln w="9525">
              <a:noFill/>
              <a:miter lim="800000"/>
              <a:headEnd/>
              <a:tailEnd/>
            </a:ln>
            <a:effectLst/>
          </p:spPr>
        </p:pic>
        <p:sp>
          <p:nvSpPr>
            <p:cNvPr id="433187" name="Text Box 35"/>
            <p:cNvSpPr txBox="1">
              <a:spLocks noChangeArrowheads="1"/>
            </p:cNvSpPr>
            <p:nvPr/>
          </p:nvSpPr>
          <p:spPr bwMode="auto">
            <a:xfrm>
              <a:off x="1104" y="1008"/>
              <a:ext cx="298" cy="17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200" b="1">
                  <a:latin typeface="Tahoma" charset="0"/>
                </a:rPr>
                <a:t>EJB</a:t>
              </a:r>
              <a:endParaRPr lang="en-US" sz="1200">
                <a:latin typeface="Tahoma" charset="0"/>
              </a:endParaRPr>
            </a:p>
          </p:txBody>
        </p:sp>
      </p:grpSp>
      <p:pic>
        <p:nvPicPr>
          <p:cNvPr id="433188" name="Picture 36" descr="BEAN"/>
          <p:cNvPicPr preferRelativeResize="0">
            <a:picLocks noChangeArrowheads="1"/>
          </p:cNvPicPr>
          <p:nvPr/>
        </p:nvPicPr>
        <p:blipFill>
          <a:blip r:embed="rId3"/>
          <a:srcRect/>
          <a:stretch>
            <a:fillRect/>
          </a:stretch>
        </p:blipFill>
        <p:spPr bwMode="auto">
          <a:xfrm>
            <a:off x="3929063" y="2139950"/>
            <a:ext cx="114300" cy="153988"/>
          </a:xfrm>
          <a:prstGeom prst="rect">
            <a:avLst/>
          </a:prstGeom>
          <a:noFill/>
          <a:ln w="9525">
            <a:noFill/>
            <a:miter lim="800000"/>
            <a:headEnd/>
            <a:tailEnd/>
          </a:ln>
          <a:effectLst/>
        </p:spPr>
      </p:pic>
      <p:sp>
        <p:nvSpPr>
          <p:cNvPr id="433189" name="Text Box 37"/>
          <p:cNvSpPr txBox="1">
            <a:spLocks noChangeArrowheads="1"/>
          </p:cNvSpPr>
          <p:nvPr/>
        </p:nvSpPr>
        <p:spPr bwMode="auto">
          <a:xfrm>
            <a:off x="3462338" y="2255838"/>
            <a:ext cx="747712"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200" b="1">
                <a:latin typeface="Tahoma" charset="0"/>
              </a:rPr>
              <a:t>Entity Bean</a:t>
            </a:r>
            <a:r>
              <a:rPr lang="en-US" sz="1200">
                <a:latin typeface="Tahoma" charset="0"/>
              </a:rPr>
              <a:t> </a:t>
            </a:r>
          </a:p>
        </p:txBody>
      </p:sp>
      <p:grpSp>
        <p:nvGrpSpPr>
          <p:cNvPr id="433196" name="Group 44"/>
          <p:cNvGrpSpPr>
            <a:grpSpLocks/>
          </p:cNvGrpSpPr>
          <p:nvPr/>
        </p:nvGrpSpPr>
        <p:grpSpPr bwMode="auto">
          <a:xfrm>
            <a:off x="152400" y="2209800"/>
            <a:ext cx="914400" cy="519113"/>
            <a:chOff x="0" y="1440"/>
            <a:chExt cx="576" cy="327"/>
          </a:xfrm>
        </p:grpSpPr>
        <p:pic>
          <p:nvPicPr>
            <p:cNvPr id="433197" name="Picture 45" descr="BEAN"/>
            <p:cNvPicPr preferRelativeResize="0">
              <a:picLocks noChangeAspect="1" noChangeArrowheads="1"/>
            </p:cNvPicPr>
            <p:nvPr/>
          </p:nvPicPr>
          <p:blipFill>
            <a:blip r:embed="rId3">
              <a:alphaModFix amt="50000"/>
            </a:blip>
            <a:srcRect/>
            <a:stretch>
              <a:fillRect/>
            </a:stretch>
          </p:blipFill>
          <p:spPr bwMode="auto">
            <a:xfrm>
              <a:off x="432" y="1440"/>
              <a:ext cx="79" cy="90"/>
            </a:xfrm>
            <a:prstGeom prst="rect">
              <a:avLst/>
            </a:prstGeom>
            <a:noFill/>
            <a:ln w="9525">
              <a:noFill/>
              <a:miter lim="800000"/>
              <a:headEnd/>
              <a:tailEnd/>
            </a:ln>
            <a:effectLst/>
          </p:spPr>
        </p:pic>
        <p:sp>
          <p:nvSpPr>
            <p:cNvPr id="433198" name="Oval 46"/>
            <p:cNvSpPr>
              <a:spLocks noChangeArrowheads="1"/>
            </p:cNvSpPr>
            <p:nvPr/>
          </p:nvSpPr>
          <p:spPr bwMode="auto">
            <a:xfrm>
              <a:off x="0" y="1440"/>
              <a:ext cx="536" cy="327"/>
            </a:xfrm>
            <a:prstGeom prst="ellips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433199" name="Text Box 47"/>
            <p:cNvSpPr txBox="1">
              <a:spLocks noChangeArrowheads="1"/>
            </p:cNvSpPr>
            <p:nvPr/>
          </p:nvSpPr>
          <p:spPr bwMode="auto">
            <a:xfrm>
              <a:off x="0" y="1440"/>
              <a:ext cx="576" cy="2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200" b="1">
                  <a:latin typeface="Tahoma" charset="0"/>
                </a:rPr>
                <a:t>Message Bean</a:t>
              </a:r>
              <a:r>
                <a:rPr lang="en-US" sz="1200">
                  <a:latin typeface="Tahoma" charset="0"/>
                </a:rPr>
                <a:t> </a:t>
              </a:r>
            </a:p>
          </p:txBody>
        </p:sp>
      </p:grpSp>
      <p:sp>
        <p:nvSpPr>
          <p:cNvPr id="433200" name="Line 48"/>
          <p:cNvSpPr>
            <a:spLocks noChangeShapeType="1"/>
          </p:cNvSpPr>
          <p:nvPr/>
        </p:nvSpPr>
        <p:spPr bwMode="auto">
          <a:xfrm>
            <a:off x="762000" y="1828800"/>
            <a:ext cx="3200400"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33201" name="Line 49"/>
          <p:cNvSpPr>
            <a:spLocks noChangeShapeType="1"/>
          </p:cNvSpPr>
          <p:nvPr/>
        </p:nvSpPr>
        <p:spPr bwMode="auto">
          <a:xfrm>
            <a:off x="2133600" y="1676400"/>
            <a:ext cx="0" cy="3810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33202" name="Line 50"/>
          <p:cNvSpPr>
            <a:spLocks noChangeShapeType="1"/>
          </p:cNvSpPr>
          <p:nvPr/>
        </p:nvSpPr>
        <p:spPr bwMode="auto">
          <a:xfrm>
            <a:off x="3962400" y="1828800"/>
            <a:ext cx="0" cy="2286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33203" name="Line 51"/>
          <p:cNvSpPr>
            <a:spLocks noChangeShapeType="1"/>
          </p:cNvSpPr>
          <p:nvPr/>
        </p:nvSpPr>
        <p:spPr bwMode="auto">
          <a:xfrm>
            <a:off x="762000" y="1828800"/>
            <a:ext cx="0" cy="228600"/>
          </a:xfrm>
          <a:prstGeom prst="line">
            <a:avLst/>
          </a:prstGeom>
          <a:noFill/>
          <a:ln w="15875">
            <a:solidFill>
              <a:schemeClr val="tx1"/>
            </a:solidFill>
            <a:round/>
            <a:headEnd/>
            <a:tailEnd/>
          </a:ln>
          <a:effectLst/>
        </p:spPr>
        <p:txBody>
          <a:bodyPr>
            <a:prstTxWarp prst="textNoShape">
              <a:avLst/>
            </a:prstTxWarp>
          </a:bodyPr>
          <a:lstStyle/>
          <a:p>
            <a:endParaRPr lang="en-US"/>
          </a:p>
        </p:txBody>
      </p:sp>
      <p:grpSp>
        <p:nvGrpSpPr>
          <p:cNvPr id="433204" name="Group 52"/>
          <p:cNvGrpSpPr>
            <a:grpSpLocks/>
          </p:cNvGrpSpPr>
          <p:nvPr/>
        </p:nvGrpSpPr>
        <p:grpSpPr bwMode="auto">
          <a:xfrm>
            <a:off x="1676400" y="2133600"/>
            <a:ext cx="914400" cy="519113"/>
            <a:chOff x="0" y="1440"/>
            <a:chExt cx="576" cy="327"/>
          </a:xfrm>
        </p:grpSpPr>
        <p:pic>
          <p:nvPicPr>
            <p:cNvPr id="433205" name="Picture 53" descr="BEAN"/>
            <p:cNvPicPr preferRelativeResize="0">
              <a:picLocks noChangeAspect="1" noChangeArrowheads="1"/>
            </p:cNvPicPr>
            <p:nvPr/>
          </p:nvPicPr>
          <p:blipFill>
            <a:blip r:embed="rId3">
              <a:alphaModFix amt="50000"/>
            </a:blip>
            <a:srcRect/>
            <a:stretch>
              <a:fillRect/>
            </a:stretch>
          </p:blipFill>
          <p:spPr bwMode="auto">
            <a:xfrm>
              <a:off x="432" y="1440"/>
              <a:ext cx="79" cy="90"/>
            </a:xfrm>
            <a:prstGeom prst="rect">
              <a:avLst/>
            </a:prstGeom>
            <a:noFill/>
            <a:ln w="9525">
              <a:noFill/>
              <a:miter lim="800000"/>
              <a:headEnd/>
              <a:tailEnd/>
            </a:ln>
            <a:effectLst/>
          </p:spPr>
        </p:pic>
        <p:sp>
          <p:nvSpPr>
            <p:cNvPr id="433206" name="Oval 54"/>
            <p:cNvSpPr>
              <a:spLocks noChangeArrowheads="1"/>
            </p:cNvSpPr>
            <p:nvPr/>
          </p:nvSpPr>
          <p:spPr bwMode="auto">
            <a:xfrm>
              <a:off x="0" y="1440"/>
              <a:ext cx="536" cy="327"/>
            </a:xfrm>
            <a:prstGeom prst="ellips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433207" name="Text Box 55"/>
            <p:cNvSpPr txBox="1">
              <a:spLocks noChangeArrowheads="1"/>
            </p:cNvSpPr>
            <p:nvPr/>
          </p:nvSpPr>
          <p:spPr bwMode="auto">
            <a:xfrm>
              <a:off x="0" y="1440"/>
              <a:ext cx="576" cy="288"/>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200" b="1">
                  <a:latin typeface="Tahoma" charset="0"/>
                </a:rPr>
                <a:t>Session Bean</a:t>
              </a:r>
              <a:r>
                <a:rPr lang="en-US" sz="1200">
                  <a:latin typeface="Tahoma" charset="0"/>
                </a:rPr>
                <a:t> </a:t>
              </a:r>
            </a:p>
          </p:txBody>
        </p:sp>
      </p:grpSp>
      <p:sp>
        <p:nvSpPr>
          <p:cNvPr id="433208" name="AutoShape 56"/>
          <p:cNvSpPr>
            <a:spLocks noChangeAspect="1" noChangeArrowheads="1" noTextEdit="1"/>
          </p:cNvSpPr>
          <p:nvPr/>
        </p:nvSpPr>
        <p:spPr bwMode="auto">
          <a:xfrm>
            <a:off x="6367463" y="2020888"/>
            <a:ext cx="1481137" cy="998537"/>
          </a:xfrm>
          <a:prstGeom prst="rect">
            <a:avLst/>
          </a:prstGeom>
          <a:noFill/>
          <a:ln w="9525">
            <a:noFill/>
            <a:miter lim="800000"/>
            <a:headEnd/>
            <a:tailEnd/>
          </a:ln>
        </p:spPr>
        <p:txBody>
          <a:bodyPr>
            <a:prstTxWarp prst="textNoShape">
              <a:avLst/>
            </a:prstTxWarp>
          </a:bodyPr>
          <a:lstStyle/>
          <a:p>
            <a:endParaRPr lang="en-US"/>
          </a:p>
        </p:txBody>
      </p:sp>
      <p:sp>
        <p:nvSpPr>
          <p:cNvPr id="433209" name="Rectangle 57"/>
          <p:cNvSpPr>
            <a:spLocks noChangeArrowheads="1"/>
          </p:cNvSpPr>
          <p:nvPr/>
        </p:nvSpPr>
        <p:spPr bwMode="auto">
          <a:xfrm>
            <a:off x="6432550" y="2060575"/>
            <a:ext cx="1338263" cy="91916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2800"/>
          </a:p>
        </p:txBody>
      </p:sp>
      <p:sp>
        <p:nvSpPr>
          <p:cNvPr id="433210" name="Rectangle 58"/>
          <p:cNvSpPr>
            <a:spLocks noChangeArrowheads="1"/>
          </p:cNvSpPr>
          <p:nvPr/>
        </p:nvSpPr>
        <p:spPr bwMode="auto">
          <a:xfrm>
            <a:off x="6534150" y="2100263"/>
            <a:ext cx="1028700" cy="182562"/>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Arial" charset="0"/>
              </a:rPr>
              <a:t>EmployeeBean</a:t>
            </a:r>
            <a:endParaRPr lang="en-US" sz="2800"/>
          </a:p>
        </p:txBody>
      </p:sp>
      <p:sp>
        <p:nvSpPr>
          <p:cNvPr id="433211" name="Rectangle 59"/>
          <p:cNvSpPr>
            <a:spLocks noChangeArrowheads="1"/>
          </p:cNvSpPr>
          <p:nvPr/>
        </p:nvSpPr>
        <p:spPr bwMode="auto">
          <a:xfrm>
            <a:off x="6432550" y="2270125"/>
            <a:ext cx="1338263" cy="709613"/>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33212" name="Rectangle 60"/>
          <p:cNvSpPr>
            <a:spLocks noChangeArrowheads="1"/>
          </p:cNvSpPr>
          <p:nvPr/>
        </p:nvSpPr>
        <p:spPr bwMode="auto">
          <a:xfrm>
            <a:off x="6432550" y="2670175"/>
            <a:ext cx="1338263" cy="309563"/>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33213" name="Picture 61"/>
          <p:cNvPicPr>
            <a:picLocks noChangeAspect="1" noChangeArrowheads="1"/>
          </p:cNvPicPr>
          <p:nvPr/>
        </p:nvPicPr>
        <p:blipFill>
          <a:blip r:embed="rId4"/>
          <a:srcRect/>
          <a:stretch>
            <a:fillRect/>
          </a:stretch>
        </p:blipFill>
        <p:spPr bwMode="auto">
          <a:xfrm>
            <a:off x="6470650" y="2290763"/>
            <a:ext cx="206375" cy="149225"/>
          </a:xfrm>
          <a:prstGeom prst="rect">
            <a:avLst/>
          </a:prstGeom>
          <a:noFill/>
          <a:ln w="9525">
            <a:noFill/>
            <a:miter lim="800000"/>
            <a:headEnd/>
            <a:tailEnd/>
          </a:ln>
        </p:spPr>
      </p:pic>
      <p:pic>
        <p:nvPicPr>
          <p:cNvPr id="433214" name="Picture 62"/>
          <p:cNvPicPr>
            <a:picLocks noChangeAspect="1" noChangeArrowheads="1"/>
          </p:cNvPicPr>
          <p:nvPr/>
        </p:nvPicPr>
        <p:blipFill>
          <a:blip r:embed="rId5"/>
          <a:srcRect/>
          <a:stretch>
            <a:fillRect/>
          </a:stretch>
        </p:blipFill>
        <p:spPr bwMode="auto">
          <a:xfrm>
            <a:off x="6470650" y="2290763"/>
            <a:ext cx="206375" cy="149225"/>
          </a:xfrm>
          <a:prstGeom prst="rect">
            <a:avLst/>
          </a:prstGeom>
          <a:noFill/>
          <a:ln w="9525">
            <a:noFill/>
            <a:miter lim="800000"/>
            <a:headEnd/>
            <a:tailEnd/>
          </a:ln>
        </p:spPr>
      </p:pic>
      <p:pic>
        <p:nvPicPr>
          <p:cNvPr id="433215" name="Picture 63"/>
          <p:cNvPicPr>
            <a:picLocks noChangeAspect="1" noChangeArrowheads="1"/>
          </p:cNvPicPr>
          <p:nvPr/>
        </p:nvPicPr>
        <p:blipFill>
          <a:blip r:embed="rId4"/>
          <a:srcRect/>
          <a:stretch>
            <a:fillRect/>
          </a:stretch>
        </p:blipFill>
        <p:spPr bwMode="auto">
          <a:xfrm>
            <a:off x="6470650" y="2290763"/>
            <a:ext cx="206375" cy="149225"/>
          </a:xfrm>
          <a:prstGeom prst="rect">
            <a:avLst/>
          </a:prstGeom>
          <a:noFill/>
          <a:ln w="9525">
            <a:noFill/>
            <a:miter lim="800000"/>
            <a:headEnd/>
            <a:tailEnd/>
          </a:ln>
        </p:spPr>
      </p:pic>
      <p:sp>
        <p:nvSpPr>
          <p:cNvPr id="433216" name="Rectangle 64"/>
          <p:cNvSpPr>
            <a:spLocks noChangeArrowheads="1"/>
          </p:cNvSpPr>
          <p:nvPr/>
        </p:nvSpPr>
        <p:spPr bwMode="auto">
          <a:xfrm>
            <a:off x="6677025" y="2290763"/>
            <a:ext cx="379413" cy="182562"/>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Arial" charset="0"/>
              </a:rPr>
              <a:t>name</a:t>
            </a:r>
            <a:endParaRPr lang="en-US" sz="2800"/>
          </a:p>
        </p:txBody>
      </p:sp>
      <p:pic>
        <p:nvPicPr>
          <p:cNvPr id="433217" name="Picture 65"/>
          <p:cNvPicPr>
            <a:picLocks noChangeAspect="1" noChangeArrowheads="1"/>
          </p:cNvPicPr>
          <p:nvPr/>
        </p:nvPicPr>
        <p:blipFill>
          <a:blip r:embed="rId4"/>
          <a:srcRect/>
          <a:stretch>
            <a:fillRect/>
          </a:stretch>
        </p:blipFill>
        <p:spPr bwMode="auto">
          <a:xfrm>
            <a:off x="6470650" y="2449513"/>
            <a:ext cx="206375" cy="150812"/>
          </a:xfrm>
          <a:prstGeom prst="rect">
            <a:avLst/>
          </a:prstGeom>
          <a:noFill/>
          <a:ln w="9525">
            <a:noFill/>
            <a:miter lim="800000"/>
            <a:headEnd/>
            <a:tailEnd/>
          </a:ln>
        </p:spPr>
      </p:pic>
      <p:pic>
        <p:nvPicPr>
          <p:cNvPr id="433218" name="Picture 66"/>
          <p:cNvPicPr>
            <a:picLocks noChangeAspect="1" noChangeArrowheads="1"/>
          </p:cNvPicPr>
          <p:nvPr/>
        </p:nvPicPr>
        <p:blipFill>
          <a:blip r:embed="rId5"/>
          <a:srcRect/>
          <a:stretch>
            <a:fillRect/>
          </a:stretch>
        </p:blipFill>
        <p:spPr bwMode="auto">
          <a:xfrm>
            <a:off x="6470650" y="2449513"/>
            <a:ext cx="206375" cy="150812"/>
          </a:xfrm>
          <a:prstGeom prst="rect">
            <a:avLst/>
          </a:prstGeom>
          <a:noFill/>
          <a:ln w="9525">
            <a:noFill/>
            <a:miter lim="800000"/>
            <a:headEnd/>
            <a:tailEnd/>
          </a:ln>
        </p:spPr>
      </p:pic>
      <p:pic>
        <p:nvPicPr>
          <p:cNvPr id="433219" name="Picture 67"/>
          <p:cNvPicPr>
            <a:picLocks noChangeAspect="1" noChangeArrowheads="1"/>
          </p:cNvPicPr>
          <p:nvPr/>
        </p:nvPicPr>
        <p:blipFill>
          <a:blip r:embed="rId4"/>
          <a:srcRect/>
          <a:stretch>
            <a:fillRect/>
          </a:stretch>
        </p:blipFill>
        <p:spPr bwMode="auto">
          <a:xfrm>
            <a:off x="6470650" y="2449513"/>
            <a:ext cx="206375" cy="150812"/>
          </a:xfrm>
          <a:prstGeom prst="rect">
            <a:avLst/>
          </a:prstGeom>
          <a:noFill/>
          <a:ln w="9525">
            <a:noFill/>
            <a:miter lim="800000"/>
            <a:headEnd/>
            <a:tailEnd/>
          </a:ln>
        </p:spPr>
      </p:pic>
      <p:sp>
        <p:nvSpPr>
          <p:cNvPr id="433220" name="Rectangle 68"/>
          <p:cNvSpPr>
            <a:spLocks noChangeArrowheads="1"/>
          </p:cNvSpPr>
          <p:nvPr/>
        </p:nvSpPr>
        <p:spPr bwMode="auto">
          <a:xfrm>
            <a:off x="6677025" y="2449513"/>
            <a:ext cx="193675" cy="182562"/>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Arial" charset="0"/>
              </a:rPr>
              <a:t>sal</a:t>
            </a:r>
            <a:endParaRPr lang="en-US" sz="2800"/>
          </a:p>
        </p:txBody>
      </p:sp>
      <p:pic>
        <p:nvPicPr>
          <p:cNvPr id="433221" name="Picture 69"/>
          <p:cNvPicPr>
            <a:picLocks noChangeAspect="1" noChangeArrowheads="1"/>
          </p:cNvPicPr>
          <p:nvPr/>
        </p:nvPicPr>
        <p:blipFill>
          <a:blip r:embed="rId6"/>
          <a:srcRect/>
          <a:stretch>
            <a:fillRect/>
          </a:stretch>
        </p:blipFill>
        <p:spPr bwMode="auto">
          <a:xfrm>
            <a:off x="6470650" y="2770188"/>
            <a:ext cx="206375" cy="149225"/>
          </a:xfrm>
          <a:prstGeom prst="rect">
            <a:avLst/>
          </a:prstGeom>
          <a:noFill/>
          <a:ln w="9525">
            <a:noFill/>
            <a:miter lim="800000"/>
            <a:headEnd/>
            <a:tailEnd/>
          </a:ln>
        </p:spPr>
      </p:pic>
      <p:pic>
        <p:nvPicPr>
          <p:cNvPr id="433222" name="Picture 70"/>
          <p:cNvPicPr>
            <a:picLocks noChangeAspect="1" noChangeArrowheads="1"/>
          </p:cNvPicPr>
          <p:nvPr/>
        </p:nvPicPr>
        <p:blipFill>
          <a:blip r:embed="rId7"/>
          <a:srcRect/>
          <a:stretch>
            <a:fillRect/>
          </a:stretch>
        </p:blipFill>
        <p:spPr bwMode="auto">
          <a:xfrm>
            <a:off x="6470650" y="2770188"/>
            <a:ext cx="206375" cy="149225"/>
          </a:xfrm>
          <a:prstGeom prst="rect">
            <a:avLst/>
          </a:prstGeom>
          <a:noFill/>
          <a:ln w="9525">
            <a:noFill/>
            <a:miter lim="800000"/>
            <a:headEnd/>
            <a:tailEnd/>
          </a:ln>
        </p:spPr>
      </p:pic>
      <p:pic>
        <p:nvPicPr>
          <p:cNvPr id="433223" name="Picture 71"/>
          <p:cNvPicPr>
            <a:picLocks noChangeAspect="1" noChangeArrowheads="1"/>
          </p:cNvPicPr>
          <p:nvPr/>
        </p:nvPicPr>
        <p:blipFill>
          <a:blip r:embed="rId6"/>
          <a:srcRect/>
          <a:stretch>
            <a:fillRect/>
          </a:stretch>
        </p:blipFill>
        <p:spPr bwMode="auto">
          <a:xfrm>
            <a:off x="6470650" y="2770188"/>
            <a:ext cx="206375" cy="149225"/>
          </a:xfrm>
          <a:prstGeom prst="rect">
            <a:avLst/>
          </a:prstGeom>
          <a:noFill/>
          <a:ln w="9525">
            <a:noFill/>
            <a:miter lim="800000"/>
            <a:headEnd/>
            <a:tailEnd/>
          </a:ln>
        </p:spPr>
      </p:pic>
      <p:sp>
        <p:nvSpPr>
          <p:cNvPr id="433224" name="Rectangle 72"/>
          <p:cNvSpPr>
            <a:spLocks noChangeArrowheads="1"/>
          </p:cNvSpPr>
          <p:nvPr/>
        </p:nvSpPr>
        <p:spPr bwMode="auto">
          <a:xfrm>
            <a:off x="6677025" y="2770188"/>
            <a:ext cx="912813" cy="182562"/>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Arial" charset="0"/>
              </a:rPr>
              <a:t>findByName</a:t>
            </a:r>
            <a:r>
              <a:rPr lang="en-US" sz="1000">
                <a:solidFill>
                  <a:srgbClr val="000000"/>
                </a:solidFill>
                <a:latin typeface="Arial" charset="0"/>
              </a:rPr>
              <a:t>()</a:t>
            </a:r>
            <a:endParaRPr lang="en-US"/>
          </a:p>
        </p:txBody>
      </p:sp>
      <p:sp>
        <p:nvSpPr>
          <p:cNvPr id="433227" name="Rectangle 75"/>
          <p:cNvSpPr>
            <a:spLocks noChangeArrowheads="1"/>
          </p:cNvSpPr>
          <p:nvPr/>
        </p:nvSpPr>
        <p:spPr bwMode="auto">
          <a:xfrm>
            <a:off x="838200" y="3276600"/>
            <a:ext cx="4343400" cy="2971800"/>
          </a:xfrm>
          <a:prstGeom prst="rect">
            <a:avLst/>
          </a:prstGeom>
          <a:noFill/>
          <a:ln w="9525">
            <a:noFill/>
            <a:miter lim="800000"/>
            <a:headEnd/>
            <a:tailEnd/>
          </a:ln>
          <a:effectLst/>
        </p:spPr>
        <p:txBody>
          <a:bodyPr>
            <a:prstTxWarp prst="textNoShape">
              <a:avLst/>
            </a:prstTxWarp>
          </a:bodyPr>
          <a:lstStyle/>
          <a:p>
            <a:pPr marL="236538" indent="-236538">
              <a:spcBef>
                <a:spcPct val="40000"/>
              </a:spcBef>
              <a:buSzPct val="115000"/>
              <a:buFontTx/>
              <a:buChar char="•"/>
            </a:pPr>
            <a:r>
              <a:rPr lang="en-US" sz="2000">
                <a:solidFill>
                  <a:srgbClr val="663300"/>
                </a:solidFill>
                <a:latin typeface="Calibri" charset="0"/>
              </a:rPr>
              <a:t>Entity bean supports object persistence</a:t>
            </a:r>
          </a:p>
          <a:p>
            <a:pPr marL="633413" lvl="1" indent="-188913">
              <a:spcBef>
                <a:spcPct val="20000"/>
              </a:spcBef>
              <a:buFont typeface="Arial" charset="0"/>
              <a:buChar char="–"/>
            </a:pPr>
            <a:r>
              <a:rPr lang="en-US" sz="1800">
                <a:latin typeface="Calibri" charset="0"/>
                <a:ea typeface="ＭＳ Ｐゴシック" charset="-128"/>
              </a:rPr>
              <a:t>Access to relational data is done through SQL</a:t>
            </a:r>
          </a:p>
          <a:p>
            <a:pPr marL="633413" lvl="1" indent="-188913">
              <a:spcBef>
                <a:spcPct val="20000"/>
              </a:spcBef>
              <a:buFont typeface="Arial" charset="0"/>
              <a:buChar char="–"/>
            </a:pPr>
            <a:r>
              <a:rPr lang="en-US" sz="1800">
                <a:latin typeface="Calibri" charset="0"/>
                <a:ea typeface="ＭＳ Ｐゴシック" charset="-128"/>
              </a:rPr>
              <a:t>Most Java programmers aren't great database engineers</a:t>
            </a:r>
          </a:p>
          <a:p>
            <a:pPr marL="633413" lvl="1" indent="-188913">
              <a:spcBef>
                <a:spcPct val="20000"/>
              </a:spcBef>
              <a:buFont typeface="Arial" charset="0"/>
              <a:buChar char="–"/>
            </a:pPr>
            <a:r>
              <a:rPr lang="en-US" sz="1800">
                <a:latin typeface="Calibri" charset="0"/>
                <a:ea typeface="ＭＳ Ｐゴシック" charset="-128"/>
              </a:rPr>
              <a:t>Therefore let the application server worry about how to obtain the data</a:t>
            </a:r>
          </a:p>
          <a:p>
            <a:pPr marL="236538" indent="-236538">
              <a:spcBef>
                <a:spcPct val="40000"/>
              </a:spcBef>
              <a:buSzPct val="115000"/>
              <a:buFontTx/>
              <a:buChar char="•"/>
            </a:pPr>
            <a:endParaRPr lang="en-US" sz="2000">
              <a:solidFill>
                <a:srgbClr val="663300"/>
              </a:solidFill>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p:txBody>
          <a:bodyPr/>
          <a:lstStyle/>
          <a:p>
            <a:r>
              <a:rPr lang="en-US"/>
              <a:t>Part 2: Object Persistence</a:t>
            </a:r>
          </a:p>
        </p:txBody>
      </p:sp>
      <p:sp>
        <p:nvSpPr>
          <p:cNvPr id="437268" name="Rectangle 20"/>
          <p:cNvSpPr>
            <a:spLocks noGrp="1" noChangeArrowheads="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8BB7400-2D4E-AA44-B034-0B2F1A1299D2}" type="slidenum">
              <a:rPr lang="en-US"/>
              <a:pPr/>
              <a:t>16</a:t>
            </a:fld>
            <a:endParaRPr lang="en-US"/>
          </a:p>
        </p:txBody>
      </p:sp>
      <p:sp>
        <p:nvSpPr>
          <p:cNvPr id="501762" name="Rectangle 2"/>
          <p:cNvSpPr>
            <a:spLocks noGrp="1" noChangeArrowheads="1"/>
          </p:cNvSpPr>
          <p:nvPr>
            <p:ph type="title"/>
          </p:nvPr>
        </p:nvSpPr>
        <p:spPr/>
        <p:txBody>
          <a:bodyPr/>
          <a:lstStyle/>
          <a:p>
            <a:r>
              <a:rPr lang="en-US" altLang="zh-CN" sz="2600">
                <a:ea typeface="宋体" charset="-122"/>
                <a:cs typeface="宋体" charset="-122"/>
              </a:rPr>
              <a:t>Persistence 	</a:t>
            </a:r>
          </a:p>
        </p:txBody>
      </p:sp>
      <p:sp>
        <p:nvSpPr>
          <p:cNvPr id="501763" name="Rectangle 3"/>
          <p:cNvSpPr>
            <a:spLocks noGrp="1" noChangeArrowheads="1"/>
          </p:cNvSpPr>
          <p:nvPr>
            <p:ph type="body" idx="1"/>
          </p:nvPr>
        </p:nvSpPr>
        <p:spPr/>
        <p:txBody>
          <a:bodyPr/>
          <a:lstStyle/>
          <a:p>
            <a:r>
              <a:rPr lang="en-US" dirty="0"/>
              <a:t>Persistency: characteristic of data that outlives the execution of the program that created it. </a:t>
            </a:r>
          </a:p>
          <a:p>
            <a:r>
              <a:rPr lang="en-US" dirty="0"/>
              <a:t>Almost all applications require persistence data</a:t>
            </a:r>
          </a:p>
          <a:p>
            <a:r>
              <a:rPr lang="en-US" dirty="0"/>
              <a:t>Data are typically saved in relational database</a:t>
            </a:r>
          </a:p>
          <a:p>
            <a:r>
              <a:rPr lang="en-US" dirty="0"/>
              <a:t>In Java, we can write SQL statement using JDBC API</a:t>
            </a:r>
          </a:p>
          <a:p>
            <a:pPr lvl="1"/>
            <a:r>
              <a:rPr lang="en-US" dirty="0"/>
              <a:t>Send a SQL query string in Java</a:t>
            </a:r>
          </a:p>
          <a:p>
            <a:pPr lvl="1"/>
            <a:r>
              <a:rPr lang="en-US" dirty="0"/>
              <a:t>Obtains rows of returned query results </a:t>
            </a:r>
          </a:p>
          <a:p>
            <a:pPr lvl="1"/>
            <a:r>
              <a:rPr lang="en-US" dirty="0"/>
              <a:t>Process the rows one by one</a:t>
            </a:r>
            <a:endParaRPr lang="en-US" dirty="0" smtClean="0"/>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example</a:t>
            </a:r>
            <a:endParaRPr lang="en-US" dirty="0"/>
          </a:p>
        </p:txBody>
      </p:sp>
      <p:sp>
        <p:nvSpPr>
          <p:cNvPr id="3" name="Content Placeholder 2"/>
          <p:cNvSpPr>
            <a:spLocks noGrp="1"/>
          </p:cNvSpPr>
          <p:nvPr>
            <p:ph idx="1"/>
          </p:nvPr>
        </p:nvSpPr>
        <p:spPr>
          <a:xfrm>
            <a:off x="457200" y="990600"/>
            <a:ext cx="8229600" cy="5257800"/>
          </a:xfrm>
        </p:spPr>
        <p:txBody>
          <a:bodyPr/>
          <a:lstStyle/>
          <a:p>
            <a:pPr>
              <a:buNone/>
            </a:pPr>
            <a:r>
              <a:rPr lang="en-US" sz="1600" b="1" dirty="0" smtClean="0">
                <a:solidFill>
                  <a:srgbClr val="0B3399"/>
                </a:solidFill>
                <a:latin typeface="Courier"/>
                <a:ea typeface="Courier"/>
                <a:cs typeface="Courier"/>
              </a:rPr>
              <a:t>Statement</a:t>
            </a:r>
            <a:r>
              <a:rPr lang="en-US" sz="1600" dirty="0" smtClean="0">
                <a:solidFill>
                  <a:srgbClr val="000000"/>
                </a:solidFill>
                <a:latin typeface="Courier"/>
                <a:ea typeface="Courier"/>
                <a:cs typeface="Courier"/>
              </a:rPr>
              <a:t> stmt = </a:t>
            </a:r>
            <a:r>
              <a:rPr lang="en-US" sz="1600" dirty="0" err="1" smtClean="0">
                <a:solidFill>
                  <a:srgbClr val="000000"/>
                </a:solidFill>
                <a:latin typeface="Courier"/>
                <a:ea typeface="Courier"/>
                <a:cs typeface="Courier"/>
              </a:rPr>
              <a:t>conn.</a:t>
            </a:r>
            <a:r>
              <a:rPr lang="en-US" sz="1600" dirty="0" err="1" smtClean="0">
                <a:solidFill>
                  <a:srgbClr val="006632"/>
                </a:solidFill>
                <a:latin typeface="Courier"/>
                <a:ea typeface="Courier"/>
                <a:cs typeface="Courier"/>
              </a:rPr>
              <a:t>createStatement</a:t>
            </a:r>
            <a:r>
              <a:rPr lang="en-US" sz="1600" dirty="0" smtClean="0">
                <a:solidFill>
                  <a:srgbClr val="009900"/>
                </a:solidFill>
                <a:latin typeface="Courier"/>
                <a:ea typeface="Courier"/>
                <a:cs typeface="Courier"/>
              </a:rPr>
              <a:t>()</a:t>
            </a:r>
            <a:r>
              <a:rPr lang="en-US" sz="1600" dirty="0" smtClean="0">
                <a:solidFill>
                  <a:srgbClr val="339933"/>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b="1" dirty="0" err="1" smtClean="0">
                <a:solidFill>
                  <a:srgbClr val="0B3399"/>
                </a:solidFill>
                <a:latin typeface="Courier"/>
                <a:ea typeface="Courier"/>
                <a:cs typeface="Courier"/>
              </a:rPr>
              <a:t>ResultSet</a:t>
            </a: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rs</a:t>
            </a:r>
            <a:r>
              <a:rPr lang="en-US" sz="1600" dirty="0" smtClean="0">
                <a:solidFill>
                  <a:srgbClr val="000000"/>
                </a:solidFill>
                <a:latin typeface="Courier"/>
                <a:ea typeface="Courier"/>
                <a:cs typeface="Courier"/>
              </a:rPr>
              <a:t> = </a:t>
            </a:r>
            <a:r>
              <a:rPr lang="en-US" sz="1600" dirty="0" err="1" smtClean="0">
                <a:solidFill>
                  <a:srgbClr val="000000"/>
                </a:solidFill>
                <a:latin typeface="Courier"/>
                <a:ea typeface="Courier"/>
                <a:cs typeface="Courier"/>
              </a:rPr>
              <a:t>stmt.</a:t>
            </a:r>
            <a:r>
              <a:rPr lang="en-US" sz="1600" dirty="0" err="1" smtClean="0">
                <a:solidFill>
                  <a:srgbClr val="006632"/>
                </a:solidFill>
                <a:latin typeface="Courier"/>
                <a:ea typeface="Courier"/>
                <a:cs typeface="Courier"/>
              </a:rPr>
              <a:t>executeQuery</a:t>
            </a:r>
            <a:r>
              <a:rPr lang="en-US" sz="1600" dirty="0" smtClean="0">
                <a:solidFill>
                  <a:srgbClr val="009900"/>
                </a:solidFill>
                <a:latin typeface="Courier"/>
                <a:ea typeface="Courier"/>
                <a:cs typeface="Courier"/>
              </a:rPr>
              <a:t>(</a:t>
            </a:r>
            <a:r>
              <a:rPr lang="en-US" sz="1600" dirty="0" smtClean="0">
                <a:solidFill>
                  <a:srgbClr val="000000"/>
                </a:solidFill>
                <a:latin typeface="Courier"/>
                <a:ea typeface="Courier"/>
                <a:cs typeface="Courier"/>
              </a:rPr>
              <a:t> </a:t>
            </a:r>
            <a:r>
              <a:rPr lang="en-US" sz="1600" dirty="0" smtClean="0">
                <a:solidFill>
                  <a:srgbClr val="3500FF"/>
                </a:solidFill>
                <a:latin typeface="Courier"/>
                <a:ea typeface="Courier"/>
                <a:cs typeface="Courier"/>
              </a:rPr>
              <a:t>"SELECT * FROM </a:t>
            </a:r>
            <a:r>
              <a:rPr lang="en-US" sz="1600" dirty="0" err="1" smtClean="0">
                <a:solidFill>
                  <a:srgbClr val="3500FF"/>
                </a:solidFill>
                <a:latin typeface="Courier"/>
                <a:ea typeface="Courier"/>
                <a:cs typeface="Courier"/>
              </a:rPr>
              <a:t>MyTable</a:t>
            </a:r>
            <a:r>
              <a:rPr lang="en-US" sz="1600" dirty="0" smtClean="0">
                <a:solidFill>
                  <a:srgbClr val="3500FF"/>
                </a:solidFill>
                <a:latin typeface="Courier"/>
                <a:ea typeface="Courier"/>
                <a:cs typeface="Courier"/>
              </a:rPr>
              <a:t>"</a:t>
            </a: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r>
              <a:rPr lang="en-US" sz="1600" dirty="0" smtClean="0">
                <a:solidFill>
                  <a:srgbClr val="339933"/>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b="1" dirty="0" smtClean="0">
                <a:solidFill>
                  <a:srgbClr val="000000"/>
                </a:solidFill>
                <a:latin typeface="Courier"/>
                <a:ea typeface="Courier"/>
                <a:cs typeface="Courier"/>
              </a:rPr>
              <a:t>while</a:t>
            </a: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rs.</a:t>
            </a:r>
            <a:r>
              <a:rPr lang="en-US" sz="1600" dirty="0" err="1" smtClean="0">
                <a:solidFill>
                  <a:srgbClr val="006632"/>
                </a:solidFill>
                <a:latin typeface="Courier"/>
                <a:ea typeface="Courier"/>
                <a:cs typeface="Courier"/>
              </a:rPr>
              <a:t>next</a:t>
            </a:r>
            <a:r>
              <a:rPr lang="en-US" sz="1600" dirty="0" smtClean="0">
                <a:solidFill>
                  <a:srgbClr val="009900"/>
                </a:solidFill>
                <a:latin typeface="Courier"/>
                <a:ea typeface="Courier"/>
                <a:cs typeface="Courier"/>
              </a:rPr>
              <a:t>()</a:t>
            </a: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dirty="0" smtClean="0">
                <a:solidFill>
                  <a:srgbClr val="000000"/>
                </a:solidFill>
                <a:latin typeface="Courier"/>
                <a:ea typeface="Courier"/>
                <a:cs typeface="Courier"/>
              </a:rPr>
              <a:t>     </a:t>
            </a:r>
            <a:r>
              <a:rPr lang="en-US" sz="1600" b="1" dirty="0" err="1" smtClean="0">
                <a:solidFill>
                  <a:srgbClr val="006600"/>
                </a:solidFill>
                <a:latin typeface="Courier"/>
                <a:ea typeface="Courier"/>
                <a:cs typeface="Courier"/>
              </a:rPr>
              <a:t>int</a:t>
            </a: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numColumns</a:t>
            </a:r>
            <a:r>
              <a:rPr lang="en-US" sz="1600" dirty="0" smtClean="0">
                <a:solidFill>
                  <a:srgbClr val="000000"/>
                </a:solidFill>
                <a:latin typeface="Courier"/>
                <a:ea typeface="Courier"/>
                <a:cs typeface="Courier"/>
              </a:rPr>
              <a:t> = </a:t>
            </a:r>
            <a:r>
              <a:rPr lang="en-US" sz="1600" dirty="0" err="1" smtClean="0">
                <a:solidFill>
                  <a:srgbClr val="000000"/>
                </a:solidFill>
                <a:latin typeface="Courier"/>
                <a:ea typeface="Courier"/>
                <a:cs typeface="Courier"/>
              </a:rPr>
              <a:t>rs.</a:t>
            </a:r>
            <a:r>
              <a:rPr lang="en-US" sz="1600" dirty="0" err="1" smtClean="0">
                <a:solidFill>
                  <a:srgbClr val="006632"/>
                </a:solidFill>
                <a:latin typeface="Courier"/>
                <a:ea typeface="Courier"/>
                <a:cs typeface="Courier"/>
              </a:rPr>
              <a:t>getMetaData</a:t>
            </a:r>
            <a:r>
              <a:rPr lang="en-US" sz="1600" dirty="0" err="1" smtClean="0">
                <a:solidFill>
                  <a:srgbClr val="009900"/>
                </a:solidFill>
                <a:latin typeface="Courier"/>
                <a:ea typeface="Courier"/>
                <a:cs typeface="Courier"/>
              </a:rPr>
              <a:t>()</a:t>
            </a:r>
            <a:r>
              <a:rPr lang="en-US" sz="1600" dirty="0" err="1" smtClean="0">
                <a:solidFill>
                  <a:srgbClr val="000000"/>
                </a:solidFill>
                <a:latin typeface="Courier"/>
                <a:ea typeface="Courier"/>
                <a:cs typeface="Courier"/>
              </a:rPr>
              <a:t>.</a:t>
            </a:r>
            <a:r>
              <a:rPr lang="en-US" sz="1600" dirty="0" err="1" smtClean="0">
                <a:solidFill>
                  <a:srgbClr val="006632"/>
                </a:solidFill>
                <a:latin typeface="Courier"/>
                <a:ea typeface="Courier"/>
                <a:cs typeface="Courier"/>
              </a:rPr>
              <a:t>getColumnCount</a:t>
            </a:r>
            <a:r>
              <a:rPr lang="en-US" sz="1600" dirty="0" smtClean="0">
                <a:solidFill>
                  <a:srgbClr val="009900"/>
                </a:solidFill>
                <a:latin typeface="Courier"/>
                <a:ea typeface="Courier"/>
                <a:cs typeface="Courier"/>
              </a:rPr>
              <a:t>()</a:t>
            </a:r>
            <a:r>
              <a:rPr lang="en-US" sz="1600" dirty="0" smtClean="0">
                <a:solidFill>
                  <a:srgbClr val="339933"/>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dirty="0" smtClean="0">
                <a:solidFill>
                  <a:srgbClr val="000000"/>
                </a:solidFill>
                <a:latin typeface="Courier"/>
                <a:ea typeface="Courier"/>
                <a:cs typeface="Courier"/>
              </a:rPr>
              <a:t>     </a:t>
            </a:r>
            <a:r>
              <a:rPr lang="en-US" sz="1600" b="1" dirty="0" smtClean="0">
                <a:solidFill>
                  <a:srgbClr val="000000"/>
                </a:solidFill>
                <a:latin typeface="Courier"/>
                <a:ea typeface="Courier"/>
                <a:cs typeface="Courier"/>
              </a:rPr>
              <a:t>for</a:t>
            </a: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r>
              <a:rPr lang="en-US" sz="1600" dirty="0" smtClean="0">
                <a:solidFill>
                  <a:srgbClr val="000000"/>
                </a:solidFill>
                <a:latin typeface="Courier"/>
                <a:ea typeface="Courier"/>
                <a:cs typeface="Courier"/>
              </a:rPr>
              <a:t> </a:t>
            </a:r>
            <a:r>
              <a:rPr lang="en-US" sz="1600" b="1" dirty="0" err="1" smtClean="0">
                <a:solidFill>
                  <a:srgbClr val="006600"/>
                </a:solidFill>
                <a:latin typeface="Courier"/>
                <a:ea typeface="Courier"/>
                <a:cs typeface="Courier"/>
              </a:rPr>
              <a:t>int</a:t>
            </a:r>
            <a:r>
              <a:rPr lang="en-US" sz="1600" dirty="0" smtClean="0">
                <a:solidFill>
                  <a:srgbClr val="000000"/>
                </a:solidFill>
                <a:latin typeface="Courier"/>
                <a:ea typeface="Courier"/>
                <a:cs typeface="Courier"/>
              </a:rPr>
              <a:t> i = </a:t>
            </a:r>
            <a:r>
              <a:rPr lang="en-US" sz="1600" dirty="0" smtClean="0">
                <a:solidFill>
                  <a:srgbClr val="CC66CC"/>
                </a:solidFill>
                <a:latin typeface="Courier"/>
                <a:ea typeface="Courier"/>
                <a:cs typeface="Courier"/>
              </a:rPr>
              <a:t>1</a:t>
            </a:r>
            <a:r>
              <a:rPr lang="en-US" sz="1600" dirty="0" smtClean="0">
                <a:solidFill>
                  <a:srgbClr val="000000"/>
                </a:solidFill>
                <a:latin typeface="Courier"/>
                <a:ea typeface="Courier"/>
                <a:cs typeface="Courier"/>
              </a:rPr>
              <a:t> </a:t>
            </a:r>
            <a:r>
              <a:rPr lang="en-US" sz="1600" dirty="0" smtClean="0">
                <a:solidFill>
                  <a:srgbClr val="339933"/>
                </a:solidFill>
                <a:latin typeface="Courier"/>
                <a:ea typeface="Courier"/>
                <a:cs typeface="Courier"/>
              </a:rPr>
              <a:t>;</a:t>
            </a:r>
            <a:r>
              <a:rPr lang="en-US" sz="1600" dirty="0" smtClean="0">
                <a:solidFill>
                  <a:srgbClr val="000000"/>
                </a:solidFill>
                <a:latin typeface="Courier"/>
                <a:ea typeface="Courier"/>
                <a:cs typeface="Courier"/>
              </a:rPr>
              <a:t> i </a:t>
            </a:r>
            <a:r>
              <a:rPr lang="en-US" sz="1600" dirty="0" smtClean="0">
                <a:solidFill>
                  <a:srgbClr val="339933"/>
                </a:solidFill>
                <a:latin typeface="Courier"/>
                <a:ea typeface="Courier"/>
                <a:cs typeface="Courier"/>
              </a:rPr>
              <a:t>&lt;</a:t>
            </a: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numColumns</a:t>
            </a:r>
            <a:r>
              <a:rPr lang="en-US" sz="1600" dirty="0" smtClean="0">
                <a:solidFill>
                  <a:srgbClr val="000000"/>
                </a:solidFill>
                <a:latin typeface="Courier"/>
                <a:ea typeface="Courier"/>
                <a:cs typeface="Courier"/>
              </a:rPr>
              <a:t> </a:t>
            </a:r>
            <a:r>
              <a:rPr lang="en-US" sz="1600" dirty="0" smtClean="0">
                <a:solidFill>
                  <a:srgbClr val="339933"/>
                </a:solidFill>
                <a:latin typeface="Courier"/>
                <a:ea typeface="Courier"/>
                <a:cs typeface="Courier"/>
              </a:rPr>
              <a:t>;</a:t>
            </a:r>
            <a:r>
              <a:rPr lang="en-US" sz="1600" dirty="0" smtClean="0">
                <a:solidFill>
                  <a:srgbClr val="000000"/>
                </a:solidFill>
                <a:latin typeface="Courier"/>
                <a:ea typeface="Courier"/>
                <a:cs typeface="Courier"/>
              </a:rPr>
              <a:t> i++ </a:t>
            </a:r>
            <a:r>
              <a:rPr lang="en-US" sz="1600" dirty="0" smtClean="0">
                <a:solidFill>
                  <a:srgbClr val="009900"/>
                </a:solidFill>
                <a:latin typeface="Courier"/>
                <a:ea typeface="Courier"/>
                <a:cs typeface="Courier"/>
              </a:rPr>
              <a:t>)</a:t>
            </a: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b="1" dirty="0" smtClean="0">
                <a:solidFill>
                  <a:srgbClr val="0B3399"/>
                </a:solidFill>
                <a:latin typeface="Courier"/>
                <a:ea typeface="Courier"/>
                <a:cs typeface="Courier"/>
              </a:rPr>
              <a:t>       </a:t>
            </a:r>
            <a:r>
              <a:rPr lang="en-US" sz="1600" b="1" dirty="0" err="1" smtClean="0">
                <a:solidFill>
                  <a:srgbClr val="0B3399"/>
                </a:solidFill>
                <a:latin typeface="Courier"/>
                <a:ea typeface="Courier"/>
                <a:cs typeface="Courier"/>
              </a:rPr>
              <a:t>System</a:t>
            </a:r>
            <a:r>
              <a:rPr lang="en-US" sz="1600" dirty="0" err="1" smtClean="0">
                <a:solidFill>
                  <a:srgbClr val="000000"/>
                </a:solidFill>
                <a:latin typeface="Courier"/>
                <a:ea typeface="Courier"/>
                <a:cs typeface="Courier"/>
              </a:rPr>
              <a:t>.</a:t>
            </a:r>
            <a:r>
              <a:rPr lang="en-US" sz="1600" dirty="0" err="1" smtClean="0">
                <a:solidFill>
                  <a:srgbClr val="006632"/>
                </a:solidFill>
                <a:latin typeface="Courier"/>
                <a:ea typeface="Courier"/>
                <a:cs typeface="Courier"/>
              </a:rPr>
              <a:t>out</a:t>
            </a:r>
            <a:r>
              <a:rPr lang="en-US" sz="1600" dirty="0" err="1" smtClean="0">
                <a:solidFill>
                  <a:srgbClr val="000000"/>
                </a:solidFill>
                <a:latin typeface="Courier"/>
                <a:ea typeface="Courier"/>
                <a:cs typeface="Courier"/>
              </a:rPr>
              <a:t>.</a:t>
            </a:r>
            <a:r>
              <a:rPr lang="en-US" sz="1600" dirty="0" err="1" smtClean="0">
                <a:solidFill>
                  <a:srgbClr val="006632"/>
                </a:solidFill>
                <a:latin typeface="Courier"/>
                <a:ea typeface="Courier"/>
                <a:cs typeface="Courier"/>
              </a:rPr>
              <a:t>println</a:t>
            </a:r>
            <a:r>
              <a:rPr lang="en-US" sz="1600" dirty="0" err="1" smtClean="0">
                <a:solidFill>
                  <a:srgbClr val="009900"/>
                </a:solidFill>
                <a:latin typeface="Courier"/>
                <a:ea typeface="Courier"/>
                <a:cs typeface="Courier"/>
              </a:rPr>
              <a:t>(</a:t>
            </a:r>
            <a:r>
              <a:rPr lang="en-US" sz="1600" dirty="0" err="1" smtClean="0">
                <a:solidFill>
                  <a:srgbClr val="3500FF"/>
                </a:solidFill>
                <a:latin typeface="Courier"/>
                <a:ea typeface="Courier"/>
                <a:cs typeface="Courier"/>
              </a:rPr>
              <a:t>"COLUMN</a:t>
            </a:r>
            <a:r>
              <a:rPr lang="en-US" sz="1600" dirty="0" smtClean="0">
                <a:solidFill>
                  <a:srgbClr val="3500FF"/>
                </a:solidFill>
                <a:latin typeface="Courier"/>
                <a:ea typeface="Courier"/>
                <a:cs typeface="Courier"/>
              </a:rPr>
              <a:t>"</a:t>
            </a:r>
            <a:r>
              <a:rPr lang="en-US" sz="1600" dirty="0" smtClean="0">
                <a:solidFill>
                  <a:srgbClr val="000000"/>
                </a:solidFill>
                <a:latin typeface="Courier"/>
                <a:ea typeface="Courier"/>
                <a:cs typeface="Courier"/>
              </a:rPr>
              <a:t> + i + </a:t>
            </a:r>
            <a:r>
              <a:rPr lang="en-US" sz="1600" dirty="0" smtClean="0">
                <a:solidFill>
                  <a:srgbClr val="3500FF"/>
                </a:solidFill>
                <a:latin typeface="Courier"/>
                <a:ea typeface="Courier"/>
                <a:cs typeface="Courier"/>
              </a:rPr>
              <a:t>" = "</a:t>
            </a: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rs.</a:t>
            </a:r>
            <a:r>
              <a:rPr lang="en-US" sz="1600" dirty="0" err="1" smtClean="0">
                <a:solidFill>
                  <a:srgbClr val="006632"/>
                </a:solidFill>
                <a:latin typeface="Courier"/>
                <a:ea typeface="Courier"/>
                <a:cs typeface="Courier"/>
              </a:rPr>
              <a:t>getObject</a:t>
            </a:r>
            <a:r>
              <a:rPr lang="en-US" sz="1600" dirty="0" err="1" smtClean="0">
                <a:solidFill>
                  <a:srgbClr val="009900"/>
                </a:solidFill>
                <a:latin typeface="Courier"/>
                <a:ea typeface="Courier"/>
                <a:cs typeface="Courier"/>
              </a:rPr>
              <a:t>(</a:t>
            </a:r>
            <a:r>
              <a:rPr lang="en-US" sz="1600" dirty="0" err="1" smtClean="0">
                <a:solidFill>
                  <a:srgbClr val="000000"/>
                </a:solidFill>
                <a:latin typeface="Courier"/>
                <a:ea typeface="Courier"/>
                <a:cs typeface="Courier"/>
              </a:rPr>
              <a:t>i</a:t>
            </a:r>
            <a:r>
              <a:rPr lang="en-US" sz="1600" dirty="0" smtClean="0">
                <a:solidFill>
                  <a:srgbClr val="009900"/>
                </a:solidFill>
                <a:latin typeface="Courier"/>
                <a:ea typeface="Courier"/>
                <a:cs typeface="Courier"/>
              </a:rPr>
              <a:t>))</a:t>
            </a:r>
            <a:r>
              <a:rPr lang="en-US" sz="1600" dirty="0" smtClean="0">
                <a:solidFill>
                  <a:srgbClr val="339933"/>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dirty="0" smtClean="0">
                <a:solidFill>
                  <a:srgbClr val="000000"/>
                </a:solidFill>
                <a:latin typeface="Courier"/>
                <a:ea typeface="Courier"/>
                <a:cs typeface="Courier"/>
              </a:rPr>
              <a:t>     </a:t>
            </a:r>
            <a:r>
              <a:rPr lang="en-US" sz="1600" dirty="0" smtClean="0">
                <a:solidFill>
                  <a:srgbClr val="009900"/>
                </a:solidFill>
                <a:latin typeface="Courier"/>
                <a:ea typeface="Courier"/>
                <a:cs typeface="Courier"/>
              </a:rPr>
              <a:t>}</a:t>
            </a:r>
            <a:endParaRPr lang="en-US" sz="1600" dirty="0" smtClean="0">
              <a:solidFill>
                <a:srgbClr val="000000"/>
              </a:solidFill>
              <a:latin typeface="Courier"/>
              <a:ea typeface="Courier"/>
              <a:cs typeface="Courier"/>
            </a:endParaRPr>
          </a:p>
          <a:p>
            <a:pPr>
              <a:buNone/>
            </a:pPr>
            <a:r>
              <a:rPr lang="en-US" sz="1600" dirty="0" smtClean="0">
                <a:solidFill>
                  <a:srgbClr val="009900"/>
                </a:solidFill>
                <a:latin typeface="Courier"/>
                <a:ea typeface="Courier"/>
                <a:cs typeface="Courier"/>
              </a:rPr>
              <a:t>}</a:t>
            </a:r>
          </a:p>
          <a:p>
            <a:pPr>
              <a:buNone/>
            </a:pPr>
            <a:endParaRPr lang="en-US" sz="1600" dirty="0" smtClean="0">
              <a:solidFill>
                <a:srgbClr val="009900"/>
              </a:solidFill>
              <a:latin typeface="Courier"/>
              <a:ea typeface="Courier"/>
              <a:cs typeface="Courier"/>
            </a:endParaRPr>
          </a:p>
          <a:p>
            <a:r>
              <a:rPr lang="en-US" dirty="0" smtClean="0"/>
              <a:t>Disadvantages</a:t>
            </a:r>
          </a:p>
          <a:p>
            <a:pPr lvl="1"/>
            <a:r>
              <a:rPr lang="en-US" dirty="0" smtClean="0"/>
              <a:t>The process is low level and tedious</a:t>
            </a:r>
          </a:p>
          <a:p>
            <a:pPr lvl="1"/>
            <a:r>
              <a:rPr lang="en-US" dirty="0" smtClean="0"/>
              <a:t>Programmers love Objects</a:t>
            </a:r>
          </a:p>
          <a:p>
            <a:pPr>
              <a:buNone/>
            </a:pPr>
            <a:endParaRPr lang="en-US" sz="1600" dirty="0" smtClean="0">
              <a:solidFill>
                <a:srgbClr val="000000"/>
              </a:solidFill>
              <a:latin typeface="Courier"/>
              <a:ea typeface="Courier"/>
              <a:cs typeface="Courier"/>
            </a:endParaRPr>
          </a:p>
        </p:txBody>
      </p:sp>
      <p:sp>
        <p:nvSpPr>
          <p:cNvPr id="4" name="Slide Number Placeholder 3"/>
          <p:cNvSpPr>
            <a:spLocks noGrp="1"/>
          </p:cNvSpPr>
          <p:nvPr>
            <p:ph type="sldNum" sz="quarter" idx="10"/>
          </p:nvPr>
        </p:nvSpPr>
        <p:spPr/>
        <p:txBody>
          <a:bodyPr/>
          <a:lstStyle/>
          <a:p>
            <a:fld id="{8C8DB1BE-66D4-C84E-8E0A-5F78734B5194}"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62EF1C7-CB29-5547-929D-D83B36117664}" type="slidenum">
              <a:rPr lang="en-US"/>
              <a:pPr/>
              <a:t>18</a:t>
            </a:fld>
            <a:endParaRPr lang="en-US"/>
          </a:p>
        </p:txBody>
      </p:sp>
      <p:sp>
        <p:nvSpPr>
          <p:cNvPr id="439298" name="Rectangle 2"/>
          <p:cNvSpPr>
            <a:spLocks noGrp="1" noChangeArrowheads="1"/>
          </p:cNvSpPr>
          <p:nvPr>
            <p:ph type="title"/>
          </p:nvPr>
        </p:nvSpPr>
        <p:spPr/>
        <p:txBody>
          <a:bodyPr/>
          <a:lstStyle/>
          <a:p>
            <a:r>
              <a:rPr lang="en-US"/>
              <a:t>Object Persistence</a:t>
            </a:r>
          </a:p>
        </p:txBody>
      </p:sp>
      <p:sp>
        <p:nvSpPr>
          <p:cNvPr id="439299" name="Rectangle 3"/>
          <p:cNvSpPr>
            <a:spLocks noGrp="1" noChangeArrowheads="1"/>
          </p:cNvSpPr>
          <p:nvPr>
            <p:ph type="body" sz="half" idx="1"/>
          </p:nvPr>
        </p:nvSpPr>
        <p:spPr>
          <a:xfrm>
            <a:off x="609600" y="990600"/>
            <a:ext cx="7696200" cy="5257800"/>
          </a:xfrm>
        </p:spPr>
        <p:txBody>
          <a:bodyPr/>
          <a:lstStyle/>
          <a:p>
            <a:r>
              <a:rPr lang="en-US" sz="1800"/>
              <a:t>Object persistence: Allow an object to outlive the process that creates it</a:t>
            </a:r>
          </a:p>
          <a:p>
            <a:pPr lvl="1"/>
            <a:r>
              <a:rPr lang="en-US" sz="1600"/>
              <a:t>State of an object can be stored in a permanent storage;</a:t>
            </a:r>
          </a:p>
          <a:p>
            <a:pPr lvl="1"/>
            <a:r>
              <a:rPr lang="en-US" sz="1600"/>
              <a:t>An object with the same state can be recreated later;</a:t>
            </a:r>
          </a:p>
          <a:p>
            <a:pPr lvl="1"/>
            <a:r>
              <a:rPr lang="en-US" sz="1600"/>
              <a:t>Most often the storage and retrieval involves a whole network of objects</a:t>
            </a:r>
          </a:p>
          <a:p>
            <a:r>
              <a:rPr lang="en-US" sz="1800"/>
              <a:t>Not every object need to be persistent. </a:t>
            </a:r>
          </a:p>
          <a:p>
            <a:pPr lvl="1"/>
            <a:r>
              <a:rPr lang="en-US" sz="1600"/>
              <a:t>A typical application is a mix of persistent objects and transient objects </a:t>
            </a:r>
          </a:p>
          <a:p>
            <a:r>
              <a:rPr lang="en-US" sz="1800"/>
              <a:t>Objects can't be directly saved to and retrieved from relational databases.</a:t>
            </a:r>
          </a:p>
          <a:p>
            <a:r>
              <a:rPr lang="en-US" sz="1800"/>
              <a:t>Approaches to object persistence</a:t>
            </a:r>
          </a:p>
          <a:p>
            <a:pPr lvl="1"/>
            <a:r>
              <a:rPr lang="en-US" sz="1600"/>
              <a:t>Object serialization</a:t>
            </a:r>
          </a:p>
          <a:p>
            <a:pPr lvl="2"/>
            <a:r>
              <a:rPr lang="en-US" sz="1400"/>
              <a:t>Convert object into a byte stream and store it as a whole in database/ file system. </a:t>
            </a:r>
          </a:p>
          <a:p>
            <a:pPr lvl="1"/>
            <a:r>
              <a:rPr lang="en-US" sz="1600"/>
              <a:t>XML file based persistence, such as JAXB (Java Architecture for XML Binding)</a:t>
            </a:r>
          </a:p>
          <a:p>
            <a:pPr lvl="1"/>
            <a:r>
              <a:rPr lang="en-US" sz="1600"/>
              <a:t>Object database</a:t>
            </a:r>
          </a:p>
          <a:p>
            <a:pPr lvl="2"/>
            <a:r>
              <a:rPr lang="en-US" sz="1400"/>
              <a:t>Objects are the 1</a:t>
            </a:r>
            <a:r>
              <a:rPr lang="en-US" sz="1400" baseline="30000"/>
              <a:t>st</a:t>
            </a:r>
            <a:r>
              <a:rPr lang="en-US" sz="1400"/>
              <a:t> class citizen in the database</a:t>
            </a:r>
          </a:p>
          <a:p>
            <a:pPr lvl="1"/>
            <a:r>
              <a:rPr lang="en-US" sz="1600"/>
              <a:t>Object relational mapping (ORM)</a:t>
            </a:r>
          </a:p>
          <a:p>
            <a:pPr lvl="2"/>
            <a:r>
              <a:rPr lang="en-US" sz="1400"/>
              <a:t>Supported by Hibernate, EJB, etc.</a:t>
            </a:r>
          </a:p>
        </p:txBody>
      </p:sp>
      <p:pic>
        <p:nvPicPr>
          <p:cNvPr id="439300" name="Picture 4" descr="check"/>
          <p:cNvPicPr>
            <a:picLocks noGrp="1" noChangeAspect="1" noChangeArrowheads="1"/>
          </p:cNvPicPr>
          <p:nvPr>
            <p:ph sz="half" idx="2"/>
          </p:nvPr>
        </p:nvPicPr>
        <p:blipFill>
          <a:blip r:embed="rId3"/>
          <a:srcRect/>
          <a:stretch>
            <a:fillRect/>
          </a:stretch>
        </p:blipFill>
        <p:spPr>
          <a:xfrm>
            <a:off x="4572000" y="5410200"/>
            <a:ext cx="461963" cy="585788"/>
          </a:xfrm>
          <a:noFill/>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1817D70-579A-A545-8AB2-E0D5D7CEE35E}" type="slidenum">
              <a:rPr lang="en-US"/>
              <a:pPr/>
              <a:t>19</a:t>
            </a:fld>
            <a:endParaRPr lang="en-US"/>
          </a:p>
        </p:txBody>
      </p:sp>
      <p:sp>
        <p:nvSpPr>
          <p:cNvPr id="522242" name="Rectangle 2"/>
          <p:cNvSpPr>
            <a:spLocks noGrp="1" noChangeArrowheads="1"/>
          </p:cNvSpPr>
          <p:nvPr>
            <p:ph type="title"/>
          </p:nvPr>
        </p:nvSpPr>
        <p:spPr/>
        <p:txBody>
          <a:bodyPr/>
          <a:lstStyle/>
          <a:p>
            <a:r>
              <a:rPr lang="en-US" sz="2600"/>
              <a:t>Object-based persistence: java.io.Serializable</a:t>
            </a:r>
          </a:p>
        </p:txBody>
      </p:sp>
      <p:sp>
        <p:nvSpPr>
          <p:cNvPr id="522243" name="Rectangle 3"/>
          <p:cNvSpPr>
            <a:spLocks noGrp="1" noChangeArrowheads="1"/>
          </p:cNvSpPr>
          <p:nvPr>
            <p:ph type="body" sz="half" idx="1"/>
          </p:nvPr>
        </p:nvSpPr>
        <p:spPr/>
        <p:txBody>
          <a:bodyPr/>
          <a:lstStyle/>
          <a:p>
            <a:pPr>
              <a:lnSpc>
                <a:spcPct val="80000"/>
              </a:lnSpc>
            </a:pPr>
            <a:r>
              <a:rPr lang="en-US" sz="1800" dirty="0"/>
              <a:t>Converts an object (and all internal objects) into a stream of bytes that can be later </a:t>
            </a:r>
            <a:r>
              <a:rPr lang="en-US" sz="1800" dirty="0" err="1"/>
              <a:t>deserialized</a:t>
            </a:r>
            <a:r>
              <a:rPr lang="en-US" sz="1800" dirty="0"/>
              <a:t> into a copy of the original object (and all internal objects).</a:t>
            </a:r>
          </a:p>
          <a:p>
            <a:pPr>
              <a:lnSpc>
                <a:spcPct val="80000"/>
              </a:lnSpc>
            </a:pPr>
            <a:r>
              <a:rPr lang="en-US" sz="1800" dirty="0"/>
              <a:t>Pros:</a:t>
            </a:r>
          </a:p>
          <a:p>
            <a:pPr lvl="1">
              <a:lnSpc>
                <a:spcPct val="80000"/>
              </a:lnSpc>
            </a:pPr>
            <a:r>
              <a:rPr lang="en-US" sz="1600" dirty="0"/>
              <a:t>Fast, simple, compact representation of an object graph.</a:t>
            </a:r>
          </a:p>
          <a:p>
            <a:pPr lvl="1">
              <a:lnSpc>
                <a:spcPct val="80000"/>
              </a:lnSpc>
            </a:pPr>
            <a:r>
              <a:rPr lang="en-US" sz="1600" dirty="0"/>
              <a:t>May be great choice for *temporary* storage of data.</a:t>
            </a:r>
          </a:p>
          <a:p>
            <a:pPr>
              <a:lnSpc>
                <a:spcPct val="80000"/>
              </a:lnSpc>
            </a:pPr>
            <a:r>
              <a:rPr lang="en-US" sz="1800" dirty="0"/>
              <a:t>Cons:</a:t>
            </a:r>
          </a:p>
          <a:p>
            <a:pPr lvl="1">
              <a:lnSpc>
                <a:spcPct val="80000"/>
              </a:lnSpc>
            </a:pPr>
            <a:r>
              <a:rPr lang="en-US" sz="1600" dirty="0"/>
              <a:t>Creates long-term maintenance issues</a:t>
            </a:r>
          </a:p>
          <a:p>
            <a:pPr lvl="1">
              <a:lnSpc>
                <a:spcPct val="80000"/>
              </a:lnSpc>
            </a:pPr>
            <a:r>
              <a:rPr lang="en-US" sz="1600" dirty="0"/>
              <a:t>Harder to evolve objects and maintain backward compatibility with serialized representation.</a:t>
            </a:r>
          </a:p>
        </p:txBody>
      </p:sp>
      <p:sp>
        <p:nvSpPr>
          <p:cNvPr id="522244" name="Rectangle 4"/>
          <p:cNvSpPr>
            <a:spLocks noGrp="1" noChangeArrowheads="1"/>
          </p:cNvSpPr>
          <p:nvPr>
            <p:ph type="body" sz="half" idx="2"/>
          </p:nvPr>
        </p:nvSpPr>
        <p:spPr>
          <a:xfrm>
            <a:off x="4838700" y="990600"/>
            <a:ext cx="4000500" cy="5257800"/>
          </a:xfrm>
        </p:spPr>
        <p:txBody>
          <a:bodyPr/>
          <a:lstStyle/>
          <a:p>
            <a:pPr>
              <a:lnSpc>
                <a:spcPct val="80000"/>
              </a:lnSpc>
              <a:buFontTx/>
              <a:buNone/>
            </a:pPr>
            <a:r>
              <a:rPr lang="en-US" sz="1400" dirty="0">
                <a:solidFill>
                  <a:schemeClr val="tx1"/>
                </a:solidFill>
              </a:rPr>
              <a:t>public class Address extends </a:t>
            </a:r>
            <a:r>
              <a:rPr lang="en-US" sz="1400" dirty="0" err="1">
                <a:solidFill>
                  <a:schemeClr val="tx1"/>
                </a:solidFill>
              </a:rPr>
              <a:t>Serializable</a:t>
            </a:r>
            <a:r>
              <a:rPr lang="en-US" sz="1400" dirty="0">
                <a:solidFill>
                  <a:schemeClr val="tx1"/>
                </a:solidFill>
              </a:rPr>
              <a:t> {</a:t>
            </a:r>
          </a:p>
          <a:p>
            <a:pPr>
              <a:lnSpc>
                <a:spcPct val="80000"/>
              </a:lnSpc>
              <a:buFontTx/>
              <a:buNone/>
            </a:pPr>
            <a:r>
              <a:rPr lang="en-US" sz="1400" dirty="0">
                <a:solidFill>
                  <a:schemeClr val="tx1"/>
                </a:solidFill>
              </a:rPr>
              <a:t>// Class Definition</a:t>
            </a:r>
          </a:p>
          <a:p>
            <a:pPr>
              <a:lnSpc>
                <a:spcPct val="80000"/>
              </a:lnSpc>
              <a:buFontTx/>
              <a:buNone/>
            </a:pPr>
            <a:r>
              <a:rPr lang="en-US" sz="1400" dirty="0">
                <a:solidFill>
                  <a:schemeClr val="tx1"/>
                </a:solidFill>
              </a:rPr>
              <a:t>}</a:t>
            </a:r>
          </a:p>
          <a:p>
            <a:pPr>
              <a:lnSpc>
                <a:spcPct val="80000"/>
              </a:lnSpc>
              <a:buFontTx/>
              <a:buNone/>
            </a:pPr>
            <a:endParaRPr lang="en-US" sz="1400" dirty="0">
              <a:solidFill>
                <a:schemeClr val="tx1"/>
              </a:solidFill>
            </a:endParaRPr>
          </a:p>
          <a:p>
            <a:pPr>
              <a:lnSpc>
                <a:spcPct val="80000"/>
              </a:lnSpc>
              <a:buFontTx/>
              <a:buNone/>
            </a:pPr>
            <a:r>
              <a:rPr lang="en-US" sz="1400" dirty="0">
                <a:solidFill>
                  <a:schemeClr val="tx1"/>
                </a:solidFill>
              </a:rPr>
              <a:t>// </a:t>
            </a:r>
            <a:r>
              <a:rPr lang="en-US" sz="1400" dirty="0" err="1">
                <a:solidFill>
                  <a:schemeClr val="tx1"/>
                </a:solidFill>
              </a:rPr>
              <a:t>Serialise</a:t>
            </a:r>
            <a:r>
              <a:rPr lang="en-US" sz="1400" dirty="0">
                <a:solidFill>
                  <a:schemeClr val="tx1"/>
                </a:solidFill>
              </a:rPr>
              <a:t> an object</a:t>
            </a:r>
          </a:p>
          <a:p>
            <a:pPr>
              <a:lnSpc>
                <a:spcPct val="80000"/>
              </a:lnSpc>
              <a:buFontTx/>
              <a:buNone/>
            </a:pPr>
            <a:r>
              <a:rPr lang="en-US" sz="1400" dirty="0" err="1">
                <a:solidFill>
                  <a:schemeClr val="tx1"/>
                </a:solidFill>
              </a:rPr>
              <a:t>FileOutputStream</a:t>
            </a:r>
            <a:r>
              <a:rPr lang="en-US" sz="1400" dirty="0">
                <a:solidFill>
                  <a:schemeClr val="tx1"/>
                </a:solidFill>
              </a:rPr>
              <a:t> </a:t>
            </a:r>
            <a:r>
              <a:rPr lang="en-US" sz="1400" dirty="0" err="1">
                <a:solidFill>
                  <a:schemeClr val="tx1"/>
                </a:solidFill>
              </a:rPr>
              <a:t>f</a:t>
            </a:r>
            <a:r>
              <a:rPr lang="en-US" sz="1400" dirty="0">
                <a:solidFill>
                  <a:schemeClr val="tx1"/>
                </a:solidFill>
              </a:rPr>
              <a:t> = new </a:t>
            </a:r>
            <a:r>
              <a:rPr lang="en-US" sz="1400" dirty="0" err="1">
                <a:solidFill>
                  <a:schemeClr val="tx1"/>
                </a:solidFill>
              </a:rPr>
              <a:t>FileOutputStream("tmp</a:t>
            </a:r>
            <a:r>
              <a:rPr lang="en-US" sz="1400" dirty="0">
                <a:solidFill>
                  <a:schemeClr val="tx1"/>
                </a:solidFill>
              </a:rPr>
              <a:t>");</a:t>
            </a:r>
          </a:p>
          <a:p>
            <a:pPr>
              <a:lnSpc>
                <a:spcPct val="80000"/>
              </a:lnSpc>
              <a:buFontTx/>
              <a:buNone/>
            </a:pPr>
            <a:r>
              <a:rPr lang="en-US" sz="1400" dirty="0" err="1">
                <a:solidFill>
                  <a:schemeClr val="tx1"/>
                </a:solidFill>
              </a:rPr>
              <a:t>ObjectOutput</a:t>
            </a:r>
            <a:r>
              <a:rPr lang="en-US" sz="1400" dirty="0">
                <a:solidFill>
                  <a:schemeClr val="tx1"/>
                </a:solidFill>
              </a:rPr>
              <a:t> out = new </a:t>
            </a:r>
            <a:r>
              <a:rPr lang="en-US" sz="1400" dirty="0" err="1">
                <a:solidFill>
                  <a:schemeClr val="tx1"/>
                </a:solidFill>
              </a:rPr>
              <a:t>ObjectOutputStream(f</a:t>
            </a:r>
            <a:r>
              <a:rPr lang="en-US" sz="1400" dirty="0">
                <a:solidFill>
                  <a:schemeClr val="tx1"/>
                </a:solidFill>
              </a:rPr>
              <a:t>);</a:t>
            </a:r>
          </a:p>
          <a:p>
            <a:pPr>
              <a:lnSpc>
                <a:spcPct val="80000"/>
              </a:lnSpc>
              <a:buFontTx/>
              <a:buNone/>
            </a:pPr>
            <a:r>
              <a:rPr lang="en-US" sz="1400" dirty="0" err="1">
                <a:solidFill>
                  <a:schemeClr val="tx1"/>
                </a:solidFill>
              </a:rPr>
              <a:t>out.writeObject(new</a:t>
            </a:r>
            <a:r>
              <a:rPr lang="en-US" sz="1400" dirty="0">
                <a:solidFill>
                  <a:schemeClr val="tx1"/>
                </a:solidFill>
              </a:rPr>
              <a:t> Address());</a:t>
            </a:r>
          </a:p>
          <a:p>
            <a:pPr>
              <a:lnSpc>
                <a:spcPct val="80000"/>
              </a:lnSpc>
              <a:buFontTx/>
              <a:buNone/>
            </a:pPr>
            <a:r>
              <a:rPr lang="en-US" sz="1400" dirty="0" err="1">
                <a:solidFill>
                  <a:schemeClr val="tx1"/>
                </a:solidFill>
              </a:rPr>
              <a:t>out.flush</a:t>
            </a:r>
            <a:r>
              <a:rPr lang="en-US" sz="1400" dirty="0">
                <a:solidFill>
                  <a:schemeClr val="tx1"/>
                </a:solidFill>
              </a:rPr>
              <a:t>();</a:t>
            </a:r>
          </a:p>
          <a:p>
            <a:pPr>
              <a:lnSpc>
                <a:spcPct val="80000"/>
              </a:lnSpc>
              <a:buFontTx/>
              <a:buNone/>
            </a:pPr>
            <a:r>
              <a:rPr lang="en-US" sz="1400" dirty="0" err="1">
                <a:solidFill>
                  <a:schemeClr val="tx1"/>
                </a:solidFill>
              </a:rPr>
              <a:t>out.close</a:t>
            </a:r>
            <a:r>
              <a:rPr lang="en-US" sz="1400" dirty="0">
                <a:solidFill>
                  <a:schemeClr val="tx1"/>
                </a:solidFill>
              </a:rPr>
              <a:t>();</a:t>
            </a:r>
          </a:p>
          <a:p>
            <a:pPr>
              <a:lnSpc>
                <a:spcPct val="80000"/>
              </a:lnSpc>
              <a:buFontTx/>
              <a:buNone/>
            </a:pPr>
            <a:endParaRPr lang="en-US" sz="1400" dirty="0">
              <a:solidFill>
                <a:schemeClr val="tx1"/>
              </a:solidFill>
            </a:endParaRPr>
          </a:p>
          <a:p>
            <a:pPr>
              <a:lnSpc>
                <a:spcPct val="80000"/>
              </a:lnSpc>
              <a:buFontTx/>
              <a:buNone/>
            </a:pPr>
            <a:r>
              <a:rPr lang="en-US" sz="1400" dirty="0">
                <a:solidFill>
                  <a:schemeClr val="tx1"/>
                </a:solidFill>
              </a:rPr>
              <a:t>// </a:t>
            </a:r>
            <a:r>
              <a:rPr lang="en-US" sz="1400" dirty="0" err="1">
                <a:solidFill>
                  <a:schemeClr val="tx1"/>
                </a:solidFill>
              </a:rPr>
              <a:t>Deserialise</a:t>
            </a:r>
            <a:r>
              <a:rPr lang="en-US" sz="1400" dirty="0">
                <a:solidFill>
                  <a:schemeClr val="tx1"/>
                </a:solidFill>
              </a:rPr>
              <a:t> an object</a:t>
            </a:r>
          </a:p>
          <a:p>
            <a:pPr>
              <a:lnSpc>
                <a:spcPct val="80000"/>
              </a:lnSpc>
              <a:buFontTx/>
              <a:buNone/>
            </a:pPr>
            <a:r>
              <a:rPr lang="en-US" sz="1400" dirty="0" err="1">
                <a:solidFill>
                  <a:schemeClr val="tx1"/>
                </a:solidFill>
              </a:rPr>
              <a:t>FileInputStream</a:t>
            </a:r>
            <a:r>
              <a:rPr lang="en-US" sz="1400" dirty="0">
                <a:solidFill>
                  <a:schemeClr val="tx1"/>
                </a:solidFill>
              </a:rPr>
              <a:t> </a:t>
            </a:r>
            <a:r>
              <a:rPr lang="en-US" sz="1400" dirty="0" err="1">
                <a:solidFill>
                  <a:schemeClr val="tx1"/>
                </a:solidFill>
              </a:rPr>
              <a:t>f</a:t>
            </a:r>
            <a:r>
              <a:rPr lang="en-US" sz="1400" dirty="0">
                <a:solidFill>
                  <a:schemeClr val="tx1"/>
                </a:solidFill>
              </a:rPr>
              <a:t> = new </a:t>
            </a:r>
            <a:r>
              <a:rPr lang="en-US" sz="1400" dirty="0" err="1">
                <a:solidFill>
                  <a:schemeClr val="tx1"/>
                </a:solidFill>
              </a:rPr>
              <a:t>FileInputStream("tmp</a:t>
            </a:r>
            <a:r>
              <a:rPr lang="en-US" sz="1400" dirty="0">
                <a:solidFill>
                  <a:schemeClr val="tx1"/>
                </a:solidFill>
              </a:rPr>
              <a:t>");</a:t>
            </a:r>
          </a:p>
          <a:p>
            <a:pPr>
              <a:lnSpc>
                <a:spcPct val="80000"/>
              </a:lnSpc>
              <a:buFontTx/>
              <a:buNone/>
            </a:pPr>
            <a:r>
              <a:rPr lang="en-US" sz="1400" dirty="0" err="1">
                <a:solidFill>
                  <a:schemeClr val="tx1"/>
                </a:solidFill>
              </a:rPr>
              <a:t>ObjectInput</a:t>
            </a:r>
            <a:r>
              <a:rPr lang="en-US" sz="1400" dirty="0">
                <a:solidFill>
                  <a:schemeClr val="tx1"/>
                </a:solidFill>
              </a:rPr>
              <a:t> in = new </a:t>
            </a:r>
            <a:r>
              <a:rPr lang="en-US" sz="1400" dirty="0" err="1">
                <a:solidFill>
                  <a:schemeClr val="tx1"/>
                </a:solidFill>
              </a:rPr>
              <a:t>ObjectInputStream(f</a:t>
            </a:r>
            <a:r>
              <a:rPr lang="en-US" sz="1400" dirty="0">
                <a:solidFill>
                  <a:schemeClr val="tx1"/>
                </a:solidFill>
              </a:rPr>
              <a:t>);</a:t>
            </a:r>
          </a:p>
          <a:p>
            <a:pPr>
              <a:lnSpc>
                <a:spcPct val="80000"/>
              </a:lnSpc>
              <a:buFontTx/>
              <a:buNone/>
            </a:pPr>
            <a:r>
              <a:rPr lang="en-US" sz="1400" dirty="0">
                <a:solidFill>
                  <a:schemeClr val="tx1"/>
                </a:solidFill>
              </a:rPr>
              <a:t>Address address = (Address) </a:t>
            </a:r>
            <a:r>
              <a:rPr lang="en-US" sz="1400" dirty="0" err="1">
                <a:solidFill>
                  <a:schemeClr val="tx1"/>
                </a:solidFill>
              </a:rPr>
              <a:t>in.readObject</a:t>
            </a:r>
            <a:r>
              <a:rPr lang="en-US" sz="1400" dirty="0">
                <a:solidFill>
                  <a:schemeClr val="tx1"/>
                </a:solidFill>
              </a:rPr>
              <a:t>();</a:t>
            </a:r>
          </a:p>
          <a:p>
            <a:pPr>
              <a:lnSpc>
                <a:spcPct val="80000"/>
              </a:lnSpc>
              <a:buFontTx/>
              <a:buNone/>
            </a:pPr>
            <a:r>
              <a:rPr lang="en-US" sz="1400" dirty="0" err="1">
                <a:solidFill>
                  <a:schemeClr val="tx1"/>
                </a:solidFill>
              </a:rPr>
              <a:t>in.close</a:t>
            </a:r>
            <a:r>
              <a:rPr lang="en-US" sz="1400" dirty="0">
                <a:solidFill>
                  <a:schemeClr val="tx1"/>
                </a:solidFill>
              </a:rPr>
              <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7423AB3-C3D5-C84A-BBF0-8AE50E074607}" type="slidenum">
              <a:rPr lang="en-US"/>
              <a:pPr/>
              <a:t>2</a:t>
            </a:fld>
            <a:endParaRPr lang="en-US"/>
          </a:p>
        </p:txBody>
      </p:sp>
      <p:sp>
        <p:nvSpPr>
          <p:cNvPr id="390146" name="Rectangle 2"/>
          <p:cNvSpPr>
            <a:spLocks noGrp="1" noChangeArrowheads="1"/>
          </p:cNvSpPr>
          <p:nvPr>
            <p:ph type="title"/>
          </p:nvPr>
        </p:nvSpPr>
        <p:spPr/>
        <p:txBody>
          <a:bodyPr/>
          <a:lstStyle/>
          <a:p>
            <a:r>
              <a:rPr lang="en-US" sz="2600"/>
              <a:t>Distributed objects</a:t>
            </a:r>
          </a:p>
        </p:txBody>
      </p:sp>
      <p:sp>
        <p:nvSpPr>
          <p:cNvPr id="390147" name="Rectangle 3"/>
          <p:cNvSpPr>
            <a:spLocks noGrp="1" noChangeArrowheads="1"/>
          </p:cNvSpPr>
          <p:nvPr>
            <p:ph type="body" idx="1"/>
          </p:nvPr>
        </p:nvSpPr>
        <p:spPr/>
        <p:txBody>
          <a:bodyPr/>
          <a:lstStyle/>
          <a:p>
            <a:r>
              <a:rPr lang="en-US"/>
              <a:t>Distributed computing: part of the system located on separate computers</a:t>
            </a:r>
          </a:p>
          <a:p>
            <a:r>
              <a:rPr lang="en-US"/>
              <a:t>Distributed objects: allow objects running on one machine to be used by client applications on different computers</a:t>
            </a:r>
          </a:p>
          <a:p>
            <a:r>
              <a:rPr lang="en-US"/>
              <a:t>Distributed object technologies:</a:t>
            </a:r>
          </a:p>
          <a:p>
            <a:pPr lvl="1"/>
            <a:r>
              <a:rPr lang="en-US"/>
              <a:t>Java RMI</a:t>
            </a:r>
          </a:p>
          <a:p>
            <a:pPr lvl="1"/>
            <a:r>
              <a:rPr lang="en-US"/>
              <a:t>CORBA</a:t>
            </a:r>
          </a:p>
          <a:p>
            <a:pPr lvl="1"/>
            <a:r>
              <a:rPr lang="en-US"/>
              <a:t>DCOM</a:t>
            </a:r>
          </a:p>
          <a:p>
            <a:pPr lvl="1"/>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0147">
                                            <p:txEl>
                                              <p:pRg st="3" end="3"/>
                                            </p:txEl>
                                          </p:spTgt>
                                        </p:tgtEl>
                                        <p:attrNameLst>
                                          <p:attrName>style.visibility</p:attrName>
                                        </p:attrNameLst>
                                      </p:cBhvr>
                                      <p:to>
                                        <p:strVal val="visible"/>
                                      </p:to>
                                    </p:set>
                                    <p:animEffect transition="in" filter="blinds(horizontal)">
                                      <p:cBhvr>
                                        <p:cTn id="7" dur="500"/>
                                        <p:tgtEl>
                                          <p:spTgt spid="39014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0147">
                                            <p:txEl>
                                              <p:pRg st="4" end="4"/>
                                            </p:txEl>
                                          </p:spTgt>
                                        </p:tgtEl>
                                        <p:attrNameLst>
                                          <p:attrName>style.visibility</p:attrName>
                                        </p:attrNameLst>
                                      </p:cBhvr>
                                      <p:to>
                                        <p:strVal val="visible"/>
                                      </p:to>
                                    </p:set>
                                    <p:animEffect transition="in" filter="blinds(horizontal)">
                                      <p:cBhvr>
                                        <p:cTn id="10" dur="500"/>
                                        <p:tgtEl>
                                          <p:spTgt spid="39014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0147">
                                            <p:txEl>
                                              <p:pRg st="5" end="5"/>
                                            </p:txEl>
                                          </p:spTgt>
                                        </p:tgtEl>
                                        <p:attrNameLst>
                                          <p:attrName>style.visibility</p:attrName>
                                        </p:attrNameLst>
                                      </p:cBhvr>
                                      <p:to>
                                        <p:strVal val="visible"/>
                                      </p:to>
                                    </p:set>
                                    <p:animEffect transition="in" filter="blinds(horizontal)">
                                      <p:cBhvr>
                                        <p:cTn id="13" dur="500"/>
                                        <p:tgtEl>
                                          <p:spTgt spid="390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0"/>
          </p:nvPr>
        </p:nvSpPr>
        <p:spPr/>
        <p:txBody>
          <a:bodyPr/>
          <a:lstStyle/>
          <a:p>
            <a:fld id="{3494774E-0F90-AF44-8979-A57A448140EA}" type="slidenum">
              <a:rPr lang="en-US"/>
              <a:pPr/>
              <a:t>20</a:t>
            </a:fld>
            <a:endParaRPr lang="en-US"/>
          </a:p>
        </p:txBody>
      </p:sp>
      <p:sp>
        <p:nvSpPr>
          <p:cNvPr id="443394" name="Rectangle 2"/>
          <p:cNvSpPr>
            <a:spLocks noGrp="1" noChangeArrowheads="1"/>
          </p:cNvSpPr>
          <p:nvPr>
            <p:ph type="title"/>
          </p:nvPr>
        </p:nvSpPr>
        <p:spPr/>
        <p:txBody>
          <a:bodyPr/>
          <a:lstStyle/>
          <a:p>
            <a:r>
              <a:rPr lang="en-US"/>
              <a:t>Objects and relations</a:t>
            </a:r>
          </a:p>
        </p:txBody>
      </p:sp>
      <p:graphicFrame>
        <p:nvGraphicFramePr>
          <p:cNvPr id="443416" name="Group 24"/>
          <p:cNvGraphicFramePr>
            <a:graphicFrameLocks noGrp="1"/>
          </p:cNvGraphicFramePr>
          <p:nvPr>
            <p:ph sz="half" idx="1"/>
          </p:nvPr>
        </p:nvGraphicFramePr>
        <p:xfrm>
          <a:off x="1295400" y="3505200"/>
          <a:ext cx="6991350" cy="2474278"/>
        </p:xfrm>
        <a:graphic>
          <a:graphicData uri="http://schemas.openxmlformats.org/drawingml/2006/table">
            <a:tbl>
              <a:tblPr/>
              <a:tblGrid>
                <a:gridCol w="3138488"/>
                <a:gridCol w="3852862"/>
              </a:tblGrid>
              <a:tr h="401638">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2000" b="1" i="0" u="none" strike="noStrike" cap="none" normalizeH="0" baseline="0">
                          <a:ln>
                            <a:noFill/>
                          </a:ln>
                          <a:solidFill>
                            <a:srgbClr val="663300"/>
                          </a:solidFill>
                          <a:effectLst/>
                          <a:latin typeface="Calibri" charset="0"/>
                        </a:rPr>
                        <a:t>Relation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2000" b="1" i="0" u="none" strike="noStrike" cap="none" normalizeH="0" baseline="0">
                          <a:ln>
                            <a:noFill/>
                          </a:ln>
                          <a:solidFill>
                            <a:srgbClr val="663300"/>
                          </a:solidFill>
                          <a:effectLst/>
                          <a:latin typeface="Calibri" charset="0"/>
                        </a:rPr>
                        <a:t>Object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goal of relational modeling is to normalize data (i.e., eliminate redundant data from tables)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goal of object-oriented design is to model a business process by creating real-world objects with data and behavior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RDBMS stores data only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objects have identity, state, and behavior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no inheritance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organized into inheritance hierarchy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tables are related via values in foreign and primary keys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600" b="0" i="0" u="none" strike="noStrike" cap="none" normalizeH="0" baseline="0">
                          <a:ln>
                            <a:noFill/>
                          </a:ln>
                          <a:solidFill>
                            <a:srgbClr val="663300"/>
                          </a:solidFill>
                          <a:effectLst/>
                          <a:latin typeface="Calibri" charset="0"/>
                        </a:rPr>
                        <a:t>objects are traversed using direct references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43415" name="Picture 23" descr="Comparison of object and relational terminology"/>
          <p:cNvPicPr>
            <a:picLocks noGrp="1" noChangeAspect="1" noChangeArrowheads="1"/>
          </p:cNvPicPr>
          <p:nvPr>
            <p:ph sz="half" idx="2"/>
          </p:nvPr>
        </p:nvPicPr>
        <p:blipFill>
          <a:blip r:embed="rId3"/>
          <a:srcRect/>
          <a:stretch>
            <a:fillRect/>
          </a:stretch>
        </p:blipFill>
        <p:spPr>
          <a:xfrm>
            <a:off x="2608263" y="990600"/>
            <a:ext cx="4000500" cy="2532063"/>
          </a:xfrm>
          <a:solidFill>
            <a:schemeClr val="tx1"/>
          </a:solidFill>
          <a:ln/>
        </p:spPr>
      </p:pic>
      <p:sp>
        <p:nvSpPr>
          <p:cNvPr id="443417" name="Text Box 25"/>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416"/>
                                        </p:tgtEl>
                                        <p:attrNameLst>
                                          <p:attrName>style.visibility</p:attrName>
                                        </p:attrNameLst>
                                      </p:cBhvr>
                                      <p:to>
                                        <p:strVal val="visible"/>
                                      </p:to>
                                    </p:set>
                                    <p:animEffect transition="in" filter="blinds(horizontal)">
                                      <p:cBhvr>
                                        <p:cTn id="7" dur="500"/>
                                        <p:tgtEl>
                                          <p:spTgt spid="443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0"/>
          </p:nvPr>
        </p:nvSpPr>
        <p:spPr/>
        <p:txBody>
          <a:bodyPr/>
          <a:lstStyle/>
          <a:p>
            <a:fld id="{00B97520-826B-B544-A283-B5EB83653F11}" type="slidenum">
              <a:rPr lang="en-US"/>
              <a:pPr/>
              <a:t>21</a:t>
            </a:fld>
            <a:endParaRPr lang="en-US"/>
          </a:p>
        </p:txBody>
      </p:sp>
      <p:sp>
        <p:nvSpPr>
          <p:cNvPr id="502786" name="Rectangle 2"/>
          <p:cNvSpPr>
            <a:spLocks noGrp="1" noChangeArrowheads="1"/>
          </p:cNvSpPr>
          <p:nvPr>
            <p:ph type="title"/>
          </p:nvPr>
        </p:nvSpPr>
        <p:spPr/>
        <p:txBody>
          <a:bodyPr/>
          <a:lstStyle/>
          <a:p>
            <a:r>
              <a:rPr lang="en-US" sz="2600"/>
              <a:t>Paradigm mismatch</a:t>
            </a:r>
          </a:p>
        </p:txBody>
      </p:sp>
      <p:sp>
        <p:nvSpPr>
          <p:cNvPr id="502789" name="Rectangle 5"/>
          <p:cNvSpPr>
            <a:spLocks noGrp="1" noChangeArrowheads="1"/>
          </p:cNvSpPr>
          <p:nvPr>
            <p:ph type="body" sz="half" idx="1"/>
          </p:nvPr>
        </p:nvSpPr>
        <p:spPr/>
        <p:txBody>
          <a:bodyPr/>
          <a:lstStyle/>
          <a:p>
            <a:pPr>
              <a:lnSpc>
                <a:spcPct val="80000"/>
              </a:lnSpc>
              <a:buFontTx/>
              <a:buNone/>
            </a:pPr>
            <a:r>
              <a:rPr lang="en-US" sz="1200"/>
              <a:t>public class User {</a:t>
            </a:r>
          </a:p>
          <a:p>
            <a:pPr>
              <a:lnSpc>
                <a:spcPct val="80000"/>
              </a:lnSpc>
              <a:buFontTx/>
              <a:buNone/>
            </a:pPr>
            <a:r>
              <a:rPr lang="en-US" sz="1200"/>
              <a:t>    private String username;</a:t>
            </a:r>
          </a:p>
          <a:p>
            <a:pPr>
              <a:lnSpc>
                <a:spcPct val="80000"/>
              </a:lnSpc>
              <a:buFontTx/>
              <a:buNone/>
            </a:pPr>
            <a:r>
              <a:rPr lang="en-US" sz="1200"/>
              <a:t>    private String name;</a:t>
            </a:r>
          </a:p>
          <a:p>
            <a:pPr>
              <a:lnSpc>
                <a:spcPct val="80000"/>
              </a:lnSpc>
              <a:buFontTx/>
              <a:buNone/>
            </a:pPr>
            <a:r>
              <a:rPr lang="en-US" sz="1200"/>
              <a:t>    private String address;</a:t>
            </a:r>
          </a:p>
          <a:p>
            <a:pPr>
              <a:lnSpc>
                <a:spcPct val="80000"/>
              </a:lnSpc>
              <a:buFontTx/>
              <a:buNone/>
            </a:pPr>
            <a:r>
              <a:rPr lang="en-US" sz="1200"/>
              <a:t>    private Set billingDetails;</a:t>
            </a:r>
          </a:p>
          <a:p>
            <a:pPr>
              <a:lnSpc>
                <a:spcPct val="80000"/>
              </a:lnSpc>
              <a:buFontTx/>
              <a:buNone/>
            </a:pPr>
            <a:endParaRPr lang="en-US" sz="1200"/>
          </a:p>
          <a:p>
            <a:pPr>
              <a:lnSpc>
                <a:spcPct val="80000"/>
              </a:lnSpc>
              <a:buFontTx/>
              <a:buNone/>
            </a:pPr>
            <a:r>
              <a:rPr lang="en-US" sz="1200"/>
              <a:t>    // Accessor methods (getter/setter), business methods, etc.</a:t>
            </a:r>
          </a:p>
          <a:p>
            <a:pPr>
              <a:lnSpc>
                <a:spcPct val="80000"/>
              </a:lnSpc>
              <a:buFontTx/>
              <a:buNone/>
            </a:pPr>
            <a:r>
              <a:rPr lang="en-US" sz="1200"/>
              <a:t>    ...</a:t>
            </a:r>
          </a:p>
          <a:p>
            <a:pPr>
              <a:lnSpc>
                <a:spcPct val="80000"/>
              </a:lnSpc>
              <a:buFontTx/>
              <a:buNone/>
            </a:pPr>
            <a:r>
              <a:rPr lang="en-US" sz="1200"/>
              <a:t>}</a:t>
            </a:r>
          </a:p>
          <a:p>
            <a:pPr>
              <a:lnSpc>
                <a:spcPct val="80000"/>
              </a:lnSpc>
              <a:buFontTx/>
              <a:buNone/>
            </a:pPr>
            <a:r>
              <a:rPr lang="en-US" sz="1200"/>
              <a:t>public class BillingDetails {</a:t>
            </a:r>
          </a:p>
          <a:p>
            <a:pPr>
              <a:lnSpc>
                <a:spcPct val="80000"/>
              </a:lnSpc>
              <a:buFontTx/>
              <a:buNone/>
            </a:pPr>
            <a:r>
              <a:rPr lang="en-US" sz="1200"/>
              <a:t>    private String accountNumber;</a:t>
            </a:r>
          </a:p>
          <a:p>
            <a:pPr>
              <a:lnSpc>
                <a:spcPct val="80000"/>
              </a:lnSpc>
              <a:buFontTx/>
              <a:buNone/>
            </a:pPr>
            <a:r>
              <a:rPr lang="en-US" sz="1200"/>
              <a:t>    private String accountName;</a:t>
            </a:r>
          </a:p>
          <a:p>
            <a:pPr>
              <a:lnSpc>
                <a:spcPct val="80000"/>
              </a:lnSpc>
              <a:buFontTx/>
              <a:buNone/>
            </a:pPr>
            <a:r>
              <a:rPr lang="en-US" sz="1200"/>
              <a:t>    private String accountType;</a:t>
            </a:r>
          </a:p>
          <a:p>
            <a:pPr>
              <a:lnSpc>
                <a:spcPct val="80000"/>
              </a:lnSpc>
              <a:buFontTx/>
              <a:buNone/>
            </a:pPr>
            <a:r>
              <a:rPr lang="en-US" sz="1200"/>
              <a:t>    private User user;</a:t>
            </a:r>
          </a:p>
          <a:p>
            <a:pPr>
              <a:lnSpc>
                <a:spcPct val="80000"/>
              </a:lnSpc>
              <a:buFontTx/>
              <a:buNone/>
            </a:pPr>
            <a:endParaRPr lang="en-US" sz="1200"/>
          </a:p>
          <a:p>
            <a:pPr>
              <a:lnSpc>
                <a:spcPct val="80000"/>
              </a:lnSpc>
              <a:buFontTx/>
              <a:buNone/>
            </a:pPr>
            <a:r>
              <a:rPr lang="en-US" sz="1200"/>
              <a:t>    // Accessor methods (getter/setter), business methods, etc.</a:t>
            </a:r>
          </a:p>
          <a:p>
            <a:pPr>
              <a:lnSpc>
                <a:spcPct val="80000"/>
              </a:lnSpc>
              <a:buFontTx/>
              <a:buNone/>
            </a:pPr>
            <a:r>
              <a:rPr lang="en-US" sz="1200"/>
              <a:t>    ...</a:t>
            </a:r>
          </a:p>
          <a:p>
            <a:pPr>
              <a:lnSpc>
                <a:spcPct val="80000"/>
              </a:lnSpc>
              <a:buFontTx/>
              <a:buNone/>
            </a:pPr>
            <a:r>
              <a:rPr lang="en-US" sz="1200"/>
              <a:t>}</a:t>
            </a:r>
          </a:p>
          <a:p>
            <a:pPr>
              <a:lnSpc>
                <a:spcPct val="80000"/>
              </a:lnSpc>
              <a:buFontTx/>
              <a:buNone/>
            </a:pPr>
            <a:endParaRPr lang="en-US" sz="1200"/>
          </a:p>
        </p:txBody>
      </p:sp>
      <p:sp>
        <p:nvSpPr>
          <p:cNvPr id="502790" name="Rectangle 6"/>
          <p:cNvSpPr>
            <a:spLocks noGrp="1" noChangeArrowheads="1"/>
          </p:cNvSpPr>
          <p:nvPr>
            <p:ph type="body" sz="half" idx="2"/>
          </p:nvPr>
        </p:nvSpPr>
        <p:spPr/>
        <p:txBody>
          <a:bodyPr/>
          <a:lstStyle/>
          <a:p>
            <a:pPr marL="266700" indent="-266700">
              <a:lnSpc>
                <a:spcPct val="80000"/>
              </a:lnSpc>
              <a:buFontTx/>
              <a:buNone/>
            </a:pPr>
            <a:r>
              <a:rPr lang="en-US" sz="1200"/>
              <a:t>create table USERS (</a:t>
            </a:r>
          </a:p>
          <a:p>
            <a:pPr marL="266700" indent="-266700">
              <a:lnSpc>
                <a:spcPct val="80000"/>
              </a:lnSpc>
              <a:buFontTx/>
              <a:buNone/>
            </a:pPr>
            <a:r>
              <a:rPr lang="en-US" sz="1200"/>
              <a:t>    USERNAME varchar(15) not null primary key,</a:t>
            </a:r>
          </a:p>
          <a:p>
            <a:pPr marL="266700" indent="-266700">
              <a:lnSpc>
                <a:spcPct val="80000"/>
              </a:lnSpc>
              <a:buFontTx/>
              <a:buNone/>
            </a:pPr>
            <a:r>
              <a:rPr lang="en-US" sz="1200"/>
              <a:t>    NAME varchar(50) not null,</a:t>
            </a:r>
          </a:p>
          <a:p>
            <a:pPr marL="266700" indent="-266700">
              <a:lnSpc>
                <a:spcPct val="80000"/>
              </a:lnSpc>
              <a:buFontTx/>
              <a:buNone/>
            </a:pPr>
            <a:r>
              <a:rPr lang="en-US" sz="1200"/>
              <a:t>    ADDRESS varchar(100)</a:t>
            </a:r>
          </a:p>
          <a:p>
            <a:pPr marL="266700" indent="-266700">
              <a:lnSpc>
                <a:spcPct val="80000"/>
              </a:lnSpc>
              <a:buFontTx/>
              <a:buNone/>
            </a:pPr>
            <a:r>
              <a:rPr lang="en-US" sz="1200"/>
              <a:t>)</a:t>
            </a:r>
          </a:p>
          <a:p>
            <a:pPr marL="266700" indent="-266700">
              <a:lnSpc>
                <a:spcPct val="80000"/>
              </a:lnSpc>
              <a:buFontTx/>
              <a:buNone/>
            </a:pPr>
            <a:r>
              <a:rPr lang="en-US" sz="1200"/>
              <a:t>create table BILLING_DETAILS (</a:t>
            </a:r>
          </a:p>
          <a:p>
            <a:pPr marL="266700" indent="-266700">
              <a:lnSpc>
                <a:spcPct val="80000"/>
              </a:lnSpc>
              <a:buFontTx/>
              <a:buNone/>
            </a:pPr>
            <a:r>
              <a:rPr lang="en-US" sz="1200"/>
              <a:t>    ACCOUNT_NUMBER varchar(10) not null primary key,</a:t>
            </a:r>
          </a:p>
          <a:p>
            <a:pPr marL="266700" indent="-266700">
              <a:lnSpc>
                <a:spcPct val="80000"/>
              </a:lnSpc>
              <a:buFontTx/>
              <a:buNone/>
            </a:pPr>
            <a:r>
              <a:rPr lang="en-US" sz="1200"/>
              <a:t>    ACCOUNT_NAME varchar(50) not null,</a:t>
            </a:r>
          </a:p>
          <a:p>
            <a:pPr marL="266700" indent="-266700">
              <a:lnSpc>
                <a:spcPct val="80000"/>
              </a:lnSpc>
              <a:buFontTx/>
              <a:buNone/>
            </a:pPr>
            <a:r>
              <a:rPr lang="en-US" sz="1200"/>
              <a:t>    ACCOUNT_TYPE varchar(2) not null,</a:t>
            </a:r>
          </a:p>
          <a:p>
            <a:pPr marL="266700" indent="-266700">
              <a:lnSpc>
                <a:spcPct val="80000"/>
              </a:lnSpc>
              <a:buFontTx/>
              <a:buNone/>
            </a:pPr>
            <a:r>
              <a:rPr lang="en-US" sz="1200"/>
              <a:t>    USERNAME varchar(15) foreign key references user</a:t>
            </a:r>
          </a:p>
          <a:p>
            <a:pPr marL="266700" indent="-266700">
              <a:lnSpc>
                <a:spcPct val="80000"/>
              </a:lnSpc>
              <a:buFontTx/>
              <a:buNone/>
            </a:pPr>
            <a:r>
              <a:rPr lang="en-US" sz="1200"/>
              <a:t>)</a:t>
            </a:r>
          </a:p>
          <a:p>
            <a:pPr marL="266700" indent="-266700">
              <a:lnSpc>
                <a:spcPct val="80000"/>
              </a:lnSpc>
              <a:buFontTx/>
              <a:buNone/>
            </a:pPr>
            <a:endParaRPr lang="en-US" sz="1200"/>
          </a:p>
          <a:p>
            <a:pPr marL="266700" indent="-266700">
              <a:lnSpc>
                <a:spcPct val="80000"/>
              </a:lnSpc>
              <a:buFontTx/>
              <a:buNone/>
            </a:pPr>
            <a:endParaRPr lang="en-US" sz="1200"/>
          </a:p>
        </p:txBody>
      </p:sp>
      <p:pic>
        <p:nvPicPr>
          <p:cNvPr id="502788" name="Picture 4" descr="UserBillingdetails"/>
          <p:cNvPicPr>
            <a:picLocks noChangeAspect="1" noChangeArrowheads="1"/>
          </p:cNvPicPr>
          <p:nvPr/>
        </p:nvPicPr>
        <p:blipFill>
          <a:blip r:embed="rId2"/>
          <a:srcRect/>
          <a:stretch>
            <a:fillRect/>
          </a:stretch>
        </p:blipFill>
        <p:spPr bwMode="auto">
          <a:xfrm>
            <a:off x="2743200" y="5257800"/>
            <a:ext cx="4048125" cy="538163"/>
          </a:xfrm>
          <a:prstGeom prst="rect">
            <a:avLst/>
          </a:prstGeom>
          <a:noFill/>
        </p:spPr>
      </p:pic>
      <p:sp>
        <p:nvSpPr>
          <p:cNvPr id="502791" name="Line 7"/>
          <p:cNvSpPr>
            <a:spLocks noChangeShapeType="1"/>
          </p:cNvSpPr>
          <p:nvPr/>
        </p:nvSpPr>
        <p:spPr bwMode="auto">
          <a:xfrm>
            <a:off x="2438400" y="1066800"/>
            <a:ext cx="23622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502792" name="Line 8"/>
          <p:cNvSpPr>
            <a:spLocks noChangeShapeType="1"/>
          </p:cNvSpPr>
          <p:nvPr/>
        </p:nvSpPr>
        <p:spPr bwMode="auto">
          <a:xfrm>
            <a:off x="3124200" y="1295400"/>
            <a:ext cx="15240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502793" name="Line 9"/>
          <p:cNvSpPr>
            <a:spLocks noChangeShapeType="1"/>
          </p:cNvSpPr>
          <p:nvPr/>
        </p:nvSpPr>
        <p:spPr bwMode="auto">
          <a:xfrm>
            <a:off x="2895600" y="1524000"/>
            <a:ext cx="16002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502794" name="Line 10"/>
          <p:cNvSpPr>
            <a:spLocks noChangeShapeType="1"/>
          </p:cNvSpPr>
          <p:nvPr/>
        </p:nvSpPr>
        <p:spPr bwMode="auto">
          <a:xfrm>
            <a:off x="2667000" y="2209800"/>
            <a:ext cx="2438400" cy="914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502795" name="Line 11"/>
          <p:cNvSpPr>
            <a:spLocks noChangeShapeType="1"/>
          </p:cNvSpPr>
          <p:nvPr/>
        </p:nvSpPr>
        <p:spPr bwMode="auto">
          <a:xfrm>
            <a:off x="2895600" y="1752600"/>
            <a:ext cx="16002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502796" name="Text Box 12"/>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
        <p:nvSpPr>
          <p:cNvPr id="502797" name="Text Box 13"/>
          <p:cNvSpPr txBox="1">
            <a:spLocks noChangeArrowheads="1"/>
          </p:cNvSpPr>
          <p:nvPr/>
        </p:nvSpPr>
        <p:spPr bwMode="auto">
          <a:xfrm>
            <a:off x="2209800" y="6400800"/>
            <a:ext cx="5867400" cy="3048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400">
                <a:latin typeface="Californian FB" pitchFamily="18" charset="0"/>
              </a:rPr>
              <a:t>Example from “</a:t>
            </a:r>
            <a:r>
              <a:rPr lang="en-US" sz="1400">
                <a:latin typeface="Californian FB" pitchFamily="18" charset="0"/>
                <a:hlinkClick r:id="rId3" tooltip="Java Persistence with Hibernate"/>
              </a:rPr>
              <a:t>Java Persistence with Hibernate</a:t>
            </a:r>
            <a:r>
              <a:rPr lang="en-US" sz="1400">
                <a:latin typeface="Californian FB" pitchFamily="18" charset="0"/>
              </a:rPr>
              <a:t>” </a:t>
            </a:r>
          </a:p>
        </p:txBody>
      </p:sp>
      <p:sp>
        <p:nvSpPr>
          <p:cNvPr id="502798" name="Line 14"/>
          <p:cNvSpPr>
            <a:spLocks noChangeShapeType="1"/>
          </p:cNvSpPr>
          <p:nvPr/>
        </p:nvSpPr>
        <p:spPr bwMode="auto">
          <a:xfrm flipV="1">
            <a:off x="2286000" y="3200400"/>
            <a:ext cx="2667000" cy="914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aphicFrame>
        <p:nvGraphicFramePr>
          <p:cNvPr id="502845" name="Group 61"/>
          <p:cNvGraphicFramePr>
            <a:graphicFrameLocks noGrp="1"/>
          </p:cNvGraphicFramePr>
          <p:nvPr/>
        </p:nvGraphicFramePr>
        <p:xfrm>
          <a:off x="4953000" y="3505200"/>
          <a:ext cx="3657600" cy="1433514"/>
        </p:xfrm>
        <a:graphic>
          <a:graphicData uri="http://schemas.openxmlformats.org/drawingml/2006/table">
            <a:tbl>
              <a:tblPr/>
              <a:tblGrid>
                <a:gridCol w="914400"/>
                <a:gridCol w="914400"/>
                <a:gridCol w="914400"/>
                <a:gridCol w="914400"/>
              </a:tblGrid>
              <a:tr h="35560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ACCOUNT_NUMBER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ACCOUNT_NAME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ACCOUNT_TYPE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USERNAME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rgbClr val="FF0000"/>
                          </a:solidFill>
                          <a:effectLst/>
                          <a:latin typeface="Calibri" charset="0"/>
                        </a:rPr>
                        <a:t>david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222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bbb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dirty="0" err="1">
                          <a:ln>
                            <a:noFill/>
                          </a:ln>
                          <a:solidFill>
                            <a:srgbClr val="FF0000"/>
                          </a:solidFill>
                          <a:effectLst/>
                          <a:latin typeface="Calibri" charset="0"/>
                        </a:rPr>
                        <a:t>david</a:t>
                      </a:r>
                      <a:endParaRPr kumimoji="0" lang="en-US" sz="1200" b="0" i="0" u="none" strike="noStrike" cap="none" normalizeH="0" baseline="0" dirty="0">
                        <a:ln>
                          <a:noFill/>
                        </a:ln>
                        <a:solidFill>
                          <a:srgbClr val="FF0000"/>
                        </a:solidFill>
                        <a:effectLst/>
                        <a:latin typeface="Calibri"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dirty="0" smtClean="0">
                          <a:ln>
                            <a:noFill/>
                          </a:ln>
                          <a:solidFill>
                            <a:schemeClr val="tx1"/>
                          </a:solidFill>
                          <a:effectLst/>
                          <a:latin typeface="Calibri" charset="0"/>
                        </a:rPr>
                        <a:t>…</a:t>
                      </a:r>
                      <a:endParaRPr kumimoji="0" lang="en-US" sz="1200" b="0" i="0" u="none" strike="noStrike" cap="none" normalizeH="0" baseline="0" dirty="0">
                        <a:ln>
                          <a:noFill/>
                        </a:ln>
                        <a:solidFill>
                          <a:schemeClr val="tx1"/>
                        </a:solidFill>
                        <a:effectLst/>
                        <a:latin typeface="Calibri"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endParaRPr kumimoji="0" lang="en-US" sz="1200" b="0" i="0"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endParaRPr kumimoji="0" lang="en-US" sz="1200" b="0" i="0"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endParaRPr kumimoji="0" lang="en-US" sz="1200" b="0" i="0" u="none" strike="noStrike" cap="none" normalizeH="0" baseline="0" dirty="0">
                        <a:ln>
                          <a:noFill/>
                        </a:ln>
                        <a:solidFill>
                          <a:schemeClr val="tx1"/>
                        </a:solidFill>
                        <a:effectLst/>
                        <a:latin typeface="Calibri"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791"/>
                                        </p:tgtEl>
                                        <p:attrNameLst>
                                          <p:attrName>style.visibility</p:attrName>
                                        </p:attrNameLst>
                                      </p:cBhvr>
                                      <p:to>
                                        <p:strVal val="visible"/>
                                      </p:to>
                                    </p:set>
                                    <p:animEffect transition="in" filter="blinds(horizontal)">
                                      <p:cBhvr>
                                        <p:cTn id="7" dur="500"/>
                                        <p:tgtEl>
                                          <p:spTgt spid="5027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792"/>
                                        </p:tgtEl>
                                        <p:attrNameLst>
                                          <p:attrName>style.visibility</p:attrName>
                                        </p:attrNameLst>
                                      </p:cBhvr>
                                      <p:to>
                                        <p:strVal val="visible"/>
                                      </p:to>
                                    </p:set>
                                    <p:animEffect transition="in" filter="blinds(horizontal)">
                                      <p:cBhvr>
                                        <p:cTn id="12" dur="500"/>
                                        <p:tgtEl>
                                          <p:spTgt spid="5027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2793"/>
                                        </p:tgtEl>
                                        <p:attrNameLst>
                                          <p:attrName>style.visibility</p:attrName>
                                        </p:attrNameLst>
                                      </p:cBhvr>
                                      <p:to>
                                        <p:strVal val="visible"/>
                                      </p:to>
                                    </p:set>
                                    <p:animEffect transition="in" filter="blinds(horizontal)">
                                      <p:cBhvr>
                                        <p:cTn id="17" dur="500"/>
                                        <p:tgtEl>
                                          <p:spTgt spid="5027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2795"/>
                                        </p:tgtEl>
                                        <p:attrNameLst>
                                          <p:attrName>style.visibility</p:attrName>
                                        </p:attrNameLst>
                                      </p:cBhvr>
                                      <p:to>
                                        <p:strVal val="visible"/>
                                      </p:to>
                                    </p:set>
                                    <p:animEffect transition="in" filter="blinds(horizontal)">
                                      <p:cBhvr>
                                        <p:cTn id="22" dur="500"/>
                                        <p:tgtEl>
                                          <p:spTgt spid="5027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2794"/>
                                        </p:tgtEl>
                                        <p:attrNameLst>
                                          <p:attrName>style.visibility</p:attrName>
                                        </p:attrNameLst>
                                      </p:cBhvr>
                                      <p:to>
                                        <p:strVal val="visible"/>
                                      </p:to>
                                    </p:set>
                                    <p:animEffect transition="in" filter="blinds(horizontal)">
                                      <p:cBhvr>
                                        <p:cTn id="27" dur="500"/>
                                        <p:tgtEl>
                                          <p:spTgt spid="502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1" grpId="0" animBg="1"/>
      <p:bldP spid="502792" grpId="0" animBg="1"/>
      <p:bldP spid="502793" grpId="0" animBg="1"/>
      <p:bldP spid="502794" grpId="0" animBg="1"/>
      <p:bldP spid="50279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812D61C8-9E88-FE47-9BB7-4C69417460DE}" type="slidenum">
              <a:rPr lang="en-US"/>
              <a:pPr/>
              <a:t>22</a:t>
            </a:fld>
            <a:endParaRPr lang="en-US"/>
          </a:p>
        </p:txBody>
      </p:sp>
      <p:sp>
        <p:nvSpPr>
          <p:cNvPr id="510978" name="Rectangle 2"/>
          <p:cNvSpPr>
            <a:spLocks noGrp="1" noChangeArrowheads="1"/>
          </p:cNvSpPr>
          <p:nvPr>
            <p:ph type="title"/>
          </p:nvPr>
        </p:nvSpPr>
        <p:spPr/>
        <p:txBody>
          <a:bodyPr/>
          <a:lstStyle/>
          <a:p>
            <a:r>
              <a:rPr lang="en-US" sz="2600"/>
              <a:t>Association problem</a:t>
            </a:r>
          </a:p>
        </p:txBody>
      </p:sp>
      <p:sp>
        <p:nvSpPr>
          <p:cNvPr id="510979" name="Rectangle 3"/>
          <p:cNvSpPr>
            <a:spLocks noGrp="1" noChangeArrowheads="1"/>
          </p:cNvSpPr>
          <p:nvPr>
            <p:ph type="body" sz="half" idx="1"/>
          </p:nvPr>
        </p:nvSpPr>
        <p:spPr>
          <a:xfrm>
            <a:off x="838200" y="990600"/>
            <a:ext cx="4953000" cy="5257800"/>
          </a:xfrm>
        </p:spPr>
        <p:txBody>
          <a:bodyPr/>
          <a:lstStyle/>
          <a:p>
            <a:r>
              <a:rPr lang="en-US" sz="2000"/>
              <a:t>In OO, relationships are expressed as references.</a:t>
            </a:r>
          </a:p>
          <a:p>
            <a:pPr lvl="1"/>
            <a:r>
              <a:rPr lang="en-US" sz="1800"/>
              <a:t>Object references are directional. They are pointers. If you need to navigate in both directions, you must define the relationship twice.</a:t>
            </a:r>
          </a:p>
          <a:p>
            <a:pPr lvl="1"/>
            <a:r>
              <a:rPr lang="en-US" sz="1800"/>
              <a:t>Navigation example:</a:t>
            </a:r>
          </a:p>
          <a:p>
            <a:pPr lvl="2"/>
            <a:r>
              <a:rPr lang="en-US" sz="1600"/>
              <a:t>user.getBillingDetails().getAddress</a:t>
            </a:r>
          </a:p>
          <a:p>
            <a:pPr lvl="2"/>
            <a:r>
              <a:rPr lang="en-US" sz="1600"/>
              <a:t>billing.getUser().get…</a:t>
            </a:r>
          </a:p>
          <a:p>
            <a:endParaRPr lang="en-US" sz="2000"/>
          </a:p>
          <a:p>
            <a:r>
              <a:rPr lang="en-US" sz="2000"/>
              <a:t>In RDBMS, relationships expressed as foreign keys.</a:t>
            </a:r>
          </a:p>
          <a:p>
            <a:pPr lvl="1"/>
            <a:r>
              <a:rPr lang="en-US" sz="1800"/>
              <a:t>FK associates are not directional. You can create arbitrary relationships with joins.</a:t>
            </a:r>
          </a:p>
          <a:p>
            <a:endParaRPr lang="en-US" sz="2000"/>
          </a:p>
        </p:txBody>
      </p:sp>
      <p:sp>
        <p:nvSpPr>
          <p:cNvPr id="510980" name="Rectangle 4"/>
          <p:cNvSpPr>
            <a:spLocks noGrp="1" noChangeArrowheads="1"/>
          </p:cNvSpPr>
          <p:nvPr>
            <p:ph type="body" sz="half" idx="2"/>
          </p:nvPr>
        </p:nvSpPr>
        <p:spPr>
          <a:xfrm>
            <a:off x="5943600" y="838200"/>
            <a:ext cx="3200400" cy="4572000"/>
          </a:xfrm>
        </p:spPr>
        <p:txBody>
          <a:bodyPr/>
          <a:lstStyle/>
          <a:p>
            <a:pPr>
              <a:buFontTx/>
              <a:buNone/>
            </a:pPr>
            <a:r>
              <a:rPr lang="en-US" sz="1800">
                <a:solidFill>
                  <a:schemeClr val="tx1"/>
                </a:solidFill>
              </a:rPr>
              <a:t>public class User {</a:t>
            </a:r>
          </a:p>
          <a:p>
            <a:pPr>
              <a:buFontTx/>
              <a:buNone/>
            </a:pPr>
            <a:r>
              <a:rPr lang="en-US" sz="1800">
                <a:solidFill>
                  <a:schemeClr val="tx1"/>
                </a:solidFill>
              </a:rPr>
              <a:t>   private Set billingDetails;</a:t>
            </a:r>
          </a:p>
          <a:p>
            <a:pPr>
              <a:buFontTx/>
              <a:buNone/>
            </a:pPr>
            <a:r>
              <a:rPr lang="en-US" sz="1800">
                <a:solidFill>
                  <a:schemeClr val="tx1"/>
                </a:solidFill>
              </a:rPr>
              <a:t>    ...</a:t>
            </a:r>
          </a:p>
          <a:p>
            <a:pPr>
              <a:buFontTx/>
              <a:buNone/>
            </a:pPr>
            <a:r>
              <a:rPr lang="en-US" sz="1800">
                <a:solidFill>
                  <a:schemeClr val="tx1"/>
                </a:solidFill>
              </a:rPr>
              <a:t>}</a:t>
            </a:r>
          </a:p>
          <a:p>
            <a:pPr>
              <a:buFontTx/>
              <a:buNone/>
            </a:pPr>
            <a:r>
              <a:rPr lang="en-US" sz="1800">
                <a:solidFill>
                  <a:schemeClr val="tx1"/>
                </a:solidFill>
              </a:rPr>
              <a:t>public class BillingDetails {</a:t>
            </a:r>
          </a:p>
          <a:p>
            <a:pPr>
              <a:buFontTx/>
              <a:buNone/>
            </a:pPr>
            <a:r>
              <a:rPr lang="en-US" sz="1800">
                <a:solidFill>
                  <a:schemeClr val="tx1"/>
                </a:solidFill>
              </a:rPr>
              <a:t>   private User user;</a:t>
            </a:r>
          </a:p>
          <a:p>
            <a:pPr>
              <a:buFontTx/>
              <a:buNone/>
            </a:pPr>
            <a:r>
              <a:rPr lang="en-US" sz="1800">
                <a:solidFill>
                  <a:schemeClr val="tx1"/>
                </a:solidFill>
              </a:rPr>
              <a:t>    ...</a:t>
            </a:r>
          </a:p>
          <a:p>
            <a:pPr>
              <a:buFontTx/>
              <a:buNone/>
            </a:pPr>
            <a:r>
              <a:rPr lang="en-US" sz="1800">
                <a:solidFill>
                  <a:schemeClr val="tx1"/>
                </a:solidFill>
              </a:rPr>
              <a:t>}</a:t>
            </a:r>
          </a:p>
          <a:p>
            <a:pPr>
              <a:buFontTx/>
              <a:buNone/>
            </a:pPr>
            <a:endParaRPr lang="en-US" sz="1800">
              <a:solidFill>
                <a:schemeClr val="tx1"/>
              </a:solidFill>
            </a:endParaRPr>
          </a:p>
        </p:txBody>
      </p:sp>
      <p:sp>
        <p:nvSpPr>
          <p:cNvPr id="510981" name="Text Box 5"/>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fld id="{D9D28424-BACD-5D40-8C70-41F245EF9857}" type="slidenum">
              <a:rPr lang="en-US"/>
              <a:pPr/>
              <a:t>23</a:t>
            </a:fld>
            <a:endParaRPr lang="en-US"/>
          </a:p>
        </p:txBody>
      </p:sp>
      <p:sp>
        <p:nvSpPr>
          <p:cNvPr id="516098" name="Rectangle 2"/>
          <p:cNvSpPr>
            <a:spLocks noGrp="1" noChangeArrowheads="1"/>
          </p:cNvSpPr>
          <p:nvPr>
            <p:ph type="title"/>
          </p:nvPr>
        </p:nvSpPr>
        <p:spPr/>
        <p:txBody>
          <a:bodyPr/>
          <a:lstStyle/>
          <a:p>
            <a:r>
              <a:rPr lang="en-US" sz="2600"/>
              <a:t>Many-to-many association</a:t>
            </a:r>
          </a:p>
        </p:txBody>
      </p:sp>
      <p:sp>
        <p:nvSpPr>
          <p:cNvPr id="516100" name="Rectangle 4"/>
          <p:cNvSpPr>
            <a:spLocks noGrp="1" noChangeArrowheads="1"/>
          </p:cNvSpPr>
          <p:nvPr>
            <p:ph type="body" sz="half" idx="1"/>
          </p:nvPr>
        </p:nvSpPr>
        <p:spPr/>
        <p:txBody>
          <a:bodyPr/>
          <a:lstStyle/>
          <a:p>
            <a:r>
              <a:rPr lang="en-US" sz="2000"/>
              <a:t>OO association can have many-to-many multiplicity</a:t>
            </a:r>
          </a:p>
          <a:p>
            <a:r>
              <a:rPr lang="en-US" sz="2000"/>
              <a:t>Table association is always one-to-one or one-to-many</a:t>
            </a:r>
          </a:p>
          <a:p>
            <a:r>
              <a:rPr lang="en-US" sz="2000"/>
              <a:t>To represent many-to-many association, a link table must be introduced</a:t>
            </a:r>
          </a:p>
        </p:txBody>
      </p:sp>
      <p:sp>
        <p:nvSpPr>
          <p:cNvPr id="516101" name="Rectangle 5"/>
          <p:cNvSpPr>
            <a:spLocks noGrp="1" noChangeArrowheads="1"/>
          </p:cNvSpPr>
          <p:nvPr>
            <p:ph type="body" sz="half" idx="2"/>
          </p:nvPr>
        </p:nvSpPr>
        <p:spPr/>
        <p:txBody>
          <a:bodyPr/>
          <a:lstStyle/>
          <a:p>
            <a:pPr>
              <a:buFontTx/>
              <a:buNone/>
            </a:pPr>
            <a:r>
              <a:rPr lang="en-US" sz="1800">
                <a:solidFill>
                  <a:schemeClr val="tx1"/>
                </a:solidFill>
              </a:rPr>
              <a:t>public class User {</a:t>
            </a:r>
          </a:p>
          <a:p>
            <a:pPr>
              <a:buFontTx/>
              <a:buNone/>
            </a:pPr>
            <a:r>
              <a:rPr lang="en-US" sz="1800">
                <a:solidFill>
                  <a:schemeClr val="tx1"/>
                </a:solidFill>
              </a:rPr>
              <a:t>    private Set billingDetails;</a:t>
            </a:r>
          </a:p>
          <a:p>
            <a:pPr>
              <a:buFontTx/>
              <a:buNone/>
            </a:pPr>
            <a:r>
              <a:rPr lang="en-US" sz="1800">
                <a:solidFill>
                  <a:schemeClr val="tx1"/>
                </a:solidFill>
              </a:rPr>
              <a:t>    ...</a:t>
            </a:r>
          </a:p>
          <a:p>
            <a:pPr>
              <a:buFontTx/>
              <a:buNone/>
            </a:pPr>
            <a:r>
              <a:rPr lang="en-US" sz="1800">
                <a:solidFill>
                  <a:schemeClr val="tx1"/>
                </a:solidFill>
              </a:rPr>
              <a:t>}</a:t>
            </a:r>
          </a:p>
          <a:p>
            <a:pPr>
              <a:buFontTx/>
              <a:buNone/>
            </a:pPr>
            <a:r>
              <a:rPr lang="en-US" sz="1800">
                <a:solidFill>
                  <a:schemeClr val="tx1"/>
                </a:solidFill>
              </a:rPr>
              <a:t>public class BillingDetails {</a:t>
            </a:r>
          </a:p>
          <a:p>
            <a:pPr>
              <a:buFontTx/>
              <a:buNone/>
            </a:pPr>
            <a:r>
              <a:rPr lang="en-US" sz="1800">
                <a:solidFill>
                  <a:schemeClr val="tx1"/>
                </a:solidFill>
              </a:rPr>
              <a:t>    private Set users;</a:t>
            </a:r>
          </a:p>
          <a:p>
            <a:pPr>
              <a:buFontTx/>
              <a:buNone/>
            </a:pPr>
            <a:r>
              <a:rPr lang="en-US" sz="1800">
                <a:solidFill>
                  <a:schemeClr val="tx1"/>
                </a:solidFill>
              </a:rPr>
              <a:t>    ...</a:t>
            </a:r>
          </a:p>
          <a:p>
            <a:pPr>
              <a:buFontTx/>
              <a:buNone/>
            </a:pPr>
            <a:r>
              <a:rPr lang="en-US" sz="1800">
                <a:solidFill>
                  <a:schemeClr val="tx1"/>
                </a:solidFill>
              </a:rPr>
              <a:t>}</a:t>
            </a:r>
          </a:p>
          <a:p>
            <a:pPr>
              <a:buFontTx/>
              <a:buNone/>
            </a:pPr>
            <a:endParaRPr lang="en-US" sz="1800">
              <a:solidFill>
                <a:schemeClr val="tx1"/>
              </a:solidFill>
            </a:endParaRPr>
          </a:p>
          <a:p>
            <a:pPr>
              <a:buFontTx/>
              <a:buNone/>
            </a:pPr>
            <a:endParaRPr lang="en-US" sz="1800">
              <a:solidFill>
                <a:schemeClr val="tx1"/>
              </a:solidFill>
            </a:endParaRPr>
          </a:p>
          <a:p>
            <a:pPr>
              <a:buFontTx/>
              <a:buNone/>
            </a:pPr>
            <a:endParaRPr lang="en-US" sz="1800">
              <a:solidFill>
                <a:schemeClr val="tx1"/>
              </a:solidFill>
            </a:endParaRPr>
          </a:p>
        </p:txBody>
      </p:sp>
      <p:sp>
        <p:nvSpPr>
          <p:cNvPr id="516102" name="Text Box 6"/>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
        <p:nvSpPr>
          <p:cNvPr id="516103" name="Text Box 7"/>
          <p:cNvSpPr txBox="1">
            <a:spLocks noChangeArrowheads="1"/>
          </p:cNvSpPr>
          <p:nvPr/>
        </p:nvSpPr>
        <p:spPr bwMode="auto">
          <a:xfrm>
            <a:off x="609600" y="4495800"/>
            <a:ext cx="8077200" cy="1465263"/>
          </a:xfrm>
          <a:prstGeom prst="rect">
            <a:avLst/>
          </a:prstGeom>
          <a:noFill/>
          <a:ln w="9525">
            <a:noFill/>
            <a:miter lim="800000"/>
            <a:headEnd/>
            <a:tailEnd/>
          </a:ln>
          <a:effectLst/>
        </p:spPr>
        <p:txBody>
          <a:bodyPr>
            <a:prstTxWarp prst="textNoShape">
              <a:avLst/>
            </a:prstTxWarp>
            <a:spAutoFit/>
          </a:bodyPr>
          <a:lstStyle/>
          <a:p>
            <a:r>
              <a:rPr lang="en-US" sz="1800">
                <a:latin typeface="Californian FB" pitchFamily="18" charset="0"/>
              </a:rPr>
              <a:t>create table USER_BILLING_DETAILS (</a:t>
            </a:r>
          </a:p>
          <a:p>
            <a:r>
              <a:rPr lang="en-US" sz="1800">
                <a:latin typeface="Californian FB" pitchFamily="18" charset="0"/>
              </a:rPr>
              <a:t>    USER_ID bigint foreign key references USERS,</a:t>
            </a:r>
          </a:p>
          <a:p>
            <a:r>
              <a:rPr lang="en-US" sz="1800">
                <a:latin typeface="Californian FB" pitchFamily="18" charset="0"/>
              </a:rPr>
              <a:t>    BILLING_DETAILS_ID bigint foreign key references BILLING_DETAILS,</a:t>
            </a:r>
          </a:p>
          <a:p>
            <a:r>
              <a:rPr lang="en-US" sz="1800">
                <a:latin typeface="Californian FB" pitchFamily="18" charset="0"/>
              </a:rPr>
              <a:t>    PRIMARY KEY (USER_ID, BILLING_DETAILS_ID)</a:t>
            </a:r>
          </a:p>
          <a:p>
            <a:r>
              <a:rPr lang="en-US" sz="1800">
                <a:latin typeface="Californian FB" pitchFamily="18" charset="0"/>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fld id="{0C591049-BFFA-124E-B64C-A35645FA0F6B}" type="slidenum">
              <a:rPr lang="en-US"/>
              <a:pPr/>
              <a:t>24</a:t>
            </a:fld>
            <a:endParaRPr lang="en-US"/>
          </a:p>
        </p:txBody>
      </p:sp>
      <p:sp>
        <p:nvSpPr>
          <p:cNvPr id="504834" name="Rectangle 2"/>
          <p:cNvSpPr>
            <a:spLocks noGrp="1" noChangeArrowheads="1"/>
          </p:cNvSpPr>
          <p:nvPr>
            <p:ph type="title"/>
          </p:nvPr>
        </p:nvSpPr>
        <p:spPr/>
        <p:txBody>
          <a:bodyPr/>
          <a:lstStyle/>
          <a:p>
            <a:r>
              <a:rPr lang="en-US" sz="2600"/>
              <a:t>The granularity problem</a:t>
            </a:r>
          </a:p>
        </p:txBody>
      </p:sp>
      <p:sp>
        <p:nvSpPr>
          <p:cNvPr id="504836" name="Rectangle 4"/>
          <p:cNvSpPr>
            <a:spLocks noGrp="1" noChangeArrowheads="1"/>
          </p:cNvSpPr>
          <p:nvPr>
            <p:ph type="body" sz="half" idx="1"/>
          </p:nvPr>
        </p:nvSpPr>
        <p:spPr>
          <a:xfrm>
            <a:off x="685800" y="990600"/>
            <a:ext cx="4495800" cy="4419600"/>
          </a:xfrm>
        </p:spPr>
        <p:txBody>
          <a:bodyPr/>
          <a:lstStyle/>
          <a:p>
            <a:pPr>
              <a:lnSpc>
                <a:spcPct val="80000"/>
              </a:lnSpc>
            </a:pPr>
            <a:r>
              <a:rPr lang="en-US" sz="1800"/>
              <a:t>Address is broken down to street, city, etc. </a:t>
            </a:r>
          </a:p>
          <a:p>
            <a:pPr>
              <a:lnSpc>
                <a:spcPct val="80000"/>
              </a:lnSpc>
            </a:pPr>
            <a:endParaRPr lang="en-US" sz="1800"/>
          </a:p>
          <a:p>
            <a:pPr>
              <a:lnSpc>
                <a:spcPct val="80000"/>
              </a:lnSpc>
            </a:pPr>
            <a:r>
              <a:rPr lang="en-US" sz="1800"/>
              <a:t>In OO, It is natural to have an Address class</a:t>
            </a:r>
          </a:p>
          <a:p>
            <a:pPr>
              <a:lnSpc>
                <a:spcPct val="80000"/>
              </a:lnSpc>
            </a:pPr>
            <a:r>
              <a:rPr lang="en-US" sz="1800"/>
              <a:t>Classes have multi levels of granularity</a:t>
            </a:r>
          </a:p>
          <a:p>
            <a:pPr lvl="1">
              <a:lnSpc>
                <a:spcPct val="80000"/>
              </a:lnSpc>
            </a:pPr>
            <a:r>
              <a:rPr lang="en-US" sz="1600"/>
              <a:t>User: coarse-grained</a:t>
            </a:r>
          </a:p>
          <a:p>
            <a:pPr lvl="1">
              <a:lnSpc>
                <a:spcPct val="80000"/>
              </a:lnSpc>
            </a:pPr>
            <a:r>
              <a:rPr lang="en-US" sz="1600"/>
              <a:t>Address:  finer-grained</a:t>
            </a:r>
          </a:p>
          <a:p>
            <a:pPr lvl="1">
              <a:lnSpc>
                <a:spcPct val="80000"/>
              </a:lnSpc>
            </a:pPr>
            <a:r>
              <a:rPr lang="en-US" sz="1600"/>
              <a:t>Zipcode(String):  simple type</a:t>
            </a:r>
          </a:p>
          <a:p>
            <a:pPr>
              <a:lnSpc>
                <a:spcPct val="80000"/>
              </a:lnSpc>
            </a:pPr>
            <a:endParaRPr lang="en-US" sz="1800"/>
          </a:p>
          <a:p>
            <a:pPr>
              <a:lnSpc>
                <a:spcPct val="80000"/>
              </a:lnSpc>
            </a:pPr>
            <a:r>
              <a:rPr lang="en-US" sz="1800"/>
              <a:t>RDBMS just has two levels of granularity visible</a:t>
            </a:r>
          </a:p>
          <a:p>
            <a:pPr lvl="1">
              <a:lnSpc>
                <a:spcPct val="80000"/>
              </a:lnSpc>
            </a:pPr>
            <a:r>
              <a:rPr lang="en-US" sz="1600"/>
              <a:t> tables such as USERS</a:t>
            </a:r>
          </a:p>
          <a:p>
            <a:pPr lvl="1">
              <a:lnSpc>
                <a:spcPct val="80000"/>
              </a:lnSpc>
            </a:pPr>
            <a:r>
              <a:rPr lang="en-US" sz="1600"/>
              <a:t> columns such as ADDRESS_ZIPCODE.</a:t>
            </a:r>
          </a:p>
        </p:txBody>
      </p:sp>
      <p:sp>
        <p:nvSpPr>
          <p:cNvPr id="504837" name="Rectangle 5"/>
          <p:cNvSpPr>
            <a:spLocks noGrp="1" noChangeArrowheads="1"/>
          </p:cNvSpPr>
          <p:nvPr>
            <p:ph type="body" sz="half" idx="2"/>
          </p:nvPr>
        </p:nvSpPr>
        <p:spPr>
          <a:xfrm>
            <a:off x="5219700" y="990600"/>
            <a:ext cx="3543300" cy="3810000"/>
          </a:xfrm>
        </p:spPr>
        <p:txBody>
          <a:bodyPr/>
          <a:lstStyle/>
          <a:p>
            <a:pPr>
              <a:lnSpc>
                <a:spcPct val="80000"/>
              </a:lnSpc>
              <a:buFontTx/>
              <a:buNone/>
            </a:pPr>
            <a:r>
              <a:rPr lang="en-US" sz="1200">
                <a:solidFill>
                  <a:schemeClr val="tx1"/>
                </a:solidFill>
                <a:latin typeface="Georgia" charset="0"/>
              </a:rPr>
              <a:t>create table USERS (</a:t>
            </a:r>
          </a:p>
          <a:p>
            <a:pPr>
              <a:lnSpc>
                <a:spcPct val="80000"/>
              </a:lnSpc>
              <a:buFontTx/>
              <a:buNone/>
            </a:pPr>
            <a:r>
              <a:rPr lang="en-US" sz="1200">
                <a:solidFill>
                  <a:schemeClr val="tx1"/>
                </a:solidFill>
                <a:latin typeface="Georgia" charset="0"/>
              </a:rPr>
              <a:t>    USERID varchar(15) not null primary key,</a:t>
            </a:r>
          </a:p>
          <a:p>
            <a:pPr>
              <a:lnSpc>
                <a:spcPct val="80000"/>
              </a:lnSpc>
              <a:buFontTx/>
              <a:buNone/>
            </a:pPr>
            <a:r>
              <a:rPr lang="en-US" sz="1200">
                <a:solidFill>
                  <a:schemeClr val="tx1"/>
                </a:solidFill>
                <a:latin typeface="Georgia" charset="0"/>
              </a:rPr>
              <a:t>    NAME varchar(50) not null,</a:t>
            </a:r>
          </a:p>
          <a:p>
            <a:pPr>
              <a:lnSpc>
                <a:spcPct val="80000"/>
              </a:lnSpc>
              <a:buFontTx/>
              <a:buNone/>
            </a:pPr>
            <a:r>
              <a:rPr lang="en-US" sz="1200">
                <a:solidFill>
                  <a:schemeClr val="tx1"/>
                </a:solidFill>
                <a:latin typeface="Georgia" charset="0"/>
              </a:rPr>
              <a:t>    ADDRESS_STREET varchar(50),</a:t>
            </a:r>
          </a:p>
          <a:p>
            <a:pPr>
              <a:lnSpc>
                <a:spcPct val="80000"/>
              </a:lnSpc>
              <a:buFontTx/>
              <a:buNone/>
            </a:pPr>
            <a:r>
              <a:rPr lang="en-US" sz="1200">
                <a:solidFill>
                  <a:schemeClr val="tx1"/>
                </a:solidFill>
                <a:latin typeface="Georgia" charset="0"/>
              </a:rPr>
              <a:t>    ADDRESS_CITY varchar(15),</a:t>
            </a:r>
          </a:p>
          <a:p>
            <a:pPr>
              <a:lnSpc>
                <a:spcPct val="80000"/>
              </a:lnSpc>
              <a:buFontTx/>
              <a:buNone/>
            </a:pPr>
            <a:r>
              <a:rPr lang="en-US" sz="1200">
                <a:solidFill>
                  <a:schemeClr val="tx1"/>
                </a:solidFill>
                <a:latin typeface="Georgia" charset="0"/>
              </a:rPr>
              <a:t>    ADDRESS_STATE varchar(15),</a:t>
            </a:r>
          </a:p>
          <a:p>
            <a:pPr>
              <a:lnSpc>
                <a:spcPct val="80000"/>
              </a:lnSpc>
              <a:buFontTx/>
              <a:buNone/>
            </a:pPr>
            <a:endParaRPr lang="en-US" sz="1200">
              <a:solidFill>
                <a:schemeClr val="tx1"/>
              </a:solidFill>
              <a:latin typeface="Georgia" charset="0"/>
            </a:endParaRPr>
          </a:p>
          <a:p>
            <a:pPr>
              <a:lnSpc>
                <a:spcPct val="80000"/>
              </a:lnSpc>
              <a:buFontTx/>
              <a:buNone/>
            </a:pPr>
            <a:r>
              <a:rPr lang="en-US" sz="1200">
                <a:solidFill>
                  <a:schemeClr val="tx1"/>
                </a:solidFill>
                <a:latin typeface="Georgia" charset="0"/>
              </a:rPr>
              <a:t>    ADDRESS_ZIPCODE varchar(5),</a:t>
            </a:r>
          </a:p>
          <a:p>
            <a:pPr>
              <a:lnSpc>
                <a:spcPct val="80000"/>
              </a:lnSpc>
              <a:buFontTx/>
              <a:buNone/>
            </a:pPr>
            <a:r>
              <a:rPr lang="en-US" sz="1200">
                <a:solidFill>
                  <a:schemeClr val="tx1"/>
                </a:solidFill>
                <a:latin typeface="Georgia" charset="0"/>
              </a:rPr>
              <a:t>    ADDRESS_COUNTRY varchar(15)</a:t>
            </a:r>
          </a:p>
          <a:p>
            <a:pPr>
              <a:lnSpc>
                <a:spcPct val="80000"/>
              </a:lnSpc>
              <a:buFontTx/>
              <a:buNone/>
            </a:pPr>
            <a:r>
              <a:rPr lang="en-US" sz="1200">
                <a:solidFill>
                  <a:schemeClr val="tx1"/>
                </a:solidFill>
                <a:latin typeface="Georgia" charset="0"/>
              </a:rPr>
              <a:t>)</a:t>
            </a:r>
          </a:p>
          <a:p>
            <a:pPr>
              <a:lnSpc>
                <a:spcPct val="80000"/>
              </a:lnSpc>
            </a:pPr>
            <a:endParaRPr lang="en-US" sz="1200">
              <a:solidFill>
                <a:schemeClr val="tx1"/>
              </a:solidFill>
              <a:latin typeface="Georgia" charset="0"/>
            </a:endParaRPr>
          </a:p>
          <a:p>
            <a:pPr>
              <a:lnSpc>
                <a:spcPct val="80000"/>
              </a:lnSpc>
            </a:pPr>
            <a:endParaRPr lang="en-US" sz="1400">
              <a:solidFill>
                <a:schemeClr val="tx1"/>
              </a:solidFill>
              <a:latin typeface="Georgia" charset="0"/>
            </a:endParaRPr>
          </a:p>
        </p:txBody>
      </p:sp>
      <p:pic>
        <p:nvPicPr>
          <p:cNvPr id="504838" name="Picture 6" descr="UserBillingdetailsAddress"/>
          <p:cNvPicPr>
            <a:picLocks noChangeAspect="1" noChangeArrowheads="1"/>
          </p:cNvPicPr>
          <p:nvPr/>
        </p:nvPicPr>
        <p:blipFill>
          <a:blip r:embed="rId2"/>
          <a:srcRect/>
          <a:stretch>
            <a:fillRect/>
          </a:stretch>
        </p:blipFill>
        <p:spPr bwMode="auto">
          <a:xfrm>
            <a:off x="1143000" y="5638800"/>
            <a:ext cx="7162800" cy="690563"/>
          </a:xfrm>
          <a:prstGeom prst="rect">
            <a:avLst/>
          </a:prstGeom>
          <a:noFill/>
        </p:spPr>
      </p:pic>
      <p:sp>
        <p:nvSpPr>
          <p:cNvPr id="504839" name="Text Box 7"/>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D0A65A6-0396-1A44-B272-1142C93C87CF}" type="slidenum">
              <a:rPr lang="en-US"/>
              <a:pPr/>
              <a:t>25</a:t>
            </a:fld>
            <a:endParaRPr lang="en-US"/>
          </a:p>
        </p:txBody>
      </p:sp>
      <p:sp>
        <p:nvSpPr>
          <p:cNvPr id="509954" name="Rectangle 2"/>
          <p:cNvSpPr>
            <a:spLocks noGrp="1" noChangeArrowheads="1"/>
          </p:cNvSpPr>
          <p:nvPr>
            <p:ph type="title"/>
          </p:nvPr>
        </p:nvSpPr>
        <p:spPr/>
        <p:txBody>
          <a:bodyPr/>
          <a:lstStyle/>
          <a:p>
            <a:r>
              <a:rPr lang="en-US" sz="2600"/>
              <a:t>Object identity</a:t>
            </a:r>
          </a:p>
        </p:txBody>
      </p:sp>
      <p:sp>
        <p:nvSpPr>
          <p:cNvPr id="509955" name="Rectangle 3"/>
          <p:cNvSpPr>
            <a:spLocks noGrp="1" noChangeArrowheads="1"/>
          </p:cNvSpPr>
          <p:nvPr>
            <p:ph type="body" idx="1"/>
          </p:nvPr>
        </p:nvSpPr>
        <p:spPr/>
        <p:txBody>
          <a:bodyPr/>
          <a:lstStyle/>
          <a:p>
            <a:r>
              <a:rPr lang="en-US" dirty="0"/>
              <a:t>Object ‘sameness’</a:t>
            </a:r>
          </a:p>
          <a:p>
            <a:pPr lvl="1"/>
            <a:r>
              <a:rPr lang="en-US" dirty="0"/>
              <a:t>object identity: Objects are identical if they occupy the same memory location in the JVM. This can be checked by using the == operator.</a:t>
            </a:r>
          </a:p>
          <a:p>
            <a:pPr lvl="1"/>
            <a:r>
              <a:rPr lang="en-US" dirty="0"/>
              <a:t>Object equality: Objects are equal if they have the same value, as defined by the equals (Object </a:t>
            </a:r>
            <a:r>
              <a:rPr lang="en-US" dirty="0" err="1"/>
              <a:t>o</a:t>
            </a:r>
            <a:r>
              <a:rPr lang="en-US" dirty="0"/>
              <a:t>) method. Classes that don't explicitly override this method inherit the implementation defined by </a:t>
            </a:r>
            <a:r>
              <a:rPr lang="en-US" dirty="0" err="1"/>
              <a:t>java.lang.Object</a:t>
            </a:r>
            <a:r>
              <a:rPr lang="en-US" dirty="0"/>
              <a:t>, which compares object identity.</a:t>
            </a:r>
          </a:p>
          <a:p>
            <a:r>
              <a:rPr lang="en-US" dirty="0"/>
              <a:t>Database identity: </a:t>
            </a:r>
          </a:p>
          <a:p>
            <a:pPr lvl="1"/>
            <a:r>
              <a:rPr lang="en-US" dirty="0"/>
              <a:t>Objects stored in a relational database are identical if they represent the same </a:t>
            </a:r>
            <a:r>
              <a:rPr lang="en-US" dirty="0" smtClean="0"/>
              <a:t>row, or</a:t>
            </a:r>
          </a:p>
          <a:p>
            <a:pPr lvl="1"/>
            <a:r>
              <a:rPr lang="en-US" dirty="0" smtClean="0"/>
              <a:t>equivalently</a:t>
            </a:r>
            <a:r>
              <a:rPr lang="en-US" dirty="0"/>
              <a:t>, if they share the same table and primary key value. </a:t>
            </a:r>
          </a:p>
          <a:p>
            <a:endParaRPr lang="en-US" dirty="0"/>
          </a:p>
        </p:txBody>
      </p:sp>
      <p:sp>
        <p:nvSpPr>
          <p:cNvPr id="509956"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31BDC86F-74A2-BB49-BE9B-EEFBD65D6801}" type="slidenum">
              <a:rPr lang="en-US"/>
              <a:pPr/>
              <a:t>26</a:t>
            </a:fld>
            <a:endParaRPr lang="en-US"/>
          </a:p>
        </p:txBody>
      </p:sp>
      <p:sp>
        <p:nvSpPr>
          <p:cNvPr id="513028" name="Rectangle 4"/>
          <p:cNvSpPr>
            <a:spLocks noGrp="1" noChangeArrowheads="1"/>
          </p:cNvSpPr>
          <p:nvPr>
            <p:ph type="title"/>
          </p:nvPr>
        </p:nvSpPr>
        <p:spPr/>
        <p:txBody>
          <a:bodyPr/>
          <a:lstStyle/>
          <a:p>
            <a:r>
              <a:rPr lang="en-US" sz="2600"/>
              <a:t>Object identity</a:t>
            </a:r>
          </a:p>
        </p:txBody>
      </p:sp>
      <p:sp>
        <p:nvSpPr>
          <p:cNvPr id="513029" name="Rectangle 5"/>
          <p:cNvSpPr>
            <a:spLocks noGrp="1" noChangeArrowheads="1"/>
          </p:cNvSpPr>
          <p:nvPr>
            <p:ph type="body" sz="half" idx="1"/>
          </p:nvPr>
        </p:nvSpPr>
        <p:spPr>
          <a:xfrm>
            <a:off x="838200" y="990600"/>
            <a:ext cx="7772400" cy="5486400"/>
          </a:xfrm>
        </p:spPr>
        <p:txBody>
          <a:bodyPr/>
          <a:lstStyle/>
          <a:p>
            <a:pPr>
              <a:lnSpc>
                <a:spcPct val="80000"/>
              </a:lnSpc>
            </a:pPr>
            <a:r>
              <a:rPr lang="en-US" sz="1800" dirty="0"/>
              <a:t>Primary keys are often system-generated</a:t>
            </a:r>
          </a:p>
          <a:p>
            <a:pPr lvl="1">
              <a:lnSpc>
                <a:spcPct val="80000"/>
              </a:lnSpc>
            </a:pPr>
            <a:r>
              <a:rPr lang="en-US" sz="1400" dirty="0" smtClean="0"/>
              <a:t>E.g. </a:t>
            </a:r>
            <a:r>
              <a:rPr lang="en-US" sz="1200" dirty="0" smtClean="0"/>
              <a:t>The </a:t>
            </a:r>
            <a:r>
              <a:rPr lang="en-US" sz="1200" dirty="0"/>
              <a:t>USER_ID and BILLING_DETAILS_ID columns contain system-generated values.</a:t>
            </a:r>
          </a:p>
          <a:p>
            <a:pPr>
              <a:lnSpc>
                <a:spcPct val="80000"/>
              </a:lnSpc>
            </a:pPr>
            <a:r>
              <a:rPr lang="en-US" sz="1800" dirty="0"/>
              <a:t> These columns were introduced purely for the benefit of the data model</a:t>
            </a:r>
          </a:p>
          <a:p>
            <a:pPr>
              <a:lnSpc>
                <a:spcPct val="80000"/>
              </a:lnSpc>
            </a:pPr>
            <a:r>
              <a:rPr lang="en-US" sz="1800" dirty="0"/>
              <a:t>how should they be represented in the domain model?</a:t>
            </a:r>
          </a:p>
          <a:p>
            <a:pPr>
              <a:lnSpc>
                <a:spcPct val="80000"/>
              </a:lnSpc>
            </a:pPr>
            <a:endParaRPr lang="en-US" sz="1800" dirty="0"/>
          </a:p>
          <a:p>
            <a:pPr>
              <a:lnSpc>
                <a:spcPct val="80000"/>
              </a:lnSpc>
              <a:buFontTx/>
              <a:buNone/>
            </a:pPr>
            <a:r>
              <a:rPr lang="en-US" sz="1400" dirty="0">
                <a:solidFill>
                  <a:schemeClr val="tx1"/>
                </a:solidFill>
              </a:rPr>
              <a:t>create table USERS (</a:t>
            </a:r>
          </a:p>
          <a:p>
            <a:pPr>
              <a:lnSpc>
                <a:spcPct val="80000"/>
              </a:lnSpc>
              <a:buFontTx/>
              <a:buNone/>
            </a:pPr>
            <a:r>
              <a:rPr lang="en-US" sz="1400" dirty="0">
                <a:solidFill>
                  <a:srgbClr val="FF0000"/>
                </a:solidFill>
              </a:rPr>
              <a:t>    USER_ID </a:t>
            </a:r>
            <a:r>
              <a:rPr lang="en-US" sz="1400" dirty="0" err="1">
                <a:solidFill>
                  <a:srgbClr val="FF0000"/>
                </a:solidFill>
              </a:rPr>
              <a:t>bigint</a:t>
            </a:r>
            <a:r>
              <a:rPr lang="en-US" sz="1400" dirty="0">
                <a:solidFill>
                  <a:srgbClr val="FF0000"/>
                </a:solidFill>
              </a:rPr>
              <a:t> not null primary key,</a:t>
            </a:r>
          </a:p>
          <a:p>
            <a:pPr>
              <a:lnSpc>
                <a:spcPct val="80000"/>
              </a:lnSpc>
              <a:buFontTx/>
              <a:buNone/>
            </a:pPr>
            <a:r>
              <a:rPr lang="en-US" sz="1400" dirty="0">
                <a:solidFill>
                  <a:schemeClr val="tx1"/>
                </a:solidFill>
              </a:rPr>
              <a:t>    USERNAME varchar(15) not null unique,</a:t>
            </a:r>
          </a:p>
          <a:p>
            <a:pPr>
              <a:lnSpc>
                <a:spcPct val="80000"/>
              </a:lnSpc>
              <a:buFontTx/>
              <a:buNone/>
            </a:pPr>
            <a:r>
              <a:rPr lang="en-US" sz="1400" dirty="0">
                <a:solidFill>
                  <a:schemeClr val="tx1"/>
                </a:solidFill>
              </a:rPr>
              <a:t>    NAME varchar(50) not null,</a:t>
            </a:r>
          </a:p>
          <a:p>
            <a:pPr>
              <a:lnSpc>
                <a:spcPct val="80000"/>
              </a:lnSpc>
              <a:buFontTx/>
              <a:buNone/>
            </a:pPr>
            <a:r>
              <a:rPr lang="en-US" sz="1400" dirty="0">
                <a:solidFill>
                  <a:schemeClr val="tx1"/>
                </a:solidFill>
              </a:rPr>
              <a:t>    ...</a:t>
            </a:r>
          </a:p>
          <a:p>
            <a:pPr>
              <a:lnSpc>
                <a:spcPct val="80000"/>
              </a:lnSpc>
              <a:buFontTx/>
              <a:buNone/>
            </a:pPr>
            <a:r>
              <a:rPr lang="en-US" sz="1400" dirty="0">
                <a:solidFill>
                  <a:schemeClr val="tx1"/>
                </a:solidFill>
              </a:rPr>
              <a:t>)</a:t>
            </a:r>
          </a:p>
          <a:p>
            <a:pPr>
              <a:lnSpc>
                <a:spcPct val="80000"/>
              </a:lnSpc>
              <a:buFontTx/>
              <a:buNone/>
            </a:pPr>
            <a:r>
              <a:rPr lang="en-US" sz="1400" dirty="0">
                <a:solidFill>
                  <a:schemeClr val="tx1"/>
                </a:solidFill>
              </a:rPr>
              <a:t>create table BILLING_DETAILS (</a:t>
            </a:r>
          </a:p>
          <a:p>
            <a:pPr>
              <a:lnSpc>
                <a:spcPct val="80000"/>
              </a:lnSpc>
              <a:buFontTx/>
              <a:buNone/>
            </a:pPr>
            <a:r>
              <a:rPr lang="en-US" sz="1400" dirty="0">
                <a:solidFill>
                  <a:schemeClr val="tx1"/>
                </a:solidFill>
              </a:rPr>
              <a:t>    </a:t>
            </a:r>
            <a:r>
              <a:rPr lang="en-US" sz="1400" dirty="0">
                <a:solidFill>
                  <a:srgbClr val="FF0000"/>
                </a:solidFill>
              </a:rPr>
              <a:t>BILLING_DETAILS_ID </a:t>
            </a:r>
            <a:r>
              <a:rPr lang="en-US" sz="1400" dirty="0" err="1">
                <a:solidFill>
                  <a:srgbClr val="FF0000"/>
                </a:solidFill>
              </a:rPr>
              <a:t>bigint</a:t>
            </a:r>
            <a:r>
              <a:rPr lang="en-US" sz="1400" dirty="0">
                <a:solidFill>
                  <a:srgbClr val="FF0000"/>
                </a:solidFill>
              </a:rPr>
              <a:t> not null primary key,</a:t>
            </a:r>
          </a:p>
          <a:p>
            <a:pPr>
              <a:lnSpc>
                <a:spcPct val="80000"/>
              </a:lnSpc>
              <a:buFontTx/>
              <a:buNone/>
            </a:pPr>
            <a:r>
              <a:rPr lang="en-US" sz="1400" dirty="0">
                <a:solidFill>
                  <a:schemeClr val="tx1"/>
                </a:solidFill>
              </a:rPr>
              <a:t>    ACCOUNT_NUMBER VARCHAR(10) not null unique,</a:t>
            </a:r>
          </a:p>
          <a:p>
            <a:pPr>
              <a:lnSpc>
                <a:spcPct val="80000"/>
              </a:lnSpc>
              <a:buFontTx/>
              <a:buNone/>
            </a:pPr>
            <a:r>
              <a:rPr lang="en-US" sz="1400" dirty="0">
                <a:solidFill>
                  <a:schemeClr val="tx1"/>
                </a:solidFill>
              </a:rPr>
              <a:t>    ACCOUNT_NAME VARCHAR(50) not null,</a:t>
            </a:r>
          </a:p>
          <a:p>
            <a:pPr>
              <a:lnSpc>
                <a:spcPct val="80000"/>
              </a:lnSpc>
              <a:buFontTx/>
              <a:buNone/>
            </a:pPr>
            <a:r>
              <a:rPr lang="en-US" sz="1400" dirty="0">
                <a:solidFill>
                  <a:schemeClr val="tx1"/>
                </a:solidFill>
              </a:rPr>
              <a:t>    ACCOUNT_TYPE VARCHAR(2) not null,</a:t>
            </a:r>
          </a:p>
          <a:p>
            <a:pPr>
              <a:lnSpc>
                <a:spcPct val="80000"/>
              </a:lnSpc>
              <a:buFontTx/>
              <a:buNone/>
            </a:pPr>
            <a:r>
              <a:rPr lang="en-US" sz="1400" dirty="0">
                <a:solidFill>
                  <a:schemeClr val="tx1"/>
                </a:solidFill>
              </a:rPr>
              <a:t>    USER_ID </a:t>
            </a:r>
            <a:r>
              <a:rPr lang="en-US" sz="1400" dirty="0" err="1">
                <a:solidFill>
                  <a:schemeClr val="tx1"/>
                </a:solidFill>
              </a:rPr>
              <a:t>bigint</a:t>
            </a:r>
            <a:r>
              <a:rPr lang="en-US" sz="1400" dirty="0">
                <a:solidFill>
                  <a:schemeClr val="tx1"/>
                </a:solidFill>
              </a:rPr>
              <a:t> foreign key references USER</a:t>
            </a:r>
          </a:p>
          <a:p>
            <a:pPr>
              <a:lnSpc>
                <a:spcPct val="80000"/>
              </a:lnSpc>
              <a:buFontTx/>
              <a:buNone/>
            </a:pPr>
            <a:r>
              <a:rPr lang="en-US" sz="1400" dirty="0">
                <a:solidFill>
                  <a:schemeClr val="tx1"/>
                </a:solidFill>
              </a:rPr>
              <a:t>)</a:t>
            </a:r>
            <a:endParaRPr lang="en-US" sz="1800" dirty="0"/>
          </a:p>
        </p:txBody>
      </p:sp>
      <p:sp>
        <p:nvSpPr>
          <p:cNvPr id="513031" name="Text Box 7"/>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4DD8444-D592-DA48-B38C-CE2F02F8F27D}" type="slidenum">
              <a:rPr lang="en-US"/>
              <a:pPr/>
              <a:t>27</a:t>
            </a:fld>
            <a:endParaRPr lang="en-US"/>
          </a:p>
        </p:txBody>
      </p:sp>
      <p:sp>
        <p:nvSpPr>
          <p:cNvPr id="506882" name="Rectangle 2"/>
          <p:cNvSpPr>
            <a:spLocks noGrp="1" noChangeArrowheads="1"/>
          </p:cNvSpPr>
          <p:nvPr>
            <p:ph type="title"/>
          </p:nvPr>
        </p:nvSpPr>
        <p:spPr/>
        <p:txBody>
          <a:bodyPr/>
          <a:lstStyle/>
          <a:p>
            <a:r>
              <a:rPr lang="en-US" sz="2600"/>
              <a:t>Subtype problem</a:t>
            </a:r>
          </a:p>
        </p:txBody>
      </p:sp>
      <p:sp>
        <p:nvSpPr>
          <p:cNvPr id="506883" name="Rectangle 3"/>
          <p:cNvSpPr>
            <a:spLocks noGrp="1" noChangeArrowheads="1"/>
          </p:cNvSpPr>
          <p:nvPr>
            <p:ph type="body" idx="1"/>
          </p:nvPr>
        </p:nvSpPr>
        <p:spPr/>
        <p:txBody>
          <a:bodyPr/>
          <a:lstStyle/>
          <a:p>
            <a:r>
              <a:rPr lang="en-US"/>
              <a:t>Inheritance problem:</a:t>
            </a:r>
          </a:p>
          <a:p>
            <a:pPr lvl="1"/>
            <a:r>
              <a:rPr lang="en-US"/>
              <a:t>RDBMS products don’t support “table inheritance”</a:t>
            </a:r>
          </a:p>
          <a:p>
            <a:pPr lvl="1"/>
            <a:r>
              <a:rPr lang="en-US"/>
              <a:t>There is no standard way to map the class hierarchy to tables</a:t>
            </a:r>
          </a:p>
          <a:p>
            <a:r>
              <a:rPr lang="en-US"/>
              <a:t>Polymorphism problem</a:t>
            </a:r>
          </a:p>
          <a:p>
            <a:pPr lvl="1"/>
            <a:r>
              <a:rPr lang="en-US"/>
              <a:t>User class associates to BillingDetails, which has two subclasses</a:t>
            </a:r>
          </a:p>
          <a:p>
            <a:pPr lvl="1"/>
            <a:r>
              <a:rPr lang="en-US"/>
              <a:t>It is a polymorphic association</a:t>
            </a:r>
          </a:p>
          <a:p>
            <a:pPr lvl="1"/>
            <a:r>
              <a:rPr lang="en-US"/>
              <a:t>The corresponding query may be also polymorphic, which has no obvious solution in DB.</a:t>
            </a:r>
          </a:p>
        </p:txBody>
      </p:sp>
      <p:pic>
        <p:nvPicPr>
          <p:cNvPr id="506884" name="Picture 4" descr="UserSubtype"/>
          <p:cNvPicPr>
            <a:picLocks noChangeAspect="1" noChangeArrowheads="1"/>
          </p:cNvPicPr>
          <p:nvPr/>
        </p:nvPicPr>
        <p:blipFill>
          <a:blip r:embed="rId2"/>
          <a:srcRect/>
          <a:stretch>
            <a:fillRect/>
          </a:stretch>
        </p:blipFill>
        <p:spPr bwMode="auto">
          <a:xfrm>
            <a:off x="2286000" y="4648200"/>
            <a:ext cx="4114800" cy="1931988"/>
          </a:xfrm>
          <a:prstGeom prst="rect">
            <a:avLst/>
          </a:prstGeom>
          <a:noFill/>
        </p:spPr>
      </p:pic>
      <p:sp>
        <p:nvSpPr>
          <p:cNvPr id="506885" name="Text Box 5"/>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BD8DCDF4-421D-9B45-9531-B4DDCA80F9B3}" type="slidenum">
              <a:rPr lang="en-US"/>
              <a:pPr/>
              <a:t>28</a:t>
            </a:fld>
            <a:endParaRPr lang="en-US"/>
          </a:p>
        </p:txBody>
      </p:sp>
      <p:sp>
        <p:nvSpPr>
          <p:cNvPr id="521218" name="Rectangle 2"/>
          <p:cNvSpPr>
            <a:spLocks noGrp="1" noChangeArrowheads="1"/>
          </p:cNvSpPr>
          <p:nvPr>
            <p:ph type="title"/>
          </p:nvPr>
        </p:nvSpPr>
        <p:spPr/>
        <p:txBody>
          <a:bodyPr/>
          <a:lstStyle/>
          <a:p>
            <a:r>
              <a:rPr lang="en-US" sz="2600"/>
              <a:t>Object navigation problem</a:t>
            </a:r>
          </a:p>
        </p:txBody>
      </p:sp>
      <p:sp>
        <p:nvSpPr>
          <p:cNvPr id="521219" name="Rectangle 3"/>
          <p:cNvSpPr>
            <a:spLocks noGrp="1" noChangeArrowheads="1"/>
          </p:cNvSpPr>
          <p:nvPr>
            <p:ph type="body" idx="1"/>
          </p:nvPr>
        </p:nvSpPr>
        <p:spPr/>
        <p:txBody>
          <a:bodyPr/>
          <a:lstStyle/>
          <a:p>
            <a:r>
              <a:rPr lang="sv-SE"/>
              <a:t>In an object graph usually there’s roots, where navigation starts.</a:t>
            </a:r>
            <a:endParaRPr lang="en-GB"/>
          </a:p>
          <a:p>
            <a:endParaRPr lang="en-US"/>
          </a:p>
        </p:txBody>
      </p:sp>
      <p:sp>
        <p:nvSpPr>
          <p:cNvPr id="521220" name="Rectangle 4"/>
          <p:cNvSpPr>
            <a:spLocks noChangeArrowheads="1"/>
          </p:cNvSpPr>
          <p:nvPr/>
        </p:nvSpPr>
        <p:spPr bwMode="auto">
          <a:xfrm>
            <a:off x="457200" y="1600200"/>
            <a:ext cx="8229600" cy="3989388"/>
          </a:xfrm>
          <a:prstGeom prst="rect">
            <a:avLst/>
          </a:prstGeom>
          <a:noFill/>
          <a:ln w="9525">
            <a:noFill/>
            <a:miter lim="800000"/>
            <a:headEnd/>
            <a:tailEnd/>
          </a:ln>
          <a:effectLst/>
        </p:spPr>
        <p:txBody>
          <a:bodyPr>
            <a:prstTxWarp prst="textNoShape">
              <a:avLst/>
            </a:prstTxWarp>
          </a:bodyPr>
          <a:lstStyle/>
          <a:p>
            <a:pPr marL="236538" indent="-236538">
              <a:spcBef>
                <a:spcPct val="40000"/>
              </a:spcBef>
              <a:buSzPct val="115000"/>
              <a:buFontTx/>
              <a:buChar char="•"/>
            </a:pPr>
            <a:endParaRPr lang="en-GB">
              <a:solidFill>
                <a:srgbClr val="663300"/>
              </a:solidFill>
              <a:latin typeface="Calibri" charset="0"/>
            </a:endParaRPr>
          </a:p>
        </p:txBody>
      </p:sp>
      <p:sp>
        <p:nvSpPr>
          <p:cNvPr id="521221" name="Oval 5"/>
          <p:cNvSpPr>
            <a:spLocks noChangeArrowheads="1"/>
          </p:cNvSpPr>
          <p:nvPr/>
        </p:nvSpPr>
        <p:spPr bwMode="auto">
          <a:xfrm>
            <a:off x="4343400" y="3200400"/>
            <a:ext cx="3810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1222" name="Oval 6"/>
          <p:cNvSpPr>
            <a:spLocks noChangeArrowheads="1"/>
          </p:cNvSpPr>
          <p:nvPr/>
        </p:nvSpPr>
        <p:spPr bwMode="auto">
          <a:xfrm>
            <a:off x="4038600" y="3810000"/>
            <a:ext cx="3810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1223" name="Oval 7"/>
          <p:cNvSpPr>
            <a:spLocks noChangeArrowheads="1"/>
          </p:cNvSpPr>
          <p:nvPr/>
        </p:nvSpPr>
        <p:spPr bwMode="auto">
          <a:xfrm>
            <a:off x="5181600" y="4495800"/>
            <a:ext cx="3810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1224" name="Oval 8"/>
          <p:cNvSpPr>
            <a:spLocks noChangeArrowheads="1"/>
          </p:cNvSpPr>
          <p:nvPr/>
        </p:nvSpPr>
        <p:spPr bwMode="auto">
          <a:xfrm>
            <a:off x="4495800" y="4495800"/>
            <a:ext cx="3810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1225" name="Oval 9"/>
          <p:cNvSpPr>
            <a:spLocks noChangeArrowheads="1"/>
          </p:cNvSpPr>
          <p:nvPr/>
        </p:nvSpPr>
        <p:spPr bwMode="auto">
          <a:xfrm>
            <a:off x="3733800" y="4495800"/>
            <a:ext cx="3810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1226" name="Oval 10"/>
          <p:cNvSpPr>
            <a:spLocks noChangeArrowheads="1"/>
          </p:cNvSpPr>
          <p:nvPr/>
        </p:nvSpPr>
        <p:spPr bwMode="auto">
          <a:xfrm>
            <a:off x="4800600" y="3810000"/>
            <a:ext cx="381000" cy="3810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1227" name="Line 11"/>
          <p:cNvSpPr>
            <a:spLocks noChangeShapeType="1"/>
          </p:cNvSpPr>
          <p:nvPr/>
        </p:nvSpPr>
        <p:spPr bwMode="auto">
          <a:xfrm flipH="1">
            <a:off x="4267200" y="3581400"/>
            <a:ext cx="152400" cy="228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1228" name="Line 12"/>
          <p:cNvSpPr>
            <a:spLocks noChangeShapeType="1"/>
          </p:cNvSpPr>
          <p:nvPr/>
        </p:nvSpPr>
        <p:spPr bwMode="auto">
          <a:xfrm>
            <a:off x="4648200" y="35052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1229" name="Line 13"/>
          <p:cNvSpPr>
            <a:spLocks noChangeShapeType="1"/>
          </p:cNvSpPr>
          <p:nvPr/>
        </p:nvSpPr>
        <p:spPr bwMode="auto">
          <a:xfrm flipH="1">
            <a:off x="3962400" y="4191000"/>
            <a:ext cx="1524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1230" name="Line 14"/>
          <p:cNvSpPr>
            <a:spLocks noChangeShapeType="1"/>
          </p:cNvSpPr>
          <p:nvPr/>
        </p:nvSpPr>
        <p:spPr bwMode="auto">
          <a:xfrm>
            <a:off x="4343400" y="4191000"/>
            <a:ext cx="2286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1231" name="Line 15"/>
          <p:cNvSpPr>
            <a:spLocks noChangeShapeType="1"/>
          </p:cNvSpPr>
          <p:nvPr/>
        </p:nvSpPr>
        <p:spPr bwMode="auto">
          <a:xfrm flipH="1">
            <a:off x="4800600" y="4191000"/>
            <a:ext cx="1524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1232" name="Line 16"/>
          <p:cNvSpPr>
            <a:spLocks noChangeShapeType="1"/>
          </p:cNvSpPr>
          <p:nvPr/>
        </p:nvSpPr>
        <p:spPr bwMode="auto">
          <a:xfrm>
            <a:off x="5105400" y="4191000"/>
            <a:ext cx="152400" cy="304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21233" name="Line 17"/>
          <p:cNvSpPr>
            <a:spLocks noChangeShapeType="1"/>
          </p:cNvSpPr>
          <p:nvPr/>
        </p:nvSpPr>
        <p:spPr bwMode="auto">
          <a:xfrm>
            <a:off x="3505200" y="3352800"/>
            <a:ext cx="8382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21234" name="Text Box 18"/>
          <p:cNvSpPr txBox="1">
            <a:spLocks noChangeArrowheads="1"/>
          </p:cNvSpPr>
          <p:nvPr/>
        </p:nvSpPr>
        <p:spPr bwMode="auto">
          <a:xfrm>
            <a:off x="3200400" y="2971800"/>
            <a:ext cx="666750" cy="366713"/>
          </a:xfrm>
          <a:prstGeom prst="rect">
            <a:avLst/>
          </a:prstGeom>
          <a:noFill/>
          <a:ln w="9525">
            <a:noFill/>
            <a:miter lim="800000"/>
            <a:headEnd/>
            <a:tailEnd/>
          </a:ln>
          <a:effectLst/>
        </p:spPr>
        <p:txBody>
          <a:bodyPr wrap="none">
            <a:prstTxWarp prst="textNoShape">
              <a:avLst/>
            </a:prstTxWarp>
            <a:spAutoFit/>
          </a:bodyPr>
          <a:lstStyle/>
          <a:p>
            <a:r>
              <a:rPr lang="sv-SE" sz="1800">
                <a:latin typeface="Arial" charset="0"/>
              </a:rPr>
              <a:t>Root</a:t>
            </a:r>
            <a:endParaRPr lang="en-GB" sz="1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88A4A71B-57FB-5840-BFC9-AA2B37250F19}" type="slidenum">
              <a:rPr lang="en-US"/>
              <a:pPr/>
              <a:t>29</a:t>
            </a:fld>
            <a:endParaRPr lang="en-US"/>
          </a:p>
        </p:txBody>
      </p:sp>
      <p:sp>
        <p:nvSpPr>
          <p:cNvPr id="518146" name="Rectangle 2"/>
          <p:cNvSpPr>
            <a:spLocks noGrp="1" noChangeArrowheads="1"/>
          </p:cNvSpPr>
          <p:nvPr>
            <p:ph type="title"/>
          </p:nvPr>
        </p:nvSpPr>
        <p:spPr/>
        <p:txBody>
          <a:bodyPr/>
          <a:lstStyle/>
          <a:p>
            <a:r>
              <a:rPr lang="en-US" sz="2600"/>
              <a:t>Object navigation problem</a:t>
            </a:r>
          </a:p>
        </p:txBody>
      </p:sp>
      <p:sp>
        <p:nvSpPr>
          <p:cNvPr id="518147" name="Rectangle 3"/>
          <p:cNvSpPr>
            <a:spLocks noGrp="1" noChangeArrowheads="1"/>
          </p:cNvSpPr>
          <p:nvPr>
            <p:ph type="body" idx="1"/>
          </p:nvPr>
        </p:nvSpPr>
        <p:spPr/>
        <p:txBody>
          <a:bodyPr/>
          <a:lstStyle/>
          <a:p>
            <a:endParaRPr lang="en-US"/>
          </a:p>
        </p:txBody>
      </p:sp>
      <p:sp>
        <p:nvSpPr>
          <p:cNvPr id="518148"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
        <p:nvSpPr>
          <p:cNvPr id="518149" name="Rectangle 5"/>
          <p:cNvSpPr>
            <a:spLocks noChangeArrowheads="1"/>
          </p:cNvSpPr>
          <p:nvPr/>
        </p:nvSpPr>
        <p:spPr bwMode="auto">
          <a:xfrm>
            <a:off x="533400" y="3962400"/>
            <a:ext cx="7924800" cy="457200"/>
          </a:xfrm>
          <a:prstGeom prst="rect">
            <a:avLst/>
          </a:prstGeom>
          <a:noFill/>
          <a:ln w="9525">
            <a:noFill/>
            <a:miter lim="800000"/>
            <a:headEnd/>
            <a:tailEnd/>
          </a:ln>
          <a:effectLst/>
        </p:spPr>
        <p:txBody>
          <a:bodyPr>
            <a:prstTxWarp prst="textNoShape">
              <a:avLst/>
            </a:prstTxWarp>
          </a:bodyPr>
          <a:lstStyle/>
          <a:p>
            <a:pPr marL="236538" indent="-236538">
              <a:spcBef>
                <a:spcPct val="40000"/>
              </a:spcBef>
              <a:buSzPct val="115000"/>
            </a:pPr>
            <a:r>
              <a:rPr lang="en-GB">
                <a:solidFill>
                  <a:srgbClr val="000000"/>
                </a:solidFill>
                <a:latin typeface="Courier New" charset="0"/>
              </a:rPr>
              <a:t>event.getVenue().getAddress().getStreet();</a:t>
            </a:r>
          </a:p>
        </p:txBody>
      </p:sp>
      <p:sp>
        <p:nvSpPr>
          <p:cNvPr id="518150" name="Text Box 6"/>
          <p:cNvSpPr txBox="1">
            <a:spLocks noChangeArrowheads="1"/>
          </p:cNvSpPr>
          <p:nvPr/>
        </p:nvSpPr>
        <p:spPr bwMode="auto">
          <a:xfrm>
            <a:off x="3429000" y="1524000"/>
            <a:ext cx="1371600" cy="376238"/>
          </a:xfrm>
          <a:prstGeom prst="rect">
            <a:avLst/>
          </a:prstGeom>
          <a:solidFill>
            <a:schemeClr val="accent1"/>
          </a:solidFill>
          <a:ln w="9525">
            <a:solidFill>
              <a:schemeClr val="tx1"/>
            </a:solidFill>
            <a:miter lim="800000"/>
            <a:headEnd/>
            <a:tailEnd/>
          </a:ln>
          <a:effectLst/>
        </p:spPr>
        <p:txBody>
          <a:bodyPr>
            <a:prstTxWarp prst="textNoShape">
              <a:avLst/>
            </a:prstTxWarp>
            <a:spAutoFit/>
          </a:bodyPr>
          <a:lstStyle/>
          <a:p>
            <a:pPr algn="ctr"/>
            <a:r>
              <a:rPr lang="sv-SE" sz="1800">
                <a:latin typeface="Arial" charset="0"/>
              </a:rPr>
              <a:t>Event</a:t>
            </a:r>
            <a:endParaRPr lang="en-GB" sz="1800">
              <a:latin typeface="Arial" charset="0"/>
            </a:endParaRPr>
          </a:p>
        </p:txBody>
      </p:sp>
      <p:sp>
        <p:nvSpPr>
          <p:cNvPr id="518151" name="Text Box 7"/>
          <p:cNvSpPr txBox="1">
            <a:spLocks noChangeArrowheads="1"/>
          </p:cNvSpPr>
          <p:nvPr/>
        </p:nvSpPr>
        <p:spPr bwMode="auto">
          <a:xfrm>
            <a:off x="3200400" y="3048000"/>
            <a:ext cx="1905000" cy="376238"/>
          </a:xfrm>
          <a:prstGeom prst="rect">
            <a:avLst/>
          </a:prstGeom>
          <a:solidFill>
            <a:schemeClr val="accent1"/>
          </a:solidFill>
          <a:ln w="9525">
            <a:solidFill>
              <a:schemeClr val="tx1"/>
            </a:solidFill>
            <a:miter lim="800000"/>
            <a:headEnd/>
            <a:tailEnd/>
          </a:ln>
          <a:effectLst/>
        </p:spPr>
        <p:txBody>
          <a:bodyPr>
            <a:prstTxWarp prst="textNoShape">
              <a:avLst/>
            </a:prstTxWarp>
            <a:spAutoFit/>
          </a:bodyPr>
          <a:lstStyle/>
          <a:p>
            <a:pPr algn="ctr"/>
            <a:r>
              <a:rPr lang="sv-SE" sz="1800">
                <a:latin typeface="Arial" charset="0"/>
              </a:rPr>
              <a:t>Participant</a:t>
            </a:r>
            <a:endParaRPr lang="en-GB" sz="1800">
              <a:latin typeface="Arial" charset="0"/>
            </a:endParaRPr>
          </a:p>
        </p:txBody>
      </p:sp>
      <p:sp>
        <p:nvSpPr>
          <p:cNvPr id="518152" name="Text Box 8"/>
          <p:cNvSpPr txBox="1">
            <a:spLocks noChangeArrowheads="1"/>
          </p:cNvSpPr>
          <p:nvPr/>
        </p:nvSpPr>
        <p:spPr bwMode="auto">
          <a:xfrm>
            <a:off x="6248400" y="1524000"/>
            <a:ext cx="1219200" cy="376238"/>
          </a:xfrm>
          <a:prstGeom prst="rect">
            <a:avLst/>
          </a:prstGeom>
          <a:solidFill>
            <a:schemeClr val="accent1"/>
          </a:solidFill>
          <a:ln w="9525">
            <a:solidFill>
              <a:schemeClr val="tx1"/>
            </a:solidFill>
            <a:miter lim="800000"/>
            <a:headEnd/>
            <a:tailEnd/>
          </a:ln>
          <a:effectLst/>
        </p:spPr>
        <p:txBody>
          <a:bodyPr>
            <a:prstTxWarp prst="textNoShape">
              <a:avLst/>
            </a:prstTxWarp>
            <a:spAutoFit/>
          </a:bodyPr>
          <a:lstStyle/>
          <a:p>
            <a:pPr algn="ctr"/>
            <a:r>
              <a:rPr lang="sv-SE" sz="1800">
                <a:latin typeface="Arial" charset="0"/>
              </a:rPr>
              <a:t>Venue</a:t>
            </a:r>
            <a:endParaRPr lang="en-GB" sz="1800">
              <a:latin typeface="Arial" charset="0"/>
            </a:endParaRPr>
          </a:p>
        </p:txBody>
      </p:sp>
      <p:sp>
        <p:nvSpPr>
          <p:cNvPr id="518153" name="Text Box 9"/>
          <p:cNvSpPr txBox="1">
            <a:spLocks noChangeArrowheads="1"/>
          </p:cNvSpPr>
          <p:nvPr/>
        </p:nvSpPr>
        <p:spPr bwMode="auto">
          <a:xfrm>
            <a:off x="6172200" y="2667000"/>
            <a:ext cx="1447800" cy="376238"/>
          </a:xfrm>
          <a:prstGeom prst="rect">
            <a:avLst/>
          </a:prstGeom>
          <a:solidFill>
            <a:schemeClr val="accent1"/>
          </a:solidFill>
          <a:ln w="9525">
            <a:solidFill>
              <a:schemeClr val="tx1"/>
            </a:solidFill>
            <a:miter lim="800000"/>
            <a:headEnd/>
            <a:tailEnd/>
          </a:ln>
          <a:effectLst/>
        </p:spPr>
        <p:txBody>
          <a:bodyPr>
            <a:prstTxWarp prst="textNoShape">
              <a:avLst/>
            </a:prstTxWarp>
            <a:spAutoFit/>
          </a:bodyPr>
          <a:lstStyle/>
          <a:p>
            <a:pPr algn="ctr"/>
            <a:r>
              <a:rPr lang="sv-SE" sz="1800">
                <a:latin typeface="Arial" charset="0"/>
              </a:rPr>
              <a:t>Address</a:t>
            </a:r>
            <a:endParaRPr lang="en-GB" sz="1800">
              <a:latin typeface="Arial" charset="0"/>
            </a:endParaRPr>
          </a:p>
        </p:txBody>
      </p:sp>
      <p:sp>
        <p:nvSpPr>
          <p:cNvPr id="518154" name="Line 10"/>
          <p:cNvSpPr>
            <a:spLocks noChangeShapeType="1"/>
          </p:cNvSpPr>
          <p:nvPr/>
        </p:nvSpPr>
        <p:spPr bwMode="auto">
          <a:xfrm>
            <a:off x="4114800" y="2514600"/>
            <a:ext cx="0" cy="53340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p>
        </p:txBody>
      </p:sp>
      <p:sp>
        <p:nvSpPr>
          <p:cNvPr id="518155" name="Line 11"/>
          <p:cNvSpPr>
            <a:spLocks noChangeShapeType="1"/>
          </p:cNvSpPr>
          <p:nvPr/>
        </p:nvSpPr>
        <p:spPr bwMode="auto">
          <a:xfrm>
            <a:off x="4800600" y="1752600"/>
            <a:ext cx="14478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18156" name="Line 12"/>
          <p:cNvSpPr>
            <a:spLocks noChangeShapeType="1"/>
          </p:cNvSpPr>
          <p:nvPr/>
        </p:nvSpPr>
        <p:spPr bwMode="auto">
          <a:xfrm>
            <a:off x="6858000" y="2209800"/>
            <a:ext cx="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18157" name="Text Box 13"/>
          <p:cNvSpPr txBox="1">
            <a:spLocks noChangeArrowheads="1"/>
          </p:cNvSpPr>
          <p:nvPr/>
        </p:nvSpPr>
        <p:spPr bwMode="auto">
          <a:xfrm>
            <a:off x="6248400" y="1905000"/>
            <a:ext cx="1219200" cy="314325"/>
          </a:xfrm>
          <a:prstGeom prst="rect">
            <a:avLst/>
          </a:prstGeom>
          <a:noFill/>
          <a:ln w="9525">
            <a:solidFill>
              <a:schemeClr val="tx1"/>
            </a:solidFill>
            <a:miter lim="800000"/>
            <a:headEnd/>
            <a:tailEnd/>
          </a:ln>
          <a:effectLst/>
        </p:spPr>
        <p:txBody>
          <a:bodyPr>
            <a:prstTxWarp prst="textNoShape">
              <a:avLst/>
            </a:prstTxWarp>
            <a:spAutoFit/>
          </a:bodyPr>
          <a:lstStyle/>
          <a:p>
            <a:pPr algn="ctr"/>
            <a:r>
              <a:rPr lang="sv-SE" sz="1400">
                <a:latin typeface="Arial" charset="0"/>
              </a:rPr>
              <a:t>name</a:t>
            </a:r>
            <a:endParaRPr lang="en-GB" sz="1400">
              <a:latin typeface="Arial" charset="0"/>
            </a:endParaRPr>
          </a:p>
        </p:txBody>
      </p:sp>
      <p:sp>
        <p:nvSpPr>
          <p:cNvPr id="518158" name="Text Box 14"/>
          <p:cNvSpPr txBox="1">
            <a:spLocks noChangeArrowheads="1"/>
          </p:cNvSpPr>
          <p:nvPr/>
        </p:nvSpPr>
        <p:spPr bwMode="auto">
          <a:xfrm>
            <a:off x="6172200" y="3048000"/>
            <a:ext cx="1447800" cy="314325"/>
          </a:xfrm>
          <a:prstGeom prst="rect">
            <a:avLst/>
          </a:prstGeom>
          <a:noFill/>
          <a:ln w="9525">
            <a:solidFill>
              <a:schemeClr val="tx1"/>
            </a:solidFill>
            <a:miter lim="800000"/>
            <a:headEnd/>
            <a:tailEnd/>
          </a:ln>
          <a:effectLst/>
        </p:spPr>
        <p:txBody>
          <a:bodyPr>
            <a:prstTxWarp prst="textNoShape">
              <a:avLst/>
            </a:prstTxWarp>
            <a:spAutoFit/>
          </a:bodyPr>
          <a:lstStyle/>
          <a:p>
            <a:pPr algn="ctr"/>
            <a:r>
              <a:rPr lang="sv-SE" sz="1400">
                <a:latin typeface="Arial" charset="0"/>
              </a:rPr>
              <a:t>street</a:t>
            </a:r>
            <a:endParaRPr lang="en-GB" sz="1400">
              <a:latin typeface="Arial" charset="0"/>
            </a:endParaRPr>
          </a:p>
        </p:txBody>
      </p:sp>
      <p:sp>
        <p:nvSpPr>
          <p:cNvPr id="518159" name="Text Box 15"/>
          <p:cNvSpPr txBox="1">
            <a:spLocks noChangeArrowheads="1"/>
          </p:cNvSpPr>
          <p:nvPr/>
        </p:nvSpPr>
        <p:spPr bwMode="auto">
          <a:xfrm>
            <a:off x="6172200" y="3352800"/>
            <a:ext cx="1447800" cy="314325"/>
          </a:xfrm>
          <a:prstGeom prst="rect">
            <a:avLst/>
          </a:prstGeom>
          <a:noFill/>
          <a:ln w="9525">
            <a:solidFill>
              <a:schemeClr val="tx1"/>
            </a:solidFill>
            <a:miter lim="800000"/>
            <a:headEnd/>
            <a:tailEnd/>
          </a:ln>
          <a:effectLst/>
        </p:spPr>
        <p:txBody>
          <a:bodyPr>
            <a:prstTxWarp prst="textNoShape">
              <a:avLst/>
            </a:prstTxWarp>
            <a:spAutoFit/>
          </a:bodyPr>
          <a:lstStyle/>
          <a:p>
            <a:pPr algn="ctr"/>
            <a:r>
              <a:rPr lang="sv-SE" sz="1400">
                <a:latin typeface="Arial" charset="0"/>
              </a:rPr>
              <a:t>city</a:t>
            </a:r>
            <a:endParaRPr lang="en-GB" sz="1400">
              <a:latin typeface="Arial" charset="0"/>
            </a:endParaRPr>
          </a:p>
        </p:txBody>
      </p:sp>
      <p:sp>
        <p:nvSpPr>
          <p:cNvPr id="518160" name="Text Box 16"/>
          <p:cNvSpPr txBox="1">
            <a:spLocks noChangeArrowheads="1"/>
          </p:cNvSpPr>
          <p:nvPr/>
        </p:nvSpPr>
        <p:spPr bwMode="auto">
          <a:xfrm>
            <a:off x="3200400" y="3429000"/>
            <a:ext cx="1905000" cy="314325"/>
          </a:xfrm>
          <a:prstGeom prst="rect">
            <a:avLst/>
          </a:prstGeom>
          <a:noFill/>
          <a:ln w="9525">
            <a:solidFill>
              <a:schemeClr val="tx1"/>
            </a:solidFill>
            <a:miter lim="800000"/>
            <a:headEnd/>
            <a:tailEnd/>
          </a:ln>
          <a:effectLst/>
        </p:spPr>
        <p:txBody>
          <a:bodyPr>
            <a:prstTxWarp prst="textNoShape">
              <a:avLst/>
            </a:prstTxWarp>
            <a:spAutoFit/>
          </a:bodyPr>
          <a:lstStyle/>
          <a:p>
            <a:pPr algn="ctr"/>
            <a:r>
              <a:rPr lang="sv-SE" sz="1400">
                <a:latin typeface="Arial" charset="0"/>
              </a:rPr>
              <a:t>name</a:t>
            </a:r>
            <a:endParaRPr lang="en-GB" sz="1400">
              <a:latin typeface="Arial" charset="0"/>
            </a:endParaRPr>
          </a:p>
        </p:txBody>
      </p:sp>
      <p:sp>
        <p:nvSpPr>
          <p:cNvPr id="518161" name="Text Box 17"/>
          <p:cNvSpPr txBox="1">
            <a:spLocks noChangeArrowheads="1"/>
          </p:cNvSpPr>
          <p:nvPr/>
        </p:nvSpPr>
        <p:spPr bwMode="auto">
          <a:xfrm>
            <a:off x="3429000" y="1905000"/>
            <a:ext cx="1371600" cy="314325"/>
          </a:xfrm>
          <a:prstGeom prst="rect">
            <a:avLst/>
          </a:prstGeom>
          <a:noFill/>
          <a:ln w="9525">
            <a:solidFill>
              <a:schemeClr val="tx1"/>
            </a:solidFill>
            <a:miter lim="800000"/>
            <a:headEnd/>
            <a:tailEnd/>
          </a:ln>
          <a:effectLst/>
        </p:spPr>
        <p:txBody>
          <a:bodyPr>
            <a:prstTxWarp prst="textNoShape">
              <a:avLst/>
            </a:prstTxWarp>
            <a:spAutoFit/>
          </a:bodyPr>
          <a:lstStyle/>
          <a:p>
            <a:pPr algn="ctr"/>
            <a:r>
              <a:rPr lang="sv-SE" sz="1400">
                <a:latin typeface="Arial" charset="0"/>
              </a:rPr>
              <a:t>name</a:t>
            </a:r>
            <a:endParaRPr lang="en-GB" sz="1400">
              <a:latin typeface="Arial" charset="0"/>
            </a:endParaRPr>
          </a:p>
        </p:txBody>
      </p:sp>
      <p:sp>
        <p:nvSpPr>
          <p:cNvPr id="518162" name="Text Box 18"/>
          <p:cNvSpPr txBox="1">
            <a:spLocks noChangeArrowheads="1"/>
          </p:cNvSpPr>
          <p:nvPr/>
        </p:nvSpPr>
        <p:spPr bwMode="auto">
          <a:xfrm>
            <a:off x="3429000" y="2209800"/>
            <a:ext cx="1371600" cy="314325"/>
          </a:xfrm>
          <a:prstGeom prst="rect">
            <a:avLst/>
          </a:prstGeom>
          <a:noFill/>
          <a:ln w="9525">
            <a:solidFill>
              <a:schemeClr val="tx1"/>
            </a:solidFill>
            <a:miter lim="800000"/>
            <a:headEnd/>
            <a:tailEnd/>
          </a:ln>
          <a:effectLst/>
        </p:spPr>
        <p:txBody>
          <a:bodyPr>
            <a:prstTxWarp prst="textNoShape">
              <a:avLst/>
            </a:prstTxWarp>
            <a:spAutoFit/>
          </a:bodyPr>
          <a:lstStyle/>
          <a:p>
            <a:pPr algn="ctr"/>
            <a:r>
              <a:rPr lang="sv-SE" sz="1400">
                <a:latin typeface="Arial" charset="0"/>
              </a:rPr>
              <a:t>date</a:t>
            </a:r>
            <a:endParaRPr lang="en-GB" sz="1400">
              <a:latin typeface="Arial" charset="0"/>
            </a:endParaRPr>
          </a:p>
        </p:txBody>
      </p:sp>
      <p:sp>
        <p:nvSpPr>
          <p:cNvPr id="518163" name="Text Box 19"/>
          <p:cNvSpPr txBox="1">
            <a:spLocks noChangeArrowheads="1"/>
          </p:cNvSpPr>
          <p:nvPr/>
        </p:nvSpPr>
        <p:spPr bwMode="auto">
          <a:xfrm>
            <a:off x="609600" y="4648200"/>
            <a:ext cx="7772400" cy="1006475"/>
          </a:xfrm>
          <a:prstGeom prst="rect">
            <a:avLst/>
          </a:prstGeom>
          <a:noFill/>
          <a:ln w="9525">
            <a:noFill/>
            <a:miter lim="800000"/>
            <a:headEnd/>
            <a:tailEnd/>
          </a:ln>
          <a:effectLst/>
        </p:spPr>
        <p:txBody>
          <a:bodyPr>
            <a:prstTxWarp prst="textNoShape">
              <a:avLst/>
            </a:prstTxWarp>
            <a:spAutoFit/>
          </a:bodyPr>
          <a:lstStyle/>
          <a:p>
            <a:r>
              <a:rPr lang="en-GB" sz="2000" b="1">
                <a:latin typeface="Courier New" charset="0"/>
              </a:rPr>
              <a:t>SELECT street FROM Addresses WHERE AddressId=</a:t>
            </a:r>
            <a:r>
              <a:rPr lang="sv-SE" sz="2000" b="1">
                <a:latin typeface="Courier New" charset="0"/>
              </a:rPr>
              <a:t/>
            </a:r>
            <a:br>
              <a:rPr lang="sv-SE" sz="2000" b="1">
                <a:latin typeface="Courier New" charset="0"/>
              </a:rPr>
            </a:br>
            <a:r>
              <a:rPr lang="en-GB" sz="2000" b="1">
                <a:latin typeface="Courier New" charset="0"/>
              </a:rPr>
              <a:t>(SELECT VenueAddress FROM Venues WHERE VenueId=</a:t>
            </a:r>
            <a:r>
              <a:rPr lang="sv-SE" sz="2000" b="1">
                <a:latin typeface="Courier New" charset="0"/>
              </a:rPr>
              <a:t/>
            </a:r>
            <a:br>
              <a:rPr lang="sv-SE" sz="2000" b="1">
                <a:latin typeface="Courier New" charset="0"/>
              </a:rPr>
            </a:br>
            <a:r>
              <a:rPr lang="en-GB" sz="2000" b="1">
                <a:latin typeface="Courier New" charset="0"/>
              </a:rPr>
              <a:t>(SELECT EventVenue FROM Events WHERE EventId=1));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8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18163"/>
                                        </p:tgtEl>
                                        <p:attrNameLst>
                                          <p:attrName>style.visibility</p:attrName>
                                        </p:attrNameLst>
                                      </p:cBhvr>
                                      <p:to>
                                        <p:strVal val="visible"/>
                                      </p:to>
                                    </p:set>
                                    <p:anim calcmode="lin" valueType="num">
                                      <p:cBhvr additive="base">
                                        <p:cTn id="11" dur="500" fill="hold"/>
                                        <p:tgtEl>
                                          <p:spTgt spid="518163"/>
                                        </p:tgtEl>
                                        <p:attrNameLst>
                                          <p:attrName>ppt_x</p:attrName>
                                        </p:attrNameLst>
                                      </p:cBhvr>
                                      <p:tavLst>
                                        <p:tav tm="0">
                                          <p:val>
                                            <p:strVal val="0-#ppt_w/2"/>
                                          </p:val>
                                        </p:tav>
                                        <p:tav tm="100000">
                                          <p:val>
                                            <p:strVal val="#ppt_x"/>
                                          </p:val>
                                        </p:tav>
                                      </p:tavLst>
                                    </p:anim>
                                    <p:anim calcmode="lin" valueType="num">
                                      <p:cBhvr additive="base">
                                        <p:cTn id="12" dur="500" fill="hold"/>
                                        <p:tgtEl>
                                          <p:spTgt spid="518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build="p" autoUpdateAnimBg="0"/>
      <p:bldP spid="51816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fld id="{7E8CC234-AA04-9C43-A892-ED25A4FAF2F7}" type="slidenum">
              <a:rPr lang="en-US"/>
              <a:pPr/>
              <a:t>3</a:t>
            </a:fld>
            <a:endParaRPr lang="en-US"/>
          </a:p>
        </p:txBody>
      </p:sp>
      <p:sp>
        <p:nvSpPr>
          <p:cNvPr id="392194" name="Rectangle 2"/>
          <p:cNvSpPr>
            <a:spLocks noGrp="1" noChangeArrowheads="1"/>
          </p:cNvSpPr>
          <p:nvPr>
            <p:ph type="title"/>
          </p:nvPr>
        </p:nvSpPr>
        <p:spPr/>
        <p:txBody>
          <a:bodyPr/>
          <a:lstStyle/>
          <a:p>
            <a:r>
              <a:rPr lang="en-US"/>
              <a:t>Implementing distributed objects</a:t>
            </a:r>
          </a:p>
        </p:txBody>
      </p:sp>
      <p:sp>
        <p:nvSpPr>
          <p:cNvPr id="392195" name="Rectangle 3"/>
          <p:cNvSpPr>
            <a:spLocks noGrp="1" noChangeArrowheads="1"/>
          </p:cNvSpPr>
          <p:nvPr>
            <p:ph type="body" idx="1"/>
          </p:nvPr>
        </p:nvSpPr>
        <p:spPr>
          <a:xfrm>
            <a:off x="609600" y="4648200"/>
            <a:ext cx="7239000" cy="1600200"/>
          </a:xfrm>
        </p:spPr>
        <p:txBody>
          <a:bodyPr/>
          <a:lstStyle/>
          <a:p>
            <a:pPr lvl="1"/>
            <a:r>
              <a:rPr lang="en-US"/>
              <a:t>Skeleton: server side proxy object</a:t>
            </a:r>
          </a:p>
          <a:p>
            <a:pPr lvl="1"/>
            <a:r>
              <a:rPr lang="en-US"/>
              <a:t>Stub: client side proxy object</a:t>
            </a:r>
          </a:p>
          <a:p>
            <a:pPr lvl="1"/>
            <a:r>
              <a:rPr lang="en-US"/>
              <a:t>Stub and skeleton implements the same remote interface</a:t>
            </a:r>
          </a:p>
        </p:txBody>
      </p:sp>
      <p:sp>
        <p:nvSpPr>
          <p:cNvPr id="392196" name="Text Box 4"/>
          <p:cNvSpPr txBox="1">
            <a:spLocks noChangeArrowheads="1"/>
          </p:cNvSpPr>
          <p:nvPr/>
        </p:nvSpPr>
        <p:spPr bwMode="auto">
          <a:xfrm>
            <a:off x="1905000" y="2590800"/>
            <a:ext cx="762000" cy="320675"/>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400" b="1">
                <a:latin typeface="Arial" charset="0"/>
              </a:rPr>
              <a:t>stub</a:t>
            </a:r>
          </a:p>
        </p:txBody>
      </p:sp>
      <p:sp>
        <p:nvSpPr>
          <p:cNvPr id="392197" name="Text Box 5"/>
          <p:cNvSpPr txBox="1">
            <a:spLocks noChangeArrowheads="1"/>
          </p:cNvSpPr>
          <p:nvPr/>
        </p:nvSpPr>
        <p:spPr bwMode="auto">
          <a:xfrm>
            <a:off x="4953000" y="2743200"/>
            <a:ext cx="990600" cy="320675"/>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400" b="1">
                <a:latin typeface="Arial" charset="0"/>
              </a:rPr>
              <a:t>Skeleton</a:t>
            </a:r>
          </a:p>
        </p:txBody>
      </p:sp>
      <p:sp>
        <p:nvSpPr>
          <p:cNvPr id="392198" name="Text Box 6"/>
          <p:cNvSpPr txBox="1">
            <a:spLocks noChangeArrowheads="1"/>
          </p:cNvSpPr>
          <p:nvPr/>
        </p:nvSpPr>
        <p:spPr bwMode="auto">
          <a:xfrm>
            <a:off x="4953000" y="1371600"/>
            <a:ext cx="1143000" cy="53340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400" b="1">
                <a:latin typeface="Arial" charset="0"/>
              </a:rPr>
              <a:t>Distributed object</a:t>
            </a:r>
          </a:p>
        </p:txBody>
      </p:sp>
      <p:sp>
        <p:nvSpPr>
          <p:cNvPr id="392199" name="Text Box 7"/>
          <p:cNvSpPr txBox="1">
            <a:spLocks noChangeArrowheads="1"/>
          </p:cNvSpPr>
          <p:nvPr/>
        </p:nvSpPr>
        <p:spPr bwMode="auto">
          <a:xfrm>
            <a:off x="1828800" y="1371600"/>
            <a:ext cx="1143000" cy="320675"/>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400" b="1">
                <a:latin typeface="Arial" charset="0"/>
              </a:rPr>
              <a:t>client</a:t>
            </a:r>
          </a:p>
        </p:txBody>
      </p:sp>
      <p:graphicFrame>
        <p:nvGraphicFramePr>
          <p:cNvPr id="392200" name="Object 8"/>
          <p:cNvGraphicFramePr>
            <a:graphicFrameLocks noChangeAspect="1"/>
          </p:cNvGraphicFramePr>
          <p:nvPr/>
        </p:nvGraphicFramePr>
        <p:xfrm>
          <a:off x="3276600" y="3505200"/>
          <a:ext cx="1477963" cy="884238"/>
        </p:xfrm>
        <a:graphic>
          <a:graphicData uri="http://schemas.openxmlformats.org/presentationml/2006/ole">
            <mc:AlternateContent xmlns:mc="http://schemas.openxmlformats.org/markup-compatibility/2006">
              <mc:Choice xmlns:v="urn:schemas-microsoft-com:vml" Requires="v">
                <p:oleObj spid="_x0000_s392206" name="Bitmap Image" r:id="rId4" imgW="1478095" imgH="883810" progId="">
                  <p:embed/>
                </p:oleObj>
              </mc:Choice>
              <mc:Fallback>
                <p:oleObj name="Bitmap Image" r:id="rId4" imgW="1478095" imgH="88381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505200"/>
                        <a:ext cx="1477963" cy="88423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2201" name="Text Box 9"/>
          <p:cNvSpPr txBox="1">
            <a:spLocks noChangeArrowheads="1"/>
          </p:cNvSpPr>
          <p:nvPr/>
        </p:nvSpPr>
        <p:spPr bwMode="auto">
          <a:xfrm>
            <a:off x="5562600" y="2057400"/>
            <a:ext cx="1295400" cy="51752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b="1">
                <a:latin typeface="Arial" charset="0"/>
              </a:rPr>
              <a:t>Remote</a:t>
            </a:r>
            <a:r>
              <a:rPr lang="en-US" sz="1000" b="1">
                <a:latin typeface="Arial" charset="0"/>
              </a:rPr>
              <a:t> </a:t>
            </a:r>
            <a:r>
              <a:rPr lang="en-US" sz="1400" b="1">
                <a:latin typeface="Arial" charset="0"/>
              </a:rPr>
              <a:t>interface</a:t>
            </a:r>
          </a:p>
        </p:txBody>
      </p:sp>
      <p:sp>
        <p:nvSpPr>
          <p:cNvPr id="392202" name="Text Box 10"/>
          <p:cNvSpPr txBox="1">
            <a:spLocks noChangeArrowheads="1"/>
          </p:cNvSpPr>
          <p:nvPr/>
        </p:nvSpPr>
        <p:spPr bwMode="auto">
          <a:xfrm>
            <a:off x="1066800" y="1981200"/>
            <a:ext cx="1219200" cy="517525"/>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b="1">
                <a:latin typeface="Arial" charset="0"/>
              </a:rPr>
              <a:t>Remote interface</a:t>
            </a:r>
          </a:p>
        </p:txBody>
      </p:sp>
      <p:sp>
        <p:nvSpPr>
          <p:cNvPr id="392203" name="Text Box 11"/>
          <p:cNvSpPr txBox="1">
            <a:spLocks noChangeArrowheads="1"/>
          </p:cNvSpPr>
          <p:nvPr/>
        </p:nvSpPr>
        <p:spPr bwMode="auto">
          <a:xfrm>
            <a:off x="3505200" y="3733800"/>
            <a:ext cx="990600" cy="3048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400" b="1">
                <a:latin typeface="Arial" charset="0"/>
              </a:rPr>
              <a:t>network</a:t>
            </a:r>
          </a:p>
        </p:txBody>
      </p:sp>
      <p:grpSp>
        <p:nvGrpSpPr>
          <p:cNvPr id="392204" name="Group 12"/>
          <p:cNvGrpSpPr>
            <a:grpSpLocks/>
          </p:cNvGrpSpPr>
          <p:nvPr/>
        </p:nvGrpSpPr>
        <p:grpSpPr bwMode="auto">
          <a:xfrm>
            <a:off x="5334000" y="1981200"/>
            <a:ext cx="152400" cy="381000"/>
            <a:chOff x="3360" y="1248"/>
            <a:chExt cx="96" cy="240"/>
          </a:xfrm>
        </p:grpSpPr>
        <p:sp>
          <p:nvSpPr>
            <p:cNvPr id="392205" name="Line 13"/>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392206" name="Oval 14"/>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grpSp>
        <p:nvGrpSpPr>
          <p:cNvPr id="392207" name="Group 15"/>
          <p:cNvGrpSpPr>
            <a:grpSpLocks/>
          </p:cNvGrpSpPr>
          <p:nvPr/>
        </p:nvGrpSpPr>
        <p:grpSpPr bwMode="auto">
          <a:xfrm flipV="1">
            <a:off x="2133600" y="2209800"/>
            <a:ext cx="152400" cy="381000"/>
            <a:chOff x="3360" y="1248"/>
            <a:chExt cx="96" cy="240"/>
          </a:xfrm>
        </p:grpSpPr>
        <p:sp>
          <p:nvSpPr>
            <p:cNvPr id="392208" name="Line 16"/>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392209" name="Oval 17"/>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sp>
        <p:nvSpPr>
          <p:cNvPr id="392210" name="Line 18"/>
          <p:cNvSpPr>
            <a:spLocks noChangeShapeType="1"/>
          </p:cNvSpPr>
          <p:nvPr/>
        </p:nvSpPr>
        <p:spPr bwMode="auto">
          <a:xfrm>
            <a:off x="2209800" y="1752600"/>
            <a:ext cx="0" cy="38100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392211" name="Line 19"/>
          <p:cNvSpPr>
            <a:spLocks noChangeShapeType="1"/>
          </p:cNvSpPr>
          <p:nvPr/>
        </p:nvSpPr>
        <p:spPr bwMode="auto">
          <a:xfrm>
            <a:off x="2209800" y="2971800"/>
            <a:ext cx="0" cy="106680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392212" name="Line 20"/>
          <p:cNvSpPr>
            <a:spLocks noChangeShapeType="1"/>
          </p:cNvSpPr>
          <p:nvPr/>
        </p:nvSpPr>
        <p:spPr bwMode="auto">
          <a:xfrm>
            <a:off x="2209800" y="4038600"/>
            <a:ext cx="1143000"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392213" name="Line 21"/>
          <p:cNvSpPr>
            <a:spLocks noChangeShapeType="1"/>
          </p:cNvSpPr>
          <p:nvPr/>
        </p:nvSpPr>
        <p:spPr bwMode="auto">
          <a:xfrm>
            <a:off x="4648200" y="3962400"/>
            <a:ext cx="762000"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392214" name="Line 22"/>
          <p:cNvSpPr>
            <a:spLocks noChangeShapeType="1"/>
          </p:cNvSpPr>
          <p:nvPr/>
        </p:nvSpPr>
        <p:spPr bwMode="auto">
          <a:xfrm flipV="1">
            <a:off x="5410200" y="3124200"/>
            <a:ext cx="0" cy="83820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392215" name="Line 23"/>
          <p:cNvSpPr>
            <a:spLocks noChangeShapeType="1"/>
          </p:cNvSpPr>
          <p:nvPr/>
        </p:nvSpPr>
        <p:spPr bwMode="auto">
          <a:xfrm flipV="1">
            <a:off x="5410200" y="2438400"/>
            <a:ext cx="0" cy="30480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animEffect transition="in" filter="blinds(horizontal)">
                                      <p:cBhvr>
                                        <p:cTn id="7" dur="500"/>
                                        <p:tgtEl>
                                          <p:spTgt spid="3921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2201"/>
                                        </p:tgtEl>
                                        <p:attrNameLst>
                                          <p:attrName>style.visibility</p:attrName>
                                        </p:attrNameLst>
                                      </p:cBhvr>
                                      <p:to>
                                        <p:strVal val="visible"/>
                                      </p:to>
                                    </p:set>
                                    <p:animEffect transition="in" filter="blinds(horizontal)">
                                      <p:cBhvr>
                                        <p:cTn id="10" dur="500"/>
                                        <p:tgtEl>
                                          <p:spTgt spid="392201"/>
                                        </p:tgtEl>
                                      </p:cBhvr>
                                    </p:animEffect>
                                  </p:childTnLst>
                                </p:cTn>
                              </p:par>
                              <p:par>
                                <p:cTn id="11" presetID="3" presetClass="entr" presetSubtype="10" fill="hold" nodeType="withEffect">
                                  <p:stCondLst>
                                    <p:cond delay="0"/>
                                  </p:stCondLst>
                                  <p:childTnLst>
                                    <p:set>
                                      <p:cBhvr>
                                        <p:cTn id="12" dur="1" fill="hold">
                                          <p:stCondLst>
                                            <p:cond delay="0"/>
                                          </p:stCondLst>
                                        </p:cTn>
                                        <p:tgtEl>
                                          <p:spTgt spid="392204"/>
                                        </p:tgtEl>
                                        <p:attrNameLst>
                                          <p:attrName>style.visibility</p:attrName>
                                        </p:attrNameLst>
                                      </p:cBhvr>
                                      <p:to>
                                        <p:strVal val="visible"/>
                                      </p:to>
                                    </p:set>
                                    <p:animEffect transition="in" filter="blinds(horizontal)">
                                      <p:cBhvr>
                                        <p:cTn id="13" dur="500"/>
                                        <p:tgtEl>
                                          <p:spTgt spid="39220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2215"/>
                                        </p:tgtEl>
                                        <p:attrNameLst>
                                          <p:attrName>style.visibility</p:attrName>
                                        </p:attrNameLst>
                                      </p:cBhvr>
                                      <p:to>
                                        <p:strVal val="visible"/>
                                      </p:to>
                                    </p:set>
                                    <p:animEffect transition="in" filter="blinds(horizontal)">
                                      <p:cBhvr>
                                        <p:cTn id="16" dur="500"/>
                                        <p:tgtEl>
                                          <p:spTgt spid="39221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2196"/>
                                        </p:tgtEl>
                                        <p:attrNameLst>
                                          <p:attrName>style.visibility</p:attrName>
                                        </p:attrNameLst>
                                      </p:cBhvr>
                                      <p:to>
                                        <p:strVal val="visible"/>
                                      </p:to>
                                    </p:set>
                                    <p:animEffect transition="in" filter="blinds(horizontal)">
                                      <p:cBhvr>
                                        <p:cTn id="21" dur="500"/>
                                        <p:tgtEl>
                                          <p:spTgt spid="39219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2202"/>
                                        </p:tgtEl>
                                        <p:attrNameLst>
                                          <p:attrName>style.visibility</p:attrName>
                                        </p:attrNameLst>
                                      </p:cBhvr>
                                      <p:to>
                                        <p:strVal val="visible"/>
                                      </p:to>
                                    </p:set>
                                    <p:animEffect transition="in" filter="blinds(horizontal)">
                                      <p:cBhvr>
                                        <p:cTn id="24" dur="500"/>
                                        <p:tgtEl>
                                          <p:spTgt spid="392202"/>
                                        </p:tgtEl>
                                      </p:cBhvr>
                                    </p:animEffect>
                                  </p:childTnLst>
                                </p:cTn>
                              </p:par>
                              <p:par>
                                <p:cTn id="25" presetID="3" presetClass="entr" presetSubtype="10" fill="hold" nodeType="withEffect">
                                  <p:stCondLst>
                                    <p:cond delay="0"/>
                                  </p:stCondLst>
                                  <p:childTnLst>
                                    <p:set>
                                      <p:cBhvr>
                                        <p:cTn id="26" dur="1" fill="hold">
                                          <p:stCondLst>
                                            <p:cond delay="0"/>
                                          </p:stCondLst>
                                        </p:cTn>
                                        <p:tgtEl>
                                          <p:spTgt spid="392207"/>
                                        </p:tgtEl>
                                        <p:attrNameLst>
                                          <p:attrName>style.visibility</p:attrName>
                                        </p:attrNameLst>
                                      </p:cBhvr>
                                      <p:to>
                                        <p:strVal val="visible"/>
                                      </p:to>
                                    </p:set>
                                    <p:animEffect transition="in" filter="blinds(horizontal)">
                                      <p:cBhvr>
                                        <p:cTn id="27" dur="500"/>
                                        <p:tgtEl>
                                          <p:spTgt spid="392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animBg="1"/>
      <p:bldP spid="392197" grpId="0" animBg="1"/>
      <p:bldP spid="392201" grpId="0"/>
      <p:bldP spid="392202" grpId="0"/>
      <p:bldP spid="3922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EF544D1-C72D-2644-B595-334EEB763793}" type="slidenum">
              <a:rPr lang="en-US"/>
              <a:pPr/>
              <a:t>30</a:t>
            </a:fld>
            <a:endParaRPr lang="en-US"/>
          </a:p>
        </p:txBody>
      </p:sp>
      <p:sp>
        <p:nvSpPr>
          <p:cNvPr id="507906" name="Rectangle 2"/>
          <p:cNvSpPr>
            <a:spLocks noGrp="1" noChangeArrowheads="1"/>
          </p:cNvSpPr>
          <p:nvPr>
            <p:ph type="title"/>
          </p:nvPr>
        </p:nvSpPr>
        <p:spPr/>
        <p:txBody>
          <a:bodyPr/>
          <a:lstStyle/>
          <a:p>
            <a:r>
              <a:rPr lang="en-US" sz="2600"/>
              <a:t>The cost of mismatch</a:t>
            </a:r>
          </a:p>
        </p:txBody>
      </p:sp>
      <p:sp>
        <p:nvSpPr>
          <p:cNvPr id="507907" name="Rectangle 3"/>
          <p:cNvSpPr>
            <a:spLocks noGrp="1" noChangeArrowheads="1"/>
          </p:cNvSpPr>
          <p:nvPr>
            <p:ph type="body" idx="1"/>
          </p:nvPr>
        </p:nvSpPr>
        <p:spPr/>
        <p:txBody>
          <a:bodyPr/>
          <a:lstStyle/>
          <a:p>
            <a:r>
              <a:rPr lang="en-US"/>
              <a:t>the main purpose of up to 30 percent of the Java application code written is to handle the tedious SQL/JDBC and manual bridging of the object/relational paradigm mismatch. </a:t>
            </a:r>
          </a:p>
          <a:p>
            <a:endParaRPr lang="en-US"/>
          </a:p>
          <a:p>
            <a:r>
              <a:rPr lang="en-US"/>
              <a:t>There should be a systematic way </a:t>
            </a:r>
          </a:p>
        </p:txBody>
      </p:sp>
      <p:sp>
        <p:nvSpPr>
          <p:cNvPr id="507908"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mismatch</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D9F1562-A0CF-A448-B3F6-503640C19776}" type="slidenum">
              <a:rPr lang="en-US"/>
              <a:pPr/>
              <a:t>31</a:t>
            </a:fld>
            <a:endParaRPr lang="en-US"/>
          </a:p>
        </p:txBody>
      </p:sp>
      <p:sp>
        <p:nvSpPr>
          <p:cNvPr id="500738" name="Rectangle 2"/>
          <p:cNvSpPr>
            <a:spLocks noGrp="1" noChangeArrowheads="1"/>
          </p:cNvSpPr>
          <p:nvPr>
            <p:ph type="title"/>
          </p:nvPr>
        </p:nvSpPr>
        <p:spPr/>
        <p:txBody>
          <a:bodyPr/>
          <a:lstStyle/>
          <a:p>
            <a:r>
              <a:rPr lang="en-US" sz="2600"/>
              <a:t>What is ORM (object/relational mapping )</a:t>
            </a:r>
          </a:p>
        </p:txBody>
      </p:sp>
      <p:sp>
        <p:nvSpPr>
          <p:cNvPr id="500739" name="Rectangle 3"/>
          <p:cNvSpPr>
            <a:spLocks noGrp="1" noChangeArrowheads="1"/>
          </p:cNvSpPr>
          <p:nvPr>
            <p:ph type="body" idx="1"/>
          </p:nvPr>
        </p:nvSpPr>
        <p:spPr/>
        <p:txBody>
          <a:bodyPr/>
          <a:lstStyle/>
          <a:p>
            <a:pPr>
              <a:lnSpc>
                <a:spcPct val="90000"/>
              </a:lnSpc>
            </a:pPr>
            <a:r>
              <a:rPr lang="en-US" sz="2000"/>
              <a:t>automated (and transparent) persistence of objects in an application to the tables in a relational database, using metadata that describes the mapping between the objects and the database. </a:t>
            </a:r>
          </a:p>
          <a:p>
            <a:pPr>
              <a:lnSpc>
                <a:spcPct val="90000"/>
              </a:lnSpc>
            </a:pPr>
            <a:r>
              <a:rPr lang="en-US" sz="2000"/>
              <a:t>works by (reversibly) transforming data from one representation to another. This implies certain performance penalties </a:t>
            </a:r>
          </a:p>
          <a:p>
            <a:pPr>
              <a:lnSpc>
                <a:spcPct val="90000"/>
              </a:lnSpc>
            </a:pPr>
            <a:r>
              <a:rPr lang="en-US" sz="2000"/>
              <a:t>An ORM solution consists of the following four pieces:</a:t>
            </a:r>
          </a:p>
          <a:p>
            <a:pPr lvl="1">
              <a:lnSpc>
                <a:spcPct val="90000"/>
              </a:lnSpc>
            </a:pPr>
            <a:r>
              <a:rPr lang="en-US" sz="1800"/>
              <a:t>An API for performing basic CRUD (create, read, update, delete) operations on objects of persistent classes;</a:t>
            </a:r>
          </a:p>
          <a:p>
            <a:pPr lvl="1">
              <a:lnSpc>
                <a:spcPct val="90000"/>
              </a:lnSpc>
            </a:pPr>
            <a:r>
              <a:rPr lang="en-US" sz="1800"/>
              <a:t>A language or API for specifying queries that refer to classes and properties of classes;</a:t>
            </a:r>
          </a:p>
          <a:p>
            <a:pPr lvl="1">
              <a:lnSpc>
                <a:spcPct val="90000"/>
              </a:lnSpc>
            </a:pPr>
            <a:r>
              <a:rPr lang="en-US" sz="1800"/>
              <a:t>A facility for specifying mapping metadata</a:t>
            </a:r>
          </a:p>
          <a:p>
            <a:pPr lvl="1">
              <a:lnSpc>
                <a:spcPct val="90000"/>
              </a:lnSpc>
            </a:pPr>
            <a:r>
              <a:rPr lang="en-US" sz="1800"/>
              <a:t>A technique for the ORM implementation to interact with transactional objects to perform dirty checking, lazy association fetching, and other optimization functions</a:t>
            </a:r>
          </a:p>
          <a:p>
            <a:pPr>
              <a:lnSpc>
                <a:spcPct val="90000"/>
              </a:lnSpc>
            </a:pPr>
            <a:r>
              <a:rPr lang="en-US" sz="2000"/>
              <a:t>Has a long history, but widely adopted only since 2001.</a:t>
            </a:r>
          </a:p>
          <a:p>
            <a:pPr>
              <a:lnSpc>
                <a:spcPct val="90000"/>
              </a:lnSpc>
            </a:pPr>
            <a:endParaRPr lang="en-US" sz="200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28C5B592-1E2F-E14D-A3BD-26AB2EDF2B5A}" type="slidenum">
              <a:rPr lang="en-US"/>
              <a:pPr/>
              <a:t>32</a:t>
            </a:fld>
            <a:endParaRPr lang="en-US"/>
          </a:p>
        </p:txBody>
      </p:sp>
      <p:sp>
        <p:nvSpPr>
          <p:cNvPr id="508930" name="Rectangle 2"/>
          <p:cNvSpPr>
            <a:spLocks noGrp="1" noChangeArrowheads="1"/>
          </p:cNvSpPr>
          <p:nvPr>
            <p:ph type="title"/>
          </p:nvPr>
        </p:nvSpPr>
        <p:spPr/>
        <p:txBody>
          <a:bodyPr/>
          <a:lstStyle/>
          <a:p>
            <a:r>
              <a:rPr lang="en-US" sz="2000"/>
              <a:t>Current ORM </a:t>
            </a:r>
            <a:r>
              <a:rPr lang="en-US" sz="2400"/>
              <a:t>Impetus</a:t>
            </a:r>
            <a:r>
              <a:rPr lang="en-US" sz="2000"/>
              <a:t>: the web app</a:t>
            </a:r>
            <a:endParaRPr lang="en-US" sz="2600"/>
          </a:p>
        </p:txBody>
      </p:sp>
      <p:sp>
        <p:nvSpPr>
          <p:cNvPr id="508931" name="Rectangle 3"/>
          <p:cNvSpPr>
            <a:spLocks noGrp="1" noChangeArrowheads="1"/>
          </p:cNvSpPr>
          <p:nvPr>
            <p:ph type="body" idx="1"/>
          </p:nvPr>
        </p:nvSpPr>
        <p:spPr/>
        <p:txBody>
          <a:bodyPr/>
          <a:lstStyle/>
          <a:p>
            <a:r>
              <a:rPr lang="en-US">
                <a:solidFill>
                  <a:schemeClr val="tx1"/>
                </a:solidFill>
              </a:rPr>
              <a:t>A web app, with its multi-threaded object layer, particularly needs help with the correct handling  of persistent data</a:t>
            </a:r>
          </a:p>
        </p:txBody>
      </p:sp>
      <p:sp>
        <p:nvSpPr>
          <p:cNvPr id="508932" name="Title 1"/>
          <p:cNvSpPr>
            <a:spLocks/>
          </p:cNvSpPr>
          <p:nvPr/>
        </p:nvSpPr>
        <p:spPr bwMode="auto">
          <a:xfrm>
            <a:off x="1435100" y="144463"/>
            <a:ext cx="7497763" cy="1403350"/>
          </a:xfrm>
          <a:prstGeom prst="rect">
            <a:avLst/>
          </a:prstGeom>
          <a:noFill/>
          <a:ln w="9525">
            <a:noFill/>
            <a:round/>
            <a:headEnd/>
            <a:tailEnd/>
          </a:ln>
        </p:spPr>
        <p:txBody>
          <a:bodyPr lIns="90000" tIns="46800" rIns="90000" bIns="46800" anchor="ctr">
            <a:prstTxWarp prst="textNoShape">
              <a:avLst/>
            </a:prstTxWarp>
          </a:bodyPr>
          <a:lstStyle/>
          <a:p>
            <a:endParaRPr lang="en-US" sz="3000">
              <a:solidFill>
                <a:schemeClr val="hlink"/>
              </a:solidFill>
              <a:latin typeface="Calibri" charset="0"/>
            </a:endParaRPr>
          </a:p>
        </p:txBody>
      </p:sp>
      <p:sp>
        <p:nvSpPr>
          <p:cNvPr id="4" name="Slide Number Placeholder 3"/>
          <p:cNvSpPr txBox="1">
            <a:spLocks noGrp="1"/>
          </p:cNvSpPr>
          <p:nvPr/>
        </p:nvSpPr>
        <p:spPr>
          <a:xfrm>
            <a:off x="3276600" y="6356350"/>
            <a:ext cx="1524000" cy="365125"/>
          </a:xfrm>
          <a:prstGeom prst="rect">
            <a:avLst/>
          </a:prstGeom>
          <a:noFill/>
        </p:spPr>
        <p:txBody>
          <a:bodyPr anchor="ctr">
            <a:prstTxWarp prst="textNoShape">
              <a:avLst/>
            </a:prstTxWarp>
          </a:bodyPr>
          <a:lstStyle/>
          <a:p>
            <a:pPr algn="r"/>
            <a:fld id="{9E34FBB7-638E-4F4F-8788-E84E5BF743E4}" type="slidenum">
              <a:rPr lang="en-US" sz="1200">
                <a:solidFill>
                  <a:srgbClr val="898989"/>
                </a:solidFill>
                <a:latin typeface="Arial" charset="0"/>
                <a:ea typeface="msgothic" charset="0"/>
                <a:cs typeface="msgothic" charset="0"/>
              </a:rPr>
              <a:pPr algn="r"/>
              <a:t>32</a:t>
            </a:fld>
            <a:endParaRPr lang="en-US" sz="1200">
              <a:solidFill>
                <a:srgbClr val="898989"/>
              </a:solidFill>
              <a:latin typeface="Arial" charset="0"/>
              <a:ea typeface="msgothic" charset="0"/>
              <a:cs typeface="msgothic" charset="0"/>
            </a:endParaRPr>
          </a:p>
        </p:txBody>
      </p:sp>
      <p:grpSp>
        <p:nvGrpSpPr>
          <p:cNvPr id="508934" name="Group 24"/>
          <p:cNvGrpSpPr>
            <a:grpSpLocks/>
          </p:cNvGrpSpPr>
          <p:nvPr/>
        </p:nvGrpSpPr>
        <p:grpSpPr bwMode="auto">
          <a:xfrm>
            <a:off x="2743200" y="2514600"/>
            <a:ext cx="3962400" cy="3378200"/>
            <a:chOff x="2514600" y="2514600"/>
            <a:chExt cx="3962400" cy="3378200"/>
          </a:xfrm>
        </p:grpSpPr>
        <p:sp>
          <p:nvSpPr>
            <p:cNvPr id="6" name="Rounded Rectangle 5"/>
            <p:cNvSpPr/>
            <p:nvPr/>
          </p:nvSpPr>
          <p:spPr bwMode="auto">
            <a:xfrm>
              <a:off x="2514600" y="3987800"/>
              <a:ext cx="24384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7" name="Rounded Rectangle 6"/>
            <p:cNvSpPr/>
            <p:nvPr/>
          </p:nvSpPr>
          <p:spPr bwMode="auto">
            <a:xfrm>
              <a:off x="2514600" y="5054600"/>
              <a:ext cx="24384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8" name="Oval 7"/>
            <p:cNvSpPr/>
            <p:nvPr/>
          </p:nvSpPr>
          <p:spPr bwMode="auto">
            <a:xfrm>
              <a:off x="2971800" y="4064000"/>
              <a:ext cx="3048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9" name="Oval 8"/>
            <p:cNvSpPr/>
            <p:nvPr/>
          </p:nvSpPr>
          <p:spPr bwMode="auto">
            <a:xfrm>
              <a:off x="3124200" y="4368800"/>
              <a:ext cx="3048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10" name="Oval 9"/>
            <p:cNvSpPr/>
            <p:nvPr/>
          </p:nvSpPr>
          <p:spPr bwMode="auto">
            <a:xfrm>
              <a:off x="2667000" y="4292600"/>
              <a:ext cx="3048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11" name="Rectangle 10"/>
            <p:cNvSpPr/>
            <p:nvPr/>
          </p:nvSpPr>
          <p:spPr bwMode="auto">
            <a:xfrm>
              <a:off x="2667000" y="5359400"/>
              <a:ext cx="2286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12" name="Rectangle 11"/>
            <p:cNvSpPr/>
            <p:nvPr/>
          </p:nvSpPr>
          <p:spPr bwMode="auto">
            <a:xfrm>
              <a:off x="3048000" y="5435600"/>
              <a:ext cx="2286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13" name="Rectangle 12"/>
            <p:cNvSpPr/>
            <p:nvPr/>
          </p:nvSpPr>
          <p:spPr bwMode="auto">
            <a:xfrm>
              <a:off x="3429000" y="5359400"/>
              <a:ext cx="2286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pic>
          <p:nvPicPr>
            <p:cNvPr id="14" name="Picture 7" descr="C:\Documents and Settings\eoneil\Local Settings\Temporary Internet Files\Content.IE5\A7IRY5GJ\MCNA01847_0000[1].wmf"/>
            <p:cNvPicPr>
              <a:picLocks noChangeAspect="1" noChangeArrowheads="1"/>
            </p:cNvPicPr>
            <p:nvPr/>
          </p:nvPicPr>
          <p:blipFill>
            <a:blip r:embed="rId2"/>
            <a:srcRect/>
            <a:stretch>
              <a:fillRect/>
            </a:stretch>
          </p:blipFill>
          <p:spPr bwMode="auto">
            <a:xfrm rot="7800000">
              <a:off x="2574639" y="2836452"/>
              <a:ext cx="1071684" cy="553768"/>
            </a:xfrm>
            <a:prstGeom prst="rect">
              <a:avLst/>
            </a:prstGeom>
            <a:noFill/>
            <a:scene3d>
              <a:camera prst="orthographicFront">
                <a:rot lat="0" lon="0" rev="20699999"/>
              </a:camera>
              <a:lightRig rig="threePt" dir="t"/>
            </a:scene3d>
          </p:spPr>
        </p:pic>
        <p:pic>
          <p:nvPicPr>
            <p:cNvPr id="15" name="Picture 7" descr="C:\Documents and Settings\eoneil\Local Settings\Temporary Internet Files\Content.IE5\A7IRY5GJ\MCNA01847_0000[1].wmf"/>
            <p:cNvPicPr>
              <a:picLocks noChangeAspect="1" noChangeArrowheads="1"/>
            </p:cNvPicPr>
            <p:nvPr/>
          </p:nvPicPr>
          <p:blipFill>
            <a:blip r:embed="rId2"/>
            <a:srcRect/>
            <a:stretch>
              <a:fillRect/>
            </a:stretch>
          </p:blipFill>
          <p:spPr bwMode="auto">
            <a:xfrm rot="7800000">
              <a:off x="3290320" y="2868889"/>
              <a:ext cx="1071684" cy="455182"/>
            </a:xfrm>
            <a:prstGeom prst="rect">
              <a:avLst/>
            </a:prstGeom>
            <a:noFill/>
            <a:scene3d>
              <a:camera prst="orthographicFront">
                <a:rot lat="0" lon="0" rev="20699999"/>
              </a:camera>
              <a:lightRig rig="threePt" dir="t"/>
            </a:scene3d>
          </p:spPr>
        </p:pic>
        <p:sp>
          <p:nvSpPr>
            <p:cNvPr id="508945" name="TextBox 20"/>
            <p:cNvSpPr txBox="1">
              <a:spLocks noChangeArrowheads="1"/>
            </p:cNvSpPr>
            <p:nvPr/>
          </p:nvSpPr>
          <p:spPr bwMode="auto">
            <a:xfrm>
              <a:off x="3352800" y="4064273"/>
              <a:ext cx="1828800" cy="646234"/>
            </a:xfrm>
            <a:prstGeom prst="rect">
              <a:avLst/>
            </a:prstGeom>
            <a:noFill/>
            <a:ln w="9525">
              <a:noFill/>
              <a:miter lim="800000"/>
              <a:headEnd/>
              <a:tailEnd/>
            </a:ln>
          </p:spPr>
          <p:txBody>
            <a:bodyPr>
              <a:prstTxWarp prst="textNoShape">
                <a:avLst/>
              </a:prstTxWarp>
              <a:spAutoFit/>
            </a:bodyPr>
            <a:lstStyle/>
            <a:p>
              <a:r>
                <a:rPr lang="en-US" sz="1800">
                  <a:latin typeface="Calibri" charset="0"/>
                  <a:ea typeface="msgothic" charset="0"/>
                  <a:cs typeface="msgothic" charset="0"/>
                </a:rPr>
                <a:t>Multi-threaded Object layer</a:t>
              </a:r>
            </a:p>
          </p:txBody>
        </p:sp>
        <p:sp>
          <p:nvSpPr>
            <p:cNvPr id="508946" name="TextBox 22"/>
            <p:cNvSpPr txBox="1">
              <a:spLocks noChangeArrowheads="1"/>
            </p:cNvSpPr>
            <p:nvPr/>
          </p:nvSpPr>
          <p:spPr bwMode="auto">
            <a:xfrm>
              <a:off x="3810000" y="5207102"/>
              <a:ext cx="1066800" cy="369277"/>
            </a:xfrm>
            <a:prstGeom prst="rect">
              <a:avLst/>
            </a:prstGeom>
            <a:noFill/>
            <a:ln w="9525">
              <a:noFill/>
              <a:miter lim="800000"/>
              <a:headEnd/>
              <a:tailEnd/>
            </a:ln>
          </p:spPr>
          <p:txBody>
            <a:bodyPr>
              <a:prstTxWarp prst="textNoShape">
                <a:avLst/>
              </a:prstTxWarp>
              <a:spAutoFit/>
            </a:bodyPr>
            <a:lstStyle/>
            <a:p>
              <a:r>
                <a:rPr lang="en-US" sz="1800">
                  <a:latin typeface="Calibri" charset="0"/>
                  <a:ea typeface="msgothic" charset="0"/>
                  <a:cs typeface="msgothic" charset="0"/>
                </a:rPr>
                <a:t>Database </a:t>
              </a:r>
            </a:p>
          </p:txBody>
        </p:sp>
        <p:sp>
          <p:nvSpPr>
            <p:cNvPr id="508947" name="TextBox 25"/>
            <p:cNvSpPr txBox="1">
              <a:spLocks noChangeArrowheads="1"/>
            </p:cNvSpPr>
            <p:nvPr/>
          </p:nvSpPr>
          <p:spPr bwMode="auto">
            <a:xfrm>
              <a:off x="3352800" y="3581764"/>
              <a:ext cx="1752600" cy="369277"/>
            </a:xfrm>
            <a:prstGeom prst="rect">
              <a:avLst/>
            </a:prstGeom>
            <a:noFill/>
            <a:ln w="9525">
              <a:noFill/>
              <a:miter lim="800000"/>
              <a:headEnd/>
              <a:tailEnd/>
            </a:ln>
          </p:spPr>
          <p:txBody>
            <a:bodyPr>
              <a:prstTxWarp prst="textNoShape">
                <a:avLst/>
              </a:prstTxWarp>
              <a:spAutoFit/>
            </a:bodyPr>
            <a:lstStyle/>
            <a:p>
              <a:r>
                <a:rPr lang="en-US" sz="1800">
                  <a:latin typeface="Calibri" charset="0"/>
                  <a:ea typeface="msgothic" charset="0"/>
                  <a:cs typeface="msgothic" charset="0"/>
                </a:rPr>
                <a:t>Web layer</a:t>
              </a:r>
            </a:p>
          </p:txBody>
        </p:sp>
        <p:sp>
          <p:nvSpPr>
            <p:cNvPr id="19" name="Rounded Rectangle 18"/>
            <p:cNvSpPr/>
            <p:nvPr/>
          </p:nvSpPr>
          <p:spPr bwMode="auto">
            <a:xfrm>
              <a:off x="2514600" y="3505200"/>
              <a:ext cx="2438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cxnSp>
          <p:nvCxnSpPr>
            <p:cNvPr id="20" name="Curved Connector 19"/>
            <p:cNvCxnSpPr/>
            <p:nvPr/>
          </p:nvCxnSpPr>
          <p:spPr bwMode="auto">
            <a:xfrm rot="5400000" flipH="1" flipV="1">
              <a:off x="4876800" y="4597400"/>
              <a:ext cx="609600" cy="457200"/>
            </a:xfrm>
            <a:prstGeom prst="curvedConnector3">
              <a:avLst>
                <a:gd name="adj1" fmla="val 50000"/>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5257800" y="4064000"/>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508951" name="TextBox 31"/>
            <p:cNvSpPr txBox="1">
              <a:spLocks noChangeArrowheads="1"/>
            </p:cNvSpPr>
            <p:nvPr/>
          </p:nvSpPr>
          <p:spPr bwMode="auto">
            <a:xfrm>
              <a:off x="5257800" y="4140462"/>
              <a:ext cx="1219200" cy="369277"/>
            </a:xfrm>
            <a:prstGeom prst="rect">
              <a:avLst/>
            </a:prstGeom>
            <a:noFill/>
            <a:ln w="9525">
              <a:noFill/>
              <a:miter lim="800000"/>
              <a:headEnd/>
              <a:tailEnd/>
            </a:ln>
          </p:spPr>
          <p:txBody>
            <a:bodyPr>
              <a:prstTxWarp prst="textNoShape">
                <a:avLst/>
              </a:prstTxWarp>
              <a:spAutoFit/>
            </a:bodyPr>
            <a:lstStyle/>
            <a:p>
              <a:r>
                <a:rPr lang="en-US" sz="1800">
                  <a:latin typeface="Calibri" charset="0"/>
                  <a:ea typeface="msgothic" charset="0"/>
                  <a:cs typeface="msgothic" charset="0"/>
                </a:rPr>
                <a:t>Other apps</a:t>
              </a:r>
            </a:p>
          </p:txBody>
        </p:sp>
        <p:sp>
          <p:nvSpPr>
            <p:cNvPr id="23" name="Up-Down Arrow 22"/>
            <p:cNvSpPr/>
            <p:nvPr/>
          </p:nvSpPr>
          <p:spPr bwMode="auto">
            <a:xfrm>
              <a:off x="3200400" y="4673600"/>
              <a:ext cx="2286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sz="1800">
                <a:solidFill>
                  <a:srgbClr val="FFFFFF"/>
                </a:solidFill>
                <a:latin typeface="Gill Sans MT" charset="0"/>
                <a:ea typeface="msgothic" charset="0"/>
                <a:cs typeface="msgothic" charset="0"/>
              </a:endParaRPr>
            </a:p>
          </p:txBody>
        </p:sp>
        <p:sp>
          <p:nvSpPr>
            <p:cNvPr id="508953" name="TextBox 33"/>
            <p:cNvSpPr txBox="1">
              <a:spLocks noChangeArrowheads="1"/>
            </p:cNvSpPr>
            <p:nvPr/>
          </p:nvSpPr>
          <p:spPr bwMode="auto">
            <a:xfrm>
              <a:off x="3352800" y="4749971"/>
              <a:ext cx="914400" cy="380943"/>
            </a:xfrm>
            <a:prstGeom prst="rect">
              <a:avLst/>
            </a:prstGeom>
            <a:noFill/>
            <a:ln w="9525">
              <a:noFill/>
              <a:miter lim="800000"/>
              <a:headEnd/>
              <a:tailEnd/>
            </a:ln>
          </p:spPr>
          <p:txBody>
            <a:bodyPr>
              <a:prstTxWarp prst="textNoShape">
                <a:avLst/>
              </a:prstTxWarp>
              <a:spAutoFit/>
            </a:bodyPr>
            <a:lstStyle/>
            <a:p>
              <a:r>
                <a:rPr lang="en-US" sz="1800">
                  <a:latin typeface="Calibri" charset="0"/>
                  <a:ea typeface="msgothic" charset="0"/>
                  <a:cs typeface="msgothic" charset="0"/>
                </a:rPr>
                <a:t>ORM</a:t>
              </a:r>
            </a:p>
          </p:txBody>
        </p:sp>
        <p:sp>
          <p:nvSpPr>
            <p:cNvPr id="508954" name="TextBox 34"/>
            <p:cNvSpPr txBox="1">
              <a:spLocks noChangeArrowheads="1"/>
            </p:cNvSpPr>
            <p:nvPr/>
          </p:nvSpPr>
          <p:spPr bwMode="auto">
            <a:xfrm>
              <a:off x="4419600" y="2514600"/>
              <a:ext cx="1524000" cy="923330"/>
            </a:xfrm>
            <a:prstGeom prst="rect">
              <a:avLst/>
            </a:prstGeom>
            <a:noFill/>
            <a:ln w="9525">
              <a:noFill/>
              <a:miter lim="800000"/>
              <a:headEnd/>
              <a:tailEnd/>
            </a:ln>
          </p:spPr>
          <p:txBody>
            <a:bodyPr>
              <a:prstTxWarp prst="textNoShape">
                <a:avLst/>
              </a:prstTxWarp>
              <a:spAutoFit/>
            </a:bodyPr>
            <a:lstStyle/>
            <a:p>
              <a:r>
                <a:rPr lang="en-US" sz="1800">
                  <a:latin typeface="Calibri" charset="0"/>
                  <a:ea typeface="msgothic" charset="0"/>
                  <a:cs typeface="msgothic" charset="0"/>
                </a:rPr>
                <a:t>Concurrent web requests from users</a:t>
              </a:r>
            </a:p>
          </p:txBody>
        </p:sp>
      </p:grpSp>
      <p:sp>
        <p:nvSpPr>
          <p:cNvPr id="508956" name="TextBox 25"/>
          <p:cNvSpPr txBox="1">
            <a:spLocks noChangeArrowheads="1"/>
          </p:cNvSpPr>
          <p:nvPr/>
        </p:nvSpPr>
        <p:spPr bwMode="auto">
          <a:xfrm>
            <a:off x="1066800" y="4103688"/>
            <a:ext cx="1371600" cy="646112"/>
          </a:xfrm>
          <a:prstGeom prst="rect">
            <a:avLst/>
          </a:prstGeom>
          <a:noFill/>
          <a:ln w="9525">
            <a:noFill/>
            <a:miter lim="800000"/>
            <a:headEnd/>
            <a:tailEnd/>
          </a:ln>
        </p:spPr>
        <p:txBody>
          <a:bodyPr>
            <a:prstTxWarp prst="textNoShape">
              <a:avLst/>
            </a:prstTxWarp>
            <a:spAutoFit/>
          </a:bodyPr>
          <a:lstStyle/>
          <a:p>
            <a:r>
              <a:rPr lang="en-US" sz="1800">
                <a:latin typeface="Arial" charset="0"/>
                <a:ea typeface="msgothic" charset="0"/>
                <a:cs typeface="msgothic" charset="0"/>
              </a:rPr>
              <a:t>App server(s)</a:t>
            </a:r>
          </a:p>
        </p:txBody>
      </p:sp>
      <p:sp>
        <p:nvSpPr>
          <p:cNvPr id="508957" name="TextBox 27"/>
          <p:cNvSpPr txBox="1">
            <a:spLocks noChangeArrowheads="1"/>
          </p:cNvSpPr>
          <p:nvPr/>
        </p:nvSpPr>
        <p:spPr bwMode="auto">
          <a:xfrm>
            <a:off x="1066800" y="5130800"/>
            <a:ext cx="1524000" cy="646113"/>
          </a:xfrm>
          <a:prstGeom prst="rect">
            <a:avLst/>
          </a:prstGeom>
          <a:noFill/>
          <a:ln w="9525">
            <a:noFill/>
            <a:miter lim="800000"/>
            <a:headEnd/>
            <a:tailEnd/>
          </a:ln>
        </p:spPr>
        <p:txBody>
          <a:bodyPr>
            <a:prstTxWarp prst="textNoShape">
              <a:avLst/>
            </a:prstTxWarp>
            <a:spAutoFit/>
          </a:bodyPr>
          <a:lstStyle/>
          <a:p>
            <a:r>
              <a:rPr lang="en-US" sz="1800">
                <a:latin typeface="Arial" charset="0"/>
                <a:ea typeface="msgothic" charset="0"/>
                <a:cs typeface="msgothic" charset="0"/>
              </a:rPr>
              <a:t>Database server</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0"/>
          </p:nvPr>
        </p:nvSpPr>
        <p:spPr/>
        <p:txBody>
          <a:bodyPr/>
          <a:lstStyle/>
          <a:p>
            <a:fld id="{5E25F2F8-55F9-A045-B581-40717895A40B}" type="slidenum">
              <a:rPr lang="en-US"/>
              <a:pPr/>
              <a:t>33</a:t>
            </a:fld>
            <a:endParaRPr lang="en-US"/>
          </a:p>
        </p:txBody>
      </p:sp>
      <p:sp>
        <p:nvSpPr>
          <p:cNvPr id="445442" name="Rectangle 2"/>
          <p:cNvSpPr>
            <a:spLocks noGrp="1" noChangeArrowheads="1"/>
          </p:cNvSpPr>
          <p:nvPr>
            <p:ph type="title"/>
          </p:nvPr>
        </p:nvSpPr>
        <p:spPr/>
        <p:txBody>
          <a:bodyPr/>
          <a:lstStyle/>
          <a:p>
            <a:r>
              <a:rPr lang="en-US"/>
              <a:t>Mapping objects to Tables</a:t>
            </a:r>
          </a:p>
        </p:txBody>
      </p:sp>
      <p:sp>
        <p:nvSpPr>
          <p:cNvPr id="445443" name="Rectangle 3"/>
          <p:cNvSpPr>
            <a:spLocks noGrp="1" noChangeArrowheads="1"/>
          </p:cNvSpPr>
          <p:nvPr>
            <p:ph type="body" sz="half" idx="1"/>
          </p:nvPr>
        </p:nvSpPr>
        <p:spPr>
          <a:xfrm>
            <a:off x="838200" y="990600"/>
            <a:ext cx="5924550" cy="2628900"/>
          </a:xfrm>
        </p:spPr>
        <p:txBody>
          <a:bodyPr/>
          <a:lstStyle/>
          <a:p>
            <a:r>
              <a:rPr lang="en-US" sz="2000"/>
              <a:t>Simple case</a:t>
            </a:r>
          </a:p>
          <a:p>
            <a:pPr lvl="1"/>
            <a:r>
              <a:rPr lang="en-US" sz="1800"/>
              <a:t>Map entities to tables</a:t>
            </a:r>
          </a:p>
          <a:p>
            <a:pPr lvl="1"/>
            <a:r>
              <a:rPr lang="en-US" sz="1800"/>
              <a:t>Map attributes (with primitive data types) in an entity bean to columns in the table</a:t>
            </a:r>
          </a:p>
          <a:p>
            <a:r>
              <a:rPr lang="en-US" sz="2000"/>
              <a:t>Synchronizing the object with the table in EJB 2:</a:t>
            </a:r>
          </a:p>
        </p:txBody>
      </p:sp>
      <p:sp>
        <p:nvSpPr>
          <p:cNvPr id="445444" name="AutoShape 4"/>
          <p:cNvSpPr>
            <a:spLocks noChangeArrowheads="1"/>
          </p:cNvSpPr>
          <p:nvPr/>
        </p:nvSpPr>
        <p:spPr bwMode="auto">
          <a:xfrm>
            <a:off x="7162800" y="4191000"/>
            <a:ext cx="1524000" cy="914400"/>
          </a:xfrm>
          <a:prstGeom prst="can">
            <a:avLst>
              <a:gd name="adj" fmla="val 25000"/>
            </a:avLst>
          </a:prstGeom>
          <a:noFill/>
          <a:ln w="9525">
            <a:solidFill>
              <a:srgbClr val="000000"/>
            </a:solidFill>
            <a:round/>
            <a:headEnd/>
            <a:tailEnd/>
          </a:ln>
          <a:effectLst/>
        </p:spPr>
        <p:txBody>
          <a:bodyPr anchor="ctr">
            <a:prstTxWarp prst="textNoShape">
              <a:avLst/>
            </a:prstTxWarp>
            <a:spAutoFit/>
          </a:bodyPr>
          <a:lstStyle/>
          <a:p>
            <a:endParaRPr lang="en-US"/>
          </a:p>
        </p:txBody>
      </p:sp>
      <p:sp>
        <p:nvSpPr>
          <p:cNvPr id="445445" name="Rectangle 5"/>
          <p:cNvSpPr>
            <a:spLocks noChangeArrowheads="1"/>
          </p:cNvSpPr>
          <p:nvPr/>
        </p:nvSpPr>
        <p:spPr bwMode="auto">
          <a:xfrm>
            <a:off x="7772400" y="4495800"/>
            <a:ext cx="533400" cy="381000"/>
          </a:xfrm>
          <a:prstGeom prst="rect">
            <a:avLst/>
          </a:prstGeom>
          <a:noFill/>
          <a:ln w="9525">
            <a:noFill/>
            <a:miter lim="800000"/>
            <a:headEnd/>
            <a:tailEnd/>
          </a:ln>
          <a:effectLst/>
        </p:spPr>
        <p:txBody>
          <a:bodyPr>
            <a:prstTxWarp prst="textNoShape">
              <a:avLst/>
            </a:prstTxWarp>
          </a:bodyPr>
          <a:lstStyle/>
          <a:p>
            <a:pPr>
              <a:spcBef>
                <a:spcPct val="40000"/>
              </a:spcBef>
              <a:buSzPct val="115000"/>
            </a:pPr>
            <a:r>
              <a:rPr lang="en-US" sz="800">
                <a:solidFill>
                  <a:srgbClr val="663300"/>
                </a:solidFill>
                <a:latin typeface="Calibri" charset="0"/>
              </a:rPr>
              <a:t>SAL</a:t>
            </a:r>
          </a:p>
        </p:txBody>
      </p:sp>
      <p:sp>
        <p:nvSpPr>
          <p:cNvPr id="445446" name="Rectangle 6"/>
          <p:cNvSpPr>
            <a:spLocks noChangeArrowheads="1"/>
          </p:cNvSpPr>
          <p:nvPr/>
        </p:nvSpPr>
        <p:spPr bwMode="auto">
          <a:xfrm>
            <a:off x="7315200" y="4495800"/>
            <a:ext cx="525463" cy="284163"/>
          </a:xfrm>
          <a:prstGeom prst="rect">
            <a:avLst/>
          </a:prstGeom>
          <a:noFill/>
          <a:ln w="9525">
            <a:noFill/>
            <a:miter lim="800000"/>
            <a:headEnd/>
            <a:tailEnd/>
          </a:ln>
          <a:effectLst/>
        </p:spPr>
        <p:txBody>
          <a:bodyPr>
            <a:prstTxWarp prst="textNoShape">
              <a:avLst/>
            </a:prstTxWarp>
          </a:bodyPr>
          <a:lstStyle/>
          <a:p>
            <a:pPr>
              <a:spcBef>
                <a:spcPct val="40000"/>
              </a:spcBef>
              <a:buSzPct val="115000"/>
            </a:pPr>
            <a:r>
              <a:rPr lang="en-US" sz="800">
                <a:solidFill>
                  <a:srgbClr val="663300"/>
                </a:solidFill>
                <a:latin typeface="Calibri" charset="0"/>
              </a:rPr>
              <a:t>NAME</a:t>
            </a:r>
          </a:p>
        </p:txBody>
      </p:sp>
      <p:sp>
        <p:nvSpPr>
          <p:cNvPr id="445447" name="Line 7"/>
          <p:cNvSpPr>
            <a:spLocks noChangeShapeType="1"/>
          </p:cNvSpPr>
          <p:nvPr/>
        </p:nvSpPr>
        <p:spPr bwMode="auto">
          <a:xfrm>
            <a:off x="7772400" y="3665538"/>
            <a:ext cx="0" cy="603250"/>
          </a:xfrm>
          <a:prstGeom prst="line">
            <a:avLst/>
          </a:prstGeom>
          <a:noFill/>
          <a:ln w="15875">
            <a:solidFill>
              <a:srgbClr val="000000"/>
            </a:solidFill>
            <a:round/>
            <a:headEnd/>
            <a:tailEnd type="triangle" w="med" len="med"/>
          </a:ln>
          <a:effectLst/>
        </p:spPr>
        <p:txBody>
          <a:bodyPr>
            <a:prstTxWarp prst="textNoShape">
              <a:avLst/>
            </a:prstTxWarp>
            <a:spAutoFit/>
          </a:bodyPr>
          <a:lstStyle/>
          <a:p>
            <a:endParaRPr lang="en-US"/>
          </a:p>
        </p:txBody>
      </p:sp>
      <p:sp>
        <p:nvSpPr>
          <p:cNvPr id="445448" name="Freeform 8"/>
          <p:cNvSpPr>
            <a:spLocks/>
          </p:cNvSpPr>
          <p:nvPr/>
        </p:nvSpPr>
        <p:spPr bwMode="auto">
          <a:xfrm>
            <a:off x="6732588" y="2684463"/>
            <a:ext cx="695325" cy="1814512"/>
          </a:xfrm>
          <a:custGeom>
            <a:avLst/>
            <a:gdLst/>
            <a:ahLst/>
            <a:cxnLst>
              <a:cxn ang="0">
                <a:pos x="472" y="0"/>
              </a:cxn>
              <a:cxn ang="0">
                <a:pos x="40" y="960"/>
              </a:cxn>
              <a:cxn ang="0">
                <a:pos x="712" y="1872"/>
              </a:cxn>
            </a:cxnLst>
            <a:rect l="0" t="0" r="r" b="b"/>
            <a:pathLst>
              <a:path w="712" h="1872">
                <a:moveTo>
                  <a:pt x="472" y="0"/>
                </a:moveTo>
                <a:cubicBezTo>
                  <a:pt x="236" y="324"/>
                  <a:pt x="0" y="648"/>
                  <a:pt x="40" y="960"/>
                </a:cubicBezTo>
                <a:cubicBezTo>
                  <a:pt x="80" y="1272"/>
                  <a:pt x="600" y="1720"/>
                  <a:pt x="712" y="1872"/>
                </a:cubicBezTo>
              </a:path>
            </a:pathLst>
          </a:custGeom>
          <a:noFill/>
          <a:ln w="15875" cap="flat" cmpd="sng">
            <a:solidFill>
              <a:srgbClr val="000000"/>
            </a:solidFill>
            <a:prstDash val="solid"/>
            <a:round/>
            <a:headEnd type="none" w="med" len="med"/>
            <a:tailEnd type="triangle" w="med" len="med"/>
          </a:ln>
          <a:effectLst/>
        </p:spPr>
        <p:txBody>
          <a:bodyPr>
            <a:prstTxWarp prst="textNoShape">
              <a:avLst/>
            </a:prstTxWarp>
            <a:spAutoFit/>
          </a:bodyPr>
          <a:lstStyle/>
          <a:p>
            <a:endParaRPr lang="en-US"/>
          </a:p>
        </p:txBody>
      </p:sp>
      <p:sp>
        <p:nvSpPr>
          <p:cNvPr id="445449" name="Freeform 9"/>
          <p:cNvSpPr>
            <a:spLocks/>
          </p:cNvSpPr>
          <p:nvPr/>
        </p:nvSpPr>
        <p:spPr bwMode="auto">
          <a:xfrm>
            <a:off x="8101013" y="2873375"/>
            <a:ext cx="585787" cy="1625600"/>
          </a:xfrm>
          <a:custGeom>
            <a:avLst/>
            <a:gdLst/>
            <a:ahLst/>
            <a:cxnLst>
              <a:cxn ang="0">
                <a:pos x="144" y="0"/>
              </a:cxn>
              <a:cxn ang="0">
                <a:pos x="576" y="768"/>
              </a:cxn>
              <a:cxn ang="0">
                <a:pos x="0" y="1680"/>
              </a:cxn>
            </a:cxnLst>
            <a:rect l="0" t="0" r="r" b="b"/>
            <a:pathLst>
              <a:path w="600" h="1680">
                <a:moveTo>
                  <a:pt x="144" y="0"/>
                </a:moveTo>
                <a:cubicBezTo>
                  <a:pt x="372" y="244"/>
                  <a:pt x="600" y="488"/>
                  <a:pt x="576" y="768"/>
                </a:cubicBezTo>
                <a:cubicBezTo>
                  <a:pt x="552" y="1048"/>
                  <a:pt x="96" y="1528"/>
                  <a:pt x="0" y="1680"/>
                </a:cubicBezTo>
              </a:path>
            </a:pathLst>
          </a:custGeom>
          <a:noFill/>
          <a:ln w="15875" cap="flat" cmpd="sng">
            <a:solidFill>
              <a:srgbClr val="000000"/>
            </a:solidFill>
            <a:prstDash val="solid"/>
            <a:round/>
            <a:headEnd type="none" w="med" len="med"/>
            <a:tailEnd type="triangle" w="med" len="med"/>
          </a:ln>
          <a:effectLst/>
        </p:spPr>
        <p:txBody>
          <a:bodyPr>
            <a:prstTxWarp prst="textNoShape">
              <a:avLst/>
            </a:prstTxWarp>
            <a:spAutoFit/>
          </a:bodyPr>
          <a:lstStyle/>
          <a:p>
            <a:endParaRPr lang="en-US"/>
          </a:p>
        </p:txBody>
      </p:sp>
      <p:sp>
        <p:nvSpPr>
          <p:cNvPr id="445450" name="Text Box 10"/>
          <p:cNvSpPr txBox="1">
            <a:spLocks noChangeArrowheads="1"/>
          </p:cNvSpPr>
          <p:nvPr/>
        </p:nvSpPr>
        <p:spPr bwMode="auto">
          <a:xfrm>
            <a:off x="7315200" y="5105400"/>
            <a:ext cx="1358900" cy="274638"/>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200">
                <a:latin typeface="Tahoma" charset="0"/>
              </a:rPr>
              <a:t>Employee Table</a:t>
            </a:r>
          </a:p>
        </p:txBody>
      </p:sp>
      <p:sp>
        <p:nvSpPr>
          <p:cNvPr id="445451" name="AutoShape 11"/>
          <p:cNvSpPr>
            <a:spLocks noChangeAspect="1" noChangeArrowheads="1" noTextEdit="1"/>
          </p:cNvSpPr>
          <p:nvPr/>
        </p:nvSpPr>
        <p:spPr bwMode="auto">
          <a:xfrm>
            <a:off x="7123113" y="2362200"/>
            <a:ext cx="1320800" cy="998538"/>
          </a:xfrm>
          <a:prstGeom prst="rect">
            <a:avLst/>
          </a:prstGeom>
          <a:noFill/>
          <a:ln w="9525">
            <a:noFill/>
            <a:miter lim="800000"/>
            <a:headEnd/>
            <a:tailEnd/>
          </a:ln>
        </p:spPr>
        <p:txBody>
          <a:bodyPr>
            <a:prstTxWarp prst="textNoShape">
              <a:avLst/>
            </a:prstTxWarp>
          </a:bodyPr>
          <a:lstStyle/>
          <a:p>
            <a:endParaRPr lang="en-US"/>
          </a:p>
        </p:txBody>
      </p:sp>
      <p:sp>
        <p:nvSpPr>
          <p:cNvPr id="445452" name="Rectangle 12"/>
          <p:cNvSpPr>
            <a:spLocks noChangeArrowheads="1"/>
          </p:cNvSpPr>
          <p:nvPr/>
        </p:nvSpPr>
        <p:spPr bwMode="auto">
          <a:xfrm>
            <a:off x="7162800" y="2209800"/>
            <a:ext cx="1219200" cy="14478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45453" name="Rectangle 13"/>
          <p:cNvSpPr>
            <a:spLocks noChangeArrowheads="1"/>
          </p:cNvSpPr>
          <p:nvPr/>
        </p:nvSpPr>
        <p:spPr bwMode="auto">
          <a:xfrm>
            <a:off x="7239000" y="2209800"/>
            <a:ext cx="9493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EmployeeBean</a:t>
            </a:r>
            <a:endParaRPr lang="en-US" b="1"/>
          </a:p>
        </p:txBody>
      </p:sp>
      <p:sp>
        <p:nvSpPr>
          <p:cNvPr id="445454" name="Rectangle 14"/>
          <p:cNvSpPr>
            <a:spLocks noChangeArrowheads="1"/>
          </p:cNvSpPr>
          <p:nvPr/>
        </p:nvSpPr>
        <p:spPr bwMode="auto">
          <a:xfrm>
            <a:off x="7162800" y="2438400"/>
            <a:ext cx="1219200" cy="609600"/>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45455" name="Rectangle 15"/>
          <p:cNvSpPr>
            <a:spLocks noChangeArrowheads="1"/>
          </p:cNvSpPr>
          <p:nvPr/>
        </p:nvSpPr>
        <p:spPr bwMode="auto">
          <a:xfrm>
            <a:off x="7399338" y="2632075"/>
            <a:ext cx="3492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name</a:t>
            </a:r>
            <a:endParaRPr lang="en-US" b="1"/>
          </a:p>
        </p:txBody>
      </p:sp>
      <p:sp>
        <p:nvSpPr>
          <p:cNvPr id="445456" name="Rectangle 16"/>
          <p:cNvSpPr>
            <a:spLocks noChangeArrowheads="1"/>
          </p:cNvSpPr>
          <p:nvPr/>
        </p:nvSpPr>
        <p:spPr bwMode="auto">
          <a:xfrm>
            <a:off x="7399338" y="2792413"/>
            <a:ext cx="179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sal</a:t>
            </a:r>
            <a:endParaRPr lang="en-US" b="1"/>
          </a:p>
        </p:txBody>
      </p:sp>
      <p:sp>
        <p:nvSpPr>
          <p:cNvPr id="445457" name="Rectangle 17"/>
          <p:cNvSpPr>
            <a:spLocks noChangeArrowheads="1"/>
          </p:cNvSpPr>
          <p:nvPr/>
        </p:nvSpPr>
        <p:spPr bwMode="auto">
          <a:xfrm>
            <a:off x="7191375" y="3048000"/>
            <a:ext cx="1155700" cy="625475"/>
          </a:xfrm>
          <a:prstGeom prst="rect">
            <a:avLst/>
          </a:prstGeom>
          <a:noFill/>
          <a:ln w="9525">
            <a:noFill/>
            <a:miter lim="800000"/>
            <a:headEnd/>
            <a:tailEnd/>
          </a:ln>
        </p:spPr>
        <p:txBody>
          <a:bodyPr lIns="0" tIns="0" rIns="0" bIns="0">
            <a:prstTxWarp prst="textNoShape">
              <a:avLst/>
            </a:prstTxWarp>
            <a:spAutoFit/>
          </a:bodyPr>
          <a:lstStyle/>
          <a:p>
            <a:r>
              <a:rPr lang="en-US" sz="1100">
                <a:solidFill>
                  <a:srgbClr val="000000"/>
                </a:solidFill>
                <a:latin typeface="Arial" charset="0"/>
              </a:rPr>
              <a:t>findByName(n) </a:t>
            </a:r>
          </a:p>
          <a:p>
            <a:r>
              <a:rPr lang="en-US" sz="1000"/>
              <a:t> SELECT *</a:t>
            </a:r>
          </a:p>
          <a:p>
            <a:r>
              <a:rPr lang="en-US" sz="1000"/>
              <a:t> FROM EMP</a:t>
            </a:r>
          </a:p>
          <a:p>
            <a:r>
              <a:rPr lang="en-US" sz="1000"/>
              <a:t> WHERE NAME=n</a:t>
            </a:r>
            <a:endParaRPr lang="en-US" b="1"/>
          </a:p>
        </p:txBody>
      </p:sp>
      <p:sp>
        <p:nvSpPr>
          <p:cNvPr id="445458" name="Rectangle 18"/>
          <p:cNvSpPr>
            <a:spLocks noChangeArrowheads="1"/>
          </p:cNvSpPr>
          <p:nvPr/>
        </p:nvSpPr>
        <p:spPr bwMode="auto">
          <a:xfrm>
            <a:off x="7391400" y="2438400"/>
            <a:ext cx="13970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ID</a:t>
            </a:r>
            <a:endParaRPr lang="en-US" b="1"/>
          </a:p>
        </p:txBody>
      </p:sp>
      <p:sp>
        <p:nvSpPr>
          <p:cNvPr id="445459" name="Rectangle 19"/>
          <p:cNvSpPr>
            <a:spLocks noChangeArrowheads="1"/>
          </p:cNvSpPr>
          <p:nvPr/>
        </p:nvSpPr>
        <p:spPr bwMode="auto">
          <a:xfrm>
            <a:off x="8153400" y="4495800"/>
            <a:ext cx="304800" cy="228600"/>
          </a:xfrm>
          <a:prstGeom prst="rect">
            <a:avLst/>
          </a:prstGeom>
          <a:noFill/>
          <a:ln w="9525">
            <a:noFill/>
            <a:miter lim="800000"/>
            <a:headEnd/>
            <a:tailEnd/>
          </a:ln>
          <a:effectLst/>
        </p:spPr>
        <p:txBody>
          <a:bodyPr>
            <a:prstTxWarp prst="textNoShape">
              <a:avLst/>
            </a:prstTxWarp>
          </a:bodyPr>
          <a:lstStyle/>
          <a:p>
            <a:pPr>
              <a:spcBef>
                <a:spcPct val="40000"/>
              </a:spcBef>
              <a:buSzPct val="115000"/>
            </a:pPr>
            <a:r>
              <a:rPr lang="en-US" sz="800">
                <a:solidFill>
                  <a:srgbClr val="663300"/>
                </a:solidFill>
                <a:latin typeface="Calibri" charset="0"/>
              </a:rPr>
              <a:t>ID</a:t>
            </a:r>
          </a:p>
        </p:txBody>
      </p:sp>
      <p:grpSp>
        <p:nvGrpSpPr>
          <p:cNvPr id="445460" name="Group 20"/>
          <p:cNvGrpSpPr>
            <a:grpSpLocks/>
          </p:cNvGrpSpPr>
          <p:nvPr/>
        </p:nvGrpSpPr>
        <p:grpSpPr bwMode="auto">
          <a:xfrm>
            <a:off x="7315200" y="4495800"/>
            <a:ext cx="1143000" cy="542925"/>
            <a:chOff x="4656" y="2832"/>
            <a:chExt cx="720" cy="342"/>
          </a:xfrm>
        </p:grpSpPr>
        <p:sp>
          <p:nvSpPr>
            <p:cNvPr id="445461" name="Line 21"/>
            <p:cNvSpPr>
              <a:spLocks noChangeShapeType="1"/>
            </p:cNvSpPr>
            <p:nvPr/>
          </p:nvSpPr>
          <p:spPr bwMode="auto">
            <a:xfrm flipV="1">
              <a:off x="4659" y="2832"/>
              <a:ext cx="717" cy="2"/>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45462" name="Line 22"/>
            <p:cNvSpPr>
              <a:spLocks noChangeShapeType="1"/>
            </p:cNvSpPr>
            <p:nvPr/>
          </p:nvSpPr>
          <p:spPr bwMode="auto">
            <a:xfrm>
              <a:off x="4656" y="2976"/>
              <a:ext cx="720" cy="0"/>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sp>
          <p:nvSpPr>
            <p:cNvPr id="445463" name="Line 23"/>
            <p:cNvSpPr>
              <a:spLocks noChangeShapeType="1"/>
            </p:cNvSpPr>
            <p:nvPr/>
          </p:nvSpPr>
          <p:spPr bwMode="auto">
            <a:xfrm flipV="1">
              <a:off x="4659" y="3168"/>
              <a:ext cx="717" cy="6"/>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45464" name="Line 24"/>
            <p:cNvSpPr>
              <a:spLocks noChangeShapeType="1"/>
            </p:cNvSpPr>
            <p:nvPr/>
          </p:nvSpPr>
          <p:spPr bwMode="auto">
            <a:xfrm>
              <a:off x="4659" y="2834"/>
              <a:ext cx="0" cy="340"/>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45465" name="Line 25"/>
            <p:cNvSpPr>
              <a:spLocks noChangeShapeType="1"/>
            </p:cNvSpPr>
            <p:nvPr/>
          </p:nvSpPr>
          <p:spPr bwMode="auto">
            <a:xfrm>
              <a:off x="4924" y="2834"/>
              <a:ext cx="0" cy="340"/>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sp>
          <p:nvSpPr>
            <p:cNvPr id="445466" name="Line 26"/>
            <p:cNvSpPr>
              <a:spLocks noChangeShapeType="1"/>
            </p:cNvSpPr>
            <p:nvPr/>
          </p:nvSpPr>
          <p:spPr bwMode="auto">
            <a:xfrm>
              <a:off x="5376" y="2832"/>
              <a:ext cx="0" cy="340"/>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45467" name="Line 27"/>
            <p:cNvSpPr>
              <a:spLocks noChangeShapeType="1"/>
            </p:cNvSpPr>
            <p:nvPr/>
          </p:nvSpPr>
          <p:spPr bwMode="auto">
            <a:xfrm>
              <a:off x="4656" y="2832"/>
              <a:ext cx="0" cy="340"/>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45468" name="Line 28"/>
            <p:cNvSpPr>
              <a:spLocks noChangeShapeType="1"/>
            </p:cNvSpPr>
            <p:nvPr/>
          </p:nvSpPr>
          <p:spPr bwMode="auto">
            <a:xfrm>
              <a:off x="4659" y="2834"/>
              <a:ext cx="0" cy="340"/>
            </a:xfrm>
            <a:prstGeom prst="line">
              <a:avLst/>
            </a:prstGeom>
            <a:noFill/>
            <a:ln w="28575" cap="sq">
              <a:solidFill>
                <a:srgbClr val="000000"/>
              </a:solidFill>
              <a:round/>
              <a:headEnd/>
              <a:tailEnd/>
            </a:ln>
            <a:effectLst/>
          </p:spPr>
          <p:txBody>
            <a:bodyPr>
              <a:prstTxWarp prst="textNoShape">
                <a:avLst/>
              </a:prstTxWarp>
              <a:spAutoFit/>
            </a:bodyPr>
            <a:lstStyle/>
            <a:p>
              <a:endParaRPr lang="en-US"/>
            </a:p>
          </p:txBody>
        </p:sp>
        <p:sp>
          <p:nvSpPr>
            <p:cNvPr id="445469" name="Line 29"/>
            <p:cNvSpPr>
              <a:spLocks noChangeShapeType="1"/>
            </p:cNvSpPr>
            <p:nvPr/>
          </p:nvSpPr>
          <p:spPr bwMode="auto">
            <a:xfrm>
              <a:off x="5184" y="2832"/>
              <a:ext cx="0" cy="340"/>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sp>
          <p:nvSpPr>
            <p:cNvPr id="445470" name="Line 30"/>
            <p:cNvSpPr>
              <a:spLocks noChangeShapeType="1"/>
            </p:cNvSpPr>
            <p:nvPr/>
          </p:nvSpPr>
          <p:spPr bwMode="auto">
            <a:xfrm>
              <a:off x="4656" y="3072"/>
              <a:ext cx="720" cy="0"/>
            </a:xfrm>
            <a:prstGeom prst="line">
              <a:avLst/>
            </a:prstGeom>
            <a:noFill/>
            <a:ln w="12700">
              <a:solidFill>
                <a:srgbClr val="000000"/>
              </a:solidFill>
              <a:round/>
              <a:headEnd/>
              <a:tailEnd/>
            </a:ln>
            <a:effectLst/>
          </p:spPr>
          <p:txBody>
            <a:bodyPr>
              <a:prstTxWarp prst="textNoShape">
                <a:avLst/>
              </a:prstTxWarp>
              <a:spAutoFit/>
            </a:bodyPr>
            <a:lstStyle/>
            <a:p>
              <a:endParaRPr lang="en-US"/>
            </a:p>
          </p:txBody>
        </p:sp>
      </p:grpSp>
      <p:sp>
        <p:nvSpPr>
          <p:cNvPr id="445471" name="Text Box 31"/>
          <p:cNvSpPr txBox="1">
            <a:spLocks noChangeArrowheads="1"/>
          </p:cNvSpPr>
          <p:nvPr/>
        </p:nvSpPr>
        <p:spPr bwMode="auto">
          <a:xfrm>
            <a:off x="1295400" y="2971800"/>
            <a:ext cx="5257800" cy="2028825"/>
          </a:xfrm>
          <a:prstGeom prst="rect">
            <a:avLst/>
          </a:prstGeom>
          <a:noFill/>
          <a:ln w="15875">
            <a:noFill/>
            <a:miter lim="800000"/>
            <a:headEnd/>
            <a:tailEnd/>
          </a:ln>
          <a:effectLst/>
        </p:spPr>
        <p:txBody>
          <a:bodyPr>
            <a:prstTxWarp prst="textNoShape">
              <a:avLst/>
            </a:prstTxWarp>
            <a:spAutoFit/>
          </a:bodyPr>
          <a:lstStyle/>
          <a:p>
            <a:r>
              <a:rPr lang="en-US" sz="1400">
                <a:solidFill>
                  <a:srgbClr val="993300"/>
                </a:solidFill>
                <a:latin typeface="Arial" charset="0"/>
              </a:rPr>
              <a:t>ejbLoad:</a:t>
            </a:r>
          </a:p>
          <a:p>
            <a:r>
              <a:rPr lang="en-US" sz="1400">
                <a:solidFill>
                  <a:srgbClr val="993300"/>
                </a:solidFill>
                <a:latin typeface="Arial" charset="0"/>
              </a:rPr>
              <a:t>  SELECT name, sal FROM employee WHERE id=?</a:t>
            </a:r>
          </a:p>
          <a:p>
            <a:r>
              <a:rPr lang="en-US" sz="1400">
                <a:solidFill>
                  <a:srgbClr val="993300"/>
                </a:solidFill>
                <a:latin typeface="Arial" charset="0"/>
              </a:rPr>
              <a:t>ejbStore: </a:t>
            </a:r>
          </a:p>
          <a:p>
            <a:r>
              <a:rPr lang="en-US" sz="1400">
                <a:solidFill>
                  <a:srgbClr val="993300"/>
                </a:solidFill>
                <a:latin typeface="Arial" charset="0"/>
              </a:rPr>
              <a:t>   UPDATE employee SET name=?, sal=? WHERE id=?</a:t>
            </a:r>
          </a:p>
          <a:p>
            <a:r>
              <a:rPr lang="en-US" sz="1400">
                <a:solidFill>
                  <a:srgbClr val="993300"/>
                </a:solidFill>
                <a:latin typeface="Arial" charset="0"/>
              </a:rPr>
              <a:t>ejbPostCreate: </a:t>
            </a:r>
          </a:p>
          <a:p>
            <a:r>
              <a:rPr lang="en-US" sz="1400">
                <a:solidFill>
                  <a:srgbClr val="993300"/>
                </a:solidFill>
                <a:latin typeface="Arial" charset="0"/>
              </a:rPr>
              <a:t>  INSERT INTO employee VALUES(?,?,?)</a:t>
            </a:r>
          </a:p>
          <a:p>
            <a:r>
              <a:rPr lang="en-US" sz="1400">
                <a:solidFill>
                  <a:srgbClr val="993300"/>
                </a:solidFill>
                <a:latin typeface="Arial" charset="0"/>
              </a:rPr>
              <a:t>ejbRemove: </a:t>
            </a:r>
          </a:p>
          <a:p>
            <a:r>
              <a:rPr lang="en-US" sz="1400">
                <a:solidFill>
                  <a:srgbClr val="993300"/>
                </a:solidFill>
                <a:latin typeface="Arial" charset="0"/>
              </a:rPr>
              <a:t>  DELETE FROM employee WHERE id=?</a:t>
            </a:r>
          </a:p>
          <a:p>
            <a:pPr lvl="1">
              <a:lnSpc>
                <a:spcPct val="90000"/>
              </a:lnSpc>
              <a:spcBef>
                <a:spcPct val="20000"/>
              </a:spcBef>
              <a:buFontTx/>
              <a:buChar char="–"/>
            </a:pPr>
            <a:endParaRPr lang="en-US" sz="1400" b="1">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186885FA-FB2B-7046-B527-DF01C62D6987}" type="slidenum">
              <a:rPr lang="en-US"/>
              <a:pPr/>
              <a:t>34</a:t>
            </a:fld>
            <a:endParaRPr lang="en-US"/>
          </a:p>
        </p:txBody>
      </p:sp>
      <p:sp>
        <p:nvSpPr>
          <p:cNvPr id="447490" name="Rectangle 2"/>
          <p:cNvSpPr>
            <a:spLocks noGrp="1" noChangeArrowheads="1"/>
          </p:cNvSpPr>
          <p:nvPr>
            <p:ph type="title"/>
          </p:nvPr>
        </p:nvSpPr>
        <p:spPr/>
        <p:txBody>
          <a:bodyPr/>
          <a:lstStyle/>
          <a:p>
            <a:r>
              <a:rPr lang="en-US" sz="2600"/>
              <a:t>Object attributes and table columns</a:t>
            </a:r>
          </a:p>
        </p:txBody>
      </p:sp>
      <p:sp>
        <p:nvSpPr>
          <p:cNvPr id="447491" name="Rectangle 3"/>
          <p:cNvSpPr>
            <a:spLocks noGrp="1" noChangeArrowheads="1"/>
          </p:cNvSpPr>
          <p:nvPr>
            <p:ph type="body" idx="1"/>
          </p:nvPr>
        </p:nvSpPr>
        <p:spPr>
          <a:xfrm>
            <a:off x="838200" y="990600"/>
            <a:ext cx="7848600" cy="1557338"/>
          </a:xfrm>
        </p:spPr>
        <p:txBody>
          <a:bodyPr/>
          <a:lstStyle/>
          <a:p>
            <a:r>
              <a:rPr lang="en-US"/>
              <a:t>Not all attributes are mapped to table columns</a:t>
            </a:r>
          </a:p>
          <a:p>
            <a:r>
              <a:rPr lang="en-US"/>
              <a:t>Describe the mapping using deployment descriptor using XML (or using annotation in EJB3.0)</a:t>
            </a:r>
          </a:p>
        </p:txBody>
      </p:sp>
      <p:sp>
        <p:nvSpPr>
          <p:cNvPr id="447492" name="Text Box 4"/>
          <p:cNvSpPr txBox="1">
            <a:spLocks noChangeArrowheads="1"/>
          </p:cNvSpPr>
          <p:nvPr/>
        </p:nvSpPr>
        <p:spPr bwMode="auto">
          <a:xfrm>
            <a:off x="762000" y="2438400"/>
            <a:ext cx="3733800" cy="2159000"/>
          </a:xfrm>
          <a:prstGeom prst="rect">
            <a:avLst/>
          </a:prstGeom>
          <a:noFill/>
          <a:ln w="15875">
            <a:noFill/>
            <a:miter lim="800000"/>
            <a:headEnd/>
            <a:tailEnd/>
          </a:ln>
          <a:effectLst/>
        </p:spPr>
        <p:txBody>
          <a:bodyPr>
            <a:prstTxWarp prst="textNoShape">
              <a:avLst/>
            </a:prstTxWarp>
            <a:spAutoFit/>
          </a:bodyPr>
          <a:lstStyle/>
          <a:p>
            <a:r>
              <a:rPr lang="en-US" sz="1400">
                <a:latin typeface="Arial" charset="0"/>
              </a:rPr>
              <a:t>&lt;enterprise-beans&gt;</a:t>
            </a:r>
          </a:p>
          <a:p>
            <a:r>
              <a:rPr lang="en-US" sz="1400">
                <a:latin typeface="Arial" charset="0"/>
              </a:rPr>
              <a:t>      &lt;entity&gt;</a:t>
            </a:r>
          </a:p>
          <a:p>
            <a:r>
              <a:rPr lang="en-US" sz="1400">
                <a:latin typeface="Arial" charset="0"/>
              </a:rPr>
              <a:t>          &lt;ejb-name&gt;</a:t>
            </a:r>
            <a:r>
              <a:rPr lang="en-US" sz="1400">
                <a:solidFill>
                  <a:srgbClr val="800000"/>
                </a:solidFill>
                <a:latin typeface="Arial" charset="0"/>
              </a:rPr>
              <a:t>Employee</a:t>
            </a:r>
            <a:r>
              <a:rPr lang="en-US" sz="1400">
                <a:latin typeface="Arial" charset="0"/>
              </a:rPr>
              <a:t>&lt;/ejb-name&gt;</a:t>
            </a:r>
          </a:p>
          <a:p>
            <a:r>
              <a:rPr lang="en-US" sz="1400">
                <a:latin typeface="Arial" charset="0"/>
              </a:rPr>
              <a:t>          &lt;cmp-field&gt; name &lt;/cmp-field&gt;</a:t>
            </a:r>
          </a:p>
          <a:p>
            <a:r>
              <a:rPr lang="en-US" sz="1400">
                <a:latin typeface="Arial" charset="0"/>
              </a:rPr>
              <a:t>          &lt;cmp-field&gt; sal     &lt;/cmp-field&gt;</a:t>
            </a:r>
          </a:p>
          <a:p>
            <a:r>
              <a:rPr lang="en-US" sz="1400">
                <a:latin typeface="Arial" charset="0"/>
              </a:rPr>
              <a:t>          … …</a:t>
            </a:r>
          </a:p>
          <a:p>
            <a:r>
              <a:rPr lang="en-US" sz="1400">
                <a:latin typeface="Arial" charset="0"/>
              </a:rPr>
              <a:t>      &lt;/entity&gt;</a:t>
            </a:r>
          </a:p>
          <a:p>
            <a:r>
              <a:rPr lang="en-US" sz="1400">
                <a:latin typeface="Arial" charset="0"/>
              </a:rPr>
              <a:t>…</a:t>
            </a:r>
          </a:p>
          <a:p>
            <a:r>
              <a:rPr lang="en-US" sz="1400">
                <a:latin typeface="Arial" charset="0"/>
              </a:rPr>
              <a:t>   &lt;/enterprise-beans&gt;  </a:t>
            </a:r>
          </a:p>
          <a:p>
            <a:r>
              <a:rPr lang="en-US" sz="1000" b="1">
                <a:latin typeface="Arial" charset="0"/>
              </a:rPr>
              <a:t>   </a:t>
            </a:r>
          </a:p>
        </p:txBody>
      </p:sp>
      <p:sp>
        <p:nvSpPr>
          <p:cNvPr id="447493" name="Rectangle 5"/>
          <p:cNvSpPr>
            <a:spLocks noChangeArrowheads="1"/>
          </p:cNvSpPr>
          <p:nvPr/>
        </p:nvSpPr>
        <p:spPr bwMode="auto">
          <a:xfrm>
            <a:off x="457200" y="4724400"/>
            <a:ext cx="7772400" cy="1676400"/>
          </a:xfrm>
          <a:prstGeom prst="rect">
            <a:avLst/>
          </a:prstGeom>
          <a:noFill/>
          <a:ln w="9525">
            <a:noFill/>
            <a:miter lim="800000"/>
            <a:headEnd/>
            <a:tailEnd/>
          </a:ln>
          <a:effectLst/>
        </p:spPr>
        <p:txBody>
          <a:bodyPr>
            <a:prstTxWarp prst="textNoShape">
              <a:avLst/>
            </a:prstTxWarp>
          </a:bodyPr>
          <a:lstStyle/>
          <a:p>
            <a:pPr marL="236538" indent="-236538">
              <a:spcBef>
                <a:spcPct val="40000"/>
              </a:spcBef>
              <a:buSzPct val="115000"/>
              <a:buFontTx/>
              <a:buChar char="•"/>
            </a:pPr>
            <a:r>
              <a:rPr lang="en-US" sz="2000">
                <a:solidFill>
                  <a:srgbClr val="663300"/>
                </a:solidFill>
                <a:latin typeface="Calibri" charset="0"/>
              </a:rPr>
              <a:t>What if the attribute in an entity bean is an entity bean itself? </a:t>
            </a:r>
          </a:p>
          <a:p>
            <a:pPr marL="633413" lvl="1" indent="-188913">
              <a:spcBef>
                <a:spcPct val="20000"/>
              </a:spcBef>
              <a:buFont typeface="Arial" charset="0"/>
              <a:buChar char="–"/>
            </a:pPr>
            <a:r>
              <a:rPr lang="en-US" sz="1800">
                <a:latin typeface="Calibri" charset="0"/>
                <a:ea typeface="ＭＳ Ｐゴシック" charset="-128"/>
              </a:rPr>
              <a:t>E.g., </a:t>
            </a:r>
            <a:r>
              <a:rPr lang="en-US" sz="1800">
                <a:latin typeface="Courier New" charset="0"/>
                <a:ea typeface="ＭＳ Ｐゴシック" charset="-128"/>
              </a:rPr>
              <a:t>Employee </a:t>
            </a:r>
            <a:r>
              <a:rPr lang="en-US" sz="1800">
                <a:latin typeface="Calibri" charset="0"/>
                <a:ea typeface="ＭＳ Ｐゴシック" charset="-128"/>
              </a:rPr>
              <a:t> bean may have </a:t>
            </a:r>
            <a:r>
              <a:rPr lang="en-US" sz="1800">
                <a:latin typeface="Courier New" charset="0"/>
                <a:ea typeface="ＭＳ Ｐゴシック" charset="-128"/>
              </a:rPr>
              <a:t>Address </a:t>
            </a:r>
            <a:r>
              <a:rPr lang="en-US" sz="1800">
                <a:latin typeface="Calibri" charset="0"/>
                <a:ea typeface="ＭＳ Ｐゴシック" charset="-128"/>
              </a:rPr>
              <a:t>attribute </a:t>
            </a:r>
          </a:p>
          <a:p>
            <a:pPr marL="633413" lvl="1" indent="-188913">
              <a:spcBef>
                <a:spcPct val="20000"/>
              </a:spcBef>
              <a:buFont typeface="Arial" charset="0"/>
              <a:buChar char="–"/>
            </a:pPr>
            <a:r>
              <a:rPr lang="en-US" sz="1800">
                <a:latin typeface="Calibri" charset="0"/>
                <a:ea typeface="ＭＳ Ｐゴシック" charset="-128"/>
              </a:rPr>
              <a:t>It is a relations between objects</a:t>
            </a:r>
          </a:p>
        </p:txBody>
      </p:sp>
      <p:pic>
        <p:nvPicPr>
          <p:cNvPr id="447494" name="Picture 6"/>
          <p:cNvPicPr>
            <a:picLocks noChangeAspect="1" noChangeArrowheads="1"/>
          </p:cNvPicPr>
          <p:nvPr/>
        </p:nvPicPr>
        <p:blipFill>
          <a:blip r:embed="rId3"/>
          <a:srcRect/>
          <a:stretch>
            <a:fillRect/>
          </a:stretch>
        </p:blipFill>
        <p:spPr bwMode="auto">
          <a:xfrm>
            <a:off x="4800600" y="2438400"/>
            <a:ext cx="4191000" cy="18764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B54E45F-E5CA-9547-BE1E-0EECEC2EC742}" type="slidenum">
              <a:rPr lang="en-US"/>
              <a:pPr/>
              <a:t>35</a:t>
            </a:fld>
            <a:endParaRPr lang="en-US"/>
          </a:p>
        </p:txBody>
      </p:sp>
      <p:sp>
        <p:nvSpPr>
          <p:cNvPr id="449538" name="Rectangle 2"/>
          <p:cNvSpPr>
            <a:spLocks noGrp="1" noChangeArrowheads="1"/>
          </p:cNvSpPr>
          <p:nvPr>
            <p:ph type="title"/>
          </p:nvPr>
        </p:nvSpPr>
        <p:spPr/>
        <p:txBody>
          <a:bodyPr/>
          <a:lstStyle/>
          <a:p>
            <a:r>
              <a:rPr lang="en-US"/>
              <a:t>Relationships between objects</a:t>
            </a:r>
          </a:p>
        </p:txBody>
      </p:sp>
      <p:sp>
        <p:nvSpPr>
          <p:cNvPr id="449539" name="Rectangle 3"/>
          <p:cNvSpPr>
            <a:spLocks noGrp="1" noChangeArrowheads="1"/>
          </p:cNvSpPr>
          <p:nvPr>
            <p:ph type="body" idx="1"/>
          </p:nvPr>
        </p:nvSpPr>
        <p:spPr>
          <a:xfrm>
            <a:off x="685800" y="990600"/>
            <a:ext cx="7086600" cy="5410200"/>
          </a:xfrm>
        </p:spPr>
        <p:txBody>
          <a:bodyPr/>
          <a:lstStyle/>
          <a:p>
            <a:r>
              <a:rPr lang="en-US"/>
              <a:t>Aggregation </a:t>
            </a:r>
          </a:p>
          <a:p>
            <a:pPr lvl="1"/>
            <a:r>
              <a:rPr lang="en-US"/>
              <a:t>Mapping strategies</a:t>
            </a:r>
          </a:p>
          <a:p>
            <a:pPr lvl="2"/>
            <a:r>
              <a:rPr lang="en-US"/>
              <a:t>Single table aggregation</a:t>
            </a:r>
          </a:p>
          <a:p>
            <a:pPr lvl="2"/>
            <a:r>
              <a:rPr lang="en-US"/>
              <a:t>Foreign key aggregation</a:t>
            </a:r>
          </a:p>
          <a:p>
            <a:pPr lvl="1"/>
            <a:r>
              <a:rPr lang="en-US"/>
              <a:t>Manage cardinalities</a:t>
            </a:r>
          </a:p>
          <a:p>
            <a:pPr lvl="1"/>
            <a:r>
              <a:rPr lang="en-US"/>
              <a:t>Manage many-to many relations</a:t>
            </a:r>
          </a:p>
          <a:p>
            <a:pPr lvl="1"/>
            <a:r>
              <a:rPr lang="en-US"/>
              <a:t>Manage composition</a:t>
            </a:r>
          </a:p>
          <a:p>
            <a:r>
              <a:rPr lang="en-US"/>
              <a:t>Inheritance</a:t>
            </a:r>
          </a:p>
          <a:p>
            <a:pPr lvl="1"/>
            <a:r>
              <a:rPr lang="en-US"/>
              <a:t>One table for one inheritance tree</a:t>
            </a:r>
          </a:p>
          <a:p>
            <a:pPr lvl="1"/>
            <a:r>
              <a:rPr lang="en-US"/>
              <a:t>One table for one class</a:t>
            </a:r>
          </a:p>
          <a:p>
            <a:pPr lvl="1"/>
            <a:r>
              <a:rPr lang="en-US"/>
              <a:t>One table for one inheritance path</a:t>
            </a:r>
          </a:p>
          <a:p>
            <a:pPr>
              <a:buFontTx/>
              <a:buNone/>
            </a:pPr>
            <a:endParaRPr lang="en-US"/>
          </a:p>
        </p:txBody>
      </p:sp>
      <p:sp>
        <p:nvSpPr>
          <p:cNvPr id="449540"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p:cNvSpPr>
            <a:spLocks noGrp="1"/>
          </p:cNvSpPr>
          <p:nvPr>
            <p:ph type="sldNum" sz="quarter" idx="10"/>
          </p:nvPr>
        </p:nvSpPr>
        <p:spPr/>
        <p:txBody>
          <a:bodyPr/>
          <a:lstStyle/>
          <a:p>
            <a:fld id="{36CDA321-F4B1-0549-9FB7-7855718C0D3D}" type="slidenum">
              <a:rPr lang="en-US"/>
              <a:pPr/>
              <a:t>36</a:t>
            </a:fld>
            <a:endParaRPr lang="en-US"/>
          </a:p>
        </p:txBody>
      </p:sp>
      <p:sp>
        <p:nvSpPr>
          <p:cNvPr id="451586" name="Rectangle 2"/>
          <p:cNvSpPr>
            <a:spLocks noGrp="1" noChangeArrowheads="1"/>
          </p:cNvSpPr>
          <p:nvPr>
            <p:ph type="title"/>
          </p:nvPr>
        </p:nvSpPr>
        <p:spPr/>
        <p:txBody>
          <a:bodyPr/>
          <a:lstStyle/>
          <a:p>
            <a:r>
              <a:rPr lang="en-US"/>
              <a:t>Single Table Aggregation Pattern(1/4)</a:t>
            </a:r>
          </a:p>
        </p:txBody>
      </p:sp>
      <p:sp>
        <p:nvSpPr>
          <p:cNvPr id="451587" name="Rectangle 3"/>
          <p:cNvSpPr>
            <a:spLocks noGrp="1" noChangeArrowheads="1"/>
          </p:cNvSpPr>
          <p:nvPr>
            <p:ph type="body" sz="half" idx="1"/>
          </p:nvPr>
        </p:nvSpPr>
        <p:spPr>
          <a:xfrm>
            <a:off x="909638" y="1454150"/>
            <a:ext cx="4922837" cy="4562475"/>
          </a:xfrm>
        </p:spPr>
        <p:txBody>
          <a:bodyPr/>
          <a:lstStyle/>
          <a:p>
            <a:pPr>
              <a:lnSpc>
                <a:spcPct val="90000"/>
              </a:lnSpc>
            </a:pPr>
            <a:r>
              <a:rPr lang="en-US" sz="1800" b="1"/>
              <a:t>Abstract:</a:t>
            </a:r>
            <a:r>
              <a:rPr lang="en-US" sz="1800"/>
              <a:t> </a:t>
            </a:r>
            <a:r>
              <a:rPr lang="en-US" sz="1800">
                <a:latin typeface="TimesNewRomanPSMT" charset="0"/>
              </a:rPr>
              <a:t>map aggregation to a relational data model by integrating all aggregated objects’ attributes into a single table.</a:t>
            </a:r>
          </a:p>
          <a:p>
            <a:pPr>
              <a:lnSpc>
                <a:spcPct val="90000"/>
              </a:lnSpc>
            </a:pPr>
            <a:r>
              <a:rPr lang="en-US" sz="1800" b="1">
                <a:latin typeface="TimesNewRomanPSMT" charset="0"/>
              </a:rPr>
              <a:t>Example:</a:t>
            </a:r>
            <a:r>
              <a:rPr lang="en-US" sz="1800">
                <a:latin typeface="TimesNewRomanPSMT" charset="0"/>
              </a:rPr>
              <a:t> </a:t>
            </a:r>
            <a:r>
              <a:rPr lang="en-US" sz="1800">
                <a:latin typeface="Courier New" charset="0"/>
              </a:rPr>
              <a:t>CourseEdition </a:t>
            </a:r>
            <a:r>
              <a:rPr lang="en-US" sz="1800">
                <a:latin typeface="TimesNewRomanPSMT" charset="0"/>
              </a:rPr>
              <a:t>has </a:t>
            </a:r>
            <a:r>
              <a:rPr lang="en-US" sz="1800">
                <a:latin typeface="Courier New" charset="0"/>
              </a:rPr>
              <a:t>Instructor </a:t>
            </a:r>
            <a:r>
              <a:rPr lang="en-US" sz="1800">
                <a:latin typeface="TimesNewRomanPSMT" charset="0"/>
              </a:rPr>
              <a:t>attribute</a:t>
            </a:r>
          </a:p>
          <a:p>
            <a:pPr>
              <a:lnSpc>
                <a:spcPct val="90000"/>
              </a:lnSpc>
            </a:pPr>
            <a:endParaRPr lang="en-US" sz="1800">
              <a:latin typeface="TimesNewRomanPSMT" charset="0"/>
            </a:endParaRPr>
          </a:p>
          <a:p>
            <a:pPr>
              <a:lnSpc>
                <a:spcPct val="90000"/>
              </a:lnSpc>
            </a:pPr>
            <a:endParaRPr lang="en-US" sz="1800">
              <a:latin typeface="TimesNewRomanPSMT" charset="0"/>
            </a:endParaRPr>
          </a:p>
          <a:p>
            <a:pPr>
              <a:lnSpc>
                <a:spcPct val="90000"/>
              </a:lnSpc>
            </a:pPr>
            <a:endParaRPr lang="en-US" sz="1800">
              <a:latin typeface="TimesNewRomanPSMT" charset="0"/>
            </a:endParaRPr>
          </a:p>
          <a:p>
            <a:pPr>
              <a:lnSpc>
                <a:spcPct val="90000"/>
              </a:lnSpc>
            </a:pPr>
            <a:endParaRPr lang="en-US" sz="1800">
              <a:latin typeface="TimesNewRomanPSMT" charset="0"/>
            </a:endParaRPr>
          </a:p>
          <a:p>
            <a:pPr>
              <a:lnSpc>
                <a:spcPct val="90000"/>
              </a:lnSpc>
            </a:pPr>
            <a:r>
              <a:rPr lang="en-US" sz="1800">
                <a:latin typeface="TimesNewRomanPSMT" charset="0"/>
              </a:rPr>
              <a:t>Design pattern: a general repeatable solution to a commonly-occurring problem in software design</a:t>
            </a:r>
          </a:p>
          <a:p>
            <a:pPr>
              <a:lnSpc>
                <a:spcPct val="90000"/>
              </a:lnSpc>
              <a:buFontTx/>
              <a:buNone/>
            </a:pPr>
            <a:endParaRPr lang="en-US" sz="1800">
              <a:latin typeface="TimesNewRomanPSMT" charset="0"/>
            </a:endParaRPr>
          </a:p>
        </p:txBody>
      </p:sp>
      <p:sp>
        <p:nvSpPr>
          <p:cNvPr id="451588" name="Rectangle 4"/>
          <p:cNvSpPr>
            <a:spLocks noChangeArrowheads="1"/>
          </p:cNvSpPr>
          <p:nvPr/>
        </p:nvSpPr>
        <p:spPr bwMode="auto">
          <a:xfrm>
            <a:off x="4384675" y="3379788"/>
            <a:ext cx="1588" cy="365125"/>
          </a:xfrm>
          <a:prstGeom prst="rect">
            <a:avLst/>
          </a:prstGeom>
          <a:noFill/>
          <a:ln w="9525">
            <a:noFill/>
            <a:miter lim="800000"/>
            <a:headEnd/>
            <a:tailEnd/>
          </a:ln>
        </p:spPr>
        <p:txBody>
          <a:bodyPr wrap="none" lIns="0" tIns="0" rIns="0" bIns="0">
            <a:prstTxWarp prst="textNoShape">
              <a:avLst/>
            </a:prstTxWarp>
            <a:spAutoFit/>
          </a:bodyPr>
          <a:lstStyle/>
          <a:p>
            <a:endParaRPr lang="en-US" b="1"/>
          </a:p>
        </p:txBody>
      </p:sp>
      <p:sp>
        <p:nvSpPr>
          <p:cNvPr id="451589" name="Rectangle 5"/>
          <p:cNvSpPr>
            <a:spLocks noChangeArrowheads="1"/>
          </p:cNvSpPr>
          <p:nvPr/>
        </p:nvSpPr>
        <p:spPr bwMode="auto">
          <a:xfrm>
            <a:off x="5781675" y="4254500"/>
            <a:ext cx="1422400" cy="147796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1590" name="Rectangle 6"/>
          <p:cNvSpPr>
            <a:spLocks noChangeArrowheads="1"/>
          </p:cNvSpPr>
          <p:nvPr/>
        </p:nvSpPr>
        <p:spPr bwMode="auto">
          <a:xfrm>
            <a:off x="6059488" y="4287838"/>
            <a:ext cx="5794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a:t>
            </a:r>
            <a:endParaRPr lang="en-US" b="1"/>
          </a:p>
        </p:txBody>
      </p:sp>
      <p:sp>
        <p:nvSpPr>
          <p:cNvPr id="451591" name="Rectangle 7"/>
          <p:cNvSpPr>
            <a:spLocks noChangeArrowheads="1"/>
          </p:cNvSpPr>
          <p:nvPr/>
        </p:nvSpPr>
        <p:spPr bwMode="auto">
          <a:xfrm>
            <a:off x="5781675" y="4608513"/>
            <a:ext cx="1422400" cy="1123950"/>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51592" name="Rectangle 8"/>
          <p:cNvSpPr>
            <a:spLocks noChangeArrowheads="1"/>
          </p:cNvSpPr>
          <p:nvPr/>
        </p:nvSpPr>
        <p:spPr bwMode="auto">
          <a:xfrm>
            <a:off x="5781675" y="5597525"/>
            <a:ext cx="1422400" cy="134938"/>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1593" name="Picture 9"/>
          <p:cNvPicPr>
            <a:picLocks noChangeAspect="1" noChangeArrowheads="1"/>
          </p:cNvPicPr>
          <p:nvPr/>
        </p:nvPicPr>
        <p:blipFill>
          <a:blip r:embed="rId3"/>
          <a:srcRect/>
          <a:stretch>
            <a:fillRect/>
          </a:stretch>
        </p:blipFill>
        <p:spPr bwMode="auto">
          <a:xfrm>
            <a:off x="5816600" y="4625975"/>
            <a:ext cx="144463" cy="127000"/>
          </a:xfrm>
          <a:prstGeom prst="rect">
            <a:avLst/>
          </a:prstGeom>
          <a:noFill/>
          <a:ln w="9525">
            <a:noFill/>
            <a:miter lim="800000"/>
            <a:headEnd/>
            <a:tailEnd/>
          </a:ln>
        </p:spPr>
      </p:pic>
      <p:pic>
        <p:nvPicPr>
          <p:cNvPr id="451594" name="Picture 10"/>
          <p:cNvPicPr>
            <a:picLocks noChangeAspect="1" noChangeArrowheads="1"/>
          </p:cNvPicPr>
          <p:nvPr/>
        </p:nvPicPr>
        <p:blipFill>
          <a:blip r:embed="rId4"/>
          <a:srcRect/>
          <a:stretch>
            <a:fillRect/>
          </a:stretch>
        </p:blipFill>
        <p:spPr bwMode="auto">
          <a:xfrm>
            <a:off x="5816600" y="4625975"/>
            <a:ext cx="144463" cy="127000"/>
          </a:xfrm>
          <a:prstGeom prst="rect">
            <a:avLst/>
          </a:prstGeom>
          <a:noFill/>
          <a:ln w="9525">
            <a:noFill/>
            <a:miter lim="800000"/>
            <a:headEnd/>
            <a:tailEnd/>
          </a:ln>
        </p:spPr>
      </p:pic>
      <p:pic>
        <p:nvPicPr>
          <p:cNvPr id="451595" name="Picture 11"/>
          <p:cNvPicPr>
            <a:picLocks noChangeAspect="1" noChangeArrowheads="1"/>
          </p:cNvPicPr>
          <p:nvPr/>
        </p:nvPicPr>
        <p:blipFill>
          <a:blip r:embed="rId3"/>
          <a:srcRect/>
          <a:stretch>
            <a:fillRect/>
          </a:stretch>
        </p:blipFill>
        <p:spPr bwMode="auto">
          <a:xfrm>
            <a:off x="5816600" y="4625975"/>
            <a:ext cx="144463" cy="127000"/>
          </a:xfrm>
          <a:prstGeom prst="rect">
            <a:avLst/>
          </a:prstGeom>
          <a:noFill/>
          <a:ln w="9525">
            <a:noFill/>
            <a:miter lim="800000"/>
            <a:headEnd/>
            <a:tailEnd/>
          </a:ln>
        </p:spPr>
      </p:pic>
      <p:sp>
        <p:nvSpPr>
          <p:cNvPr id="451596" name="Rectangle 12"/>
          <p:cNvSpPr>
            <a:spLocks noChangeArrowheads="1"/>
          </p:cNvSpPr>
          <p:nvPr/>
        </p:nvSpPr>
        <p:spPr bwMode="auto">
          <a:xfrm>
            <a:off x="5961063" y="4625975"/>
            <a:ext cx="8588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Type : Integer</a:t>
            </a:r>
            <a:endParaRPr lang="en-US" b="1"/>
          </a:p>
        </p:txBody>
      </p:sp>
      <p:pic>
        <p:nvPicPr>
          <p:cNvPr id="451597" name="Picture 13"/>
          <p:cNvPicPr>
            <a:picLocks noChangeAspect="1" noChangeArrowheads="1"/>
          </p:cNvPicPr>
          <p:nvPr/>
        </p:nvPicPr>
        <p:blipFill>
          <a:blip r:embed="rId3"/>
          <a:srcRect/>
          <a:stretch>
            <a:fillRect/>
          </a:stretch>
        </p:blipFill>
        <p:spPr bwMode="auto">
          <a:xfrm>
            <a:off x="5816600" y="4778375"/>
            <a:ext cx="144463" cy="127000"/>
          </a:xfrm>
          <a:prstGeom prst="rect">
            <a:avLst/>
          </a:prstGeom>
          <a:noFill/>
          <a:ln w="9525">
            <a:noFill/>
            <a:miter lim="800000"/>
            <a:headEnd/>
            <a:tailEnd/>
          </a:ln>
        </p:spPr>
      </p:pic>
      <p:pic>
        <p:nvPicPr>
          <p:cNvPr id="451598" name="Picture 14"/>
          <p:cNvPicPr>
            <a:picLocks noChangeAspect="1" noChangeArrowheads="1"/>
          </p:cNvPicPr>
          <p:nvPr/>
        </p:nvPicPr>
        <p:blipFill>
          <a:blip r:embed="rId4"/>
          <a:srcRect/>
          <a:stretch>
            <a:fillRect/>
          </a:stretch>
        </p:blipFill>
        <p:spPr bwMode="auto">
          <a:xfrm>
            <a:off x="5816600" y="4778375"/>
            <a:ext cx="144463" cy="127000"/>
          </a:xfrm>
          <a:prstGeom prst="rect">
            <a:avLst/>
          </a:prstGeom>
          <a:noFill/>
          <a:ln w="9525">
            <a:noFill/>
            <a:miter lim="800000"/>
            <a:headEnd/>
            <a:tailEnd/>
          </a:ln>
        </p:spPr>
      </p:pic>
      <p:pic>
        <p:nvPicPr>
          <p:cNvPr id="451599" name="Picture 15"/>
          <p:cNvPicPr>
            <a:picLocks noChangeAspect="1" noChangeArrowheads="1"/>
          </p:cNvPicPr>
          <p:nvPr/>
        </p:nvPicPr>
        <p:blipFill>
          <a:blip r:embed="rId3"/>
          <a:srcRect/>
          <a:stretch>
            <a:fillRect/>
          </a:stretch>
        </p:blipFill>
        <p:spPr bwMode="auto">
          <a:xfrm>
            <a:off x="5816600" y="4778375"/>
            <a:ext cx="144463" cy="127000"/>
          </a:xfrm>
          <a:prstGeom prst="rect">
            <a:avLst/>
          </a:prstGeom>
          <a:noFill/>
          <a:ln w="9525">
            <a:noFill/>
            <a:miter lim="800000"/>
            <a:headEnd/>
            <a:tailEnd/>
          </a:ln>
        </p:spPr>
      </p:pic>
      <p:sp>
        <p:nvSpPr>
          <p:cNvPr id="451600" name="Rectangle 16"/>
          <p:cNvSpPr>
            <a:spLocks noChangeArrowheads="1"/>
          </p:cNvSpPr>
          <p:nvPr/>
        </p:nvSpPr>
        <p:spPr bwMode="auto">
          <a:xfrm>
            <a:off x="5961063" y="4778375"/>
            <a:ext cx="83661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SSN : Integer</a:t>
            </a:r>
            <a:endParaRPr lang="en-US" b="1"/>
          </a:p>
        </p:txBody>
      </p:sp>
      <p:pic>
        <p:nvPicPr>
          <p:cNvPr id="451601" name="Picture 17"/>
          <p:cNvPicPr>
            <a:picLocks noChangeAspect="1" noChangeArrowheads="1"/>
          </p:cNvPicPr>
          <p:nvPr/>
        </p:nvPicPr>
        <p:blipFill>
          <a:blip r:embed="rId3"/>
          <a:srcRect/>
          <a:stretch>
            <a:fillRect/>
          </a:stretch>
        </p:blipFill>
        <p:spPr bwMode="auto">
          <a:xfrm>
            <a:off x="5816600" y="4930775"/>
            <a:ext cx="144463" cy="125413"/>
          </a:xfrm>
          <a:prstGeom prst="rect">
            <a:avLst/>
          </a:prstGeom>
          <a:noFill/>
          <a:ln w="9525">
            <a:noFill/>
            <a:miter lim="800000"/>
            <a:headEnd/>
            <a:tailEnd/>
          </a:ln>
        </p:spPr>
      </p:pic>
      <p:pic>
        <p:nvPicPr>
          <p:cNvPr id="451602" name="Picture 18"/>
          <p:cNvPicPr>
            <a:picLocks noChangeAspect="1" noChangeArrowheads="1"/>
          </p:cNvPicPr>
          <p:nvPr/>
        </p:nvPicPr>
        <p:blipFill>
          <a:blip r:embed="rId4"/>
          <a:srcRect/>
          <a:stretch>
            <a:fillRect/>
          </a:stretch>
        </p:blipFill>
        <p:spPr bwMode="auto">
          <a:xfrm>
            <a:off x="5816600" y="4930775"/>
            <a:ext cx="144463" cy="125413"/>
          </a:xfrm>
          <a:prstGeom prst="rect">
            <a:avLst/>
          </a:prstGeom>
          <a:noFill/>
          <a:ln w="9525">
            <a:noFill/>
            <a:miter lim="800000"/>
            <a:headEnd/>
            <a:tailEnd/>
          </a:ln>
        </p:spPr>
      </p:pic>
      <p:pic>
        <p:nvPicPr>
          <p:cNvPr id="451603" name="Picture 19"/>
          <p:cNvPicPr>
            <a:picLocks noChangeAspect="1" noChangeArrowheads="1"/>
          </p:cNvPicPr>
          <p:nvPr/>
        </p:nvPicPr>
        <p:blipFill>
          <a:blip r:embed="rId3"/>
          <a:srcRect/>
          <a:stretch>
            <a:fillRect/>
          </a:stretch>
        </p:blipFill>
        <p:spPr bwMode="auto">
          <a:xfrm>
            <a:off x="5816600" y="4930775"/>
            <a:ext cx="144463" cy="125413"/>
          </a:xfrm>
          <a:prstGeom prst="rect">
            <a:avLst/>
          </a:prstGeom>
          <a:noFill/>
          <a:ln w="9525">
            <a:noFill/>
            <a:miter lim="800000"/>
            <a:headEnd/>
            <a:tailEnd/>
          </a:ln>
        </p:spPr>
      </p:pic>
      <p:sp>
        <p:nvSpPr>
          <p:cNvPr id="451604" name="Rectangle 20"/>
          <p:cNvSpPr>
            <a:spLocks noChangeArrowheads="1"/>
          </p:cNvSpPr>
          <p:nvPr/>
        </p:nvSpPr>
        <p:spPr bwMode="auto">
          <a:xfrm>
            <a:off x="5961063" y="4930775"/>
            <a:ext cx="104616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surName : String</a:t>
            </a:r>
            <a:endParaRPr lang="en-US" b="1"/>
          </a:p>
        </p:txBody>
      </p:sp>
      <p:pic>
        <p:nvPicPr>
          <p:cNvPr id="451605" name="Picture 21"/>
          <p:cNvPicPr>
            <a:picLocks noChangeAspect="1" noChangeArrowheads="1"/>
          </p:cNvPicPr>
          <p:nvPr/>
        </p:nvPicPr>
        <p:blipFill>
          <a:blip r:embed="rId3"/>
          <a:srcRect/>
          <a:stretch>
            <a:fillRect/>
          </a:stretch>
        </p:blipFill>
        <p:spPr bwMode="auto">
          <a:xfrm>
            <a:off x="5816600" y="5081588"/>
            <a:ext cx="144463" cy="127000"/>
          </a:xfrm>
          <a:prstGeom prst="rect">
            <a:avLst/>
          </a:prstGeom>
          <a:noFill/>
          <a:ln w="9525">
            <a:noFill/>
            <a:miter lim="800000"/>
            <a:headEnd/>
            <a:tailEnd/>
          </a:ln>
        </p:spPr>
      </p:pic>
      <p:pic>
        <p:nvPicPr>
          <p:cNvPr id="451606" name="Picture 22"/>
          <p:cNvPicPr>
            <a:picLocks noChangeAspect="1" noChangeArrowheads="1"/>
          </p:cNvPicPr>
          <p:nvPr/>
        </p:nvPicPr>
        <p:blipFill>
          <a:blip r:embed="rId4"/>
          <a:srcRect/>
          <a:stretch>
            <a:fillRect/>
          </a:stretch>
        </p:blipFill>
        <p:spPr bwMode="auto">
          <a:xfrm>
            <a:off x="5816600" y="5081588"/>
            <a:ext cx="144463" cy="127000"/>
          </a:xfrm>
          <a:prstGeom prst="rect">
            <a:avLst/>
          </a:prstGeom>
          <a:noFill/>
          <a:ln w="9525">
            <a:noFill/>
            <a:miter lim="800000"/>
            <a:headEnd/>
            <a:tailEnd/>
          </a:ln>
        </p:spPr>
      </p:pic>
      <p:pic>
        <p:nvPicPr>
          <p:cNvPr id="451607" name="Picture 23"/>
          <p:cNvPicPr>
            <a:picLocks noChangeAspect="1" noChangeArrowheads="1"/>
          </p:cNvPicPr>
          <p:nvPr/>
        </p:nvPicPr>
        <p:blipFill>
          <a:blip r:embed="rId3"/>
          <a:srcRect/>
          <a:stretch>
            <a:fillRect/>
          </a:stretch>
        </p:blipFill>
        <p:spPr bwMode="auto">
          <a:xfrm>
            <a:off x="5816600" y="5081588"/>
            <a:ext cx="144463" cy="127000"/>
          </a:xfrm>
          <a:prstGeom prst="rect">
            <a:avLst/>
          </a:prstGeom>
          <a:noFill/>
          <a:ln w="9525">
            <a:noFill/>
            <a:miter lim="800000"/>
            <a:headEnd/>
            <a:tailEnd/>
          </a:ln>
        </p:spPr>
      </p:pic>
      <p:sp>
        <p:nvSpPr>
          <p:cNvPr id="451608" name="Rectangle 24"/>
          <p:cNvSpPr>
            <a:spLocks noChangeArrowheads="1"/>
          </p:cNvSpPr>
          <p:nvPr/>
        </p:nvSpPr>
        <p:spPr bwMode="auto">
          <a:xfrm>
            <a:off x="5961063" y="5081588"/>
            <a:ext cx="7969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Age : Integer</a:t>
            </a:r>
            <a:endParaRPr lang="en-US" b="1"/>
          </a:p>
        </p:txBody>
      </p:sp>
      <p:pic>
        <p:nvPicPr>
          <p:cNvPr id="451609" name="Picture 25"/>
          <p:cNvPicPr>
            <a:picLocks noChangeAspect="1" noChangeArrowheads="1"/>
          </p:cNvPicPr>
          <p:nvPr/>
        </p:nvPicPr>
        <p:blipFill>
          <a:blip r:embed="rId3"/>
          <a:srcRect/>
          <a:stretch>
            <a:fillRect/>
          </a:stretch>
        </p:blipFill>
        <p:spPr bwMode="auto">
          <a:xfrm>
            <a:off x="5816600" y="5233988"/>
            <a:ext cx="144463" cy="127000"/>
          </a:xfrm>
          <a:prstGeom prst="rect">
            <a:avLst/>
          </a:prstGeom>
          <a:noFill/>
          <a:ln w="9525">
            <a:noFill/>
            <a:miter lim="800000"/>
            <a:headEnd/>
            <a:tailEnd/>
          </a:ln>
        </p:spPr>
      </p:pic>
      <p:pic>
        <p:nvPicPr>
          <p:cNvPr id="451610" name="Picture 26"/>
          <p:cNvPicPr>
            <a:picLocks noChangeAspect="1" noChangeArrowheads="1"/>
          </p:cNvPicPr>
          <p:nvPr/>
        </p:nvPicPr>
        <p:blipFill>
          <a:blip r:embed="rId4"/>
          <a:srcRect/>
          <a:stretch>
            <a:fillRect/>
          </a:stretch>
        </p:blipFill>
        <p:spPr bwMode="auto">
          <a:xfrm>
            <a:off x="5816600" y="5233988"/>
            <a:ext cx="144463" cy="127000"/>
          </a:xfrm>
          <a:prstGeom prst="rect">
            <a:avLst/>
          </a:prstGeom>
          <a:noFill/>
          <a:ln w="9525">
            <a:noFill/>
            <a:miter lim="800000"/>
            <a:headEnd/>
            <a:tailEnd/>
          </a:ln>
        </p:spPr>
      </p:pic>
      <p:pic>
        <p:nvPicPr>
          <p:cNvPr id="451611" name="Picture 27"/>
          <p:cNvPicPr>
            <a:picLocks noChangeAspect="1" noChangeArrowheads="1"/>
          </p:cNvPicPr>
          <p:nvPr/>
        </p:nvPicPr>
        <p:blipFill>
          <a:blip r:embed="rId3"/>
          <a:srcRect/>
          <a:stretch>
            <a:fillRect/>
          </a:stretch>
        </p:blipFill>
        <p:spPr bwMode="auto">
          <a:xfrm>
            <a:off x="5816600" y="5233988"/>
            <a:ext cx="144463" cy="127000"/>
          </a:xfrm>
          <a:prstGeom prst="rect">
            <a:avLst/>
          </a:prstGeom>
          <a:noFill/>
          <a:ln w="9525">
            <a:noFill/>
            <a:miter lim="800000"/>
            <a:headEnd/>
            <a:tailEnd/>
          </a:ln>
        </p:spPr>
      </p:pic>
      <p:sp>
        <p:nvSpPr>
          <p:cNvPr id="451612" name="Rectangle 28"/>
          <p:cNvSpPr>
            <a:spLocks noChangeArrowheads="1"/>
          </p:cNvSpPr>
          <p:nvPr/>
        </p:nvSpPr>
        <p:spPr bwMode="auto">
          <a:xfrm>
            <a:off x="5961063" y="5233988"/>
            <a:ext cx="12080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townOfBirth : String</a:t>
            </a:r>
            <a:endParaRPr lang="en-US" b="1"/>
          </a:p>
        </p:txBody>
      </p:sp>
      <p:pic>
        <p:nvPicPr>
          <p:cNvPr id="451613" name="Picture 29"/>
          <p:cNvPicPr>
            <a:picLocks noChangeAspect="1" noChangeArrowheads="1"/>
          </p:cNvPicPr>
          <p:nvPr/>
        </p:nvPicPr>
        <p:blipFill>
          <a:blip r:embed="rId3"/>
          <a:srcRect/>
          <a:stretch>
            <a:fillRect/>
          </a:stretch>
        </p:blipFill>
        <p:spPr bwMode="auto">
          <a:xfrm>
            <a:off x="5816600" y="5386388"/>
            <a:ext cx="144463" cy="127000"/>
          </a:xfrm>
          <a:prstGeom prst="rect">
            <a:avLst/>
          </a:prstGeom>
          <a:noFill/>
          <a:ln w="9525">
            <a:noFill/>
            <a:miter lim="800000"/>
            <a:headEnd/>
            <a:tailEnd/>
          </a:ln>
        </p:spPr>
      </p:pic>
      <p:pic>
        <p:nvPicPr>
          <p:cNvPr id="451614" name="Picture 30"/>
          <p:cNvPicPr>
            <a:picLocks noChangeAspect="1" noChangeArrowheads="1"/>
          </p:cNvPicPr>
          <p:nvPr/>
        </p:nvPicPr>
        <p:blipFill>
          <a:blip r:embed="rId4"/>
          <a:srcRect/>
          <a:stretch>
            <a:fillRect/>
          </a:stretch>
        </p:blipFill>
        <p:spPr bwMode="auto">
          <a:xfrm>
            <a:off x="5816600" y="5386388"/>
            <a:ext cx="144463" cy="127000"/>
          </a:xfrm>
          <a:prstGeom prst="rect">
            <a:avLst/>
          </a:prstGeom>
          <a:noFill/>
          <a:ln w="9525">
            <a:noFill/>
            <a:miter lim="800000"/>
            <a:headEnd/>
            <a:tailEnd/>
          </a:ln>
        </p:spPr>
      </p:pic>
      <p:pic>
        <p:nvPicPr>
          <p:cNvPr id="451615" name="Picture 31"/>
          <p:cNvPicPr>
            <a:picLocks noChangeAspect="1" noChangeArrowheads="1"/>
          </p:cNvPicPr>
          <p:nvPr/>
        </p:nvPicPr>
        <p:blipFill>
          <a:blip r:embed="rId3"/>
          <a:srcRect/>
          <a:stretch>
            <a:fillRect/>
          </a:stretch>
        </p:blipFill>
        <p:spPr bwMode="auto">
          <a:xfrm>
            <a:off x="5816600" y="5386388"/>
            <a:ext cx="144463" cy="127000"/>
          </a:xfrm>
          <a:prstGeom prst="rect">
            <a:avLst/>
          </a:prstGeom>
          <a:noFill/>
          <a:ln w="9525">
            <a:noFill/>
            <a:miter lim="800000"/>
            <a:headEnd/>
            <a:tailEnd/>
          </a:ln>
        </p:spPr>
      </p:pic>
      <p:sp>
        <p:nvSpPr>
          <p:cNvPr id="451616" name="Rectangle 32"/>
          <p:cNvSpPr>
            <a:spLocks noChangeArrowheads="1"/>
          </p:cNvSpPr>
          <p:nvPr/>
        </p:nvSpPr>
        <p:spPr bwMode="auto">
          <a:xfrm>
            <a:off x="5961063" y="5386388"/>
            <a:ext cx="8286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name : String</a:t>
            </a:r>
            <a:endParaRPr lang="en-US" b="1"/>
          </a:p>
        </p:txBody>
      </p:sp>
      <p:sp>
        <p:nvSpPr>
          <p:cNvPr id="451617" name="Rectangle 33"/>
          <p:cNvSpPr>
            <a:spLocks noChangeArrowheads="1"/>
          </p:cNvSpPr>
          <p:nvPr/>
        </p:nvSpPr>
        <p:spPr bwMode="auto">
          <a:xfrm>
            <a:off x="5772150" y="2058988"/>
            <a:ext cx="1449388" cy="13335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1618" name="Rectangle 34"/>
          <p:cNvSpPr>
            <a:spLocks noChangeArrowheads="1"/>
          </p:cNvSpPr>
          <p:nvPr/>
        </p:nvSpPr>
        <p:spPr bwMode="auto">
          <a:xfrm>
            <a:off x="5889625" y="2100263"/>
            <a:ext cx="8794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a:t>
            </a:r>
            <a:endParaRPr lang="en-US" b="1"/>
          </a:p>
        </p:txBody>
      </p:sp>
      <p:sp>
        <p:nvSpPr>
          <p:cNvPr id="451619" name="Rectangle 35"/>
          <p:cNvSpPr>
            <a:spLocks noChangeArrowheads="1"/>
          </p:cNvSpPr>
          <p:nvPr/>
        </p:nvSpPr>
        <p:spPr bwMode="auto">
          <a:xfrm>
            <a:off x="5772150" y="2413000"/>
            <a:ext cx="1449388" cy="979488"/>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51620" name="Rectangle 36"/>
          <p:cNvSpPr>
            <a:spLocks noChangeArrowheads="1"/>
          </p:cNvSpPr>
          <p:nvPr/>
        </p:nvSpPr>
        <p:spPr bwMode="auto">
          <a:xfrm>
            <a:off x="5772150" y="3249613"/>
            <a:ext cx="1449388" cy="14287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1621" name="Picture 37"/>
          <p:cNvPicPr>
            <a:picLocks noChangeAspect="1" noChangeArrowheads="1"/>
          </p:cNvPicPr>
          <p:nvPr/>
        </p:nvPicPr>
        <p:blipFill>
          <a:blip r:embed="rId5"/>
          <a:srcRect/>
          <a:stretch>
            <a:fillRect/>
          </a:stretch>
        </p:blipFill>
        <p:spPr bwMode="auto">
          <a:xfrm>
            <a:off x="5799138" y="2438400"/>
            <a:ext cx="144462" cy="119063"/>
          </a:xfrm>
          <a:prstGeom prst="rect">
            <a:avLst/>
          </a:prstGeom>
          <a:noFill/>
          <a:ln w="9525">
            <a:noFill/>
            <a:miter lim="800000"/>
            <a:headEnd/>
            <a:tailEnd/>
          </a:ln>
        </p:spPr>
      </p:pic>
      <p:pic>
        <p:nvPicPr>
          <p:cNvPr id="451622" name="Picture 38"/>
          <p:cNvPicPr>
            <a:picLocks noChangeAspect="1" noChangeArrowheads="1"/>
          </p:cNvPicPr>
          <p:nvPr/>
        </p:nvPicPr>
        <p:blipFill>
          <a:blip r:embed="rId6"/>
          <a:srcRect/>
          <a:stretch>
            <a:fillRect/>
          </a:stretch>
        </p:blipFill>
        <p:spPr bwMode="auto">
          <a:xfrm>
            <a:off x="5799138" y="2438400"/>
            <a:ext cx="144462" cy="119063"/>
          </a:xfrm>
          <a:prstGeom prst="rect">
            <a:avLst/>
          </a:prstGeom>
          <a:noFill/>
          <a:ln w="9525">
            <a:noFill/>
            <a:miter lim="800000"/>
            <a:headEnd/>
            <a:tailEnd/>
          </a:ln>
        </p:spPr>
      </p:pic>
      <p:pic>
        <p:nvPicPr>
          <p:cNvPr id="451623" name="Picture 39"/>
          <p:cNvPicPr>
            <a:picLocks noChangeAspect="1" noChangeArrowheads="1"/>
          </p:cNvPicPr>
          <p:nvPr/>
        </p:nvPicPr>
        <p:blipFill>
          <a:blip r:embed="rId5"/>
          <a:srcRect/>
          <a:stretch>
            <a:fillRect/>
          </a:stretch>
        </p:blipFill>
        <p:spPr bwMode="auto">
          <a:xfrm>
            <a:off x="5799138" y="2438400"/>
            <a:ext cx="144462" cy="119063"/>
          </a:xfrm>
          <a:prstGeom prst="rect">
            <a:avLst/>
          </a:prstGeom>
          <a:noFill/>
          <a:ln w="9525">
            <a:noFill/>
            <a:miter lim="800000"/>
            <a:headEnd/>
            <a:tailEnd/>
          </a:ln>
        </p:spPr>
      </p:pic>
      <p:sp>
        <p:nvSpPr>
          <p:cNvPr id="451624" name="Rectangle 40"/>
          <p:cNvSpPr>
            <a:spLocks noChangeArrowheads="1"/>
          </p:cNvSpPr>
          <p:nvPr/>
        </p:nvSpPr>
        <p:spPr bwMode="auto">
          <a:xfrm>
            <a:off x="5943600" y="2438400"/>
            <a:ext cx="10239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String</a:t>
            </a:r>
            <a:endParaRPr lang="en-US" b="1"/>
          </a:p>
        </p:txBody>
      </p:sp>
      <p:pic>
        <p:nvPicPr>
          <p:cNvPr id="451625" name="Picture 41"/>
          <p:cNvPicPr>
            <a:picLocks noChangeAspect="1" noChangeArrowheads="1"/>
          </p:cNvPicPr>
          <p:nvPr/>
        </p:nvPicPr>
        <p:blipFill>
          <a:blip r:embed="rId5"/>
          <a:srcRect/>
          <a:stretch>
            <a:fillRect/>
          </a:stretch>
        </p:blipFill>
        <p:spPr bwMode="auto">
          <a:xfrm>
            <a:off x="5799138" y="2590800"/>
            <a:ext cx="144462" cy="117475"/>
          </a:xfrm>
          <a:prstGeom prst="rect">
            <a:avLst/>
          </a:prstGeom>
          <a:noFill/>
          <a:ln w="9525">
            <a:noFill/>
            <a:miter lim="800000"/>
            <a:headEnd/>
            <a:tailEnd/>
          </a:ln>
        </p:spPr>
      </p:pic>
      <p:pic>
        <p:nvPicPr>
          <p:cNvPr id="451626" name="Picture 42"/>
          <p:cNvPicPr>
            <a:picLocks noChangeAspect="1" noChangeArrowheads="1"/>
          </p:cNvPicPr>
          <p:nvPr/>
        </p:nvPicPr>
        <p:blipFill>
          <a:blip r:embed="rId6"/>
          <a:srcRect/>
          <a:stretch>
            <a:fillRect/>
          </a:stretch>
        </p:blipFill>
        <p:spPr bwMode="auto">
          <a:xfrm>
            <a:off x="5799138" y="2590800"/>
            <a:ext cx="144462" cy="117475"/>
          </a:xfrm>
          <a:prstGeom prst="rect">
            <a:avLst/>
          </a:prstGeom>
          <a:noFill/>
          <a:ln w="9525">
            <a:noFill/>
            <a:miter lim="800000"/>
            <a:headEnd/>
            <a:tailEnd/>
          </a:ln>
        </p:spPr>
      </p:pic>
      <p:pic>
        <p:nvPicPr>
          <p:cNvPr id="451627" name="Picture 43"/>
          <p:cNvPicPr>
            <a:picLocks noChangeAspect="1" noChangeArrowheads="1"/>
          </p:cNvPicPr>
          <p:nvPr/>
        </p:nvPicPr>
        <p:blipFill>
          <a:blip r:embed="rId5"/>
          <a:srcRect/>
          <a:stretch>
            <a:fillRect/>
          </a:stretch>
        </p:blipFill>
        <p:spPr bwMode="auto">
          <a:xfrm>
            <a:off x="5799138" y="2590800"/>
            <a:ext cx="144462" cy="117475"/>
          </a:xfrm>
          <a:prstGeom prst="rect">
            <a:avLst/>
          </a:prstGeom>
          <a:noFill/>
          <a:ln w="9525">
            <a:noFill/>
            <a:miter lim="800000"/>
            <a:headEnd/>
            <a:tailEnd/>
          </a:ln>
        </p:spPr>
      </p:pic>
      <p:sp>
        <p:nvSpPr>
          <p:cNvPr id="451628" name="Rectangle 44"/>
          <p:cNvSpPr>
            <a:spLocks noChangeArrowheads="1"/>
          </p:cNvSpPr>
          <p:nvPr/>
        </p:nvSpPr>
        <p:spPr bwMode="auto">
          <a:xfrm>
            <a:off x="5943600" y="2590800"/>
            <a:ext cx="106838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String</a:t>
            </a:r>
            <a:endParaRPr lang="en-US" b="1"/>
          </a:p>
        </p:txBody>
      </p:sp>
      <p:pic>
        <p:nvPicPr>
          <p:cNvPr id="451629" name="Picture 45"/>
          <p:cNvPicPr>
            <a:picLocks noChangeAspect="1" noChangeArrowheads="1"/>
          </p:cNvPicPr>
          <p:nvPr/>
        </p:nvPicPr>
        <p:blipFill>
          <a:blip r:embed="rId5"/>
          <a:srcRect/>
          <a:stretch>
            <a:fillRect/>
          </a:stretch>
        </p:blipFill>
        <p:spPr bwMode="auto">
          <a:xfrm>
            <a:off x="5799138" y="2743200"/>
            <a:ext cx="144462" cy="117475"/>
          </a:xfrm>
          <a:prstGeom prst="rect">
            <a:avLst/>
          </a:prstGeom>
          <a:noFill/>
          <a:ln w="9525">
            <a:noFill/>
            <a:miter lim="800000"/>
            <a:headEnd/>
            <a:tailEnd/>
          </a:ln>
        </p:spPr>
      </p:pic>
      <p:pic>
        <p:nvPicPr>
          <p:cNvPr id="451630" name="Picture 46"/>
          <p:cNvPicPr>
            <a:picLocks noChangeAspect="1" noChangeArrowheads="1"/>
          </p:cNvPicPr>
          <p:nvPr/>
        </p:nvPicPr>
        <p:blipFill>
          <a:blip r:embed="rId6"/>
          <a:srcRect/>
          <a:stretch>
            <a:fillRect/>
          </a:stretch>
        </p:blipFill>
        <p:spPr bwMode="auto">
          <a:xfrm>
            <a:off x="5799138" y="2743200"/>
            <a:ext cx="144462" cy="117475"/>
          </a:xfrm>
          <a:prstGeom prst="rect">
            <a:avLst/>
          </a:prstGeom>
          <a:noFill/>
          <a:ln w="9525">
            <a:noFill/>
            <a:miter lim="800000"/>
            <a:headEnd/>
            <a:tailEnd/>
          </a:ln>
        </p:spPr>
      </p:pic>
      <p:pic>
        <p:nvPicPr>
          <p:cNvPr id="451631" name="Picture 47"/>
          <p:cNvPicPr>
            <a:picLocks noChangeAspect="1" noChangeArrowheads="1"/>
          </p:cNvPicPr>
          <p:nvPr/>
        </p:nvPicPr>
        <p:blipFill>
          <a:blip r:embed="rId5"/>
          <a:srcRect/>
          <a:stretch>
            <a:fillRect/>
          </a:stretch>
        </p:blipFill>
        <p:spPr bwMode="auto">
          <a:xfrm>
            <a:off x="5799138" y="2743200"/>
            <a:ext cx="144462" cy="117475"/>
          </a:xfrm>
          <a:prstGeom prst="rect">
            <a:avLst/>
          </a:prstGeom>
          <a:noFill/>
          <a:ln w="9525">
            <a:noFill/>
            <a:miter lim="800000"/>
            <a:headEnd/>
            <a:tailEnd/>
          </a:ln>
        </p:spPr>
      </p:pic>
      <p:sp>
        <p:nvSpPr>
          <p:cNvPr id="451632" name="Rectangle 48"/>
          <p:cNvSpPr>
            <a:spLocks noChangeArrowheads="1"/>
          </p:cNvSpPr>
          <p:nvPr/>
        </p:nvSpPr>
        <p:spPr bwMode="auto">
          <a:xfrm>
            <a:off x="5943600" y="2743200"/>
            <a:ext cx="81438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String</a:t>
            </a:r>
            <a:endParaRPr lang="en-US" b="1"/>
          </a:p>
        </p:txBody>
      </p:sp>
      <p:pic>
        <p:nvPicPr>
          <p:cNvPr id="451633" name="Picture 49"/>
          <p:cNvPicPr>
            <a:picLocks noChangeAspect="1" noChangeArrowheads="1"/>
          </p:cNvPicPr>
          <p:nvPr/>
        </p:nvPicPr>
        <p:blipFill>
          <a:blip r:embed="rId3"/>
          <a:srcRect/>
          <a:stretch>
            <a:fillRect/>
          </a:stretch>
        </p:blipFill>
        <p:spPr bwMode="auto">
          <a:xfrm>
            <a:off x="5799138" y="2886075"/>
            <a:ext cx="144462" cy="127000"/>
          </a:xfrm>
          <a:prstGeom prst="rect">
            <a:avLst/>
          </a:prstGeom>
          <a:noFill/>
          <a:ln w="9525">
            <a:noFill/>
            <a:miter lim="800000"/>
            <a:headEnd/>
            <a:tailEnd/>
          </a:ln>
        </p:spPr>
      </p:pic>
      <p:pic>
        <p:nvPicPr>
          <p:cNvPr id="451634" name="Picture 50"/>
          <p:cNvPicPr>
            <a:picLocks noChangeAspect="1" noChangeArrowheads="1"/>
          </p:cNvPicPr>
          <p:nvPr/>
        </p:nvPicPr>
        <p:blipFill>
          <a:blip r:embed="rId4"/>
          <a:srcRect/>
          <a:stretch>
            <a:fillRect/>
          </a:stretch>
        </p:blipFill>
        <p:spPr bwMode="auto">
          <a:xfrm>
            <a:off x="5799138" y="2886075"/>
            <a:ext cx="144462" cy="127000"/>
          </a:xfrm>
          <a:prstGeom prst="rect">
            <a:avLst/>
          </a:prstGeom>
          <a:noFill/>
          <a:ln w="9525">
            <a:noFill/>
            <a:miter lim="800000"/>
            <a:headEnd/>
            <a:tailEnd/>
          </a:ln>
        </p:spPr>
      </p:pic>
      <p:pic>
        <p:nvPicPr>
          <p:cNvPr id="451635" name="Picture 51"/>
          <p:cNvPicPr>
            <a:picLocks noChangeAspect="1" noChangeArrowheads="1"/>
          </p:cNvPicPr>
          <p:nvPr/>
        </p:nvPicPr>
        <p:blipFill>
          <a:blip r:embed="rId3"/>
          <a:srcRect/>
          <a:stretch>
            <a:fillRect/>
          </a:stretch>
        </p:blipFill>
        <p:spPr bwMode="auto">
          <a:xfrm>
            <a:off x="5799138" y="2886075"/>
            <a:ext cx="144462" cy="127000"/>
          </a:xfrm>
          <a:prstGeom prst="rect">
            <a:avLst/>
          </a:prstGeom>
          <a:noFill/>
          <a:ln w="9525">
            <a:noFill/>
            <a:miter lim="800000"/>
            <a:headEnd/>
            <a:tailEnd/>
          </a:ln>
        </p:spPr>
      </p:pic>
      <p:sp>
        <p:nvSpPr>
          <p:cNvPr id="451636" name="Rectangle 52"/>
          <p:cNvSpPr>
            <a:spLocks noChangeArrowheads="1"/>
          </p:cNvSpPr>
          <p:nvPr/>
        </p:nvSpPr>
        <p:spPr bwMode="auto">
          <a:xfrm>
            <a:off x="5943600" y="2886075"/>
            <a:ext cx="12668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 : Instructor</a:t>
            </a:r>
            <a:endParaRPr lang="en-US" b="1"/>
          </a:p>
        </p:txBody>
      </p:sp>
      <p:pic>
        <p:nvPicPr>
          <p:cNvPr id="451637" name="Picture 53"/>
          <p:cNvPicPr>
            <a:picLocks noChangeAspect="1" noChangeArrowheads="1"/>
          </p:cNvPicPr>
          <p:nvPr/>
        </p:nvPicPr>
        <p:blipFill>
          <a:blip r:embed="rId3"/>
          <a:srcRect/>
          <a:stretch>
            <a:fillRect/>
          </a:stretch>
        </p:blipFill>
        <p:spPr bwMode="auto">
          <a:xfrm>
            <a:off x="5799138" y="3038475"/>
            <a:ext cx="144462" cy="127000"/>
          </a:xfrm>
          <a:prstGeom prst="rect">
            <a:avLst/>
          </a:prstGeom>
          <a:noFill/>
          <a:ln w="9525">
            <a:noFill/>
            <a:miter lim="800000"/>
            <a:headEnd/>
            <a:tailEnd/>
          </a:ln>
        </p:spPr>
      </p:pic>
      <p:pic>
        <p:nvPicPr>
          <p:cNvPr id="451638" name="Picture 54"/>
          <p:cNvPicPr>
            <a:picLocks noChangeAspect="1" noChangeArrowheads="1"/>
          </p:cNvPicPr>
          <p:nvPr/>
        </p:nvPicPr>
        <p:blipFill>
          <a:blip r:embed="rId4"/>
          <a:srcRect/>
          <a:stretch>
            <a:fillRect/>
          </a:stretch>
        </p:blipFill>
        <p:spPr bwMode="auto">
          <a:xfrm>
            <a:off x="5799138" y="3038475"/>
            <a:ext cx="144462" cy="127000"/>
          </a:xfrm>
          <a:prstGeom prst="rect">
            <a:avLst/>
          </a:prstGeom>
          <a:noFill/>
          <a:ln w="9525">
            <a:noFill/>
            <a:miter lim="800000"/>
            <a:headEnd/>
            <a:tailEnd/>
          </a:ln>
        </p:spPr>
      </p:pic>
      <p:pic>
        <p:nvPicPr>
          <p:cNvPr id="451639" name="Picture 55"/>
          <p:cNvPicPr>
            <a:picLocks noChangeAspect="1" noChangeArrowheads="1"/>
          </p:cNvPicPr>
          <p:nvPr/>
        </p:nvPicPr>
        <p:blipFill>
          <a:blip r:embed="rId3"/>
          <a:srcRect/>
          <a:stretch>
            <a:fillRect/>
          </a:stretch>
        </p:blipFill>
        <p:spPr bwMode="auto">
          <a:xfrm>
            <a:off x="5799138" y="3038475"/>
            <a:ext cx="144462" cy="127000"/>
          </a:xfrm>
          <a:prstGeom prst="rect">
            <a:avLst/>
          </a:prstGeom>
          <a:noFill/>
          <a:ln w="9525">
            <a:noFill/>
            <a:miter lim="800000"/>
            <a:headEnd/>
            <a:tailEnd/>
          </a:ln>
        </p:spPr>
      </p:pic>
      <p:sp>
        <p:nvSpPr>
          <p:cNvPr id="451640" name="Rectangle 56"/>
          <p:cNvSpPr>
            <a:spLocks noChangeArrowheads="1"/>
          </p:cNvSpPr>
          <p:nvPr/>
        </p:nvSpPr>
        <p:spPr bwMode="auto">
          <a:xfrm>
            <a:off x="5943600" y="3038475"/>
            <a:ext cx="9461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:Course</a:t>
            </a:r>
            <a:endParaRPr lang="en-US" b="1"/>
          </a:p>
        </p:txBody>
      </p:sp>
      <p:sp>
        <p:nvSpPr>
          <p:cNvPr id="451641" name="Line 57"/>
          <p:cNvSpPr>
            <a:spLocks noChangeShapeType="1"/>
          </p:cNvSpPr>
          <p:nvPr/>
        </p:nvSpPr>
        <p:spPr bwMode="auto">
          <a:xfrm flipV="1">
            <a:off x="6492875" y="3392488"/>
            <a:ext cx="1588" cy="422275"/>
          </a:xfrm>
          <a:prstGeom prst="line">
            <a:avLst/>
          </a:prstGeom>
          <a:noFill/>
          <a:ln w="0">
            <a:solidFill>
              <a:srgbClr val="990033"/>
            </a:solidFill>
            <a:round/>
            <a:headEnd/>
            <a:tailEnd/>
          </a:ln>
        </p:spPr>
        <p:txBody>
          <a:bodyPr>
            <a:prstTxWarp prst="textNoShape">
              <a:avLst/>
            </a:prstTxWarp>
          </a:bodyPr>
          <a:lstStyle/>
          <a:p>
            <a:endParaRPr lang="en-US"/>
          </a:p>
        </p:txBody>
      </p:sp>
      <p:sp>
        <p:nvSpPr>
          <p:cNvPr id="451642" name="Freeform 58"/>
          <p:cNvSpPr>
            <a:spLocks/>
          </p:cNvSpPr>
          <p:nvPr/>
        </p:nvSpPr>
        <p:spPr bwMode="auto">
          <a:xfrm>
            <a:off x="6438900" y="3392488"/>
            <a:ext cx="107950" cy="177800"/>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51643" name="Line 59"/>
          <p:cNvSpPr>
            <a:spLocks noChangeShapeType="1"/>
          </p:cNvSpPr>
          <p:nvPr/>
        </p:nvSpPr>
        <p:spPr bwMode="auto">
          <a:xfrm flipH="1">
            <a:off x="6483350" y="3814763"/>
            <a:ext cx="9525" cy="454025"/>
          </a:xfrm>
          <a:prstGeom prst="line">
            <a:avLst/>
          </a:prstGeom>
          <a:noFill/>
          <a:ln w="0">
            <a:solidFill>
              <a:srgbClr val="990033"/>
            </a:solidFill>
            <a:round/>
            <a:headEnd/>
            <a:tailEnd/>
          </a:ln>
        </p:spPr>
        <p:txBody>
          <a:bodyPr>
            <a:prstTxWarp prst="textNoShape">
              <a:avLst/>
            </a:prstTxWarp>
          </a:bodyPr>
          <a:lstStyle/>
          <a:p>
            <a:endParaRPr lang="en-US"/>
          </a:p>
        </p:txBody>
      </p:sp>
      <p:sp>
        <p:nvSpPr>
          <p:cNvPr id="451644" name="Text Box 60"/>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57A1CB69-E5B8-B84D-9618-5DE63D248C63}" type="slidenum">
              <a:rPr lang="en-US"/>
              <a:pPr/>
              <a:t>37</a:t>
            </a:fld>
            <a:endParaRPr lang="en-US"/>
          </a:p>
        </p:txBody>
      </p:sp>
      <p:sp>
        <p:nvSpPr>
          <p:cNvPr id="453634" name="Rectangle 2"/>
          <p:cNvSpPr>
            <a:spLocks noGrp="1" noChangeArrowheads="1"/>
          </p:cNvSpPr>
          <p:nvPr>
            <p:ph type="title"/>
          </p:nvPr>
        </p:nvSpPr>
        <p:spPr/>
        <p:txBody>
          <a:bodyPr/>
          <a:lstStyle/>
          <a:p>
            <a:r>
              <a:rPr lang="en-US"/>
              <a:t>Single Table Aggregation(2/4)</a:t>
            </a:r>
          </a:p>
        </p:txBody>
      </p:sp>
      <p:sp>
        <p:nvSpPr>
          <p:cNvPr id="453635" name="Rectangle 3"/>
          <p:cNvSpPr>
            <a:spLocks noGrp="1" noChangeArrowheads="1"/>
          </p:cNvSpPr>
          <p:nvPr>
            <p:ph type="body" idx="1"/>
          </p:nvPr>
        </p:nvSpPr>
        <p:spPr>
          <a:xfrm>
            <a:off x="838200" y="990600"/>
            <a:ext cx="7002463" cy="779463"/>
          </a:xfrm>
        </p:spPr>
        <p:txBody>
          <a:bodyPr/>
          <a:lstStyle/>
          <a:p>
            <a:pPr>
              <a:lnSpc>
                <a:spcPct val="80000"/>
              </a:lnSpc>
            </a:pPr>
            <a:r>
              <a:rPr lang="en-US" sz="2000" b="1">
                <a:latin typeface="TimesNewRomanPSMT" charset="0"/>
              </a:rPr>
              <a:t>Solution</a:t>
            </a:r>
            <a:r>
              <a:rPr lang="en-US" sz="2000">
                <a:latin typeface="TimesNewRomanPSMT" charset="0"/>
              </a:rPr>
              <a:t>: Put the aggregated object's attributes into the same table as the aggregating object’s.</a:t>
            </a:r>
          </a:p>
        </p:txBody>
      </p:sp>
      <p:sp>
        <p:nvSpPr>
          <p:cNvPr id="453636" name="Rectangle 4"/>
          <p:cNvSpPr>
            <a:spLocks noChangeArrowheads="1"/>
          </p:cNvSpPr>
          <p:nvPr/>
        </p:nvSpPr>
        <p:spPr bwMode="auto">
          <a:xfrm>
            <a:off x="4724400" y="5159375"/>
            <a:ext cx="0" cy="365125"/>
          </a:xfrm>
          <a:prstGeom prst="rect">
            <a:avLst/>
          </a:prstGeom>
          <a:noFill/>
          <a:ln w="9525">
            <a:noFill/>
            <a:miter lim="800000"/>
            <a:headEnd/>
            <a:tailEnd/>
          </a:ln>
        </p:spPr>
        <p:txBody>
          <a:bodyPr wrap="none" lIns="0" tIns="0" rIns="0" bIns="0">
            <a:prstTxWarp prst="textNoShape">
              <a:avLst/>
            </a:prstTxWarp>
            <a:spAutoFit/>
          </a:bodyPr>
          <a:lstStyle/>
          <a:p>
            <a:endParaRPr lang="en-US" b="1"/>
          </a:p>
        </p:txBody>
      </p:sp>
      <p:grpSp>
        <p:nvGrpSpPr>
          <p:cNvPr id="453637" name="Group 5"/>
          <p:cNvGrpSpPr>
            <a:grpSpLocks/>
          </p:cNvGrpSpPr>
          <p:nvPr/>
        </p:nvGrpSpPr>
        <p:grpSpPr bwMode="auto">
          <a:xfrm>
            <a:off x="1524000" y="2971800"/>
            <a:ext cx="5513388" cy="2133600"/>
            <a:chOff x="672" y="2064"/>
            <a:chExt cx="4098" cy="1680"/>
          </a:xfrm>
        </p:grpSpPr>
        <p:sp>
          <p:nvSpPr>
            <p:cNvPr id="453638" name="Rectangle 6"/>
            <p:cNvSpPr>
              <a:spLocks noChangeArrowheads="1"/>
            </p:cNvSpPr>
            <p:nvPr/>
          </p:nvSpPr>
          <p:spPr bwMode="auto">
            <a:xfrm>
              <a:off x="2832" y="2064"/>
              <a:ext cx="1861" cy="168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grpSp>
          <p:nvGrpSpPr>
            <p:cNvPr id="453639" name="Group 7"/>
            <p:cNvGrpSpPr>
              <a:grpSpLocks/>
            </p:cNvGrpSpPr>
            <p:nvPr/>
          </p:nvGrpSpPr>
          <p:grpSpPr bwMode="auto">
            <a:xfrm>
              <a:off x="672" y="2496"/>
              <a:ext cx="837" cy="342"/>
              <a:chOff x="960" y="2016"/>
              <a:chExt cx="837" cy="342"/>
            </a:xfrm>
          </p:grpSpPr>
          <p:sp>
            <p:nvSpPr>
              <p:cNvPr id="453640" name="Rectangle 8"/>
              <p:cNvSpPr>
                <a:spLocks noChangeArrowheads="1"/>
              </p:cNvSpPr>
              <p:nvPr/>
            </p:nvSpPr>
            <p:spPr bwMode="auto">
              <a:xfrm>
                <a:off x="960" y="2016"/>
                <a:ext cx="831" cy="342"/>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3641" name="Rectangle 9"/>
              <p:cNvSpPr>
                <a:spLocks noChangeArrowheads="1"/>
              </p:cNvSpPr>
              <p:nvPr/>
            </p:nvSpPr>
            <p:spPr bwMode="auto">
              <a:xfrm>
                <a:off x="1031" y="2059"/>
                <a:ext cx="766" cy="12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aggregatingObject</a:t>
                </a:r>
                <a:endParaRPr lang="en-US" b="1"/>
              </a:p>
            </p:txBody>
          </p:sp>
          <p:sp>
            <p:nvSpPr>
              <p:cNvPr id="453642" name="Rectangle 10"/>
              <p:cNvSpPr>
                <a:spLocks noChangeArrowheads="1"/>
              </p:cNvSpPr>
              <p:nvPr/>
            </p:nvSpPr>
            <p:spPr bwMode="auto">
              <a:xfrm>
                <a:off x="960" y="2160"/>
                <a:ext cx="831" cy="118"/>
              </a:xfrm>
              <a:prstGeom prst="rect">
                <a:avLst/>
              </a:prstGeom>
              <a:noFill/>
              <a:ln w="0">
                <a:solidFill>
                  <a:srgbClr val="990033"/>
                </a:solidFill>
                <a:miter lim="800000"/>
                <a:headEnd/>
                <a:tailEnd/>
              </a:ln>
            </p:spPr>
            <p:txBody>
              <a:bodyPr>
                <a:prstTxWarp prst="textNoShape">
                  <a:avLst/>
                </a:prstTxWarp>
              </a:bodyPr>
              <a:lstStyle/>
              <a:p>
                <a:endParaRPr lang="en-US"/>
              </a:p>
            </p:txBody>
          </p:sp>
        </p:grpSp>
        <p:grpSp>
          <p:nvGrpSpPr>
            <p:cNvPr id="453643" name="Group 11"/>
            <p:cNvGrpSpPr>
              <a:grpSpLocks/>
            </p:cNvGrpSpPr>
            <p:nvPr/>
          </p:nvGrpSpPr>
          <p:grpSpPr bwMode="auto">
            <a:xfrm>
              <a:off x="672" y="3312"/>
              <a:ext cx="831" cy="342"/>
              <a:chOff x="960" y="2016"/>
              <a:chExt cx="831" cy="342"/>
            </a:xfrm>
          </p:grpSpPr>
          <p:sp>
            <p:nvSpPr>
              <p:cNvPr id="453644" name="Rectangle 12"/>
              <p:cNvSpPr>
                <a:spLocks noChangeArrowheads="1"/>
              </p:cNvSpPr>
              <p:nvPr/>
            </p:nvSpPr>
            <p:spPr bwMode="auto">
              <a:xfrm>
                <a:off x="960" y="2016"/>
                <a:ext cx="831" cy="342"/>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3645" name="Rectangle 13"/>
              <p:cNvSpPr>
                <a:spLocks noChangeArrowheads="1"/>
              </p:cNvSpPr>
              <p:nvPr/>
            </p:nvSpPr>
            <p:spPr bwMode="auto">
              <a:xfrm>
                <a:off x="1031" y="2058"/>
                <a:ext cx="745" cy="12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aggregatedObject</a:t>
                </a:r>
                <a:endParaRPr lang="en-US" b="1"/>
              </a:p>
            </p:txBody>
          </p:sp>
          <p:sp>
            <p:nvSpPr>
              <p:cNvPr id="453646" name="Rectangle 14"/>
              <p:cNvSpPr>
                <a:spLocks noChangeArrowheads="1"/>
              </p:cNvSpPr>
              <p:nvPr/>
            </p:nvSpPr>
            <p:spPr bwMode="auto">
              <a:xfrm>
                <a:off x="960" y="2160"/>
                <a:ext cx="831" cy="118"/>
              </a:xfrm>
              <a:prstGeom prst="rect">
                <a:avLst/>
              </a:prstGeom>
              <a:noFill/>
              <a:ln w="0">
                <a:solidFill>
                  <a:srgbClr val="990033"/>
                </a:solidFill>
                <a:miter lim="800000"/>
                <a:headEnd/>
                <a:tailEnd/>
              </a:ln>
            </p:spPr>
            <p:txBody>
              <a:bodyPr>
                <a:prstTxWarp prst="textNoShape">
                  <a:avLst/>
                </a:prstTxWarp>
              </a:bodyPr>
              <a:lstStyle/>
              <a:p>
                <a:endParaRPr lang="en-US"/>
              </a:p>
            </p:txBody>
          </p:sp>
        </p:grpSp>
        <p:grpSp>
          <p:nvGrpSpPr>
            <p:cNvPr id="453647" name="Group 15"/>
            <p:cNvGrpSpPr>
              <a:grpSpLocks/>
            </p:cNvGrpSpPr>
            <p:nvPr/>
          </p:nvGrpSpPr>
          <p:grpSpPr bwMode="auto">
            <a:xfrm>
              <a:off x="1056" y="2784"/>
              <a:ext cx="68" cy="552"/>
              <a:chOff x="1476" y="1848"/>
              <a:chExt cx="68" cy="552"/>
            </a:xfrm>
          </p:grpSpPr>
          <p:sp>
            <p:nvSpPr>
              <p:cNvPr id="453648" name="Line 16"/>
              <p:cNvSpPr>
                <a:spLocks noChangeShapeType="1"/>
              </p:cNvSpPr>
              <p:nvPr/>
            </p:nvSpPr>
            <p:spPr bwMode="auto">
              <a:xfrm flipV="1">
                <a:off x="1510" y="1848"/>
                <a:ext cx="1" cy="266"/>
              </a:xfrm>
              <a:prstGeom prst="line">
                <a:avLst/>
              </a:prstGeom>
              <a:noFill/>
              <a:ln w="0">
                <a:solidFill>
                  <a:srgbClr val="990033"/>
                </a:solidFill>
                <a:round/>
                <a:headEnd/>
                <a:tailEnd/>
              </a:ln>
            </p:spPr>
            <p:txBody>
              <a:bodyPr>
                <a:prstTxWarp prst="textNoShape">
                  <a:avLst/>
                </a:prstTxWarp>
              </a:bodyPr>
              <a:lstStyle/>
              <a:p>
                <a:endParaRPr lang="en-US"/>
              </a:p>
            </p:txBody>
          </p:sp>
          <p:sp>
            <p:nvSpPr>
              <p:cNvPr id="453649" name="Freeform 17"/>
              <p:cNvSpPr>
                <a:spLocks/>
              </p:cNvSpPr>
              <p:nvPr/>
            </p:nvSpPr>
            <p:spPr bwMode="auto">
              <a:xfrm>
                <a:off x="1476" y="1848"/>
                <a:ext cx="68" cy="112"/>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53650" name="Line 18"/>
              <p:cNvSpPr>
                <a:spLocks noChangeShapeType="1"/>
              </p:cNvSpPr>
              <p:nvPr/>
            </p:nvSpPr>
            <p:spPr bwMode="auto">
              <a:xfrm flipH="1">
                <a:off x="1504" y="2114"/>
                <a:ext cx="6" cy="286"/>
              </a:xfrm>
              <a:prstGeom prst="line">
                <a:avLst/>
              </a:prstGeom>
              <a:noFill/>
              <a:ln w="0">
                <a:solidFill>
                  <a:srgbClr val="990033"/>
                </a:solidFill>
                <a:round/>
                <a:headEnd/>
                <a:tailEnd/>
              </a:ln>
            </p:spPr>
            <p:txBody>
              <a:bodyPr>
                <a:prstTxWarp prst="textNoShape">
                  <a:avLst/>
                </a:prstTxWarp>
              </a:bodyPr>
              <a:lstStyle/>
              <a:p>
                <a:endParaRPr lang="en-US"/>
              </a:p>
            </p:txBody>
          </p:sp>
        </p:grpSp>
        <p:sp>
          <p:nvSpPr>
            <p:cNvPr id="453651" name="AutoShape 19"/>
            <p:cNvSpPr>
              <a:spLocks noChangeArrowheads="1"/>
            </p:cNvSpPr>
            <p:nvPr/>
          </p:nvSpPr>
          <p:spPr bwMode="auto">
            <a:xfrm>
              <a:off x="1728" y="3264"/>
              <a:ext cx="1056" cy="240"/>
            </a:xfrm>
            <a:prstGeom prst="rightArrow">
              <a:avLst>
                <a:gd name="adj1" fmla="val 50000"/>
                <a:gd name="adj2" fmla="val 110000"/>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53652" name="AutoShape 20"/>
            <p:cNvSpPr>
              <a:spLocks noChangeArrowheads="1"/>
            </p:cNvSpPr>
            <p:nvPr/>
          </p:nvSpPr>
          <p:spPr bwMode="auto">
            <a:xfrm>
              <a:off x="1680" y="2544"/>
              <a:ext cx="1248" cy="240"/>
            </a:xfrm>
            <a:prstGeom prst="rightArrow">
              <a:avLst>
                <a:gd name="adj1" fmla="val 50000"/>
                <a:gd name="adj2" fmla="val 130000"/>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53653" name="Rectangle 21"/>
            <p:cNvSpPr>
              <a:spLocks noChangeArrowheads="1"/>
            </p:cNvSpPr>
            <p:nvPr/>
          </p:nvSpPr>
          <p:spPr bwMode="auto">
            <a:xfrm>
              <a:off x="3360" y="2194"/>
              <a:ext cx="821" cy="133"/>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AggregatingTable</a:t>
              </a:r>
              <a:endParaRPr lang="en-US" b="1"/>
            </a:p>
          </p:txBody>
        </p:sp>
        <p:sp>
          <p:nvSpPr>
            <p:cNvPr id="453654" name="Rectangle 22"/>
            <p:cNvSpPr>
              <a:spLocks noChangeArrowheads="1"/>
            </p:cNvSpPr>
            <p:nvPr/>
          </p:nvSpPr>
          <p:spPr bwMode="auto">
            <a:xfrm>
              <a:off x="2832" y="2577"/>
              <a:ext cx="1861" cy="1167"/>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53655" name="Rectangle 23"/>
            <p:cNvSpPr>
              <a:spLocks noChangeArrowheads="1"/>
            </p:cNvSpPr>
            <p:nvPr/>
          </p:nvSpPr>
          <p:spPr bwMode="auto">
            <a:xfrm>
              <a:off x="2832" y="3557"/>
              <a:ext cx="1861" cy="187"/>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3656" name="Picture 24"/>
            <p:cNvPicPr>
              <a:picLocks noChangeAspect="1" noChangeArrowheads="1"/>
            </p:cNvPicPr>
            <p:nvPr/>
          </p:nvPicPr>
          <p:blipFill>
            <a:blip r:embed="rId3"/>
            <a:srcRect/>
            <a:stretch>
              <a:fillRect/>
            </a:stretch>
          </p:blipFill>
          <p:spPr bwMode="auto">
            <a:xfrm>
              <a:off x="2865" y="2597"/>
              <a:ext cx="131" cy="151"/>
            </a:xfrm>
            <a:prstGeom prst="rect">
              <a:avLst/>
            </a:prstGeom>
            <a:noFill/>
            <a:ln w="9525">
              <a:noFill/>
              <a:miter lim="800000"/>
              <a:headEnd/>
              <a:tailEnd/>
            </a:ln>
          </p:spPr>
        </p:pic>
        <p:pic>
          <p:nvPicPr>
            <p:cNvPr id="453657" name="Picture 25"/>
            <p:cNvPicPr>
              <a:picLocks noChangeAspect="1" noChangeArrowheads="1"/>
            </p:cNvPicPr>
            <p:nvPr/>
          </p:nvPicPr>
          <p:blipFill>
            <a:blip r:embed="rId4"/>
            <a:srcRect/>
            <a:stretch>
              <a:fillRect/>
            </a:stretch>
          </p:blipFill>
          <p:spPr bwMode="auto">
            <a:xfrm>
              <a:off x="2865" y="2597"/>
              <a:ext cx="131" cy="151"/>
            </a:xfrm>
            <a:prstGeom prst="rect">
              <a:avLst/>
            </a:prstGeom>
            <a:noFill/>
            <a:ln w="9525">
              <a:noFill/>
              <a:miter lim="800000"/>
              <a:headEnd/>
              <a:tailEnd/>
            </a:ln>
          </p:spPr>
        </p:pic>
        <p:pic>
          <p:nvPicPr>
            <p:cNvPr id="453658" name="Picture 26"/>
            <p:cNvPicPr>
              <a:picLocks noChangeAspect="1" noChangeArrowheads="1"/>
            </p:cNvPicPr>
            <p:nvPr/>
          </p:nvPicPr>
          <p:blipFill>
            <a:blip r:embed="rId3"/>
            <a:srcRect/>
            <a:stretch>
              <a:fillRect/>
            </a:stretch>
          </p:blipFill>
          <p:spPr bwMode="auto">
            <a:xfrm>
              <a:off x="2865" y="2597"/>
              <a:ext cx="131" cy="151"/>
            </a:xfrm>
            <a:prstGeom prst="rect">
              <a:avLst/>
            </a:prstGeom>
            <a:noFill/>
            <a:ln w="9525">
              <a:noFill/>
              <a:miter lim="800000"/>
              <a:headEnd/>
              <a:tailEnd/>
            </a:ln>
          </p:spPr>
        </p:pic>
        <p:pic>
          <p:nvPicPr>
            <p:cNvPr id="453659" name="Picture 27"/>
            <p:cNvPicPr>
              <a:picLocks noChangeAspect="1" noChangeArrowheads="1"/>
            </p:cNvPicPr>
            <p:nvPr/>
          </p:nvPicPr>
          <p:blipFill>
            <a:blip r:embed="rId3"/>
            <a:srcRect/>
            <a:stretch>
              <a:fillRect/>
            </a:stretch>
          </p:blipFill>
          <p:spPr bwMode="auto">
            <a:xfrm>
              <a:off x="2865" y="2776"/>
              <a:ext cx="131" cy="149"/>
            </a:xfrm>
            <a:prstGeom prst="rect">
              <a:avLst/>
            </a:prstGeom>
            <a:noFill/>
            <a:ln w="9525">
              <a:noFill/>
              <a:miter lim="800000"/>
              <a:headEnd/>
              <a:tailEnd/>
            </a:ln>
          </p:spPr>
        </p:pic>
        <p:pic>
          <p:nvPicPr>
            <p:cNvPr id="453660" name="Picture 28"/>
            <p:cNvPicPr>
              <a:picLocks noChangeAspect="1" noChangeArrowheads="1"/>
            </p:cNvPicPr>
            <p:nvPr/>
          </p:nvPicPr>
          <p:blipFill>
            <a:blip r:embed="rId4"/>
            <a:srcRect/>
            <a:stretch>
              <a:fillRect/>
            </a:stretch>
          </p:blipFill>
          <p:spPr bwMode="auto">
            <a:xfrm>
              <a:off x="2865" y="2776"/>
              <a:ext cx="131" cy="149"/>
            </a:xfrm>
            <a:prstGeom prst="rect">
              <a:avLst/>
            </a:prstGeom>
            <a:noFill/>
            <a:ln w="9525">
              <a:noFill/>
              <a:miter lim="800000"/>
              <a:headEnd/>
              <a:tailEnd/>
            </a:ln>
          </p:spPr>
        </p:pic>
        <p:pic>
          <p:nvPicPr>
            <p:cNvPr id="453661" name="Picture 29"/>
            <p:cNvPicPr>
              <a:picLocks noChangeAspect="1" noChangeArrowheads="1"/>
            </p:cNvPicPr>
            <p:nvPr/>
          </p:nvPicPr>
          <p:blipFill>
            <a:blip r:embed="rId3"/>
            <a:srcRect/>
            <a:stretch>
              <a:fillRect/>
            </a:stretch>
          </p:blipFill>
          <p:spPr bwMode="auto">
            <a:xfrm>
              <a:off x="2865" y="2776"/>
              <a:ext cx="131" cy="149"/>
            </a:xfrm>
            <a:prstGeom prst="rect">
              <a:avLst/>
            </a:prstGeom>
            <a:noFill/>
            <a:ln w="9525">
              <a:noFill/>
              <a:miter lim="800000"/>
              <a:headEnd/>
              <a:tailEnd/>
            </a:ln>
          </p:spPr>
        </p:pic>
        <p:pic>
          <p:nvPicPr>
            <p:cNvPr id="453662" name="Picture 30"/>
            <p:cNvPicPr>
              <a:picLocks noChangeAspect="1" noChangeArrowheads="1"/>
            </p:cNvPicPr>
            <p:nvPr/>
          </p:nvPicPr>
          <p:blipFill>
            <a:blip r:embed="rId3"/>
            <a:srcRect/>
            <a:stretch>
              <a:fillRect/>
            </a:stretch>
          </p:blipFill>
          <p:spPr bwMode="auto">
            <a:xfrm>
              <a:off x="2865" y="2955"/>
              <a:ext cx="131" cy="147"/>
            </a:xfrm>
            <a:prstGeom prst="rect">
              <a:avLst/>
            </a:prstGeom>
            <a:noFill/>
            <a:ln w="9525">
              <a:noFill/>
              <a:miter lim="800000"/>
              <a:headEnd/>
              <a:tailEnd/>
            </a:ln>
          </p:spPr>
        </p:pic>
        <p:pic>
          <p:nvPicPr>
            <p:cNvPr id="453663" name="Picture 31"/>
            <p:cNvPicPr>
              <a:picLocks noChangeAspect="1" noChangeArrowheads="1"/>
            </p:cNvPicPr>
            <p:nvPr/>
          </p:nvPicPr>
          <p:blipFill>
            <a:blip r:embed="rId4"/>
            <a:srcRect/>
            <a:stretch>
              <a:fillRect/>
            </a:stretch>
          </p:blipFill>
          <p:spPr bwMode="auto">
            <a:xfrm>
              <a:off x="2865" y="2955"/>
              <a:ext cx="131" cy="147"/>
            </a:xfrm>
            <a:prstGeom prst="rect">
              <a:avLst/>
            </a:prstGeom>
            <a:noFill/>
            <a:ln w="9525">
              <a:noFill/>
              <a:miter lim="800000"/>
              <a:headEnd/>
              <a:tailEnd/>
            </a:ln>
          </p:spPr>
        </p:pic>
        <p:pic>
          <p:nvPicPr>
            <p:cNvPr id="453664" name="Picture 32"/>
            <p:cNvPicPr>
              <a:picLocks noChangeAspect="1" noChangeArrowheads="1"/>
            </p:cNvPicPr>
            <p:nvPr/>
          </p:nvPicPr>
          <p:blipFill>
            <a:blip r:embed="rId3"/>
            <a:srcRect/>
            <a:stretch>
              <a:fillRect/>
            </a:stretch>
          </p:blipFill>
          <p:spPr bwMode="auto">
            <a:xfrm>
              <a:off x="2865" y="2955"/>
              <a:ext cx="131" cy="147"/>
            </a:xfrm>
            <a:prstGeom prst="rect">
              <a:avLst/>
            </a:prstGeom>
            <a:noFill/>
            <a:ln w="9525">
              <a:noFill/>
              <a:miter lim="800000"/>
              <a:headEnd/>
              <a:tailEnd/>
            </a:ln>
          </p:spPr>
        </p:pic>
        <p:pic>
          <p:nvPicPr>
            <p:cNvPr id="453665" name="Picture 33"/>
            <p:cNvPicPr>
              <a:picLocks noChangeAspect="1" noChangeArrowheads="1"/>
            </p:cNvPicPr>
            <p:nvPr/>
          </p:nvPicPr>
          <p:blipFill>
            <a:blip r:embed="rId3"/>
            <a:srcRect/>
            <a:stretch>
              <a:fillRect/>
            </a:stretch>
          </p:blipFill>
          <p:spPr bwMode="auto">
            <a:xfrm>
              <a:off x="2865" y="3130"/>
              <a:ext cx="131" cy="149"/>
            </a:xfrm>
            <a:prstGeom prst="rect">
              <a:avLst/>
            </a:prstGeom>
            <a:noFill/>
            <a:ln w="9525">
              <a:noFill/>
              <a:miter lim="800000"/>
              <a:headEnd/>
              <a:tailEnd/>
            </a:ln>
          </p:spPr>
        </p:pic>
        <p:pic>
          <p:nvPicPr>
            <p:cNvPr id="453666" name="Picture 34"/>
            <p:cNvPicPr>
              <a:picLocks noChangeAspect="1" noChangeArrowheads="1"/>
            </p:cNvPicPr>
            <p:nvPr/>
          </p:nvPicPr>
          <p:blipFill>
            <a:blip r:embed="rId4"/>
            <a:srcRect/>
            <a:stretch>
              <a:fillRect/>
            </a:stretch>
          </p:blipFill>
          <p:spPr bwMode="auto">
            <a:xfrm>
              <a:off x="2865" y="3130"/>
              <a:ext cx="131" cy="149"/>
            </a:xfrm>
            <a:prstGeom prst="rect">
              <a:avLst/>
            </a:prstGeom>
            <a:noFill/>
            <a:ln w="9525">
              <a:noFill/>
              <a:miter lim="800000"/>
              <a:headEnd/>
              <a:tailEnd/>
            </a:ln>
          </p:spPr>
        </p:pic>
        <p:pic>
          <p:nvPicPr>
            <p:cNvPr id="453667" name="Picture 35"/>
            <p:cNvPicPr>
              <a:picLocks noChangeAspect="1" noChangeArrowheads="1"/>
            </p:cNvPicPr>
            <p:nvPr/>
          </p:nvPicPr>
          <p:blipFill>
            <a:blip r:embed="rId3"/>
            <a:srcRect/>
            <a:stretch>
              <a:fillRect/>
            </a:stretch>
          </p:blipFill>
          <p:spPr bwMode="auto">
            <a:xfrm>
              <a:off x="2865" y="3130"/>
              <a:ext cx="131" cy="149"/>
            </a:xfrm>
            <a:prstGeom prst="rect">
              <a:avLst/>
            </a:prstGeom>
            <a:noFill/>
            <a:ln w="9525">
              <a:noFill/>
              <a:miter lim="800000"/>
              <a:headEnd/>
              <a:tailEnd/>
            </a:ln>
          </p:spPr>
        </p:pic>
        <p:pic>
          <p:nvPicPr>
            <p:cNvPr id="453668" name="Picture 36"/>
            <p:cNvPicPr>
              <a:picLocks noChangeAspect="1" noChangeArrowheads="1"/>
            </p:cNvPicPr>
            <p:nvPr/>
          </p:nvPicPr>
          <p:blipFill>
            <a:blip r:embed="rId3"/>
            <a:srcRect/>
            <a:stretch>
              <a:fillRect/>
            </a:stretch>
          </p:blipFill>
          <p:spPr bwMode="auto">
            <a:xfrm>
              <a:off x="2865" y="3310"/>
              <a:ext cx="131" cy="148"/>
            </a:xfrm>
            <a:prstGeom prst="rect">
              <a:avLst/>
            </a:prstGeom>
            <a:noFill/>
            <a:ln w="9525">
              <a:noFill/>
              <a:miter lim="800000"/>
              <a:headEnd/>
              <a:tailEnd/>
            </a:ln>
          </p:spPr>
        </p:pic>
        <p:pic>
          <p:nvPicPr>
            <p:cNvPr id="453669" name="Picture 37"/>
            <p:cNvPicPr>
              <a:picLocks noChangeAspect="1" noChangeArrowheads="1"/>
            </p:cNvPicPr>
            <p:nvPr/>
          </p:nvPicPr>
          <p:blipFill>
            <a:blip r:embed="rId4"/>
            <a:srcRect/>
            <a:stretch>
              <a:fillRect/>
            </a:stretch>
          </p:blipFill>
          <p:spPr bwMode="auto">
            <a:xfrm>
              <a:off x="2865" y="3310"/>
              <a:ext cx="131" cy="148"/>
            </a:xfrm>
            <a:prstGeom prst="rect">
              <a:avLst/>
            </a:prstGeom>
            <a:noFill/>
            <a:ln w="9525">
              <a:noFill/>
              <a:miter lim="800000"/>
              <a:headEnd/>
              <a:tailEnd/>
            </a:ln>
          </p:spPr>
        </p:pic>
        <p:pic>
          <p:nvPicPr>
            <p:cNvPr id="453670" name="Picture 38"/>
            <p:cNvPicPr>
              <a:picLocks noChangeAspect="1" noChangeArrowheads="1"/>
            </p:cNvPicPr>
            <p:nvPr/>
          </p:nvPicPr>
          <p:blipFill>
            <a:blip r:embed="rId3"/>
            <a:srcRect/>
            <a:stretch>
              <a:fillRect/>
            </a:stretch>
          </p:blipFill>
          <p:spPr bwMode="auto">
            <a:xfrm>
              <a:off x="2865" y="3310"/>
              <a:ext cx="131" cy="148"/>
            </a:xfrm>
            <a:prstGeom prst="rect">
              <a:avLst/>
            </a:prstGeom>
            <a:noFill/>
            <a:ln w="9525">
              <a:noFill/>
              <a:miter lim="800000"/>
              <a:headEnd/>
              <a:tailEnd/>
            </a:ln>
          </p:spPr>
        </p:pic>
        <p:pic>
          <p:nvPicPr>
            <p:cNvPr id="453671" name="Picture 39"/>
            <p:cNvPicPr>
              <a:picLocks noChangeAspect="1" noChangeArrowheads="1"/>
            </p:cNvPicPr>
            <p:nvPr/>
          </p:nvPicPr>
          <p:blipFill>
            <a:blip r:embed="rId5"/>
            <a:srcRect/>
            <a:stretch>
              <a:fillRect/>
            </a:stretch>
          </p:blipFill>
          <p:spPr bwMode="auto">
            <a:xfrm>
              <a:off x="4417" y="2163"/>
              <a:ext cx="237" cy="317"/>
            </a:xfrm>
            <a:prstGeom prst="rect">
              <a:avLst/>
            </a:prstGeom>
            <a:noFill/>
            <a:ln w="9525">
              <a:noFill/>
              <a:miter lim="800000"/>
              <a:headEnd/>
              <a:tailEnd/>
            </a:ln>
          </p:spPr>
        </p:pic>
        <p:sp>
          <p:nvSpPr>
            <p:cNvPr id="453672" name="Rectangle 40"/>
            <p:cNvSpPr>
              <a:spLocks noChangeArrowheads="1"/>
            </p:cNvSpPr>
            <p:nvPr/>
          </p:nvSpPr>
          <p:spPr bwMode="auto">
            <a:xfrm>
              <a:off x="2928" y="3312"/>
              <a:ext cx="1842" cy="132"/>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Attributes from aggregated object table  </a:t>
              </a:r>
              <a:endParaRPr lang="en-US" b="1"/>
            </a:p>
          </p:txBody>
        </p:sp>
        <p:sp>
          <p:nvSpPr>
            <p:cNvPr id="453673" name="Rectangle 41"/>
            <p:cNvSpPr>
              <a:spLocks noChangeArrowheads="1"/>
            </p:cNvSpPr>
            <p:nvPr/>
          </p:nvSpPr>
          <p:spPr bwMode="auto">
            <a:xfrm>
              <a:off x="2976" y="2640"/>
              <a:ext cx="1503" cy="133"/>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Attributes from aggregating table</a:t>
              </a:r>
              <a:endParaRPr lang="en-US" b="1"/>
            </a:p>
          </p:txBody>
        </p:sp>
      </p:grpSp>
      <p:sp>
        <p:nvSpPr>
          <p:cNvPr id="453674" name="Text Box 42"/>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lide Number Placeholder 2"/>
          <p:cNvSpPr>
            <a:spLocks noGrp="1"/>
          </p:cNvSpPr>
          <p:nvPr>
            <p:ph type="sldNum" sz="quarter" idx="10"/>
          </p:nvPr>
        </p:nvSpPr>
        <p:spPr/>
        <p:txBody>
          <a:bodyPr/>
          <a:lstStyle/>
          <a:p>
            <a:fld id="{D9F02648-9C74-1C4F-B7F4-3872F726FC61}" type="slidenum">
              <a:rPr lang="en-US"/>
              <a:pPr/>
              <a:t>38</a:t>
            </a:fld>
            <a:endParaRPr lang="en-US"/>
          </a:p>
        </p:txBody>
      </p:sp>
      <p:sp>
        <p:nvSpPr>
          <p:cNvPr id="455682" name="Rectangle 2"/>
          <p:cNvSpPr>
            <a:spLocks noGrp="1" noChangeArrowheads="1"/>
          </p:cNvSpPr>
          <p:nvPr>
            <p:ph type="title"/>
          </p:nvPr>
        </p:nvSpPr>
        <p:spPr/>
        <p:txBody>
          <a:bodyPr/>
          <a:lstStyle/>
          <a:p>
            <a:r>
              <a:rPr lang="en-US"/>
              <a:t>Single Table Aggregation(3/4)</a:t>
            </a:r>
          </a:p>
        </p:txBody>
      </p:sp>
      <p:sp>
        <p:nvSpPr>
          <p:cNvPr id="455683" name="Rectangle 3"/>
          <p:cNvSpPr>
            <a:spLocks noChangeArrowheads="1"/>
          </p:cNvSpPr>
          <p:nvPr/>
        </p:nvSpPr>
        <p:spPr bwMode="auto">
          <a:xfrm>
            <a:off x="1685925" y="3795713"/>
            <a:ext cx="1422400" cy="1477962"/>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5684" name="Rectangle 4"/>
          <p:cNvSpPr>
            <a:spLocks noChangeArrowheads="1"/>
          </p:cNvSpPr>
          <p:nvPr/>
        </p:nvSpPr>
        <p:spPr bwMode="auto">
          <a:xfrm>
            <a:off x="1963738" y="3829050"/>
            <a:ext cx="5794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a:t>
            </a:r>
            <a:endParaRPr lang="en-US" b="1"/>
          </a:p>
        </p:txBody>
      </p:sp>
      <p:sp>
        <p:nvSpPr>
          <p:cNvPr id="455685" name="Rectangle 5"/>
          <p:cNvSpPr>
            <a:spLocks noChangeArrowheads="1"/>
          </p:cNvSpPr>
          <p:nvPr/>
        </p:nvSpPr>
        <p:spPr bwMode="auto">
          <a:xfrm>
            <a:off x="1685925" y="4149725"/>
            <a:ext cx="1422400" cy="1123950"/>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55686" name="Rectangle 6"/>
          <p:cNvSpPr>
            <a:spLocks noChangeArrowheads="1"/>
          </p:cNvSpPr>
          <p:nvPr/>
        </p:nvSpPr>
        <p:spPr bwMode="auto">
          <a:xfrm>
            <a:off x="1685925" y="5138738"/>
            <a:ext cx="1422400" cy="134937"/>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5687" name="Picture 7"/>
          <p:cNvPicPr>
            <a:picLocks noChangeAspect="1" noChangeArrowheads="1"/>
          </p:cNvPicPr>
          <p:nvPr/>
        </p:nvPicPr>
        <p:blipFill>
          <a:blip r:embed="rId3"/>
          <a:srcRect/>
          <a:stretch>
            <a:fillRect/>
          </a:stretch>
        </p:blipFill>
        <p:spPr bwMode="auto">
          <a:xfrm>
            <a:off x="1720850" y="4167188"/>
            <a:ext cx="144463" cy="127000"/>
          </a:xfrm>
          <a:prstGeom prst="rect">
            <a:avLst/>
          </a:prstGeom>
          <a:noFill/>
          <a:ln w="9525">
            <a:noFill/>
            <a:miter lim="800000"/>
            <a:headEnd/>
            <a:tailEnd/>
          </a:ln>
        </p:spPr>
      </p:pic>
      <p:pic>
        <p:nvPicPr>
          <p:cNvPr id="455688" name="Picture 8"/>
          <p:cNvPicPr>
            <a:picLocks noChangeAspect="1" noChangeArrowheads="1"/>
          </p:cNvPicPr>
          <p:nvPr/>
        </p:nvPicPr>
        <p:blipFill>
          <a:blip r:embed="rId4"/>
          <a:srcRect/>
          <a:stretch>
            <a:fillRect/>
          </a:stretch>
        </p:blipFill>
        <p:spPr bwMode="auto">
          <a:xfrm>
            <a:off x="1720850" y="4167188"/>
            <a:ext cx="144463" cy="127000"/>
          </a:xfrm>
          <a:prstGeom prst="rect">
            <a:avLst/>
          </a:prstGeom>
          <a:noFill/>
          <a:ln w="9525">
            <a:noFill/>
            <a:miter lim="800000"/>
            <a:headEnd/>
            <a:tailEnd/>
          </a:ln>
        </p:spPr>
      </p:pic>
      <p:pic>
        <p:nvPicPr>
          <p:cNvPr id="455689" name="Picture 9"/>
          <p:cNvPicPr>
            <a:picLocks noChangeAspect="1" noChangeArrowheads="1"/>
          </p:cNvPicPr>
          <p:nvPr/>
        </p:nvPicPr>
        <p:blipFill>
          <a:blip r:embed="rId3"/>
          <a:srcRect/>
          <a:stretch>
            <a:fillRect/>
          </a:stretch>
        </p:blipFill>
        <p:spPr bwMode="auto">
          <a:xfrm>
            <a:off x="1720850" y="4167188"/>
            <a:ext cx="144463" cy="127000"/>
          </a:xfrm>
          <a:prstGeom prst="rect">
            <a:avLst/>
          </a:prstGeom>
          <a:noFill/>
          <a:ln w="9525">
            <a:noFill/>
            <a:miter lim="800000"/>
            <a:headEnd/>
            <a:tailEnd/>
          </a:ln>
        </p:spPr>
      </p:pic>
      <p:sp>
        <p:nvSpPr>
          <p:cNvPr id="455690" name="Rectangle 10"/>
          <p:cNvSpPr>
            <a:spLocks noChangeArrowheads="1"/>
          </p:cNvSpPr>
          <p:nvPr/>
        </p:nvSpPr>
        <p:spPr bwMode="auto">
          <a:xfrm>
            <a:off x="1865313" y="4167188"/>
            <a:ext cx="8588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Type : Integer</a:t>
            </a:r>
            <a:endParaRPr lang="en-US" b="1"/>
          </a:p>
        </p:txBody>
      </p:sp>
      <p:pic>
        <p:nvPicPr>
          <p:cNvPr id="455691" name="Picture 11"/>
          <p:cNvPicPr>
            <a:picLocks noChangeAspect="1" noChangeArrowheads="1"/>
          </p:cNvPicPr>
          <p:nvPr/>
        </p:nvPicPr>
        <p:blipFill>
          <a:blip r:embed="rId3"/>
          <a:srcRect/>
          <a:stretch>
            <a:fillRect/>
          </a:stretch>
        </p:blipFill>
        <p:spPr bwMode="auto">
          <a:xfrm>
            <a:off x="1720850" y="4319588"/>
            <a:ext cx="144463" cy="127000"/>
          </a:xfrm>
          <a:prstGeom prst="rect">
            <a:avLst/>
          </a:prstGeom>
          <a:noFill/>
          <a:ln w="9525">
            <a:noFill/>
            <a:miter lim="800000"/>
            <a:headEnd/>
            <a:tailEnd/>
          </a:ln>
        </p:spPr>
      </p:pic>
      <p:pic>
        <p:nvPicPr>
          <p:cNvPr id="455692" name="Picture 12"/>
          <p:cNvPicPr>
            <a:picLocks noChangeAspect="1" noChangeArrowheads="1"/>
          </p:cNvPicPr>
          <p:nvPr/>
        </p:nvPicPr>
        <p:blipFill>
          <a:blip r:embed="rId4"/>
          <a:srcRect/>
          <a:stretch>
            <a:fillRect/>
          </a:stretch>
        </p:blipFill>
        <p:spPr bwMode="auto">
          <a:xfrm>
            <a:off x="1720850" y="4319588"/>
            <a:ext cx="144463" cy="127000"/>
          </a:xfrm>
          <a:prstGeom prst="rect">
            <a:avLst/>
          </a:prstGeom>
          <a:noFill/>
          <a:ln w="9525">
            <a:noFill/>
            <a:miter lim="800000"/>
            <a:headEnd/>
            <a:tailEnd/>
          </a:ln>
        </p:spPr>
      </p:pic>
      <p:pic>
        <p:nvPicPr>
          <p:cNvPr id="455693" name="Picture 13"/>
          <p:cNvPicPr>
            <a:picLocks noChangeAspect="1" noChangeArrowheads="1"/>
          </p:cNvPicPr>
          <p:nvPr/>
        </p:nvPicPr>
        <p:blipFill>
          <a:blip r:embed="rId3"/>
          <a:srcRect/>
          <a:stretch>
            <a:fillRect/>
          </a:stretch>
        </p:blipFill>
        <p:spPr bwMode="auto">
          <a:xfrm>
            <a:off x="1720850" y="4319588"/>
            <a:ext cx="144463" cy="127000"/>
          </a:xfrm>
          <a:prstGeom prst="rect">
            <a:avLst/>
          </a:prstGeom>
          <a:noFill/>
          <a:ln w="9525">
            <a:noFill/>
            <a:miter lim="800000"/>
            <a:headEnd/>
            <a:tailEnd/>
          </a:ln>
        </p:spPr>
      </p:pic>
      <p:sp>
        <p:nvSpPr>
          <p:cNvPr id="455694" name="Rectangle 14"/>
          <p:cNvSpPr>
            <a:spLocks noChangeArrowheads="1"/>
          </p:cNvSpPr>
          <p:nvPr/>
        </p:nvSpPr>
        <p:spPr bwMode="auto">
          <a:xfrm>
            <a:off x="1865313" y="4319588"/>
            <a:ext cx="83661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SSN : Integer</a:t>
            </a:r>
            <a:endParaRPr lang="en-US" b="1"/>
          </a:p>
        </p:txBody>
      </p:sp>
      <p:pic>
        <p:nvPicPr>
          <p:cNvPr id="455695" name="Picture 15"/>
          <p:cNvPicPr>
            <a:picLocks noChangeAspect="1" noChangeArrowheads="1"/>
          </p:cNvPicPr>
          <p:nvPr/>
        </p:nvPicPr>
        <p:blipFill>
          <a:blip r:embed="rId3"/>
          <a:srcRect/>
          <a:stretch>
            <a:fillRect/>
          </a:stretch>
        </p:blipFill>
        <p:spPr bwMode="auto">
          <a:xfrm>
            <a:off x="1720850" y="4471988"/>
            <a:ext cx="144463" cy="125412"/>
          </a:xfrm>
          <a:prstGeom prst="rect">
            <a:avLst/>
          </a:prstGeom>
          <a:noFill/>
          <a:ln w="9525">
            <a:noFill/>
            <a:miter lim="800000"/>
            <a:headEnd/>
            <a:tailEnd/>
          </a:ln>
        </p:spPr>
      </p:pic>
      <p:pic>
        <p:nvPicPr>
          <p:cNvPr id="455696" name="Picture 16"/>
          <p:cNvPicPr>
            <a:picLocks noChangeAspect="1" noChangeArrowheads="1"/>
          </p:cNvPicPr>
          <p:nvPr/>
        </p:nvPicPr>
        <p:blipFill>
          <a:blip r:embed="rId4"/>
          <a:srcRect/>
          <a:stretch>
            <a:fillRect/>
          </a:stretch>
        </p:blipFill>
        <p:spPr bwMode="auto">
          <a:xfrm>
            <a:off x="1720850" y="4471988"/>
            <a:ext cx="144463" cy="125412"/>
          </a:xfrm>
          <a:prstGeom prst="rect">
            <a:avLst/>
          </a:prstGeom>
          <a:noFill/>
          <a:ln w="9525">
            <a:noFill/>
            <a:miter lim="800000"/>
            <a:headEnd/>
            <a:tailEnd/>
          </a:ln>
        </p:spPr>
      </p:pic>
      <p:pic>
        <p:nvPicPr>
          <p:cNvPr id="455697" name="Picture 17"/>
          <p:cNvPicPr>
            <a:picLocks noChangeAspect="1" noChangeArrowheads="1"/>
          </p:cNvPicPr>
          <p:nvPr/>
        </p:nvPicPr>
        <p:blipFill>
          <a:blip r:embed="rId3"/>
          <a:srcRect/>
          <a:stretch>
            <a:fillRect/>
          </a:stretch>
        </p:blipFill>
        <p:spPr bwMode="auto">
          <a:xfrm>
            <a:off x="1720850" y="4471988"/>
            <a:ext cx="144463" cy="125412"/>
          </a:xfrm>
          <a:prstGeom prst="rect">
            <a:avLst/>
          </a:prstGeom>
          <a:noFill/>
          <a:ln w="9525">
            <a:noFill/>
            <a:miter lim="800000"/>
            <a:headEnd/>
            <a:tailEnd/>
          </a:ln>
        </p:spPr>
      </p:pic>
      <p:sp>
        <p:nvSpPr>
          <p:cNvPr id="455698" name="Rectangle 18"/>
          <p:cNvSpPr>
            <a:spLocks noChangeArrowheads="1"/>
          </p:cNvSpPr>
          <p:nvPr/>
        </p:nvSpPr>
        <p:spPr bwMode="auto">
          <a:xfrm>
            <a:off x="1865313" y="4471988"/>
            <a:ext cx="104616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surName : String</a:t>
            </a:r>
            <a:endParaRPr lang="en-US" b="1"/>
          </a:p>
        </p:txBody>
      </p:sp>
      <p:pic>
        <p:nvPicPr>
          <p:cNvPr id="455699" name="Picture 19"/>
          <p:cNvPicPr>
            <a:picLocks noChangeAspect="1" noChangeArrowheads="1"/>
          </p:cNvPicPr>
          <p:nvPr/>
        </p:nvPicPr>
        <p:blipFill>
          <a:blip r:embed="rId3"/>
          <a:srcRect/>
          <a:stretch>
            <a:fillRect/>
          </a:stretch>
        </p:blipFill>
        <p:spPr bwMode="auto">
          <a:xfrm>
            <a:off x="1720850" y="4622800"/>
            <a:ext cx="144463" cy="127000"/>
          </a:xfrm>
          <a:prstGeom prst="rect">
            <a:avLst/>
          </a:prstGeom>
          <a:noFill/>
          <a:ln w="9525">
            <a:noFill/>
            <a:miter lim="800000"/>
            <a:headEnd/>
            <a:tailEnd/>
          </a:ln>
        </p:spPr>
      </p:pic>
      <p:pic>
        <p:nvPicPr>
          <p:cNvPr id="455700" name="Picture 20"/>
          <p:cNvPicPr>
            <a:picLocks noChangeAspect="1" noChangeArrowheads="1"/>
          </p:cNvPicPr>
          <p:nvPr/>
        </p:nvPicPr>
        <p:blipFill>
          <a:blip r:embed="rId4"/>
          <a:srcRect/>
          <a:stretch>
            <a:fillRect/>
          </a:stretch>
        </p:blipFill>
        <p:spPr bwMode="auto">
          <a:xfrm>
            <a:off x="1720850" y="4622800"/>
            <a:ext cx="144463" cy="127000"/>
          </a:xfrm>
          <a:prstGeom prst="rect">
            <a:avLst/>
          </a:prstGeom>
          <a:noFill/>
          <a:ln w="9525">
            <a:noFill/>
            <a:miter lim="800000"/>
            <a:headEnd/>
            <a:tailEnd/>
          </a:ln>
        </p:spPr>
      </p:pic>
      <p:pic>
        <p:nvPicPr>
          <p:cNvPr id="455701" name="Picture 21"/>
          <p:cNvPicPr>
            <a:picLocks noChangeAspect="1" noChangeArrowheads="1"/>
          </p:cNvPicPr>
          <p:nvPr/>
        </p:nvPicPr>
        <p:blipFill>
          <a:blip r:embed="rId3"/>
          <a:srcRect/>
          <a:stretch>
            <a:fillRect/>
          </a:stretch>
        </p:blipFill>
        <p:spPr bwMode="auto">
          <a:xfrm>
            <a:off x="1720850" y="4622800"/>
            <a:ext cx="144463" cy="127000"/>
          </a:xfrm>
          <a:prstGeom prst="rect">
            <a:avLst/>
          </a:prstGeom>
          <a:noFill/>
          <a:ln w="9525">
            <a:noFill/>
            <a:miter lim="800000"/>
            <a:headEnd/>
            <a:tailEnd/>
          </a:ln>
        </p:spPr>
      </p:pic>
      <p:sp>
        <p:nvSpPr>
          <p:cNvPr id="455702" name="Rectangle 22"/>
          <p:cNvSpPr>
            <a:spLocks noChangeArrowheads="1"/>
          </p:cNvSpPr>
          <p:nvPr/>
        </p:nvSpPr>
        <p:spPr bwMode="auto">
          <a:xfrm>
            <a:off x="1865313" y="4622800"/>
            <a:ext cx="7969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Age : Integer</a:t>
            </a:r>
            <a:endParaRPr lang="en-US" b="1"/>
          </a:p>
        </p:txBody>
      </p:sp>
      <p:pic>
        <p:nvPicPr>
          <p:cNvPr id="455703" name="Picture 23"/>
          <p:cNvPicPr>
            <a:picLocks noChangeAspect="1" noChangeArrowheads="1"/>
          </p:cNvPicPr>
          <p:nvPr/>
        </p:nvPicPr>
        <p:blipFill>
          <a:blip r:embed="rId3"/>
          <a:srcRect/>
          <a:stretch>
            <a:fillRect/>
          </a:stretch>
        </p:blipFill>
        <p:spPr bwMode="auto">
          <a:xfrm>
            <a:off x="1720850" y="4775200"/>
            <a:ext cx="144463" cy="127000"/>
          </a:xfrm>
          <a:prstGeom prst="rect">
            <a:avLst/>
          </a:prstGeom>
          <a:noFill/>
          <a:ln w="9525">
            <a:noFill/>
            <a:miter lim="800000"/>
            <a:headEnd/>
            <a:tailEnd/>
          </a:ln>
        </p:spPr>
      </p:pic>
      <p:pic>
        <p:nvPicPr>
          <p:cNvPr id="455704" name="Picture 24"/>
          <p:cNvPicPr>
            <a:picLocks noChangeAspect="1" noChangeArrowheads="1"/>
          </p:cNvPicPr>
          <p:nvPr/>
        </p:nvPicPr>
        <p:blipFill>
          <a:blip r:embed="rId4"/>
          <a:srcRect/>
          <a:stretch>
            <a:fillRect/>
          </a:stretch>
        </p:blipFill>
        <p:spPr bwMode="auto">
          <a:xfrm>
            <a:off x="1720850" y="4775200"/>
            <a:ext cx="144463" cy="127000"/>
          </a:xfrm>
          <a:prstGeom prst="rect">
            <a:avLst/>
          </a:prstGeom>
          <a:noFill/>
          <a:ln w="9525">
            <a:noFill/>
            <a:miter lim="800000"/>
            <a:headEnd/>
            <a:tailEnd/>
          </a:ln>
        </p:spPr>
      </p:pic>
      <p:pic>
        <p:nvPicPr>
          <p:cNvPr id="455705" name="Picture 25"/>
          <p:cNvPicPr>
            <a:picLocks noChangeAspect="1" noChangeArrowheads="1"/>
          </p:cNvPicPr>
          <p:nvPr/>
        </p:nvPicPr>
        <p:blipFill>
          <a:blip r:embed="rId3"/>
          <a:srcRect/>
          <a:stretch>
            <a:fillRect/>
          </a:stretch>
        </p:blipFill>
        <p:spPr bwMode="auto">
          <a:xfrm>
            <a:off x="1720850" y="4775200"/>
            <a:ext cx="144463" cy="127000"/>
          </a:xfrm>
          <a:prstGeom prst="rect">
            <a:avLst/>
          </a:prstGeom>
          <a:noFill/>
          <a:ln w="9525">
            <a:noFill/>
            <a:miter lim="800000"/>
            <a:headEnd/>
            <a:tailEnd/>
          </a:ln>
        </p:spPr>
      </p:pic>
      <p:sp>
        <p:nvSpPr>
          <p:cNvPr id="455706" name="Rectangle 26"/>
          <p:cNvSpPr>
            <a:spLocks noChangeArrowheads="1"/>
          </p:cNvSpPr>
          <p:nvPr/>
        </p:nvSpPr>
        <p:spPr bwMode="auto">
          <a:xfrm>
            <a:off x="1865313" y="4775200"/>
            <a:ext cx="12080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townOfBirth : String</a:t>
            </a:r>
            <a:endParaRPr lang="en-US" b="1"/>
          </a:p>
        </p:txBody>
      </p:sp>
      <p:pic>
        <p:nvPicPr>
          <p:cNvPr id="455707" name="Picture 27"/>
          <p:cNvPicPr>
            <a:picLocks noChangeAspect="1" noChangeArrowheads="1"/>
          </p:cNvPicPr>
          <p:nvPr/>
        </p:nvPicPr>
        <p:blipFill>
          <a:blip r:embed="rId3"/>
          <a:srcRect/>
          <a:stretch>
            <a:fillRect/>
          </a:stretch>
        </p:blipFill>
        <p:spPr bwMode="auto">
          <a:xfrm>
            <a:off x="1720850" y="4927600"/>
            <a:ext cx="144463" cy="127000"/>
          </a:xfrm>
          <a:prstGeom prst="rect">
            <a:avLst/>
          </a:prstGeom>
          <a:noFill/>
          <a:ln w="9525">
            <a:noFill/>
            <a:miter lim="800000"/>
            <a:headEnd/>
            <a:tailEnd/>
          </a:ln>
        </p:spPr>
      </p:pic>
      <p:pic>
        <p:nvPicPr>
          <p:cNvPr id="455708" name="Picture 28"/>
          <p:cNvPicPr>
            <a:picLocks noChangeAspect="1" noChangeArrowheads="1"/>
          </p:cNvPicPr>
          <p:nvPr/>
        </p:nvPicPr>
        <p:blipFill>
          <a:blip r:embed="rId4"/>
          <a:srcRect/>
          <a:stretch>
            <a:fillRect/>
          </a:stretch>
        </p:blipFill>
        <p:spPr bwMode="auto">
          <a:xfrm>
            <a:off x="1720850" y="4927600"/>
            <a:ext cx="144463" cy="127000"/>
          </a:xfrm>
          <a:prstGeom prst="rect">
            <a:avLst/>
          </a:prstGeom>
          <a:noFill/>
          <a:ln w="9525">
            <a:noFill/>
            <a:miter lim="800000"/>
            <a:headEnd/>
            <a:tailEnd/>
          </a:ln>
        </p:spPr>
      </p:pic>
      <p:pic>
        <p:nvPicPr>
          <p:cNvPr id="455709" name="Picture 29"/>
          <p:cNvPicPr>
            <a:picLocks noChangeAspect="1" noChangeArrowheads="1"/>
          </p:cNvPicPr>
          <p:nvPr/>
        </p:nvPicPr>
        <p:blipFill>
          <a:blip r:embed="rId3"/>
          <a:srcRect/>
          <a:stretch>
            <a:fillRect/>
          </a:stretch>
        </p:blipFill>
        <p:spPr bwMode="auto">
          <a:xfrm>
            <a:off x="1720850" y="4927600"/>
            <a:ext cx="144463" cy="127000"/>
          </a:xfrm>
          <a:prstGeom prst="rect">
            <a:avLst/>
          </a:prstGeom>
          <a:noFill/>
          <a:ln w="9525">
            <a:noFill/>
            <a:miter lim="800000"/>
            <a:headEnd/>
            <a:tailEnd/>
          </a:ln>
        </p:spPr>
      </p:pic>
      <p:sp>
        <p:nvSpPr>
          <p:cNvPr id="455710" name="Rectangle 30"/>
          <p:cNvSpPr>
            <a:spLocks noChangeArrowheads="1"/>
          </p:cNvSpPr>
          <p:nvPr/>
        </p:nvSpPr>
        <p:spPr bwMode="auto">
          <a:xfrm>
            <a:off x="1865313" y="4927600"/>
            <a:ext cx="8286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name : String</a:t>
            </a:r>
            <a:endParaRPr lang="en-US" b="1"/>
          </a:p>
        </p:txBody>
      </p:sp>
      <p:sp>
        <p:nvSpPr>
          <p:cNvPr id="455711" name="Rectangle 31"/>
          <p:cNvSpPr>
            <a:spLocks noChangeArrowheads="1"/>
          </p:cNvSpPr>
          <p:nvPr/>
        </p:nvSpPr>
        <p:spPr bwMode="auto">
          <a:xfrm>
            <a:off x="1676400" y="1600200"/>
            <a:ext cx="1449388" cy="13335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5712" name="Rectangle 32"/>
          <p:cNvSpPr>
            <a:spLocks noChangeArrowheads="1"/>
          </p:cNvSpPr>
          <p:nvPr/>
        </p:nvSpPr>
        <p:spPr bwMode="auto">
          <a:xfrm>
            <a:off x="1793875" y="1641475"/>
            <a:ext cx="8794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a:t>
            </a:r>
            <a:endParaRPr lang="en-US" b="1"/>
          </a:p>
        </p:txBody>
      </p:sp>
      <p:sp>
        <p:nvSpPr>
          <p:cNvPr id="455713" name="Rectangle 33"/>
          <p:cNvSpPr>
            <a:spLocks noChangeArrowheads="1"/>
          </p:cNvSpPr>
          <p:nvPr/>
        </p:nvSpPr>
        <p:spPr bwMode="auto">
          <a:xfrm>
            <a:off x="1676400" y="1954213"/>
            <a:ext cx="1449388" cy="979487"/>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55714" name="Rectangle 34"/>
          <p:cNvSpPr>
            <a:spLocks noChangeArrowheads="1"/>
          </p:cNvSpPr>
          <p:nvPr/>
        </p:nvSpPr>
        <p:spPr bwMode="auto">
          <a:xfrm>
            <a:off x="1676400" y="2790825"/>
            <a:ext cx="1449388" cy="14287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5715" name="Picture 35"/>
          <p:cNvPicPr>
            <a:picLocks noChangeAspect="1" noChangeArrowheads="1"/>
          </p:cNvPicPr>
          <p:nvPr/>
        </p:nvPicPr>
        <p:blipFill>
          <a:blip r:embed="rId5"/>
          <a:srcRect/>
          <a:stretch>
            <a:fillRect/>
          </a:stretch>
        </p:blipFill>
        <p:spPr bwMode="auto">
          <a:xfrm>
            <a:off x="1703388" y="1979613"/>
            <a:ext cx="144462" cy="119062"/>
          </a:xfrm>
          <a:prstGeom prst="rect">
            <a:avLst/>
          </a:prstGeom>
          <a:noFill/>
          <a:ln w="9525">
            <a:noFill/>
            <a:miter lim="800000"/>
            <a:headEnd/>
            <a:tailEnd/>
          </a:ln>
        </p:spPr>
      </p:pic>
      <p:pic>
        <p:nvPicPr>
          <p:cNvPr id="455716" name="Picture 36"/>
          <p:cNvPicPr>
            <a:picLocks noChangeAspect="1" noChangeArrowheads="1"/>
          </p:cNvPicPr>
          <p:nvPr/>
        </p:nvPicPr>
        <p:blipFill>
          <a:blip r:embed="rId6"/>
          <a:srcRect/>
          <a:stretch>
            <a:fillRect/>
          </a:stretch>
        </p:blipFill>
        <p:spPr bwMode="auto">
          <a:xfrm>
            <a:off x="1703388" y="1979613"/>
            <a:ext cx="144462" cy="119062"/>
          </a:xfrm>
          <a:prstGeom prst="rect">
            <a:avLst/>
          </a:prstGeom>
          <a:noFill/>
          <a:ln w="9525">
            <a:noFill/>
            <a:miter lim="800000"/>
            <a:headEnd/>
            <a:tailEnd/>
          </a:ln>
        </p:spPr>
      </p:pic>
      <p:pic>
        <p:nvPicPr>
          <p:cNvPr id="455717" name="Picture 37"/>
          <p:cNvPicPr>
            <a:picLocks noChangeAspect="1" noChangeArrowheads="1"/>
          </p:cNvPicPr>
          <p:nvPr/>
        </p:nvPicPr>
        <p:blipFill>
          <a:blip r:embed="rId5"/>
          <a:srcRect/>
          <a:stretch>
            <a:fillRect/>
          </a:stretch>
        </p:blipFill>
        <p:spPr bwMode="auto">
          <a:xfrm>
            <a:off x="1703388" y="1979613"/>
            <a:ext cx="144462" cy="119062"/>
          </a:xfrm>
          <a:prstGeom prst="rect">
            <a:avLst/>
          </a:prstGeom>
          <a:noFill/>
          <a:ln w="9525">
            <a:noFill/>
            <a:miter lim="800000"/>
            <a:headEnd/>
            <a:tailEnd/>
          </a:ln>
        </p:spPr>
      </p:pic>
      <p:sp>
        <p:nvSpPr>
          <p:cNvPr id="455718" name="Rectangle 38"/>
          <p:cNvSpPr>
            <a:spLocks noChangeArrowheads="1"/>
          </p:cNvSpPr>
          <p:nvPr/>
        </p:nvSpPr>
        <p:spPr bwMode="auto">
          <a:xfrm>
            <a:off x="1847850" y="1979613"/>
            <a:ext cx="10239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String</a:t>
            </a:r>
            <a:endParaRPr lang="en-US" b="1"/>
          </a:p>
        </p:txBody>
      </p:sp>
      <p:pic>
        <p:nvPicPr>
          <p:cNvPr id="455719" name="Picture 39"/>
          <p:cNvPicPr>
            <a:picLocks noChangeAspect="1" noChangeArrowheads="1"/>
          </p:cNvPicPr>
          <p:nvPr/>
        </p:nvPicPr>
        <p:blipFill>
          <a:blip r:embed="rId5"/>
          <a:srcRect/>
          <a:stretch>
            <a:fillRect/>
          </a:stretch>
        </p:blipFill>
        <p:spPr bwMode="auto">
          <a:xfrm>
            <a:off x="1703388" y="2132013"/>
            <a:ext cx="144462" cy="117475"/>
          </a:xfrm>
          <a:prstGeom prst="rect">
            <a:avLst/>
          </a:prstGeom>
          <a:noFill/>
          <a:ln w="9525">
            <a:noFill/>
            <a:miter lim="800000"/>
            <a:headEnd/>
            <a:tailEnd/>
          </a:ln>
        </p:spPr>
      </p:pic>
      <p:pic>
        <p:nvPicPr>
          <p:cNvPr id="455720" name="Picture 40"/>
          <p:cNvPicPr>
            <a:picLocks noChangeAspect="1" noChangeArrowheads="1"/>
          </p:cNvPicPr>
          <p:nvPr/>
        </p:nvPicPr>
        <p:blipFill>
          <a:blip r:embed="rId6"/>
          <a:srcRect/>
          <a:stretch>
            <a:fillRect/>
          </a:stretch>
        </p:blipFill>
        <p:spPr bwMode="auto">
          <a:xfrm>
            <a:off x="1703388" y="2132013"/>
            <a:ext cx="144462" cy="117475"/>
          </a:xfrm>
          <a:prstGeom prst="rect">
            <a:avLst/>
          </a:prstGeom>
          <a:noFill/>
          <a:ln w="9525">
            <a:noFill/>
            <a:miter lim="800000"/>
            <a:headEnd/>
            <a:tailEnd/>
          </a:ln>
        </p:spPr>
      </p:pic>
      <p:pic>
        <p:nvPicPr>
          <p:cNvPr id="455721" name="Picture 41"/>
          <p:cNvPicPr>
            <a:picLocks noChangeAspect="1" noChangeArrowheads="1"/>
          </p:cNvPicPr>
          <p:nvPr/>
        </p:nvPicPr>
        <p:blipFill>
          <a:blip r:embed="rId5"/>
          <a:srcRect/>
          <a:stretch>
            <a:fillRect/>
          </a:stretch>
        </p:blipFill>
        <p:spPr bwMode="auto">
          <a:xfrm>
            <a:off x="1703388" y="2132013"/>
            <a:ext cx="144462" cy="117475"/>
          </a:xfrm>
          <a:prstGeom prst="rect">
            <a:avLst/>
          </a:prstGeom>
          <a:noFill/>
          <a:ln w="9525">
            <a:noFill/>
            <a:miter lim="800000"/>
            <a:headEnd/>
            <a:tailEnd/>
          </a:ln>
        </p:spPr>
      </p:pic>
      <p:sp>
        <p:nvSpPr>
          <p:cNvPr id="455722" name="Rectangle 42"/>
          <p:cNvSpPr>
            <a:spLocks noChangeArrowheads="1"/>
          </p:cNvSpPr>
          <p:nvPr/>
        </p:nvSpPr>
        <p:spPr bwMode="auto">
          <a:xfrm>
            <a:off x="1847850" y="2132013"/>
            <a:ext cx="106838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String</a:t>
            </a:r>
            <a:endParaRPr lang="en-US" b="1"/>
          </a:p>
        </p:txBody>
      </p:sp>
      <p:pic>
        <p:nvPicPr>
          <p:cNvPr id="455723" name="Picture 43"/>
          <p:cNvPicPr>
            <a:picLocks noChangeAspect="1" noChangeArrowheads="1"/>
          </p:cNvPicPr>
          <p:nvPr/>
        </p:nvPicPr>
        <p:blipFill>
          <a:blip r:embed="rId5"/>
          <a:srcRect/>
          <a:stretch>
            <a:fillRect/>
          </a:stretch>
        </p:blipFill>
        <p:spPr bwMode="auto">
          <a:xfrm>
            <a:off x="1703388" y="2284413"/>
            <a:ext cx="144462" cy="117475"/>
          </a:xfrm>
          <a:prstGeom prst="rect">
            <a:avLst/>
          </a:prstGeom>
          <a:noFill/>
          <a:ln w="9525">
            <a:noFill/>
            <a:miter lim="800000"/>
            <a:headEnd/>
            <a:tailEnd/>
          </a:ln>
        </p:spPr>
      </p:pic>
      <p:pic>
        <p:nvPicPr>
          <p:cNvPr id="455724" name="Picture 44"/>
          <p:cNvPicPr>
            <a:picLocks noChangeAspect="1" noChangeArrowheads="1"/>
          </p:cNvPicPr>
          <p:nvPr/>
        </p:nvPicPr>
        <p:blipFill>
          <a:blip r:embed="rId6"/>
          <a:srcRect/>
          <a:stretch>
            <a:fillRect/>
          </a:stretch>
        </p:blipFill>
        <p:spPr bwMode="auto">
          <a:xfrm>
            <a:off x="1703388" y="2284413"/>
            <a:ext cx="144462" cy="117475"/>
          </a:xfrm>
          <a:prstGeom prst="rect">
            <a:avLst/>
          </a:prstGeom>
          <a:noFill/>
          <a:ln w="9525">
            <a:noFill/>
            <a:miter lim="800000"/>
            <a:headEnd/>
            <a:tailEnd/>
          </a:ln>
        </p:spPr>
      </p:pic>
      <p:pic>
        <p:nvPicPr>
          <p:cNvPr id="455725" name="Picture 45"/>
          <p:cNvPicPr>
            <a:picLocks noChangeAspect="1" noChangeArrowheads="1"/>
          </p:cNvPicPr>
          <p:nvPr/>
        </p:nvPicPr>
        <p:blipFill>
          <a:blip r:embed="rId5"/>
          <a:srcRect/>
          <a:stretch>
            <a:fillRect/>
          </a:stretch>
        </p:blipFill>
        <p:spPr bwMode="auto">
          <a:xfrm>
            <a:off x="1703388" y="2284413"/>
            <a:ext cx="144462" cy="117475"/>
          </a:xfrm>
          <a:prstGeom prst="rect">
            <a:avLst/>
          </a:prstGeom>
          <a:noFill/>
          <a:ln w="9525">
            <a:noFill/>
            <a:miter lim="800000"/>
            <a:headEnd/>
            <a:tailEnd/>
          </a:ln>
        </p:spPr>
      </p:pic>
      <p:sp>
        <p:nvSpPr>
          <p:cNvPr id="455726" name="Rectangle 46"/>
          <p:cNvSpPr>
            <a:spLocks noChangeArrowheads="1"/>
          </p:cNvSpPr>
          <p:nvPr/>
        </p:nvSpPr>
        <p:spPr bwMode="auto">
          <a:xfrm>
            <a:off x="1847850" y="2284413"/>
            <a:ext cx="81438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String</a:t>
            </a:r>
            <a:endParaRPr lang="en-US" b="1"/>
          </a:p>
        </p:txBody>
      </p:sp>
      <p:pic>
        <p:nvPicPr>
          <p:cNvPr id="455727" name="Picture 47"/>
          <p:cNvPicPr>
            <a:picLocks noChangeAspect="1" noChangeArrowheads="1"/>
          </p:cNvPicPr>
          <p:nvPr/>
        </p:nvPicPr>
        <p:blipFill>
          <a:blip r:embed="rId3"/>
          <a:srcRect/>
          <a:stretch>
            <a:fillRect/>
          </a:stretch>
        </p:blipFill>
        <p:spPr bwMode="auto">
          <a:xfrm>
            <a:off x="1703388" y="2427288"/>
            <a:ext cx="144462" cy="127000"/>
          </a:xfrm>
          <a:prstGeom prst="rect">
            <a:avLst/>
          </a:prstGeom>
          <a:noFill/>
          <a:ln w="9525">
            <a:noFill/>
            <a:miter lim="800000"/>
            <a:headEnd/>
            <a:tailEnd/>
          </a:ln>
        </p:spPr>
      </p:pic>
      <p:pic>
        <p:nvPicPr>
          <p:cNvPr id="455728" name="Picture 48"/>
          <p:cNvPicPr>
            <a:picLocks noChangeAspect="1" noChangeArrowheads="1"/>
          </p:cNvPicPr>
          <p:nvPr/>
        </p:nvPicPr>
        <p:blipFill>
          <a:blip r:embed="rId4"/>
          <a:srcRect/>
          <a:stretch>
            <a:fillRect/>
          </a:stretch>
        </p:blipFill>
        <p:spPr bwMode="auto">
          <a:xfrm>
            <a:off x="1703388" y="2427288"/>
            <a:ext cx="144462" cy="127000"/>
          </a:xfrm>
          <a:prstGeom prst="rect">
            <a:avLst/>
          </a:prstGeom>
          <a:noFill/>
          <a:ln w="9525">
            <a:noFill/>
            <a:miter lim="800000"/>
            <a:headEnd/>
            <a:tailEnd/>
          </a:ln>
        </p:spPr>
      </p:pic>
      <p:pic>
        <p:nvPicPr>
          <p:cNvPr id="455729" name="Picture 49"/>
          <p:cNvPicPr>
            <a:picLocks noChangeAspect="1" noChangeArrowheads="1"/>
          </p:cNvPicPr>
          <p:nvPr/>
        </p:nvPicPr>
        <p:blipFill>
          <a:blip r:embed="rId3"/>
          <a:srcRect/>
          <a:stretch>
            <a:fillRect/>
          </a:stretch>
        </p:blipFill>
        <p:spPr bwMode="auto">
          <a:xfrm>
            <a:off x="1703388" y="2427288"/>
            <a:ext cx="144462" cy="127000"/>
          </a:xfrm>
          <a:prstGeom prst="rect">
            <a:avLst/>
          </a:prstGeom>
          <a:noFill/>
          <a:ln w="9525">
            <a:noFill/>
            <a:miter lim="800000"/>
            <a:headEnd/>
            <a:tailEnd/>
          </a:ln>
        </p:spPr>
      </p:pic>
      <p:sp>
        <p:nvSpPr>
          <p:cNvPr id="455730" name="Rectangle 50"/>
          <p:cNvSpPr>
            <a:spLocks noChangeArrowheads="1"/>
          </p:cNvSpPr>
          <p:nvPr/>
        </p:nvSpPr>
        <p:spPr bwMode="auto">
          <a:xfrm>
            <a:off x="1847850" y="2427288"/>
            <a:ext cx="12668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 : Instructor</a:t>
            </a:r>
            <a:endParaRPr lang="en-US" b="1"/>
          </a:p>
        </p:txBody>
      </p:sp>
      <p:pic>
        <p:nvPicPr>
          <p:cNvPr id="455731" name="Picture 51"/>
          <p:cNvPicPr>
            <a:picLocks noChangeAspect="1" noChangeArrowheads="1"/>
          </p:cNvPicPr>
          <p:nvPr/>
        </p:nvPicPr>
        <p:blipFill>
          <a:blip r:embed="rId3"/>
          <a:srcRect/>
          <a:stretch>
            <a:fillRect/>
          </a:stretch>
        </p:blipFill>
        <p:spPr bwMode="auto">
          <a:xfrm>
            <a:off x="1703388" y="2579688"/>
            <a:ext cx="144462" cy="127000"/>
          </a:xfrm>
          <a:prstGeom prst="rect">
            <a:avLst/>
          </a:prstGeom>
          <a:noFill/>
          <a:ln w="9525">
            <a:noFill/>
            <a:miter lim="800000"/>
            <a:headEnd/>
            <a:tailEnd/>
          </a:ln>
        </p:spPr>
      </p:pic>
      <p:pic>
        <p:nvPicPr>
          <p:cNvPr id="455732" name="Picture 52"/>
          <p:cNvPicPr>
            <a:picLocks noChangeAspect="1" noChangeArrowheads="1"/>
          </p:cNvPicPr>
          <p:nvPr/>
        </p:nvPicPr>
        <p:blipFill>
          <a:blip r:embed="rId4"/>
          <a:srcRect/>
          <a:stretch>
            <a:fillRect/>
          </a:stretch>
        </p:blipFill>
        <p:spPr bwMode="auto">
          <a:xfrm>
            <a:off x="1703388" y="2579688"/>
            <a:ext cx="144462" cy="127000"/>
          </a:xfrm>
          <a:prstGeom prst="rect">
            <a:avLst/>
          </a:prstGeom>
          <a:noFill/>
          <a:ln w="9525">
            <a:noFill/>
            <a:miter lim="800000"/>
            <a:headEnd/>
            <a:tailEnd/>
          </a:ln>
        </p:spPr>
      </p:pic>
      <p:pic>
        <p:nvPicPr>
          <p:cNvPr id="455733" name="Picture 53"/>
          <p:cNvPicPr>
            <a:picLocks noChangeAspect="1" noChangeArrowheads="1"/>
          </p:cNvPicPr>
          <p:nvPr/>
        </p:nvPicPr>
        <p:blipFill>
          <a:blip r:embed="rId3"/>
          <a:srcRect/>
          <a:stretch>
            <a:fillRect/>
          </a:stretch>
        </p:blipFill>
        <p:spPr bwMode="auto">
          <a:xfrm>
            <a:off x="1703388" y="2579688"/>
            <a:ext cx="144462" cy="127000"/>
          </a:xfrm>
          <a:prstGeom prst="rect">
            <a:avLst/>
          </a:prstGeom>
          <a:noFill/>
          <a:ln w="9525">
            <a:noFill/>
            <a:miter lim="800000"/>
            <a:headEnd/>
            <a:tailEnd/>
          </a:ln>
        </p:spPr>
      </p:pic>
      <p:sp>
        <p:nvSpPr>
          <p:cNvPr id="455734" name="Rectangle 54"/>
          <p:cNvSpPr>
            <a:spLocks noChangeArrowheads="1"/>
          </p:cNvSpPr>
          <p:nvPr/>
        </p:nvSpPr>
        <p:spPr bwMode="auto">
          <a:xfrm>
            <a:off x="1847850" y="2579688"/>
            <a:ext cx="9461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:Course</a:t>
            </a:r>
            <a:endParaRPr lang="en-US" b="1"/>
          </a:p>
        </p:txBody>
      </p:sp>
      <p:sp>
        <p:nvSpPr>
          <p:cNvPr id="455735" name="Line 55"/>
          <p:cNvSpPr>
            <a:spLocks noChangeShapeType="1"/>
          </p:cNvSpPr>
          <p:nvPr/>
        </p:nvSpPr>
        <p:spPr bwMode="auto">
          <a:xfrm flipV="1">
            <a:off x="2397125" y="2933700"/>
            <a:ext cx="1588" cy="422275"/>
          </a:xfrm>
          <a:prstGeom prst="line">
            <a:avLst/>
          </a:prstGeom>
          <a:noFill/>
          <a:ln w="0">
            <a:solidFill>
              <a:srgbClr val="990033"/>
            </a:solidFill>
            <a:round/>
            <a:headEnd/>
            <a:tailEnd/>
          </a:ln>
        </p:spPr>
        <p:txBody>
          <a:bodyPr>
            <a:prstTxWarp prst="textNoShape">
              <a:avLst/>
            </a:prstTxWarp>
          </a:bodyPr>
          <a:lstStyle/>
          <a:p>
            <a:endParaRPr lang="en-US"/>
          </a:p>
        </p:txBody>
      </p:sp>
      <p:sp>
        <p:nvSpPr>
          <p:cNvPr id="455736" name="Freeform 56"/>
          <p:cNvSpPr>
            <a:spLocks/>
          </p:cNvSpPr>
          <p:nvPr/>
        </p:nvSpPr>
        <p:spPr bwMode="auto">
          <a:xfrm>
            <a:off x="2343150" y="2933700"/>
            <a:ext cx="107950" cy="177800"/>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55737" name="Line 57"/>
          <p:cNvSpPr>
            <a:spLocks noChangeShapeType="1"/>
          </p:cNvSpPr>
          <p:nvPr/>
        </p:nvSpPr>
        <p:spPr bwMode="auto">
          <a:xfrm flipH="1">
            <a:off x="2387600" y="3355975"/>
            <a:ext cx="9525" cy="454025"/>
          </a:xfrm>
          <a:prstGeom prst="line">
            <a:avLst/>
          </a:prstGeom>
          <a:noFill/>
          <a:ln w="0">
            <a:solidFill>
              <a:srgbClr val="990033"/>
            </a:solidFill>
            <a:round/>
            <a:headEnd/>
            <a:tailEnd/>
          </a:ln>
        </p:spPr>
        <p:txBody>
          <a:bodyPr>
            <a:prstTxWarp prst="textNoShape">
              <a:avLst/>
            </a:prstTxWarp>
          </a:bodyPr>
          <a:lstStyle/>
          <a:p>
            <a:endParaRPr lang="en-US"/>
          </a:p>
        </p:txBody>
      </p:sp>
      <p:sp>
        <p:nvSpPr>
          <p:cNvPr id="455738" name="Rectangle 58"/>
          <p:cNvSpPr>
            <a:spLocks noChangeArrowheads="1"/>
          </p:cNvSpPr>
          <p:nvPr/>
        </p:nvSpPr>
        <p:spPr bwMode="auto">
          <a:xfrm>
            <a:off x="4724400" y="1752600"/>
            <a:ext cx="2438400" cy="30480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5739" name="Rectangle 59"/>
          <p:cNvSpPr>
            <a:spLocks noChangeArrowheads="1"/>
          </p:cNvSpPr>
          <p:nvPr/>
        </p:nvSpPr>
        <p:spPr bwMode="auto">
          <a:xfrm>
            <a:off x="5334000" y="1981200"/>
            <a:ext cx="123031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CourseEditionTable</a:t>
            </a:r>
            <a:endParaRPr lang="en-US" b="1"/>
          </a:p>
        </p:txBody>
      </p:sp>
      <p:sp>
        <p:nvSpPr>
          <p:cNvPr id="455740" name="Rectangle 60"/>
          <p:cNvSpPr>
            <a:spLocks noChangeArrowheads="1"/>
          </p:cNvSpPr>
          <p:nvPr/>
        </p:nvSpPr>
        <p:spPr bwMode="auto">
          <a:xfrm>
            <a:off x="4953000" y="2286000"/>
            <a:ext cx="2057400" cy="1147763"/>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5741" name="Picture 61"/>
          <p:cNvPicPr>
            <a:picLocks noChangeAspect="1" noChangeArrowheads="1"/>
          </p:cNvPicPr>
          <p:nvPr/>
        </p:nvPicPr>
        <p:blipFill>
          <a:blip r:embed="rId7"/>
          <a:srcRect/>
          <a:stretch>
            <a:fillRect/>
          </a:stretch>
        </p:blipFill>
        <p:spPr bwMode="auto">
          <a:xfrm>
            <a:off x="4989513" y="2454275"/>
            <a:ext cx="144462" cy="127000"/>
          </a:xfrm>
          <a:prstGeom prst="rect">
            <a:avLst/>
          </a:prstGeom>
          <a:noFill/>
          <a:ln w="9525">
            <a:noFill/>
            <a:miter lim="800000"/>
            <a:headEnd/>
            <a:tailEnd/>
          </a:ln>
        </p:spPr>
      </p:pic>
      <p:pic>
        <p:nvPicPr>
          <p:cNvPr id="455742" name="Picture 62"/>
          <p:cNvPicPr>
            <a:picLocks noChangeAspect="1" noChangeArrowheads="1"/>
          </p:cNvPicPr>
          <p:nvPr/>
        </p:nvPicPr>
        <p:blipFill>
          <a:blip r:embed="rId8"/>
          <a:srcRect/>
          <a:stretch>
            <a:fillRect/>
          </a:stretch>
        </p:blipFill>
        <p:spPr bwMode="auto">
          <a:xfrm>
            <a:off x="4989513" y="2454275"/>
            <a:ext cx="144462" cy="127000"/>
          </a:xfrm>
          <a:prstGeom prst="rect">
            <a:avLst/>
          </a:prstGeom>
          <a:noFill/>
          <a:ln w="9525">
            <a:noFill/>
            <a:miter lim="800000"/>
            <a:headEnd/>
            <a:tailEnd/>
          </a:ln>
        </p:spPr>
      </p:pic>
      <p:pic>
        <p:nvPicPr>
          <p:cNvPr id="455743" name="Picture 63"/>
          <p:cNvPicPr>
            <a:picLocks noChangeAspect="1" noChangeArrowheads="1"/>
          </p:cNvPicPr>
          <p:nvPr/>
        </p:nvPicPr>
        <p:blipFill>
          <a:blip r:embed="rId7"/>
          <a:srcRect/>
          <a:stretch>
            <a:fillRect/>
          </a:stretch>
        </p:blipFill>
        <p:spPr bwMode="auto">
          <a:xfrm>
            <a:off x="4989513" y="2454275"/>
            <a:ext cx="144462" cy="127000"/>
          </a:xfrm>
          <a:prstGeom prst="rect">
            <a:avLst/>
          </a:prstGeom>
          <a:noFill/>
          <a:ln w="9525">
            <a:noFill/>
            <a:miter lim="800000"/>
            <a:headEnd/>
            <a:tailEnd/>
          </a:ln>
        </p:spPr>
      </p:pic>
      <p:sp>
        <p:nvSpPr>
          <p:cNvPr id="455744" name="Rectangle 64"/>
          <p:cNvSpPr>
            <a:spLocks noChangeArrowheads="1"/>
          </p:cNvSpPr>
          <p:nvPr/>
        </p:nvSpPr>
        <p:spPr bwMode="auto">
          <a:xfrm>
            <a:off x="5133975" y="2454275"/>
            <a:ext cx="151606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VARCHAR(0)</a:t>
            </a:r>
            <a:endParaRPr lang="en-US" b="1"/>
          </a:p>
        </p:txBody>
      </p:sp>
      <p:pic>
        <p:nvPicPr>
          <p:cNvPr id="455745" name="Picture 65"/>
          <p:cNvPicPr>
            <a:picLocks noChangeAspect="1" noChangeArrowheads="1"/>
          </p:cNvPicPr>
          <p:nvPr/>
        </p:nvPicPr>
        <p:blipFill>
          <a:blip r:embed="rId7"/>
          <a:srcRect/>
          <a:stretch>
            <a:fillRect/>
          </a:stretch>
        </p:blipFill>
        <p:spPr bwMode="auto">
          <a:xfrm>
            <a:off x="4989513" y="2606675"/>
            <a:ext cx="144462" cy="127000"/>
          </a:xfrm>
          <a:prstGeom prst="rect">
            <a:avLst/>
          </a:prstGeom>
          <a:noFill/>
          <a:ln w="9525">
            <a:noFill/>
            <a:miter lim="800000"/>
            <a:headEnd/>
            <a:tailEnd/>
          </a:ln>
        </p:spPr>
      </p:pic>
      <p:pic>
        <p:nvPicPr>
          <p:cNvPr id="455746" name="Picture 66"/>
          <p:cNvPicPr>
            <a:picLocks noChangeAspect="1" noChangeArrowheads="1"/>
          </p:cNvPicPr>
          <p:nvPr/>
        </p:nvPicPr>
        <p:blipFill>
          <a:blip r:embed="rId8"/>
          <a:srcRect/>
          <a:stretch>
            <a:fillRect/>
          </a:stretch>
        </p:blipFill>
        <p:spPr bwMode="auto">
          <a:xfrm>
            <a:off x="4989513" y="2606675"/>
            <a:ext cx="144462" cy="127000"/>
          </a:xfrm>
          <a:prstGeom prst="rect">
            <a:avLst/>
          </a:prstGeom>
          <a:noFill/>
          <a:ln w="9525">
            <a:noFill/>
            <a:miter lim="800000"/>
            <a:headEnd/>
            <a:tailEnd/>
          </a:ln>
        </p:spPr>
      </p:pic>
      <p:pic>
        <p:nvPicPr>
          <p:cNvPr id="455747" name="Picture 67"/>
          <p:cNvPicPr>
            <a:picLocks noChangeAspect="1" noChangeArrowheads="1"/>
          </p:cNvPicPr>
          <p:nvPr/>
        </p:nvPicPr>
        <p:blipFill>
          <a:blip r:embed="rId7"/>
          <a:srcRect/>
          <a:stretch>
            <a:fillRect/>
          </a:stretch>
        </p:blipFill>
        <p:spPr bwMode="auto">
          <a:xfrm>
            <a:off x="4989513" y="2606675"/>
            <a:ext cx="144462" cy="127000"/>
          </a:xfrm>
          <a:prstGeom prst="rect">
            <a:avLst/>
          </a:prstGeom>
          <a:noFill/>
          <a:ln w="9525">
            <a:noFill/>
            <a:miter lim="800000"/>
            <a:headEnd/>
            <a:tailEnd/>
          </a:ln>
        </p:spPr>
      </p:pic>
      <p:sp>
        <p:nvSpPr>
          <p:cNvPr id="455748" name="Rectangle 68"/>
          <p:cNvSpPr>
            <a:spLocks noChangeArrowheads="1"/>
          </p:cNvSpPr>
          <p:nvPr/>
        </p:nvSpPr>
        <p:spPr bwMode="auto">
          <a:xfrm>
            <a:off x="5133975" y="2606675"/>
            <a:ext cx="156051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VARCHAR(0)</a:t>
            </a:r>
            <a:endParaRPr lang="en-US" b="1"/>
          </a:p>
        </p:txBody>
      </p:sp>
      <p:pic>
        <p:nvPicPr>
          <p:cNvPr id="455749" name="Picture 69"/>
          <p:cNvPicPr>
            <a:picLocks noChangeAspect="1" noChangeArrowheads="1"/>
          </p:cNvPicPr>
          <p:nvPr/>
        </p:nvPicPr>
        <p:blipFill>
          <a:blip r:embed="rId7"/>
          <a:srcRect/>
          <a:stretch>
            <a:fillRect/>
          </a:stretch>
        </p:blipFill>
        <p:spPr bwMode="auto">
          <a:xfrm>
            <a:off x="4989513" y="2759075"/>
            <a:ext cx="144462" cy="125413"/>
          </a:xfrm>
          <a:prstGeom prst="rect">
            <a:avLst/>
          </a:prstGeom>
          <a:noFill/>
          <a:ln w="9525">
            <a:noFill/>
            <a:miter lim="800000"/>
            <a:headEnd/>
            <a:tailEnd/>
          </a:ln>
        </p:spPr>
      </p:pic>
      <p:pic>
        <p:nvPicPr>
          <p:cNvPr id="455750" name="Picture 70"/>
          <p:cNvPicPr>
            <a:picLocks noChangeAspect="1" noChangeArrowheads="1"/>
          </p:cNvPicPr>
          <p:nvPr/>
        </p:nvPicPr>
        <p:blipFill>
          <a:blip r:embed="rId8"/>
          <a:srcRect/>
          <a:stretch>
            <a:fillRect/>
          </a:stretch>
        </p:blipFill>
        <p:spPr bwMode="auto">
          <a:xfrm>
            <a:off x="4989513" y="2759075"/>
            <a:ext cx="144462" cy="125413"/>
          </a:xfrm>
          <a:prstGeom prst="rect">
            <a:avLst/>
          </a:prstGeom>
          <a:noFill/>
          <a:ln w="9525">
            <a:noFill/>
            <a:miter lim="800000"/>
            <a:headEnd/>
            <a:tailEnd/>
          </a:ln>
        </p:spPr>
      </p:pic>
      <p:pic>
        <p:nvPicPr>
          <p:cNvPr id="455751" name="Picture 71"/>
          <p:cNvPicPr>
            <a:picLocks noChangeAspect="1" noChangeArrowheads="1"/>
          </p:cNvPicPr>
          <p:nvPr/>
        </p:nvPicPr>
        <p:blipFill>
          <a:blip r:embed="rId7"/>
          <a:srcRect/>
          <a:stretch>
            <a:fillRect/>
          </a:stretch>
        </p:blipFill>
        <p:spPr bwMode="auto">
          <a:xfrm>
            <a:off x="4989513" y="2759075"/>
            <a:ext cx="144462" cy="125413"/>
          </a:xfrm>
          <a:prstGeom prst="rect">
            <a:avLst/>
          </a:prstGeom>
          <a:noFill/>
          <a:ln w="9525">
            <a:noFill/>
            <a:miter lim="800000"/>
            <a:headEnd/>
            <a:tailEnd/>
          </a:ln>
        </p:spPr>
      </p:pic>
      <p:sp>
        <p:nvSpPr>
          <p:cNvPr id="455752" name="Rectangle 72"/>
          <p:cNvSpPr>
            <a:spLocks noChangeArrowheads="1"/>
          </p:cNvSpPr>
          <p:nvPr/>
        </p:nvSpPr>
        <p:spPr bwMode="auto">
          <a:xfrm>
            <a:off x="5133975" y="2759075"/>
            <a:ext cx="130651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VARCHAR(0)</a:t>
            </a:r>
            <a:endParaRPr lang="en-US" b="1"/>
          </a:p>
        </p:txBody>
      </p:sp>
      <p:pic>
        <p:nvPicPr>
          <p:cNvPr id="455753" name="Picture 73"/>
          <p:cNvPicPr>
            <a:picLocks noChangeAspect="1" noChangeArrowheads="1"/>
          </p:cNvPicPr>
          <p:nvPr/>
        </p:nvPicPr>
        <p:blipFill>
          <a:blip r:embed="rId7"/>
          <a:srcRect/>
          <a:stretch>
            <a:fillRect/>
          </a:stretch>
        </p:blipFill>
        <p:spPr bwMode="auto">
          <a:xfrm>
            <a:off x="4989513" y="2909888"/>
            <a:ext cx="144462" cy="127000"/>
          </a:xfrm>
          <a:prstGeom prst="rect">
            <a:avLst/>
          </a:prstGeom>
          <a:noFill/>
          <a:ln w="9525">
            <a:noFill/>
            <a:miter lim="800000"/>
            <a:headEnd/>
            <a:tailEnd/>
          </a:ln>
        </p:spPr>
      </p:pic>
      <p:pic>
        <p:nvPicPr>
          <p:cNvPr id="455754" name="Picture 74"/>
          <p:cNvPicPr>
            <a:picLocks noChangeAspect="1" noChangeArrowheads="1"/>
          </p:cNvPicPr>
          <p:nvPr/>
        </p:nvPicPr>
        <p:blipFill>
          <a:blip r:embed="rId8"/>
          <a:srcRect/>
          <a:stretch>
            <a:fillRect/>
          </a:stretch>
        </p:blipFill>
        <p:spPr bwMode="auto">
          <a:xfrm>
            <a:off x="4989513" y="2909888"/>
            <a:ext cx="144462" cy="127000"/>
          </a:xfrm>
          <a:prstGeom prst="rect">
            <a:avLst/>
          </a:prstGeom>
          <a:noFill/>
          <a:ln w="9525">
            <a:noFill/>
            <a:miter lim="800000"/>
            <a:headEnd/>
            <a:tailEnd/>
          </a:ln>
        </p:spPr>
      </p:pic>
      <p:pic>
        <p:nvPicPr>
          <p:cNvPr id="455755" name="Picture 75"/>
          <p:cNvPicPr>
            <a:picLocks noChangeAspect="1" noChangeArrowheads="1"/>
          </p:cNvPicPr>
          <p:nvPr/>
        </p:nvPicPr>
        <p:blipFill>
          <a:blip r:embed="rId7"/>
          <a:srcRect/>
          <a:stretch>
            <a:fillRect/>
          </a:stretch>
        </p:blipFill>
        <p:spPr bwMode="auto">
          <a:xfrm>
            <a:off x="4989513" y="2909888"/>
            <a:ext cx="144462" cy="127000"/>
          </a:xfrm>
          <a:prstGeom prst="rect">
            <a:avLst/>
          </a:prstGeom>
          <a:noFill/>
          <a:ln w="9525">
            <a:noFill/>
            <a:miter lim="800000"/>
            <a:headEnd/>
            <a:tailEnd/>
          </a:ln>
        </p:spPr>
      </p:pic>
      <p:sp>
        <p:nvSpPr>
          <p:cNvPr id="455756" name="Rectangle 76"/>
          <p:cNvSpPr>
            <a:spLocks noChangeArrowheads="1"/>
          </p:cNvSpPr>
          <p:nvPr/>
        </p:nvSpPr>
        <p:spPr bwMode="auto">
          <a:xfrm>
            <a:off x="5133975" y="2909888"/>
            <a:ext cx="0" cy="365125"/>
          </a:xfrm>
          <a:prstGeom prst="rect">
            <a:avLst/>
          </a:prstGeom>
          <a:noFill/>
          <a:ln w="9525">
            <a:noFill/>
            <a:miter lim="800000"/>
            <a:headEnd/>
            <a:tailEnd/>
          </a:ln>
        </p:spPr>
        <p:txBody>
          <a:bodyPr wrap="none" lIns="0" tIns="0" rIns="0" bIns="0">
            <a:prstTxWarp prst="textNoShape">
              <a:avLst/>
            </a:prstTxWarp>
            <a:spAutoFit/>
          </a:bodyPr>
          <a:lstStyle/>
          <a:p>
            <a:endParaRPr lang="en-US" b="1"/>
          </a:p>
        </p:txBody>
      </p:sp>
      <p:pic>
        <p:nvPicPr>
          <p:cNvPr id="455757" name="Picture 77"/>
          <p:cNvPicPr>
            <a:picLocks noChangeAspect="1" noChangeArrowheads="1"/>
          </p:cNvPicPr>
          <p:nvPr/>
        </p:nvPicPr>
        <p:blipFill>
          <a:blip r:embed="rId7"/>
          <a:srcRect/>
          <a:stretch>
            <a:fillRect/>
          </a:stretch>
        </p:blipFill>
        <p:spPr bwMode="auto">
          <a:xfrm>
            <a:off x="4989513" y="3062288"/>
            <a:ext cx="144462" cy="127000"/>
          </a:xfrm>
          <a:prstGeom prst="rect">
            <a:avLst/>
          </a:prstGeom>
          <a:noFill/>
          <a:ln w="9525">
            <a:noFill/>
            <a:miter lim="800000"/>
            <a:headEnd/>
            <a:tailEnd/>
          </a:ln>
        </p:spPr>
      </p:pic>
      <p:pic>
        <p:nvPicPr>
          <p:cNvPr id="455758" name="Picture 78"/>
          <p:cNvPicPr>
            <a:picLocks noChangeAspect="1" noChangeArrowheads="1"/>
          </p:cNvPicPr>
          <p:nvPr/>
        </p:nvPicPr>
        <p:blipFill>
          <a:blip r:embed="rId8"/>
          <a:srcRect/>
          <a:stretch>
            <a:fillRect/>
          </a:stretch>
        </p:blipFill>
        <p:spPr bwMode="auto">
          <a:xfrm>
            <a:off x="4989513" y="3062288"/>
            <a:ext cx="144462" cy="127000"/>
          </a:xfrm>
          <a:prstGeom prst="rect">
            <a:avLst/>
          </a:prstGeom>
          <a:noFill/>
          <a:ln w="9525">
            <a:noFill/>
            <a:miter lim="800000"/>
            <a:headEnd/>
            <a:tailEnd/>
          </a:ln>
        </p:spPr>
      </p:pic>
      <p:pic>
        <p:nvPicPr>
          <p:cNvPr id="455759" name="Picture 79"/>
          <p:cNvPicPr>
            <a:picLocks noChangeAspect="1" noChangeArrowheads="1"/>
          </p:cNvPicPr>
          <p:nvPr/>
        </p:nvPicPr>
        <p:blipFill>
          <a:blip r:embed="rId7"/>
          <a:srcRect/>
          <a:stretch>
            <a:fillRect/>
          </a:stretch>
        </p:blipFill>
        <p:spPr bwMode="auto">
          <a:xfrm>
            <a:off x="4989513" y="3062288"/>
            <a:ext cx="144462" cy="127000"/>
          </a:xfrm>
          <a:prstGeom prst="rect">
            <a:avLst/>
          </a:prstGeom>
          <a:noFill/>
          <a:ln w="9525">
            <a:noFill/>
            <a:miter lim="800000"/>
            <a:headEnd/>
            <a:tailEnd/>
          </a:ln>
        </p:spPr>
      </p:pic>
      <p:sp>
        <p:nvSpPr>
          <p:cNvPr id="455760" name="Rectangle 80"/>
          <p:cNvSpPr>
            <a:spLocks noChangeArrowheads="1"/>
          </p:cNvSpPr>
          <p:nvPr/>
        </p:nvSpPr>
        <p:spPr bwMode="auto">
          <a:xfrm>
            <a:off x="5105400" y="2971800"/>
            <a:ext cx="13906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 VARCHAR(0)</a:t>
            </a:r>
            <a:endParaRPr lang="en-US" b="1"/>
          </a:p>
        </p:txBody>
      </p:sp>
      <p:pic>
        <p:nvPicPr>
          <p:cNvPr id="455761" name="Picture 81"/>
          <p:cNvPicPr>
            <a:picLocks noChangeAspect="1" noChangeArrowheads="1"/>
          </p:cNvPicPr>
          <p:nvPr/>
        </p:nvPicPr>
        <p:blipFill>
          <a:blip r:embed="rId9"/>
          <a:srcRect/>
          <a:stretch>
            <a:fillRect/>
          </a:stretch>
        </p:blipFill>
        <p:spPr bwMode="auto">
          <a:xfrm>
            <a:off x="6691313" y="1828800"/>
            <a:ext cx="260350" cy="254000"/>
          </a:xfrm>
          <a:prstGeom prst="rect">
            <a:avLst/>
          </a:prstGeom>
          <a:noFill/>
          <a:ln w="9525">
            <a:noFill/>
            <a:miter lim="800000"/>
            <a:headEnd/>
            <a:tailEnd/>
          </a:ln>
        </p:spPr>
      </p:pic>
      <p:sp>
        <p:nvSpPr>
          <p:cNvPr id="455762" name="Rectangle 82"/>
          <p:cNvSpPr>
            <a:spLocks noChangeArrowheads="1"/>
          </p:cNvSpPr>
          <p:nvPr/>
        </p:nvSpPr>
        <p:spPr bwMode="auto">
          <a:xfrm>
            <a:off x="4902200" y="3598863"/>
            <a:ext cx="2108200" cy="1049337"/>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5763" name="Picture 83"/>
          <p:cNvPicPr>
            <a:picLocks noChangeAspect="1" noChangeArrowheads="1"/>
          </p:cNvPicPr>
          <p:nvPr/>
        </p:nvPicPr>
        <p:blipFill>
          <a:blip r:embed="rId7"/>
          <a:srcRect/>
          <a:stretch>
            <a:fillRect/>
          </a:stretch>
        </p:blipFill>
        <p:spPr bwMode="auto">
          <a:xfrm>
            <a:off x="4930775" y="3624263"/>
            <a:ext cx="153988" cy="133350"/>
          </a:xfrm>
          <a:prstGeom prst="rect">
            <a:avLst/>
          </a:prstGeom>
          <a:noFill/>
          <a:ln w="9525">
            <a:noFill/>
            <a:miter lim="800000"/>
            <a:headEnd/>
            <a:tailEnd/>
          </a:ln>
        </p:spPr>
      </p:pic>
      <p:pic>
        <p:nvPicPr>
          <p:cNvPr id="455764" name="Picture 84"/>
          <p:cNvPicPr>
            <a:picLocks noChangeAspect="1" noChangeArrowheads="1"/>
          </p:cNvPicPr>
          <p:nvPr/>
        </p:nvPicPr>
        <p:blipFill>
          <a:blip r:embed="rId8"/>
          <a:srcRect/>
          <a:stretch>
            <a:fillRect/>
          </a:stretch>
        </p:blipFill>
        <p:spPr bwMode="auto">
          <a:xfrm>
            <a:off x="4930775" y="3624263"/>
            <a:ext cx="153988" cy="133350"/>
          </a:xfrm>
          <a:prstGeom prst="rect">
            <a:avLst/>
          </a:prstGeom>
          <a:noFill/>
          <a:ln w="9525">
            <a:noFill/>
            <a:miter lim="800000"/>
            <a:headEnd/>
            <a:tailEnd/>
          </a:ln>
        </p:spPr>
      </p:pic>
      <p:pic>
        <p:nvPicPr>
          <p:cNvPr id="455765" name="Picture 85"/>
          <p:cNvPicPr>
            <a:picLocks noChangeAspect="1" noChangeArrowheads="1"/>
          </p:cNvPicPr>
          <p:nvPr/>
        </p:nvPicPr>
        <p:blipFill>
          <a:blip r:embed="rId7"/>
          <a:srcRect/>
          <a:stretch>
            <a:fillRect/>
          </a:stretch>
        </p:blipFill>
        <p:spPr bwMode="auto">
          <a:xfrm>
            <a:off x="4930775" y="3624263"/>
            <a:ext cx="153988" cy="133350"/>
          </a:xfrm>
          <a:prstGeom prst="rect">
            <a:avLst/>
          </a:prstGeom>
          <a:noFill/>
          <a:ln w="9525">
            <a:noFill/>
            <a:miter lim="800000"/>
            <a:headEnd/>
            <a:tailEnd/>
          </a:ln>
        </p:spPr>
      </p:pic>
      <p:sp>
        <p:nvSpPr>
          <p:cNvPr id="455766" name="Rectangle 86"/>
          <p:cNvSpPr>
            <a:spLocks noChangeArrowheads="1"/>
          </p:cNvSpPr>
          <p:nvPr/>
        </p:nvSpPr>
        <p:spPr bwMode="auto">
          <a:xfrm>
            <a:off x="5084763" y="3624263"/>
            <a:ext cx="110966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Type : SMALLINT</a:t>
            </a:r>
            <a:endParaRPr lang="en-US" b="1"/>
          </a:p>
        </p:txBody>
      </p:sp>
      <p:pic>
        <p:nvPicPr>
          <p:cNvPr id="455767" name="Picture 87"/>
          <p:cNvPicPr>
            <a:picLocks noChangeAspect="1" noChangeArrowheads="1"/>
          </p:cNvPicPr>
          <p:nvPr/>
        </p:nvPicPr>
        <p:blipFill>
          <a:blip r:embed="rId7"/>
          <a:srcRect/>
          <a:stretch>
            <a:fillRect/>
          </a:stretch>
        </p:blipFill>
        <p:spPr bwMode="auto">
          <a:xfrm>
            <a:off x="4930775" y="3784600"/>
            <a:ext cx="153988" cy="133350"/>
          </a:xfrm>
          <a:prstGeom prst="rect">
            <a:avLst/>
          </a:prstGeom>
          <a:noFill/>
          <a:ln w="9525">
            <a:noFill/>
            <a:miter lim="800000"/>
            <a:headEnd/>
            <a:tailEnd/>
          </a:ln>
        </p:spPr>
      </p:pic>
      <p:pic>
        <p:nvPicPr>
          <p:cNvPr id="455768" name="Picture 88"/>
          <p:cNvPicPr>
            <a:picLocks noChangeAspect="1" noChangeArrowheads="1"/>
          </p:cNvPicPr>
          <p:nvPr/>
        </p:nvPicPr>
        <p:blipFill>
          <a:blip r:embed="rId8"/>
          <a:srcRect/>
          <a:stretch>
            <a:fillRect/>
          </a:stretch>
        </p:blipFill>
        <p:spPr bwMode="auto">
          <a:xfrm>
            <a:off x="4930775" y="3784600"/>
            <a:ext cx="153988" cy="133350"/>
          </a:xfrm>
          <a:prstGeom prst="rect">
            <a:avLst/>
          </a:prstGeom>
          <a:noFill/>
          <a:ln w="9525">
            <a:noFill/>
            <a:miter lim="800000"/>
            <a:headEnd/>
            <a:tailEnd/>
          </a:ln>
        </p:spPr>
      </p:pic>
      <p:pic>
        <p:nvPicPr>
          <p:cNvPr id="455769" name="Picture 89"/>
          <p:cNvPicPr>
            <a:picLocks noChangeAspect="1" noChangeArrowheads="1"/>
          </p:cNvPicPr>
          <p:nvPr/>
        </p:nvPicPr>
        <p:blipFill>
          <a:blip r:embed="rId7"/>
          <a:srcRect/>
          <a:stretch>
            <a:fillRect/>
          </a:stretch>
        </p:blipFill>
        <p:spPr bwMode="auto">
          <a:xfrm>
            <a:off x="4930775" y="3784600"/>
            <a:ext cx="153988" cy="133350"/>
          </a:xfrm>
          <a:prstGeom prst="rect">
            <a:avLst/>
          </a:prstGeom>
          <a:noFill/>
          <a:ln w="9525">
            <a:noFill/>
            <a:miter lim="800000"/>
            <a:headEnd/>
            <a:tailEnd/>
          </a:ln>
        </p:spPr>
      </p:pic>
      <p:sp>
        <p:nvSpPr>
          <p:cNvPr id="455770" name="Rectangle 90"/>
          <p:cNvSpPr>
            <a:spLocks noChangeArrowheads="1"/>
          </p:cNvSpPr>
          <p:nvPr/>
        </p:nvSpPr>
        <p:spPr bwMode="auto">
          <a:xfrm>
            <a:off x="5084763" y="3784600"/>
            <a:ext cx="10874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SSN : SMALLINT</a:t>
            </a:r>
            <a:endParaRPr lang="en-US" b="1"/>
          </a:p>
        </p:txBody>
      </p:sp>
      <p:pic>
        <p:nvPicPr>
          <p:cNvPr id="455771" name="Picture 91"/>
          <p:cNvPicPr>
            <a:picLocks noChangeAspect="1" noChangeArrowheads="1"/>
          </p:cNvPicPr>
          <p:nvPr/>
        </p:nvPicPr>
        <p:blipFill>
          <a:blip r:embed="rId7"/>
          <a:srcRect/>
          <a:stretch>
            <a:fillRect/>
          </a:stretch>
        </p:blipFill>
        <p:spPr bwMode="auto">
          <a:xfrm>
            <a:off x="4930775" y="3944938"/>
            <a:ext cx="153988" cy="133350"/>
          </a:xfrm>
          <a:prstGeom prst="rect">
            <a:avLst/>
          </a:prstGeom>
          <a:noFill/>
          <a:ln w="9525">
            <a:noFill/>
            <a:miter lim="800000"/>
            <a:headEnd/>
            <a:tailEnd/>
          </a:ln>
        </p:spPr>
      </p:pic>
      <p:pic>
        <p:nvPicPr>
          <p:cNvPr id="455772" name="Picture 92"/>
          <p:cNvPicPr>
            <a:picLocks noChangeAspect="1" noChangeArrowheads="1"/>
          </p:cNvPicPr>
          <p:nvPr/>
        </p:nvPicPr>
        <p:blipFill>
          <a:blip r:embed="rId8"/>
          <a:srcRect/>
          <a:stretch>
            <a:fillRect/>
          </a:stretch>
        </p:blipFill>
        <p:spPr bwMode="auto">
          <a:xfrm>
            <a:off x="4930775" y="3944938"/>
            <a:ext cx="153988" cy="133350"/>
          </a:xfrm>
          <a:prstGeom prst="rect">
            <a:avLst/>
          </a:prstGeom>
          <a:noFill/>
          <a:ln w="9525">
            <a:noFill/>
            <a:miter lim="800000"/>
            <a:headEnd/>
            <a:tailEnd/>
          </a:ln>
        </p:spPr>
      </p:pic>
      <p:pic>
        <p:nvPicPr>
          <p:cNvPr id="455773" name="Picture 93"/>
          <p:cNvPicPr>
            <a:picLocks noChangeAspect="1" noChangeArrowheads="1"/>
          </p:cNvPicPr>
          <p:nvPr/>
        </p:nvPicPr>
        <p:blipFill>
          <a:blip r:embed="rId7"/>
          <a:srcRect/>
          <a:stretch>
            <a:fillRect/>
          </a:stretch>
        </p:blipFill>
        <p:spPr bwMode="auto">
          <a:xfrm>
            <a:off x="4930775" y="3944938"/>
            <a:ext cx="153988" cy="133350"/>
          </a:xfrm>
          <a:prstGeom prst="rect">
            <a:avLst/>
          </a:prstGeom>
          <a:noFill/>
          <a:ln w="9525">
            <a:noFill/>
            <a:miter lim="800000"/>
            <a:headEnd/>
            <a:tailEnd/>
          </a:ln>
        </p:spPr>
      </p:pic>
      <p:sp>
        <p:nvSpPr>
          <p:cNvPr id="455774" name="Rectangle 94"/>
          <p:cNvSpPr>
            <a:spLocks noChangeArrowheads="1"/>
          </p:cNvSpPr>
          <p:nvPr/>
        </p:nvSpPr>
        <p:spPr bwMode="auto">
          <a:xfrm>
            <a:off x="5084763" y="3944938"/>
            <a:ext cx="13652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surName : SMALLINT</a:t>
            </a:r>
            <a:endParaRPr lang="en-US" b="1"/>
          </a:p>
        </p:txBody>
      </p:sp>
      <p:pic>
        <p:nvPicPr>
          <p:cNvPr id="455775" name="Picture 95"/>
          <p:cNvPicPr>
            <a:picLocks noChangeAspect="1" noChangeArrowheads="1"/>
          </p:cNvPicPr>
          <p:nvPr/>
        </p:nvPicPr>
        <p:blipFill>
          <a:blip r:embed="rId7"/>
          <a:srcRect/>
          <a:stretch>
            <a:fillRect/>
          </a:stretch>
        </p:blipFill>
        <p:spPr bwMode="auto">
          <a:xfrm>
            <a:off x="4930775" y="4105275"/>
            <a:ext cx="153988" cy="133350"/>
          </a:xfrm>
          <a:prstGeom prst="rect">
            <a:avLst/>
          </a:prstGeom>
          <a:noFill/>
          <a:ln w="9525">
            <a:noFill/>
            <a:miter lim="800000"/>
            <a:headEnd/>
            <a:tailEnd/>
          </a:ln>
        </p:spPr>
      </p:pic>
      <p:pic>
        <p:nvPicPr>
          <p:cNvPr id="455776" name="Picture 96"/>
          <p:cNvPicPr>
            <a:picLocks noChangeAspect="1" noChangeArrowheads="1"/>
          </p:cNvPicPr>
          <p:nvPr/>
        </p:nvPicPr>
        <p:blipFill>
          <a:blip r:embed="rId8"/>
          <a:srcRect/>
          <a:stretch>
            <a:fillRect/>
          </a:stretch>
        </p:blipFill>
        <p:spPr bwMode="auto">
          <a:xfrm>
            <a:off x="4930775" y="4105275"/>
            <a:ext cx="153988" cy="133350"/>
          </a:xfrm>
          <a:prstGeom prst="rect">
            <a:avLst/>
          </a:prstGeom>
          <a:noFill/>
          <a:ln w="9525">
            <a:noFill/>
            <a:miter lim="800000"/>
            <a:headEnd/>
            <a:tailEnd/>
          </a:ln>
        </p:spPr>
      </p:pic>
      <p:pic>
        <p:nvPicPr>
          <p:cNvPr id="455777" name="Picture 97"/>
          <p:cNvPicPr>
            <a:picLocks noChangeAspect="1" noChangeArrowheads="1"/>
          </p:cNvPicPr>
          <p:nvPr/>
        </p:nvPicPr>
        <p:blipFill>
          <a:blip r:embed="rId7"/>
          <a:srcRect/>
          <a:stretch>
            <a:fillRect/>
          </a:stretch>
        </p:blipFill>
        <p:spPr bwMode="auto">
          <a:xfrm>
            <a:off x="4930775" y="4105275"/>
            <a:ext cx="153988" cy="133350"/>
          </a:xfrm>
          <a:prstGeom prst="rect">
            <a:avLst/>
          </a:prstGeom>
          <a:noFill/>
          <a:ln w="9525">
            <a:noFill/>
            <a:miter lim="800000"/>
            <a:headEnd/>
            <a:tailEnd/>
          </a:ln>
        </p:spPr>
      </p:pic>
      <p:sp>
        <p:nvSpPr>
          <p:cNvPr id="455778" name="Rectangle 98"/>
          <p:cNvSpPr>
            <a:spLocks noChangeArrowheads="1"/>
          </p:cNvSpPr>
          <p:nvPr/>
        </p:nvSpPr>
        <p:spPr bwMode="auto">
          <a:xfrm>
            <a:off x="5084763" y="4105275"/>
            <a:ext cx="104616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Age : SMALLINT</a:t>
            </a:r>
            <a:endParaRPr lang="en-US" b="1"/>
          </a:p>
        </p:txBody>
      </p:sp>
      <p:pic>
        <p:nvPicPr>
          <p:cNvPr id="455779" name="Picture 99"/>
          <p:cNvPicPr>
            <a:picLocks noChangeAspect="1" noChangeArrowheads="1"/>
          </p:cNvPicPr>
          <p:nvPr/>
        </p:nvPicPr>
        <p:blipFill>
          <a:blip r:embed="rId7"/>
          <a:srcRect/>
          <a:stretch>
            <a:fillRect/>
          </a:stretch>
        </p:blipFill>
        <p:spPr bwMode="auto">
          <a:xfrm>
            <a:off x="4930775" y="4264025"/>
            <a:ext cx="153988" cy="134938"/>
          </a:xfrm>
          <a:prstGeom prst="rect">
            <a:avLst/>
          </a:prstGeom>
          <a:noFill/>
          <a:ln w="9525">
            <a:noFill/>
            <a:miter lim="800000"/>
            <a:headEnd/>
            <a:tailEnd/>
          </a:ln>
        </p:spPr>
      </p:pic>
      <p:pic>
        <p:nvPicPr>
          <p:cNvPr id="455780" name="Picture 100"/>
          <p:cNvPicPr>
            <a:picLocks noChangeAspect="1" noChangeArrowheads="1"/>
          </p:cNvPicPr>
          <p:nvPr/>
        </p:nvPicPr>
        <p:blipFill>
          <a:blip r:embed="rId8"/>
          <a:srcRect/>
          <a:stretch>
            <a:fillRect/>
          </a:stretch>
        </p:blipFill>
        <p:spPr bwMode="auto">
          <a:xfrm>
            <a:off x="4930775" y="4264025"/>
            <a:ext cx="153988" cy="134938"/>
          </a:xfrm>
          <a:prstGeom prst="rect">
            <a:avLst/>
          </a:prstGeom>
          <a:noFill/>
          <a:ln w="9525">
            <a:noFill/>
            <a:miter lim="800000"/>
            <a:headEnd/>
            <a:tailEnd/>
          </a:ln>
        </p:spPr>
      </p:pic>
      <p:pic>
        <p:nvPicPr>
          <p:cNvPr id="455781" name="Picture 101"/>
          <p:cNvPicPr>
            <a:picLocks noChangeAspect="1" noChangeArrowheads="1"/>
          </p:cNvPicPr>
          <p:nvPr/>
        </p:nvPicPr>
        <p:blipFill>
          <a:blip r:embed="rId7"/>
          <a:srcRect/>
          <a:stretch>
            <a:fillRect/>
          </a:stretch>
        </p:blipFill>
        <p:spPr bwMode="auto">
          <a:xfrm>
            <a:off x="4930775" y="4264025"/>
            <a:ext cx="153988" cy="134938"/>
          </a:xfrm>
          <a:prstGeom prst="rect">
            <a:avLst/>
          </a:prstGeom>
          <a:noFill/>
          <a:ln w="9525">
            <a:noFill/>
            <a:miter lim="800000"/>
            <a:headEnd/>
            <a:tailEnd/>
          </a:ln>
        </p:spPr>
      </p:pic>
      <p:sp>
        <p:nvSpPr>
          <p:cNvPr id="455782" name="Rectangle 102"/>
          <p:cNvSpPr>
            <a:spLocks noChangeArrowheads="1"/>
          </p:cNvSpPr>
          <p:nvPr/>
        </p:nvSpPr>
        <p:spPr bwMode="auto">
          <a:xfrm>
            <a:off x="5084763" y="4264025"/>
            <a:ext cx="15271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townOfBirth : SMALLINT</a:t>
            </a:r>
            <a:endParaRPr lang="en-US" b="1"/>
          </a:p>
        </p:txBody>
      </p:sp>
      <p:sp>
        <p:nvSpPr>
          <p:cNvPr id="455783" name="Rectangle 103"/>
          <p:cNvSpPr>
            <a:spLocks noChangeArrowheads="1"/>
          </p:cNvSpPr>
          <p:nvPr/>
        </p:nvSpPr>
        <p:spPr bwMode="auto">
          <a:xfrm>
            <a:off x="5476875" y="3429000"/>
            <a:ext cx="1588" cy="365125"/>
          </a:xfrm>
          <a:prstGeom prst="rect">
            <a:avLst/>
          </a:prstGeom>
          <a:noFill/>
          <a:ln w="9525">
            <a:noFill/>
            <a:miter lim="800000"/>
            <a:headEnd/>
            <a:tailEnd/>
          </a:ln>
        </p:spPr>
        <p:txBody>
          <a:bodyPr wrap="none" lIns="0" tIns="0" rIns="0" bIns="0">
            <a:prstTxWarp prst="textNoShape">
              <a:avLst/>
            </a:prstTxWarp>
            <a:spAutoFit/>
          </a:bodyPr>
          <a:lstStyle/>
          <a:p>
            <a:endParaRPr lang="en-US" b="1"/>
          </a:p>
        </p:txBody>
      </p:sp>
      <p:sp>
        <p:nvSpPr>
          <p:cNvPr id="455784" name="AutoShape 104"/>
          <p:cNvSpPr>
            <a:spLocks noChangeArrowheads="1"/>
          </p:cNvSpPr>
          <p:nvPr/>
        </p:nvSpPr>
        <p:spPr bwMode="auto">
          <a:xfrm>
            <a:off x="3225800" y="3962400"/>
            <a:ext cx="1676400" cy="381000"/>
          </a:xfrm>
          <a:prstGeom prst="rightArrow">
            <a:avLst>
              <a:gd name="adj1" fmla="val 50000"/>
              <a:gd name="adj2" fmla="val 110000"/>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55785" name="AutoShape 105"/>
          <p:cNvSpPr>
            <a:spLocks noChangeArrowheads="1"/>
          </p:cNvSpPr>
          <p:nvPr/>
        </p:nvSpPr>
        <p:spPr bwMode="auto">
          <a:xfrm>
            <a:off x="3302000" y="2743200"/>
            <a:ext cx="1676400" cy="381000"/>
          </a:xfrm>
          <a:prstGeom prst="rightArrow">
            <a:avLst>
              <a:gd name="adj1" fmla="val 50000"/>
              <a:gd name="adj2" fmla="val 110000"/>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55786" name="Text Box 106"/>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D0524C6-45CC-C849-91CB-2D9E7A760143}" type="slidenum">
              <a:rPr lang="en-US"/>
              <a:pPr/>
              <a:t>39</a:t>
            </a:fld>
            <a:endParaRPr lang="en-US"/>
          </a:p>
        </p:txBody>
      </p:sp>
      <p:sp>
        <p:nvSpPr>
          <p:cNvPr id="457730" name="Rectangle 2"/>
          <p:cNvSpPr>
            <a:spLocks noGrp="1" noChangeArrowheads="1"/>
          </p:cNvSpPr>
          <p:nvPr>
            <p:ph type="title"/>
          </p:nvPr>
        </p:nvSpPr>
        <p:spPr/>
        <p:txBody>
          <a:bodyPr/>
          <a:lstStyle/>
          <a:p>
            <a:r>
              <a:rPr lang="en-US" dirty="0"/>
              <a:t>Single Table Aggregation(4/4</a:t>
            </a:r>
            <a:r>
              <a:rPr lang="en-US" dirty="0" smtClean="0"/>
              <a:t>) </a:t>
            </a:r>
            <a:r>
              <a:rPr lang="en-US" sz="3200" dirty="0" smtClean="0"/>
              <a:t>Consequences</a:t>
            </a:r>
            <a:endParaRPr lang="en-US" dirty="0"/>
          </a:p>
        </p:txBody>
      </p:sp>
      <p:sp>
        <p:nvSpPr>
          <p:cNvPr id="457731" name="Rectangle 3"/>
          <p:cNvSpPr>
            <a:spLocks noGrp="1" noChangeArrowheads="1"/>
          </p:cNvSpPr>
          <p:nvPr>
            <p:ph type="body" idx="1"/>
          </p:nvPr>
        </p:nvSpPr>
        <p:spPr>
          <a:xfrm>
            <a:off x="762000" y="990600"/>
            <a:ext cx="7620000" cy="5257800"/>
          </a:xfrm>
        </p:spPr>
        <p:txBody>
          <a:bodyPr/>
          <a:lstStyle/>
          <a:p>
            <a:pPr>
              <a:lnSpc>
                <a:spcPct val="90000"/>
              </a:lnSpc>
            </a:pPr>
            <a:r>
              <a:rPr lang="en-US" sz="2000" i="1" dirty="0" smtClean="0"/>
              <a:t>Performance</a:t>
            </a:r>
            <a:r>
              <a:rPr lang="en-US" sz="2000" i="1" dirty="0"/>
              <a:t>:</a:t>
            </a:r>
            <a:r>
              <a:rPr lang="en-US" sz="2000" dirty="0"/>
              <a:t> </a:t>
            </a:r>
          </a:p>
          <a:p>
            <a:pPr lvl="1">
              <a:lnSpc>
                <a:spcPct val="90000"/>
              </a:lnSpc>
            </a:pPr>
            <a:r>
              <a:rPr lang="en-US" sz="1800" dirty="0"/>
              <a:t>Pro: only one table</a:t>
            </a:r>
            <a:r>
              <a:rPr lang="en-US" sz="1800" dirty="0" smtClean="0"/>
              <a:t> needs to be accessed. No join operation is needed. </a:t>
            </a:r>
          </a:p>
          <a:p>
            <a:pPr lvl="1">
              <a:lnSpc>
                <a:spcPct val="90000"/>
              </a:lnSpc>
            </a:pPr>
            <a:r>
              <a:rPr lang="en-US" sz="1800" dirty="0"/>
              <a:t>Con: the</a:t>
            </a:r>
            <a:r>
              <a:rPr lang="en-US" sz="1800" dirty="0" smtClean="0"/>
              <a:t> table may be too big with many duplicate cells. </a:t>
            </a:r>
          </a:p>
          <a:p>
            <a:pPr>
              <a:lnSpc>
                <a:spcPct val="90000"/>
              </a:lnSpc>
            </a:pPr>
            <a:r>
              <a:rPr lang="en-US" sz="2000" i="1" dirty="0" smtClean="0"/>
              <a:t>Maintenance </a:t>
            </a:r>
            <a:r>
              <a:rPr lang="en-US" sz="2000" i="1" dirty="0"/>
              <a:t>and flexibility:</a:t>
            </a:r>
            <a:r>
              <a:rPr lang="en-US" sz="2000" dirty="0" smtClean="0"/>
              <a:t> </a:t>
            </a:r>
          </a:p>
          <a:p>
            <a:pPr lvl="1">
              <a:lnSpc>
                <a:spcPct val="90000"/>
              </a:lnSpc>
            </a:pPr>
            <a:r>
              <a:rPr lang="en-US" sz="1800" dirty="0" smtClean="0"/>
              <a:t>If an </a:t>
            </a:r>
            <a:r>
              <a:rPr lang="en-US" sz="1800" dirty="0"/>
              <a:t>aggregated</a:t>
            </a:r>
            <a:r>
              <a:rPr lang="en-US" sz="1800" dirty="0" smtClean="0"/>
              <a:t> type occurs in multiple classes/tables, a change in the aggregated class needs to be handled for all the tables. </a:t>
            </a:r>
          </a:p>
          <a:p>
            <a:pPr lvl="1">
              <a:lnSpc>
                <a:spcPct val="90000"/>
              </a:lnSpc>
            </a:pPr>
            <a:r>
              <a:rPr lang="en-US" sz="1800" dirty="0" smtClean="0"/>
              <a:t>E.g., Both Course and </a:t>
            </a:r>
            <a:r>
              <a:rPr lang="en-US" sz="1800" dirty="0" err="1" smtClean="0"/>
              <a:t>HumanResource</a:t>
            </a:r>
            <a:r>
              <a:rPr lang="en-US" sz="1800" dirty="0" smtClean="0"/>
              <a:t> tables contain Instructor class.</a:t>
            </a:r>
          </a:p>
          <a:p>
            <a:pPr lvl="1">
              <a:lnSpc>
                <a:spcPct val="90000"/>
              </a:lnSpc>
            </a:pPr>
            <a:r>
              <a:rPr lang="en-US" sz="1800" dirty="0" smtClean="0"/>
              <a:t>A change in Instructor class ripples to all the aggregating classes  </a:t>
            </a:r>
          </a:p>
          <a:p>
            <a:pPr>
              <a:lnSpc>
                <a:spcPct val="90000"/>
              </a:lnSpc>
            </a:pPr>
            <a:r>
              <a:rPr lang="en-US" sz="2000" i="1" dirty="0" smtClean="0"/>
              <a:t>Consistency </a:t>
            </a:r>
            <a:r>
              <a:rPr lang="en-US" sz="2000" i="1" dirty="0"/>
              <a:t>of the database:</a:t>
            </a:r>
            <a:r>
              <a:rPr lang="en-US" sz="2000" dirty="0" smtClean="0"/>
              <a:t> </a:t>
            </a:r>
          </a:p>
          <a:p>
            <a:pPr lvl="1">
              <a:lnSpc>
                <a:spcPct val="90000"/>
              </a:lnSpc>
            </a:pPr>
            <a:r>
              <a:rPr lang="en-US" sz="1800" dirty="0" smtClean="0"/>
              <a:t>Aggregated </a:t>
            </a:r>
            <a:r>
              <a:rPr lang="en-US" sz="1800" dirty="0"/>
              <a:t>objects are automatically deleted on deletion of the aggregating objects.</a:t>
            </a:r>
            <a:r>
              <a:rPr lang="en-US" sz="1800" dirty="0" smtClean="0"/>
              <a:t> </a:t>
            </a:r>
          </a:p>
          <a:p>
            <a:pPr lvl="1">
              <a:lnSpc>
                <a:spcPct val="90000"/>
              </a:lnSpc>
            </a:pPr>
            <a:r>
              <a:rPr lang="en-US" sz="1800" dirty="0" smtClean="0"/>
              <a:t>e.g. The </a:t>
            </a:r>
            <a:r>
              <a:rPr lang="en-US" sz="1800" dirty="0" smtClean="0"/>
              <a:t>deletion </a:t>
            </a:r>
            <a:r>
              <a:rPr lang="en-US" sz="1800" dirty="0" smtClean="0"/>
              <a:t>of Course table/rows causes the deletion of Instructor </a:t>
            </a:r>
            <a:r>
              <a:rPr lang="en-US" sz="1800" dirty="0" smtClean="0"/>
              <a:t>info</a:t>
            </a:r>
            <a:endParaRPr lang="en-US" sz="1800" dirty="0" smtClean="0"/>
          </a:p>
          <a:p>
            <a:pPr>
              <a:lnSpc>
                <a:spcPct val="90000"/>
              </a:lnSpc>
            </a:pPr>
            <a:r>
              <a:rPr lang="en-US" sz="2000" i="1" dirty="0"/>
              <a:t>Ad-hoc queries</a:t>
            </a:r>
            <a:r>
              <a:rPr lang="en-US" sz="2000" dirty="0"/>
              <a:t>:</a:t>
            </a:r>
            <a:r>
              <a:rPr lang="en-US" sz="2000" dirty="0" smtClean="0"/>
              <a:t> </a:t>
            </a:r>
          </a:p>
          <a:p>
            <a:pPr lvl="1">
              <a:lnSpc>
                <a:spcPct val="90000"/>
              </a:lnSpc>
            </a:pPr>
            <a:r>
              <a:rPr lang="en-US" sz="1600" dirty="0" smtClean="0"/>
              <a:t>E.g., If </a:t>
            </a:r>
            <a:r>
              <a:rPr lang="en-US" sz="1600" dirty="0"/>
              <a:t>you want to form a query that scans all </a:t>
            </a:r>
            <a:r>
              <a:rPr lang="en-US" sz="1600" dirty="0">
                <a:latin typeface="Courier New" charset="0"/>
              </a:rPr>
              <a:t>Instructor </a:t>
            </a:r>
            <a:r>
              <a:rPr lang="en-US" sz="1600" dirty="0"/>
              <a:t>objects in the database, this is very hard to formulate.</a:t>
            </a:r>
            <a:r>
              <a:rPr lang="en-US" sz="1600" dirty="0" smtClean="0"/>
              <a:t> </a:t>
            </a:r>
            <a:endParaRPr lang="en-US" sz="1600" dirty="0"/>
          </a:p>
        </p:txBody>
      </p:sp>
      <p:sp>
        <p:nvSpPr>
          <p:cNvPr id="457732"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156FA56-D5B2-4348-8DBC-3BAFDD00DA8B}" type="slidenum">
              <a:rPr lang="en-US"/>
              <a:pPr/>
              <a:t>4</a:t>
            </a:fld>
            <a:endParaRPr lang="en-US"/>
          </a:p>
        </p:txBody>
      </p:sp>
      <p:sp>
        <p:nvSpPr>
          <p:cNvPr id="394242" name="Rectangle 2"/>
          <p:cNvSpPr>
            <a:spLocks noGrp="1" noChangeArrowheads="1"/>
          </p:cNvSpPr>
          <p:nvPr>
            <p:ph type="title"/>
          </p:nvPr>
        </p:nvSpPr>
        <p:spPr/>
        <p:txBody>
          <a:bodyPr/>
          <a:lstStyle/>
          <a:p>
            <a:r>
              <a:rPr lang="en-US" sz="2600"/>
              <a:t>Write your own distributed object </a:t>
            </a:r>
          </a:p>
        </p:txBody>
      </p:sp>
      <p:sp>
        <p:nvSpPr>
          <p:cNvPr id="394243" name="Rectangle 3"/>
          <p:cNvSpPr>
            <a:spLocks noGrp="1" noChangeArrowheads="1"/>
          </p:cNvSpPr>
          <p:nvPr>
            <p:ph type="body" idx="1"/>
          </p:nvPr>
        </p:nvSpPr>
        <p:spPr/>
        <p:txBody>
          <a:bodyPr/>
          <a:lstStyle/>
          <a:p>
            <a:pPr>
              <a:lnSpc>
                <a:spcPct val="80000"/>
              </a:lnSpc>
            </a:pPr>
            <a:r>
              <a:rPr lang="en-US" sz="1800"/>
              <a:t>Client only knows the interface</a:t>
            </a:r>
          </a:p>
          <a:p>
            <a:pPr lvl="1">
              <a:lnSpc>
                <a:spcPct val="80000"/>
              </a:lnSpc>
              <a:buFont typeface="Arial" charset="0"/>
              <a:buNone/>
            </a:pPr>
            <a:r>
              <a:rPr lang="en-US" sz="1600">
                <a:latin typeface="Courier New" charset="0"/>
              </a:rPr>
              <a:t>public interface Person {</a:t>
            </a:r>
          </a:p>
          <a:p>
            <a:pPr lvl="1">
              <a:lnSpc>
                <a:spcPct val="80000"/>
              </a:lnSpc>
              <a:buFont typeface="Arial" charset="0"/>
              <a:buNone/>
            </a:pPr>
            <a:r>
              <a:rPr lang="en-US" sz="1600">
                <a:latin typeface="Courier New" charset="0"/>
              </a:rPr>
              <a:t>	public int getAge() throws Throwable;</a:t>
            </a:r>
          </a:p>
          <a:p>
            <a:pPr lvl="1">
              <a:lnSpc>
                <a:spcPct val="80000"/>
              </a:lnSpc>
              <a:buFont typeface="Arial" charset="0"/>
              <a:buNone/>
            </a:pPr>
            <a:r>
              <a:rPr lang="en-US" sz="1600">
                <a:latin typeface="Courier New" charset="0"/>
              </a:rPr>
              <a:t>	public String getName() throws Throwable;</a:t>
            </a:r>
          </a:p>
          <a:p>
            <a:pPr lvl="1">
              <a:lnSpc>
                <a:spcPct val="80000"/>
              </a:lnSpc>
              <a:buFont typeface="Arial" charset="0"/>
              <a:buNone/>
            </a:pPr>
            <a:r>
              <a:rPr lang="en-US" sz="1600">
                <a:latin typeface="Courier New" charset="0"/>
              </a:rPr>
              <a:t>}</a:t>
            </a:r>
          </a:p>
          <a:p>
            <a:pPr>
              <a:lnSpc>
                <a:spcPct val="80000"/>
              </a:lnSpc>
            </a:pPr>
            <a:r>
              <a:rPr lang="en-US" sz="1800"/>
              <a:t>Client uses the object just as if it were local</a:t>
            </a:r>
          </a:p>
          <a:p>
            <a:pPr lvl="1">
              <a:lnSpc>
                <a:spcPct val="80000"/>
              </a:lnSpc>
              <a:buFont typeface="Arial" charset="0"/>
              <a:buNone/>
            </a:pPr>
            <a:r>
              <a:rPr lang="en-US" sz="1600">
                <a:latin typeface="Courier New" charset="0"/>
              </a:rPr>
              <a:t>public class PersonClient {</a:t>
            </a:r>
          </a:p>
          <a:p>
            <a:pPr lvl="1">
              <a:lnSpc>
                <a:spcPct val="80000"/>
              </a:lnSpc>
              <a:buFont typeface="Arial" charset="0"/>
              <a:buNone/>
            </a:pPr>
            <a:r>
              <a:rPr lang="en-US" sz="1600">
                <a:latin typeface="Courier New" charset="0"/>
              </a:rPr>
              <a:t>	public static void main(String[] args) {</a:t>
            </a:r>
          </a:p>
          <a:p>
            <a:pPr lvl="1">
              <a:lnSpc>
                <a:spcPct val="80000"/>
              </a:lnSpc>
              <a:buFont typeface="Arial" charset="0"/>
              <a:buNone/>
            </a:pPr>
            <a:r>
              <a:rPr lang="en-US" sz="1600">
                <a:latin typeface="Courier New" charset="0"/>
              </a:rPr>
              <a:t>		try {</a:t>
            </a:r>
          </a:p>
          <a:p>
            <a:pPr lvl="1">
              <a:lnSpc>
                <a:spcPct val="80000"/>
              </a:lnSpc>
              <a:buFont typeface="Arial" charset="0"/>
              <a:buNone/>
            </a:pPr>
            <a:r>
              <a:rPr lang="en-US" sz="1600">
                <a:latin typeface="Courier New" charset="0"/>
              </a:rPr>
              <a:t>		     Person person = new </a:t>
            </a:r>
            <a:r>
              <a:rPr lang="en-US" sz="1600">
                <a:solidFill>
                  <a:schemeClr val="hlink"/>
                </a:solidFill>
                <a:latin typeface="Courier New" charset="0"/>
              </a:rPr>
              <a:t>Person_Stub</a:t>
            </a:r>
            <a:r>
              <a:rPr lang="en-US" sz="1600">
                <a:latin typeface="Courier New" charset="0"/>
              </a:rPr>
              <a:t>();</a:t>
            </a:r>
          </a:p>
          <a:p>
            <a:pPr lvl="1">
              <a:lnSpc>
                <a:spcPct val="80000"/>
              </a:lnSpc>
              <a:buFont typeface="Arial" charset="0"/>
              <a:buNone/>
            </a:pPr>
            <a:r>
              <a:rPr lang="en-US" sz="1600">
                <a:latin typeface="Courier New" charset="0"/>
              </a:rPr>
              <a:t>		     int age = person.getAge();</a:t>
            </a:r>
          </a:p>
          <a:p>
            <a:pPr lvl="1">
              <a:lnSpc>
                <a:spcPct val="80000"/>
              </a:lnSpc>
              <a:buFont typeface="Arial" charset="0"/>
              <a:buNone/>
            </a:pPr>
            <a:r>
              <a:rPr lang="en-US" sz="1600">
                <a:latin typeface="Courier New" charset="0"/>
              </a:rPr>
              <a:t>		     String name = person.getName();</a:t>
            </a:r>
          </a:p>
          <a:p>
            <a:pPr lvl="1">
              <a:lnSpc>
                <a:spcPct val="80000"/>
              </a:lnSpc>
              <a:buFont typeface="Arial" charset="0"/>
              <a:buNone/>
            </a:pPr>
            <a:r>
              <a:rPr lang="en-US" sz="1600">
                <a:latin typeface="Courier New" charset="0"/>
              </a:rPr>
              <a:t>		     System.out.println(name + age);</a:t>
            </a:r>
          </a:p>
          <a:p>
            <a:pPr lvl="1">
              <a:lnSpc>
                <a:spcPct val="80000"/>
              </a:lnSpc>
              <a:buFont typeface="Arial" charset="0"/>
              <a:buNone/>
            </a:pPr>
            <a:r>
              <a:rPr lang="en-US" sz="1600">
                <a:latin typeface="Courier New" charset="0"/>
              </a:rPr>
              <a:t>		} catch (Throwable t) {</a:t>
            </a:r>
          </a:p>
          <a:p>
            <a:pPr lvl="1">
              <a:lnSpc>
                <a:spcPct val="80000"/>
              </a:lnSpc>
              <a:buFont typeface="Arial" charset="0"/>
              <a:buNone/>
            </a:pPr>
            <a:r>
              <a:rPr lang="en-US" sz="1600">
                <a:latin typeface="Courier New" charset="0"/>
              </a:rPr>
              <a:t>		}</a:t>
            </a:r>
          </a:p>
          <a:p>
            <a:pPr lvl="1">
              <a:lnSpc>
                <a:spcPct val="80000"/>
              </a:lnSpc>
              <a:buFont typeface="Arial" charset="0"/>
              <a:buNone/>
            </a:pPr>
            <a:r>
              <a:rPr lang="en-US" sz="1600">
                <a:latin typeface="Courier New" charset="0"/>
              </a:rPr>
              <a:t>	}</a:t>
            </a:r>
          </a:p>
          <a:p>
            <a:pPr lvl="1">
              <a:lnSpc>
                <a:spcPct val="80000"/>
              </a:lnSpc>
              <a:buFont typeface="Arial" charset="0"/>
              <a:buNone/>
            </a:pPr>
            <a:r>
              <a:rPr lang="en-US" sz="1600">
                <a:latin typeface="Courier New" charset="0"/>
              </a:rPr>
              <a:t>}</a:t>
            </a:r>
          </a:p>
          <a:p>
            <a:pPr>
              <a:lnSpc>
                <a:spcPct val="80000"/>
              </a:lnSpc>
            </a:pPr>
            <a:r>
              <a:rPr lang="en-US" sz="1800"/>
              <a:t>Networking is taken care of by Person_Stub</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3"/>
          <p:cNvSpPr>
            <a:spLocks noGrp="1"/>
          </p:cNvSpPr>
          <p:nvPr>
            <p:ph type="sldNum" sz="quarter" idx="10"/>
          </p:nvPr>
        </p:nvSpPr>
        <p:spPr/>
        <p:txBody>
          <a:bodyPr/>
          <a:lstStyle/>
          <a:p>
            <a:fld id="{B84A8407-CBB7-3F43-9FEA-ED4AB7347401}" type="slidenum">
              <a:rPr lang="en-US"/>
              <a:pPr/>
              <a:t>40</a:t>
            </a:fld>
            <a:endParaRPr lang="en-US"/>
          </a:p>
        </p:txBody>
      </p:sp>
      <p:sp>
        <p:nvSpPr>
          <p:cNvPr id="459778" name="Rectangle 2"/>
          <p:cNvSpPr>
            <a:spLocks noGrp="1" noChangeArrowheads="1"/>
          </p:cNvSpPr>
          <p:nvPr>
            <p:ph type="title"/>
          </p:nvPr>
        </p:nvSpPr>
        <p:spPr>
          <a:xfrm>
            <a:off x="609600" y="228600"/>
            <a:ext cx="7696200" cy="457200"/>
          </a:xfrm>
        </p:spPr>
        <p:txBody>
          <a:bodyPr/>
          <a:lstStyle/>
          <a:p>
            <a:r>
              <a:rPr lang="en-US" b="1"/>
              <a:t>Foreign Key Aggregation (1/3)</a:t>
            </a:r>
          </a:p>
        </p:txBody>
      </p:sp>
      <p:sp>
        <p:nvSpPr>
          <p:cNvPr id="459779" name="Rectangle 3"/>
          <p:cNvSpPr>
            <a:spLocks noGrp="1" noChangeArrowheads="1"/>
          </p:cNvSpPr>
          <p:nvPr>
            <p:ph type="body" idx="1"/>
          </p:nvPr>
        </p:nvSpPr>
        <p:spPr>
          <a:xfrm>
            <a:off x="1123950" y="1068388"/>
            <a:ext cx="7277100" cy="1855787"/>
          </a:xfrm>
        </p:spPr>
        <p:txBody>
          <a:bodyPr/>
          <a:lstStyle/>
          <a:p>
            <a:pPr>
              <a:lnSpc>
                <a:spcPct val="80000"/>
              </a:lnSpc>
            </a:pPr>
            <a:r>
              <a:rPr lang="en-US" sz="1800" b="1" dirty="0"/>
              <a:t>Abstract: </a:t>
            </a:r>
            <a:r>
              <a:rPr lang="en-US" sz="1800" dirty="0"/>
              <a:t>The pattern shows how to map aggregation to a relational data model using foreign keys.</a:t>
            </a:r>
          </a:p>
          <a:p>
            <a:pPr>
              <a:lnSpc>
                <a:spcPct val="80000"/>
              </a:lnSpc>
            </a:pPr>
            <a:r>
              <a:rPr lang="en-US" sz="1800" b="1" dirty="0"/>
              <a:t>Solution: </a:t>
            </a:r>
            <a:r>
              <a:rPr lang="en-US" sz="1800" dirty="0"/>
              <a:t>Use a separate table for the aggregated type.</a:t>
            </a:r>
            <a:r>
              <a:rPr lang="en-US" sz="1800" dirty="0" smtClean="0"/>
              <a:t> </a:t>
            </a:r>
          </a:p>
          <a:p>
            <a:pPr lvl="1">
              <a:lnSpc>
                <a:spcPct val="80000"/>
              </a:lnSpc>
            </a:pPr>
            <a:r>
              <a:rPr lang="en-US" sz="1400" dirty="0" smtClean="0"/>
              <a:t>Insert </a:t>
            </a:r>
            <a:r>
              <a:rPr lang="en-US" sz="1400" dirty="0"/>
              <a:t>an synthetic object  identity into the </a:t>
            </a:r>
            <a:r>
              <a:rPr lang="en-US" sz="1400" dirty="0" smtClean="0"/>
              <a:t>table</a:t>
            </a:r>
          </a:p>
          <a:p>
            <a:pPr lvl="1">
              <a:lnSpc>
                <a:spcPct val="80000"/>
              </a:lnSpc>
            </a:pPr>
            <a:r>
              <a:rPr lang="en-US" sz="1400" dirty="0" smtClean="0"/>
              <a:t>use </a:t>
            </a:r>
            <a:r>
              <a:rPr lang="en-US" sz="1400" dirty="0"/>
              <a:t>this object identity in the table of the aggregating object to make a foreign key link to the aggregated object.</a:t>
            </a:r>
          </a:p>
          <a:p>
            <a:pPr>
              <a:lnSpc>
                <a:spcPct val="80000"/>
              </a:lnSpc>
            </a:pPr>
            <a:endParaRPr lang="en-US" sz="1800" dirty="0"/>
          </a:p>
          <a:p>
            <a:pPr>
              <a:lnSpc>
                <a:spcPct val="80000"/>
              </a:lnSpc>
            </a:pPr>
            <a:endParaRPr lang="en-US" sz="1800" dirty="0"/>
          </a:p>
          <a:p>
            <a:pPr>
              <a:lnSpc>
                <a:spcPct val="80000"/>
              </a:lnSpc>
            </a:pPr>
            <a:endParaRPr lang="en-US" sz="1800" dirty="0"/>
          </a:p>
        </p:txBody>
      </p:sp>
      <p:grpSp>
        <p:nvGrpSpPr>
          <p:cNvPr id="459780" name="Group 4"/>
          <p:cNvGrpSpPr>
            <a:grpSpLocks/>
          </p:cNvGrpSpPr>
          <p:nvPr/>
        </p:nvGrpSpPr>
        <p:grpSpPr bwMode="auto">
          <a:xfrm>
            <a:off x="1676400" y="4011613"/>
            <a:ext cx="1211263" cy="469900"/>
            <a:chOff x="960" y="2016"/>
            <a:chExt cx="831" cy="342"/>
          </a:xfrm>
        </p:grpSpPr>
        <p:sp>
          <p:nvSpPr>
            <p:cNvPr id="459781" name="Rectangle 5"/>
            <p:cNvSpPr>
              <a:spLocks noChangeArrowheads="1"/>
            </p:cNvSpPr>
            <p:nvPr/>
          </p:nvSpPr>
          <p:spPr bwMode="auto">
            <a:xfrm>
              <a:off x="960" y="2016"/>
              <a:ext cx="831" cy="342"/>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9782" name="Rectangle 6"/>
            <p:cNvSpPr>
              <a:spLocks noChangeArrowheads="1"/>
            </p:cNvSpPr>
            <p:nvPr/>
          </p:nvSpPr>
          <p:spPr bwMode="auto">
            <a:xfrm>
              <a:off x="1031" y="2059"/>
              <a:ext cx="707" cy="111"/>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aggregatingObject</a:t>
              </a:r>
              <a:endParaRPr lang="en-US" b="1"/>
            </a:p>
          </p:txBody>
        </p:sp>
        <p:sp>
          <p:nvSpPr>
            <p:cNvPr id="459783" name="Rectangle 7"/>
            <p:cNvSpPr>
              <a:spLocks noChangeArrowheads="1"/>
            </p:cNvSpPr>
            <p:nvPr/>
          </p:nvSpPr>
          <p:spPr bwMode="auto">
            <a:xfrm>
              <a:off x="960" y="2160"/>
              <a:ext cx="831" cy="118"/>
            </a:xfrm>
            <a:prstGeom prst="rect">
              <a:avLst/>
            </a:prstGeom>
            <a:noFill/>
            <a:ln w="0">
              <a:solidFill>
                <a:srgbClr val="990033"/>
              </a:solidFill>
              <a:miter lim="800000"/>
              <a:headEnd/>
              <a:tailEnd/>
            </a:ln>
          </p:spPr>
          <p:txBody>
            <a:bodyPr>
              <a:prstTxWarp prst="textNoShape">
                <a:avLst/>
              </a:prstTxWarp>
            </a:bodyPr>
            <a:lstStyle/>
            <a:p>
              <a:endParaRPr lang="en-US"/>
            </a:p>
          </p:txBody>
        </p:sp>
      </p:grpSp>
      <p:grpSp>
        <p:nvGrpSpPr>
          <p:cNvPr id="459784" name="Group 8"/>
          <p:cNvGrpSpPr>
            <a:grpSpLocks/>
          </p:cNvGrpSpPr>
          <p:nvPr/>
        </p:nvGrpSpPr>
        <p:grpSpPr bwMode="auto">
          <a:xfrm>
            <a:off x="1676400" y="5132388"/>
            <a:ext cx="1211263" cy="469900"/>
            <a:chOff x="960" y="2016"/>
            <a:chExt cx="831" cy="342"/>
          </a:xfrm>
        </p:grpSpPr>
        <p:sp>
          <p:nvSpPr>
            <p:cNvPr id="459785" name="Rectangle 9"/>
            <p:cNvSpPr>
              <a:spLocks noChangeArrowheads="1"/>
            </p:cNvSpPr>
            <p:nvPr/>
          </p:nvSpPr>
          <p:spPr bwMode="auto">
            <a:xfrm>
              <a:off x="960" y="2016"/>
              <a:ext cx="831" cy="342"/>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9786" name="Rectangle 10"/>
            <p:cNvSpPr>
              <a:spLocks noChangeArrowheads="1"/>
            </p:cNvSpPr>
            <p:nvPr/>
          </p:nvSpPr>
          <p:spPr bwMode="auto">
            <a:xfrm>
              <a:off x="1031" y="2059"/>
              <a:ext cx="687" cy="111"/>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aggregatedObject</a:t>
              </a:r>
              <a:endParaRPr lang="en-US" b="1"/>
            </a:p>
          </p:txBody>
        </p:sp>
        <p:sp>
          <p:nvSpPr>
            <p:cNvPr id="459787" name="Rectangle 11"/>
            <p:cNvSpPr>
              <a:spLocks noChangeArrowheads="1"/>
            </p:cNvSpPr>
            <p:nvPr/>
          </p:nvSpPr>
          <p:spPr bwMode="auto">
            <a:xfrm>
              <a:off x="960" y="2160"/>
              <a:ext cx="831" cy="118"/>
            </a:xfrm>
            <a:prstGeom prst="rect">
              <a:avLst/>
            </a:prstGeom>
            <a:noFill/>
            <a:ln w="0">
              <a:solidFill>
                <a:srgbClr val="990033"/>
              </a:solidFill>
              <a:miter lim="800000"/>
              <a:headEnd/>
              <a:tailEnd/>
            </a:ln>
          </p:spPr>
          <p:txBody>
            <a:bodyPr>
              <a:prstTxWarp prst="textNoShape">
                <a:avLst/>
              </a:prstTxWarp>
            </a:bodyPr>
            <a:lstStyle/>
            <a:p>
              <a:endParaRPr lang="en-US"/>
            </a:p>
          </p:txBody>
        </p:sp>
      </p:grpSp>
      <p:grpSp>
        <p:nvGrpSpPr>
          <p:cNvPr id="459788" name="Group 12"/>
          <p:cNvGrpSpPr>
            <a:grpSpLocks/>
          </p:cNvGrpSpPr>
          <p:nvPr/>
        </p:nvGrpSpPr>
        <p:grpSpPr bwMode="auto">
          <a:xfrm>
            <a:off x="2236788" y="4406900"/>
            <a:ext cx="98425" cy="758825"/>
            <a:chOff x="1476" y="1848"/>
            <a:chExt cx="68" cy="552"/>
          </a:xfrm>
        </p:grpSpPr>
        <p:sp>
          <p:nvSpPr>
            <p:cNvPr id="459789" name="Line 13"/>
            <p:cNvSpPr>
              <a:spLocks noChangeShapeType="1"/>
            </p:cNvSpPr>
            <p:nvPr/>
          </p:nvSpPr>
          <p:spPr bwMode="auto">
            <a:xfrm flipV="1">
              <a:off x="1510" y="1848"/>
              <a:ext cx="1" cy="266"/>
            </a:xfrm>
            <a:prstGeom prst="line">
              <a:avLst/>
            </a:prstGeom>
            <a:noFill/>
            <a:ln w="0">
              <a:solidFill>
                <a:srgbClr val="990033"/>
              </a:solidFill>
              <a:round/>
              <a:headEnd/>
              <a:tailEnd/>
            </a:ln>
          </p:spPr>
          <p:txBody>
            <a:bodyPr>
              <a:prstTxWarp prst="textNoShape">
                <a:avLst/>
              </a:prstTxWarp>
            </a:bodyPr>
            <a:lstStyle/>
            <a:p>
              <a:endParaRPr lang="en-US"/>
            </a:p>
          </p:txBody>
        </p:sp>
        <p:sp>
          <p:nvSpPr>
            <p:cNvPr id="459790" name="Freeform 14"/>
            <p:cNvSpPr>
              <a:spLocks/>
            </p:cNvSpPr>
            <p:nvPr/>
          </p:nvSpPr>
          <p:spPr bwMode="auto">
            <a:xfrm>
              <a:off x="1476" y="1848"/>
              <a:ext cx="68" cy="112"/>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59791" name="Line 15"/>
            <p:cNvSpPr>
              <a:spLocks noChangeShapeType="1"/>
            </p:cNvSpPr>
            <p:nvPr/>
          </p:nvSpPr>
          <p:spPr bwMode="auto">
            <a:xfrm flipH="1">
              <a:off x="1504" y="2114"/>
              <a:ext cx="6" cy="286"/>
            </a:xfrm>
            <a:prstGeom prst="line">
              <a:avLst/>
            </a:prstGeom>
            <a:noFill/>
            <a:ln w="0">
              <a:solidFill>
                <a:srgbClr val="990033"/>
              </a:solidFill>
              <a:round/>
              <a:headEnd/>
              <a:tailEnd/>
            </a:ln>
          </p:spPr>
          <p:txBody>
            <a:bodyPr>
              <a:prstTxWarp prst="textNoShape">
                <a:avLst/>
              </a:prstTxWarp>
            </a:bodyPr>
            <a:lstStyle/>
            <a:p>
              <a:endParaRPr lang="en-US"/>
            </a:p>
          </p:txBody>
        </p:sp>
      </p:grpSp>
      <p:sp>
        <p:nvSpPr>
          <p:cNvPr id="459792" name="AutoShape 16"/>
          <p:cNvSpPr>
            <a:spLocks noChangeArrowheads="1"/>
          </p:cNvSpPr>
          <p:nvPr/>
        </p:nvSpPr>
        <p:spPr bwMode="auto">
          <a:xfrm>
            <a:off x="3216275" y="5065713"/>
            <a:ext cx="1539875" cy="330200"/>
          </a:xfrm>
          <a:prstGeom prst="rightArrow">
            <a:avLst>
              <a:gd name="adj1" fmla="val 50000"/>
              <a:gd name="adj2" fmla="val 116587"/>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59793" name="AutoShape 17"/>
          <p:cNvSpPr>
            <a:spLocks noChangeArrowheads="1"/>
          </p:cNvSpPr>
          <p:nvPr/>
        </p:nvSpPr>
        <p:spPr bwMode="auto">
          <a:xfrm>
            <a:off x="3286125" y="4011613"/>
            <a:ext cx="1539875" cy="330200"/>
          </a:xfrm>
          <a:prstGeom prst="rightArrow">
            <a:avLst>
              <a:gd name="adj1" fmla="val 50000"/>
              <a:gd name="adj2" fmla="val 116587"/>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59794" name="Rectangle 18"/>
          <p:cNvSpPr>
            <a:spLocks noChangeArrowheads="1"/>
          </p:cNvSpPr>
          <p:nvPr/>
        </p:nvSpPr>
        <p:spPr bwMode="auto">
          <a:xfrm>
            <a:off x="4826000" y="3352800"/>
            <a:ext cx="1890713" cy="1120775"/>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9795" name="Rectangle 19"/>
          <p:cNvSpPr>
            <a:spLocks noChangeArrowheads="1"/>
          </p:cNvSpPr>
          <p:nvPr/>
        </p:nvSpPr>
        <p:spPr bwMode="auto">
          <a:xfrm>
            <a:off x="4953000" y="3429000"/>
            <a:ext cx="110490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AggregatingTable</a:t>
            </a:r>
            <a:endParaRPr lang="en-US" b="1"/>
          </a:p>
        </p:txBody>
      </p:sp>
      <p:sp>
        <p:nvSpPr>
          <p:cNvPr id="459796" name="Rectangle 20"/>
          <p:cNvSpPr>
            <a:spLocks noChangeArrowheads="1"/>
          </p:cNvSpPr>
          <p:nvPr/>
        </p:nvSpPr>
        <p:spPr bwMode="auto">
          <a:xfrm>
            <a:off x="4826000" y="3694113"/>
            <a:ext cx="1890713" cy="779462"/>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9797" name="Picture 21"/>
          <p:cNvPicPr>
            <a:picLocks noChangeAspect="1" noChangeArrowheads="1"/>
          </p:cNvPicPr>
          <p:nvPr/>
        </p:nvPicPr>
        <p:blipFill>
          <a:blip r:embed="rId3"/>
          <a:srcRect/>
          <a:stretch>
            <a:fillRect/>
          </a:stretch>
        </p:blipFill>
        <p:spPr bwMode="auto">
          <a:xfrm>
            <a:off x="4859338" y="3708400"/>
            <a:ext cx="133350" cy="100013"/>
          </a:xfrm>
          <a:prstGeom prst="rect">
            <a:avLst/>
          </a:prstGeom>
          <a:noFill/>
          <a:ln w="9525">
            <a:noFill/>
            <a:miter lim="800000"/>
            <a:headEnd/>
            <a:tailEnd/>
          </a:ln>
        </p:spPr>
      </p:pic>
      <p:pic>
        <p:nvPicPr>
          <p:cNvPr id="459798" name="Picture 22"/>
          <p:cNvPicPr>
            <a:picLocks noChangeAspect="1" noChangeArrowheads="1"/>
          </p:cNvPicPr>
          <p:nvPr/>
        </p:nvPicPr>
        <p:blipFill>
          <a:blip r:embed="rId4"/>
          <a:srcRect/>
          <a:stretch>
            <a:fillRect/>
          </a:stretch>
        </p:blipFill>
        <p:spPr bwMode="auto">
          <a:xfrm>
            <a:off x="4859338" y="3708400"/>
            <a:ext cx="133350" cy="100013"/>
          </a:xfrm>
          <a:prstGeom prst="rect">
            <a:avLst/>
          </a:prstGeom>
          <a:noFill/>
          <a:ln w="9525">
            <a:noFill/>
            <a:miter lim="800000"/>
            <a:headEnd/>
            <a:tailEnd/>
          </a:ln>
        </p:spPr>
      </p:pic>
      <p:pic>
        <p:nvPicPr>
          <p:cNvPr id="459799" name="Picture 23"/>
          <p:cNvPicPr>
            <a:picLocks noChangeAspect="1" noChangeArrowheads="1"/>
          </p:cNvPicPr>
          <p:nvPr/>
        </p:nvPicPr>
        <p:blipFill>
          <a:blip r:embed="rId3"/>
          <a:srcRect/>
          <a:stretch>
            <a:fillRect/>
          </a:stretch>
        </p:blipFill>
        <p:spPr bwMode="auto">
          <a:xfrm>
            <a:off x="4859338" y="3708400"/>
            <a:ext cx="133350" cy="100013"/>
          </a:xfrm>
          <a:prstGeom prst="rect">
            <a:avLst/>
          </a:prstGeom>
          <a:noFill/>
          <a:ln w="9525">
            <a:noFill/>
            <a:miter lim="800000"/>
            <a:headEnd/>
            <a:tailEnd/>
          </a:ln>
        </p:spPr>
      </p:pic>
      <p:pic>
        <p:nvPicPr>
          <p:cNvPr id="459800" name="Picture 24"/>
          <p:cNvPicPr>
            <a:picLocks noChangeAspect="1" noChangeArrowheads="1"/>
          </p:cNvPicPr>
          <p:nvPr/>
        </p:nvPicPr>
        <p:blipFill>
          <a:blip r:embed="rId3"/>
          <a:srcRect/>
          <a:stretch>
            <a:fillRect/>
          </a:stretch>
        </p:blipFill>
        <p:spPr bwMode="auto">
          <a:xfrm>
            <a:off x="4859338" y="3827463"/>
            <a:ext cx="133350" cy="100012"/>
          </a:xfrm>
          <a:prstGeom prst="rect">
            <a:avLst/>
          </a:prstGeom>
          <a:noFill/>
          <a:ln w="9525">
            <a:noFill/>
            <a:miter lim="800000"/>
            <a:headEnd/>
            <a:tailEnd/>
          </a:ln>
        </p:spPr>
      </p:pic>
      <p:pic>
        <p:nvPicPr>
          <p:cNvPr id="459801" name="Picture 25"/>
          <p:cNvPicPr>
            <a:picLocks noChangeAspect="1" noChangeArrowheads="1"/>
          </p:cNvPicPr>
          <p:nvPr/>
        </p:nvPicPr>
        <p:blipFill>
          <a:blip r:embed="rId4"/>
          <a:srcRect/>
          <a:stretch>
            <a:fillRect/>
          </a:stretch>
        </p:blipFill>
        <p:spPr bwMode="auto">
          <a:xfrm>
            <a:off x="4859338" y="3827463"/>
            <a:ext cx="133350" cy="100012"/>
          </a:xfrm>
          <a:prstGeom prst="rect">
            <a:avLst/>
          </a:prstGeom>
          <a:noFill/>
          <a:ln w="9525">
            <a:noFill/>
            <a:miter lim="800000"/>
            <a:headEnd/>
            <a:tailEnd/>
          </a:ln>
        </p:spPr>
      </p:pic>
      <p:pic>
        <p:nvPicPr>
          <p:cNvPr id="459802" name="Picture 26"/>
          <p:cNvPicPr>
            <a:picLocks noChangeAspect="1" noChangeArrowheads="1"/>
          </p:cNvPicPr>
          <p:nvPr/>
        </p:nvPicPr>
        <p:blipFill>
          <a:blip r:embed="rId3"/>
          <a:srcRect/>
          <a:stretch>
            <a:fillRect/>
          </a:stretch>
        </p:blipFill>
        <p:spPr bwMode="auto">
          <a:xfrm>
            <a:off x="4859338" y="3827463"/>
            <a:ext cx="133350" cy="100012"/>
          </a:xfrm>
          <a:prstGeom prst="rect">
            <a:avLst/>
          </a:prstGeom>
          <a:noFill/>
          <a:ln w="9525">
            <a:noFill/>
            <a:miter lim="800000"/>
            <a:headEnd/>
            <a:tailEnd/>
          </a:ln>
        </p:spPr>
      </p:pic>
      <p:pic>
        <p:nvPicPr>
          <p:cNvPr id="459803" name="Picture 27"/>
          <p:cNvPicPr>
            <a:picLocks noChangeAspect="1" noChangeArrowheads="1"/>
          </p:cNvPicPr>
          <p:nvPr/>
        </p:nvPicPr>
        <p:blipFill>
          <a:blip r:embed="rId3"/>
          <a:srcRect/>
          <a:stretch>
            <a:fillRect/>
          </a:stretch>
        </p:blipFill>
        <p:spPr bwMode="auto">
          <a:xfrm>
            <a:off x="4859338" y="3948113"/>
            <a:ext cx="133350" cy="96837"/>
          </a:xfrm>
          <a:prstGeom prst="rect">
            <a:avLst/>
          </a:prstGeom>
          <a:noFill/>
          <a:ln w="9525">
            <a:noFill/>
            <a:miter lim="800000"/>
            <a:headEnd/>
            <a:tailEnd/>
          </a:ln>
        </p:spPr>
      </p:pic>
      <p:pic>
        <p:nvPicPr>
          <p:cNvPr id="459804" name="Picture 28"/>
          <p:cNvPicPr>
            <a:picLocks noChangeAspect="1" noChangeArrowheads="1"/>
          </p:cNvPicPr>
          <p:nvPr/>
        </p:nvPicPr>
        <p:blipFill>
          <a:blip r:embed="rId4"/>
          <a:srcRect/>
          <a:stretch>
            <a:fillRect/>
          </a:stretch>
        </p:blipFill>
        <p:spPr bwMode="auto">
          <a:xfrm>
            <a:off x="4859338" y="3948113"/>
            <a:ext cx="133350" cy="96837"/>
          </a:xfrm>
          <a:prstGeom prst="rect">
            <a:avLst/>
          </a:prstGeom>
          <a:noFill/>
          <a:ln w="9525">
            <a:noFill/>
            <a:miter lim="800000"/>
            <a:headEnd/>
            <a:tailEnd/>
          </a:ln>
        </p:spPr>
      </p:pic>
      <p:pic>
        <p:nvPicPr>
          <p:cNvPr id="459805" name="Picture 29"/>
          <p:cNvPicPr>
            <a:picLocks noChangeAspect="1" noChangeArrowheads="1"/>
          </p:cNvPicPr>
          <p:nvPr/>
        </p:nvPicPr>
        <p:blipFill>
          <a:blip r:embed="rId3"/>
          <a:srcRect/>
          <a:stretch>
            <a:fillRect/>
          </a:stretch>
        </p:blipFill>
        <p:spPr bwMode="auto">
          <a:xfrm>
            <a:off x="4859338" y="3948113"/>
            <a:ext cx="133350" cy="96837"/>
          </a:xfrm>
          <a:prstGeom prst="rect">
            <a:avLst/>
          </a:prstGeom>
          <a:noFill/>
          <a:ln w="9525">
            <a:noFill/>
            <a:miter lim="800000"/>
            <a:headEnd/>
            <a:tailEnd/>
          </a:ln>
        </p:spPr>
      </p:pic>
      <p:sp>
        <p:nvSpPr>
          <p:cNvPr id="459806" name="Rectangle 30"/>
          <p:cNvSpPr>
            <a:spLocks noChangeArrowheads="1"/>
          </p:cNvSpPr>
          <p:nvPr/>
        </p:nvSpPr>
        <p:spPr bwMode="auto">
          <a:xfrm>
            <a:off x="5035550" y="4143375"/>
            <a:ext cx="31750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 …</a:t>
            </a:r>
            <a:endParaRPr lang="en-US" b="1"/>
          </a:p>
        </p:txBody>
      </p:sp>
      <p:pic>
        <p:nvPicPr>
          <p:cNvPr id="459807" name="Picture 31"/>
          <p:cNvPicPr>
            <a:picLocks noChangeAspect="1" noChangeArrowheads="1"/>
          </p:cNvPicPr>
          <p:nvPr/>
        </p:nvPicPr>
        <p:blipFill>
          <a:blip r:embed="rId3"/>
          <a:srcRect/>
          <a:stretch>
            <a:fillRect/>
          </a:stretch>
        </p:blipFill>
        <p:spPr bwMode="auto">
          <a:xfrm>
            <a:off x="4859338" y="4064000"/>
            <a:ext cx="133350" cy="98425"/>
          </a:xfrm>
          <a:prstGeom prst="rect">
            <a:avLst/>
          </a:prstGeom>
          <a:noFill/>
          <a:ln w="9525">
            <a:noFill/>
            <a:miter lim="800000"/>
            <a:headEnd/>
            <a:tailEnd/>
          </a:ln>
        </p:spPr>
      </p:pic>
      <p:pic>
        <p:nvPicPr>
          <p:cNvPr id="459808" name="Picture 32"/>
          <p:cNvPicPr>
            <a:picLocks noChangeAspect="1" noChangeArrowheads="1"/>
          </p:cNvPicPr>
          <p:nvPr/>
        </p:nvPicPr>
        <p:blipFill>
          <a:blip r:embed="rId4"/>
          <a:srcRect/>
          <a:stretch>
            <a:fillRect/>
          </a:stretch>
        </p:blipFill>
        <p:spPr bwMode="auto">
          <a:xfrm>
            <a:off x="4859338" y="4064000"/>
            <a:ext cx="133350" cy="98425"/>
          </a:xfrm>
          <a:prstGeom prst="rect">
            <a:avLst/>
          </a:prstGeom>
          <a:noFill/>
          <a:ln w="9525">
            <a:noFill/>
            <a:miter lim="800000"/>
            <a:headEnd/>
            <a:tailEnd/>
          </a:ln>
        </p:spPr>
      </p:pic>
      <p:pic>
        <p:nvPicPr>
          <p:cNvPr id="459809" name="Picture 33"/>
          <p:cNvPicPr>
            <a:picLocks noChangeAspect="1" noChangeArrowheads="1"/>
          </p:cNvPicPr>
          <p:nvPr/>
        </p:nvPicPr>
        <p:blipFill>
          <a:blip r:embed="rId3"/>
          <a:srcRect/>
          <a:stretch>
            <a:fillRect/>
          </a:stretch>
        </p:blipFill>
        <p:spPr bwMode="auto">
          <a:xfrm>
            <a:off x="4859338" y="4064000"/>
            <a:ext cx="133350" cy="98425"/>
          </a:xfrm>
          <a:prstGeom prst="rect">
            <a:avLst/>
          </a:prstGeom>
          <a:noFill/>
          <a:ln w="9525">
            <a:noFill/>
            <a:miter lim="800000"/>
            <a:headEnd/>
            <a:tailEnd/>
          </a:ln>
        </p:spPr>
      </p:pic>
      <p:pic>
        <p:nvPicPr>
          <p:cNvPr id="459810" name="Picture 34"/>
          <p:cNvPicPr>
            <a:picLocks noChangeAspect="1" noChangeArrowheads="1"/>
          </p:cNvPicPr>
          <p:nvPr/>
        </p:nvPicPr>
        <p:blipFill>
          <a:blip r:embed="rId3"/>
          <a:srcRect/>
          <a:stretch>
            <a:fillRect/>
          </a:stretch>
        </p:blipFill>
        <p:spPr bwMode="auto">
          <a:xfrm>
            <a:off x="4859338" y="4183063"/>
            <a:ext cx="133350" cy="100012"/>
          </a:xfrm>
          <a:prstGeom prst="rect">
            <a:avLst/>
          </a:prstGeom>
          <a:noFill/>
          <a:ln w="9525">
            <a:noFill/>
            <a:miter lim="800000"/>
            <a:headEnd/>
            <a:tailEnd/>
          </a:ln>
        </p:spPr>
      </p:pic>
      <p:pic>
        <p:nvPicPr>
          <p:cNvPr id="459811" name="Picture 35"/>
          <p:cNvPicPr>
            <a:picLocks noChangeAspect="1" noChangeArrowheads="1"/>
          </p:cNvPicPr>
          <p:nvPr/>
        </p:nvPicPr>
        <p:blipFill>
          <a:blip r:embed="rId4"/>
          <a:srcRect/>
          <a:stretch>
            <a:fillRect/>
          </a:stretch>
        </p:blipFill>
        <p:spPr bwMode="auto">
          <a:xfrm>
            <a:off x="4859338" y="4183063"/>
            <a:ext cx="133350" cy="100012"/>
          </a:xfrm>
          <a:prstGeom prst="rect">
            <a:avLst/>
          </a:prstGeom>
          <a:noFill/>
          <a:ln w="9525">
            <a:noFill/>
            <a:miter lim="800000"/>
            <a:headEnd/>
            <a:tailEnd/>
          </a:ln>
        </p:spPr>
      </p:pic>
      <p:pic>
        <p:nvPicPr>
          <p:cNvPr id="459812" name="Picture 36"/>
          <p:cNvPicPr>
            <a:picLocks noChangeAspect="1" noChangeArrowheads="1"/>
          </p:cNvPicPr>
          <p:nvPr/>
        </p:nvPicPr>
        <p:blipFill>
          <a:blip r:embed="rId3"/>
          <a:srcRect/>
          <a:stretch>
            <a:fillRect/>
          </a:stretch>
        </p:blipFill>
        <p:spPr bwMode="auto">
          <a:xfrm>
            <a:off x="4859338" y="4183063"/>
            <a:ext cx="133350" cy="100012"/>
          </a:xfrm>
          <a:prstGeom prst="rect">
            <a:avLst/>
          </a:prstGeom>
          <a:noFill/>
          <a:ln w="9525">
            <a:noFill/>
            <a:miter lim="800000"/>
            <a:headEnd/>
            <a:tailEnd/>
          </a:ln>
        </p:spPr>
      </p:pic>
      <p:pic>
        <p:nvPicPr>
          <p:cNvPr id="459813" name="Picture 37"/>
          <p:cNvPicPr>
            <a:picLocks noChangeAspect="1" noChangeArrowheads="1"/>
          </p:cNvPicPr>
          <p:nvPr/>
        </p:nvPicPr>
        <p:blipFill>
          <a:blip r:embed="rId5"/>
          <a:srcRect/>
          <a:stretch>
            <a:fillRect/>
          </a:stretch>
        </p:blipFill>
        <p:spPr bwMode="auto">
          <a:xfrm>
            <a:off x="6437313" y="3419475"/>
            <a:ext cx="239712" cy="211138"/>
          </a:xfrm>
          <a:prstGeom prst="rect">
            <a:avLst/>
          </a:prstGeom>
          <a:noFill/>
          <a:ln w="9525">
            <a:noFill/>
            <a:miter lim="800000"/>
            <a:headEnd/>
            <a:tailEnd/>
          </a:ln>
        </p:spPr>
      </p:pic>
      <p:sp>
        <p:nvSpPr>
          <p:cNvPr id="459814" name="Rectangle 38"/>
          <p:cNvSpPr>
            <a:spLocks noChangeArrowheads="1"/>
          </p:cNvSpPr>
          <p:nvPr/>
        </p:nvSpPr>
        <p:spPr bwMode="auto">
          <a:xfrm>
            <a:off x="5035550" y="3946525"/>
            <a:ext cx="6191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attribute1 </a:t>
            </a:r>
            <a:endParaRPr lang="en-US" b="1"/>
          </a:p>
        </p:txBody>
      </p:sp>
      <p:sp>
        <p:nvSpPr>
          <p:cNvPr id="459815" name="Rectangle 39"/>
          <p:cNvSpPr>
            <a:spLocks noChangeArrowheads="1"/>
          </p:cNvSpPr>
          <p:nvPr/>
        </p:nvSpPr>
        <p:spPr bwMode="auto">
          <a:xfrm>
            <a:off x="5035550" y="3748088"/>
            <a:ext cx="124936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aggregatedObjectID</a:t>
            </a:r>
            <a:endParaRPr lang="en-US" b="1"/>
          </a:p>
        </p:txBody>
      </p:sp>
      <p:sp>
        <p:nvSpPr>
          <p:cNvPr id="459816" name="Rectangle 40"/>
          <p:cNvSpPr>
            <a:spLocks noChangeArrowheads="1"/>
          </p:cNvSpPr>
          <p:nvPr/>
        </p:nvSpPr>
        <p:spPr bwMode="auto">
          <a:xfrm>
            <a:off x="4826000" y="4670425"/>
            <a:ext cx="1890713" cy="1120775"/>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59817" name="Rectangle 41"/>
          <p:cNvSpPr>
            <a:spLocks noChangeArrowheads="1"/>
          </p:cNvSpPr>
          <p:nvPr/>
        </p:nvSpPr>
        <p:spPr bwMode="auto">
          <a:xfrm>
            <a:off x="4876800" y="4724400"/>
            <a:ext cx="14763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AggregatedObjectTable</a:t>
            </a:r>
            <a:endParaRPr lang="en-US" b="1"/>
          </a:p>
        </p:txBody>
      </p:sp>
      <p:sp>
        <p:nvSpPr>
          <p:cNvPr id="459818" name="Rectangle 42"/>
          <p:cNvSpPr>
            <a:spLocks noChangeArrowheads="1"/>
          </p:cNvSpPr>
          <p:nvPr/>
        </p:nvSpPr>
        <p:spPr bwMode="auto">
          <a:xfrm>
            <a:off x="4826000" y="5013325"/>
            <a:ext cx="1890713" cy="77787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59819" name="Picture 43"/>
          <p:cNvPicPr>
            <a:picLocks noChangeAspect="1" noChangeArrowheads="1"/>
          </p:cNvPicPr>
          <p:nvPr/>
        </p:nvPicPr>
        <p:blipFill>
          <a:blip r:embed="rId3"/>
          <a:srcRect/>
          <a:stretch>
            <a:fillRect/>
          </a:stretch>
        </p:blipFill>
        <p:spPr bwMode="auto">
          <a:xfrm>
            <a:off x="4859338" y="5026025"/>
            <a:ext cx="133350" cy="100013"/>
          </a:xfrm>
          <a:prstGeom prst="rect">
            <a:avLst/>
          </a:prstGeom>
          <a:noFill/>
          <a:ln w="9525">
            <a:noFill/>
            <a:miter lim="800000"/>
            <a:headEnd/>
            <a:tailEnd/>
          </a:ln>
        </p:spPr>
      </p:pic>
      <p:pic>
        <p:nvPicPr>
          <p:cNvPr id="459820" name="Picture 44"/>
          <p:cNvPicPr>
            <a:picLocks noChangeAspect="1" noChangeArrowheads="1"/>
          </p:cNvPicPr>
          <p:nvPr/>
        </p:nvPicPr>
        <p:blipFill>
          <a:blip r:embed="rId4"/>
          <a:srcRect/>
          <a:stretch>
            <a:fillRect/>
          </a:stretch>
        </p:blipFill>
        <p:spPr bwMode="auto">
          <a:xfrm>
            <a:off x="4859338" y="5026025"/>
            <a:ext cx="133350" cy="100013"/>
          </a:xfrm>
          <a:prstGeom prst="rect">
            <a:avLst/>
          </a:prstGeom>
          <a:noFill/>
          <a:ln w="9525">
            <a:noFill/>
            <a:miter lim="800000"/>
            <a:headEnd/>
            <a:tailEnd/>
          </a:ln>
        </p:spPr>
      </p:pic>
      <p:pic>
        <p:nvPicPr>
          <p:cNvPr id="459821" name="Picture 45"/>
          <p:cNvPicPr>
            <a:picLocks noChangeAspect="1" noChangeArrowheads="1"/>
          </p:cNvPicPr>
          <p:nvPr/>
        </p:nvPicPr>
        <p:blipFill>
          <a:blip r:embed="rId3"/>
          <a:srcRect/>
          <a:stretch>
            <a:fillRect/>
          </a:stretch>
        </p:blipFill>
        <p:spPr bwMode="auto">
          <a:xfrm>
            <a:off x="4859338" y="5026025"/>
            <a:ext cx="133350" cy="100013"/>
          </a:xfrm>
          <a:prstGeom prst="rect">
            <a:avLst/>
          </a:prstGeom>
          <a:noFill/>
          <a:ln w="9525">
            <a:noFill/>
            <a:miter lim="800000"/>
            <a:headEnd/>
            <a:tailEnd/>
          </a:ln>
        </p:spPr>
      </p:pic>
      <p:pic>
        <p:nvPicPr>
          <p:cNvPr id="459822" name="Picture 46"/>
          <p:cNvPicPr>
            <a:picLocks noChangeAspect="1" noChangeArrowheads="1"/>
          </p:cNvPicPr>
          <p:nvPr/>
        </p:nvPicPr>
        <p:blipFill>
          <a:blip r:embed="rId3"/>
          <a:srcRect/>
          <a:stretch>
            <a:fillRect/>
          </a:stretch>
        </p:blipFill>
        <p:spPr bwMode="auto">
          <a:xfrm>
            <a:off x="4859338" y="5146675"/>
            <a:ext cx="133350" cy="98425"/>
          </a:xfrm>
          <a:prstGeom prst="rect">
            <a:avLst/>
          </a:prstGeom>
          <a:noFill/>
          <a:ln w="9525">
            <a:noFill/>
            <a:miter lim="800000"/>
            <a:headEnd/>
            <a:tailEnd/>
          </a:ln>
        </p:spPr>
      </p:pic>
      <p:pic>
        <p:nvPicPr>
          <p:cNvPr id="459823" name="Picture 47"/>
          <p:cNvPicPr>
            <a:picLocks noChangeAspect="1" noChangeArrowheads="1"/>
          </p:cNvPicPr>
          <p:nvPr/>
        </p:nvPicPr>
        <p:blipFill>
          <a:blip r:embed="rId4"/>
          <a:srcRect/>
          <a:stretch>
            <a:fillRect/>
          </a:stretch>
        </p:blipFill>
        <p:spPr bwMode="auto">
          <a:xfrm>
            <a:off x="4859338" y="5146675"/>
            <a:ext cx="133350" cy="98425"/>
          </a:xfrm>
          <a:prstGeom prst="rect">
            <a:avLst/>
          </a:prstGeom>
          <a:noFill/>
          <a:ln w="9525">
            <a:noFill/>
            <a:miter lim="800000"/>
            <a:headEnd/>
            <a:tailEnd/>
          </a:ln>
        </p:spPr>
      </p:pic>
      <p:pic>
        <p:nvPicPr>
          <p:cNvPr id="459824" name="Picture 48"/>
          <p:cNvPicPr>
            <a:picLocks noChangeAspect="1" noChangeArrowheads="1"/>
          </p:cNvPicPr>
          <p:nvPr/>
        </p:nvPicPr>
        <p:blipFill>
          <a:blip r:embed="rId3"/>
          <a:srcRect/>
          <a:stretch>
            <a:fillRect/>
          </a:stretch>
        </p:blipFill>
        <p:spPr bwMode="auto">
          <a:xfrm>
            <a:off x="4859338" y="5146675"/>
            <a:ext cx="133350" cy="98425"/>
          </a:xfrm>
          <a:prstGeom prst="rect">
            <a:avLst/>
          </a:prstGeom>
          <a:noFill/>
          <a:ln w="9525">
            <a:noFill/>
            <a:miter lim="800000"/>
            <a:headEnd/>
            <a:tailEnd/>
          </a:ln>
        </p:spPr>
      </p:pic>
      <p:pic>
        <p:nvPicPr>
          <p:cNvPr id="459825" name="Picture 49"/>
          <p:cNvPicPr>
            <a:picLocks noChangeAspect="1" noChangeArrowheads="1"/>
          </p:cNvPicPr>
          <p:nvPr/>
        </p:nvPicPr>
        <p:blipFill>
          <a:blip r:embed="rId3"/>
          <a:srcRect/>
          <a:stretch>
            <a:fillRect/>
          </a:stretch>
        </p:blipFill>
        <p:spPr bwMode="auto">
          <a:xfrm>
            <a:off x="4859338" y="5265738"/>
            <a:ext cx="133350" cy="96837"/>
          </a:xfrm>
          <a:prstGeom prst="rect">
            <a:avLst/>
          </a:prstGeom>
          <a:noFill/>
          <a:ln w="9525">
            <a:noFill/>
            <a:miter lim="800000"/>
            <a:headEnd/>
            <a:tailEnd/>
          </a:ln>
        </p:spPr>
      </p:pic>
      <p:pic>
        <p:nvPicPr>
          <p:cNvPr id="459826" name="Picture 50"/>
          <p:cNvPicPr>
            <a:picLocks noChangeAspect="1" noChangeArrowheads="1"/>
          </p:cNvPicPr>
          <p:nvPr/>
        </p:nvPicPr>
        <p:blipFill>
          <a:blip r:embed="rId4"/>
          <a:srcRect/>
          <a:stretch>
            <a:fillRect/>
          </a:stretch>
        </p:blipFill>
        <p:spPr bwMode="auto">
          <a:xfrm>
            <a:off x="4859338" y="5265738"/>
            <a:ext cx="133350" cy="96837"/>
          </a:xfrm>
          <a:prstGeom prst="rect">
            <a:avLst/>
          </a:prstGeom>
          <a:noFill/>
          <a:ln w="9525">
            <a:noFill/>
            <a:miter lim="800000"/>
            <a:headEnd/>
            <a:tailEnd/>
          </a:ln>
        </p:spPr>
      </p:pic>
      <p:pic>
        <p:nvPicPr>
          <p:cNvPr id="459827" name="Picture 51"/>
          <p:cNvPicPr>
            <a:picLocks noChangeAspect="1" noChangeArrowheads="1"/>
          </p:cNvPicPr>
          <p:nvPr/>
        </p:nvPicPr>
        <p:blipFill>
          <a:blip r:embed="rId3"/>
          <a:srcRect/>
          <a:stretch>
            <a:fillRect/>
          </a:stretch>
        </p:blipFill>
        <p:spPr bwMode="auto">
          <a:xfrm>
            <a:off x="4859338" y="5265738"/>
            <a:ext cx="133350" cy="96837"/>
          </a:xfrm>
          <a:prstGeom prst="rect">
            <a:avLst/>
          </a:prstGeom>
          <a:noFill/>
          <a:ln w="9525">
            <a:noFill/>
            <a:miter lim="800000"/>
            <a:headEnd/>
            <a:tailEnd/>
          </a:ln>
        </p:spPr>
      </p:pic>
      <p:sp>
        <p:nvSpPr>
          <p:cNvPr id="459828" name="Rectangle 52"/>
          <p:cNvSpPr>
            <a:spLocks noChangeArrowheads="1"/>
          </p:cNvSpPr>
          <p:nvPr/>
        </p:nvSpPr>
        <p:spPr bwMode="auto">
          <a:xfrm>
            <a:off x="5035550" y="5461000"/>
            <a:ext cx="31750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 …</a:t>
            </a:r>
            <a:endParaRPr lang="en-US" b="1"/>
          </a:p>
        </p:txBody>
      </p:sp>
      <p:pic>
        <p:nvPicPr>
          <p:cNvPr id="459829" name="Picture 53"/>
          <p:cNvPicPr>
            <a:picLocks noChangeAspect="1" noChangeArrowheads="1"/>
          </p:cNvPicPr>
          <p:nvPr/>
        </p:nvPicPr>
        <p:blipFill>
          <a:blip r:embed="rId3"/>
          <a:srcRect/>
          <a:stretch>
            <a:fillRect/>
          </a:stretch>
        </p:blipFill>
        <p:spPr bwMode="auto">
          <a:xfrm>
            <a:off x="4859338" y="5381625"/>
            <a:ext cx="133350" cy="100013"/>
          </a:xfrm>
          <a:prstGeom prst="rect">
            <a:avLst/>
          </a:prstGeom>
          <a:noFill/>
          <a:ln w="9525">
            <a:noFill/>
            <a:miter lim="800000"/>
            <a:headEnd/>
            <a:tailEnd/>
          </a:ln>
        </p:spPr>
      </p:pic>
      <p:pic>
        <p:nvPicPr>
          <p:cNvPr id="459830" name="Picture 54"/>
          <p:cNvPicPr>
            <a:picLocks noChangeAspect="1" noChangeArrowheads="1"/>
          </p:cNvPicPr>
          <p:nvPr/>
        </p:nvPicPr>
        <p:blipFill>
          <a:blip r:embed="rId4"/>
          <a:srcRect/>
          <a:stretch>
            <a:fillRect/>
          </a:stretch>
        </p:blipFill>
        <p:spPr bwMode="auto">
          <a:xfrm>
            <a:off x="4859338" y="5381625"/>
            <a:ext cx="133350" cy="100013"/>
          </a:xfrm>
          <a:prstGeom prst="rect">
            <a:avLst/>
          </a:prstGeom>
          <a:noFill/>
          <a:ln w="9525">
            <a:noFill/>
            <a:miter lim="800000"/>
            <a:headEnd/>
            <a:tailEnd/>
          </a:ln>
        </p:spPr>
      </p:pic>
      <p:pic>
        <p:nvPicPr>
          <p:cNvPr id="459831" name="Picture 55"/>
          <p:cNvPicPr>
            <a:picLocks noChangeAspect="1" noChangeArrowheads="1"/>
          </p:cNvPicPr>
          <p:nvPr/>
        </p:nvPicPr>
        <p:blipFill>
          <a:blip r:embed="rId3"/>
          <a:srcRect/>
          <a:stretch>
            <a:fillRect/>
          </a:stretch>
        </p:blipFill>
        <p:spPr bwMode="auto">
          <a:xfrm>
            <a:off x="4859338" y="5381625"/>
            <a:ext cx="133350" cy="100013"/>
          </a:xfrm>
          <a:prstGeom prst="rect">
            <a:avLst/>
          </a:prstGeom>
          <a:noFill/>
          <a:ln w="9525">
            <a:noFill/>
            <a:miter lim="800000"/>
            <a:headEnd/>
            <a:tailEnd/>
          </a:ln>
        </p:spPr>
      </p:pic>
      <p:pic>
        <p:nvPicPr>
          <p:cNvPr id="459832" name="Picture 56"/>
          <p:cNvPicPr>
            <a:picLocks noChangeAspect="1" noChangeArrowheads="1"/>
          </p:cNvPicPr>
          <p:nvPr/>
        </p:nvPicPr>
        <p:blipFill>
          <a:blip r:embed="rId3"/>
          <a:srcRect/>
          <a:stretch>
            <a:fillRect/>
          </a:stretch>
        </p:blipFill>
        <p:spPr bwMode="auto">
          <a:xfrm>
            <a:off x="4859338" y="5502275"/>
            <a:ext cx="133350" cy="98425"/>
          </a:xfrm>
          <a:prstGeom prst="rect">
            <a:avLst/>
          </a:prstGeom>
          <a:noFill/>
          <a:ln w="9525">
            <a:noFill/>
            <a:miter lim="800000"/>
            <a:headEnd/>
            <a:tailEnd/>
          </a:ln>
        </p:spPr>
      </p:pic>
      <p:pic>
        <p:nvPicPr>
          <p:cNvPr id="459833" name="Picture 57"/>
          <p:cNvPicPr>
            <a:picLocks noChangeAspect="1" noChangeArrowheads="1"/>
          </p:cNvPicPr>
          <p:nvPr/>
        </p:nvPicPr>
        <p:blipFill>
          <a:blip r:embed="rId4"/>
          <a:srcRect/>
          <a:stretch>
            <a:fillRect/>
          </a:stretch>
        </p:blipFill>
        <p:spPr bwMode="auto">
          <a:xfrm>
            <a:off x="4859338" y="5502275"/>
            <a:ext cx="133350" cy="98425"/>
          </a:xfrm>
          <a:prstGeom prst="rect">
            <a:avLst/>
          </a:prstGeom>
          <a:noFill/>
          <a:ln w="9525">
            <a:noFill/>
            <a:miter lim="800000"/>
            <a:headEnd/>
            <a:tailEnd/>
          </a:ln>
        </p:spPr>
      </p:pic>
      <p:pic>
        <p:nvPicPr>
          <p:cNvPr id="459834" name="Picture 58"/>
          <p:cNvPicPr>
            <a:picLocks noChangeAspect="1" noChangeArrowheads="1"/>
          </p:cNvPicPr>
          <p:nvPr/>
        </p:nvPicPr>
        <p:blipFill>
          <a:blip r:embed="rId3"/>
          <a:srcRect/>
          <a:stretch>
            <a:fillRect/>
          </a:stretch>
        </p:blipFill>
        <p:spPr bwMode="auto">
          <a:xfrm>
            <a:off x="4859338" y="5502275"/>
            <a:ext cx="133350" cy="98425"/>
          </a:xfrm>
          <a:prstGeom prst="rect">
            <a:avLst/>
          </a:prstGeom>
          <a:noFill/>
          <a:ln w="9525">
            <a:noFill/>
            <a:miter lim="800000"/>
            <a:headEnd/>
            <a:tailEnd/>
          </a:ln>
        </p:spPr>
      </p:pic>
      <p:pic>
        <p:nvPicPr>
          <p:cNvPr id="459835" name="Picture 59"/>
          <p:cNvPicPr>
            <a:picLocks noChangeAspect="1" noChangeArrowheads="1"/>
          </p:cNvPicPr>
          <p:nvPr/>
        </p:nvPicPr>
        <p:blipFill>
          <a:blip r:embed="rId5"/>
          <a:srcRect/>
          <a:stretch>
            <a:fillRect/>
          </a:stretch>
        </p:blipFill>
        <p:spPr bwMode="auto">
          <a:xfrm>
            <a:off x="6435725" y="4737100"/>
            <a:ext cx="241300" cy="211138"/>
          </a:xfrm>
          <a:prstGeom prst="rect">
            <a:avLst/>
          </a:prstGeom>
          <a:noFill/>
          <a:ln w="9525">
            <a:noFill/>
            <a:miter lim="800000"/>
            <a:headEnd/>
            <a:tailEnd/>
          </a:ln>
        </p:spPr>
      </p:pic>
      <p:sp>
        <p:nvSpPr>
          <p:cNvPr id="459836" name="Rectangle 60"/>
          <p:cNvSpPr>
            <a:spLocks noChangeArrowheads="1"/>
          </p:cNvSpPr>
          <p:nvPr/>
        </p:nvSpPr>
        <p:spPr bwMode="auto">
          <a:xfrm>
            <a:off x="5035550" y="5264150"/>
            <a:ext cx="6191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attribute1 </a:t>
            </a:r>
            <a:endParaRPr lang="en-US" b="1"/>
          </a:p>
        </p:txBody>
      </p:sp>
      <p:sp>
        <p:nvSpPr>
          <p:cNvPr id="459837" name="Rectangle 61"/>
          <p:cNvSpPr>
            <a:spLocks noChangeArrowheads="1"/>
          </p:cNvSpPr>
          <p:nvPr/>
        </p:nvSpPr>
        <p:spPr bwMode="auto">
          <a:xfrm>
            <a:off x="5035550" y="5065713"/>
            <a:ext cx="5429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ObjectID</a:t>
            </a:r>
            <a:endParaRPr lang="en-US" b="1"/>
          </a:p>
        </p:txBody>
      </p:sp>
      <p:sp>
        <p:nvSpPr>
          <p:cNvPr id="459838" name="Text Box 62"/>
          <p:cNvSpPr txBox="1">
            <a:spLocks noChangeArrowheads="1"/>
          </p:cNvSpPr>
          <p:nvPr/>
        </p:nvSpPr>
        <p:spPr bwMode="auto">
          <a:xfrm>
            <a:off x="7275513" y="4275138"/>
            <a:ext cx="1030287" cy="4572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200" b="1">
                <a:latin typeface="Arial" charset="0"/>
              </a:rPr>
              <a:t>Foreign  key</a:t>
            </a:r>
          </a:p>
        </p:txBody>
      </p:sp>
      <p:sp>
        <p:nvSpPr>
          <p:cNvPr id="459839" name="Line 63"/>
          <p:cNvSpPr>
            <a:spLocks noChangeShapeType="1"/>
          </p:cNvSpPr>
          <p:nvPr/>
        </p:nvSpPr>
        <p:spPr bwMode="auto">
          <a:xfrm>
            <a:off x="6505575" y="3814763"/>
            <a:ext cx="420688"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59840" name="Line 64"/>
          <p:cNvSpPr>
            <a:spLocks noChangeShapeType="1"/>
          </p:cNvSpPr>
          <p:nvPr/>
        </p:nvSpPr>
        <p:spPr bwMode="auto">
          <a:xfrm>
            <a:off x="6926263" y="3814763"/>
            <a:ext cx="0" cy="1317625"/>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59841" name="Line 65"/>
          <p:cNvSpPr>
            <a:spLocks noChangeShapeType="1"/>
          </p:cNvSpPr>
          <p:nvPr/>
        </p:nvSpPr>
        <p:spPr bwMode="auto">
          <a:xfrm flipH="1">
            <a:off x="5946775" y="5132388"/>
            <a:ext cx="979488"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59842" name="Text Box 66"/>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laceholder 3"/>
          <p:cNvSpPr>
            <a:spLocks noGrp="1"/>
          </p:cNvSpPr>
          <p:nvPr>
            <p:ph type="sldNum" sz="quarter" idx="10"/>
          </p:nvPr>
        </p:nvSpPr>
        <p:spPr/>
        <p:txBody>
          <a:bodyPr/>
          <a:lstStyle/>
          <a:p>
            <a:fld id="{FD9A8D3F-61F9-304F-8E7A-68504E461904}" type="slidenum">
              <a:rPr lang="en-US"/>
              <a:pPr/>
              <a:t>41</a:t>
            </a:fld>
            <a:endParaRPr lang="en-US"/>
          </a:p>
        </p:txBody>
      </p:sp>
      <p:sp>
        <p:nvSpPr>
          <p:cNvPr id="461826" name="Rectangle 2"/>
          <p:cNvSpPr>
            <a:spLocks noGrp="1" noChangeArrowheads="1"/>
          </p:cNvSpPr>
          <p:nvPr>
            <p:ph type="title"/>
          </p:nvPr>
        </p:nvSpPr>
        <p:spPr>
          <a:xfrm>
            <a:off x="685800" y="609600"/>
            <a:ext cx="7543800" cy="381000"/>
          </a:xfrm>
        </p:spPr>
        <p:txBody>
          <a:bodyPr/>
          <a:lstStyle/>
          <a:p>
            <a:r>
              <a:rPr lang="en-US" b="1"/>
              <a:t>Foreign Key Aggregation (2/3)</a:t>
            </a:r>
            <a:endParaRPr lang="en-US"/>
          </a:p>
        </p:txBody>
      </p:sp>
      <p:sp>
        <p:nvSpPr>
          <p:cNvPr id="461827" name="Rectangle 3"/>
          <p:cNvSpPr>
            <a:spLocks noChangeArrowheads="1"/>
          </p:cNvSpPr>
          <p:nvPr/>
        </p:nvSpPr>
        <p:spPr bwMode="auto">
          <a:xfrm>
            <a:off x="5159375" y="2909888"/>
            <a:ext cx="0" cy="365125"/>
          </a:xfrm>
          <a:prstGeom prst="rect">
            <a:avLst/>
          </a:prstGeom>
          <a:noFill/>
          <a:ln w="9525">
            <a:noFill/>
            <a:miter lim="800000"/>
            <a:headEnd/>
            <a:tailEnd/>
          </a:ln>
        </p:spPr>
        <p:txBody>
          <a:bodyPr wrap="none" lIns="0" tIns="0" rIns="0" bIns="0">
            <a:prstTxWarp prst="textNoShape">
              <a:avLst/>
            </a:prstTxWarp>
            <a:spAutoFit/>
          </a:bodyPr>
          <a:lstStyle/>
          <a:p>
            <a:endParaRPr lang="en-US" b="1"/>
          </a:p>
        </p:txBody>
      </p:sp>
      <p:sp>
        <p:nvSpPr>
          <p:cNvPr id="461828" name="Rectangle 4"/>
          <p:cNvSpPr>
            <a:spLocks noChangeArrowheads="1"/>
          </p:cNvSpPr>
          <p:nvPr/>
        </p:nvSpPr>
        <p:spPr bwMode="auto">
          <a:xfrm>
            <a:off x="5638800" y="4114800"/>
            <a:ext cx="0" cy="365125"/>
          </a:xfrm>
          <a:prstGeom prst="rect">
            <a:avLst/>
          </a:prstGeom>
          <a:noFill/>
          <a:ln w="9525">
            <a:noFill/>
            <a:miter lim="800000"/>
            <a:headEnd/>
            <a:tailEnd/>
          </a:ln>
        </p:spPr>
        <p:txBody>
          <a:bodyPr wrap="none" lIns="0" tIns="0" rIns="0" bIns="0">
            <a:prstTxWarp prst="textNoShape">
              <a:avLst/>
            </a:prstTxWarp>
            <a:spAutoFit/>
          </a:bodyPr>
          <a:lstStyle/>
          <a:p>
            <a:endParaRPr lang="en-US" b="1"/>
          </a:p>
        </p:txBody>
      </p:sp>
      <p:sp>
        <p:nvSpPr>
          <p:cNvPr id="461829" name="Rectangle 5"/>
          <p:cNvSpPr>
            <a:spLocks noChangeArrowheads="1"/>
          </p:cNvSpPr>
          <p:nvPr/>
        </p:nvSpPr>
        <p:spPr bwMode="auto">
          <a:xfrm>
            <a:off x="4572000" y="2895600"/>
            <a:ext cx="1905000" cy="14478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1830" name="Rectangle 6"/>
          <p:cNvSpPr>
            <a:spLocks noChangeArrowheads="1"/>
          </p:cNvSpPr>
          <p:nvPr/>
        </p:nvSpPr>
        <p:spPr bwMode="auto">
          <a:xfrm>
            <a:off x="1684338" y="4518025"/>
            <a:ext cx="1439862" cy="1196975"/>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1831" name="Rectangle 7"/>
          <p:cNvSpPr>
            <a:spLocks noChangeArrowheads="1"/>
          </p:cNvSpPr>
          <p:nvPr/>
        </p:nvSpPr>
        <p:spPr bwMode="auto">
          <a:xfrm>
            <a:off x="1933575" y="4546600"/>
            <a:ext cx="5794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a:t>
            </a:r>
            <a:endParaRPr lang="en-US" b="1"/>
          </a:p>
        </p:txBody>
      </p:sp>
      <p:sp>
        <p:nvSpPr>
          <p:cNvPr id="461832" name="Rectangle 8"/>
          <p:cNvSpPr>
            <a:spLocks noChangeArrowheads="1"/>
          </p:cNvSpPr>
          <p:nvPr/>
        </p:nvSpPr>
        <p:spPr bwMode="auto">
          <a:xfrm>
            <a:off x="1684338" y="4816475"/>
            <a:ext cx="1439862" cy="89852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1833" name="Picture 9"/>
          <p:cNvPicPr>
            <a:picLocks noChangeAspect="1" noChangeArrowheads="1"/>
          </p:cNvPicPr>
          <p:nvPr/>
        </p:nvPicPr>
        <p:blipFill>
          <a:blip r:embed="rId3"/>
          <a:srcRect/>
          <a:stretch>
            <a:fillRect/>
          </a:stretch>
        </p:blipFill>
        <p:spPr bwMode="auto">
          <a:xfrm>
            <a:off x="1716088" y="4830763"/>
            <a:ext cx="130175" cy="107950"/>
          </a:xfrm>
          <a:prstGeom prst="rect">
            <a:avLst/>
          </a:prstGeom>
          <a:noFill/>
          <a:ln w="9525">
            <a:noFill/>
            <a:miter lim="800000"/>
            <a:headEnd/>
            <a:tailEnd/>
          </a:ln>
        </p:spPr>
      </p:pic>
      <p:pic>
        <p:nvPicPr>
          <p:cNvPr id="461834" name="Picture 10"/>
          <p:cNvPicPr>
            <a:picLocks noChangeAspect="1" noChangeArrowheads="1"/>
          </p:cNvPicPr>
          <p:nvPr/>
        </p:nvPicPr>
        <p:blipFill>
          <a:blip r:embed="rId4"/>
          <a:srcRect/>
          <a:stretch>
            <a:fillRect/>
          </a:stretch>
        </p:blipFill>
        <p:spPr bwMode="auto">
          <a:xfrm>
            <a:off x="1716088" y="4830763"/>
            <a:ext cx="130175" cy="107950"/>
          </a:xfrm>
          <a:prstGeom prst="rect">
            <a:avLst/>
          </a:prstGeom>
          <a:noFill/>
          <a:ln w="9525">
            <a:noFill/>
            <a:miter lim="800000"/>
            <a:headEnd/>
            <a:tailEnd/>
          </a:ln>
        </p:spPr>
      </p:pic>
      <p:pic>
        <p:nvPicPr>
          <p:cNvPr id="461835" name="Picture 11"/>
          <p:cNvPicPr>
            <a:picLocks noChangeAspect="1" noChangeArrowheads="1"/>
          </p:cNvPicPr>
          <p:nvPr/>
        </p:nvPicPr>
        <p:blipFill>
          <a:blip r:embed="rId3"/>
          <a:srcRect/>
          <a:stretch>
            <a:fillRect/>
          </a:stretch>
        </p:blipFill>
        <p:spPr bwMode="auto">
          <a:xfrm>
            <a:off x="1716088" y="4830763"/>
            <a:ext cx="130175" cy="107950"/>
          </a:xfrm>
          <a:prstGeom prst="rect">
            <a:avLst/>
          </a:prstGeom>
          <a:noFill/>
          <a:ln w="9525">
            <a:noFill/>
            <a:miter lim="800000"/>
            <a:headEnd/>
            <a:tailEnd/>
          </a:ln>
        </p:spPr>
      </p:pic>
      <p:sp>
        <p:nvSpPr>
          <p:cNvPr id="461836" name="Rectangle 12"/>
          <p:cNvSpPr>
            <a:spLocks noChangeArrowheads="1"/>
          </p:cNvSpPr>
          <p:nvPr/>
        </p:nvSpPr>
        <p:spPr bwMode="auto">
          <a:xfrm>
            <a:off x="1846263" y="4830763"/>
            <a:ext cx="8588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Type : Integer</a:t>
            </a:r>
            <a:endParaRPr lang="en-US" b="1"/>
          </a:p>
        </p:txBody>
      </p:sp>
      <p:pic>
        <p:nvPicPr>
          <p:cNvPr id="461837" name="Picture 13"/>
          <p:cNvPicPr>
            <a:picLocks noChangeAspect="1" noChangeArrowheads="1"/>
          </p:cNvPicPr>
          <p:nvPr/>
        </p:nvPicPr>
        <p:blipFill>
          <a:blip r:embed="rId3"/>
          <a:srcRect/>
          <a:stretch>
            <a:fillRect/>
          </a:stretch>
        </p:blipFill>
        <p:spPr bwMode="auto">
          <a:xfrm>
            <a:off x="1716088" y="4959350"/>
            <a:ext cx="130175" cy="107950"/>
          </a:xfrm>
          <a:prstGeom prst="rect">
            <a:avLst/>
          </a:prstGeom>
          <a:noFill/>
          <a:ln w="9525">
            <a:noFill/>
            <a:miter lim="800000"/>
            <a:headEnd/>
            <a:tailEnd/>
          </a:ln>
        </p:spPr>
      </p:pic>
      <p:pic>
        <p:nvPicPr>
          <p:cNvPr id="461838" name="Picture 14"/>
          <p:cNvPicPr>
            <a:picLocks noChangeAspect="1" noChangeArrowheads="1"/>
          </p:cNvPicPr>
          <p:nvPr/>
        </p:nvPicPr>
        <p:blipFill>
          <a:blip r:embed="rId4"/>
          <a:srcRect/>
          <a:stretch>
            <a:fillRect/>
          </a:stretch>
        </p:blipFill>
        <p:spPr bwMode="auto">
          <a:xfrm>
            <a:off x="1716088" y="4959350"/>
            <a:ext cx="130175" cy="107950"/>
          </a:xfrm>
          <a:prstGeom prst="rect">
            <a:avLst/>
          </a:prstGeom>
          <a:noFill/>
          <a:ln w="9525">
            <a:noFill/>
            <a:miter lim="800000"/>
            <a:headEnd/>
            <a:tailEnd/>
          </a:ln>
        </p:spPr>
      </p:pic>
      <p:pic>
        <p:nvPicPr>
          <p:cNvPr id="461839" name="Picture 15"/>
          <p:cNvPicPr>
            <a:picLocks noChangeAspect="1" noChangeArrowheads="1"/>
          </p:cNvPicPr>
          <p:nvPr/>
        </p:nvPicPr>
        <p:blipFill>
          <a:blip r:embed="rId3"/>
          <a:srcRect/>
          <a:stretch>
            <a:fillRect/>
          </a:stretch>
        </p:blipFill>
        <p:spPr bwMode="auto">
          <a:xfrm>
            <a:off x="1716088" y="4959350"/>
            <a:ext cx="130175" cy="107950"/>
          </a:xfrm>
          <a:prstGeom prst="rect">
            <a:avLst/>
          </a:prstGeom>
          <a:noFill/>
          <a:ln w="9525">
            <a:noFill/>
            <a:miter lim="800000"/>
            <a:headEnd/>
            <a:tailEnd/>
          </a:ln>
        </p:spPr>
      </p:pic>
      <p:sp>
        <p:nvSpPr>
          <p:cNvPr id="461840" name="Rectangle 16"/>
          <p:cNvSpPr>
            <a:spLocks noChangeArrowheads="1"/>
          </p:cNvSpPr>
          <p:nvPr/>
        </p:nvSpPr>
        <p:spPr bwMode="auto">
          <a:xfrm>
            <a:off x="1846263" y="4959350"/>
            <a:ext cx="83661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SSN : Integer</a:t>
            </a:r>
            <a:endParaRPr lang="en-US" b="1"/>
          </a:p>
        </p:txBody>
      </p:sp>
      <p:pic>
        <p:nvPicPr>
          <p:cNvPr id="461841" name="Picture 17"/>
          <p:cNvPicPr>
            <a:picLocks noChangeAspect="1" noChangeArrowheads="1"/>
          </p:cNvPicPr>
          <p:nvPr/>
        </p:nvPicPr>
        <p:blipFill>
          <a:blip r:embed="rId3"/>
          <a:srcRect/>
          <a:stretch>
            <a:fillRect/>
          </a:stretch>
        </p:blipFill>
        <p:spPr bwMode="auto">
          <a:xfrm>
            <a:off x="1716088" y="5087938"/>
            <a:ext cx="130175" cy="106362"/>
          </a:xfrm>
          <a:prstGeom prst="rect">
            <a:avLst/>
          </a:prstGeom>
          <a:noFill/>
          <a:ln w="9525">
            <a:noFill/>
            <a:miter lim="800000"/>
            <a:headEnd/>
            <a:tailEnd/>
          </a:ln>
        </p:spPr>
      </p:pic>
      <p:pic>
        <p:nvPicPr>
          <p:cNvPr id="461842" name="Picture 18"/>
          <p:cNvPicPr>
            <a:picLocks noChangeAspect="1" noChangeArrowheads="1"/>
          </p:cNvPicPr>
          <p:nvPr/>
        </p:nvPicPr>
        <p:blipFill>
          <a:blip r:embed="rId4"/>
          <a:srcRect/>
          <a:stretch>
            <a:fillRect/>
          </a:stretch>
        </p:blipFill>
        <p:spPr bwMode="auto">
          <a:xfrm>
            <a:off x="1716088" y="5087938"/>
            <a:ext cx="130175" cy="106362"/>
          </a:xfrm>
          <a:prstGeom prst="rect">
            <a:avLst/>
          </a:prstGeom>
          <a:noFill/>
          <a:ln w="9525">
            <a:noFill/>
            <a:miter lim="800000"/>
            <a:headEnd/>
            <a:tailEnd/>
          </a:ln>
        </p:spPr>
      </p:pic>
      <p:pic>
        <p:nvPicPr>
          <p:cNvPr id="461843" name="Picture 19"/>
          <p:cNvPicPr>
            <a:picLocks noChangeAspect="1" noChangeArrowheads="1"/>
          </p:cNvPicPr>
          <p:nvPr/>
        </p:nvPicPr>
        <p:blipFill>
          <a:blip r:embed="rId3"/>
          <a:srcRect/>
          <a:stretch>
            <a:fillRect/>
          </a:stretch>
        </p:blipFill>
        <p:spPr bwMode="auto">
          <a:xfrm>
            <a:off x="1716088" y="5087938"/>
            <a:ext cx="130175" cy="106362"/>
          </a:xfrm>
          <a:prstGeom prst="rect">
            <a:avLst/>
          </a:prstGeom>
          <a:noFill/>
          <a:ln w="9525">
            <a:noFill/>
            <a:miter lim="800000"/>
            <a:headEnd/>
            <a:tailEnd/>
          </a:ln>
        </p:spPr>
      </p:pic>
      <p:sp>
        <p:nvSpPr>
          <p:cNvPr id="461844" name="Rectangle 20"/>
          <p:cNvSpPr>
            <a:spLocks noChangeArrowheads="1"/>
          </p:cNvSpPr>
          <p:nvPr/>
        </p:nvSpPr>
        <p:spPr bwMode="auto">
          <a:xfrm>
            <a:off x="1846263" y="5087938"/>
            <a:ext cx="104616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surName : String</a:t>
            </a:r>
            <a:endParaRPr lang="en-US" b="1"/>
          </a:p>
        </p:txBody>
      </p:sp>
      <p:pic>
        <p:nvPicPr>
          <p:cNvPr id="461845" name="Picture 21"/>
          <p:cNvPicPr>
            <a:picLocks noChangeAspect="1" noChangeArrowheads="1"/>
          </p:cNvPicPr>
          <p:nvPr/>
        </p:nvPicPr>
        <p:blipFill>
          <a:blip r:embed="rId3"/>
          <a:srcRect/>
          <a:stretch>
            <a:fillRect/>
          </a:stretch>
        </p:blipFill>
        <p:spPr bwMode="auto">
          <a:xfrm>
            <a:off x="1716088" y="5214938"/>
            <a:ext cx="130175" cy="107950"/>
          </a:xfrm>
          <a:prstGeom prst="rect">
            <a:avLst/>
          </a:prstGeom>
          <a:noFill/>
          <a:ln w="9525">
            <a:noFill/>
            <a:miter lim="800000"/>
            <a:headEnd/>
            <a:tailEnd/>
          </a:ln>
        </p:spPr>
      </p:pic>
      <p:pic>
        <p:nvPicPr>
          <p:cNvPr id="461846" name="Picture 22"/>
          <p:cNvPicPr>
            <a:picLocks noChangeAspect="1" noChangeArrowheads="1"/>
          </p:cNvPicPr>
          <p:nvPr/>
        </p:nvPicPr>
        <p:blipFill>
          <a:blip r:embed="rId4"/>
          <a:srcRect/>
          <a:stretch>
            <a:fillRect/>
          </a:stretch>
        </p:blipFill>
        <p:spPr bwMode="auto">
          <a:xfrm>
            <a:off x="1716088" y="5214938"/>
            <a:ext cx="130175" cy="107950"/>
          </a:xfrm>
          <a:prstGeom prst="rect">
            <a:avLst/>
          </a:prstGeom>
          <a:noFill/>
          <a:ln w="9525">
            <a:noFill/>
            <a:miter lim="800000"/>
            <a:headEnd/>
            <a:tailEnd/>
          </a:ln>
        </p:spPr>
      </p:pic>
      <p:pic>
        <p:nvPicPr>
          <p:cNvPr id="461847" name="Picture 23"/>
          <p:cNvPicPr>
            <a:picLocks noChangeAspect="1" noChangeArrowheads="1"/>
          </p:cNvPicPr>
          <p:nvPr/>
        </p:nvPicPr>
        <p:blipFill>
          <a:blip r:embed="rId3"/>
          <a:srcRect/>
          <a:stretch>
            <a:fillRect/>
          </a:stretch>
        </p:blipFill>
        <p:spPr bwMode="auto">
          <a:xfrm>
            <a:off x="1716088" y="5214938"/>
            <a:ext cx="130175" cy="107950"/>
          </a:xfrm>
          <a:prstGeom prst="rect">
            <a:avLst/>
          </a:prstGeom>
          <a:noFill/>
          <a:ln w="9525">
            <a:noFill/>
            <a:miter lim="800000"/>
            <a:headEnd/>
            <a:tailEnd/>
          </a:ln>
        </p:spPr>
      </p:pic>
      <p:sp>
        <p:nvSpPr>
          <p:cNvPr id="461848" name="Rectangle 24"/>
          <p:cNvSpPr>
            <a:spLocks noChangeArrowheads="1"/>
          </p:cNvSpPr>
          <p:nvPr/>
        </p:nvSpPr>
        <p:spPr bwMode="auto">
          <a:xfrm>
            <a:off x="1846263" y="5214938"/>
            <a:ext cx="7969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Age : Integer</a:t>
            </a:r>
            <a:endParaRPr lang="en-US" b="1"/>
          </a:p>
        </p:txBody>
      </p:sp>
      <p:pic>
        <p:nvPicPr>
          <p:cNvPr id="461849" name="Picture 25"/>
          <p:cNvPicPr>
            <a:picLocks noChangeAspect="1" noChangeArrowheads="1"/>
          </p:cNvPicPr>
          <p:nvPr/>
        </p:nvPicPr>
        <p:blipFill>
          <a:blip r:embed="rId3"/>
          <a:srcRect/>
          <a:stretch>
            <a:fillRect/>
          </a:stretch>
        </p:blipFill>
        <p:spPr bwMode="auto">
          <a:xfrm>
            <a:off x="1716088" y="5343525"/>
            <a:ext cx="130175" cy="107950"/>
          </a:xfrm>
          <a:prstGeom prst="rect">
            <a:avLst/>
          </a:prstGeom>
          <a:noFill/>
          <a:ln w="9525">
            <a:noFill/>
            <a:miter lim="800000"/>
            <a:headEnd/>
            <a:tailEnd/>
          </a:ln>
        </p:spPr>
      </p:pic>
      <p:pic>
        <p:nvPicPr>
          <p:cNvPr id="461850" name="Picture 26"/>
          <p:cNvPicPr>
            <a:picLocks noChangeAspect="1" noChangeArrowheads="1"/>
          </p:cNvPicPr>
          <p:nvPr/>
        </p:nvPicPr>
        <p:blipFill>
          <a:blip r:embed="rId4"/>
          <a:srcRect/>
          <a:stretch>
            <a:fillRect/>
          </a:stretch>
        </p:blipFill>
        <p:spPr bwMode="auto">
          <a:xfrm>
            <a:off x="1716088" y="5343525"/>
            <a:ext cx="130175" cy="107950"/>
          </a:xfrm>
          <a:prstGeom prst="rect">
            <a:avLst/>
          </a:prstGeom>
          <a:noFill/>
          <a:ln w="9525">
            <a:noFill/>
            <a:miter lim="800000"/>
            <a:headEnd/>
            <a:tailEnd/>
          </a:ln>
        </p:spPr>
      </p:pic>
      <p:pic>
        <p:nvPicPr>
          <p:cNvPr id="461851" name="Picture 27"/>
          <p:cNvPicPr>
            <a:picLocks noChangeAspect="1" noChangeArrowheads="1"/>
          </p:cNvPicPr>
          <p:nvPr/>
        </p:nvPicPr>
        <p:blipFill>
          <a:blip r:embed="rId3"/>
          <a:srcRect/>
          <a:stretch>
            <a:fillRect/>
          </a:stretch>
        </p:blipFill>
        <p:spPr bwMode="auto">
          <a:xfrm>
            <a:off x="1716088" y="5343525"/>
            <a:ext cx="130175" cy="107950"/>
          </a:xfrm>
          <a:prstGeom prst="rect">
            <a:avLst/>
          </a:prstGeom>
          <a:noFill/>
          <a:ln w="9525">
            <a:noFill/>
            <a:miter lim="800000"/>
            <a:headEnd/>
            <a:tailEnd/>
          </a:ln>
        </p:spPr>
      </p:pic>
      <p:sp>
        <p:nvSpPr>
          <p:cNvPr id="461852" name="Rectangle 28"/>
          <p:cNvSpPr>
            <a:spLocks noChangeArrowheads="1"/>
          </p:cNvSpPr>
          <p:nvPr/>
        </p:nvSpPr>
        <p:spPr bwMode="auto">
          <a:xfrm>
            <a:off x="1846263" y="5343525"/>
            <a:ext cx="12080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townOfBirth : String</a:t>
            </a:r>
            <a:endParaRPr lang="en-US" b="1"/>
          </a:p>
        </p:txBody>
      </p:sp>
      <p:pic>
        <p:nvPicPr>
          <p:cNvPr id="461853" name="Picture 29"/>
          <p:cNvPicPr>
            <a:picLocks noChangeAspect="1" noChangeArrowheads="1"/>
          </p:cNvPicPr>
          <p:nvPr/>
        </p:nvPicPr>
        <p:blipFill>
          <a:blip r:embed="rId3"/>
          <a:srcRect/>
          <a:stretch>
            <a:fillRect/>
          </a:stretch>
        </p:blipFill>
        <p:spPr bwMode="auto">
          <a:xfrm>
            <a:off x="1716088" y="5472113"/>
            <a:ext cx="130175" cy="107950"/>
          </a:xfrm>
          <a:prstGeom prst="rect">
            <a:avLst/>
          </a:prstGeom>
          <a:noFill/>
          <a:ln w="9525">
            <a:noFill/>
            <a:miter lim="800000"/>
            <a:headEnd/>
            <a:tailEnd/>
          </a:ln>
        </p:spPr>
      </p:pic>
      <p:pic>
        <p:nvPicPr>
          <p:cNvPr id="461854" name="Picture 30"/>
          <p:cNvPicPr>
            <a:picLocks noChangeAspect="1" noChangeArrowheads="1"/>
          </p:cNvPicPr>
          <p:nvPr/>
        </p:nvPicPr>
        <p:blipFill>
          <a:blip r:embed="rId4"/>
          <a:srcRect/>
          <a:stretch>
            <a:fillRect/>
          </a:stretch>
        </p:blipFill>
        <p:spPr bwMode="auto">
          <a:xfrm>
            <a:off x="1716088" y="5472113"/>
            <a:ext cx="130175" cy="107950"/>
          </a:xfrm>
          <a:prstGeom prst="rect">
            <a:avLst/>
          </a:prstGeom>
          <a:noFill/>
          <a:ln w="9525">
            <a:noFill/>
            <a:miter lim="800000"/>
            <a:headEnd/>
            <a:tailEnd/>
          </a:ln>
        </p:spPr>
      </p:pic>
      <p:pic>
        <p:nvPicPr>
          <p:cNvPr id="461855" name="Picture 31"/>
          <p:cNvPicPr>
            <a:picLocks noChangeAspect="1" noChangeArrowheads="1"/>
          </p:cNvPicPr>
          <p:nvPr/>
        </p:nvPicPr>
        <p:blipFill>
          <a:blip r:embed="rId3"/>
          <a:srcRect/>
          <a:stretch>
            <a:fillRect/>
          </a:stretch>
        </p:blipFill>
        <p:spPr bwMode="auto">
          <a:xfrm>
            <a:off x="1716088" y="5472113"/>
            <a:ext cx="130175" cy="107950"/>
          </a:xfrm>
          <a:prstGeom prst="rect">
            <a:avLst/>
          </a:prstGeom>
          <a:noFill/>
          <a:ln w="9525">
            <a:noFill/>
            <a:miter lim="800000"/>
            <a:headEnd/>
            <a:tailEnd/>
          </a:ln>
        </p:spPr>
      </p:pic>
      <p:sp>
        <p:nvSpPr>
          <p:cNvPr id="461856" name="Rectangle 32"/>
          <p:cNvSpPr>
            <a:spLocks noChangeArrowheads="1"/>
          </p:cNvSpPr>
          <p:nvPr/>
        </p:nvSpPr>
        <p:spPr bwMode="auto">
          <a:xfrm>
            <a:off x="1846263" y="5472113"/>
            <a:ext cx="8286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name : String</a:t>
            </a:r>
            <a:endParaRPr lang="en-US" b="1"/>
          </a:p>
        </p:txBody>
      </p:sp>
      <p:sp>
        <p:nvSpPr>
          <p:cNvPr id="461857" name="Rectangle 33"/>
          <p:cNvSpPr>
            <a:spLocks noChangeArrowheads="1"/>
          </p:cNvSpPr>
          <p:nvPr/>
        </p:nvSpPr>
        <p:spPr bwMode="auto">
          <a:xfrm>
            <a:off x="1878013" y="4689475"/>
            <a:ext cx="996950" cy="136525"/>
          </a:xfrm>
          <a:prstGeom prst="rect">
            <a:avLst/>
          </a:prstGeom>
          <a:noFill/>
          <a:ln w="9525">
            <a:noFill/>
            <a:miter lim="800000"/>
            <a:headEnd/>
            <a:tailEnd/>
          </a:ln>
        </p:spPr>
        <p:txBody>
          <a:bodyPr wrap="none" lIns="0" tIns="0" rIns="0" bIns="0">
            <a:prstTxWarp prst="textNoShape">
              <a:avLst/>
            </a:prstTxWarp>
            <a:spAutoFit/>
          </a:bodyPr>
          <a:lstStyle/>
          <a:p>
            <a:r>
              <a:rPr lang="en-US" sz="900">
                <a:solidFill>
                  <a:srgbClr val="000000"/>
                </a:solidFill>
                <a:latin typeface="Arial" charset="0"/>
              </a:rPr>
              <a:t>(from OM_Training)</a:t>
            </a:r>
            <a:endParaRPr lang="en-US" b="1"/>
          </a:p>
        </p:txBody>
      </p:sp>
      <p:sp>
        <p:nvSpPr>
          <p:cNvPr id="461858" name="Rectangle 34"/>
          <p:cNvSpPr>
            <a:spLocks noChangeArrowheads="1"/>
          </p:cNvSpPr>
          <p:nvPr/>
        </p:nvSpPr>
        <p:spPr bwMode="auto">
          <a:xfrm>
            <a:off x="1676400" y="2667000"/>
            <a:ext cx="1524000" cy="11430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1859" name="Rectangle 35"/>
          <p:cNvSpPr>
            <a:spLocks noChangeArrowheads="1"/>
          </p:cNvSpPr>
          <p:nvPr/>
        </p:nvSpPr>
        <p:spPr bwMode="auto">
          <a:xfrm>
            <a:off x="1781175" y="2701925"/>
            <a:ext cx="8794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a:t>
            </a:r>
            <a:endParaRPr lang="en-US" b="1"/>
          </a:p>
        </p:txBody>
      </p:sp>
      <p:sp>
        <p:nvSpPr>
          <p:cNvPr id="461860" name="Rectangle 36"/>
          <p:cNvSpPr>
            <a:spLocks noChangeArrowheads="1"/>
          </p:cNvSpPr>
          <p:nvPr/>
        </p:nvSpPr>
        <p:spPr bwMode="auto">
          <a:xfrm>
            <a:off x="1676400" y="2965450"/>
            <a:ext cx="1524000" cy="844550"/>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1861" name="Picture 37"/>
          <p:cNvPicPr>
            <a:picLocks noChangeAspect="1" noChangeArrowheads="1"/>
          </p:cNvPicPr>
          <p:nvPr/>
        </p:nvPicPr>
        <p:blipFill>
          <a:blip r:embed="rId5"/>
          <a:srcRect/>
          <a:stretch>
            <a:fillRect/>
          </a:stretch>
        </p:blipFill>
        <p:spPr bwMode="auto">
          <a:xfrm>
            <a:off x="1700213" y="2987675"/>
            <a:ext cx="130175" cy="100013"/>
          </a:xfrm>
          <a:prstGeom prst="rect">
            <a:avLst/>
          </a:prstGeom>
          <a:noFill/>
          <a:ln w="9525">
            <a:noFill/>
            <a:miter lim="800000"/>
            <a:headEnd/>
            <a:tailEnd/>
          </a:ln>
        </p:spPr>
      </p:pic>
      <p:pic>
        <p:nvPicPr>
          <p:cNvPr id="461862" name="Picture 38"/>
          <p:cNvPicPr>
            <a:picLocks noChangeAspect="1" noChangeArrowheads="1"/>
          </p:cNvPicPr>
          <p:nvPr/>
        </p:nvPicPr>
        <p:blipFill>
          <a:blip r:embed="rId6"/>
          <a:srcRect/>
          <a:stretch>
            <a:fillRect/>
          </a:stretch>
        </p:blipFill>
        <p:spPr bwMode="auto">
          <a:xfrm>
            <a:off x="1700213" y="2987675"/>
            <a:ext cx="130175" cy="100013"/>
          </a:xfrm>
          <a:prstGeom prst="rect">
            <a:avLst/>
          </a:prstGeom>
          <a:noFill/>
          <a:ln w="9525">
            <a:noFill/>
            <a:miter lim="800000"/>
            <a:headEnd/>
            <a:tailEnd/>
          </a:ln>
        </p:spPr>
      </p:pic>
      <p:pic>
        <p:nvPicPr>
          <p:cNvPr id="461863" name="Picture 39"/>
          <p:cNvPicPr>
            <a:picLocks noChangeAspect="1" noChangeArrowheads="1"/>
          </p:cNvPicPr>
          <p:nvPr/>
        </p:nvPicPr>
        <p:blipFill>
          <a:blip r:embed="rId5"/>
          <a:srcRect/>
          <a:stretch>
            <a:fillRect/>
          </a:stretch>
        </p:blipFill>
        <p:spPr bwMode="auto">
          <a:xfrm>
            <a:off x="1700213" y="2987675"/>
            <a:ext cx="130175" cy="100013"/>
          </a:xfrm>
          <a:prstGeom prst="rect">
            <a:avLst/>
          </a:prstGeom>
          <a:noFill/>
          <a:ln w="9525">
            <a:noFill/>
            <a:miter lim="800000"/>
            <a:headEnd/>
            <a:tailEnd/>
          </a:ln>
        </p:spPr>
      </p:pic>
      <p:sp>
        <p:nvSpPr>
          <p:cNvPr id="461864" name="Rectangle 40"/>
          <p:cNvSpPr>
            <a:spLocks noChangeArrowheads="1"/>
          </p:cNvSpPr>
          <p:nvPr/>
        </p:nvSpPr>
        <p:spPr bwMode="auto">
          <a:xfrm>
            <a:off x="1830388" y="2987675"/>
            <a:ext cx="10239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String</a:t>
            </a:r>
            <a:endParaRPr lang="en-US" b="1"/>
          </a:p>
        </p:txBody>
      </p:sp>
      <p:pic>
        <p:nvPicPr>
          <p:cNvPr id="461865" name="Picture 41"/>
          <p:cNvPicPr>
            <a:picLocks noChangeAspect="1" noChangeArrowheads="1"/>
          </p:cNvPicPr>
          <p:nvPr/>
        </p:nvPicPr>
        <p:blipFill>
          <a:blip r:embed="rId5"/>
          <a:srcRect/>
          <a:stretch>
            <a:fillRect/>
          </a:stretch>
        </p:blipFill>
        <p:spPr bwMode="auto">
          <a:xfrm>
            <a:off x="1700213" y="3114675"/>
            <a:ext cx="130175" cy="100013"/>
          </a:xfrm>
          <a:prstGeom prst="rect">
            <a:avLst/>
          </a:prstGeom>
          <a:noFill/>
          <a:ln w="9525">
            <a:noFill/>
            <a:miter lim="800000"/>
            <a:headEnd/>
            <a:tailEnd/>
          </a:ln>
        </p:spPr>
      </p:pic>
      <p:pic>
        <p:nvPicPr>
          <p:cNvPr id="461866" name="Picture 42"/>
          <p:cNvPicPr>
            <a:picLocks noChangeAspect="1" noChangeArrowheads="1"/>
          </p:cNvPicPr>
          <p:nvPr/>
        </p:nvPicPr>
        <p:blipFill>
          <a:blip r:embed="rId6"/>
          <a:srcRect/>
          <a:stretch>
            <a:fillRect/>
          </a:stretch>
        </p:blipFill>
        <p:spPr bwMode="auto">
          <a:xfrm>
            <a:off x="1700213" y="3114675"/>
            <a:ext cx="130175" cy="100013"/>
          </a:xfrm>
          <a:prstGeom prst="rect">
            <a:avLst/>
          </a:prstGeom>
          <a:noFill/>
          <a:ln w="9525">
            <a:noFill/>
            <a:miter lim="800000"/>
            <a:headEnd/>
            <a:tailEnd/>
          </a:ln>
        </p:spPr>
      </p:pic>
      <p:pic>
        <p:nvPicPr>
          <p:cNvPr id="461867" name="Picture 43"/>
          <p:cNvPicPr>
            <a:picLocks noChangeAspect="1" noChangeArrowheads="1"/>
          </p:cNvPicPr>
          <p:nvPr/>
        </p:nvPicPr>
        <p:blipFill>
          <a:blip r:embed="rId5"/>
          <a:srcRect/>
          <a:stretch>
            <a:fillRect/>
          </a:stretch>
        </p:blipFill>
        <p:spPr bwMode="auto">
          <a:xfrm>
            <a:off x="1700213" y="3114675"/>
            <a:ext cx="130175" cy="100013"/>
          </a:xfrm>
          <a:prstGeom prst="rect">
            <a:avLst/>
          </a:prstGeom>
          <a:noFill/>
          <a:ln w="9525">
            <a:noFill/>
            <a:miter lim="800000"/>
            <a:headEnd/>
            <a:tailEnd/>
          </a:ln>
        </p:spPr>
      </p:pic>
      <p:sp>
        <p:nvSpPr>
          <p:cNvPr id="461868" name="Rectangle 44"/>
          <p:cNvSpPr>
            <a:spLocks noChangeArrowheads="1"/>
          </p:cNvSpPr>
          <p:nvPr/>
        </p:nvSpPr>
        <p:spPr bwMode="auto">
          <a:xfrm>
            <a:off x="1830388" y="3114675"/>
            <a:ext cx="1068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String</a:t>
            </a:r>
            <a:endParaRPr lang="en-US" b="1"/>
          </a:p>
        </p:txBody>
      </p:sp>
      <p:pic>
        <p:nvPicPr>
          <p:cNvPr id="461869" name="Picture 45"/>
          <p:cNvPicPr>
            <a:picLocks noChangeAspect="1" noChangeArrowheads="1"/>
          </p:cNvPicPr>
          <p:nvPr/>
        </p:nvPicPr>
        <p:blipFill>
          <a:blip r:embed="rId5"/>
          <a:srcRect/>
          <a:stretch>
            <a:fillRect/>
          </a:stretch>
        </p:blipFill>
        <p:spPr bwMode="auto">
          <a:xfrm>
            <a:off x="1700213" y="3243263"/>
            <a:ext cx="130175" cy="100012"/>
          </a:xfrm>
          <a:prstGeom prst="rect">
            <a:avLst/>
          </a:prstGeom>
          <a:noFill/>
          <a:ln w="9525">
            <a:noFill/>
            <a:miter lim="800000"/>
            <a:headEnd/>
            <a:tailEnd/>
          </a:ln>
        </p:spPr>
      </p:pic>
      <p:pic>
        <p:nvPicPr>
          <p:cNvPr id="461870" name="Picture 46"/>
          <p:cNvPicPr>
            <a:picLocks noChangeAspect="1" noChangeArrowheads="1"/>
          </p:cNvPicPr>
          <p:nvPr/>
        </p:nvPicPr>
        <p:blipFill>
          <a:blip r:embed="rId6"/>
          <a:srcRect/>
          <a:stretch>
            <a:fillRect/>
          </a:stretch>
        </p:blipFill>
        <p:spPr bwMode="auto">
          <a:xfrm>
            <a:off x="1700213" y="3243263"/>
            <a:ext cx="130175" cy="100012"/>
          </a:xfrm>
          <a:prstGeom prst="rect">
            <a:avLst/>
          </a:prstGeom>
          <a:noFill/>
          <a:ln w="9525">
            <a:noFill/>
            <a:miter lim="800000"/>
            <a:headEnd/>
            <a:tailEnd/>
          </a:ln>
        </p:spPr>
      </p:pic>
      <p:pic>
        <p:nvPicPr>
          <p:cNvPr id="461871" name="Picture 47"/>
          <p:cNvPicPr>
            <a:picLocks noChangeAspect="1" noChangeArrowheads="1"/>
          </p:cNvPicPr>
          <p:nvPr/>
        </p:nvPicPr>
        <p:blipFill>
          <a:blip r:embed="rId5"/>
          <a:srcRect/>
          <a:stretch>
            <a:fillRect/>
          </a:stretch>
        </p:blipFill>
        <p:spPr bwMode="auto">
          <a:xfrm>
            <a:off x="1700213" y="3243263"/>
            <a:ext cx="130175" cy="100012"/>
          </a:xfrm>
          <a:prstGeom prst="rect">
            <a:avLst/>
          </a:prstGeom>
          <a:noFill/>
          <a:ln w="9525">
            <a:noFill/>
            <a:miter lim="800000"/>
            <a:headEnd/>
            <a:tailEnd/>
          </a:ln>
        </p:spPr>
      </p:pic>
      <p:sp>
        <p:nvSpPr>
          <p:cNvPr id="461872" name="Rectangle 48"/>
          <p:cNvSpPr>
            <a:spLocks noChangeArrowheads="1"/>
          </p:cNvSpPr>
          <p:nvPr/>
        </p:nvSpPr>
        <p:spPr bwMode="auto">
          <a:xfrm>
            <a:off x="1830388" y="3243263"/>
            <a:ext cx="814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String</a:t>
            </a:r>
            <a:endParaRPr lang="en-US" b="1"/>
          </a:p>
        </p:txBody>
      </p:sp>
      <p:pic>
        <p:nvPicPr>
          <p:cNvPr id="461873" name="Picture 49"/>
          <p:cNvPicPr>
            <a:picLocks noChangeAspect="1" noChangeArrowheads="1"/>
          </p:cNvPicPr>
          <p:nvPr/>
        </p:nvPicPr>
        <p:blipFill>
          <a:blip r:embed="rId3"/>
          <a:srcRect/>
          <a:stretch>
            <a:fillRect/>
          </a:stretch>
        </p:blipFill>
        <p:spPr bwMode="auto">
          <a:xfrm>
            <a:off x="1700213" y="3363913"/>
            <a:ext cx="130175" cy="107950"/>
          </a:xfrm>
          <a:prstGeom prst="rect">
            <a:avLst/>
          </a:prstGeom>
          <a:noFill/>
          <a:ln w="9525">
            <a:noFill/>
            <a:miter lim="800000"/>
            <a:headEnd/>
            <a:tailEnd/>
          </a:ln>
        </p:spPr>
      </p:pic>
      <p:pic>
        <p:nvPicPr>
          <p:cNvPr id="461874" name="Picture 50"/>
          <p:cNvPicPr>
            <a:picLocks noChangeAspect="1" noChangeArrowheads="1"/>
          </p:cNvPicPr>
          <p:nvPr/>
        </p:nvPicPr>
        <p:blipFill>
          <a:blip r:embed="rId4"/>
          <a:srcRect/>
          <a:stretch>
            <a:fillRect/>
          </a:stretch>
        </p:blipFill>
        <p:spPr bwMode="auto">
          <a:xfrm>
            <a:off x="1700213" y="3363913"/>
            <a:ext cx="130175" cy="107950"/>
          </a:xfrm>
          <a:prstGeom prst="rect">
            <a:avLst/>
          </a:prstGeom>
          <a:noFill/>
          <a:ln w="9525">
            <a:noFill/>
            <a:miter lim="800000"/>
            <a:headEnd/>
            <a:tailEnd/>
          </a:ln>
        </p:spPr>
      </p:pic>
      <p:pic>
        <p:nvPicPr>
          <p:cNvPr id="461875" name="Picture 51"/>
          <p:cNvPicPr>
            <a:picLocks noChangeAspect="1" noChangeArrowheads="1"/>
          </p:cNvPicPr>
          <p:nvPr/>
        </p:nvPicPr>
        <p:blipFill>
          <a:blip r:embed="rId3"/>
          <a:srcRect/>
          <a:stretch>
            <a:fillRect/>
          </a:stretch>
        </p:blipFill>
        <p:spPr bwMode="auto">
          <a:xfrm>
            <a:off x="1700213" y="3363913"/>
            <a:ext cx="130175" cy="107950"/>
          </a:xfrm>
          <a:prstGeom prst="rect">
            <a:avLst/>
          </a:prstGeom>
          <a:noFill/>
          <a:ln w="9525">
            <a:noFill/>
            <a:miter lim="800000"/>
            <a:headEnd/>
            <a:tailEnd/>
          </a:ln>
        </p:spPr>
      </p:pic>
      <p:sp>
        <p:nvSpPr>
          <p:cNvPr id="461876" name="Rectangle 52"/>
          <p:cNvSpPr>
            <a:spLocks noChangeArrowheads="1"/>
          </p:cNvSpPr>
          <p:nvPr/>
        </p:nvSpPr>
        <p:spPr bwMode="auto">
          <a:xfrm>
            <a:off x="1830388" y="3363913"/>
            <a:ext cx="12668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 : Instructor</a:t>
            </a:r>
            <a:endParaRPr lang="en-US" b="1"/>
          </a:p>
        </p:txBody>
      </p:sp>
      <p:pic>
        <p:nvPicPr>
          <p:cNvPr id="461877" name="Picture 53"/>
          <p:cNvPicPr>
            <a:picLocks noChangeAspect="1" noChangeArrowheads="1"/>
          </p:cNvPicPr>
          <p:nvPr/>
        </p:nvPicPr>
        <p:blipFill>
          <a:blip r:embed="rId3"/>
          <a:srcRect/>
          <a:stretch>
            <a:fillRect/>
          </a:stretch>
        </p:blipFill>
        <p:spPr bwMode="auto">
          <a:xfrm>
            <a:off x="1700213" y="3492500"/>
            <a:ext cx="130175" cy="107950"/>
          </a:xfrm>
          <a:prstGeom prst="rect">
            <a:avLst/>
          </a:prstGeom>
          <a:noFill/>
          <a:ln w="9525">
            <a:noFill/>
            <a:miter lim="800000"/>
            <a:headEnd/>
            <a:tailEnd/>
          </a:ln>
        </p:spPr>
      </p:pic>
      <p:pic>
        <p:nvPicPr>
          <p:cNvPr id="461878" name="Picture 54"/>
          <p:cNvPicPr>
            <a:picLocks noChangeAspect="1" noChangeArrowheads="1"/>
          </p:cNvPicPr>
          <p:nvPr/>
        </p:nvPicPr>
        <p:blipFill>
          <a:blip r:embed="rId4"/>
          <a:srcRect/>
          <a:stretch>
            <a:fillRect/>
          </a:stretch>
        </p:blipFill>
        <p:spPr bwMode="auto">
          <a:xfrm>
            <a:off x="1700213" y="3492500"/>
            <a:ext cx="130175" cy="107950"/>
          </a:xfrm>
          <a:prstGeom prst="rect">
            <a:avLst/>
          </a:prstGeom>
          <a:noFill/>
          <a:ln w="9525">
            <a:noFill/>
            <a:miter lim="800000"/>
            <a:headEnd/>
            <a:tailEnd/>
          </a:ln>
        </p:spPr>
      </p:pic>
      <p:pic>
        <p:nvPicPr>
          <p:cNvPr id="461879" name="Picture 55"/>
          <p:cNvPicPr>
            <a:picLocks noChangeAspect="1" noChangeArrowheads="1"/>
          </p:cNvPicPr>
          <p:nvPr/>
        </p:nvPicPr>
        <p:blipFill>
          <a:blip r:embed="rId3"/>
          <a:srcRect/>
          <a:stretch>
            <a:fillRect/>
          </a:stretch>
        </p:blipFill>
        <p:spPr bwMode="auto">
          <a:xfrm>
            <a:off x="1700213" y="3492500"/>
            <a:ext cx="130175" cy="107950"/>
          </a:xfrm>
          <a:prstGeom prst="rect">
            <a:avLst/>
          </a:prstGeom>
          <a:noFill/>
          <a:ln w="9525">
            <a:noFill/>
            <a:miter lim="800000"/>
            <a:headEnd/>
            <a:tailEnd/>
          </a:ln>
        </p:spPr>
      </p:pic>
      <p:sp>
        <p:nvSpPr>
          <p:cNvPr id="461880" name="Rectangle 56"/>
          <p:cNvSpPr>
            <a:spLocks noChangeArrowheads="1"/>
          </p:cNvSpPr>
          <p:nvPr/>
        </p:nvSpPr>
        <p:spPr bwMode="auto">
          <a:xfrm>
            <a:off x="1830388" y="3492500"/>
            <a:ext cx="9461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:Course</a:t>
            </a:r>
            <a:endParaRPr lang="en-US" b="1"/>
          </a:p>
        </p:txBody>
      </p:sp>
      <p:sp>
        <p:nvSpPr>
          <p:cNvPr id="461881" name="Rectangle 57"/>
          <p:cNvSpPr>
            <a:spLocks noChangeArrowheads="1"/>
          </p:cNvSpPr>
          <p:nvPr/>
        </p:nvSpPr>
        <p:spPr bwMode="auto">
          <a:xfrm>
            <a:off x="1878013" y="2844800"/>
            <a:ext cx="996950" cy="136525"/>
          </a:xfrm>
          <a:prstGeom prst="rect">
            <a:avLst/>
          </a:prstGeom>
          <a:noFill/>
          <a:ln w="9525">
            <a:noFill/>
            <a:miter lim="800000"/>
            <a:headEnd/>
            <a:tailEnd/>
          </a:ln>
        </p:spPr>
        <p:txBody>
          <a:bodyPr wrap="none" lIns="0" tIns="0" rIns="0" bIns="0">
            <a:prstTxWarp prst="textNoShape">
              <a:avLst/>
            </a:prstTxWarp>
            <a:spAutoFit/>
          </a:bodyPr>
          <a:lstStyle/>
          <a:p>
            <a:r>
              <a:rPr lang="en-US" sz="900">
                <a:solidFill>
                  <a:srgbClr val="000000"/>
                </a:solidFill>
                <a:latin typeface="Arial" charset="0"/>
              </a:rPr>
              <a:t>(from OM_Training)</a:t>
            </a:r>
            <a:endParaRPr lang="en-US" b="1"/>
          </a:p>
        </p:txBody>
      </p:sp>
      <p:sp>
        <p:nvSpPr>
          <p:cNvPr id="461882" name="Line 58"/>
          <p:cNvSpPr>
            <a:spLocks noChangeShapeType="1"/>
          </p:cNvSpPr>
          <p:nvPr/>
        </p:nvSpPr>
        <p:spPr bwMode="auto">
          <a:xfrm flipV="1">
            <a:off x="2322513" y="3790950"/>
            <a:ext cx="1587" cy="357188"/>
          </a:xfrm>
          <a:prstGeom prst="line">
            <a:avLst/>
          </a:prstGeom>
          <a:noFill/>
          <a:ln w="0">
            <a:solidFill>
              <a:srgbClr val="990033"/>
            </a:solidFill>
            <a:round/>
            <a:headEnd/>
            <a:tailEnd/>
          </a:ln>
        </p:spPr>
        <p:txBody>
          <a:bodyPr>
            <a:prstTxWarp prst="textNoShape">
              <a:avLst/>
            </a:prstTxWarp>
          </a:bodyPr>
          <a:lstStyle/>
          <a:p>
            <a:endParaRPr lang="en-US"/>
          </a:p>
        </p:txBody>
      </p:sp>
      <p:sp>
        <p:nvSpPr>
          <p:cNvPr id="461883" name="Freeform 59"/>
          <p:cNvSpPr>
            <a:spLocks/>
          </p:cNvSpPr>
          <p:nvPr/>
        </p:nvSpPr>
        <p:spPr bwMode="auto">
          <a:xfrm>
            <a:off x="2273300" y="3790950"/>
            <a:ext cx="96838" cy="150813"/>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61884" name="Line 60"/>
          <p:cNvSpPr>
            <a:spLocks noChangeShapeType="1"/>
          </p:cNvSpPr>
          <p:nvPr/>
        </p:nvSpPr>
        <p:spPr bwMode="auto">
          <a:xfrm flipH="1">
            <a:off x="2314575" y="4148138"/>
            <a:ext cx="7938" cy="382587"/>
          </a:xfrm>
          <a:prstGeom prst="line">
            <a:avLst/>
          </a:prstGeom>
          <a:noFill/>
          <a:ln w="0">
            <a:solidFill>
              <a:srgbClr val="990033"/>
            </a:solidFill>
            <a:round/>
            <a:headEnd/>
            <a:tailEnd/>
          </a:ln>
        </p:spPr>
        <p:txBody>
          <a:bodyPr>
            <a:prstTxWarp prst="textNoShape">
              <a:avLst/>
            </a:prstTxWarp>
          </a:bodyPr>
          <a:lstStyle/>
          <a:p>
            <a:endParaRPr lang="en-US"/>
          </a:p>
        </p:txBody>
      </p:sp>
      <p:sp>
        <p:nvSpPr>
          <p:cNvPr id="461885" name="Rectangle 61"/>
          <p:cNvSpPr>
            <a:spLocks noChangeArrowheads="1"/>
          </p:cNvSpPr>
          <p:nvPr/>
        </p:nvSpPr>
        <p:spPr bwMode="auto">
          <a:xfrm>
            <a:off x="4613275" y="4465638"/>
            <a:ext cx="1939925" cy="1477962"/>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1886" name="Rectangle 62"/>
          <p:cNvSpPr>
            <a:spLocks noChangeArrowheads="1"/>
          </p:cNvSpPr>
          <p:nvPr/>
        </p:nvSpPr>
        <p:spPr bwMode="auto">
          <a:xfrm>
            <a:off x="4876800" y="2971800"/>
            <a:ext cx="123031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CourseEditionTable</a:t>
            </a:r>
            <a:endParaRPr lang="en-US" b="1"/>
          </a:p>
        </p:txBody>
      </p:sp>
      <p:sp>
        <p:nvSpPr>
          <p:cNvPr id="461887" name="Rectangle 63"/>
          <p:cNvSpPr>
            <a:spLocks noChangeArrowheads="1"/>
          </p:cNvSpPr>
          <p:nvPr/>
        </p:nvSpPr>
        <p:spPr bwMode="auto">
          <a:xfrm>
            <a:off x="4572000" y="3352800"/>
            <a:ext cx="1905000" cy="990600"/>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1888" name="Picture 64"/>
          <p:cNvPicPr>
            <a:picLocks noChangeAspect="1" noChangeArrowheads="1"/>
          </p:cNvPicPr>
          <p:nvPr/>
        </p:nvPicPr>
        <p:blipFill>
          <a:blip r:embed="rId7"/>
          <a:srcRect/>
          <a:stretch>
            <a:fillRect/>
          </a:stretch>
        </p:blipFill>
        <p:spPr bwMode="auto">
          <a:xfrm>
            <a:off x="4668838" y="3387725"/>
            <a:ext cx="130175" cy="106363"/>
          </a:xfrm>
          <a:prstGeom prst="rect">
            <a:avLst/>
          </a:prstGeom>
          <a:noFill/>
          <a:ln w="9525">
            <a:noFill/>
            <a:miter lim="800000"/>
            <a:headEnd/>
            <a:tailEnd/>
          </a:ln>
        </p:spPr>
      </p:pic>
      <p:pic>
        <p:nvPicPr>
          <p:cNvPr id="461889" name="Picture 65"/>
          <p:cNvPicPr>
            <a:picLocks noChangeAspect="1" noChangeArrowheads="1"/>
          </p:cNvPicPr>
          <p:nvPr/>
        </p:nvPicPr>
        <p:blipFill>
          <a:blip r:embed="rId8"/>
          <a:srcRect/>
          <a:stretch>
            <a:fillRect/>
          </a:stretch>
        </p:blipFill>
        <p:spPr bwMode="auto">
          <a:xfrm>
            <a:off x="4668838" y="3387725"/>
            <a:ext cx="130175" cy="106363"/>
          </a:xfrm>
          <a:prstGeom prst="rect">
            <a:avLst/>
          </a:prstGeom>
          <a:noFill/>
          <a:ln w="9525">
            <a:noFill/>
            <a:miter lim="800000"/>
            <a:headEnd/>
            <a:tailEnd/>
          </a:ln>
        </p:spPr>
      </p:pic>
      <p:pic>
        <p:nvPicPr>
          <p:cNvPr id="461890" name="Picture 66"/>
          <p:cNvPicPr>
            <a:picLocks noChangeAspect="1" noChangeArrowheads="1"/>
          </p:cNvPicPr>
          <p:nvPr/>
        </p:nvPicPr>
        <p:blipFill>
          <a:blip r:embed="rId7"/>
          <a:srcRect/>
          <a:stretch>
            <a:fillRect/>
          </a:stretch>
        </p:blipFill>
        <p:spPr bwMode="auto">
          <a:xfrm>
            <a:off x="4668838" y="3387725"/>
            <a:ext cx="130175" cy="106363"/>
          </a:xfrm>
          <a:prstGeom prst="rect">
            <a:avLst/>
          </a:prstGeom>
          <a:noFill/>
          <a:ln w="9525">
            <a:noFill/>
            <a:miter lim="800000"/>
            <a:headEnd/>
            <a:tailEnd/>
          </a:ln>
        </p:spPr>
      </p:pic>
      <p:sp>
        <p:nvSpPr>
          <p:cNvPr id="461891" name="Rectangle 67"/>
          <p:cNvSpPr>
            <a:spLocks noChangeArrowheads="1"/>
          </p:cNvSpPr>
          <p:nvPr/>
        </p:nvSpPr>
        <p:spPr bwMode="auto">
          <a:xfrm>
            <a:off x="4799013" y="3387725"/>
            <a:ext cx="151606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VARCHAR(8)</a:t>
            </a:r>
            <a:endParaRPr lang="en-US" b="1"/>
          </a:p>
        </p:txBody>
      </p:sp>
      <p:pic>
        <p:nvPicPr>
          <p:cNvPr id="461892" name="Picture 68"/>
          <p:cNvPicPr>
            <a:picLocks noChangeAspect="1" noChangeArrowheads="1"/>
          </p:cNvPicPr>
          <p:nvPr/>
        </p:nvPicPr>
        <p:blipFill>
          <a:blip r:embed="rId7"/>
          <a:srcRect/>
          <a:stretch>
            <a:fillRect/>
          </a:stretch>
        </p:blipFill>
        <p:spPr bwMode="auto">
          <a:xfrm>
            <a:off x="4668838" y="3516313"/>
            <a:ext cx="130175" cy="106362"/>
          </a:xfrm>
          <a:prstGeom prst="rect">
            <a:avLst/>
          </a:prstGeom>
          <a:noFill/>
          <a:ln w="9525">
            <a:noFill/>
            <a:miter lim="800000"/>
            <a:headEnd/>
            <a:tailEnd/>
          </a:ln>
        </p:spPr>
      </p:pic>
      <p:pic>
        <p:nvPicPr>
          <p:cNvPr id="461893" name="Picture 69"/>
          <p:cNvPicPr>
            <a:picLocks noChangeAspect="1" noChangeArrowheads="1"/>
          </p:cNvPicPr>
          <p:nvPr/>
        </p:nvPicPr>
        <p:blipFill>
          <a:blip r:embed="rId8"/>
          <a:srcRect/>
          <a:stretch>
            <a:fillRect/>
          </a:stretch>
        </p:blipFill>
        <p:spPr bwMode="auto">
          <a:xfrm>
            <a:off x="4668838" y="3516313"/>
            <a:ext cx="130175" cy="106362"/>
          </a:xfrm>
          <a:prstGeom prst="rect">
            <a:avLst/>
          </a:prstGeom>
          <a:noFill/>
          <a:ln w="9525">
            <a:noFill/>
            <a:miter lim="800000"/>
            <a:headEnd/>
            <a:tailEnd/>
          </a:ln>
        </p:spPr>
      </p:pic>
      <p:pic>
        <p:nvPicPr>
          <p:cNvPr id="461894" name="Picture 70"/>
          <p:cNvPicPr>
            <a:picLocks noChangeAspect="1" noChangeArrowheads="1"/>
          </p:cNvPicPr>
          <p:nvPr/>
        </p:nvPicPr>
        <p:blipFill>
          <a:blip r:embed="rId7"/>
          <a:srcRect/>
          <a:stretch>
            <a:fillRect/>
          </a:stretch>
        </p:blipFill>
        <p:spPr bwMode="auto">
          <a:xfrm>
            <a:off x="4668838" y="3516313"/>
            <a:ext cx="130175" cy="106362"/>
          </a:xfrm>
          <a:prstGeom prst="rect">
            <a:avLst/>
          </a:prstGeom>
          <a:noFill/>
          <a:ln w="9525">
            <a:noFill/>
            <a:miter lim="800000"/>
            <a:headEnd/>
            <a:tailEnd/>
          </a:ln>
        </p:spPr>
      </p:pic>
      <p:sp>
        <p:nvSpPr>
          <p:cNvPr id="461895" name="Rectangle 71"/>
          <p:cNvSpPr>
            <a:spLocks noChangeArrowheads="1"/>
          </p:cNvSpPr>
          <p:nvPr/>
        </p:nvSpPr>
        <p:spPr bwMode="auto">
          <a:xfrm>
            <a:off x="4799013" y="3516313"/>
            <a:ext cx="156051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VARCHAR(8)</a:t>
            </a:r>
            <a:endParaRPr lang="en-US" b="1"/>
          </a:p>
        </p:txBody>
      </p:sp>
      <p:pic>
        <p:nvPicPr>
          <p:cNvPr id="461896" name="Picture 72"/>
          <p:cNvPicPr>
            <a:picLocks noChangeAspect="1" noChangeArrowheads="1"/>
          </p:cNvPicPr>
          <p:nvPr/>
        </p:nvPicPr>
        <p:blipFill>
          <a:blip r:embed="rId7"/>
          <a:srcRect/>
          <a:stretch>
            <a:fillRect/>
          </a:stretch>
        </p:blipFill>
        <p:spPr bwMode="auto">
          <a:xfrm>
            <a:off x="4668838" y="3643313"/>
            <a:ext cx="130175" cy="106362"/>
          </a:xfrm>
          <a:prstGeom prst="rect">
            <a:avLst/>
          </a:prstGeom>
          <a:noFill/>
          <a:ln w="9525">
            <a:noFill/>
            <a:miter lim="800000"/>
            <a:headEnd/>
            <a:tailEnd/>
          </a:ln>
        </p:spPr>
      </p:pic>
      <p:pic>
        <p:nvPicPr>
          <p:cNvPr id="461897" name="Picture 73"/>
          <p:cNvPicPr>
            <a:picLocks noChangeAspect="1" noChangeArrowheads="1"/>
          </p:cNvPicPr>
          <p:nvPr/>
        </p:nvPicPr>
        <p:blipFill>
          <a:blip r:embed="rId8"/>
          <a:srcRect/>
          <a:stretch>
            <a:fillRect/>
          </a:stretch>
        </p:blipFill>
        <p:spPr bwMode="auto">
          <a:xfrm>
            <a:off x="4668838" y="3643313"/>
            <a:ext cx="130175" cy="106362"/>
          </a:xfrm>
          <a:prstGeom prst="rect">
            <a:avLst/>
          </a:prstGeom>
          <a:noFill/>
          <a:ln w="9525">
            <a:noFill/>
            <a:miter lim="800000"/>
            <a:headEnd/>
            <a:tailEnd/>
          </a:ln>
        </p:spPr>
      </p:pic>
      <p:pic>
        <p:nvPicPr>
          <p:cNvPr id="461898" name="Picture 74"/>
          <p:cNvPicPr>
            <a:picLocks noChangeAspect="1" noChangeArrowheads="1"/>
          </p:cNvPicPr>
          <p:nvPr/>
        </p:nvPicPr>
        <p:blipFill>
          <a:blip r:embed="rId7"/>
          <a:srcRect/>
          <a:stretch>
            <a:fillRect/>
          </a:stretch>
        </p:blipFill>
        <p:spPr bwMode="auto">
          <a:xfrm>
            <a:off x="4668838" y="3643313"/>
            <a:ext cx="130175" cy="106362"/>
          </a:xfrm>
          <a:prstGeom prst="rect">
            <a:avLst/>
          </a:prstGeom>
          <a:noFill/>
          <a:ln w="9525">
            <a:noFill/>
            <a:miter lim="800000"/>
            <a:headEnd/>
            <a:tailEnd/>
          </a:ln>
        </p:spPr>
      </p:pic>
      <p:sp>
        <p:nvSpPr>
          <p:cNvPr id="461899" name="Rectangle 75"/>
          <p:cNvSpPr>
            <a:spLocks noChangeArrowheads="1"/>
          </p:cNvSpPr>
          <p:nvPr/>
        </p:nvSpPr>
        <p:spPr bwMode="auto">
          <a:xfrm>
            <a:off x="4799013" y="3643313"/>
            <a:ext cx="1306512"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VARCHAR(8)</a:t>
            </a:r>
            <a:endParaRPr lang="en-US" b="1"/>
          </a:p>
        </p:txBody>
      </p:sp>
      <p:pic>
        <p:nvPicPr>
          <p:cNvPr id="461900" name="Picture 76"/>
          <p:cNvPicPr>
            <a:picLocks noChangeAspect="1" noChangeArrowheads="1"/>
          </p:cNvPicPr>
          <p:nvPr/>
        </p:nvPicPr>
        <p:blipFill>
          <a:blip r:embed="rId7"/>
          <a:srcRect/>
          <a:stretch>
            <a:fillRect/>
          </a:stretch>
        </p:blipFill>
        <p:spPr bwMode="auto">
          <a:xfrm>
            <a:off x="4668838" y="3771900"/>
            <a:ext cx="130175" cy="106363"/>
          </a:xfrm>
          <a:prstGeom prst="rect">
            <a:avLst/>
          </a:prstGeom>
          <a:noFill/>
          <a:ln w="9525">
            <a:noFill/>
            <a:miter lim="800000"/>
            <a:headEnd/>
            <a:tailEnd/>
          </a:ln>
        </p:spPr>
      </p:pic>
      <p:pic>
        <p:nvPicPr>
          <p:cNvPr id="461901" name="Picture 77"/>
          <p:cNvPicPr>
            <a:picLocks noChangeAspect="1" noChangeArrowheads="1"/>
          </p:cNvPicPr>
          <p:nvPr/>
        </p:nvPicPr>
        <p:blipFill>
          <a:blip r:embed="rId8"/>
          <a:srcRect/>
          <a:stretch>
            <a:fillRect/>
          </a:stretch>
        </p:blipFill>
        <p:spPr bwMode="auto">
          <a:xfrm>
            <a:off x="4668838" y="3771900"/>
            <a:ext cx="130175" cy="106363"/>
          </a:xfrm>
          <a:prstGeom prst="rect">
            <a:avLst/>
          </a:prstGeom>
          <a:noFill/>
          <a:ln w="9525">
            <a:noFill/>
            <a:miter lim="800000"/>
            <a:headEnd/>
            <a:tailEnd/>
          </a:ln>
        </p:spPr>
      </p:pic>
      <p:pic>
        <p:nvPicPr>
          <p:cNvPr id="461902" name="Picture 78"/>
          <p:cNvPicPr>
            <a:picLocks noChangeAspect="1" noChangeArrowheads="1"/>
          </p:cNvPicPr>
          <p:nvPr/>
        </p:nvPicPr>
        <p:blipFill>
          <a:blip r:embed="rId7"/>
          <a:srcRect/>
          <a:stretch>
            <a:fillRect/>
          </a:stretch>
        </p:blipFill>
        <p:spPr bwMode="auto">
          <a:xfrm>
            <a:off x="4668838" y="3771900"/>
            <a:ext cx="130175" cy="106363"/>
          </a:xfrm>
          <a:prstGeom prst="rect">
            <a:avLst/>
          </a:prstGeom>
          <a:noFill/>
          <a:ln w="9525">
            <a:noFill/>
            <a:miter lim="800000"/>
            <a:headEnd/>
            <a:tailEnd/>
          </a:ln>
        </p:spPr>
      </p:pic>
      <p:pic>
        <p:nvPicPr>
          <p:cNvPr id="461903" name="Picture 79"/>
          <p:cNvPicPr>
            <a:picLocks noChangeAspect="1" noChangeArrowheads="1"/>
          </p:cNvPicPr>
          <p:nvPr/>
        </p:nvPicPr>
        <p:blipFill>
          <a:blip r:embed="rId7"/>
          <a:srcRect/>
          <a:stretch>
            <a:fillRect/>
          </a:stretch>
        </p:blipFill>
        <p:spPr bwMode="auto">
          <a:xfrm>
            <a:off x="4668838" y="3900488"/>
            <a:ext cx="130175" cy="106362"/>
          </a:xfrm>
          <a:prstGeom prst="rect">
            <a:avLst/>
          </a:prstGeom>
          <a:noFill/>
          <a:ln w="9525">
            <a:noFill/>
            <a:miter lim="800000"/>
            <a:headEnd/>
            <a:tailEnd/>
          </a:ln>
        </p:spPr>
      </p:pic>
      <p:pic>
        <p:nvPicPr>
          <p:cNvPr id="461904" name="Picture 80"/>
          <p:cNvPicPr>
            <a:picLocks noChangeAspect="1" noChangeArrowheads="1"/>
          </p:cNvPicPr>
          <p:nvPr/>
        </p:nvPicPr>
        <p:blipFill>
          <a:blip r:embed="rId8"/>
          <a:srcRect/>
          <a:stretch>
            <a:fillRect/>
          </a:stretch>
        </p:blipFill>
        <p:spPr bwMode="auto">
          <a:xfrm>
            <a:off x="4668838" y="3900488"/>
            <a:ext cx="130175" cy="106362"/>
          </a:xfrm>
          <a:prstGeom prst="rect">
            <a:avLst/>
          </a:prstGeom>
          <a:noFill/>
          <a:ln w="9525">
            <a:noFill/>
            <a:miter lim="800000"/>
            <a:headEnd/>
            <a:tailEnd/>
          </a:ln>
        </p:spPr>
      </p:pic>
      <p:pic>
        <p:nvPicPr>
          <p:cNvPr id="461905" name="Picture 81"/>
          <p:cNvPicPr>
            <a:picLocks noChangeAspect="1" noChangeArrowheads="1"/>
          </p:cNvPicPr>
          <p:nvPr/>
        </p:nvPicPr>
        <p:blipFill>
          <a:blip r:embed="rId7"/>
          <a:srcRect/>
          <a:stretch>
            <a:fillRect/>
          </a:stretch>
        </p:blipFill>
        <p:spPr bwMode="auto">
          <a:xfrm>
            <a:off x="4668838" y="3900488"/>
            <a:ext cx="130175" cy="106362"/>
          </a:xfrm>
          <a:prstGeom prst="rect">
            <a:avLst/>
          </a:prstGeom>
          <a:noFill/>
          <a:ln w="9525">
            <a:noFill/>
            <a:miter lim="800000"/>
            <a:headEnd/>
            <a:tailEnd/>
          </a:ln>
        </p:spPr>
      </p:pic>
      <p:sp>
        <p:nvSpPr>
          <p:cNvPr id="461906" name="Rectangle 82"/>
          <p:cNvSpPr>
            <a:spLocks noChangeArrowheads="1"/>
          </p:cNvSpPr>
          <p:nvPr/>
        </p:nvSpPr>
        <p:spPr bwMode="auto">
          <a:xfrm>
            <a:off x="4799013" y="3900488"/>
            <a:ext cx="13906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 VARCHAR(8)</a:t>
            </a:r>
            <a:endParaRPr lang="en-US" b="1"/>
          </a:p>
        </p:txBody>
      </p:sp>
      <p:pic>
        <p:nvPicPr>
          <p:cNvPr id="461907" name="Picture 83"/>
          <p:cNvPicPr>
            <a:picLocks noChangeAspect="1" noChangeArrowheads="1"/>
          </p:cNvPicPr>
          <p:nvPr/>
        </p:nvPicPr>
        <p:blipFill>
          <a:blip r:embed="rId9"/>
          <a:srcRect/>
          <a:stretch>
            <a:fillRect/>
          </a:stretch>
        </p:blipFill>
        <p:spPr bwMode="auto">
          <a:xfrm>
            <a:off x="6248400" y="4495800"/>
            <a:ext cx="233363" cy="214313"/>
          </a:xfrm>
          <a:prstGeom prst="rect">
            <a:avLst/>
          </a:prstGeom>
          <a:noFill/>
          <a:ln w="9525">
            <a:noFill/>
            <a:miter lim="800000"/>
            <a:headEnd/>
            <a:tailEnd/>
          </a:ln>
        </p:spPr>
      </p:pic>
      <p:sp>
        <p:nvSpPr>
          <p:cNvPr id="461908" name="Rectangle 84"/>
          <p:cNvSpPr>
            <a:spLocks noChangeArrowheads="1"/>
          </p:cNvSpPr>
          <p:nvPr/>
        </p:nvSpPr>
        <p:spPr bwMode="auto">
          <a:xfrm>
            <a:off x="4613275" y="4911725"/>
            <a:ext cx="1939925" cy="103187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1909" name="Picture 85"/>
          <p:cNvPicPr>
            <a:picLocks noChangeAspect="1" noChangeArrowheads="1"/>
          </p:cNvPicPr>
          <p:nvPr/>
        </p:nvPicPr>
        <p:blipFill>
          <a:blip r:embed="rId7"/>
          <a:srcRect/>
          <a:stretch>
            <a:fillRect/>
          </a:stretch>
        </p:blipFill>
        <p:spPr bwMode="auto">
          <a:xfrm>
            <a:off x="4645025" y="4932363"/>
            <a:ext cx="163513" cy="96837"/>
          </a:xfrm>
          <a:prstGeom prst="rect">
            <a:avLst/>
          </a:prstGeom>
          <a:noFill/>
          <a:ln w="9525">
            <a:noFill/>
            <a:miter lim="800000"/>
            <a:headEnd/>
            <a:tailEnd/>
          </a:ln>
        </p:spPr>
      </p:pic>
      <p:pic>
        <p:nvPicPr>
          <p:cNvPr id="461910" name="Picture 86"/>
          <p:cNvPicPr>
            <a:picLocks noChangeAspect="1" noChangeArrowheads="1"/>
          </p:cNvPicPr>
          <p:nvPr/>
        </p:nvPicPr>
        <p:blipFill>
          <a:blip r:embed="rId8"/>
          <a:srcRect/>
          <a:stretch>
            <a:fillRect/>
          </a:stretch>
        </p:blipFill>
        <p:spPr bwMode="auto">
          <a:xfrm>
            <a:off x="4645025" y="4932363"/>
            <a:ext cx="163513" cy="96837"/>
          </a:xfrm>
          <a:prstGeom prst="rect">
            <a:avLst/>
          </a:prstGeom>
          <a:noFill/>
          <a:ln w="9525">
            <a:noFill/>
            <a:miter lim="800000"/>
            <a:headEnd/>
            <a:tailEnd/>
          </a:ln>
        </p:spPr>
      </p:pic>
      <p:pic>
        <p:nvPicPr>
          <p:cNvPr id="461911" name="Picture 87"/>
          <p:cNvPicPr>
            <a:picLocks noChangeAspect="1" noChangeArrowheads="1"/>
          </p:cNvPicPr>
          <p:nvPr/>
        </p:nvPicPr>
        <p:blipFill>
          <a:blip r:embed="rId7"/>
          <a:srcRect/>
          <a:stretch>
            <a:fillRect/>
          </a:stretch>
        </p:blipFill>
        <p:spPr bwMode="auto">
          <a:xfrm>
            <a:off x="4645025" y="4932363"/>
            <a:ext cx="163513" cy="96837"/>
          </a:xfrm>
          <a:prstGeom prst="rect">
            <a:avLst/>
          </a:prstGeom>
          <a:noFill/>
          <a:ln w="9525">
            <a:noFill/>
            <a:miter lim="800000"/>
            <a:headEnd/>
            <a:tailEnd/>
          </a:ln>
        </p:spPr>
      </p:pic>
      <p:sp>
        <p:nvSpPr>
          <p:cNvPr id="461912" name="Rectangle 88"/>
          <p:cNvSpPr>
            <a:spLocks noChangeArrowheads="1"/>
          </p:cNvSpPr>
          <p:nvPr/>
        </p:nvSpPr>
        <p:spPr bwMode="auto">
          <a:xfrm>
            <a:off x="4808538" y="4932363"/>
            <a:ext cx="1004887" cy="15240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Type : SMALLINT</a:t>
            </a:r>
            <a:endParaRPr lang="en-US" sz="1000" b="1"/>
          </a:p>
        </p:txBody>
      </p:sp>
      <p:pic>
        <p:nvPicPr>
          <p:cNvPr id="461913" name="Picture 89"/>
          <p:cNvPicPr>
            <a:picLocks noChangeAspect="1" noChangeArrowheads="1"/>
          </p:cNvPicPr>
          <p:nvPr/>
        </p:nvPicPr>
        <p:blipFill>
          <a:blip r:embed="rId7"/>
          <a:srcRect/>
          <a:stretch>
            <a:fillRect/>
          </a:stretch>
        </p:blipFill>
        <p:spPr bwMode="auto">
          <a:xfrm>
            <a:off x="4645025" y="5049838"/>
            <a:ext cx="163513" cy="98425"/>
          </a:xfrm>
          <a:prstGeom prst="rect">
            <a:avLst/>
          </a:prstGeom>
          <a:noFill/>
          <a:ln w="9525">
            <a:noFill/>
            <a:miter lim="800000"/>
            <a:headEnd/>
            <a:tailEnd/>
          </a:ln>
        </p:spPr>
      </p:pic>
      <p:pic>
        <p:nvPicPr>
          <p:cNvPr id="461914" name="Picture 90"/>
          <p:cNvPicPr>
            <a:picLocks noChangeAspect="1" noChangeArrowheads="1"/>
          </p:cNvPicPr>
          <p:nvPr/>
        </p:nvPicPr>
        <p:blipFill>
          <a:blip r:embed="rId8"/>
          <a:srcRect/>
          <a:stretch>
            <a:fillRect/>
          </a:stretch>
        </p:blipFill>
        <p:spPr bwMode="auto">
          <a:xfrm>
            <a:off x="4645025" y="5049838"/>
            <a:ext cx="163513" cy="98425"/>
          </a:xfrm>
          <a:prstGeom prst="rect">
            <a:avLst/>
          </a:prstGeom>
          <a:noFill/>
          <a:ln w="9525">
            <a:noFill/>
            <a:miter lim="800000"/>
            <a:headEnd/>
            <a:tailEnd/>
          </a:ln>
        </p:spPr>
      </p:pic>
      <p:pic>
        <p:nvPicPr>
          <p:cNvPr id="461915" name="Picture 91"/>
          <p:cNvPicPr>
            <a:picLocks noChangeAspect="1" noChangeArrowheads="1"/>
          </p:cNvPicPr>
          <p:nvPr/>
        </p:nvPicPr>
        <p:blipFill>
          <a:blip r:embed="rId7"/>
          <a:srcRect/>
          <a:stretch>
            <a:fillRect/>
          </a:stretch>
        </p:blipFill>
        <p:spPr bwMode="auto">
          <a:xfrm>
            <a:off x="4645025" y="5049838"/>
            <a:ext cx="163513" cy="98425"/>
          </a:xfrm>
          <a:prstGeom prst="rect">
            <a:avLst/>
          </a:prstGeom>
          <a:noFill/>
          <a:ln w="9525">
            <a:noFill/>
            <a:miter lim="800000"/>
            <a:headEnd/>
            <a:tailEnd/>
          </a:ln>
        </p:spPr>
      </p:pic>
      <p:sp>
        <p:nvSpPr>
          <p:cNvPr id="461916" name="Rectangle 92"/>
          <p:cNvSpPr>
            <a:spLocks noChangeArrowheads="1"/>
          </p:cNvSpPr>
          <p:nvPr/>
        </p:nvSpPr>
        <p:spPr bwMode="auto">
          <a:xfrm>
            <a:off x="4808538" y="5049838"/>
            <a:ext cx="984250" cy="15240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SSN : SMALLINT</a:t>
            </a:r>
          </a:p>
        </p:txBody>
      </p:sp>
      <p:pic>
        <p:nvPicPr>
          <p:cNvPr id="461917" name="Picture 93"/>
          <p:cNvPicPr>
            <a:picLocks noChangeAspect="1" noChangeArrowheads="1"/>
          </p:cNvPicPr>
          <p:nvPr/>
        </p:nvPicPr>
        <p:blipFill>
          <a:blip r:embed="rId7"/>
          <a:srcRect/>
          <a:stretch>
            <a:fillRect/>
          </a:stretch>
        </p:blipFill>
        <p:spPr bwMode="auto">
          <a:xfrm>
            <a:off x="4645025" y="5167313"/>
            <a:ext cx="163513" cy="98425"/>
          </a:xfrm>
          <a:prstGeom prst="rect">
            <a:avLst/>
          </a:prstGeom>
          <a:noFill/>
          <a:ln w="9525">
            <a:noFill/>
            <a:miter lim="800000"/>
            <a:headEnd/>
            <a:tailEnd/>
          </a:ln>
        </p:spPr>
      </p:pic>
      <p:pic>
        <p:nvPicPr>
          <p:cNvPr id="461918" name="Picture 94"/>
          <p:cNvPicPr>
            <a:picLocks noChangeAspect="1" noChangeArrowheads="1"/>
          </p:cNvPicPr>
          <p:nvPr/>
        </p:nvPicPr>
        <p:blipFill>
          <a:blip r:embed="rId8"/>
          <a:srcRect/>
          <a:stretch>
            <a:fillRect/>
          </a:stretch>
        </p:blipFill>
        <p:spPr bwMode="auto">
          <a:xfrm>
            <a:off x="4645025" y="5167313"/>
            <a:ext cx="163513" cy="98425"/>
          </a:xfrm>
          <a:prstGeom prst="rect">
            <a:avLst/>
          </a:prstGeom>
          <a:noFill/>
          <a:ln w="9525">
            <a:noFill/>
            <a:miter lim="800000"/>
            <a:headEnd/>
            <a:tailEnd/>
          </a:ln>
        </p:spPr>
      </p:pic>
      <p:pic>
        <p:nvPicPr>
          <p:cNvPr id="461919" name="Picture 95"/>
          <p:cNvPicPr>
            <a:picLocks noChangeAspect="1" noChangeArrowheads="1"/>
          </p:cNvPicPr>
          <p:nvPr/>
        </p:nvPicPr>
        <p:blipFill>
          <a:blip r:embed="rId7"/>
          <a:srcRect/>
          <a:stretch>
            <a:fillRect/>
          </a:stretch>
        </p:blipFill>
        <p:spPr bwMode="auto">
          <a:xfrm>
            <a:off x="4645025" y="5167313"/>
            <a:ext cx="163513" cy="98425"/>
          </a:xfrm>
          <a:prstGeom prst="rect">
            <a:avLst/>
          </a:prstGeom>
          <a:noFill/>
          <a:ln w="9525">
            <a:noFill/>
            <a:miter lim="800000"/>
            <a:headEnd/>
            <a:tailEnd/>
          </a:ln>
        </p:spPr>
      </p:pic>
      <p:sp>
        <p:nvSpPr>
          <p:cNvPr id="461920" name="Rectangle 96"/>
          <p:cNvSpPr>
            <a:spLocks noChangeArrowheads="1"/>
          </p:cNvSpPr>
          <p:nvPr/>
        </p:nvSpPr>
        <p:spPr bwMode="auto">
          <a:xfrm>
            <a:off x="4808538" y="5167313"/>
            <a:ext cx="1395412" cy="15240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surName :VARCHAR(8) </a:t>
            </a:r>
          </a:p>
        </p:txBody>
      </p:sp>
      <p:pic>
        <p:nvPicPr>
          <p:cNvPr id="461921" name="Picture 97"/>
          <p:cNvPicPr>
            <a:picLocks noChangeAspect="1" noChangeArrowheads="1"/>
          </p:cNvPicPr>
          <p:nvPr/>
        </p:nvPicPr>
        <p:blipFill>
          <a:blip r:embed="rId7"/>
          <a:srcRect/>
          <a:stretch>
            <a:fillRect/>
          </a:stretch>
        </p:blipFill>
        <p:spPr bwMode="auto">
          <a:xfrm>
            <a:off x="4645025" y="5286375"/>
            <a:ext cx="163513" cy="98425"/>
          </a:xfrm>
          <a:prstGeom prst="rect">
            <a:avLst/>
          </a:prstGeom>
          <a:noFill/>
          <a:ln w="9525">
            <a:noFill/>
            <a:miter lim="800000"/>
            <a:headEnd/>
            <a:tailEnd/>
          </a:ln>
        </p:spPr>
      </p:pic>
      <p:pic>
        <p:nvPicPr>
          <p:cNvPr id="461922" name="Picture 98"/>
          <p:cNvPicPr>
            <a:picLocks noChangeAspect="1" noChangeArrowheads="1"/>
          </p:cNvPicPr>
          <p:nvPr/>
        </p:nvPicPr>
        <p:blipFill>
          <a:blip r:embed="rId8"/>
          <a:srcRect/>
          <a:stretch>
            <a:fillRect/>
          </a:stretch>
        </p:blipFill>
        <p:spPr bwMode="auto">
          <a:xfrm>
            <a:off x="4645025" y="5286375"/>
            <a:ext cx="163513" cy="98425"/>
          </a:xfrm>
          <a:prstGeom prst="rect">
            <a:avLst/>
          </a:prstGeom>
          <a:noFill/>
          <a:ln w="9525">
            <a:noFill/>
            <a:miter lim="800000"/>
            <a:headEnd/>
            <a:tailEnd/>
          </a:ln>
        </p:spPr>
      </p:pic>
      <p:pic>
        <p:nvPicPr>
          <p:cNvPr id="461923" name="Picture 99"/>
          <p:cNvPicPr>
            <a:picLocks noChangeAspect="1" noChangeArrowheads="1"/>
          </p:cNvPicPr>
          <p:nvPr/>
        </p:nvPicPr>
        <p:blipFill>
          <a:blip r:embed="rId7"/>
          <a:srcRect/>
          <a:stretch>
            <a:fillRect/>
          </a:stretch>
        </p:blipFill>
        <p:spPr bwMode="auto">
          <a:xfrm>
            <a:off x="4645025" y="5286375"/>
            <a:ext cx="163513" cy="98425"/>
          </a:xfrm>
          <a:prstGeom prst="rect">
            <a:avLst/>
          </a:prstGeom>
          <a:noFill/>
          <a:ln w="9525">
            <a:noFill/>
            <a:miter lim="800000"/>
            <a:headEnd/>
            <a:tailEnd/>
          </a:ln>
        </p:spPr>
      </p:pic>
      <p:sp>
        <p:nvSpPr>
          <p:cNvPr id="461924" name="Rectangle 100"/>
          <p:cNvSpPr>
            <a:spLocks noChangeArrowheads="1"/>
          </p:cNvSpPr>
          <p:nvPr/>
        </p:nvSpPr>
        <p:spPr bwMode="auto">
          <a:xfrm>
            <a:off x="4808538" y="5286375"/>
            <a:ext cx="947737" cy="15240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Age : SMALLINT</a:t>
            </a:r>
            <a:endParaRPr lang="en-US" sz="1000"/>
          </a:p>
        </p:txBody>
      </p:sp>
      <p:pic>
        <p:nvPicPr>
          <p:cNvPr id="461925" name="Picture 101"/>
          <p:cNvPicPr>
            <a:picLocks noChangeAspect="1" noChangeArrowheads="1"/>
          </p:cNvPicPr>
          <p:nvPr/>
        </p:nvPicPr>
        <p:blipFill>
          <a:blip r:embed="rId7"/>
          <a:srcRect/>
          <a:stretch>
            <a:fillRect/>
          </a:stretch>
        </p:blipFill>
        <p:spPr bwMode="auto">
          <a:xfrm>
            <a:off x="4645025" y="5403850"/>
            <a:ext cx="163513" cy="98425"/>
          </a:xfrm>
          <a:prstGeom prst="rect">
            <a:avLst/>
          </a:prstGeom>
          <a:noFill/>
          <a:ln w="9525">
            <a:noFill/>
            <a:miter lim="800000"/>
            <a:headEnd/>
            <a:tailEnd/>
          </a:ln>
        </p:spPr>
      </p:pic>
      <p:pic>
        <p:nvPicPr>
          <p:cNvPr id="461926" name="Picture 102"/>
          <p:cNvPicPr>
            <a:picLocks noChangeAspect="1" noChangeArrowheads="1"/>
          </p:cNvPicPr>
          <p:nvPr/>
        </p:nvPicPr>
        <p:blipFill>
          <a:blip r:embed="rId8"/>
          <a:srcRect/>
          <a:stretch>
            <a:fillRect/>
          </a:stretch>
        </p:blipFill>
        <p:spPr bwMode="auto">
          <a:xfrm>
            <a:off x="4645025" y="5403850"/>
            <a:ext cx="163513" cy="98425"/>
          </a:xfrm>
          <a:prstGeom prst="rect">
            <a:avLst/>
          </a:prstGeom>
          <a:noFill/>
          <a:ln w="9525">
            <a:noFill/>
            <a:miter lim="800000"/>
            <a:headEnd/>
            <a:tailEnd/>
          </a:ln>
        </p:spPr>
      </p:pic>
      <p:pic>
        <p:nvPicPr>
          <p:cNvPr id="461927" name="Picture 103"/>
          <p:cNvPicPr>
            <a:picLocks noChangeAspect="1" noChangeArrowheads="1"/>
          </p:cNvPicPr>
          <p:nvPr/>
        </p:nvPicPr>
        <p:blipFill>
          <a:blip r:embed="rId7"/>
          <a:srcRect/>
          <a:stretch>
            <a:fillRect/>
          </a:stretch>
        </p:blipFill>
        <p:spPr bwMode="auto">
          <a:xfrm>
            <a:off x="4645025" y="5403850"/>
            <a:ext cx="163513" cy="98425"/>
          </a:xfrm>
          <a:prstGeom prst="rect">
            <a:avLst/>
          </a:prstGeom>
          <a:noFill/>
          <a:ln w="9525">
            <a:noFill/>
            <a:miter lim="800000"/>
            <a:headEnd/>
            <a:tailEnd/>
          </a:ln>
        </p:spPr>
      </p:pic>
      <p:sp>
        <p:nvSpPr>
          <p:cNvPr id="461928" name="Rectangle 104"/>
          <p:cNvSpPr>
            <a:spLocks noChangeArrowheads="1"/>
          </p:cNvSpPr>
          <p:nvPr/>
        </p:nvSpPr>
        <p:spPr bwMode="auto">
          <a:xfrm>
            <a:off x="4808538" y="5403850"/>
            <a:ext cx="1506537" cy="15240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townOfBirth :VARCHAR(8)</a:t>
            </a:r>
          </a:p>
        </p:txBody>
      </p:sp>
      <p:sp>
        <p:nvSpPr>
          <p:cNvPr id="461929" name="AutoShape 105"/>
          <p:cNvSpPr>
            <a:spLocks noChangeArrowheads="1"/>
          </p:cNvSpPr>
          <p:nvPr/>
        </p:nvSpPr>
        <p:spPr bwMode="auto">
          <a:xfrm>
            <a:off x="3200400" y="4724400"/>
            <a:ext cx="1366838" cy="255588"/>
          </a:xfrm>
          <a:prstGeom prst="rightArrow">
            <a:avLst>
              <a:gd name="adj1" fmla="val 50000"/>
              <a:gd name="adj2" fmla="val 133695"/>
            </a:avLst>
          </a:prstGeom>
          <a:noFill/>
          <a:ln w="15875">
            <a:solidFill>
              <a:schemeClr val="tx1"/>
            </a:solidFill>
            <a:miter lim="800000"/>
            <a:headEnd/>
            <a:tailEnd/>
          </a:ln>
          <a:effectLst/>
        </p:spPr>
        <p:txBody>
          <a:bodyPr wrap="none" anchor="ctr">
            <a:prstTxWarp prst="textNoShape">
              <a:avLst/>
            </a:prstTxWarp>
          </a:bodyPr>
          <a:lstStyle/>
          <a:p>
            <a:endParaRPr lang="en-US"/>
          </a:p>
        </p:txBody>
      </p:sp>
      <p:pic>
        <p:nvPicPr>
          <p:cNvPr id="461930" name="Picture 106"/>
          <p:cNvPicPr>
            <a:picLocks noChangeAspect="1" noChangeArrowheads="1"/>
          </p:cNvPicPr>
          <p:nvPr/>
        </p:nvPicPr>
        <p:blipFill>
          <a:blip r:embed="rId9"/>
          <a:srcRect/>
          <a:stretch>
            <a:fillRect/>
          </a:stretch>
        </p:blipFill>
        <p:spPr bwMode="auto">
          <a:xfrm>
            <a:off x="6184900" y="2987675"/>
            <a:ext cx="234950" cy="206375"/>
          </a:xfrm>
          <a:prstGeom prst="rect">
            <a:avLst/>
          </a:prstGeom>
          <a:noFill/>
          <a:ln w="9525">
            <a:noFill/>
            <a:miter lim="800000"/>
            <a:headEnd/>
            <a:tailEnd/>
          </a:ln>
        </p:spPr>
      </p:pic>
      <p:sp>
        <p:nvSpPr>
          <p:cNvPr id="461931" name="AutoShape 107"/>
          <p:cNvSpPr>
            <a:spLocks noChangeArrowheads="1"/>
          </p:cNvSpPr>
          <p:nvPr/>
        </p:nvSpPr>
        <p:spPr bwMode="auto">
          <a:xfrm>
            <a:off x="3276600" y="3505200"/>
            <a:ext cx="1336675" cy="254000"/>
          </a:xfrm>
          <a:prstGeom prst="rightArrow">
            <a:avLst>
              <a:gd name="adj1" fmla="val 50000"/>
              <a:gd name="adj2" fmla="val 131563"/>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61932" name="Rectangle 108"/>
          <p:cNvSpPr>
            <a:spLocks noChangeArrowheads="1"/>
          </p:cNvSpPr>
          <p:nvPr/>
        </p:nvSpPr>
        <p:spPr bwMode="auto">
          <a:xfrm>
            <a:off x="4886325" y="4594225"/>
            <a:ext cx="9302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InstructorTable</a:t>
            </a:r>
            <a:endParaRPr lang="en-US" b="1"/>
          </a:p>
        </p:txBody>
      </p:sp>
      <p:sp>
        <p:nvSpPr>
          <p:cNvPr id="461933" name="Rectangle 109"/>
          <p:cNvSpPr>
            <a:spLocks noChangeArrowheads="1"/>
          </p:cNvSpPr>
          <p:nvPr/>
        </p:nvSpPr>
        <p:spPr bwMode="auto">
          <a:xfrm>
            <a:off x="4818063" y="4016375"/>
            <a:ext cx="16462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instructorID: VARCHAR(8)</a:t>
            </a:r>
            <a:endParaRPr lang="en-US" b="1"/>
          </a:p>
        </p:txBody>
      </p:sp>
      <p:sp>
        <p:nvSpPr>
          <p:cNvPr id="461934" name="Rectangle 110"/>
          <p:cNvSpPr>
            <a:spLocks noChangeArrowheads="1"/>
          </p:cNvSpPr>
          <p:nvPr/>
        </p:nvSpPr>
        <p:spPr bwMode="auto">
          <a:xfrm>
            <a:off x="4818063" y="5686425"/>
            <a:ext cx="1493837" cy="152400"/>
          </a:xfrm>
          <a:prstGeom prst="rect">
            <a:avLst/>
          </a:prstGeom>
          <a:noFill/>
          <a:ln w="9525">
            <a:noFill/>
            <a:miter lim="800000"/>
            <a:headEnd/>
            <a:tailEnd/>
          </a:ln>
        </p:spPr>
        <p:txBody>
          <a:bodyPr wrap="none" lIns="0" tIns="0" rIns="0" bIns="0">
            <a:prstTxWarp prst="textNoShape">
              <a:avLst/>
            </a:prstTxWarp>
            <a:spAutoFit/>
          </a:bodyPr>
          <a:lstStyle/>
          <a:p>
            <a:r>
              <a:rPr lang="en-US" sz="1000">
                <a:solidFill>
                  <a:srgbClr val="000000"/>
                </a:solidFill>
                <a:latin typeface="Arial" charset="0"/>
              </a:rPr>
              <a:t>instructorID: VARCHAR(8)</a:t>
            </a:r>
            <a:endParaRPr lang="en-US" sz="1000"/>
          </a:p>
        </p:txBody>
      </p:sp>
      <p:sp>
        <p:nvSpPr>
          <p:cNvPr id="461935" name="Line 111"/>
          <p:cNvSpPr>
            <a:spLocks noChangeShapeType="1"/>
          </p:cNvSpPr>
          <p:nvPr/>
        </p:nvSpPr>
        <p:spPr bwMode="auto">
          <a:xfrm>
            <a:off x="6389688" y="4079875"/>
            <a:ext cx="682625"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61936" name="Line 112"/>
          <p:cNvSpPr>
            <a:spLocks noChangeShapeType="1"/>
          </p:cNvSpPr>
          <p:nvPr/>
        </p:nvSpPr>
        <p:spPr bwMode="auto">
          <a:xfrm>
            <a:off x="7072313" y="4079875"/>
            <a:ext cx="0" cy="1671638"/>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61937" name="Line 113"/>
          <p:cNvSpPr>
            <a:spLocks noChangeShapeType="1"/>
          </p:cNvSpPr>
          <p:nvPr/>
        </p:nvSpPr>
        <p:spPr bwMode="auto">
          <a:xfrm flipH="1">
            <a:off x="6457950" y="5751513"/>
            <a:ext cx="614363"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61938" name="Text Box 114"/>
          <p:cNvSpPr txBox="1">
            <a:spLocks noChangeArrowheads="1"/>
          </p:cNvSpPr>
          <p:nvPr/>
        </p:nvSpPr>
        <p:spPr bwMode="auto">
          <a:xfrm>
            <a:off x="7072313" y="4722813"/>
            <a:ext cx="1004887" cy="457200"/>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200" b="1">
                <a:latin typeface="Arial" charset="0"/>
              </a:rPr>
              <a:t>Foreign  key</a:t>
            </a:r>
          </a:p>
        </p:txBody>
      </p:sp>
      <p:sp>
        <p:nvSpPr>
          <p:cNvPr id="461939" name="Rectangle 115"/>
          <p:cNvSpPr>
            <a:spLocks noGrp="1" noChangeArrowheads="1"/>
          </p:cNvSpPr>
          <p:nvPr>
            <p:ph type="body" idx="1"/>
          </p:nvPr>
        </p:nvSpPr>
        <p:spPr>
          <a:xfrm>
            <a:off x="1123950" y="1377950"/>
            <a:ext cx="7562850" cy="617538"/>
          </a:xfrm>
          <a:noFill/>
          <a:ln/>
        </p:spPr>
        <p:txBody>
          <a:bodyPr/>
          <a:lstStyle/>
          <a:p>
            <a:pPr>
              <a:lnSpc>
                <a:spcPct val="80000"/>
              </a:lnSpc>
            </a:pPr>
            <a:r>
              <a:rPr lang="en-US" sz="2000" b="1"/>
              <a:t>Example: </a:t>
            </a:r>
            <a:r>
              <a:rPr lang="en-US" sz="2000">
                <a:latin typeface="Courier New" charset="0"/>
              </a:rPr>
              <a:t>Instructor </a:t>
            </a:r>
            <a:r>
              <a:rPr lang="en-US" sz="2000"/>
              <a:t>and </a:t>
            </a:r>
            <a:r>
              <a:rPr lang="en-US" sz="2000">
                <a:latin typeface="Courier New" charset="0"/>
              </a:rPr>
              <a:t>CourseEdition </a:t>
            </a:r>
            <a:r>
              <a:rPr lang="en-US" sz="2000"/>
              <a:t>are mapped to two tables</a:t>
            </a:r>
          </a:p>
          <a:p>
            <a:pPr>
              <a:lnSpc>
                <a:spcPct val="80000"/>
              </a:lnSpc>
            </a:pPr>
            <a:endParaRPr lang="en-US" sz="2000"/>
          </a:p>
        </p:txBody>
      </p:sp>
      <p:sp>
        <p:nvSpPr>
          <p:cNvPr id="461940" name="Text Box 116"/>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A58BAEA-C611-5B4F-A827-0957BA0D4229}" type="slidenum">
              <a:rPr lang="en-US"/>
              <a:pPr/>
              <a:t>42</a:t>
            </a:fld>
            <a:endParaRPr lang="en-US"/>
          </a:p>
        </p:txBody>
      </p:sp>
      <p:sp>
        <p:nvSpPr>
          <p:cNvPr id="463874" name="Rectangle 2"/>
          <p:cNvSpPr>
            <a:spLocks noGrp="1" noChangeArrowheads="1"/>
          </p:cNvSpPr>
          <p:nvPr>
            <p:ph type="title"/>
          </p:nvPr>
        </p:nvSpPr>
        <p:spPr/>
        <p:txBody>
          <a:bodyPr/>
          <a:lstStyle/>
          <a:p>
            <a:r>
              <a:rPr lang="en-US" b="1" dirty="0"/>
              <a:t>Foreign Key </a:t>
            </a:r>
            <a:r>
              <a:rPr lang="en-US" b="1" dirty="0" smtClean="0"/>
              <a:t>Aggregation: </a:t>
            </a:r>
            <a:r>
              <a:rPr lang="en-US" sz="3200" b="1" dirty="0" smtClean="0"/>
              <a:t>Consequences </a:t>
            </a:r>
            <a:endParaRPr lang="en-US" dirty="0"/>
          </a:p>
        </p:txBody>
      </p:sp>
      <p:sp>
        <p:nvSpPr>
          <p:cNvPr id="463875" name="Rectangle 3"/>
          <p:cNvSpPr>
            <a:spLocks noGrp="1" noChangeArrowheads="1"/>
          </p:cNvSpPr>
          <p:nvPr>
            <p:ph type="body" idx="1"/>
          </p:nvPr>
        </p:nvSpPr>
        <p:spPr>
          <a:xfrm>
            <a:off x="762000" y="914400"/>
            <a:ext cx="7924800" cy="5334000"/>
          </a:xfrm>
        </p:spPr>
        <p:txBody>
          <a:bodyPr/>
          <a:lstStyle/>
          <a:p>
            <a:r>
              <a:rPr lang="en-US" sz="2200" i="1" dirty="0" smtClean="0"/>
              <a:t>Performance</a:t>
            </a:r>
            <a:r>
              <a:rPr lang="en-US" sz="2200" i="1" dirty="0"/>
              <a:t>:</a:t>
            </a:r>
            <a:r>
              <a:rPr lang="en-US" sz="2200" dirty="0" smtClean="0"/>
              <a:t> </a:t>
            </a:r>
          </a:p>
          <a:p>
            <a:pPr lvl="1"/>
            <a:r>
              <a:rPr lang="en-US" sz="1800" dirty="0" smtClean="0"/>
              <a:t>needs </a:t>
            </a:r>
            <a:r>
              <a:rPr lang="en-US" sz="1800" dirty="0"/>
              <a:t>a join </a:t>
            </a:r>
            <a:r>
              <a:rPr lang="en-US" sz="1800" dirty="0" smtClean="0"/>
              <a:t>operation. at </a:t>
            </a:r>
            <a:r>
              <a:rPr lang="en-US" sz="1800" dirty="0"/>
              <a:t>least two database accesses</a:t>
            </a:r>
            <a:r>
              <a:rPr lang="en-US" sz="1800" dirty="0" smtClean="0"/>
              <a:t> </a:t>
            </a:r>
          </a:p>
          <a:p>
            <a:pPr lvl="1"/>
            <a:r>
              <a:rPr lang="en-US" sz="1800" i="1" dirty="0" smtClean="0"/>
              <a:t>Single </a:t>
            </a:r>
            <a:r>
              <a:rPr lang="en-US" sz="1800" i="1" dirty="0"/>
              <a:t>Table Aggregation</a:t>
            </a:r>
            <a:r>
              <a:rPr lang="en-US" sz="1800" dirty="0"/>
              <a:t> needs a single database operation.</a:t>
            </a:r>
            <a:r>
              <a:rPr lang="en-US" sz="1800" dirty="0" smtClean="0"/>
              <a:t> </a:t>
            </a:r>
          </a:p>
          <a:p>
            <a:pPr lvl="1"/>
            <a:r>
              <a:rPr lang="en-US" sz="1800" dirty="0" smtClean="0"/>
              <a:t>If </a:t>
            </a:r>
            <a:r>
              <a:rPr lang="en-US" sz="1800" dirty="0"/>
              <a:t>accessing aggregated objects is a statistical rare case this is acceptable.</a:t>
            </a:r>
            <a:r>
              <a:rPr lang="en-US" sz="1800" dirty="0" smtClean="0"/>
              <a:t> </a:t>
            </a:r>
          </a:p>
          <a:p>
            <a:pPr lvl="1"/>
            <a:r>
              <a:rPr lang="en-US" sz="1800" dirty="0" smtClean="0"/>
              <a:t>If </a:t>
            </a:r>
            <a:r>
              <a:rPr lang="en-US" sz="1800" dirty="0"/>
              <a:t>the aggregated objects are always retrieved together with the aggregating object, you have to have a second look at performance here. </a:t>
            </a:r>
          </a:p>
          <a:p>
            <a:r>
              <a:rPr lang="en-US" sz="2200" i="1" dirty="0"/>
              <a:t>Maintenance:</a:t>
            </a:r>
            <a:r>
              <a:rPr lang="en-US" sz="2200" i="1" dirty="0" smtClean="0"/>
              <a:t> </a:t>
            </a:r>
          </a:p>
          <a:p>
            <a:pPr lvl="1"/>
            <a:r>
              <a:rPr lang="en-US" sz="1800" dirty="0" smtClean="0"/>
              <a:t>Factoring </a:t>
            </a:r>
            <a:r>
              <a:rPr lang="en-US" sz="1800" dirty="0"/>
              <a:t>out objects like </a:t>
            </a:r>
            <a:r>
              <a:rPr lang="en-US" sz="1800" dirty="0">
                <a:latin typeface="Courier New" charset="0"/>
              </a:rPr>
              <a:t>Instructor </a:t>
            </a:r>
            <a:r>
              <a:rPr lang="en-US" sz="1800" dirty="0"/>
              <a:t>into tables of their </a:t>
            </a:r>
            <a:r>
              <a:rPr lang="en-US" sz="1800" dirty="0" smtClean="0"/>
              <a:t>own makes </a:t>
            </a:r>
            <a:r>
              <a:rPr lang="en-US" sz="1800" dirty="0"/>
              <a:t>them easier to maintain and hence makes the mapping more flexible. </a:t>
            </a:r>
          </a:p>
          <a:p>
            <a:r>
              <a:rPr lang="en-US" sz="2200" i="1" dirty="0"/>
              <a:t>Consistency of the database:</a:t>
            </a:r>
            <a:r>
              <a:rPr lang="en-US" sz="2200" dirty="0" smtClean="0"/>
              <a:t> </a:t>
            </a:r>
          </a:p>
          <a:p>
            <a:pPr lvl="1"/>
            <a:r>
              <a:rPr lang="en-US" sz="1800" dirty="0" smtClean="0"/>
              <a:t>Aggregated </a:t>
            </a:r>
            <a:r>
              <a:rPr lang="en-US" sz="1800" dirty="0"/>
              <a:t>objects are not automatically deleted on deletion of the aggregating objects.</a:t>
            </a:r>
            <a:r>
              <a:rPr lang="en-US" sz="1800" dirty="0" smtClean="0"/>
              <a:t> </a:t>
            </a:r>
            <a:endParaRPr lang="en-US" dirty="0" smtClean="0"/>
          </a:p>
          <a:p>
            <a:r>
              <a:rPr lang="en-US" sz="2200" i="1" dirty="0"/>
              <a:t>Ad-hoc queries: </a:t>
            </a:r>
            <a:r>
              <a:rPr lang="en-US" sz="2200" dirty="0"/>
              <a:t>Factoring out aggregated objects into separate tables allows easy querying these tables with ad-hoc queries. </a:t>
            </a:r>
          </a:p>
          <a:p>
            <a:endParaRPr lang="en-US" sz="2200" dirty="0"/>
          </a:p>
        </p:txBody>
      </p:sp>
      <p:sp>
        <p:nvSpPr>
          <p:cNvPr id="463876"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fld id="{D68CC1F8-ABA7-5F40-8462-755DC7179CA6}" type="slidenum">
              <a:rPr lang="en-US"/>
              <a:pPr/>
              <a:t>43</a:t>
            </a:fld>
            <a:endParaRPr lang="en-US"/>
          </a:p>
        </p:txBody>
      </p:sp>
      <p:sp>
        <p:nvSpPr>
          <p:cNvPr id="465922" name="Rectangle 2"/>
          <p:cNvSpPr>
            <a:spLocks noGrp="1" noChangeArrowheads="1"/>
          </p:cNvSpPr>
          <p:nvPr>
            <p:ph type="title"/>
          </p:nvPr>
        </p:nvSpPr>
        <p:spPr>
          <a:xfrm>
            <a:off x="533400" y="381000"/>
            <a:ext cx="7924800" cy="457200"/>
          </a:xfrm>
        </p:spPr>
        <p:txBody>
          <a:bodyPr/>
          <a:lstStyle/>
          <a:p>
            <a:r>
              <a:rPr lang="en-US" sz="2600"/>
              <a:t>Specify relations using deployment descriptor</a:t>
            </a:r>
          </a:p>
        </p:txBody>
      </p:sp>
      <p:sp>
        <p:nvSpPr>
          <p:cNvPr id="465923" name="Text Box 3"/>
          <p:cNvSpPr txBox="1">
            <a:spLocks noChangeArrowheads="1"/>
          </p:cNvSpPr>
          <p:nvPr/>
        </p:nvSpPr>
        <p:spPr bwMode="auto">
          <a:xfrm>
            <a:off x="2362200" y="1066800"/>
            <a:ext cx="3733800" cy="2282825"/>
          </a:xfrm>
          <a:prstGeom prst="rect">
            <a:avLst/>
          </a:prstGeom>
          <a:noFill/>
          <a:ln w="15875">
            <a:noFill/>
            <a:miter lim="800000"/>
            <a:headEnd/>
            <a:tailEnd/>
          </a:ln>
          <a:effectLst/>
        </p:spPr>
        <p:txBody>
          <a:bodyPr>
            <a:prstTxWarp prst="textNoShape">
              <a:avLst/>
            </a:prstTxWarp>
            <a:spAutoFit/>
          </a:bodyPr>
          <a:lstStyle/>
          <a:p>
            <a:r>
              <a:rPr lang="en-US" sz="1200">
                <a:latin typeface="Arial" charset="0"/>
              </a:rPr>
              <a:t>&lt;enterprise-beans&gt;</a:t>
            </a:r>
          </a:p>
          <a:p>
            <a:r>
              <a:rPr lang="en-US" sz="1200">
                <a:latin typeface="Arial" charset="0"/>
              </a:rPr>
              <a:t>      &lt;entity&gt;</a:t>
            </a:r>
          </a:p>
          <a:p>
            <a:r>
              <a:rPr lang="en-US" sz="1200">
                <a:latin typeface="Arial" charset="0"/>
              </a:rPr>
              <a:t>         &lt;ejb-name&gt;</a:t>
            </a:r>
            <a:r>
              <a:rPr lang="en-US" sz="1200">
                <a:solidFill>
                  <a:srgbClr val="800000"/>
                </a:solidFill>
                <a:latin typeface="Arial" charset="0"/>
              </a:rPr>
              <a:t>CourseEdition</a:t>
            </a:r>
            <a:r>
              <a:rPr lang="en-US" sz="1200">
                <a:latin typeface="Arial" charset="0"/>
              </a:rPr>
              <a:t>&lt;/ejb-name&gt;</a:t>
            </a:r>
          </a:p>
          <a:p>
            <a:r>
              <a:rPr lang="en-US" sz="1200">
                <a:latin typeface="Arial" charset="0"/>
              </a:rPr>
              <a:t>            …</a:t>
            </a:r>
          </a:p>
          <a:p>
            <a:r>
              <a:rPr lang="en-US" sz="1200">
                <a:latin typeface="Arial" charset="0"/>
              </a:rPr>
              <a:t>      &lt;/entity&gt;</a:t>
            </a:r>
          </a:p>
          <a:p>
            <a:r>
              <a:rPr lang="en-US" sz="1200">
                <a:latin typeface="Arial" charset="0"/>
              </a:rPr>
              <a:t>      &lt;entity&gt;</a:t>
            </a:r>
          </a:p>
          <a:p>
            <a:r>
              <a:rPr lang="en-US" sz="1200">
                <a:latin typeface="Arial" charset="0"/>
              </a:rPr>
              <a:t>         &lt;ejb-name&gt;</a:t>
            </a:r>
            <a:r>
              <a:rPr lang="en-US" sz="1200">
                <a:solidFill>
                  <a:srgbClr val="800000"/>
                </a:solidFill>
                <a:latin typeface="Arial" charset="0"/>
              </a:rPr>
              <a:t>Instructor</a:t>
            </a:r>
            <a:r>
              <a:rPr lang="en-US" sz="1200">
                <a:latin typeface="Arial" charset="0"/>
              </a:rPr>
              <a:t>&lt;/ejb-name&gt;</a:t>
            </a:r>
          </a:p>
          <a:p>
            <a:r>
              <a:rPr lang="en-US" sz="1200">
                <a:latin typeface="Arial" charset="0"/>
              </a:rPr>
              <a:t>           …</a:t>
            </a:r>
          </a:p>
          <a:p>
            <a:r>
              <a:rPr lang="en-US" sz="1200">
                <a:latin typeface="Arial" charset="0"/>
              </a:rPr>
              <a:t>      &lt;/entity&gt;</a:t>
            </a:r>
          </a:p>
          <a:p>
            <a:r>
              <a:rPr lang="en-US" sz="1200">
                <a:latin typeface="Arial" charset="0"/>
              </a:rPr>
              <a:t>      …</a:t>
            </a:r>
          </a:p>
          <a:p>
            <a:r>
              <a:rPr lang="en-US" sz="1200">
                <a:latin typeface="Arial" charset="0"/>
              </a:rPr>
              <a:t>   &lt;/enterprise-beans&gt;  </a:t>
            </a:r>
          </a:p>
          <a:p>
            <a:r>
              <a:rPr lang="en-US" sz="1200" b="1">
                <a:latin typeface="Arial" charset="0"/>
              </a:rPr>
              <a:t>   </a:t>
            </a:r>
          </a:p>
        </p:txBody>
      </p:sp>
      <p:sp>
        <p:nvSpPr>
          <p:cNvPr id="465924" name="Rectangle 4"/>
          <p:cNvSpPr>
            <a:spLocks noChangeArrowheads="1"/>
          </p:cNvSpPr>
          <p:nvPr/>
        </p:nvSpPr>
        <p:spPr bwMode="auto">
          <a:xfrm>
            <a:off x="439738" y="3416300"/>
            <a:ext cx="1422400" cy="147796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5925" name="Rectangle 5"/>
          <p:cNvSpPr>
            <a:spLocks noChangeArrowheads="1"/>
          </p:cNvSpPr>
          <p:nvPr/>
        </p:nvSpPr>
        <p:spPr bwMode="auto">
          <a:xfrm>
            <a:off x="717550" y="3449638"/>
            <a:ext cx="5794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a:t>
            </a:r>
            <a:endParaRPr lang="en-US" b="1"/>
          </a:p>
        </p:txBody>
      </p:sp>
      <p:sp>
        <p:nvSpPr>
          <p:cNvPr id="465926" name="Rectangle 6"/>
          <p:cNvSpPr>
            <a:spLocks noChangeArrowheads="1"/>
          </p:cNvSpPr>
          <p:nvPr/>
        </p:nvSpPr>
        <p:spPr bwMode="auto">
          <a:xfrm>
            <a:off x="439738" y="3770313"/>
            <a:ext cx="1422400" cy="1123950"/>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65927" name="Rectangle 7"/>
          <p:cNvSpPr>
            <a:spLocks noChangeArrowheads="1"/>
          </p:cNvSpPr>
          <p:nvPr/>
        </p:nvSpPr>
        <p:spPr bwMode="auto">
          <a:xfrm>
            <a:off x="439738" y="4759325"/>
            <a:ext cx="1422400" cy="134938"/>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5928" name="Picture 8"/>
          <p:cNvPicPr>
            <a:picLocks noChangeAspect="1" noChangeArrowheads="1"/>
          </p:cNvPicPr>
          <p:nvPr/>
        </p:nvPicPr>
        <p:blipFill>
          <a:blip r:embed="rId3"/>
          <a:srcRect/>
          <a:stretch>
            <a:fillRect/>
          </a:stretch>
        </p:blipFill>
        <p:spPr bwMode="auto">
          <a:xfrm>
            <a:off x="474663" y="3787775"/>
            <a:ext cx="144462" cy="127000"/>
          </a:xfrm>
          <a:prstGeom prst="rect">
            <a:avLst/>
          </a:prstGeom>
          <a:noFill/>
          <a:ln w="9525">
            <a:noFill/>
            <a:miter lim="800000"/>
            <a:headEnd/>
            <a:tailEnd/>
          </a:ln>
        </p:spPr>
      </p:pic>
      <p:pic>
        <p:nvPicPr>
          <p:cNvPr id="465929" name="Picture 9"/>
          <p:cNvPicPr>
            <a:picLocks noChangeAspect="1" noChangeArrowheads="1"/>
          </p:cNvPicPr>
          <p:nvPr/>
        </p:nvPicPr>
        <p:blipFill>
          <a:blip r:embed="rId4"/>
          <a:srcRect/>
          <a:stretch>
            <a:fillRect/>
          </a:stretch>
        </p:blipFill>
        <p:spPr bwMode="auto">
          <a:xfrm>
            <a:off x="474663" y="3787775"/>
            <a:ext cx="144462" cy="127000"/>
          </a:xfrm>
          <a:prstGeom prst="rect">
            <a:avLst/>
          </a:prstGeom>
          <a:noFill/>
          <a:ln w="9525">
            <a:noFill/>
            <a:miter lim="800000"/>
            <a:headEnd/>
            <a:tailEnd/>
          </a:ln>
        </p:spPr>
      </p:pic>
      <p:pic>
        <p:nvPicPr>
          <p:cNvPr id="465930" name="Picture 10"/>
          <p:cNvPicPr>
            <a:picLocks noChangeAspect="1" noChangeArrowheads="1"/>
          </p:cNvPicPr>
          <p:nvPr/>
        </p:nvPicPr>
        <p:blipFill>
          <a:blip r:embed="rId3"/>
          <a:srcRect/>
          <a:stretch>
            <a:fillRect/>
          </a:stretch>
        </p:blipFill>
        <p:spPr bwMode="auto">
          <a:xfrm>
            <a:off x="474663" y="3787775"/>
            <a:ext cx="144462" cy="127000"/>
          </a:xfrm>
          <a:prstGeom prst="rect">
            <a:avLst/>
          </a:prstGeom>
          <a:noFill/>
          <a:ln w="9525">
            <a:noFill/>
            <a:miter lim="800000"/>
            <a:headEnd/>
            <a:tailEnd/>
          </a:ln>
        </p:spPr>
      </p:pic>
      <p:sp>
        <p:nvSpPr>
          <p:cNvPr id="465931" name="Rectangle 11"/>
          <p:cNvSpPr>
            <a:spLocks noChangeArrowheads="1"/>
          </p:cNvSpPr>
          <p:nvPr/>
        </p:nvSpPr>
        <p:spPr bwMode="auto">
          <a:xfrm>
            <a:off x="619125" y="3787775"/>
            <a:ext cx="8588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Type : Integer</a:t>
            </a:r>
            <a:endParaRPr lang="en-US" b="1"/>
          </a:p>
        </p:txBody>
      </p:sp>
      <p:pic>
        <p:nvPicPr>
          <p:cNvPr id="465932" name="Picture 12"/>
          <p:cNvPicPr>
            <a:picLocks noChangeAspect="1" noChangeArrowheads="1"/>
          </p:cNvPicPr>
          <p:nvPr/>
        </p:nvPicPr>
        <p:blipFill>
          <a:blip r:embed="rId3"/>
          <a:srcRect/>
          <a:stretch>
            <a:fillRect/>
          </a:stretch>
        </p:blipFill>
        <p:spPr bwMode="auto">
          <a:xfrm>
            <a:off x="474663" y="3940175"/>
            <a:ext cx="144462" cy="127000"/>
          </a:xfrm>
          <a:prstGeom prst="rect">
            <a:avLst/>
          </a:prstGeom>
          <a:noFill/>
          <a:ln w="9525">
            <a:noFill/>
            <a:miter lim="800000"/>
            <a:headEnd/>
            <a:tailEnd/>
          </a:ln>
        </p:spPr>
      </p:pic>
      <p:pic>
        <p:nvPicPr>
          <p:cNvPr id="465933" name="Picture 13"/>
          <p:cNvPicPr>
            <a:picLocks noChangeAspect="1" noChangeArrowheads="1"/>
          </p:cNvPicPr>
          <p:nvPr/>
        </p:nvPicPr>
        <p:blipFill>
          <a:blip r:embed="rId4"/>
          <a:srcRect/>
          <a:stretch>
            <a:fillRect/>
          </a:stretch>
        </p:blipFill>
        <p:spPr bwMode="auto">
          <a:xfrm>
            <a:off x="474663" y="3940175"/>
            <a:ext cx="144462" cy="127000"/>
          </a:xfrm>
          <a:prstGeom prst="rect">
            <a:avLst/>
          </a:prstGeom>
          <a:noFill/>
          <a:ln w="9525">
            <a:noFill/>
            <a:miter lim="800000"/>
            <a:headEnd/>
            <a:tailEnd/>
          </a:ln>
        </p:spPr>
      </p:pic>
      <p:pic>
        <p:nvPicPr>
          <p:cNvPr id="465934" name="Picture 14"/>
          <p:cNvPicPr>
            <a:picLocks noChangeAspect="1" noChangeArrowheads="1"/>
          </p:cNvPicPr>
          <p:nvPr/>
        </p:nvPicPr>
        <p:blipFill>
          <a:blip r:embed="rId3"/>
          <a:srcRect/>
          <a:stretch>
            <a:fillRect/>
          </a:stretch>
        </p:blipFill>
        <p:spPr bwMode="auto">
          <a:xfrm>
            <a:off x="474663" y="3940175"/>
            <a:ext cx="144462" cy="127000"/>
          </a:xfrm>
          <a:prstGeom prst="rect">
            <a:avLst/>
          </a:prstGeom>
          <a:noFill/>
          <a:ln w="9525">
            <a:noFill/>
            <a:miter lim="800000"/>
            <a:headEnd/>
            <a:tailEnd/>
          </a:ln>
        </p:spPr>
      </p:pic>
      <p:sp>
        <p:nvSpPr>
          <p:cNvPr id="465935" name="Rectangle 15"/>
          <p:cNvSpPr>
            <a:spLocks noChangeArrowheads="1"/>
          </p:cNvSpPr>
          <p:nvPr/>
        </p:nvSpPr>
        <p:spPr bwMode="auto">
          <a:xfrm>
            <a:off x="619125" y="3940175"/>
            <a:ext cx="83661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SSN : Integer</a:t>
            </a:r>
            <a:endParaRPr lang="en-US" b="1"/>
          </a:p>
        </p:txBody>
      </p:sp>
      <p:pic>
        <p:nvPicPr>
          <p:cNvPr id="465936" name="Picture 16"/>
          <p:cNvPicPr>
            <a:picLocks noChangeAspect="1" noChangeArrowheads="1"/>
          </p:cNvPicPr>
          <p:nvPr/>
        </p:nvPicPr>
        <p:blipFill>
          <a:blip r:embed="rId3"/>
          <a:srcRect/>
          <a:stretch>
            <a:fillRect/>
          </a:stretch>
        </p:blipFill>
        <p:spPr bwMode="auto">
          <a:xfrm>
            <a:off x="474663" y="4092575"/>
            <a:ext cx="144462" cy="125413"/>
          </a:xfrm>
          <a:prstGeom prst="rect">
            <a:avLst/>
          </a:prstGeom>
          <a:noFill/>
          <a:ln w="9525">
            <a:noFill/>
            <a:miter lim="800000"/>
            <a:headEnd/>
            <a:tailEnd/>
          </a:ln>
        </p:spPr>
      </p:pic>
      <p:pic>
        <p:nvPicPr>
          <p:cNvPr id="465937" name="Picture 17"/>
          <p:cNvPicPr>
            <a:picLocks noChangeAspect="1" noChangeArrowheads="1"/>
          </p:cNvPicPr>
          <p:nvPr/>
        </p:nvPicPr>
        <p:blipFill>
          <a:blip r:embed="rId4"/>
          <a:srcRect/>
          <a:stretch>
            <a:fillRect/>
          </a:stretch>
        </p:blipFill>
        <p:spPr bwMode="auto">
          <a:xfrm>
            <a:off x="474663" y="4092575"/>
            <a:ext cx="144462" cy="125413"/>
          </a:xfrm>
          <a:prstGeom prst="rect">
            <a:avLst/>
          </a:prstGeom>
          <a:noFill/>
          <a:ln w="9525">
            <a:noFill/>
            <a:miter lim="800000"/>
            <a:headEnd/>
            <a:tailEnd/>
          </a:ln>
        </p:spPr>
      </p:pic>
      <p:pic>
        <p:nvPicPr>
          <p:cNvPr id="465938" name="Picture 18"/>
          <p:cNvPicPr>
            <a:picLocks noChangeAspect="1" noChangeArrowheads="1"/>
          </p:cNvPicPr>
          <p:nvPr/>
        </p:nvPicPr>
        <p:blipFill>
          <a:blip r:embed="rId3"/>
          <a:srcRect/>
          <a:stretch>
            <a:fillRect/>
          </a:stretch>
        </p:blipFill>
        <p:spPr bwMode="auto">
          <a:xfrm>
            <a:off x="474663" y="4092575"/>
            <a:ext cx="144462" cy="125413"/>
          </a:xfrm>
          <a:prstGeom prst="rect">
            <a:avLst/>
          </a:prstGeom>
          <a:noFill/>
          <a:ln w="9525">
            <a:noFill/>
            <a:miter lim="800000"/>
            <a:headEnd/>
            <a:tailEnd/>
          </a:ln>
        </p:spPr>
      </p:pic>
      <p:sp>
        <p:nvSpPr>
          <p:cNvPr id="465939" name="Rectangle 19"/>
          <p:cNvSpPr>
            <a:spLocks noChangeArrowheads="1"/>
          </p:cNvSpPr>
          <p:nvPr/>
        </p:nvSpPr>
        <p:spPr bwMode="auto">
          <a:xfrm>
            <a:off x="619125" y="4092575"/>
            <a:ext cx="104616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surName : String</a:t>
            </a:r>
            <a:endParaRPr lang="en-US" b="1"/>
          </a:p>
        </p:txBody>
      </p:sp>
      <p:pic>
        <p:nvPicPr>
          <p:cNvPr id="465940" name="Picture 20"/>
          <p:cNvPicPr>
            <a:picLocks noChangeAspect="1" noChangeArrowheads="1"/>
          </p:cNvPicPr>
          <p:nvPr/>
        </p:nvPicPr>
        <p:blipFill>
          <a:blip r:embed="rId3"/>
          <a:srcRect/>
          <a:stretch>
            <a:fillRect/>
          </a:stretch>
        </p:blipFill>
        <p:spPr bwMode="auto">
          <a:xfrm>
            <a:off x="474663" y="4243388"/>
            <a:ext cx="144462" cy="127000"/>
          </a:xfrm>
          <a:prstGeom prst="rect">
            <a:avLst/>
          </a:prstGeom>
          <a:noFill/>
          <a:ln w="9525">
            <a:noFill/>
            <a:miter lim="800000"/>
            <a:headEnd/>
            <a:tailEnd/>
          </a:ln>
        </p:spPr>
      </p:pic>
      <p:pic>
        <p:nvPicPr>
          <p:cNvPr id="465941" name="Picture 21"/>
          <p:cNvPicPr>
            <a:picLocks noChangeAspect="1" noChangeArrowheads="1"/>
          </p:cNvPicPr>
          <p:nvPr/>
        </p:nvPicPr>
        <p:blipFill>
          <a:blip r:embed="rId4"/>
          <a:srcRect/>
          <a:stretch>
            <a:fillRect/>
          </a:stretch>
        </p:blipFill>
        <p:spPr bwMode="auto">
          <a:xfrm>
            <a:off x="474663" y="4243388"/>
            <a:ext cx="144462" cy="127000"/>
          </a:xfrm>
          <a:prstGeom prst="rect">
            <a:avLst/>
          </a:prstGeom>
          <a:noFill/>
          <a:ln w="9525">
            <a:noFill/>
            <a:miter lim="800000"/>
            <a:headEnd/>
            <a:tailEnd/>
          </a:ln>
        </p:spPr>
      </p:pic>
      <p:pic>
        <p:nvPicPr>
          <p:cNvPr id="465942" name="Picture 22"/>
          <p:cNvPicPr>
            <a:picLocks noChangeAspect="1" noChangeArrowheads="1"/>
          </p:cNvPicPr>
          <p:nvPr/>
        </p:nvPicPr>
        <p:blipFill>
          <a:blip r:embed="rId3"/>
          <a:srcRect/>
          <a:stretch>
            <a:fillRect/>
          </a:stretch>
        </p:blipFill>
        <p:spPr bwMode="auto">
          <a:xfrm>
            <a:off x="474663" y="4243388"/>
            <a:ext cx="144462" cy="127000"/>
          </a:xfrm>
          <a:prstGeom prst="rect">
            <a:avLst/>
          </a:prstGeom>
          <a:noFill/>
          <a:ln w="9525">
            <a:noFill/>
            <a:miter lim="800000"/>
            <a:headEnd/>
            <a:tailEnd/>
          </a:ln>
        </p:spPr>
      </p:pic>
      <p:sp>
        <p:nvSpPr>
          <p:cNvPr id="465943" name="Rectangle 23"/>
          <p:cNvSpPr>
            <a:spLocks noChangeArrowheads="1"/>
          </p:cNvSpPr>
          <p:nvPr/>
        </p:nvSpPr>
        <p:spPr bwMode="auto">
          <a:xfrm>
            <a:off x="619125" y="4243388"/>
            <a:ext cx="7969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Age : Integer</a:t>
            </a:r>
            <a:endParaRPr lang="en-US" b="1"/>
          </a:p>
        </p:txBody>
      </p:sp>
      <p:pic>
        <p:nvPicPr>
          <p:cNvPr id="465944" name="Picture 24"/>
          <p:cNvPicPr>
            <a:picLocks noChangeAspect="1" noChangeArrowheads="1"/>
          </p:cNvPicPr>
          <p:nvPr/>
        </p:nvPicPr>
        <p:blipFill>
          <a:blip r:embed="rId3"/>
          <a:srcRect/>
          <a:stretch>
            <a:fillRect/>
          </a:stretch>
        </p:blipFill>
        <p:spPr bwMode="auto">
          <a:xfrm>
            <a:off x="474663" y="4395788"/>
            <a:ext cx="144462" cy="127000"/>
          </a:xfrm>
          <a:prstGeom prst="rect">
            <a:avLst/>
          </a:prstGeom>
          <a:noFill/>
          <a:ln w="9525">
            <a:noFill/>
            <a:miter lim="800000"/>
            <a:headEnd/>
            <a:tailEnd/>
          </a:ln>
        </p:spPr>
      </p:pic>
      <p:pic>
        <p:nvPicPr>
          <p:cNvPr id="465945" name="Picture 25"/>
          <p:cNvPicPr>
            <a:picLocks noChangeAspect="1" noChangeArrowheads="1"/>
          </p:cNvPicPr>
          <p:nvPr/>
        </p:nvPicPr>
        <p:blipFill>
          <a:blip r:embed="rId4"/>
          <a:srcRect/>
          <a:stretch>
            <a:fillRect/>
          </a:stretch>
        </p:blipFill>
        <p:spPr bwMode="auto">
          <a:xfrm>
            <a:off x="474663" y="4395788"/>
            <a:ext cx="144462" cy="127000"/>
          </a:xfrm>
          <a:prstGeom prst="rect">
            <a:avLst/>
          </a:prstGeom>
          <a:noFill/>
          <a:ln w="9525">
            <a:noFill/>
            <a:miter lim="800000"/>
            <a:headEnd/>
            <a:tailEnd/>
          </a:ln>
        </p:spPr>
      </p:pic>
      <p:pic>
        <p:nvPicPr>
          <p:cNvPr id="465946" name="Picture 26"/>
          <p:cNvPicPr>
            <a:picLocks noChangeAspect="1" noChangeArrowheads="1"/>
          </p:cNvPicPr>
          <p:nvPr/>
        </p:nvPicPr>
        <p:blipFill>
          <a:blip r:embed="rId3"/>
          <a:srcRect/>
          <a:stretch>
            <a:fillRect/>
          </a:stretch>
        </p:blipFill>
        <p:spPr bwMode="auto">
          <a:xfrm>
            <a:off x="474663" y="4395788"/>
            <a:ext cx="144462" cy="127000"/>
          </a:xfrm>
          <a:prstGeom prst="rect">
            <a:avLst/>
          </a:prstGeom>
          <a:noFill/>
          <a:ln w="9525">
            <a:noFill/>
            <a:miter lim="800000"/>
            <a:headEnd/>
            <a:tailEnd/>
          </a:ln>
        </p:spPr>
      </p:pic>
      <p:sp>
        <p:nvSpPr>
          <p:cNvPr id="465947" name="Rectangle 27"/>
          <p:cNvSpPr>
            <a:spLocks noChangeArrowheads="1"/>
          </p:cNvSpPr>
          <p:nvPr/>
        </p:nvSpPr>
        <p:spPr bwMode="auto">
          <a:xfrm>
            <a:off x="619125" y="4395788"/>
            <a:ext cx="120808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townOfBirth : String</a:t>
            </a:r>
            <a:endParaRPr lang="en-US" b="1"/>
          </a:p>
        </p:txBody>
      </p:sp>
      <p:pic>
        <p:nvPicPr>
          <p:cNvPr id="465948" name="Picture 28"/>
          <p:cNvPicPr>
            <a:picLocks noChangeAspect="1" noChangeArrowheads="1"/>
          </p:cNvPicPr>
          <p:nvPr/>
        </p:nvPicPr>
        <p:blipFill>
          <a:blip r:embed="rId3"/>
          <a:srcRect/>
          <a:stretch>
            <a:fillRect/>
          </a:stretch>
        </p:blipFill>
        <p:spPr bwMode="auto">
          <a:xfrm>
            <a:off x="474663" y="4548188"/>
            <a:ext cx="144462" cy="127000"/>
          </a:xfrm>
          <a:prstGeom prst="rect">
            <a:avLst/>
          </a:prstGeom>
          <a:noFill/>
          <a:ln w="9525">
            <a:noFill/>
            <a:miter lim="800000"/>
            <a:headEnd/>
            <a:tailEnd/>
          </a:ln>
        </p:spPr>
      </p:pic>
      <p:pic>
        <p:nvPicPr>
          <p:cNvPr id="465949" name="Picture 29"/>
          <p:cNvPicPr>
            <a:picLocks noChangeAspect="1" noChangeArrowheads="1"/>
          </p:cNvPicPr>
          <p:nvPr/>
        </p:nvPicPr>
        <p:blipFill>
          <a:blip r:embed="rId4"/>
          <a:srcRect/>
          <a:stretch>
            <a:fillRect/>
          </a:stretch>
        </p:blipFill>
        <p:spPr bwMode="auto">
          <a:xfrm>
            <a:off x="474663" y="4548188"/>
            <a:ext cx="144462" cy="127000"/>
          </a:xfrm>
          <a:prstGeom prst="rect">
            <a:avLst/>
          </a:prstGeom>
          <a:noFill/>
          <a:ln w="9525">
            <a:noFill/>
            <a:miter lim="800000"/>
            <a:headEnd/>
            <a:tailEnd/>
          </a:ln>
        </p:spPr>
      </p:pic>
      <p:pic>
        <p:nvPicPr>
          <p:cNvPr id="465950" name="Picture 30"/>
          <p:cNvPicPr>
            <a:picLocks noChangeAspect="1" noChangeArrowheads="1"/>
          </p:cNvPicPr>
          <p:nvPr/>
        </p:nvPicPr>
        <p:blipFill>
          <a:blip r:embed="rId3"/>
          <a:srcRect/>
          <a:stretch>
            <a:fillRect/>
          </a:stretch>
        </p:blipFill>
        <p:spPr bwMode="auto">
          <a:xfrm>
            <a:off x="474663" y="4548188"/>
            <a:ext cx="144462" cy="127000"/>
          </a:xfrm>
          <a:prstGeom prst="rect">
            <a:avLst/>
          </a:prstGeom>
          <a:noFill/>
          <a:ln w="9525">
            <a:noFill/>
            <a:miter lim="800000"/>
            <a:headEnd/>
            <a:tailEnd/>
          </a:ln>
        </p:spPr>
      </p:pic>
      <p:sp>
        <p:nvSpPr>
          <p:cNvPr id="465951" name="Rectangle 31"/>
          <p:cNvSpPr>
            <a:spLocks noChangeArrowheads="1"/>
          </p:cNvSpPr>
          <p:nvPr/>
        </p:nvSpPr>
        <p:spPr bwMode="auto">
          <a:xfrm>
            <a:off x="619125" y="4548188"/>
            <a:ext cx="8286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name : String</a:t>
            </a:r>
            <a:endParaRPr lang="en-US" b="1"/>
          </a:p>
        </p:txBody>
      </p:sp>
      <p:sp>
        <p:nvSpPr>
          <p:cNvPr id="465952" name="Rectangle 32"/>
          <p:cNvSpPr>
            <a:spLocks noChangeArrowheads="1"/>
          </p:cNvSpPr>
          <p:nvPr/>
        </p:nvSpPr>
        <p:spPr bwMode="auto">
          <a:xfrm>
            <a:off x="430213" y="1220788"/>
            <a:ext cx="1449387" cy="13335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5953" name="Rectangle 33"/>
          <p:cNvSpPr>
            <a:spLocks noChangeArrowheads="1"/>
          </p:cNvSpPr>
          <p:nvPr/>
        </p:nvSpPr>
        <p:spPr bwMode="auto">
          <a:xfrm>
            <a:off x="547688" y="1262063"/>
            <a:ext cx="8794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a:t>
            </a:r>
            <a:endParaRPr lang="en-US" b="1"/>
          </a:p>
        </p:txBody>
      </p:sp>
      <p:sp>
        <p:nvSpPr>
          <p:cNvPr id="465954" name="Rectangle 34"/>
          <p:cNvSpPr>
            <a:spLocks noChangeArrowheads="1"/>
          </p:cNvSpPr>
          <p:nvPr/>
        </p:nvSpPr>
        <p:spPr bwMode="auto">
          <a:xfrm>
            <a:off x="430213" y="1574800"/>
            <a:ext cx="1449387" cy="979488"/>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65955" name="Rectangle 35"/>
          <p:cNvSpPr>
            <a:spLocks noChangeArrowheads="1"/>
          </p:cNvSpPr>
          <p:nvPr/>
        </p:nvSpPr>
        <p:spPr bwMode="auto">
          <a:xfrm>
            <a:off x="430213" y="2411413"/>
            <a:ext cx="1449387" cy="14287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5956" name="Picture 36"/>
          <p:cNvPicPr>
            <a:picLocks noChangeAspect="1" noChangeArrowheads="1"/>
          </p:cNvPicPr>
          <p:nvPr/>
        </p:nvPicPr>
        <p:blipFill>
          <a:blip r:embed="rId5"/>
          <a:srcRect/>
          <a:stretch>
            <a:fillRect/>
          </a:stretch>
        </p:blipFill>
        <p:spPr bwMode="auto">
          <a:xfrm>
            <a:off x="457200" y="1600200"/>
            <a:ext cx="144463" cy="119063"/>
          </a:xfrm>
          <a:prstGeom prst="rect">
            <a:avLst/>
          </a:prstGeom>
          <a:noFill/>
          <a:ln w="9525">
            <a:noFill/>
            <a:miter lim="800000"/>
            <a:headEnd/>
            <a:tailEnd/>
          </a:ln>
        </p:spPr>
      </p:pic>
      <p:pic>
        <p:nvPicPr>
          <p:cNvPr id="465957" name="Picture 37"/>
          <p:cNvPicPr>
            <a:picLocks noChangeAspect="1" noChangeArrowheads="1"/>
          </p:cNvPicPr>
          <p:nvPr/>
        </p:nvPicPr>
        <p:blipFill>
          <a:blip r:embed="rId6"/>
          <a:srcRect/>
          <a:stretch>
            <a:fillRect/>
          </a:stretch>
        </p:blipFill>
        <p:spPr bwMode="auto">
          <a:xfrm>
            <a:off x="457200" y="1600200"/>
            <a:ext cx="144463" cy="119063"/>
          </a:xfrm>
          <a:prstGeom prst="rect">
            <a:avLst/>
          </a:prstGeom>
          <a:noFill/>
          <a:ln w="9525">
            <a:noFill/>
            <a:miter lim="800000"/>
            <a:headEnd/>
            <a:tailEnd/>
          </a:ln>
        </p:spPr>
      </p:pic>
      <p:pic>
        <p:nvPicPr>
          <p:cNvPr id="465958" name="Picture 38"/>
          <p:cNvPicPr>
            <a:picLocks noChangeAspect="1" noChangeArrowheads="1"/>
          </p:cNvPicPr>
          <p:nvPr/>
        </p:nvPicPr>
        <p:blipFill>
          <a:blip r:embed="rId5"/>
          <a:srcRect/>
          <a:stretch>
            <a:fillRect/>
          </a:stretch>
        </p:blipFill>
        <p:spPr bwMode="auto">
          <a:xfrm>
            <a:off x="457200" y="1600200"/>
            <a:ext cx="144463" cy="119063"/>
          </a:xfrm>
          <a:prstGeom prst="rect">
            <a:avLst/>
          </a:prstGeom>
          <a:noFill/>
          <a:ln w="9525">
            <a:noFill/>
            <a:miter lim="800000"/>
            <a:headEnd/>
            <a:tailEnd/>
          </a:ln>
        </p:spPr>
      </p:pic>
      <p:sp>
        <p:nvSpPr>
          <p:cNvPr id="465959" name="Rectangle 39"/>
          <p:cNvSpPr>
            <a:spLocks noChangeArrowheads="1"/>
          </p:cNvSpPr>
          <p:nvPr/>
        </p:nvSpPr>
        <p:spPr bwMode="auto">
          <a:xfrm>
            <a:off x="601663" y="1600200"/>
            <a:ext cx="10239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String</a:t>
            </a:r>
            <a:endParaRPr lang="en-US" b="1"/>
          </a:p>
        </p:txBody>
      </p:sp>
      <p:pic>
        <p:nvPicPr>
          <p:cNvPr id="465960" name="Picture 40"/>
          <p:cNvPicPr>
            <a:picLocks noChangeAspect="1" noChangeArrowheads="1"/>
          </p:cNvPicPr>
          <p:nvPr/>
        </p:nvPicPr>
        <p:blipFill>
          <a:blip r:embed="rId5"/>
          <a:srcRect/>
          <a:stretch>
            <a:fillRect/>
          </a:stretch>
        </p:blipFill>
        <p:spPr bwMode="auto">
          <a:xfrm>
            <a:off x="457200" y="1752600"/>
            <a:ext cx="144463" cy="117475"/>
          </a:xfrm>
          <a:prstGeom prst="rect">
            <a:avLst/>
          </a:prstGeom>
          <a:noFill/>
          <a:ln w="9525">
            <a:noFill/>
            <a:miter lim="800000"/>
            <a:headEnd/>
            <a:tailEnd/>
          </a:ln>
        </p:spPr>
      </p:pic>
      <p:pic>
        <p:nvPicPr>
          <p:cNvPr id="465961" name="Picture 41"/>
          <p:cNvPicPr>
            <a:picLocks noChangeAspect="1" noChangeArrowheads="1"/>
          </p:cNvPicPr>
          <p:nvPr/>
        </p:nvPicPr>
        <p:blipFill>
          <a:blip r:embed="rId6"/>
          <a:srcRect/>
          <a:stretch>
            <a:fillRect/>
          </a:stretch>
        </p:blipFill>
        <p:spPr bwMode="auto">
          <a:xfrm>
            <a:off x="457200" y="1752600"/>
            <a:ext cx="144463" cy="117475"/>
          </a:xfrm>
          <a:prstGeom prst="rect">
            <a:avLst/>
          </a:prstGeom>
          <a:noFill/>
          <a:ln w="9525">
            <a:noFill/>
            <a:miter lim="800000"/>
            <a:headEnd/>
            <a:tailEnd/>
          </a:ln>
        </p:spPr>
      </p:pic>
      <p:pic>
        <p:nvPicPr>
          <p:cNvPr id="465962" name="Picture 42"/>
          <p:cNvPicPr>
            <a:picLocks noChangeAspect="1" noChangeArrowheads="1"/>
          </p:cNvPicPr>
          <p:nvPr/>
        </p:nvPicPr>
        <p:blipFill>
          <a:blip r:embed="rId5"/>
          <a:srcRect/>
          <a:stretch>
            <a:fillRect/>
          </a:stretch>
        </p:blipFill>
        <p:spPr bwMode="auto">
          <a:xfrm>
            <a:off x="457200" y="1752600"/>
            <a:ext cx="144463" cy="117475"/>
          </a:xfrm>
          <a:prstGeom prst="rect">
            <a:avLst/>
          </a:prstGeom>
          <a:noFill/>
          <a:ln w="9525">
            <a:noFill/>
            <a:miter lim="800000"/>
            <a:headEnd/>
            <a:tailEnd/>
          </a:ln>
        </p:spPr>
      </p:pic>
      <p:sp>
        <p:nvSpPr>
          <p:cNvPr id="465963" name="Rectangle 43"/>
          <p:cNvSpPr>
            <a:spLocks noChangeArrowheads="1"/>
          </p:cNvSpPr>
          <p:nvPr/>
        </p:nvSpPr>
        <p:spPr bwMode="auto">
          <a:xfrm>
            <a:off x="601663" y="1752600"/>
            <a:ext cx="1068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String</a:t>
            </a:r>
            <a:endParaRPr lang="en-US" b="1"/>
          </a:p>
        </p:txBody>
      </p:sp>
      <p:pic>
        <p:nvPicPr>
          <p:cNvPr id="465964" name="Picture 44"/>
          <p:cNvPicPr>
            <a:picLocks noChangeAspect="1" noChangeArrowheads="1"/>
          </p:cNvPicPr>
          <p:nvPr/>
        </p:nvPicPr>
        <p:blipFill>
          <a:blip r:embed="rId5"/>
          <a:srcRect/>
          <a:stretch>
            <a:fillRect/>
          </a:stretch>
        </p:blipFill>
        <p:spPr bwMode="auto">
          <a:xfrm>
            <a:off x="457200" y="1905000"/>
            <a:ext cx="144463" cy="117475"/>
          </a:xfrm>
          <a:prstGeom prst="rect">
            <a:avLst/>
          </a:prstGeom>
          <a:noFill/>
          <a:ln w="9525">
            <a:noFill/>
            <a:miter lim="800000"/>
            <a:headEnd/>
            <a:tailEnd/>
          </a:ln>
        </p:spPr>
      </p:pic>
      <p:pic>
        <p:nvPicPr>
          <p:cNvPr id="465965" name="Picture 45"/>
          <p:cNvPicPr>
            <a:picLocks noChangeAspect="1" noChangeArrowheads="1"/>
          </p:cNvPicPr>
          <p:nvPr/>
        </p:nvPicPr>
        <p:blipFill>
          <a:blip r:embed="rId6"/>
          <a:srcRect/>
          <a:stretch>
            <a:fillRect/>
          </a:stretch>
        </p:blipFill>
        <p:spPr bwMode="auto">
          <a:xfrm>
            <a:off x="457200" y="1905000"/>
            <a:ext cx="144463" cy="117475"/>
          </a:xfrm>
          <a:prstGeom prst="rect">
            <a:avLst/>
          </a:prstGeom>
          <a:noFill/>
          <a:ln w="9525">
            <a:noFill/>
            <a:miter lim="800000"/>
            <a:headEnd/>
            <a:tailEnd/>
          </a:ln>
        </p:spPr>
      </p:pic>
      <p:pic>
        <p:nvPicPr>
          <p:cNvPr id="465966" name="Picture 46"/>
          <p:cNvPicPr>
            <a:picLocks noChangeAspect="1" noChangeArrowheads="1"/>
          </p:cNvPicPr>
          <p:nvPr/>
        </p:nvPicPr>
        <p:blipFill>
          <a:blip r:embed="rId5"/>
          <a:srcRect/>
          <a:stretch>
            <a:fillRect/>
          </a:stretch>
        </p:blipFill>
        <p:spPr bwMode="auto">
          <a:xfrm>
            <a:off x="457200" y="1905000"/>
            <a:ext cx="144463" cy="117475"/>
          </a:xfrm>
          <a:prstGeom prst="rect">
            <a:avLst/>
          </a:prstGeom>
          <a:noFill/>
          <a:ln w="9525">
            <a:noFill/>
            <a:miter lim="800000"/>
            <a:headEnd/>
            <a:tailEnd/>
          </a:ln>
        </p:spPr>
      </p:pic>
      <p:sp>
        <p:nvSpPr>
          <p:cNvPr id="465967" name="Rectangle 47"/>
          <p:cNvSpPr>
            <a:spLocks noChangeArrowheads="1"/>
          </p:cNvSpPr>
          <p:nvPr/>
        </p:nvSpPr>
        <p:spPr bwMode="auto">
          <a:xfrm>
            <a:off x="601663" y="1905000"/>
            <a:ext cx="814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String</a:t>
            </a:r>
            <a:endParaRPr lang="en-US" b="1"/>
          </a:p>
        </p:txBody>
      </p:sp>
      <p:pic>
        <p:nvPicPr>
          <p:cNvPr id="465968" name="Picture 48"/>
          <p:cNvPicPr>
            <a:picLocks noChangeAspect="1" noChangeArrowheads="1"/>
          </p:cNvPicPr>
          <p:nvPr/>
        </p:nvPicPr>
        <p:blipFill>
          <a:blip r:embed="rId3"/>
          <a:srcRect/>
          <a:stretch>
            <a:fillRect/>
          </a:stretch>
        </p:blipFill>
        <p:spPr bwMode="auto">
          <a:xfrm>
            <a:off x="457200" y="2047875"/>
            <a:ext cx="144463" cy="127000"/>
          </a:xfrm>
          <a:prstGeom prst="rect">
            <a:avLst/>
          </a:prstGeom>
          <a:noFill/>
          <a:ln w="9525">
            <a:noFill/>
            <a:miter lim="800000"/>
            <a:headEnd/>
            <a:tailEnd/>
          </a:ln>
        </p:spPr>
      </p:pic>
      <p:pic>
        <p:nvPicPr>
          <p:cNvPr id="465969" name="Picture 49"/>
          <p:cNvPicPr>
            <a:picLocks noChangeAspect="1" noChangeArrowheads="1"/>
          </p:cNvPicPr>
          <p:nvPr/>
        </p:nvPicPr>
        <p:blipFill>
          <a:blip r:embed="rId4"/>
          <a:srcRect/>
          <a:stretch>
            <a:fillRect/>
          </a:stretch>
        </p:blipFill>
        <p:spPr bwMode="auto">
          <a:xfrm>
            <a:off x="457200" y="2047875"/>
            <a:ext cx="144463" cy="127000"/>
          </a:xfrm>
          <a:prstGeom prst="rect">
            <a:avLst/>
          </a:prstGeom>
          <a:noFill/>
          <a:ln w="9525">
            <a:noFill/>
            <a:miter lim="800000"/>
            <a:headEnd/>
            <a:tailEnd/>
          </a:ln>
        </p:spPr>
      </p:pic>
      <p:pic>
        <p:nvPicPr>
          <p:cNvPr id="465970" name="Picture 50"/>
          <p:cNvPicPr>
            <a:picLocks noChangeAspect="1" noChangeArrowheads="1"/>
          </p:cNvPicPr>
          <p:nvPr/>
        </p:nvPicPr>
        <p:blipFill>
          <a:blip r:embed="rId3"/>
          <a:srcRect/>
          <a:stretch>
            <a:fillRect/>
          </a:stretch>
        </p:blipFill>
        <p:spPr bwMode="auto">
          <a:xfrm>
            <a:off x="457200" y="2047875"/>
            <a:ext cx="144463" cy="127000"/>
          </a:xfrm>
          <a:prstGeom prst="rect">
            <a:avLst/>
          </a:prstGeom>
          <a:noFill/>
          <a:ln w="9525">
            <a:noFill/>
            <a:miter lim="800000"/>
            <a:headEnd/>
            <a:tailEnd/>
          </a:ln>
        </p:spPr>
      </p:pic>
      <p:sp>
        <p:nvSpPr>
          <p:cNvPr id="465971" name="Rectangle 51"/>
          <p:cNvSpPr>
            <a:spLocks noChangeArrowheads="1"/>
          </p:cNvSpPr>
          <p:nvPr/>
        </p:nvSpPr>
        <p:spPr bwMode="auto">
          <a:xfrm>
            <a:off x="601663" y="2047875"/>
            <a:ext cx="12668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 : Instructor</a:t>
            </a:r>
            <a:endParaRPr lang="en-US" b="1"/>
          </a:p>
        </p:txBody>
      </p:sp>
      <p:pic>
        <p:nvPicPr>
          <p:cNvPr id="465972" name="Picture 52"/>
          <p:cNvPicPr>
            <a:picLocks noChangeAspect="1" noChangeArrowheads="1"/>
          </p:cNvPicPr>
          <p:nvPr/>
        </p:nvPicPr>
        <p:blipFill>
          <a:blip r:embed="rId3"/>
          <a:srcRect/>
          <a:stretch>
            <a:fillRect/>
          </a:stretch>
        </p:blipFill>
        <p:spPr bwMode="auto">
          <a:xfrm>
            <a:off x="457200" y="2200275"/>
            <a:ext cx="144463" cy="127000"/>
          </a:xfrm>
          <a:prstGeom prst="rect">
            <a:avLst/>
          </a:prstGeom>
          <a:noFill/>
          <a:ln w="9525">
            <a:noFill/>
            <a:miter lim="800000"/>
            <a:headEnd/>
            <a:tailEnd/>
          </a:ln>
        </p:spPr>
      </p:pic>
      <p:pic>
        <p:nvPicPr>
          <p:cNvPr id="465973" name="Picture 53"/>
          <p:cNvPicPr>
            <a:picLocks noChangeAspect="1" noChangeArrowheads="1"/>
          </p:cNvPicPr>
          <p:nvPr/>
        </p:nvPicPr>
        <p:blipFill>
          <a:blip r:embed="rId4"/>
          <a:srcRect/>
          <a:stretch>
            <a:fillRect/>
          </a:stretch>
        </p:blipFill>
        <p:spPr bwMode="auto">
          <a:xfrm>
            <a:off x="457200" y="2200275"/>
            <a:ext cx="144463" cy="127000"/>
          </a:xfrm>
          <a:prstGeom prst="rect">
            <a:avLst/>
          </a:prstGeom>
          <a:noFill/>
          <a:ln w="9525">
            <a:noFill/>
            <a:miter lim="800000"/>
            <a:headEnd/>
            <a:tailEnd/>
          </a:ln>
        </p:spPr>
      </p:pic>
      <p:pic>
        <p:nvPicPr>
          <p:cNvPr id="465974" name="Picture 54"/>
          <p:cNvPicPr>
            <a:picLocks noChangeAspect="1" noChangeArrowheads="1"/>
          </p:cNvPicPr>
          <p:nvPr/>
        </p:nvPicPr>
        <p:blipFill>
          <a:blip r:embed="rId3"/>
          <a:srcRect/>
          <a:stretch>
            <a:fillRect/>
          </a:stretch>
        </p:blipFill>
        <p:spPr bwMode="auto">
          <a:xfrm>
            <a:off x="457200" y="2200275"/>
            <a:ext cx="144463" cy="127000"/>
          </a:xfrm>
          <a:prstGeom prst="rect">
            <a:avLst/>
          </a:prstGeom>
          <a:noFill/>
          <a:ln w="9525">
            <a:noFill/>
            <a:miter lim="800000"/>
            <a:headEnd/>
            <a:tailEnd/>
          </a:ln>
        </p:spPr>
      </p:pic>
      <p:sp>
        <p:nvSpPr>
          <p:cNvPr id="465975" name="Rectangle 55"/>
          <p:cNvSpPr>
            <a:spLocks noChangeArrowheads="1"/>
          </p:cNvSpPr>
          <p:nvPr/>
        </p:nvSpPr>
        <p:spPr bwMode="auto">
          <a:xfrm>
            <a:off x="601663" y="2200275"/>
            <a:ext cx="9461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:Course</a:t>
            </a:r>
            <a:endParaRPr lang="en-US" b="1"/>
          </a:p>
        </p:txBody>
      </p:sp>
      <p:sp>
        <p:nvSpPr>
          <p:cNvPr id="465976" name="Line 56"/>
          <p:cNvSpPr>
            <a:spLocks noChangeShapeType="1"/>
          </p:cNvSpPr>
          <p:nvPr/>
        </p:nvSpPr>
        <p:spPr bwMode="auto">
          <a:xfrm flipV="1">
            <a:off x="1150938" y="2554288"/>
            <a:ext cx="1587" cy="422275"/>
          </a:xfrm>
          <a:prstGeom prst="line">
            <a:avLst/>
          </a:prstGeom>
          <a:noFill/>
          <a:ln w="0">
            <a:solidFill>
              <a:srgbClr val="990033"/>
            </a:solidFill>
            <a:round/>
            <a:headEnd/>
            <a:tailEnd/>
          </a:ln>
        </p:spPr>
        <p:txBody>
          <a:bodyPr>
            <a:prstTxWarp prst="textNoShape">
              <a:avLst/>
            </a:prstTxWarp>
          </a:bodyPr>
          <a:lstStyle/>
          <a:p>
            <a:endParaRPr lang="en-US"/>
          </a:p>
        </p:txBody>
      </p:sp>
      <p:sp>
        <p:nvSpPr>
          <p:cNvPr id="465977" name="Freeform 57"/>
          <p:cNvSpPr>
            <a:spLocks/>
          </p:cNvSpPr>
          <p:nvPr/>
        </p:nvSpPr>
        <p:spPr bwMode="auto">
          <a:xfrm>
            <a:off x="1096963" y="2554288"/>
            <a:ext cx="107950" cy="177800"/>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65978" name="Line 58"/>
          <p:cNvSpPr>
            <a:spLocks noChangeShapeType="1"/>
          </p:cNvSpPr>
          <p:nvPr/>
        </p:nvSpPr>
        <p:spPr bwMode="auto">
          <a:xfrm flipH="1">
            <a:off x="1141413" y="2976563"/>
            <a:ext cx="9525" cy="454025"/>
          </a:xfrm>
          <a:prstGeom prst="line">
            <a:avLst/>
          </a:prstGeom>
          <a:noFill/>
          <a:ln w="0">
            <a:solidFill>
              <a:srgbClr val="990033"/>
            </a:solidFill>
            <a:round/>
            <a:headEnd/>
            <a:tailEnd/>
          </a:ln>
        </p:spPr>
        <p:txBody>
          <a:bodyPr>
            <a:prstTxWarp prst="textNoShape">
              <a:avLst/>
            </a:prstTxWarp>
          </a:bodyPr>
          <a:lstStyle/>
          <a:p>
            <a:endParaRPr lang="en-US"/>
          </a:p>
        </p:txBody>
      </p:sp>
      <p:sp>
        <p:nvSpPr>
          <p:cNvPr id="465979" name="Text Box 59"/>
          <p:cNvSpPr txBox="1">
            <a:spLocks noChangeArrowheads="1"/>
          </p:cNvSpPr>
          <p:nvPr/>
        </p:nvSpPr>
        <p:spPr bwMode="auto">
          <a:xfrm>
            <a:off x="1981200" y="3352800"/>
            <a:ext cx="6934200" cy="2830513"/>
          </a:xfrm>
          <a:prstGeom prst="rect">
            <a:avLst/>
          </a:prstGeom>
          <a:noFill/>
          <a:ln w="15875">
            <a:noFill/>
            <a:miter lim="800000"/>
            <a:headEnd/>
            <a:tailEnd/>
          </a:ln>
          <a:effectLst/>
        </p:spPr>
        <p:txBody>
          <a:bodyPr>
            <a:prstTxWarp prst="textNoShape">
              <a:avLst/>
            </a:prstTxWarp>
            <a:spAutoFit/>
          </a:bodyPr>
          <a:lstStyle/>
          <a:p>
            <a:r>
              <a:rPr lang="en-US" sz="1200">
                <a:latin typeface="Arial" charset="0"/>
              </a:rPr>
              <a:t>&lt;ejb-relation&gt;</a:t>
            </a:r>
          </a:p>
          <a:p>
            <a:r>
              <a:rPr lang="en-US" sz="1200">
                <a:latin typeface="Arial" charset="0"/>
              </a:rPr>
              <a:t>    &lt;ejb-relation-name&gt;Instructor-CourseEdition&lt;/ejb-relation-name&gt;</a:t>
            </a:r>
          </a:p>
          <a:p>
            <a:endParaRPr lang="en-US" sz="1200">
              <a:latin typeface="Arial" charset="0"/>
            </a:endParaRPr>
          </a:p>
          <a:p>
            <a:r>
              <a:rPr lang="en-US" sz="1200">
                <a:latin typeface="Arial" charset="0"/>
              </a:rPr>
              <a:t>    &lt;ejb-relationship-role&gt;</a:t>
            </a:r>
          </a:p>
          <a:p>
            <a:r>
              <a:rPr lang="en-US" sz="1200">
                <a:latin typeface="Arial" charset="0"/>
              </a:rPr>
              <a:t>            &lt;ejb-relationship-role-name&gt; Instructor-For &lt;/ejb-relationship-role-name&gt;</a:t>
            </a:r>
          </a:p>
          <a:p>
            <a:r>
              <a:rPr lang="en-US" sz="1200">
                <a:latin typeface="Arial" charset="0"/>
              </a:rPr>
              <a:t>            &lt;multiplicity&gt;</a:t>
            </a:r>
            <a:r>
              <a:rPr lang="en-US" sz="1200" b="1">
                <a:solidFill>
                  <a:srgbClr val="800000"/>
                </a:solidFill>
                <a:latin typeface="Arial" charset="0"/>
              </a:rPr>
              <a:t>One</a:t>
            </a:r>
            <a:r>
              <a:rPr lang="en-US" sz="1200">
                <a:latin typeface="Arial" charset="0"/>
              </a:rPr>
              <a:t>&lt;/multiplicity&gt; … …</a:t>
            </a:r>
          </a:p>
          <a:p>
            <a:r>
              <a:rPr lang="en-US" sz="1200">
                <a:latin typeface="Arial" charset="0"/>
              </a:rPr>
              <a:t>            &lt;relationship-role-source&gt; &lt;ejb-name&gt; Instructor &lt;/ejb-name&gt;  &lt;/relationship-role-source&gt;</a:t>
            </a:r>
          </a:p>
          <a:p>
            <a:r>
              <a:rPr lang="en-US" sz="1200">
                <a:latin typeface="Arial" charset="0"/>
              </a:rPr>
              <a:t>    &lt;/ejb-relationship-role&gt;</a:t>
            </a:r>
          </a:p>
          <a:p>
            <a:endParaRPr lang="en-US" sz="1200">
              <a:latin typeface="Arial" charset="0"/>
            </a:endParaRPr>
          </a:p>
          <a:p>
            <a:r>
              <a:rPr lang="en-US" sz="1200">
                <a:latin typeface="Arial" charset="0"/>
              </a:rPr>
              <a:t>    &lt;ejb-relationship-role&gt;</a:t>
            </a:r>
          </a:p>
          <a:p>
            <a:r>
              <a:rPr lang="en-US" sz="1200">
                <a:latin typeface="Arial" charset="0"/>
              </a:rPr>
              <a:t>           &lt;ejb-relationship-role-name&gt;   Courses  &lt;/ejb-relationship-role-name&gt;</a:t>
            </a:r>
          </a:p>
          <a:p>
            <a:r>
              <a:rPr lang="en-US" sz="1200">
                <a:latin typeface="Arial" charset="0"/>
              </a:rPr>
              <a:t>           &lt;multiplicity&gt;</a:t>
            </a:r>
            <a:r>
              <a:rPr lang="en-US" sz="1200" b="1">
                <a:solidFill>
                  <a:srgbClr val="800000"/>
                </a:solidFill>
                <a:latin typeface="Arial" charset="0"/>
              </a:rPr>
              <a:t> One </a:t>
            </a:r>
            <a:r>
              <a:rPr lang="en-US" sz="1200">
                <a:latin typeface="Arial" charset="0"/>
              </a:rPr>
              <a:t>&lt;/multiplicity&gt; </a:t>
            </a:r>
          </a:p>
          <a:p>
            <a:r>
              <a:rPr lang="en-US" sz="1200">
                <a:latin typeface="Arial" charset="0"/>
              </a:rPr>
              <a:t>           &lt;relationship-role-source&gt;&lt;ejb-name&gt; CourseEdition &lt;/ejb-name&gt;&lt;/relationship-role-source&gt;</a:t>
            </a:r>
          </a:p>
          <a:p>
            <a:r>
              <a:rPr lang="en-US" sz="1200">
                <a:latin typeface="Arial" charset="0"/>
              </a:rPr>
              <a:t>    &lt;/ejb-relationship-role&gt;</a:t>
            </a:r>
          </a:p>
          <a:p>
            <a:r>
              <a:rPr lang="en-US" sz="1200">
                <a:latin typeface="Arial" charset="0"/>
              </a:rPr>
              <a:t> &lt;/ejb-relation&gt;</a:t>
            </a:r>
          </a:p>
        </p:txBody>
      </p:sp>
      <p:sp>
        <p:nvSpPr>
          <p:cNvPr id="465980" name="Text Box 60"/>
          <p:cNvSpPr txBox="1">
            <a:spLocks noChangeArrowheads="1"/>
          </p:cNvSpPr>
          <p:nvPr/>
        </p:nvSpPr>
        <p:spPr bwMode="auto">
          <a:xfrm>
            <a:off x="1066800" y="3124200"/>
            <a:ext cx="304800" cy="274638"/>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200" b="1">
                <a:latin typeface="Arial" charset="0"/>
              </a:rPr>
              <a:t>1</a:t>
            </a:r>
          </a:p>
        </p:txBody>
      </p:sp>
      <p:sp>
        <p:nvSpPr>
          <p:cNvPr id="465981" name="Text Box 61"/>
          <p:cNvSpPr txBox="1">
            <a:spLocks noChangeArrowheads="1"/>
          </p:cNvSpPr>
          <p:nvPr/>
        </p:nvSpPr>
        <p:spPr bwMode="auto">
          <a:xfrm>
            <a:off x="1143000" y="2667000"/>
            <a:ext cx="304800" cy="274638"/>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200" b="1">
                <a:latin typeface="Arial" charset="0"/>
              </a:rPr>
              <a:t>1</a:t>
            </a:r>
          </a:p>
        </p:txBody>
      </p:sp>
      <p:sp>
        <p:nvSpPr>
          <p:cNvPr id="465983" name="Text Box 63"/>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fld id="{E453E6D6-FFBA-334D-9A77-DB9852251AEF}" type="slidenum">
              <a:rPr lang="en-US"/>
              <a:pPr/>
              <a:t>44</a:t>
            </a:fld>
            <a:endParaRPr lang="en-US"/>
          </a:p>
        </p:txBody>
      </p:sp>
      <p:sp>
        <p:nvSpPr>
          <p:cNvPr id="467970" name="Rectangle 2"/>
          <p:cNvSpPr>
            <a:spLocks noGrp="1" noChangeArrowheads="1"/>
          </p:cNvSpPr>
          <p:nvPr>
            <p:ph type="title"/>
          </p:nvPr>
        </p:nvSpPr>
        <p:spPr/>
        <p:txBody>
          <a:bodyPr/>
          <a:lstStyle/>
          <a:p>
            <a:r>
              <a:rPr lang="en-US" sz="2600"/>
              <a:t>Manage Cardinality: 1  to many relationships</a:t>
            </a:r>
          </a:p>
        </p:txBody>
      </p:sp>
      <p:sp>
        <p:nvSpPr>
          <p:cNvPr id="467971" name="Rectangle 3"/>
          <p:cNvSpPr>
            <a:spLocks noChangeArrowheads="1"/>
          </p:cNvSpPr>
          <p:nvPr/>
        </p:nvSpPr>
        <p:spPr bwMode="auto">
          <a:xfrm>
            <a:off x="439738" y="3416300"/>
            <a:ext cx="1422400" cy="147796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7972" name="Rectangle 4"/>
          <p:cNvSpPr>
            <a:spLocks noChangeArrowheads="1"/>
          </p:cNvSpPr>
          <p:nvPr/>
        </p:nvSpPr>
        <p:spPr bwMode="auto">
          <a:xfrm>
            <a:off x="717550" y="3449638"/>
            <a:ext cx="5794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a:t>
            </a:r>
            <a:endParaRPr lang="en-US" b="1"/>
          </a:p>
        </p:txBody>
      </p:sp>
      <p:sp>
        <p:nvSpPr>
          <p:cNvPr id="467973" name="Rectangle 5"/>
          <p:cNvSpPr>
            <a:spLocks noChangeArrowheads="1"/>
          </p:cNvSpPr>
          <p:nvPr/>
        </p:nvSpPr>
        <p:spPr bwMode="auto">
          <a:xfrm>
            <a:off x="439738" y="3770313"/>
            <a:ext cx="1422400" cy="1123950"/>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67974" name="Rectangle 6"/>
          <p:cNvSpPr>
            <a:spLocks noChangeArrowheads="1"/>
          </p:cNvSpPr>
          <p:nvPr/>
        </p:nvSpPr>
        <p:spPr bwMode="auto">
          <a:xfrm>
            <a:off x="439738" y="4759325"/>
            <a:ext cx="1422400" cy="134938"/>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7975" name="Picture 7"/>
          <p:cNvPicPr>
            <a:picLocks noChangeAspect="1" noChangeArrowheads="1"/>
          </p:cNvPicPr>
          <p:nvPr/>
        </p:nvPicPr>
        <p:blipFill>
          <a:blip r:embed="rId3"/>
          <a:srcRect/>
          <a:stretch>
            <a:fillRect/>
          </a:stretch>
        </p:blipFill>
        <p:spPr bwMode="auto">
          <a:xfrm>
            <a:off x="474663" y="3787775"/>
            <a:ext cx="144462" cy="127000"/>
          </a:xfrm>
          <a:prstGeom prst="rect">
            <a:avLst/>
          </a:prstGeom>
          <a:noFill/>
          <a:ln w="9525">
            <a:noFill/>
            <a:miter lim="800000"/>
            <a:headEnd/>
            <a:tailEnd/>
          </a:ln>
        </p:spPr>
      </p:pic>
      <p:pic>
        <p:nvPicPr>
          <p:cNvPr id="467976" name="Picture 8"/>
          <p:cNvPicPr>
            <a:picLocks noChangeAspect="1" noChangeArrowheads="1"/>
          </p:cNvPicPr>
          <p:nvPr/>
        </p:nvPicPr>
        <p:blipFill>
          <a:blip r:embed="rId4"/>
          <a:srcRect/>
          <a:stretch>
            <a:fillRect/>
          </a:stretch>
        </p:blipFill>
        <p:spPr bwMode="auto">
          <a:xfrm>
            <a:off x="474663" y="3787775"/>
            <a:ext cx="144462" cy="127000"/>
          </a:xfrm>
          <a:prstGeom prst="rect">
            <a:avLst/>
          </a:prstGeom>
          <a:noFill/>
          <a:ln w="9525">
            <a:noFill/>
            <a:miter lim="800000"/>
            <a:headEnd/>
            <a:tailEnd/>
          </a:ln>
        </p:spPr>
      </p:pic>
      <p:pic>
        <p:nvPicPr>
          <p:cNvPr id="467977" name="Picture 9"/>
          <p:cNvPicPr>
            <a:picLocks noChangeAspect="1" noChangeArrowheads="1"/>
          </p:cNvPicPr>
          <p:nvPr/>
        </p:nvPicPr>
        <p:blipFill>
          <a:blip r:embed="rId3"/>
          <a:srcRect/>
          <a:stretch>
            <a:fillRect/>
          </a:stretch>
        </p:blipFill>
        <p:spPr bwMode="auto">
          <a:xfrm>
            <a:off x="474663" y="3787775"/>
            <a:ext cx="144462" cy="127000"/>
          </a:xfrm>
          <a:prstGeom prst="rect">
            <a:avLst/>
          </a:prstGeom>
          <a:noFill/>
          <a:ln w="9525">
            <a:noFill/>
            <a:miter lim="800000"/>
            <a:headEnd/>
            <a:tailEnd/>
          </a:ln>
        </p:spPr>
      </p:pic>
      <p:sp>
        <p:nvSpPr>
          <p:cNvPr id="467978" name="Rectangle 10"/>
          <p:cNvSpPr>
            <a:spLocks noChangeArrowheads="1"/>
          </p:cNvSpPr>
          <p:nvPr/>
        </p:nvSpPr>
        <p:spPr bwMode="auto">
          <a:xfrm>
            <a:off x="619125" y="3787775"/>
            <a:ext cx="85883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Type : Integer</a:t>
            </a:r>
            <a:endParaRPr lang="en-US" b="1"/>
          </a:p>
        </p:txBody>
      </p:sp>
      <p:pic>
        <p:nvPicPr>
          <p:cNvPr id="467979" name="Picture 11"/>
          <p:cNvPicPr>
            <a:picLocks noChangeAspect="1" noChangeArrowheads="1"/>
          </p:cNvPicPr>
          <p:nvPr/>
        </p:nvPicPr>
        <p:blipFill>
          <a:blip r:embed="rId3"/>
          <a:srcRect/>
          <a:stretch>
            <a:fillRect/>
          </a:stretch>
        </p:blipFill>
        <p:spPr bwMode="auto">
          <a:xfrm>
            <a:off x="474663" y="3940175"/>
            <a:ext cx="144462" cy="127000"/>
          </a:xfrm>
          <a:prstGeom prst="rect">
            <a:avLst/>
          </a:prstGeom>
          <a:noFill/>
          <a:ln w="9525">
            <a:noFill/>
            <a:miter lim="800000"/>
            <a:headEnd/>
            <a:tailEnd/>
          </a:ln>
        </p:spPr>
      </p:pic>
      <p:pic>
        <p:nvPicPr>
          <p:cNvPr id="467980" name="Picture 12"/>
          <p:cNvPicPr>
            <a:picLocks noChangeAspect="1" noChangeArrowheads="1"/>
          </p:cNvPicPr>
          <p:nvPr/>
        </p:nvPicPr>
        <p:blipFill>
          <a:blip r:embed="rId4"/>
          <a:srcRect/>
          <a:stretch>
            <a:fillRect/>
          </a:stretch>
        </p:blipFill>
        <p:spPr bwMode="auto">
          <a:xfrm>
            <a:off x="474663" y="3940175"/>
            <a:ext cx="144462" cy="127000"/>
          </a:xfrm>
          <a:prstGeom prst="rect">
            <a:avLst/>
          </a:prstGeom>
          <a:noFill/>
          <a:ln w="9525">
            <a:noFill/>
            <a:miter lim="800000"/>
            <a:headEnd/>
            <a:tailEnd/>
          </a:ln>
        </p:spPr>
      </p:pic>
      <p:pic>
        <p:nvPicPr>
          <p:cNvPr id="467981" name="Picture 13"/>
          <p:cNvPicPr>
            <a:picLocks noChangeAspect="1" noChangeArrowheads="1"/>
          </p:cNvPicPr>
          <p:nvPr/>
        </p:nvPicPr>
        <p:blipFill>
          <a:blip r:embed="rId3"/>
          <a:srcRect/>
          <a:stretch>
            <a:fillRect/>
          </a:stretch>
        </p:blipFill>
        <p:spPr bwMode="auto">
          <a:xfrm>
            <a:off x="474663" y="3940175"/>
            <a:ext cx="144462" cy="127000"/>
          </a:xfrm>
          <a:prstGeom prst="rect">
            <a:avLst/>
          </a:prstGeom>
          <a:noFill/>
          <a:ln w="9525">
            <a:noFill/>
            <a:miter lim="800000"/>
            <a:headEnd/>
            <a:tailEnd/>
          </a:ln>
        </p:spPr>
      </p:pic>
      <p:sp>
        <p:nvSpPr>
          <p:cNvPr id="467982" name="Rectangle 14"/>
          <p:cNvSpPr>
            <a:spLocks noChangeArrowheads="1"/>
          </p:cNvSpPr>
          <p:nvPr/>
        </p:nvSpPr>
        <p:spPr bwMode="auto">
          <a:xfrm>
            <a:off x="619125" y="3940175"/>
            <a:ext cx="83661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SSN : Integer</a:t>
            </a:r>
            <a:endParaRPr lang="en-US" b="1"/>
          </a:p>
        </p:txBody>
      </p:sp>
      <p:pic>
        <p:nvPicPr>
          <p:cNvPr id="467983" name="Picture 15"/>
          <p:cNvPicPr>
            <a:picLocks noChangeAspect="1" noChangeArrowheads="1"/>
          </p:cNvPicPr>
          <p:nvPr/>
        </p:nvPicPr>
        <p:blipFill>
          <a:blip r:embed="rId3"/>
          <a:srcRect/>
          <a:stretch>
            <a:fillRect/>
          </a:stretch>
        </p:blipFill>
        <p:spPr bwMode="auto">
          <a:xfrm>
            <a:off x="474663" y="4092575"/>
            <a:ext cx="144462" cy="125413"/>
          </a:xfrm>
          <a:prstGeom prst="rect">
            <a:avLst/>
          </a:prstGeom>
          <a:noFill/>
          <a:ln w="9525">
            <a:noFill/>
            <a:miter lim="800000"/>
            <a:headEnd/>
            <a:tailEnd/>
          </a:ln>
        </p:spPr>
      </p:pic>
      <p:pic>
        <p:nvPicPr>
          <p:cNvPr id="467984" name="Picture 16"/>
          <p:cNvPicPr>
            <a:picLocks noChangeAspect="1" noChangeArrowheads="1"/>
          </p:cNvPicPr>
          <p:nvPr/>
        </p:nvPicPr>
        <p:blipFill>
          <a:blip r:embed="rId4"/>
          <a:srcRect/>
          <a:stretch>
            <a:fillRect/>
          </a:stretch>
        </p:blipFill>
        <p:spPr bwMode="auto">
          <a:xfrm>
            <a:off x="474663" y="4092575"/>
            <a:ext cx="144462" cy="125413"/>
          </a:xfrm>
          <a:prstGeom prst="rect">
            <a:avLst/>
          </a:prstGeom>
          <a:noFill/>
          <a:ln w="9525">
            <a:noFill/>
            <a:miter lim="800000"/>
            <a:headEnd/>
            <a:tailEnd/>
          </a:ln>
        </p:spPr>
      </p:pic>
      <p:pic>
        <p:nvPicPr>
          <p:cNvPr id="467985" name="Picture 17"/>
          <p:cNvPicPr>
            <a:picLocks noChangeAspect="1" noChangeArrowheads="1"/>
          </p:cNvPicPr>
          <p:nvPr/>
        </p:nvPicPr>
        <p:blipFill>
          <a:blip r:embed="rId3"/>
          <a:srcRect/>
          <a:stretch>
            <a:fillRect/>
          </a:stretch>
        </p:blipFill>
        <p:spPr bwMode="auto">
          <a:xfrm>
            <a:off x="474663" y="4092575"/>
            <a:ext cx="144462" cy="125413"/>
          </a:xfrm>
          <a:prstGeom prst="rect">
            <a:avLst/>
          </a:prstGeom>
          <a:noFill/>
          <a:ln w="9525">
            <a:noFill/>
            <a:miter lim="800000"/>
            <a:headEnd/>
            <a:tailEnd/>
          </a:ln>
        </p:spPr>
      </p:pic>
      <p:sp>
        <p:nvSpPr>
          <p:cNvPr id="467986" name="Rectangle 18"/>
          <p:cNvSpPr>
            <a:spLocks noChangeArrowheads="1"/>
          </p:cNvSpPr>
          <p:nvPr/>
        </p:nvSpPr>
        <p:spPr bwMode="auto">
          <a:xfrm>
            <a:off x="619125" y="4092575"/>
            <a:ext cx="1046163"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surName : String</a:t>
            </a:r>
            <a:endParaRPr lang="en-US" b="1"/>
          </a:p>
        </p:txBody>
      </p:sp>
      <p:pic>
        <p:nvPicPr>
          <p:cNvPr id="467987" name="Picture 19"/>
          <p:cNvPicPr>
            <a:picLocks noChangeAspect="1" noChangeArrowheads="1"/>
          </p:cNvPicPr>
          <p:nvPr/>
        </p:nvPicPr>
        <p:blipFill>
          <a:blip r:embed="rId3"/>
          <a:srcRect/>
          <a:stretch>
            <a:fillRect/>
          </a:stretch>
        </p:blipFill>
        <p:spPr bwMode="auto">
          <a:xfrm>
            <a:off x="474663" y="4243388"/>
            <a:ext cx="144462" cy="127000"/>
          </a:xfrm>
          <a:prstGeom prst="rect">
            <a:avLst/>
          </a:prstGeom>
          <a:noFill/>
          <a:ln w="9525">
            <a:noFill/>
            <a:miter lim="800000"/>
            <a:headEnd/>
            <a:tailEnd/>
          </a:ln>
        </p:spPr>
      </p:pic>
      <p:pic>
        <p:nvPicPr>
          <p:cNvPr id="467988" name="Picture 20"/>
          <p:cNvPicPr>
            <a:picLocks noChangeAspect="1" noChangeArrowheads="1"/>
          </p:cNvPicPr>
          <p:nvPr/>
        </p:nvPicPr>
        <p:blipFill>
          <a:blip r:embed="rId4"/>
          <a:srcRect/>
          <a:stretch>
            <a:fillRect/>
          </a:stretch>
        </p:blipFill>
        <p:spPr bwMode="auto">
          <a:xfrm>
            <a:off x="474663" y="4243388"/>
            <a:ext cx="144462" cy="127000"/>
          </a:xfrm>
          <a:prstGeom prst="rect">
            <a:avLst/>
          </a:prstGeom>
          <a:noFill/>
          <a:ln w="9525">
            <a:noFill/>
            <a:miter lim="800000"/>
            <a:headEnd/>
            <a:tailEnd/>
          </a:ln>
        </p:spPr>
      </p:pic>
      <p:pic>
        <p:nvPicPr>
          <p:cNvPr id="467989" name="Picture 21"/>
          <p:cNvPicPr>
            <a:picLocks noChangeAspect="1" noChangeArrowheads="1"/>
          </p:cNvPicPr>
          <p:nvPr/>
        </p:nvPicPr>
        <p:blipFill>
          <a:blip r:embed="rId3"/>
          <a:srcRect/>
          <a:stretch>
            <a:fillRect/>
          </a:stretch>
        </p:blipFill>
        <p:spPr bwMode="auto">
          <a:xfrm>
            <a:off x="474663" y="4243388"/>
            <a:ext cx="144462" cy="127000"/>
          </a:xfrm>
          <a:prstGeom prst="rect">
            <a:avLst/>
          </a:prstGeom>
          <a:noFill/>
          <a:ln w="9525">
            <a:noFill/>
            <a:miter lim="800000"/>
            <a:headEnd/>
            <a:tailEnd/>
          </a:ln>
        </p:spPr>
      </p:pic>
      <p:sp>
        <p:nvSpPr>
          <p:cNvPr id="467990" name="Rectangle 22"/>
          <p:cNvSpPr>
            <a:spLocks noChangeArrowheads="1"/>
          </p:cNvSpPr>
          <p:nvPr/>
        </p:nvSpPr>
        <p:spPr bwMode="auto">
          <a:xfrm>
            <a:off x="619125" y="4243388"/>
            <a:ext cx="7969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Age : Integer</a:t>
            </a:r>
            <a:endParaRPr lang="en-US" b="1"/>
          </a:p>
        </p:txBody>
      </p:sp>
      <p:pic>
        <p:nvPicPr>
          <p:cNvPr id="467991" name="Picture 23"/>
          <p:cNvPicPr>
            <a:picLocks noChangeAspect="1" noChangeArrowheads="1"/>
          </p:cNvPicPr>
          <p:nvPr/>
        </p:nvPicPr>
        <p:blipFill>
          <a:blip r:embed="rId3"/>
          <a:srcRect/>
          <a:stretch>
            <a:fillRect/>
          </a:stretch>
        </p:blipFill>
        <p:spPr bwMode="auto">
          <a:xfrm>
            <a:off x="474663" y="4395788"/>
            <a:ext cx="144462" cy="127000"/>
          </a:xfrm>
          <a:prstGeom prst="rect">
            <a:avLst/>
          </a:prstGeom>
          <a:noFill/>
          <a:ln w="9525">
            <a:noFill/>
            <a:miter lim="800000"/>
            <a:headEnd/>
            <a:tailEnd/>
          </a:ln>
        </p:spPr>
      </p:pic>
      <p:pic>
        <p:nvPicPr>
          <p:cNvPr id="467992" name="Picture 24"/>
          <p:cNvPicPr>
            <a:picLocks noChangeAspect="1" noChangeArrowheads="1"/>
          </p:cNvPicPr>
          <p:nvPr/>
        </p:nvPicPr>
        <p:blipFill>
          <a:blip r:embed="rId4"/>
          <a:srcRect/>
          <a:stretch>
            <a:fillRect/>
          </a:stretch>
        </p:blipFill>
        <p:spPr bwMode="auto">
          <a:xfrm>
            <a:off x="474663" y="4395788"/>
            <a:ext cx="144462" cy="127000"/>
          </a:xfrm>
          <a:prstGeom prst="rect">
            <a:avLst/>
          </a:prstGeom>
          <a:noFill/>
          <a:ln w="9525">
            <a:noFill/>
            <a:miter lim="800000"/>
            <a:headEnd/>
            <a:tailEnd/>
          </a:ln>
        </p:spPr>
      </p:pic>
      <p:pic>
        <p:nvPicPr>
          <p:cNvPr id="467993" name="Picture 25"/>
          <p:cNvPicPr>
            <a:picLocks noChangeAspect="1" noChangeArrowheads="1"/>
          </p:cNvPicPr>
          <p:nvPr/>
        </p:nvPicPr>
        <p:blipFill>
          <a:blip r:embed="rId3"/>
          <a:srcRect/>
          <a:stretch>
            <a:fillRect/>
          </a:stretch>
        </p:blipFill>
        <p:spPr bwMode="auto">
          <a:xfrm>
            <a:off x="474663" y="4395788"/>
            <a:ext cx="144462" cy="127000"/>
          </a:xfrm>
          <a:prstGeom prst="rect">
            <a:avLst/>
          </a:prstGeom>
          <a:noFill/>
          <a:ln w="9525">
            <a:noFill/>
            <a:miter lim="800000"/>
            <a:headEnd/>
            <a:tailEnd/>
          </a:ln>
        </p:spPr>
      </p:pic>
      <p:sp>
        <p:nvSpPr>
          <p:cNvPr id="467994" name="Rectangle 26"/>
          <p:cNvSpPr>
            <a:spLocks noChangeArrowheads="1"/>
          </p:cNvSpPr>
          <p:nvPr/>
        </p:nvSpPr>
        <p:spPr bwMode="auto">
          <a:xfrm>
            <a:off x="619125" y="4395788"/>
            <a:ext cx="1208088"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townOfBirth : String</a:t>
            </a:r>
            <a:endParaRPr lang="en-US" b="1"/>
          </a:p>
        </p:txBody>
      </p:sp>
      <p:pic>
        <p:nvPicPr>
          <p:cNvPr id="467995" name="Picture 27"/>
          <p:cNvPicPr>
            <a:picLocks noChangeAspect="1" noChangeArrowheads="1"/>
          </p:cNvPicPr>
          <p:nvPr/>
        </p:nvPicPr>
        <p:blipFill>
          <a:blip r:embed="rId3"/>
          <a:srcRect/>
          <a:stretch>
            <a:fillRect/>
          </a:stretch>
        </p:blipFill>
        <p:spPr bwMode="auto">
          <a:xfrm>
            <a:off x="474663" y="4548188"/>
            <a:ext cx="144462" cy="127000"/>
          </a:xfrm>
          <a:prstGeom prst="rect">
            <a:avLst/>
          </a:prstGeom>
          <a:noFill/>
          <a:ln w="9525">
            <a:noFill/>
            <a:miter lim="800000"/>
            <a:headEnd/>
            <a:tailEnd/>
          </a:ln>
        </p:spPr>
      </p:pic>
      <p:pic>
        <p:nvPicPr>
          <p:cNvPr id="467996" name="Picture 28"/>
          <p:cNvPicPr>
            <a:picLocks noChangeAspect="1" noChangeArrowheads="1"/>
          </p:cNvPicPr>
          <p:nvPr/>
        </p:nvPicPr>
        <p:blipFill>
          <a:blip r:embed="rId4"/>
          <a:srcRect/>
          <a:stretch>
            <a:fillRect/>
          </a:stretch>
        </p:blipFill>
        <p:spPr bwMode="auto">
          <a:xfrm>
            <a:off x="474663" y="4548188"/>
            <a:ext cx="144462" cy="127000"/>
          </a:xfrm>
          <a:prstGeom prst="rect">
            <a:avLst/>
          </a:prstGeom>
          <a:noFill/>
          <a:ln w="9525">
            <a:noFill/>
            <a:miter lim="800000"/>
            <a:headEnd/>
            <a:tailEnd/>
          </a:ln>
        </p:spPr>
      </p:pic>
      <p:pic>
        <p:nvPicPr>
          <p:cNvPr id="467997" name="Picture 29"/>
          <p:cNvPicPr>
            <a:picLocks noChangeAspect="1" noChangeArrowheads="1"/>
          </p:cNvPicPr>
          <p:nvPr/>
        </p:nvPicPr>
        <p:blipFill>
          <a:blip r:embed="rId3"/>
          <a:srcRect/>
          <a:stretch>
            <a:fillRect/>
          </a:stretch>
        </p:blipFill>
        <p:spPr bwMode="auto">
          <a:xfrm>
            <a:off x="474663" y="4548188"/>
            <a:ext cx="144462" cy="127000"/>
          </a:xfrm>
          <a:prstGeom prst="rect">
            <a:avLst/>
          </a:prstGeom>
          <a:noFill/>
          <a:ln w="9525">
            <a:noFill/>
            <a:miter lim="800000"/>
            <a:headEnd/>
            <a:tailEnd/>
          </a:ln>
        </p:spPr>
      </p:pic>
      <p:sp>
        <p:nvSpPr>
          <p:cNvPr id="467998" name="Rectangle 30"/>
          <p:cNvSpPr>
            <a:spLocks noChangeArrowheads="1"/>
          </p:cNvSpPr>
          <p:nvPr/>
        </p:nvSpPr>
        <p:spPr bwMode="auto">
          <a:xfrm>
            <a:off x="619125" y="4548188"/>
            <a:ext cx="8286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name : String</a:t>
            </a:r>
            <a:endParaRPr lang="en-US" b="1"/>
          </a:p>
        </p:txBody>
      </p:sp>
      <p:sp>
        <p:nvSpPr>
          <p:cNvPr id="467999" name="Rectangle 31"/>
          <p:cNvSpPr>
            <a:spLocks noChangeArrowheads="1"/>
          </p:cNvSpPr>
          <p:nvPr/>
        </p:nvSpPr>
        <p:spPr bwMode="auto">
          <a:xfrm>
            <a:off x="430213" y="1220788"/>
            <a:ext cx="1449387" cy="133350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a:p>
        </p:txBody>
      </p:sp>
      <p:sp>
        <p:nvSpPr>
          <p:cNvPr id="468000" name="Rectangle 32"/>
          <p:cNvSpPr>
            <a:spLocks noChangeArrowheads="1"/>
          </p:cNvSpPr>
          <p:nvPr/>
        </p:nvSpPr>
        <p:spPr bwMode="auto">
          <a:xfrm>
            <a:off x="547688" y="1262063"/>
            <a:ext cx="87947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CourseEdition</a:t>
            </a:r>
            <a:endParaRPr lang="en-US" b="1"/>
          </a:p>
        </p:txBody>
      </p:sp>
      <p:sp>
        <p:nvSpPr>
          <p:cNvPr id="468001" name="Rectangle 33"/>
          <p:cNvSpPr>
            <a:spLocks noChangeArrowheads="1"/>
          </p:cNvSpPr>
          <p:nvPr/>
        </p:nvSpPr>
        <p:spPr bwMode="auto">
          <a:xfrm>
            <a:off x="430213" y="1574800"/>
            <a:ext cx="1449387" cy="979488"/>
          </a:xfrm>
          <a:prstGeom prst="rect">
            <a:avLst/>
          </a:prstGeom>
          <a:noFill/>
          <a:ln w="0">
            <a:solidFill>
              <a:srgbClr val="990033"/>
            </a:solidFill>
            <a:miter lim="800000"/>
            <a:headEnd/>
            <a:tailEnd/>
          </a:ln>
        </p:spPr>
        <p:txBody>
          <a:bodyPr>
            <a:prstTxWarp prst="textNoShape">
              <a:avLst/>
            </a:prstTxWarp>
          </a:bodyPr>
          <a:lstStyle/>
          <a:p>
            <a:endParaRPr lang="en-US"/>
          </a:p>
        </p:txBody>
      </p:sp>
      <p:sp>
        <p:nvSpPr>
          <p:cNvPr id="468002" name="Rectangle 34"/>
          <p:cNvSpPr>
            <a:spLocks noChangeArrowheads="1"/>
          </p:cNvSpPr>
          <p:nvPr/>
        </p:nvSpPr>
        <p:spPr bwMode="auto">
          <a:xfrm>
            <a:off x="430213" y="2411413"/>
            <a:ext cx="1449387" cy="142875"/>
          </a:xfrm>
          <a:prstGeom prst="rect">
            <a:avLst/>
          </a:prstGeom>
          <a:noFill/>
          <a:ln w="0">
            <a:solidFill>
              <a:srgbClr val="990033"/>
            </a:solidFill>
            <a:miter lim="800000"/>
            <a:headEnd/>
            <a:tailEnd/>
          </a:ln>
        </p:spPr>
        <p:txBody>
          <a:bodyPr>
            <a:prstTxWarp prst="textNoShape">
              <a:avLst/>
            </a:prstTxWarp>
          </a:bodyPr>
          <a:lstStyle/>
          <a:p>
            <a:endParaRPr lang="en-US"/>
          </a:p>
        </p:txBody>
      </p:sp>
      <p:pic>
        <p:nvPicPr>
          <p:cNvPr id="468003" name="Picture 35"/>
          <p:cNvPicPr>
            <a:picLocks noChangeAspect="1" noChangeArrowheads="1"/>
          </p:cNvPicPr>
          <p:nvPr/>
        </p:nvPicPr>
        <p:blipFill>
          <a:blip r:embed="rId5"/>
          <a:srcRect/>
          <a:stretch>
            <a:fillRect/>
          </a:stretch>
        </p:blipFill>
        <p:spPr bwMode="auto">
          <a:xfrm>
            <a:off x="457200" y="1600200"/>
            <a:ext cx="144463" cy="119063"/>
          </a:xfrm>
          <a:prstGeom prst="rect">
            <a:avLst/>
          </a:prstGeom>
          <a:noFill/>
          <a:ln w="9525">
            <a:noFill/>
            <a:miter lim="800000"/>
            <a:headEnd/>
            <a:tailEnd/>
          </a:ln>
        </p:spPr>
      </p:pic>
      <p:pic>
        <p:nvPicPr>
          <p:cNvPr id="468004" name="Picture 36"/>
          <p:cNvPicPr>
            <a:picLocks noChangeAspect="1" noChangeArrowheads="1"/>
          </p:cNvPicPr>
          <p:nvPr/>
        </p:nvPicPr>
        <p:blipFill>
          <a:blip r:embed="rId6"/>
          <a:srcRect/>
          <a:stretch>
            <a:fillRect/>
          </a:stretch>
        </p:blipFill>
        <p:spPr bwMode="auto">
          <a:xfrm>
            <a:off x="457200" y="1600200"/>
            <a:ext cx="144463" cy="119063"/>
          </a:xfrm>
          <a:prstGeom prst="rect">
            <a:avLst/>
          </a:prstGeom>
          <a:noFill/>
          <a:ln w="9525">
            <a:noFill/>
            <a:miter lim="800000"/>
            <a:headEnd/>
            <a:tailEnd/>
          </a:ln>
        </p:spPr>
      </p:pic>
      <p:pic>
        <p:nvPicPr>
          <p:cNvPr id="468005" name="Picture 37"/>
          <p:cNvPicPr>
            <a:picLocks noChangeAspect="1" noChangeArrowheads="1"/>
          </p:cNvPicPr>
          <p:nvPr/>
        </p:nvPicPr>
        <p:blipFill>
          <a:blip r:embed="rId5"/>
          <a:srcRect/>
          <a:stretch>
            <a:fillRect/>
          </a:stretch>
        </p:blipFill>
        <p:spPr bwMode="auto">
          <a:xfrm>
            <a:off x="457200" y="1600200"/>
            <a:ext cx="144463" cy="119063"/>
          </a:xfrm>
          <a:prstGeom prst="rect">
            <a:avLst/>
          </a:prstGeom>
          <a:noFill/>
          <a:ln w="9525">
            <a:noFill/>
            <a:miter lim="800000"/>
            <a:headEnd/>
            <a:tailEnd/>
          </a:ln>
        </p:spPr>
      </p:pic>
      <p:sp>
        <p:nvSpPr>
          <p:cNvPr id="468006" name="Rectangle 38"/>
          <p:cNvSpPr>
            <a:spLocks noChangeArrowheads="1"/>
          </p:cNvSpPr>
          <p:nvPr/>
        </p:nvSpPr>
        <p:spPr bwMode="auto">
          <a:xfrm>
            <a:off x="601663" y="1600200"/>
            <a:ext cx="102393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EndDate : String</a:t>
            </a:r>
            <a:endParaRPr lang="en-US" b="1"/>
          </a:p>
        </p:txBody>
      </p:sp>
      <p:pic>
        <p:nvPicPr>
          <p:cNvPr id="468007" name="Picture 39"/>
          <p:cNvPicPr>
            <a:picLocks noChangeAspect="1" noChangeArrowheads="1"/>
          </p:cNvPicPr>
          <p:nvPr/>
        </p:nvPicPr>
        <p:blipFill>
          <a:blip r:embed="rId5"/>
          <a:srcRect/>
          <a:stretch>
            <a:fillRect/>
          </a:stretch>
        </p:blipFill>
        <p:spPr bwMode="auto">
          <a:xfrm>
            <a:off x="457200" y="1752600"/>
            <a:ext cx="144463" cy="117475"/>
          </a:xfrm>
          <a:prstGeom prst="rect">
            <a:avLst/>
          </a:prstGeom>
          <a:noFill/>
          <a:ln w="9525">
            <a:noFill/>
            <a:miter lim="800000"/>
            <a:headEnd/>
            <a:tailEnd/>
          </a:ln>
        </p:spPr>
      </p:pic>
      <p:pic>
        <p:nvPicPr>
          <p:cNvPr id="468008" name="Picture 40"/>
          <p:cNvPicPr>
            <a:picLocks noChangeAspect="1" noChangeArrowheads="1"/>
          </p:cNvPicPr>
          <p:nvPr/>
        </p:nvPicPr>
        <p:blipFill>
          <a:blip r:embed="rId6"/>
          <a:srcRect/>
          <a:stretch>
            <a:fillRect/>
          </a:stretch>
        </p:blipFill>
        <p:spPr bwMode="auto">
          <a:xfrm>
            <a:off x="457200" y="1752600"/>
            <a:ext cx="144463" cy="117475"/>
          </a:xfrm>
          <a:prstGeom prst="rect">
            <a:avLst/>
          </a:prstGeom>
          <a:noFill/>
          <a:ln w="9525">
            <a:noFill/>
            <a:miter lim="800000"/>
            <a:headEnd/>
            <a:tailEnd/>
          </a:ln>
        </p:spPr>
      </p:pic>
      <p:pic>
        <p:nvPicPr>
          <p:cNvPr id="468009" name="Picture 41"/>
          <p:cNvPicPr>
            <a:picLocks noChangeAspect="1" noChangeArrowheads="1"/>
          </p:cNvPicPr>
          <p:nvPr/>
        </p:nvPicPr>
        <p:blipFill>
          <a:blip r:embed="rId5"/>
          <a:srcRect/>
          <a:stretch>
            <a:fillRect/>
          </a:stretch>
        </p:blipFill>
        <p:spPr bwMode="auto">
          <a:xfrm>
            <a:off x="457200" y="1752600"/>
            <a:ext cx="144463" cy="117475"/>
          </a:xfrm>
          <a:prstGeom prst="rect">
            <a:avLst/>
          </a:prstGeom>
          <a:noFill/>
          <a:ln w="9525">
            <a:noFill/>
            <a:miter lim="800000"/>
            <a:headEnd/>
            <a:tailEnd/>
          </a:ln>
        </p:spPr>
      </p:pic>
      <p:sp>
        <p:nvSpPr>
          <p:cNvPr id="468010" name="Rectangle 42"/>
          <p:cNvSpPr>
            <a:spLocks noChangeArrowheads="1"/>
          </p:cNvSpPr>
          <p:nvPr/>
        </p:nvSpPr>
        <p:spPr bwMode="auto">
          <a:xfrm>
            <a:off x="601663" y="1752600"/>
            <a:ext cx="1068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StartDate : String</a:t>
            </a:r>
            <a:endParaRPr lang="en-US" b="1"/>
          </a:p>
        </p:txBody>
      </p:sp>
      <p:pic>
        <p:nvPicPr>
          <p:cNvPr id="468011" name="Picture 43"/>
          <p:cNvPicPr>
            <a:picLocks noChangeAspect="1" noChangeArrowheads="1"/>
          </p:cNvPicPr>
          <p:nvPr/>
        </p:nvPicPr>
        <p:blipFill>
          <a:blip r:embed="rId5"/>
          <a:srcRect/>
          <a:stretch>
            <a:fillRect/>
          </a:stretch>
        </p:blipFill>
        <p:spPr bwMode="auto">
          <a:xfrm>
            <a:off x="457200" y="1905000"/>
            <a:ext cx="144463" cy="117475"/>
          </a:xfrm>
          <a:prstGeom prst="rect">
            <a:avLst/>
          </a:prstGeom>
          <a:noFill/>
          <a:ln w="9525">
            <a:noFill/>
            <a:miter lim="800000"/>
            <a:headEnd/>
            <a:tailEnd/>
          </a:ln>
        </p:spPr>
      </p:pic>
      <p:pic>
        <p:nvPicPr>
          <p:cNvPr id="468012" name="Picture 44"/>
          <p:cNvPicPr>
            <a:picLocks noChangeAspect="1" noChangeArrowheads="1"/>
          </p:cNvPicPr>
          <p:nvPr/>
        </p:nvPicPr>
        <p:blipFill>
          <a:blip r:embed="rId6"/>
          <a:srcRect/>
          <a:stretch>
            <a:fillRect/>
          </a:stretch>
        </p:blipFill>
        <p:spPr bwMode="auto">
          <a:xfrm>
            <a:off x="457200" y="1905000"/>
            <a:ext cx="144463" cy="117475"/>
          </a:xfrm>
          <a:prstGeom prst="rect">
            <a:avLst/>
          </a:prstGeom>
          <a:noFill/>
          <a:ln w="9525">
            <a:noFill/>
            <a:miter lim="800000"/>
            <a:headEnd/>
            <a:tailEnd/>
          </a:ln>
        </p:spPr>
      </p:pic>
      <p:pic>
        <p:nvPicPr>
          <p:cNvPr id="468013" name="Picture 45"/>
          <p:cNvPicPr>
            <a:picLocks noChangeAspect="1" noChangeArrowheads="1"/>
          </p:cNvPicPr>
          <p:nvPr/>
        </p:nvPicPr>
        <p:blipFill>
          <a:blip r:embed="rId5"/>
          <a:srcRect/>
          <a:stretch>
            <a:fillRect/>
          </a:stretch>
        </p:blipFill>
        <p:spPr bwMode="auto">
          <a:xfrm>
            <a:off x="457200" y="1905000"/>
            <a:ext cx="144463" cy="117475"/>
          </a:xfrm>
          <a:prstGeom prst="rect">
            <a:avLst/>
          </a:prstGeom>
          <a:noFill/>
          <a:ln w="9525">
            <a:noFill/>
            <a:miter lim="800000"/>
            <a:headEnd/>
            <a:tailEnd/>
          </a:ln>
        </p:spPr>
      </p:pic>
      <p:sp>
        <p:nvSpPr>
          <p:cNvPr id="468014" name="Rectangle 46"/>
          <p:cNvSpPr>
            <a:spLocks noChangeArrowheads="1"/>
          </p:cNvSpPr>
          <p:nvPr/>
        </p:nvSpPr>
        <p:spPr bwMode="auto">
          <a:xfrm>
            <a:off x="601663" y="1905000"/>
            <a:ext cx="814387"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Code : String</a:t>
            </a:r>
            <a:endParaRPr lang="en-US" b="1"/>
          </a:p>
        </p:txBody>
      </p:sp>
      <p:pic>
        <p:nvPicPr>
          <p:cNvPr id="468015" name="Picture 47"/>
          <p:cNvPicPr>
            <a:picLocks noChangeAspect="1" noChangeArrowheads="1"/>
          </p:cNvPicPr>
          <p:nvPr/>
        </p:nvPicPr>
        <p:blipFill>
          <a:blip r:embed="rId3"/>
          <a:srcRect/>
          <a:stretch>
            <a:fillRect/>
          </a:stretch>
        </p:blipFill>
        <p:spPr bwMode="auto">
          <a:xfrm>
            <a:off x="457200" y="2047875"/>
            <a:ext cx="144463" cy="127000"/>
          </a:xfrm>
          <a:prstGeom prst="rect">
            <a:avLst/>
          </a:prstGeom>
          <a:noFill/>
          <a:ln w="9525">
            <a:noFill/>
            <a:miter lim="800000"/>
            <a:headEnd/>
            <a:tailEnd/>
          </a:ln>
        </p:spPr>
      </p:pic>
      <p:pic>
        <p:nvPicPr>
          <p:cNvPr id="468016" name="Picture 48"/>
          <p:cNvPicPr>
            <a:picLocks noChangeAspect="1" noChangeArrowheads="1"/>
          </p:cNvPicPr>
          <p:nvPr/>
        </p:nvPicPr>
        <p:blipFill>
          <a:blip r:embed="rId4"/>
          <a:srcRect/>
          <a:stretch>
            <a:fillRect/>
          </a:stretch>
        </p:blipFill>
        <p:spPr bwMode="auto">
          <a:xfrm>
            <a:off x="457200" y="2047875"/>
            <a:ext cx="144463" cy="127000"/>
          </a:xfrm>
          <a:prstGeom prst="rect">
            <a:avLst/>
          </a:prstGeom>
          <a:noFill/>
          <a:ln w="9525">
            <a:noFill/>
            <a:miter lim="800000"/>
            <a:headEnd/>
            <a:tailEnd/>
          </a:ln>
        </p:spPr>
      </p:pic>
      <p:pic>
        <p:nvPicPr>
          <p:cNvPr id="468017" name="Picture 49"/>
          <p:cNvPicPr>
            <a:picLocks noChangeAspect="1" noChangeArrowheads="1"/>
          </p:cNvPicPr>
          <p:nvPr/>
        </p:nvPicPr>
        <p:blipFill>
          <a:blip r:embed="rId3"/>
          <a:srcRect/>
          <a:stretch>
            <a:fillRect/>
          </a:stretch>
        </p:blipFill>
        <p:spPr bwMode="auto">
          <a:xfrm>
            <a:off x="457200" y="2047875"/>
            <a:ext cx="144463" cy="127000"/>
          </a:xfrm>
          <a:prstGeom prst="rect">
            <a:avLst/>
          </a:prstGeom>
          <a:noFill/>
          <a:ln w="9525">
            <a:noFill/>
            <a:miter lim="800000"/>
            <a:headEnd/>
            <a:tailEnd/>
          </a:ln>
        </p:spPr>
      </p:pic>
      <p:sp>
        <p:nvSpPr>
          <p:cNvPr id="468018" name="Rectangle 50"/>
          <p:cNvSpPr>
            <a:spLocks noChangeArrowheads="1"/>
          </p:cNvSpPr>
          <p:nvPr/>
        </p:nvSpPr>
        <p:spPr bwMode="auto">
          <a:xfrm>
            <a:off x="601663" y="2047875"/>
            <a:ext cx="1266825"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instructor : Instructor</a:t>
            </a:r>
            <a:endParaRPr lang="en-US" b="1"/>
          </a:p>
        </p:txBody>
      </p:sp>
      <p:pic>
        <p:nvPicPr>
          <p:cNvPr id="468019" name="Picture 51"/>
          <p:cNvPicPr>
            <a:picLocks noChangeAspect="1" noChangeArrowheads="1"/>
          </p:cNvPicPr>
          <p:nvPr/>
        </p:nvPicPr>
        <p:blipFill>
          <a:blip r:embed="rId3"/>
          <a:srcRect/>
          <a:stretch>
            <a:fillRect/>
          </a:stretch>
        </p:blipFill>
        <p:spPr bwMode="auto">
          <a:xfrm>
            <a:off x="457200" y="2200275"/>
            <a:ext cx="144463" cy="127000"/>
          </a:xfrm>
          <a:prstGeom prst="rect">
            <a:avLst/>
          </a:prstGeom>
          <a:noFill/>
          <a:ln w="9525">
            <a:noFill/>
            <a:miter lim="800000"/>
            <a:headEnd/>
            <a:tailEnd/>
          </a:ln>
        </p:spPr>
      </p:pic>
      <p:pic>
        <p:nvPicPr>
          <p:cNvPr id="468020" name="Picture 52"/>
          <p:cNvPicPr>
            <a:picLocks noChangeAspect="1" noChangeArrowheads="1"/>
          </p:cNvPicPr>
          <p:nvPr/>
        </p:nvPicPr>
        <p:blipFill>
          <a:blip r:embed="rId4"/>
          <a:srcRect/>
          <a:stretch>
            <a:fillRect/>
          </a:stretch>
        </p:blipFill>
        <p:spPr bwMode="auto">
          <a:xfrm>
            <a:off x="457200" y="2200275"/>
            <a:ext cx="144463" cy="127000"/>
          </a:xfrm>
          <a:prstGeom prst="rect">
            <a:avLst/>
          </a:prstGeom>
          <a:noFill/>
          <a:ln w="9525">
            <a:noFill/>
            <a:miter lim="800000"/>
            <a:headEnd/>
            <a:tailEnd/>
          </a:ln>
        </p:spPr>
      </p:pic>
      <p:pic>
        <p:nvPicPr>
          <p:cNvPr id="468021" name="Picture 53"/>
          <p:cNvPicPr>
            <a:picLocks noChangeAspect="1" noChangeArrowheads="1"/>
          </p:cNvPicPr>
          <p:nvPr/>
        </p:nvPicPr>
        <p:blipFill>
          <a:blip r:embed="rId3"/>
          <a:srcRect/>
          <a:stretch>
            <a:fillRect/>
          </a:stretch>
        </p:blipFill>
        <p:spPr bwMode="auto">
          <a:xfrm>
            <a:off x="457200" y="2200275"/>
            <a:ext cx="144463" cy="127000"/>
          </a:xfrm>
          <a:prstGeom prst="rect">
            <a:avLst/>
          </a:prstGeom>
          <a:noFill/>
          <a:ln w="9525">
            <a:noFill/>
            <a:miter lim="800000"/>
            <a:headEnd/>
            <a:tailEnd/>
          </a:ln>
        </p:spPr>
      </p:pic>
      <p:sp>
        <p:nvSpPr>
          <p:cNvPr id="468022" name="Rectangle 54"/>
          <p:cNvSpPr>
            <a:spLocks noChangeArrowheads="1"/>
          </p:cNvSpPr>
          <p:nvPr/>
        </p:nvSpPr>
        <p:spPr bwMode="auto">
          <a:xfrm>
            <a:off x="601663" y="2200275"/>
            <a:ext cx="946150" cy="168275"/>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course :Course</a:t>
            </a:r>
            <a:endParaRPr lang="en-US" b="1"/>
          </a:p>
        </p:txBody>
      </p:sp>
      <p:sp>
        <p:nvSpPr>
          <p:cNvPr id="468023" name="Line 55"/>
          <p:cNvSpPr>
            <a:spLocks noChangeShapeType="1"/>
          </p:cNvSpPr>
          <p:nvPr/>
        </p:nvSpPr>
        <p:spPr bwMode="auto">
          <a:xfrm flipV="1">
            <a:off x="1150938" y="2554288"/>
            <a:ext cx="1587" cy="422275"/>
          </a:xfrm>
          <a:prstGeom prst="line">
            <a:avLst/>
          </a:prstGeom>
          <a:noFill/>
          <a:ln w="0">
            <a:solidFill>
              <a:srgbClr val="990033"/>
            </a:solidFill>
            <a:round/>
            <a:headEnd/>
            <a:tailEnd/>
          </a:ln>
        </p:spPr>
        <p:txBody>
          <a:bodyPr>
            <a:prstTxWarp prst="textNoShape">
              <a:avLst/>
            </a:prstTxWarp>
          </a:bodyPr>
          <a:lstStyle/>
          <a:p>
            <a:endParaRPr lang="en-US"/>
          </a:p>
        </p:txBody>
      </p:sp>
      <p:sp>
        <p:nvSpPr>
          <p:cNvPr id="468024" name="Freeform 56"/>
          <p:cNvSpPr>
            <a:spLocks/>
          </p:cNvSpPr>
          <p:nvPr/>
        </p:nvSpPr>
        <p:spPr bwMode="auto">
          <a:xfrm>
            <a:off x="1096963" y="2554288"/>
            <a:ext cx="107950" cy="177800"/>
          </a:xfrm>
          <a:custGeom>
            <a:avLst/>
            <a:gdLst/>
            <a:ahLst/>
            <a:cxnLst>
              <a:cxn ang="0">
                <a:pos x="34" y="0"/>
              </a:cxn>
              <a:cxn ang="0">
                <a:pos x="68" y="53"/>
              </a:cxn>
              <a:cxn ang="0">
                <a:pos x="34" y="112"/>
              </a:cxn>
              <a:cxn ang="0">
                <a:pos x="0" y="53"/>
              </a:cxn>
              <a:cxn ang="0">
                <a:pos x="34" y="0"/>
              </a:cxn>
            </a:cxnLst>
            <a:rect l="0" t="0" r="r" b="b"/>
            <a:pathLst>
              <a:path w="68" h="112">
                <a:moveTo>
                  <a:pt x="34" y="0"/>
                </a:moveTo>
                <a:lnTo>
                  <a:pt x="68" y="53"/>
                </a:lnTo>
                <a:lnTo>
                  <a:pt x="34" y="112"/>
                </a:lnTo>
                <a:lnTo>
                  <a:pt x="0" y="53"/>
                </a:lnTo>
                <a:lnTo>
                  <a:pt x="34" y="0"/>
                </a:lnTo>
                <a:close/>
              </a:path>
            </a:pathLst>
          </a:custGeom>
          <a:solidFill>
            <a:srgbClr val="FFFFFF"/>
          </a:solidFill>
          <a:ln w="0">
            <a:solidFill>
              <a:srgbClr val="990033"/>
            </a:solidFill>
            <a:prstDash val="solid"/>
            <a:round/>
            <a:headEnd/>
            <a:tailEnd/>
          </a:ln>
        </p:spPr>
        <p:txBody>
          <a:bodyPr>
            <a:prstTxWarp prst="textNoShape">
              <a:avLst/>
            </a:prstTxWarp>
          </a:bodyPr>
          <a:lstStyle/>
          <a:p>
            <a:endParaRPr lang="en-US"/>
          </a:p>
        </p:txBody>
      </p:sp>
      <p:sp>
        <p:nvSpPr>
          <p:cNvPr id="468025" name="Line 57"/>
          <p:cNvSpPr>
            <a:spLocks noChangeShapeType="1"/>
          </p:cNvSpPr>
          <p:nvPr/>
        </p:nvSpPr>
        <p:spPr bwMode="auto">
          <a:xfrm flipH="1">
            <a:off x="1141413" y="2976563"/>
            <a:ext cx="9525" cy="454025"/>
          </a:xfrm>
          <a:prstGeom prst="line">
            <a:avLst/>
          </a:prstGeom>
          <a:noFill/>
          <a:ln w="0">
            <a:solidFill>
              <a:srgbClr val="990033"/>
            </a:solidFill>
            <a:round/>
            <a:headEnd/>
            <a:tailEnd/>
          </a:ln>
        </p:spPr>
        <p:txBody>
          <a:bodyPr>
            <a:prstTxWarp prst="textNoShape">
              <a:avLst/>
            </a:prstTxWarp>
          </a:bodyPr>
          <a:lstStyle/>
          <a:p>
            <a:endParaRPr lang="en-US"/>
          </a:p>
        </p:txBody>
      </p:sp>
      <p:sp>
        <p:nvSpPr>
          <p:cNvPr id="468026" name="Text Box 58"/>
          <p:cNvSpPr txBox="1">
            <a:spLocks noChangeArrowheads="1"/>
          </p:cNvSpPr>
          <p:nvPr/>
        </p:nvSpPr>
        <p:spPr bwMode="auto">
          <a:xfrm>
            <a:off x="1066800" y="3124200"/>
            <a:ext cx="304800" cy="274638"/>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200" b="1">
                <a:latin typeface="Arial" charset="0"/>
              </a:rPr>
              <a:t>1</a:t>
            </a:r>
          </a:p>
        </p:txBody>
      </p:sp>
      <p:sp>
        <p:nvSpPr>
          <p:cNvPr id="468027" name="Text Box 59"/>
          <p:cNvSpPr txBox="1">
            <a:spLocks noChangeArrowheads="1"/>
          </p:cNvSpPr>
          <p:nvPr/>
        </p:nvSpPr>
        <p:spPr bwMode="auto">
          <a:xfrm>
            <a:off x="1143000" y="2667000"/>
            <a:ext cx="304800" cy="274638"/>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200" b="1">
                <a:latin typeface="Arial" charset="0"/>
              </a:rPr>
              <a:t>n</a:t>
            </a:r>
          </a:p>
        </p:txBody>
      </p:sp>
      <p:sp>
        <p:nvSpPr>
          <p:cNvPr id="468028" name="Text Box 60"/>
          <p:cNvSpPr txBox="1">
            <a:spLocks noChangeArrowheads="1"/>
          </p:cNvSpPr>
          <p:nvPr/>
        </p:nvSpPr>
        <p:spPr bwMode="auto">
          <a:xfrm>
            <a:off x="2057400" y="838200"/>
            <a:ext cx="6934200" cy="3743325"/>
          </a:xfrm>
          <a:prstGeom prst="rect">
            <a:avLst/>
          </a:prstGeom>
          <a:noFill/>
          <a:ln w="15875">
            <a:noFill/>
            <a:miter lim="800000"/>
            <a:headEnd/>
            <a:tailEnd/>
          </a:ln>
          <a:effectLst/>
        </p:spPr>
        <p:txBody>
          <a:bodyPr>
            <a:prstTxWarp prst="textNoShape">
              <a:avLst/>
            </a:prstTxWarp>
            <a:spAutoFit/>
          </a:bodyPr>
          <a:lstStyle/>
          <a:p>
            <a:r>
              <a:rPr lang="en-US" sz="1200">
                <a:latin typeface="Arial" charset="0"/>
              </a:rPr>
              <a:t>&lt;ejb-relation&gt;</a:t>
            </a:r>
          </a:p>
          <a:p>
            <a:endParaRPr lang="en-US" sz="1200">
              <a:latin typeface="Arial" charset="0"/>
            </a:endParaRPr>
          </a:p>
          <a:p>
            <a:r>
              <a:rPr lang="en-US" sz="1200">
                <a:latin typeface="Arial" charset="0"/>
              </a:rPr>
              <a:t>     &lt;ejb-relation-name&gt;Instructor-CourseEdition&lt;/ejb-relation-name&gt;</a:t>
            </a:r>
          </a:p>
          <a:p>
            <a:endParaRPr lang="en-US" sz="1200">
              <a:latin typeface="Arial" charset="0"/>
            </a:endParaRPr>
          </a:p>
          <a:p>
            <a:r>
              <a:rPr lang="en-US" sz="1200">
                <a:latin typeface="Arial" charset="0"/>
              </a:rPr>
              <a:t>     &lt;ejb-relationship-role&gt;</a:t>
            </a:r>
          </a:p>
          <a:p>
            <a:r>
              <a:rPr lang="en-US" sz="1200">
                <a:latin typeface="Arial" charset="0"/>
              </a:rPr>
              <a:t>          &lt;ejb-relationship-role-name&gt; Instructor-For &lt;/ejb-relationship-role-name&gt;</a:t>
            </a:r>
          </a:p>
          <a:p>
            <a:r>
              <a:rPr lang="en-US" sz="1200">
                <a:latin typeface="Arial" charset="0"/>
              </a:rPr>
              <a:t>          &lt;multiplicity&gt;</a:t>
            </a:r>
            <a:r>
              <a:rPr lang="en-US" sz="1200" b="1">
                <a:solidFill>
                  <a:srgbClr val="800000"/>
                </a:solidFill>
                <a:latin typeface="Arial" charset="0"/>
              </a:rPr>
              <a:t> Many </a:t>
            </a:r>
            <a:r>
              <a:rPr lang="en-US" sz="1200">
                <a:latin typeface="Arial" charset="0"/>
              </a:rPr>
              <a:t>&lt;/multiplicity&gt; </a:t>
            </a:r>
          </a:p>
          <a:p>
            <a:r>
              <a:rPr lang="en-US" sz="1200">
                <a:latin typeface="Arial" charset="0"/>
              </a:rPr>
              <a:t>          &lt;relationship-role-source&gt; &lt;ejb-name&gt; Instructor &lt;/ejb-name&gt;  &lt;/relationship-role-source&gt;</a:t>
            </a:r>
          </a:p>
          <a:p>
            <a:r>
              <a:rPr lang="en-US" sz="1200">
                <a:latin typeface="Arial" charset="0"/>
              </a:rPr>
              <a:t>     &lt;/ejb-relationship-role&gt;</a:t>
            </a:r>
          </a:p>
          <a:p>
            <a:endParaRPr lang="en-US" sz="1200">
              <a:latin typeface="Arial" charset="0"/>
            </a:endParaRPr>
          </a:p>
          <a:p>
            <a:r>
              <a:rPr lang="en-US" sz="1200">
                <a:latin typeface="Arial" charset="0"/>
              </a:rPr>
              <a:t>     &lt;ejb-relationship-role&gt;</a:t>
            </a:r>
          </a:p>
          <a:p>
            <a:r>
              <a:rPr lang="en-US" sz="1200">
                <a:latin typeface="Arial" charset="0"/>
              </a:rPr>
              <a:t>         &lt;ejb-relationship-role-name&gt;   Courses  &lt;/ejb-relationship-role-name&gt;</a:t>
            </a:r>
          </a:p>
          <a:p>
            <a:r>
              <a:rPr lang="en-US" sz="1200">
                <a:latin typeface="Arial" charset="0"/>
              </a:rPr>
              <a:t>         &lt;multiplicity&gt;</a:t>
            </a:r>
            <a:r>
              <a:rPr lang="en-US" sz="1200" b="1">
                <a:solidFill>
                  <a:srgbClr val="800000"/>
                </a:solidFill>
                <a:latin typeface="Arial" charset="0"/>
              </a:rPr>
              <a:t> One </a:t>
            </a:r>
            <a:r>
              <a:rPr lang="en-US" sz="1200">
                <a:latin typeface="Arial" charset="0"/>
              </a:rPr>
              <a:t>&lt;/multiplicity&gt; … … </a:t>
            </a:r>
          </a:p>
          <a:p>
            <a:r>
              <a:rPr lang="en-US" sz="1200">
                <a:latin typeface="Arial" charset="0"/>
              </a:rPr>
              <a:t>         &lt;relationship-role-source&gt; &lt;ejb-name&gt;  CourseEdition  &lt;/ejb-name&gt;   </a:t>
            </a:r>
          </a:p>
          <a:p>
            <a:r>
              <a:rPr lang="en-US" sz="1200">
                <a:latin typeface="Arial" charset="0"/>
              </a:rPr>
              <a:t>          &lt;/relationship-role-source&gt;</a:t>
            </a:r>
          </a:p>
          <a:p>
            <a:r>
              <a:rPr lang="en-US" sz="1200">
                <a:latin typeface="Arial" charset="0"/>
              </a:rPr>
              <a:t>          </a:t>
            </a:r>
            <a:r>
              <a:rPr lang="en-US" sz="1200">
                <a:solidFill>
                  <a:srgbClr val="FF0000"/>
                </a:solidFill>
                <a:latin typeface="Arial" charset="0"/>
              </a:rPr>
              <a:t>&lt;cmr-field&gt; &lt;cmr-field-name&gt; courses &lt;/cmr-field-name&gt;</a:t>
            </a:r>
          </a:p>
          <a:p>
            <a:r>
              <a:rPr lang="en-US" sz="1200">
                <a:solidFill>
                  <a:srgbClr val="FF0000"/>
                </a:solidFill>
                <a:latin typeface="Arial" charset="0"/>
              </a:rPr>
              <a:t>                              &lt;cmr-field-type&gt; java.util.Collection &lt;/cmr-field-type&gt;</a:t>
            </a:r>
          </a:p>
          <a:p>
            <a:r>
              <a:rPr lang="en-US" sz="1200">
                <a:latin typeface="Arial" charset="0"/>
              </a:rPr>
              <a:t>           </a:t>
            </a:r>
            <a:r>
              <a:rPr lang="en-US" sz="1200">
                <a:solidFill>
                  <a:srgbClr val="FF0000"/>
                </a:solidFill>
                <a:latin typeface="Arial" charset="0"/>
              </a:rPr>
              <a:t>&lt;/cmr-field&gt;</a:t>
            </a:r>
          </a:p>
          <a:p>
            <a:r>
              <a:rPr lang="en-US" sz="1200">
                <a:latin typeface="Arial" charset="0"/>
              </a:rPr>
              <a:t>     &lt;/ejb-relationship-role&gt;</a:t>
            </a:r>
          </a:p>
          <a:p>
            <a:r>
              <a:rPr lang="en-US" sz="1200">
                <a:latin typeface="Arial" charset="0"/>
              </a:rPr>
              <a:t> &lt;/ejb-relation&gt;</a:t>
            </a:r>
          </a:p>
        </p:txBody>
      </p:sp>
      <p:pic>
        <p:nvPicPr>
          <p:cNvPr id="468029" name="Picture 61"/>
          <p:cNvPicPr>
            <a:picLocks noChangeAspect="1" noChangeArrowheads="1"/>
          </p:cNvPicPr>
          <p:nvPr/>
        </p:nvPicPr>
        <p:blipFill>
          <a:blip r:embed="rId7"/>
          <a:srcRect/>
          <a:stretch>
            <a:fillRect/>
          </a:stretch>
        </p:blipFill>
        <p:spPr bwMode="auto">
          <a:xfrm>
            <a:off x="3352800" y="4729163"/>
            <a:ext cx="4495800" cy="2128837"/>
          </a:xfrm>
          <a:prstGeom prst="rect">
            <a:avLst/>
          </a:prstGeom>
          <a:noFill/>
        </p:spPr>
      </p:pic>
      <p:sp>
        <p:nvSpPr>
          <p:cNvPr id="468030" name="Text Box 62"/>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0B55BED7-0F17-5343-9EA3-ADE6899DD9E7}" type="slidenum">
              <a:rPr lang="en-US"/>
              <a:pPr/>
              <a:t>45</a:t>
            </a:fld>
            <a:endParaRPr lang="en-US"/>
          </a:p>
        </p:txBody>
      </p:sp>
      <p:sp>
        <p:nvSpPr>
          <p:cNvPr id="470018" name="Rectangle 2"/>
          <p:cNvSpPr>
            <a:spLocks noGrp="1" noChangeArrowheads="1"/>
          </p:cNvSpPr>
          <p:nvPr>
            <p:ph type="title"/>
          </p:nvPr>
        </p:nvSpPr>
        <p:spPr>
          <a:xfrm>
            <a:off x="609600" y="228600"/>
            <a:ext cx="7924800" cy="457200"/>
          </a:xfrm>
        </p:spPr>
        <p:txBody>
          <a:bodyPr/>
          <a:lstStyle/>
          <a:p>
            <a:r>
              <a:rPr lang="en-US" sz="2600"/>
              <a:t>Manage cardinality: many to many relationships</a:t>
            </a:r>
          </a:p>
        </p:txBody>
      </p:sp>
      <p:sp>
        <p:nvSpPr>
          <p:cNvPr id="470019" name="Rectangle 3"/>
          <p:cNvSpPr>
            <a:spLocks noGrp="1" noChangeArrowheads="1"/>
          </p:cNvSpPr>
          <p:nvPr>
            <p:ph type="body" idx="1"/>
          </p:nvPr>
        </p:nvSpPr>
        <p:spPr>
          <a:xfrm>
            <a:off x="609600" y="762000"/>
            <a:ext cx="8153400" cy="1143000"/>
          </a:xfrm>
        </p:spPr>
        <p:txBody>
          <a:bodyPr/>
          <a:lstStyle/>
          <a:p>
            <a:pPr>
              <a:lnSpc>
                <a:spcPct val="80000"/>
              </a:lnSpc>
            </a:pPr>
            <a:r>
              <a:rPr lang="en-US" sz="1600" b="1" dirty="0" smtClean="0"/>
              <a:t>Example: </a:t>
            </a:r>
            <a:r>
              <a:rPr lang="en-US" sz="1600" dirty="0" smtClean="0"/>
              <a:t> </a:t>
            </a:r>
            <a:r>
              <a:rPr lang="en-US" sz="1600" dirty="0"/>
              <a:t>A </a:t>
            </a:r>
            <a:r>
              <a:rPr lang="en-US" sz="1600" dirty="0">
                <a:latin typeface="Courier New" charset="0"/>
              </a:rPr>
              <a:t>Trainee </a:t>
            </a:r>
            <a:r>
              <a:rPr lang="en-US" sz="1600" dirty="0"/>
              <a:t>may register several </a:t>
            </a:r>
            <a:r>
              <a:rPr lang="en-US" sz="1600" dirty="0" err="1">
                <a:latin typeface="Courier New" charset="0"/>
              </a:rPr>
              <a:t>CourseEditions</a:t>
            </a:r>
            <a:r>
              <a:rPr lang="en-US" sz="1600" dirty="0">
                <a:latin typeface="Courier New" charset="0"/>
              </a:rPr>
              <a:t>,</a:t>
            </a:r>
            <a:r>
              <a:rPr lang="en-US" sz="1600" dirty="0"/>
              <a:t> and one </a:t>
            </a:r>
            <a:r>
              <a:rPr lang="en-US" sz="1600" dirty="0" err="1">
                <a:latin typeface="Courier New" charset="0"/>
              </a:rPr>
              <a:t>CourseEdition</a:t>
            </a:r>
            <a:r>
              <a:rPr lang="en-US" sz="1600" dirty="0">
                <a:latin typeface="Courier New" charset="0"/>
              </a:rPr>
              <a:t> </a:t>
            </a:r>
            <a:r>
              <a:rPr lang="en-US" sz="1600" dirty="0"/>
              <a:t>has a number of </a:t>
            </a:r>
            <a:r>
              <a:rPr lang="en-US" sz="1600" dirty="0">
                <a:latin typeface="Courier New" charset="0"/>
              </a:rPr>
              <a:t>Trainees</a:t>
            </a:r>
            <a:r>
              <a:rPr lang="en-US" sz="1600" dirty="0"/>
              <a:t>.</a:t>
            </a:r>
          </a:p>
          <a:p>
            <a:pPr>
              <a:lnSpc>
                <a:spcPct val="80000"/>
              </a:lnSpc>
            </a:pPr>
            <a:r>
              <a:rPr lang="en-US" sz="1600" b="1" dirty="0" smtClean="0"/>
              <a:t>Solution: </a:t>
            </a:r>
            <a:r>
              <a:rPr lang="en-US" sz="1600" dirty="0"/>
              <a:t>Create a separate table containing the object identifiers (or Foreign Keys) of the two object types participating in the association. Map the rest of the two object types to tables using any other suitable mapping pattern.</a:t>
            </a:r>
          </a:p>
        </p:txBody>
      </p:sp>
      <p:sp>
        <p:nvSpPr>
          <p:cNvPr id="470020" name="Text Box 4"/>
          <p:cNvSpPr txBox="1">
            <a:spLocks noChangeArrowheads="1"/>
          </p:cNvSpPr>
          <p:nvPr/>
        </p:nvSpPr>
        <p:spPr bwMode="auto">
          <a:xfrm>
            <a:off x="914400" y="2209800"/>
            <a:ext cx="7772400" cy="3925888"/>
          </a:xfrm>
          <a:prstGeom prst="rect">
            <a:avLst/>
          </a:prstGeom>
          <a:noFill/>
          <a:ln w="15875">
            <a:noFill/>
            <a:miter lim="800000"/>
            <a:headEnd/>
            <a:tailEnd/>
          </a:ln>
          <a:effectLst/>
        </p:spPr>
        <p:txBody>
          <a:bodyPr>
            <a:prstTxWarp prst="textNoShape">
              <a:avLst/>
            </a:prstTxWarp>
            <a:spAutoFit/>
          </a:bodyPr>
          <a:lstStyle/>
          <a:p>
            <a:r>
              <a:rPr lang="en-US" sz="1200">
                <a:latin typeface="Arial" charset="0"/>
              </a:rPr>
              <a:t>&lt;ejb-relation&gt;</a:t>
            </a:r>
          </a:p>
          <a:p>
            <a:r>
              <a:rPr lang="en-US" sz="1200">
                <a:latin typeface="Arial" charset="0"/>
              </a:rPr>
              <a:t>       &lt;ejb-relation-name&gt; Trainee-CourseEdition&lt;/ejb-relation-name&gt;</a:t>
            </a:r>
          </a:p>
          <a:p>
            <a:endParaRPr lang="en-US" sz="1200">
              <a:latin typeface="Arial" charset="0"/>
            </a:endParaRPr>
          </a:p>
          <a:p>
            <a:r>
              <a:rPr lang="en-US" sz="1200">
                <a:latin typeface="Arial" charset="0"/>
              </a:rPr>
              <a:t>       &lt;ejb-relationship-role&gt;</a:t>
            </a:r>
          </a:p>
          <a:p>
            <a:r>
              <a:rPr lang="en-US" sz="1200">
                <a:latin typeface="Arial" charset="0"/>
              </a:rPr>
              <a:t>            &lt;ejb-relationship-role-name&gt; Trainee-EnrollIn-Courses &lt;/ejb-relationship-role-name&gt;</a:t>
            </a:r>
          </a:p>
          <a:p>
            <a:r>
              <a:rPr lang="en-US" sz="1200">
                <a:latin typeface="Arial" charset="0"/>
              </a:rPr>
              <a:t>            &lt;multiplicity&gt;</a:t>
            </a:r>
            <a:r>
              <a:rPr lang="en-US" sz="1200" b="1">
                <a:solidFill>
                  <a:srgbClr val="800000"/>
                </a:solidFill>
                <a:latin typeface="Arial" charset="0"/>
              </a:rPr>
              <a:t> Many </a:t>
            </a:r>
            <a:r>
              <a:rPr lang="en-US" sz="1200">
                <a:latin typeface="Arial" charset="0"/>
              </a:rPr>
              <a:t>&lt;/multiplicity&gt; </a:t>
            </a:r>
          </a:p>
          <a:p>
            <a:r>
              <a:rPr lang="en-US" sz="1200">
                <a:latin typeface="Arial" charset="0"/>
              </a:rPr>
              <a:t>            &lt;relationship-role-source&gt; &lt;ejb-name&gt; Instructor &lt;/ejb-name&gt;  &lt;/relationship-role-source&gt;</a:t>
            </a:r>
          </a:p>
          <a:p>
            <a:r>
              <a:rPr lang="en-US" sz="1200">
                <a:latin typeface="Arial" charset="0"/>
              </a:rPr>
              <a:t>            </a:t>
            </a:r>
            <a:r>
              <a:rPr lang="en-US" sz="1200">
                <a:solidFill>
                  <a:srgbClr val="FF0000"/>
                </a:solidFill>
                <a:latin typeface="Arial" charset="0"/>
              </a:rPr>
              <a:t>&lt;cmr-field&gt; &lt;cmr-field-name&gt; courses &lt;/cmr-field-name&gt;</a:t>
            </a:r>
          </a:p>
          <a:p>
            <a:r>
              <a:rPr lang="en-US" sz="1200">
                <a:solidFill>
                  <a:srgbClr val="FF0000"/>
                </a:solidFill>
                <a:latin typeface="Arial" charset="0"/>
              </a:rPr>
              <a:t>                               &lt;cmr-field-type&gt; java.util.Collection &lt;/cmr-field-type&gt;</a:t>
            </a:r>
          </a:p>
          <a:p>
            <a:r>
              <a:rPr lang="en-US" sz="1200">
                <a:latin typeface="Arial" charset="0"/>
              </a:rPr>
              <a:t>             </a:t>
            </a:r>
            <a:r>
              <a:rPr lang="en-US" sz="1200">
                <a:solidFill>
                  <a:srgbClr val="FF0000"/>
                </a:solidFill>
                <a:latin typeface="Arial" charset="0"/>
              </a:rPr>
              <a:t>&lt;/cmr-field&gt; </a:t>
            </a:r>
          </a:p>
          <a:p>
            <a:r>
              <a:rPr lang="en-US" sz="1200">
                <a:latin typeface="Arial" charset="0"/>
              </a:rPr>
              <a:t>       &lt;/ejb-relationship-role&gt;</a:t>
            </a:r>
          </a:p>
          <a:p>
            <a:r>
              <a:rPr lang="en-US" sz="1200">
                <a:latin typeface="Arial" charset="0"/>
              </a:rPr>
              <a:t>       </a:t>
            </a:r>
          </a:p>
          <a:p>
            <a:r>
              <a:rPr lang="en-US" sz="1200">
                <a:latin typeface="Arial" charset="0"/>
              </a:rPr>
              <a:t>       &lt;ejb-relationship-role&gt;</a:t>
            </a:r>
          </a:p>
          <a:p>
            <a:r>
              <a:rPr lang="en-US" sz="1200">
                <a:latin typeface="Arial" charset="0"/>
              </a:rPr>
              <a:t>            &lt;ejb-relationship-role-name&gt;   Courses-HaveEnrolled-Trainees  &lt;/ejb-relationship-role-name&gt;</a:t>
            </a:r>
          </a:p>
          <a:p>
            <a:r>
              <a:rPr lang="en-US" sz="1200">
                <a:latin typeface="Arial" charset="0"/>
              </a:rPr>
              <a:t>            &lt;multiplicity&gt;</a:t>
            </a:r>
            <a:r>
              <a:rPr lang="en-US" sz="1200" b="1">
                <a:solidFill>
                  <a:srgbClr val="800000"/>
                </a:solidFill>
                <a:latin typeface="Arial" charset="0"/>
              </a:rPr>
              <a:t> Many </a:t>
            </a:r>
            <a:r>
              <a:rPr lang="en-US" sz="1200">
                <a:latin typeface="Arial" charset="0"/>
              </a:rPr>
              <a:t>&lt;/multiplicity&gt;</a:t>
            </a:r>
          </a:p>
          <a:p>
            <a:r>
              <a:rPr lang="en-US" sz="1200">
                <a:latin typeface="Arial" charset="0"/>
              </a:rPr>
              <a:t>            &lt;relationship-role-source&gt; &lt;ejb-name&gt; CourseEdition &lt;/ejb-name&gt; &lt;/relationship-role-source&gt;</a:t>
            </a:r>
          </a:p>
          <a:p>
            <a:r>
              <a:rPr lang="en-US" sz="1200">
                <a:solidFill>
                  <a:srgbClr val="FF0000"/>
                </a:solidFill>
                <a:latin typeface="Arial" charset="0"/>
              </a:rPr>
              <a:t>            &lt;cmr-field&gt; &lt;cmr-field-name&gt; trainees &lt;/cmr-field-name&gt;</a:t>
            </a:r>
          </a:p>
          <a:p>
            <a:r>
              <a:rPr lang="en-US" sz="1200">
                <a:solidFill>
                  <a:srgbClr val="FF0000"/>
                </a:solidFill>
                <a:latin typeface="Arial" charset="0"/>
              </a:rPr>
              <a:t>                               &lt;cmr-field-type&gt; java.util.Collection &lt;/cmr-field-type&gt;</a:t>
            </a:r>
          </a:p>
          <a:p>
            <a:r>
              <a:rPr lang="en-US" sz="1200">
                <a:solidFill>
                  <a:srgbClr val="FF0000"/>
                </a:solidFill>
                <a:latin typeface="Arial" charset="0"/>
              </a:rPr>
              <a:t>             &lt;/cmr-field&gt;</a:t>
            </a:r>
          </a:p>
          <a:p>
            <a:r>
              <a:rPr lang="en-US" sz="1200">
                <a:latin typeface="Arial" charset="0"/>
              </a:rPr>
              <a:t>       &lt;/ejb-relationship-role&gt;</a:t>
            </a:r>
          </a:p>
          <a:p>
            <a:r>
              <a:rPr lang="en-US" sz="1200">
                <a:latin typeface="Arial" charset="0"/>
              </a:rPr>
              <a:t> &lt;/ejb-relation&gt;</a:t>
            </a:r>
          </a:p>
        </p:txBody>
      </p:sp>
      <p:sp>
        <p:nvSpPr>
          <p:cNvPr id="470021" name="Text Box 5"/>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D23213D5-CEE6-AE40-A754-7A1793E10AB9}" type="slidenum">
              <a:rPr lang="en-US"/>
              <a:pPr/>
              <a:t>46</a:t>
            </a:fld>
            <a:endParaRPr lang="en-US"/>
          </a:p>
        </p:txBody>
      </p:sp>
      <p:sp>
        <p:nvSpPr>
          <p:cNvPr id="472066" name="Rectangle 2"/>
          <p:cNvSpPr>
            <a:spLocks noGrp="1" noChangeArrowheads="1"/>
          </p:cNvSpPr>
          <p:nvPr>
            <p:ph type="title"/>
          </p:nvPr>
        </p:nvSpPr>
        <p:spPr/>
        <p:txBody>
          <a:bodyPr/>
          <a:lstStyle/>
          <a:p>
            <a:r>
              <a:rPr lang="en-US" sz="2600"/>
              <a:t>Object aggregation and composition</a:t>
            </a:r>
          </a:p>
        </p:txBody>
      </p:sp>
      <p:sp>
        <p:nvSpPr>
          <p:cNvPr id="472067" name="Rectangle 3"/>
          <p:cNvSpPr>
            <a:spLocks noGrp="1" noChangeArrowheads="1"/>
          </p:cNvSpPr>
          <p:nvPr>
            <p:ph type="body" idx="1"/>
          </p:nvPr>
        </p:nvSpPr>
        <p:spPr>
          <a:xfrm>
            <a:off x="533400" y="838200"/>
            <a:ext cx="8382000" cy="1981200"/>
          </a:xfrm>
        </p:spPr>
        <p:txBody>
          <a:bodyPr/>
          <a:lstStyle/>
          <a:p>
            <a:pPr>
              <a:lnSpc>
                <a:spcPct val="80000"/>
              </a:lnSpc>
            </a:pPr>
            <a:r>
              <a:rPr lang="en-US" sz="2000"/>
              <a:t>Aggregation and composition</a:t>
            </a:r>
          </a:p>
          <a:p>
            <a:pPr lvl="1">
              <a:lnSpc>
                <a:spcPct val="80000"/>
              </a:lnSpc>
            </a:pPr>
            <a:r>
              <a:rPr lang="en-US" sz="1800"/>
              <a:t>Composition is a stronger form of aggregation.</a:t>
            </a:r>
          </a:p>
          <a:p>
            <a:pPr lvl="1">
              <a:lnSpc>
                <a:spcPct val="80000"/>
              </a:lnSpc>
            </a:pPr>
            <a:r>
              <a:rPr lang="en-US" sz="1800"/>
              <a:t>In composition, when deleting the owning objects, the contained object will also be deleted.</a:t>
            </a:r>
          </a:p>
          <a:p>
            <a:pPr lvl="1">
              <a:lnSpc>
                <a:spcPct val="80000"/>
              </a:lnSpc>
            </a:pPr>
            <a:r>
              <a:rPr lang="en-US" sz="1800"/>
              <a:t>In UML, composition relation is drawn as filled diamond, while aggregation as unfilled diamond. </a:t>
            </a:r>
          </a:p>
          <a:p>
            <a:pPr>
              <a:lnSpc>
                <a:spcPct val="80000"/>
              </a:lnSpc>
            </a:pPr>
            <a:r>
              <a:rPr lang="en-US" sz="2000"/>
              <a:t>Examples:</a:t>
            </a:r>
          </a:p>
          <a:p>
            <a:pPr lvl="1">
              <a:lnSpc>
                <a:spcPct val="80000"/>
              </a:lnSpc>
            </a:pPr>
            <a:r>
              <a:rPr lang="en-US" sz="1800"/>
              <a:t>When a car is destroyed, so is its carburetor. When a pond is destroyed, the ducks are still alive.</a:t>
            </a:r>
          </a:p>
          <a:p>
            <a:pPr lvl="1">
              <a:lnSpc>
                <a:spcPct val="80000"/>
              </a:lnSpc>
            </a:pPr>
            <a:endParaRPr lang="en-US" sz="1800"/>
          </a:p>
          <a:p>
            <a:pPr lvl="1">
              <a:lnSpc>
                <a:spcPct val="80000"/>
              </a:lnSpc>
            </a:pPr>
            <a:endParaRPr lang="en-US" sz="1800"/>
          </a:p>
          <a:p>
            <a:pPr lvl="1">
              <a:lnSpc>
                <a:spcPct val="80000"/>
              </a:lnSpc>
            </a:pPr>
            <a:endParaRPr lang="en-US" sz="1800"/>
          </a:p>
          <a:p>
            <a:pPr lvl="1">
              <a:lnSpc>
                <a:spcPct val="80000"/>
              </a:lnSpc>
            </a:pPr>
            <a:endParaRPr lang="en-US" sz="1800"/>
          </a:p>
          <a:p>
            <a:pPr lvl="1">
              <a:lnSpc>
                <a:spcPct val="80000"/>
              </a:lnSpc>
            </a:pPr>
            <a:r>
              <a:rPr lang="en-US" sz="1800"/>
              <a:t>When a university closes, the departments will be closed as well. However, data about professors should still be there. </a:t>
            </a:r>
          </a:p>
          <a:p>
            <a:pPr lvl="1">
              <a:lnSpc>
                <a:spcPct val="80000"/>
              </a:lnSpc>
            </a:pPr>
            <a:endParaRPr lang="en-US" sz="1800"/>
          </a:p>
        </p:txBody>
      </p:sp>
      <p:pic>
        <p:nvPicPr>
          <p:cNvPr id="472070" name="Picture 6" descr="Aggregation-Composition3"/>
          <p:cNvPicPr>
            <a:picLocks noChangeAspect="1" noChangeArrowheads="1"/>
          </p:cNvPicPr>
          <p:nvPr/>
        </p:nvPicPr>
        <p:blipFill>
          <a:blip r:embed="rId3"/>
          <a:srcRect/>
          <a:stretch>
            <a:fillRect/>
          </a:stretch>
        </p:blipFill>
        <p:spPr bwMode="auto">
          <a:xfrm>
            <a:off x="1371600" y="5334000"/>
            <a:ext cx="3971925" cy="561975"/>
          </a:xfrm>
          <a:prstGeom prst="rect">
            <a:avLst/>
          </a:prstGeom>
          <a:noFill/>
        </p:spPr>
      </p:pic>
      <p:pic>
        <p:nvPicPr>
          <p:cNvPr id="472071" name="Picture 7"/>
          <p:cNvPicPr>
            <a:picLocks noChangeAspect="1" noChangeArrowheads="1"/>
          </p:cNvPicPr>
          <p:nvPr/>
        </p:nvPicPr>
        <p:blipFill>
          <a:blip r:embed="rId4"/>
          <a:srcRect/>
          <a:stretch>
            <a:fillRect/>
          </a:stretch>
        </p:blipFill>
        <p:spPr bwMode="auto">
          <a:xfrm>
            <a:off x="4419600" y="3124200"/>
            <a:ext cx="3200400" cy="1212850"/>
          </a:xfrm>
          <a:prstGeom prst="rect">
            <a:avLst/>
          </a:prstGeom>
          <a:noFill/>
        </p:spPr>
      </p:pic>
      <p:sp>
        <p:nvSpPr>
          <p:cNvPr id="472072" name="Text Box 8"/>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AF1B782-E8F1-7240-806A-D58D09B838A6}" type="slidenum">
              <a:rPr lang="en-US"/>
              <a:pPr/>
              <a:t>47</a:t>
            </a:fld>
            <a:endParaRPr lang="en-US"/>
          </a:p>
        </p:txBody>
      </p:sp>
      <p:sp>
        <p:nvSpPr>
          <p:cNvPr id="496642" name="Rectangle 2"/>
          <p:cNvSpPr>
            <a:spLocks noGrp="1" noChangeArrowheads="1"/>
          </p:cNvSpPr>
          <p:nvPr>
            <p:ph type="title"/>
          </p:nvPr>
        </p:nvSpPr>
        <p:spPr/>
        <p:txBody>
          <a:bodyPr/>
          <a:lstStyle/>
          <a:p>
            <a:r>
              <a:rPr lang="en-US" sz="2600"/>
              <a:t>Manage composition in EJB 2.0</a:t>
            </a:r>
          </a:p>
        </p:txBody>
      </p:sp>
      <p:sp>
        <p:nvSpPr>
          <p:cNvPr id="496644" name="Text Box 4"/>
          <p:cNvSpPr txBox="1">
            <a:spLocks noGrp="1" noChangeArrowheads="1"/>
          </p:cNvSpPr>
          <p:nvPr>
            <p:ph type="body" idx="1"/>
          </p:nvPr>
        </p:nvSpPr>
        <p:spPr>
          <a:noFill/>
          <a:ln/>
        </p:spPr>
        <p:txBody>
          <a:bodyPr/>
          <a:lstStyle/>
          <a:p>
            <a:pPr>
              <a:lnSpc>
                <a:spcPct val="80000"/>
              </a:lnSpc>
            </a:pPr>
            <a:r>
              <a:rPr lang="en-US" sz="2000"/>
              <a:t>Use cascaded delete in deployment descriptor, to indicate that deletion operation on </a:t>
            </a:r>
            <a:r>
              <a:rPr lang="en-US" sz="2000">
                <a:latin typeface="Courier New" charset="0"/>
              </a:rPr>
              <a:t>Instructor </a:t>
            </a:r>
            <a:r>
              <a:rPr lang="en-US" sz="2000"/>
              <a:t>is cascaded down to associated </a:t>
            </a:r>
            <a:r>
              <a:rPr lang="en-US" sz="2000">
                <a:latin typeface="Courier New" charset="0"/>
              </a:rPr>
              <a:t>Telephone </a:t>
            </a:r>
            <a:r>
              <a:rPr lang="en-US" sz="2000"/>
              <a:t>objects.</a:t>
            </a:r>
          </a:p>
          <a:p>
            <a:pPr>
              <a:lnSpc>
                <a:spcPct val="80000"/>
              </a:lnSpc>
            </a:pPr>
            <a:endParaRPr lang="en-US" sz="2000"/>
          </a:p>
          <a:p>
            <a:pPr lvl="1">
              <a:lnSpc>
                <a:spcPct val="80000"/>
              </a:lnSpc>
              <a:buFont typeface="Arial" charset="0"/>
              <a:buNone/>
            </a:pPr>
            <a:r>
              <a:rPr lang="en-US" sz="1800"/>
              <a:t>&lt;ejb-relation&gt;</a:t>
            </a:r>
          </a:p>
          <a:p>
            <a:pPr lvl="1">
              <a:lnSpc>
                <a:spcPct val="80000"/>
              </a:lnSpc>
              <a:buFont typeface="Arial" charset="0"/>
              <a:buNone/>
            </a:pPr>
            <a:r>
              <a:rPr lang="en-US" sz="1800"/>
              <a:t>      &lt;ejb-relation-name&gt;Instructor-Telephone&lt;/ejb-relation-name&gt;</a:t>
            </a:r>
          </a:p>
          <a:p>
            <a:pPr lvl="1">
              <a:lnSpc>
                <a:spcPct val="80000"/>
              </a:lnSpc>
              <a:buFont typeface="Arial" charset="0"/>
              <a:buNone/>
            </a:pPr>
            <a:endParaRPr lang="en-US" sz="1800"/>
          </a:p>
          <a:p>
            <a:pPr lvl="1">
              <a:lnSpc>
                <a:spcPct val="80000"/>
              </a:lnSpc>
              <a:buFont typeface="Arial" charset="0"/>
              <a:buNone/>
            </a:pPr>
            <a:r>
              <a:rPr lang="en-US" sz="1800"/>
              <a:t>      &lt;ejb-relationship-role&gt;</a:t>
            </a:r>
          </a:p>
          <a:p>
            <a:pPr lvl="1">
              <a:lnSpc>
                <a:spcPct val="80000"/>
              </a:lnSpc>
              <a:buFont typeface="Arial" charset="0"/>
              <a:buNone/>
            </a:pPr>
            <a:r>
              <a:rPr lang="en-US" sz="1800"/>
              <a:t>            &lt;multiplicity&gt;</a:t>
            </a:r>
            <a:r>
              <a:rPr lang="en-US" sz="1800" b="1"/>
              <a:t>One</a:t>
            </a:r>
            <a:r>
              <a:rPr lang="en-US" sz="1800"/>
              <a:t>&lt;/multiplicity&gt; … …</a:t>
            </a:r>
          </a:p>
          <a:p>
            <a:pPr lvl="1">
              <a:lnSpc>
                <a:spcPct val="80000"/>
              </a:lnSpc>
              <a:buFont typeface="Arial" charset="0"/>
              <a:buNone/>
            </a:pPr>
            <a:r>
              <a:rPr lang="en-US" sz="1800"/>
              <a:t>            &lt;relationship-role-source&gt; &lt;ejb-name&gt; Instructor &lt;/ejb-name&gt;  &lt;/relationship-role-source&gt;</a:t>
            </a:r>
          </a:p>
          <a:p>
            <a:pPr lvl="1">
              <a:lnSpc>
                <a:spcPct val="80000"/>
              </a:lnSpc>
              <a:buFont typeface="Arial" charset="0"/>
              <a:buNone/>
            </a:pPr>
            <a:r>
              <a:rPr lang="en-US" sz="1800"/>
              <a:t>      &lt;/ejb-relationship-role&gt;</a:t>
            </a:r>
          </a:p>
          <a:p>
            <a:pPr lvl="1">
              <a:lnSpc>
                <a:spcPct val="80000"/>
              </a:lnSpc>
              <a:buFont typeface="Arial" charset="0"/>
              <a:buNone/>
            </a:pPr>
            <a:endParaRPr lang="en-US" sz="1800"/>
          </a:p>
          <a:p>
            <a:pPr lvl="1">
              <a:lnSpc>
                <a:spcPct val="80000"/>
              </a:lnSpc>
              <a:buFont typeface="Arial" charset="0"/>
              <a:buNone/>
            </a:pPr>
            <a:r>
              <a:rPr lang="en-US" sz="1800"/>
              <a:t>      &lt;ejb-relationship-role&gt;</a:t>
            </a:r>
          </a:p>
          <a:p>
            <a:pPr lvl="1">
              <a:lnSpc>
                <a:spcPct val="80000"/>
              </a:lnSpc>
              <a:buFont typeface="Arial" charset="0"/>
              <a:buNone/>
            </a:pPr>
            <a:r>
              <a:rPr lang="en-US" sz="1800"/>
              <a:t>            &lt;multiplicity&gt;</a:t>
            </a:r>
            <a:r>
              <a:rPr lang="en-US" sz="1800" b="1"/>
              <a:t>Many</a:t>
            </a:r>
            <a:r>
              <a:rPr lang="en-US" sz="1800"/>
              <a:t>&lt;/multiplicity&gt;  </a:t>
            </a:r>
            <a:r>
              <a:rPr lang="en-US" sz="1800" b="1"/>
              <a:t>&lt;cascade-delete/&gt;</a:t>
            </a:r>
            <a:r>
              <a:rPr lang="en-US" sz="1800"/>
              <a:t>  … … </a:t>
            </a:r>
          </a:p>
          <a:p>
            <a:pPr lvl="1">
              <a:lnSpc>
                <a:spcPct val="80000"/>
              </a:lnSpc>
              <a:buFont typeface="Arial" charset="0"/>
              <a:buNone/>
            </a:pPr>
            <a:r>
              <a:rPr lang="en-US" sz="1800"/>
              <a:t>            &lt;relationship-role-source&gt; &lt;ejb-name&gt;  Telephone  &lt;/ejb-name&gt;   &lt;/relationship-role-source&gt;</a:t>
            </a:r>
          </a:p>
          <a:p>
            <a:pPr lvl="1">
              <a:lnSpc>
                <a:spcPct val="80000"/>
              </a:lnSpc>
              <a:buFont typeface="Arial" charset="0"/>
              <a:buNone/>
            </a:pPr>
            <a:r>
              <a:rPr lang="en-US" sz="1800"/>
              <a:t>       &lt;/ejb-relationship-role&gt;</a:t>
            </a:r>
          </a:p>
          <a:p>
            <a:pPr lvl="1">
              <a:lnSpc>
                <a:spcPct val="80000"/>
              </a:lnSpc>
              <a:buFont typeface="Arial" charset="0"/>
              <a:buNone/>
            </a:pPr>
            <a:r>
              <a:rPr lang="en-US" sz="1800"/>
              <a:t> &lt;/ejb-relation&gt;</a:t>
            </a:r>
          </a:p>
        </p:txBody>
      </p:sp>
      <p:sp>
        <p:nvSpPr>
          <p:cNvPr id="496645" name="Text Box 5"/>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aggregation </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lide Number Placeholder 4"/>
          <p:cNvSpPr>
            <a:spLocks noGrp="1"/>
          </p:cNvSpPr>
          <p:nvPr>
            <p:ph type="sldNum" sz="quarter" idx="10"/>
          </p:nvPr>
        </p:nvSpPr>
        <p:spPr/>
        <p:txBody>
          <a:bodyPr/>
          <a:lstStyle/>
          <a:p>
            <a:fld id="{EBBC125B-8D0F-A442-A7E1-A1D644D81014}" type="slidenum">
              <a:rPr lang="en-US"/>
              <a:pPr/>
              <a:t>48</a:t>
            </a:fld>
            <a:endParaRPr lang="en-US"/>
          </a:p>
        </p:txBody>
      </p:sp>
      <p:sp>
        <p:nvSpPr>
          <p:cNvPr id="474114" name="Rectangle 2"/>
          <p:cNvSpPr>
            <a:spLocks noGrp="1" noChangeArrowheads="1"/>
          </p:cNvSpPr>
          <p:nvPr>
            <p:ph type="title"/>
          </p:nvPr>
        </p:nvSpPr>
        <p:spPr/>
        <p:txBody>
          <a:bodyPr/>
          <a:lstStyle/>
          <a:p>
            <a:r>
              <a:rPr lang="en-US"/>
              <a:t>Mapping inheritance</a:t>
            </a:r>
          </a:p>
        </p:txBody>
      </p:sp>
      <p:sp>
        <p:nvSpPr>
          <p:cNvPr id="474115" name="Rectangle 3"/>
          <p:cNvSpPr>
            <a:spLocks noGrp="1" noChangeArrowheads="1"/>
          </p:cNvSpPr>
          <p:nvPr>
            <p:ph type="body" sz="half" idx="1"/>
          </p:nvPr>
        </p:nvSpPr>
        <p:spPr>
          <a:xfrm>
            <a:off x="838200" y="990600"/>
            <a:ext cx="7156450" cy="1752600"/>
          </a:xfrm>
        </p:spPr>
        <p:txBody>
          <a:bodyPr/>
          <a:lstStyle/>
          <a:p>
            <a:pPr>
              <a:lnSpc>
                <a:spcPct val="90000"/>
              </a:lnSpc>
            </a:pPr>
            <a:r>
              <a:rPr lang="en-US" sz="2000"/>
              <a:t>Strategies of mapping inheritance to tables:</a:t>
            </a:r>
          </a:p>
          <a:p>
            <a:pPr lvl="1">
              <a:lnSpc>
                <a:spcPct val="90000"/>
              </a:lnSpc>
            </a:pPr>
            <a:r>
              <a:rPr lang="en-US" sz="1800"/>
              <a:t>One table for the inheritance tree</a:t>
            </a:r>
          </a:p>
          <a:p>
            <a:pPr lvl="1">
              <a:lnSpc>
                <a:spcPct val="90000"/>
              </a:lnSpc>
            </a:pPr>
            <a:r>
              <a:rPr lang="en-US" sz="1800"/>
              <a:t>One table for each class</a:t>
            </a:r>
          </a:p>
          <a:p>
            <a:pPr lvl="1">
              <a:lnSpc>
                <a:spcPct val="90000"/>
              </a:lnSpc>
            </a:pPr>
            <a:r>
              <a:rPr lang="en-US" sz="1800"/>
              <a:t>One table for each inheritance path</a:t>
            </a:r>
          </a:p>
        </p:txBody>
      </p:sp>
      <p:grpSp>
        <p:nvGrpSpPr>
          <p:cNvPr id="474116" name="Group 4"/>
          <p:cNvGrpSpPr>
            <a:grpSpLocks noChangeAspect="1"/>
          </p:cNvGrpSpPr>
          <p:nvPr/>
        </p:nvGrpSpPr>
        <p:grpSpPr bwMode="auto">
          <a:xfrm>
            <a:off x="2057400" y="3200400"/>
            <a:ext cx="4191000" cy="2384425"/>
            <a:chOff x="1296" y="2016"/>
            <a:chExt cx="2640" cy="1502"/>
          </a:xfrm>
        </p:grpSpPr>
        <p:sp>
          <p:nvSpPr>
            <p:cNvPr id="474117" name="AutoShape 5"/>
            <p:cNvSpPr>
              <a:spLocks noChangeAspect="1" noChangeArrowheads="1" noTextEdit="1"/>
            </p:cNvSpPr>
            <p:nvPr/>
          </p:nvSpPr>
          <p:spPr bwMode="auto">
            <a:xfrm>
              <a:off x="1296" y="2016"/>
              <a:ext cx="2640" cy="1502"/>
            </a:xfrm>
            <a:prstGeom prst="rect">
              <a:avLst/>
            </a:prstGeom>
            <a:noFill/>
            <a:ln w="9525">
              <a:noFill/>
              <a:miter lim="800000"/>
              <a:headEnd/>
              <a:tailEnd/>
            </a:ln>
          </p:spPr>
          <p:txBody>
            <a:bodyPr>
              <a:prstTxWarp prst="textNoShape">
                <a:avLst/>
              </a:prstTxWarp>
            </a:bodyPr>
            <a:lstStyle/>
            <a:p>
              <a:endParaRPr lang="en-US"/>
            </a:p>
          </p:txBody>
        </p:sp>
        <p:sp>
          <p:nvSpPr>
            <p:cNvPr id="474118" name="Freeform 6"/>
            <p:cNvSpPr>
              <a:spLocks/>
            </p:cNvSpPr>
            <p:nvPr/>
          </p:nvSpPr>
          <p:spPr bwMode="auto">
            <a:xfrm>
              <a:off x="1852" y="2851"/>
              <a:ext cx="734" cy="293"/>
            </a:xfrm>
            <a:custGeom>
              <a:avLst/>
              <a:gdLst/>
              <a:ahLst/>
              <a:cxnLst>
                <a:cxn ang="0">
                  <a:pos x="0" y="293"/>
                </a:cxn>
                <a:cxn ang="0">
                  <a:pos x="0" y="0"/>
                </a:cxn>
                <a:cxn ang="0">
                  <a:pos x="734" y="0"/>
                </a:cxn>
              </a:cxnLst>
              <a:rect l="0" t="0" r="r" b="b"/>
              <a:pathLst>
                <a:path w="734" h="293">
                  <a:moveTo>
                    <a:pt x="0" y="293"/>
                  </a:moveTo>
                  <a:lnTo>
                    <a:pt x="0" y="0"/>
                  </a:lnTo>
                  <a:lnTo>
                    <a:pt x="734" y="0"/>
                  </a:lnTo>
                </a:path>
              </a:pathLst>
            </a:custGeom>
            <a:noFill/>
            <a:ln w="9525">
              <a:solidFill>
                <a:srgbClr val="000000"/>
              </a:solidFill>
              <a:prstDash val="solid"/>
              <a:round/>
              <a:headEnd/>
              <a:tailEnd/>
            </a:ln>
          </p:spPr>
          <p:txBody>
            <a:bodyPr>
              <a:prstTxWarp prst="textNoShape">
                <a:avLst/>
              </a:prstTxWarp>
            </a:bodyPr>
            <a:lstStyle/>
            <a:p>
              <a:endParaRPr lang="en-US"/>
            </a:p>
          </p:txBody>
        </p:sp>
        <p:sp>
          <p:nvSpPr>
            <p:cNvPr id="474119" name="Line 7"/>
            <p:cNvSpPr>
              <a:spLocks noChangeShapeType="1"/>
            </p:cNvSpPr>
            <p:nvPr/>
          </p:nvSpPr>
          <p:spPr bwMode="auto">
            <a:xfrm flipV="1">
              <a:off x="2586" y="2526"/>
              <a:ext cx="1" cy="325"/>
            </a:xfrm>
            <a:prstGeom prst="line">
              <a:avLst/>
            </a:prstGeom>
            <a:noFill/>
            <a:ln w="9525">
              <a:solidFill>
                <a:srgbClr val="000000"/>
              </a:solidFill>
              <a:round/>
              <a:headEnd/>
              <a:tailEnd/>
            </a:ln>
          </p:spPr>
          <p:txBody>
            <a:bodyPr>
              <a:prstTxWarp prst="textNoShape">
                <a:avLst/>
              </a:prstTxWarp>
            </a:bodyPr>
            <a:lstStyle/>
            <a:p>
              <a:endParaRPr lang="en-US"/>
            </a:p>
          </p:txBody>
        </p:sp>
        <p:sp>
          <p:nvSpPr>
            <p:cNvPr id="474120" name="Freeform 8"/>
            <p:cNvSpPr>
              <a:spLocks/>
            </p:cNvSpPr>
            <p:nvPr/>
          </p:nvSpPr>
          <p:spPr bwMode="auto">
            <a:xfrm>
              <a:off x="2536" y="2526"/>
              <a:ext cx="98" cy="94"/>
            </a:xfrm>
            <a:custGeom>
              <a:avLst/>
              <a:gdLst/>
              <a:ahLst/>
              <a:cxnLst>
                <a:cxn ang="0">
                  <a:pos x="50" y="0"/>
                </a:cxn>
                <a:cxn ang="0">
                  <a:pos x="98" y="94"/>
                </a:cxn>
                <a:cxn ang="0">
                  <a:pos x="0" y="94"/>
                </a:cxn>
                <a:cxn ang="0">
                  <a:pos x="50" y="0"/>
                </a:cxn>
              </a:cxnLst>
              <a:rect l="0" t="0" r="r" b="b"/>
              <a:pathLst>
                <a:path w="98" h="94">
                  <a:moveTo>
                    <a:pt x="50" y="0"/>
                  </a:moveTo>
                  <a:lnTo>
                    <a:pt x="98" y="94"/>
                  </a:lnTo>
                  <a:lnTo>
                    <a:pt x="0" y="94"/>
                  </a:lnTo>
                  <a:lnTo>
                    <a:pt x="50" y="0"/>
                  </a:lnTo>
                  <a:close/>
                </a:path>
              </a:pathLst>
            </a:custGeom>
            <a:solidFill>
              <a:srgbClr val="FFFFFF"/>
            </a:solidFill>
            <a:ln w="9525">
              <a:noFill/>
              <a:round/>
              <a:headEnd/>
              <a:tailEnd/>
            </a:ln>
          </p:spPr>
          <p:txBody>
            <a:bodyPr>
              <a:prstTxWarp prst="textNoShape">
                <a:avLst/>
              </a:prstTxWarp>
            </a:bodyPr>
            <a:lstStyle/>
            <a:p>
              <a:endParaRPr lang="en-US"/>
            </a:p>
          </p:txBody>
        </p:sp>
        <p:sp>
          <p:nvSpPr>
            <p:cNvPr id="474121" name="Freeform 9"/>
            <p:cNvSpPr>
              <a:spLocks/>
            </p:cNvSpPr>
            <p:nvPr/>
          </p:nvSpPr>
          <p:spPr bwMode="auto">
            <a:xfrm>
              <a:off x="2536" y="2526"/>
              <a:ext cx="98" cy="94"/>
            </a:xfrm>
            <a:custGeom>
              <a:avLst/>
              <a:gdLst/>
              <a:ahLst/>
              <a:cxnLst>
                <a:cxn ang="0">
                  <a:pos x="50" y="0"/>
                </a:cxn>
                <a:cxn ang="0">
                  <a:pos x="98" y="94"/>
                </a:cxn>
                <a:cxn ang="0">
                  <a:pos x="0" y="94"/>
                </a:cxn>
                <a:cxn ang="0">
                  <a:pos x="50" y="0"/>
                </a:cxn>
              </a:cxnLst>
              <a:rect l="0" t="0" r="r" b="b"/>
              <a:pathLst>
                <a:path w="98" h="94">
                  <a:moveTo>
                    <a:pt x="50" y="0"/>
                  </a:moveTo>
                  <a:lnTo>
                    <a:pt x="98" y="94"/>
                  </a:lnTo>
                  <a:lnTo>
                    <a:pt x="0" y="94"/>
                  </a:lnTo>
                  <a:lnTo>
                    <a:pt x="50" y="0"/>
                  </a:lnTo>
                </a:path>
              </a:pathLst>
            </a:custGeom>
            <a:noFill/>
            <a:ln w="9525">
              <a:solidFill>
                <a:srgbClr val="000000"/>
              </a:solidFill>
              <a:prstDash val="solid"/>
              <a:round/>
              <a:headEnd/>
              <a:tailEnd/>
            </a:ln>
          </p:spPr>
          <p:txBody>
            <a:bodyPr>
              <a:prstTxWarp prst="textNoShape">
                <a:avLst/>
              </a:prstTxWarp>
            </a:bodyPr>
            <a:lstStyle/>
            <a:p>
              <a:endParaRPr lang="en-US"/>
            </a:p>
          </p:txBody>
        </p:sp>
        <p:sp>
          <p:nvSpPr>
            <p:cNvPr id="474122" name="Rectangle 10"/>
            <p:cNvSpPr>
              <a:spLocks noChangeArrowheads="1"/>
            </p:cNvSpPr>
            <p:nvPr/>
          </p:nvSpPr>
          <p:spPr bwMode="auto">
            <a:xfrm>
              <a:off x="2277" y="2065"/>
              <a:ext cx="619" cy="469"/>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74123" name="Rectangle 11"/>
            <p:cNvSpPr>
              <a:spLocks noChangeArrowheads="1"/>
            </p:cNvSpPr>
            <p:nvPr/>
          </p:nvSpPr>
          <p:spPr bwMode="auto">
            <a:xfrm>
              <a:off x="2279" y="2067"/>
              <a:ext cx="615" cy="465"/>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474124" name="Line 12"/>
            <p:cNvSpPr>
              <a:spLocks noChangeShapeType="1"/>
            </p:cNvSpPr>
            <p:nvPr/>
          </p:nvSpPr>
          <p:spPr bwMode="auto">
            <a:xfrm>
              <a:off x="2279" y="2205"/>
              <a:ext cx="613" cy="1"/>
            </a:xfrm>
            <a:prstGeom prst="line">
              <a:avLst/>
            </a:prstGeom>
            <a:noFill/>
            <a:ln w="9525">
              <a:solidFill>
                <a:srgbClr val="000000"/>
              </a:solidFill>
              <a:round/>
              <a:headEnd/>
              <a:tailEnd/>
            </a:ln>
          </p:spPr>
          <p:txBody>
            <a:bodyPr>
              <a:prstTxWarp prst="textNoShape">
                <a:avLst/>
              </a:prstTxWarp>
            </a:bodyPr>
            <a:lstStyle/>
            <a:p>
              <a:endParaRPr lang="en-US"/>
            </a:p>
          </p:txBody>
        </p:sp>
        <p:sp>
          <p:nvSpPr>
            <p:cNvPr id="474125" name="Rectangle 13"/>
            <p:cNvSpPr>
              <a:spLocks noChangeArrowheads="1"/>
            </p:cNvSpPr>
            <p:nvPr/>
          </p:nvSpPr>
          <p:spPr bwMode="auto">
            <a:xfrm>
              <a:off x="2277" y="2065"/>
              <a:ext cx="619" cy="469"/>
            </a:xfrm>
            <a:prstGeom prst="rect">
              <a:avLst/>
            </a:prstGeom>
            <a:noFill/>
            <a:ln w="9525">
              <a:noFill/>
              <a:miter lim="800000"/>
              <a:headEnd/>
              <a:tailEnd/>
            </a:ln>
          </p:spPr>
          <p:txBody>
            <a:bodyPr>
              <a:prstTxWarp prst="textNoShape">
                <a:avLst/>
              </a:prstTxWarp>
            </a:bodyPr>
            <a:lstStyle/>
            <a:p>
              <a:endParaRPr lang="en-US"/>
            </a:p>
          </p:txBody>
        </p:sp>
        <p:sp>
          <p:nvSpPr>
            <p:cNvPr id="474126" name="Rectangle 14"/>
            <p:cNvSpPr>
              <a:spLocks noChangeArrowheads="1"/>
            </p:cNvSpPr>
            <p:nvPr/>
          </p:nvSpPr>
          <p:spPr bwMode="auto">
            <a:xfrm>
              <a:off x="2390" y="2087"/>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27" name="Rectangle 15"/>
            <p:cNvSpPr>
              <a:spLocks noChangeArrowheads="1"/>
            </p:cNvSpPr>
            <p:nvPr/>
          </p:nvSpPr>
          <p:spPr bwMode="auto">
            <a:xfrm>
              <a:off x="2448" y="2087"/>
              <a:ext cx="11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m</a:t>
              </a:r>
              <a:endParaRPr lang="en-US"/>
            </a:p>
          </p:txBody>
        </p:sp>
        <p:sp>
          <p:nvSpPr>
            <p:cNvPr id="474128" name="Rectangle 16"/>
            <p:cNvSpPr>
              <a:spLocks noChangeArrowheads="1"/>
            </p:cNvSpPr>
            <p:nvPr/>
          </p:nvSpPr>
          <p:spPr bwMode="auto">
            <a:xfrm>
              <a:off x="2523" y="2087"/>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p</a:t>
              </a:r>
              <a:endParaRPr lang="en-US"/>
            </a:p>
          </p:txBody>
        </p:sp>
        <p:sp>
          <p:nvSpPr>
            <p:cNvPr id="474129" name="Rectangle 17"/>
            <p:cNvSpPr>
              <a:spLocks noChangeArrowheads="1"/>
            </p:cNvSpPr>
            <p:nvPr/>
          </p:nvSpPr>
          <p:spPr bwMode="auto">
            <a:xfrm>
              <a:off x="2571" y="2087"/>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130" name="Rectangle 18"/>
            <p:cNvSpPr>
              <a:spLocks noChangeArrowheads="1"/>
            </p:cNvSpPr>
            <p:nvPr/>
          </p:nvSpPr>
          <p:spPr bwMode="auto">
            <a:xfrm>
              <a:off x="2592" y="2087"/>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o</a:t>
              </a:r>
              <a:endParaRPr lang="en-US"/>
            </a:p>
          </p:txBody>
        </p:sp>
        <p:sp>
          <p:nvSpPr>
            <p:cNvPr id="474131" name="Rectangle 19"/>
            <p:cNvSpPr>
              <a:spLocks noChangeArrowheads="1"/>
            </p:cNvSpPr>
            <p:nvPr/>
          </p:nvSpPr>
          <p:spPr bwMode="auto">
            <a:xfrm>
              <a:off x="2640" y="2087"/>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sp>
          <p:nvSpPr>
            <p:cNvPr id="474132" name="Rectangle 20"/>
            <p:cNvSpPr>
              <a:spLocks noChangeArrowheads="1"/>
            </p:cNvSpPr>
            <p:nvPr/>
          </p:nvSpPr>
          <p:spPr bwMode="auto">
            <a:xfrm>
              <a:off x="2684" y="2087"/>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33" name="Rectangle 21"/>
            <p:cNvSpPr>
              <a:spLocks noChangeArrowheads="1"/>
            </p:cNvSpPr>
            <p:nvPr/>
          </p:nvSpPr>
          <p:spPr bwMode="auto">
            <a:xfrm>
              <a:off x="2732" y="2087"/>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34" name="Rectangle 22"/>
            <p:cNvSpPr>
              <a:spLocks noChangeArrowheads="1"/>
            </p:cNvSpPr>
            <p:nvPr/>
          </p:nvSpPr>
          <p:spPr bwMode="auto">
            <a:xfrm>
              <a:off x="2298" y="2224"/>
              <a:ext cx="104"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t>
              </a:r>
              <a:endParaRPr lang="en-US"/>
            </a:p>
          </p:txBody>
        </p:sp>
        <p:sp>
          <p:nvSpPr>
            <p:cNvPr id="474135" name="Rectangle 23"/>
            <p:cNvSpPr>
              <a:spLocks noChangeArrowheads="1"/>
            </p:cNvSpPr>
            <p:nvPr/>
          </p:nvSpPr>
          <p:spPr bwMode="auto">
            <a:xfrm>
              <a:off x="2361" y="2224"/>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36" name="Rectangle 24"/>
            <p:cNvSpPr>
              <a:spLocks noChangeArrowheads="1"/>
            </p:cNvSpPr>
            <p:nvPr/>
          </p:nvSpPr>
          <p:spPr bwMode="auto">
            <a:xfrm>
              <a:off x="2409" y="2224"/>
              <a:ext cx="11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m</a:t>
              </a:r>
              <a:endParaRPr lang="en-US"/>
            </a:p>
          </p:txBody>
        </p:sp>
        <p:sp>
          <p:nvSpPr>
            <p:cNvPr id="474137" name="Rectangle 25"/>
            <p:cNvSpPr>
              <a:spLocks noChangeArrowheads="1"/>
            </p:cNvSpPr>
            <p:nvPr/>
          </p:nvSpPr>
          <p:spPr bwMode="auto">
            <a:xfrm>
              <a:off x="2484" y="2224"/>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38" name="Rectangle 26"/>
            <p:cNvSpPr>
              <a:spLocks noChangeArrowheads="1"/>
            </p:cNvSpPr>
            <p:nvPr/>
          </p:nvSpPr>
          <p:spPr bwMode="auto">
            <a:xfrm>
              <a:off x="2298" y="2319"/>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a:t>
              </a:r>
              <a:endParaRPr lang="en-US"/>
            </a:p>
          </p:txBody>
        </p:sp>
        <p:sp>
          <p:nvSpPr>
            <p:cNvPr id="474139" name="Rectangle 27"/>
            <p:cNvSpPr>
              <a:spLocks noChangeArrowheads="1"/>
            </p:cNvSpPr>
            <p:nvPr/>
          </p:nvSpPr>
          <p:spPr bwMode="auto">
            <a:xfrm>
              <a:off x="2357" y="2319"/>
              <a:ext cx="6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a:t>
              </a:r>
              <a:endParaRPr lang="en-US"/>
            </a:p>
          </p:txBody>
        </p:sp>
        <p:sp>
          <p:nvSpPr>
            <p:cNvPr id="474140" name="Rectangle 28"/>
            <p:cNvSpPr>
              <a:spLocks noChangeArrowheads="1"/>
            </p:cNvSpPr>
            <p:nvPr/>
          </p:nvSpPr>
          <p:spPr bwMode="auto">
            <a:xfrm>
              <a:off x="2382" y="2319"/>
              <a:ext cx="104"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t>
              </a:r>
              <a:endParaRPr lang="en-US"/>
            </a:p>
          </p:txBody>
        </p:sp>
        <p:sp>
          <p:nvSpPr>
            <p:cNvPr id="474141" name="Rectangle 29"/>
            <p:cNvSpPr>
              <a:spLocks noChangeArrowheads="1"/>
            </p:cNvSpPr>
            <p:nvPr/>
          </p:nvSpPr>
          <p:spPr bwMode="auto">
            <a:xfrm>
              <a:off x="2298" y="2413"/>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B</a:t>
              </a:r>
              <a:endParaRPr lang="en-US"/>
            </a:p>
          </p:txBody>
        </p:sp>
        <p:sp>
          <p:nvSpPr>
            <p:cNvPr id="474142" name="Rectangle 30"/>
            <p:cNvSpPr>
              <a:spLocks noChangeArrowheads="1"/>
            </p:cNvSpPr>
            <p:nvPr/>
          </p:nvSpPr>
          <p:spPr bwMode="auto">
            <a:xfrm>
              <a:off x="2357" y="2413"/>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a:t>
              </a:r>
              <a:endParaRPr lang="en-US"/>
            </a:p>
          </p:txBody>
        </p:sp>
        <p:sp>
          <p:nvSpPr>
            <p:cNvPr id="474143" name="Rectangle 31"/>
            <p:cNvSpPr>
              <a:spLocks noChangeArrowheads="1"/>
            </p:cNvSpPr>
            <p:nvPr/>
          </p:nvSpPr>
          <p:spPr bwMode="auto">
            <a:xfrm>
              <a:off x="2377" y="2413"/>
              <a:ext cx="6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a:t>
              </a:r>
              <a:endParaRPr lang="en-US"/>
            </a:p>
          </p:txBody>
        </p:sp>
        <p:sp>
          <p:nvSpPr>
            <p:cNvPr id="474144" name="Rectangle 32"/>
            <p:cNvSpPr>
              <a:spLocks noChangeArrowheads="1"/>
            </p:cNvSpPr>
            <p:nvPr/>
          </p:nvSpPr>
          <p:spPr bwMode="auto">
            <a:xfrm>
              <a:off x="2402" y="2413"/>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h</a:t>
              </a:r>
              <a:endParaRPr lang="en-US"/>
            </a:p>
          </p:txBody>
        </p:sp>
        <p:sp>
          <p:nvSpPr>
            <p:cNvPr id="474145" name="Rectangle 33"/>
            <p:cNvSpPr>
              <a:spLocks noChangeArrowheads="1"/>
            </p:cNvSpPr>
            <p:nvPr/>
          </p:nvSpPr>
          <p:spPr bwMode="auto">
            <a:xfrm>
              <a:off x="2450" y="2413"/>
              <a:ext cx="6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a:t>
              </a:r>
              <a:endParaRPr lang="en-US"/>
            </a:p>
          </p:txBody>
        </p:sp>
        <p:sp>
          <p:nvSpPr>
            <p:cNvPr id="474146" name="Rectangle 34"/>
            <p:cNvSpPr>
              <a:spLocks noChangeArrowheads="1"/>
            </p:cNvSpPr>
            <p:nvPr/>
          </p:nvSpPr>
          <p:spPr bwMode="auto">
            <a:xfrm>
              <a:off x="2475" y="2413"/>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h</a:t>
              </a:r>
              <a:endParaRPr lang="en-US"/>
            </a:p>
          </p:txBody>
        </p:sp>
        <p:sp>
          <p:nvSpPr>
            <p:cNvPr id="474147" name="Rectangle 35"/>
            <p:cNvSpPr>
              <a:spLocks noChangeArrowheads="1"/>
            </p:cNvSpPr>
            <p:nvPr/>
          </p:nvSpPr>
          <p:spPr bwMode="auto">
            <a:xfrm>
              <a:off x="2523" y="2413"/>
              <a:ext cx="104"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D</a:t>
              </a:r>
              <a:endParaRPr lang="en-US"/>
            </a:p>
          </p:txBody>
        </p:sp>
        <p:sp>
          <p:nvSpPr>
            <p:cNvPr id="474148" name="Rectangle 36"/>
            <p:cNvSpPr>
              <a:spLocks noChangeArrowheads="1"/>
            </p:cNvSpPr>
            <p:nvPr/>
          </p:nvSpPr>
          <p:spPr bwMode="auto">
            <a:xfrm>
              <a:off x="2586" y="2413"/>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49" name="Rectangle 37"/>
            <p:cNvSpPr>
              <a:spLocks noChangeArrowheads="1"/>
            </p:cNvSpPr>
            <p:nvPr/>
          </p:nvSpPr>
          <p:spPr bwMode="auto">
            <a:xfrm>
              <a:off x="2634" y="2413"/>
              <a:ext cx="6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a:t>
              </a:r>
              <a:endParaRPr lang="en-US"/>
            </a:p>
          </p:txBody>
        </p:sp>
        <p:sp>
          <p:nvSpPr>
            <p:cNvPr id="474150" name="Rectangle 38"/>
            <p:cNvSpPr>
              <a:spLocks noChangeArrowheads="1"/>
            </p:cNvSpPr>
            <p:nvPr/>
          </p:nvSpPr>
          <p:spPr bwMode="auto">
            <a:xfrm>
              <a:off x="2659" y="2413"/>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51" name="Freeform 39"/>
            <p:cNvSpPr>
              <a:spLocks/>
            </p:cNvSpPr>
            <p:nvPr/>
          </p:nvSpPr>
          <p:spPr bwMode="auto">
            <a:xfrm>
              <a:off x="2586" y="2851"/>
              <a:ext cx="800" cy="293"/>
            </a:xfrm>
            <a:custGeom>
              <a:avLst/>
              <a:gdLst/>
              <a:ahLst/>
              <a:cxnLst>
                <a:cxn ang="0">
                  <a:pos x="0" y="0"/>
                </a:cxn>
                <a:cxn ang="0">
                  <a:pos x="800" y="0"/>
                </a:cxn>
                <a:cxn ang="0">
                  <a:pos x="800" y="293"/>
                </a:cxn>
              </a:cxnLst>
              <a:rect l="0" t="0" r="r" b="b"/>
              <a:pathLst>
                <a:path w="800" h="293">
                  <a:moveTo>
                    <a:pt x="0" y="0"/>
                  </a:moveTo>
                  <a:lnTo>
                    <a:pt x="800" y="0"/>
                  </a:lnTo>
                  <a:lnTo>
                    <a:pt x="800" y="293"/>
                  </a:lnTo>
                </a:path>
              </a:pathLst>
            </a:custGeom>
            <a:noFill/>
            <a:ln w="9525">
              <a:solidFill>
                <a:srgbClr val="000000"/>
              </a:solidFill>
              <a:prstDash val="solid"/>
              <a:round/>
              <a:headEnd/>
              <a:tailEnd/>
            </a:ln>
          </p:spPr>
          <p:txBody>
            <a:bodyPr>
              <a:prstTxWarp prst="textNoShape">
                <a:avLst/>
              </a:prstTxWarp>
            </a:bodyPr>
            <a:lstStyle/>
            <a:p>
              <a:endParaRPr lang="en-US"/>
            </a:p>
          </p:txBody>
        </p:sp>
        <p:sp>
          <p:nvSpPr>
            <p:cNvPr id="474152" name="Rectangle 40"/>
            <p:cNvSpPr>
              <a:spLocks noChangeArrowheads="1"/>
            </p:cNvSpPr>
            <p:nvPr/>
          </p:nvSpPr>
          <p:spPr bwMode="auto">
            <a:xfrm>
              <a:off x="1346" y="3136"/>
              <a:ext cx="1081" cy="280"/>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74153" name="Rectangle 41"/>
            <p:cNvSpPr>
              <a:spLocks noChangeArrowheads="1"/>
            </p:cNvSpPr>
            <p:nvPr/>
          </p:nvSpPr>
          <p:spPr bwMode="auto">
            <a:xfrm>
              <a:off x="1348" y="3138"/>
              <a:ext cx="1077" cy="276"/>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474154" name="Line 42"/>
            <p:cNvSpPr>
              <a:spLocks noChangeShapeType="1"/>
            </p:cNvSpPr>
            <p:nvPr/>
          </p:nvSpPr>
          <p:spPr bwMode="auto">
            <a:xfrm>
              <a:off x="1348" y="3276"/>
              <a:ext cx="1075" cy="1"/>
            </a:xfrm>
            <a:prstGeom prst="line">
              <a:avLst/>
            </a:prstGeom>
            <a:noFill/>
            <a:ln w="9525">
              <a:solidFill>
                <a:srgbClr val="000000"/>
              </a:solidFill>
              <a:round/>
              <a:headEnd/>
              <a:tailEnd/>
            </a:ln>
          </p:spPr>
          <p:txBody>
            <a:bodyPr>
              <a:prstTxWarp prst="textNoShape">
                <a:avLst/>
              </a:prstTxWarp>
            </a:bodyPr>
            <a:lstStyle/>
            <a:p>
              <a:endParaRPr lang="en-US"/>
            </a:p>
          </p:txBody>
        </p:sp>
        <p:sp>
          <p:nvSpPr>
            <p:cNvPr id="474155" name="Rectangle 43"/>
            <p:cNvSpPr>
              <a:spLocks noChangeArrowheads="1"/>
            </p:cNvSpPr>
            <p:nvPr/>
          </p:nvSpPr>
          <p:spPr bwMode="auto">
            <a:xfrm>
              <a:off x="1346" y="3136"/>
              <a:ext cx="1081" cy="280"/>
            </a:xfrm>
            <a:prstGeom prst="rect">
              <a:avLst/>
            </a:prstGeom>
            <a:noFill/>
            <a:ln w="9525">
              <a:noFill/>
              <a:miter lim="800000"/>
              <a:headEnd/>
              <a:tailEnd/>
            </a:ln>
          </p:spPr>
          <p:txBody>
            <a:bodyPr>
              <a:prstTxWarp prst="textNoShape">
                <a:avLst/>
              </a:prstTxWarp>
            </a:bodyPr>
            <a:lstStyle/>
            <a:p>
              <a:endParaRPr lang="en-US"/>
            </a:p>
          </p:txBody>
        </p:sp>
        <p:sp>
          <p:nvSpPr>
            <p:cNvPr id="474156" name="Rectangle 44"/>
            <p:cNvSpPr>
              <a:spLocks noChangeArrowheads="1"/>
            </p:cNvSpPr>
            <p:nvPr/>
          </p:nvSpPr>
          <p:spPr bwMode="auto">
            <a:xfrm>
              <a:off x="1529" y="3158"/>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a:t>
              </a:r>
              <a:endParaRPr lang="en-US"/>
            </a:p>
          </p:txBody>
        </p:sp>
        <p:sp>
          <p:nvSpPr>
            <p:cNvPr id="474157" name="Rectangle 45"/>
            <p:cNvSpPr>
              <a:spLocks noChangeArrowheads="1"/>
            </p:cNvSpPr>
            <p:nvPr/>
          </p:nvSpPr>
          <p:spPr bwMode="auto">
            <a:xfrm>
              <a:off x="1588"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58" name="Rectangle 46"/>
            <p:cNvSpPr>
              <a:spLocks noChangeArrowheads="1"/>
            </p:cNvSpPr>
            <p:nvPr/>
          </p:nvSpPr>
          <p:spPr bwMode="auto">
            <a:xfrm>
              <a:off x="1636" y="3158"/>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159" name="Rectangle 47"/>
            <p:cNvSpPr>
              <a:spLocks noChangeArrowheads="1"/>
            </p:cNvSpPr>
            <p:nvPr/>
          </p:nvSpPr>
          <p:spPr bwMode="auto">
            <a:xfrm>
              <a:off x="1656"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60" name="Rectangle 48"/>
            <p:cNvSpPr>
              <a:spLocks noChangeArrowheads="1"/>
            </p:cNvSpPr>
            <p:nvPr/>
          </p:nvSpPr>
          <p:spPr bwMode="auto">
            <a:xfrm>
              <a:off x="1704" y="3158"/>
              <a:ext cx="69"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r</a:t>
              </a:r>
              <a:endParaRPr lang="en-US"/>
            </a:p>
          </p:txBody>
        </p:sp>
        <p:sp>
          <p:nvSpPr>
            <p:cNvPr id="474161" name="Rectangle 49"/>
            <p:cNvSpPr>
              <a:spLocks noChangeArrowheads="1"/>
            </p:cNvSpPr>
            <p:nvPr/>
          </p:nvSpPr>
          <p:spPr bwMode="auto">
            <a:xfrm>
              <a:off x="1734" y="3158"/>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i</a:t>
              </a:r>
              <a:endParaRPr lang="en-US"/>
            </a:p>
          </p:txBody>
        </p:sp>
        <p:sp>
          <p:nvSpPr>
            <p:cNvPr id="474162" name="Rectangle 50"/>
            <p:cNvSpPr>
              <a:spLocks noChangeArrowheads="1"/>
            </p:cNvSpPr>
            <p:nvPr/>
          </p:nvSpPr>
          <p:spPr bwMode="auto">
            <a:xfrm>
              <a:off x="1754"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63" name="Rectangle 51"/>
            <p:cNvSpPr>
              <a:spLocks noChangeArrowheads="1"/>
            </p:cNvSpPr>
            <p:nvPr/>
          </p:nvSpPr>
          <p:spPr bwMode="auto">
            <a:xfrm>
              <a:off x="1802"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d</a:t>
              </a:r>
              <a:endParaRPr lang="en-US"/>
            </a:p>
          </p:txBody>
        </p:sp>
        <p:sp>
          <p:nvSpPr>
            <p:cNvPr id="474164" name="Rectangle 52"/>
            <p:cNvSpPr>
              <a:spLocks noChangeArrowheads="1"/>
            </p:cNvSpPr>
            <p:nvPr/>
          </p:nvSpPr>
          <p:spPr bwMode="auto">
            <a:xfrm>
              <a:off x="1850" y="3158"/>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65" name="Rectangle 53"/>
            <p:cNvSpPr>
              <a:spLocks noChangeArrowheads="1"/>
            </p:cNvSpPr>
            <p:nvPr/>
          </p:nvSpPr>
          <p:spPr bwMode="auto">
            <a:xfrm>
              <a:off x="1909" y="3158"/>
              <a:ext cx="11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m</a:t>
              </a:r>
              <a:endParaRPr lang="en-US"/>
            </a:p>
          </p:txBody>
        </p:sp>
        <p:sp>
          <p:nvSpPr>
            <p:cNvPr id="474166" name="Rectangle 54"/>
            <p:cNvSpPr>
              <a:spLocks noChangeArrowheads="1"/>
            </p:cNvSpPr>
            <p:nvPr/>
          </p:nvSpPr>
          <p:spPr bwMode="auto">
            <a:xfrm>
              <a:off x="1984"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p</a:t>
              </a:r>
              <a:endParaRPr lang="en-US"/>
            </a:p>
          </p:txBody>
        </p:sp>
        <p:sp>
          <p:nvSpPr>
            <p:cNvPr id="474167" name="Rectangle 55"/>
            <p:cNvSpPr>
              <a:spLocks noChangeArrowheads="1"/>
            </p:cNvSpPr>
            <p:nvPr/>
          </p:nvSpPr>
          <p:spPr bwMode="auto">
            <a:xfrm>
              <a:off x="2032" y="3158"/>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168" name="Rectangle 56"/>
            <p:cNvSpPr>
              <a:spLocks noChangeArrowheads="1"/>
            </p:cNvSpPr>
            <p:nvPr/>
          </p:nvSpPr>
          <p:spPr bwMode="auto">
            <a:xfrm>
              <a:off x="2052"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o</a:t>
              </a:r>
              <a:endParaRPr lang="en-US"/>
            </a:p>
          </p:txBody>
        </p:sp>
        <p:sp>
          <p:nvSpPr>
            <p:cNvPr id="474169" name="Rectangle 57"/>
            <p:cNvSpPr>
              <a:spLocks noChangeArrowheads="1"/>
            </p:cNvSpPr>
            <p:nvPr/>
          </p:nvSpPr>
          <p:spPr bwMode="auto">
            <a:xfrm>
              <a:off x="2100" y="3158"/>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sp>
          <p:nvSpPr>
            <p:cNvPr id="474170" name="Rectangle 58"/>
            <p:cNvSpPr>
              <a:spLocks noChangeArrowheads="1"/>
            </p:cNvSpPr>
            <p:nvPr/>
          </p:nvSpPr>
          <p:spPr bwMode="auto">
            <a:xfrm>
              <a:off x="2144"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71" name="Rectangle 59"/>
            <p:cNvSpPr>
              <a:spLocks noChangeArrowheads="1"/>
            </p:cNvSpPr>
            <p:nvPr/>
          </p:nvSpPr>
          <p:spPr bwMode="auto">
            <a:xfrm>
              <a:off x="2192" y="3158"/>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72" name="Rectangle 60"/>
            <p:cNvSpPr>
              <a:spLocks noChangeArrowheads="1"/>
            </p:cNvSpPr>
            <p:nvPr/>
          </p:nvSpPr>
          <p:spPr bwMode="auto">
            <a:xfrm>
              <a:off x="1367" y="3295"/>
              <a:ext cx="11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M</a:t>
              </a:r>
              <a:endParaRPr lang="en-US"/>
            </a:p>
          </p:txBody>
        </p:sp>
        <p:sp>
          <p:nvSpPr>
            <p:cNvPr id="474173" name="Rectangle 61"/>
            <p:cNvSpPr>
              <a:spLocks noChangeArrowheads="1"/>
            </p:cNvSpPr>
            <p:nvPr/>
          </p:nvSpPr>
          <p:spPr bwMode="auto">
            <a:xfrm>
              <a:off x="1440" y="329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o</a:t>
              </a:r>
              <a:endParaRPr lang="en-US"/>
            </a:p>
          </p:txBody>
        </p:sp>
        <p:sp>
          <p:nvSpPr>
            <p:cNvPr id="474174" name="Rectangle 62"/>
            <p:cNvSpPr>
              <a:spLocks noChangeArrowheads="1"/>
            </p:cNvSpPr>
            <p:nvPr/>
          </p:nvSpPr>
          <p:spPr bwMode="auto">
            <a:xfrm>
              <a:off x="1488" y="329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t>
              </a:r>
              <a:endParaRPr lang="en-US"/>
            </a:p>
          </p:txBody>
        </p:sp>
        <p:sp>
          <p:nvSpPr>
            <p:cNvPr id="474175" name="Rectangle 63"/>
            <p:cNvSpPr>
              <a:spLocks noChangeArrowheads="1"/>
            </p:cNvSpPr>
            <p:nvPr/>
          </p:nvSpPr>
          <p:spPr bwMode="auto">
            <a:xfrm>
              <a:off x="1536" y="3295"/>
              <a:ext cx="6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t</a:t>
              </a:r>
              <a:endParaRPr lang="en-US"/>
            </a:p>
          </p:txBody>
        </p:sp>
        <p:sp>
          <p:nvSpPr>
            <p:cNvPr id="474176" name="Rectangle 64"/>
            <p:cNvSpPr>
              <a:spLocks noChangeArrowheads="1"/>
            </p:cNvSpPr>
            <p:nvPr/>
          </p:nvSpPr>
          <p:spPr bwMode="auto">
            <a:xfrm>
              <a:off x="1561" y="329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h</a:t>
              </a:r>
              <a:endParaRPr lang="en-US"/>
            </a:p>
          </p:txBody>
        </p:sp>
        <p:sp>
          <p:nvSpPr>
            <p:cNvPr id="474177" name="Rectangle 65"/>
            <p:cNvSpPr>
              <a:spLocks noChangeArrowheads="1"/>
            </p:cNvSpPr>
            <p:nvPr/>
          </p:nvSpPr>
          <p:spPr bwMode="auto">
            <a:xfrm>
              <a:off x="1609" y="3295"/>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178" name="Rectangle 66"/>
            <p:cNvSpPr>
              <a:spLocks noChangeArrowheads="1"/>
            </p:cNvSpPr>
            <p:nvPr/>
          </p:nvSpPr>
          <p:spPr bwMode="auto">
            <a:xfrm>
              <a:off x="1629" y="3295"/>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sp>
          <p:nvSpPr>
            <p:cNvPr id="474179" name="Rectangle 67"/>
            <p:cNvSpPr>
              <a:spLocks noChangeArrowheads="1"/>
            </p:cNvSpPr>
            <p:nvPr/>
          </p:nvSpPr>
          <p:spPr bwMode="auto">
            <a:xfrm>
              <a:off x="1673" y="3295"/>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a:t>
              </a:r>
              <a:endParaRPr lang="en-US"/>
            </a:p>
          </p:txBody>
        </p:sp>
        <p:sp>
          <p:nvSpPr>
            <p:cNvPr id="474180" name="Rectangle 68"/>
            <p:cNvSpPr>
              <a:spLocks noChangeArrowheads="1"/>
            </p:cNvSpPr>
            <p:nvPr/>
          </p:nvSpPr>
          <p:spPr bwMode="auto">
            <a:xfrm>
              <a:off x="1731" y="329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81" name="Rectangle 69"/>
            <p:cNvSpPr>
              <a:spLocks noChangeArrowheads="1"/>
            </p:cNvSpPr>
            <p:nvPr/>
          </p:nvSpPr>
          <p:spPr bwMode="auto">
            <a:xfrm>
              <a:off x="1779" y="3295"/>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182" name="Rectangle 70"/>
            <p:cNvSpPr>
              <a:spLocks noChangeArrowheads="1"/>
            </p:cNvSpPr>
            <p:nvPr/>
          </p:nvSpPr>
          <p:spPr bwMode="auto">
            <a:xfrm>
              <a:off x="1800" y="329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83" name="Rectangle 71"/>
            <p:cNvSpPr>
              <a:spLocks noChangeArrowheads="1"/>
            </p:cNvSpPr>
            <p:nvPr/>
          </p:nvSpPr>
          <p:spPr bwMode="auto">
            <a:xfrm>
              <a:off x="1848" y="3295"/>
              <a:ext cx="69"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r</a:t>
              </a:r>
              <a:endParaRPr lang="en-US"/>
            </a:p>
          </p:txBody>
        </p:sp>
        <p:sp>
          <p:nvSpPr>
            <p:cNvPr id="474184" name="Rectangle 72"/>
            <p:cNvSpPr>
              <a:spLocks noChangeArrowheads="1"/>
            </p:cNvSpPr>
            <p:nvPr/>
          </p:nvSpPr>
          <p:spPr bwMode="auto">
            <a:xfrm>
              <a:off x="1877" y="3295"/>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sp>
          <p:nvSpPr>
            <p:cNvPr id="474185" name="Rectangle 73"/>
            <p:cNvSpPr>
              <a:spLocks noChangeArrowheads="1"/>
            </p:cNvSpPr>
            <p:nvPr/>
          </p:nvSpPr>
          <p:spPr bwMode="auto">
            <a:xfrm>
              <a:off x="3019" y="3144"/>
              <a:ext cx="869" cy="327"/>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74186" name="Rectangle 74"/>
            <p:cNvSpPr>
              <a:spLocks noChangeArrowheads="1"/>
            </p:cNvSpPr>
            <p:nvPr/>
          </p:nvSpPr>
          <p:spPr bwMode="auto">
            <a:xfrm>
              <a:off x="3021" y="3146"/>
              <a:ext cx="865" cy="323"/>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474187" name="Line 75"/>
            <p:cNvSpPr>
              <a:spLocks noChangeShapeType="1"/>
            </p:cNvSpPr>
            <p:nvPr/>
          </p:nvSpPr>
          <p:spPr bwMode="auto">
            <a:xfrm>
              <a:off x="3021" y="3282"/>
              <a:ext cx="863" cy="1"/>
            </a:xfrm>
            <a:prstGeom prst="line">
              <a:avLst/>
            </a:prstGeom>
            <a:noFill/>
            <a:ln w="9525">
              <a:solidFill>
                <a:srgbClr val="000000"/>
              </a:solidFill>
              <a:round/>
              <a:headEnd/>
              <a:tailEnd/>
            </a:ln>
          </p:spPr>
          <p:txBody>
            <a:bodyPr>
              <a:prstTxWarp prst="textNoShape">
                <a:avLst/>
              </a:prstTxWarp>
            </a:bodyPr>
            <a:lstStyle/>
            <a:p>
              <a:endParaRPr lang="en-US"/>
            </a:p>
          </p:txBody>
        </p:sp>
        <p:sp>
          <p:nvSpPr>
            <p:cNvPr id="474188" name="Rectangle 76"/>
            <p:cNvSpPr>
              <a:spLocks noChangeArrowheads="1"/>
            </p:cNvSpPr>
            <p:nvPr/>
          </p:nvSpPr>
          <p:spPr bwMode="auto">
            <a:xfrm>
              <a:off x="3019" y="3144"/>
              <a:ext cx="869" cy="327"/>
            </a:xfrm>
            <a:prstGeom prst="rect">
              <a:avLst/>
            </a:prstGeom>
            <a:noFill/>
            <a:ln w="9525">
              <a:noFill/>
              <a:miter lim="800000"/>
              <a:headEnd/>
              <a:tailEnd/>
            </a:ln>
          </p:spPr>
          <p:txBody>
            <a:bodyPr>
              <a:prstTxWarp prst="textNoShape">
                <a:avLst/>
              </a:prstTxWarp>
            </a:bodyPr>
            <a:lstStyle/>
            <a:p>
              <a:endParaRPr lang="en-US"/>
            </a:p>
          </p:txBody>
        </p:sp>
        <p:sp>
          <p:nvSpPr>
            <p:cNvPr id="474189" name="Rectangle 77"/>
            <p:cNvSpPr>
              <a:spLocks noChangeArrowheads="1"/>
            </p:cNvSpPr>
            <p:nvPr/>
          </p:nvSpPr>
          <p:spPr bwMode="auto">
            <a:xfrm>
              <a:off x="3063" y="3165"/>
              <a:ext cx="94"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F</a:t>
              </a:r>
              <a:endParaRPr lang="en-US"/>
            </a:p>
          </p:txBody>
        </p:sp>
        <p:sp>
          <p:nvSpPr>
            <p:cNvPr id="474190" name="Rectangle 78"/>
            <p:cNvSpPr>
              <a:spLocks noChangeArrowheads="1"/>
            </p:cNvSpPr>
            <p:nvPr/>
          </p:nvSpPr>
          <p:spPr bwMode="auto">
            <a:xfrm>
              <a:off x="3117" y="3165"/>
              <a:ext cx="69"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r</a:t>
              </a:r>
              <a:endParaRPr lang="en-US"/>
            </a:p>
          </p:txBody>
        </p:sp>
        <p:sp>
          <p:nvSpPr>
            <p:cNvPr id="474191" name="Rectangle 79"/>
            <p:cNvSpPr>
              <a:spLocks noChangeArrowheads="1"/>
            </p:cNvSpPr>
            <p:nvPr/>
          </p:nvSpPr>
          <p:spPr bwMode="auto">
            <a:xfrm>
              <a:off x="3146"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92" name="Rectangle 80"/>
            <p:cNvSpPr>
              <a:spLocks noChangeArrowheads="1"/>
            </p:cNvSpPr>
            <p:nvPr/>
          </p:nvSpPr>
          <p:spPr bwMode="auto">
            <a:xfrm>
              <a:off x="3194"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93" name="Rectangle 81"/>
            <p:cNvSpPr>
              <a:spLocks noChangeArrowheads="1"/>
            </p:cNvSpPr>
            <p:nvPr/>
          </p:nvSpPr>
          <p:spPr bwMode="auto">
            <a:xfrm>
              <a:off x="3242" y="3165"/>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194" name="Rectangle 82"/>
            <p:cNvSpPr>
              <a:spLocks noChangeArrowheads="1"/>
            </p:cNvSpPr>
            <p:nvPr/>
          </p:nvSpPr>
          <p:spPr bwMode="auto">
            <a:xfrm>
              <a:off x="3263"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195" name="Rectangle 83"/>
            <p:cNvSpPr>
              <a:spLocks noChangeArrowheads="1"/>
            </p:cNvSpPr>
            <p:nvPr/>
          </p:nvSpPr>
          <p:spPr bwMode="auto">
            <a:xfrm>
              <a:off x="3311"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n</a:t>
              </a:r>
              <a:endParaRPr lang="en-US"/>
            </a:p>
          </p:txBody>
        </p:sp>
        <p:sp>
          <p:nvSpPr>
            <p:cNvPr id="474196" name="Rectangle 84"/>
            <p:cNvSpPr>
              <a:spLocks noChangeArrowheads="1"/>
            </p:cNvSpPr>
            <p:nvPr/>
          </p:nvSpPr>
          <p:spPr bwMode="auto">
            <a:xfrm>
              <a:off x="3359" y="3165"/>
              <a:ext cx="8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c</a:t>
              </a:r>
              <a:endParaRPr lang="en-US"/>
            </a:p>
          </p:txBody>
        </p:sp>
        <p:sp>
          <p:nvSpPr>
            <p:cNvPr id="474197" name="Rectangle 85"/>
            <p:cNvSpPr>
              <a:spLocks noChangeArrowheads="1"/>
            </p:cNvSpPr>
            <p:nvPr/>
          </p:nvSpPr>
          <p:spPr bwMode="auto">
            <a:xfrm>
              <a:off x="3403"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98" name="Rectangle 86"/>
            <p:cNvSpPr>
              <a:spLocks noChangeArrowheads="1"/>
            </p:cNvSpPr>
            <p:nvPr/>
          </p:nvSpPr>
          <p:spPr bwMode="auto">
            <a:xfrm>
              <a:off x="3451" y="3165"/>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199" name="Rectangle 87"/>
            <p:cNvSpPr>
              <a:spLocks noChangeArrowheads="1"/>
            </p:cNvSpPr>
            <p:nvPr/>
          </p:nvSpPr>
          <p:spPr bwMode="auto">
            <a:xfrm>
              <a:off x="3509" y="3165"/>
              <a:ext cx="115"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m</a:t>
              </a:r>
              <a:endParaRPr lang="en-US"/>
            </a:p>
          </p:txBody>
        </p:sp>
        <p:sp>
          <p:nvSpPr>
            <p:cNvPr id="474200" name="Rectangle 88"/>
            <p:cNvSpPr>
              <a:spLocks noChangeArrowheads="1"/>
            </p:cNvSpPr>
            <p:nvPr/>
          </p:nvSpPr>
          <p:spPr bwMode="auto">
            <a:xfrm>
              <a:off x="3584"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p</a:t>
              </a:r>
              <a:endParaRPr lang="en-US"/>
            </a:p>
          </p:txBody>
        </p:sp>
        <p:sp>
          <p:nvSpPr>
            <p:cNvPr id="474201" name="Rectangle 89"/>
            <p:cNvSpPr>
              <a:spLocks noChangeArrowheads="1"/>
            </p:cNvSpPr>
            <p:nvPr/>
          </p:nvSpPr>
          <p:spPr bwMode="auto">
            <a:xfrm>
              <a:off x="3632" y="3165"/>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202" name="Rectangle 90"/>
            <p:cNvSpPr>
              <a:spLocks noChangeArrowheads="1"/>
            </p:cNvSpPr>
            <p:nvPr/>
          </p:nvSpPr>
          <p:spPr bwMode="auto">
            <a:xfrm>
              <a:off x="3653"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o</a:t>
              </a:r>
              <a:endParaRPr lang="en-US"/>
            </a:p>
          </p:txBody>
        </p:sp>
        <p:sp>
          <p:nvSpPr>
            <p:cNvPr id="474203" name="Rectangle 91"/>
            <p:cNvSpPr>
              <a:spLocks noChangeArrowheads="1"/>
            </p:cNvSpPr>
            <p:nvPr/>
          </p:nvSpPr>
          <p:spPr bwMode="auto">
            <a:xfrm>
              <a:off x="3701" y="3165"/>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sp>
          <p:nvSpPr>
            <p:cNvPr id="474204" name="Rectangle 92"/>
            <p:cNvSpPr>
              <a:spLocks noChangeArrowheads="1"/>
            </p:cNvSpPr>
            <p:nvPr/>
          </p:nvSpPr>
          <p:spPr bwMode="auto">
            <a:xfrm>
              <a:off x="3744"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205" name="Rectangle 93"/>
            <p:cNvSpPr>
              <a:spLocks noChangeArrowheads="1"/>
            </p:cNvSpPr>
            <p:nvPr/>
          </p:nvSpPr>
          <p:spPr bwMode="auto">
            <a:xfrm>
              <a:off x="3792" y="3165"/>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e</a:t>
              </a:r>
              <a:endParaRPr lang="en-US"/>
            </a:p>
          </p:txBody>
        </p:sp>
        <p:sp>
          <p:nvSpPr>
            <p:cNvPr id="474206" name="Rectangle 94"/>
            <p:cNvSpPr>
              <a:spLocks noChangeArrowheads="1"/>
            </p:cNvSpPr>
            <p:nvPr/>
          </p:nvSpPr>
          <p:spPr bwMode="auto">
            <a:xfrm>
              <a:off x="3040" y="3301"/>
              <a:ext cx="104"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H</a:t>
              </a:r>
              <a:endParaRPr lang="en-US"/>
            </a:p>
          </p:txBody>
        </p:sp>
        <p:sp>
          <p:nvSpPr>
            <p:cNvPr id="474207" name="Rectangle 95"/>
            <p:cNvSpPr>
              <a:spLocks noChangeArrowheads="1"/>
            </p:cNvSpPr>
            <p:nvPr/>
          </p:nvSpPr>
          <p:spPr bwMode="auto">
            <a:xfrm>
              <a:off x="3103" y="3301"/>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o</a:t>
              </a:r>
              <a:endParaRPr lang="en-US"/>
            </a:p>
          </p:txBody>
        </p:sp>
        <p:sp>
          <p:nvSpPr>
            <p:cNvPr id="474208" name="Rectangle 96"/>
            <p:cNvSpPr>
              <a:spLocks noChangeArrowheads="1"/>
            </p:cNvSpPr>
            <p:nvPr/>
          </p:nvSpPr>
          <p:spPr bwMode="auto">
            <a:xfrm>
              <a:off x="3150" y="3301"/>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u</a:t>
              </a:r>
              <a:endParaRPr lang="en-US"/>
            </a:p>
          </p:txBody>
        </p:sp>
        <p:sp>
          <p:nvSpPr>
            <p:cNvPr id="474209" name="Rectangle 97"/>
            <p:cNvSpPr>
              <a:spLocks noChangeArrowheads="1"/>
            </p:cNvSpPr>
            <p:nvPr/>
          </p:nvSpPr>
          <p:spPr bwMode="auto">
            <a:xfrm>
              <a:off x="3198" y="3301"/>
              <a:ext cx="69"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r</a:t>
              </a:r>
              <a:endParaRPr lang="en-US"/>
            </a:p>
          </p:txBody>
        </p:sp>
        <p:sp>
          <p:nvSpPr>
            <p:cNvPr id="474210" name="Rectangle 98"/>
            <p:cNvSpPr>
              <a:spLocks noChangeArrowheads="1"/>
            </p:cNvSpPr>
            <p:nvPr/>
          </p:nvSpPr>
          <p:spPr bwMode="auto">
            <a:xfrm>
              <a:off x="3228" y="3301"/>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211" name="Rectangle 99"/>
            <p:cNvSpPr>
              <a:spLocks noChangeArrowheads="1"/>
            </p:cNvSpPr>
            <p:nvPr/>
          </p:nvSpPr>
          <p:spPr bwMode="auto">
            <a:xfrm>
              <a:off x="3248" y="3301"/>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sp>
          <p:nvSpPr>
            <p:cNvPr id="474212" name="Rectangle 100"/>
            <p:cNvSpPr>
              <a:spLocks noChangeArrowheads="1"/>
            </p:cNvSpPr>
            <p:nvPr/>
          </p:nvSpPr>
          <p:spPr bwMode="auto">
            <a:xfrm>
              <a:off x="3292" y="3301"/>
              <a:ext cx="10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S</a:t>
              </a:r>
              <a:endParaRPr lang="en-US"/>
            </a:p>
          </p:txBody>
        </p:sp>
        <p:sp>
          <p:nvSpPr>
            <p:cNvPr id="474213" name="Rectangle 101"/>
            <p:cNvSpPr>
              <a:spLocks noChangeArrowheads="1"/>
            </p:cNvSpPr>
            <p:nvPr/>
          </p:nvSpPr>
          <p:spPr bwMode="auto">
            <a:xfrm>
              <a:off x="3350" y="3301"/>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214" name="Rectangle 102"/>
            <p:cNvSpPr>
              <a:spLocks noChangeArrowheads="1"/>
            </p:cNvSpPr>
            <p:nvPr/>
          </p:nvSpPr>
          <p:spPr bwMode="auto">
            <a:xfrm>
              <a:off x="3398" y="3301"/>
              <a:ext cx="6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l</a:t>
              </a:r>
              <a:endParaRPr lang="en-US"/>
            </a:p>
          </p:txBody>
        </p:sp>
        <p:sp>
          <p:nvSpPr>
            <p:cNvPr id="474215" name="Rectangle 103"/>
            <p:cNvSpPr>
              <a:spLocks noChangeArrowheads="1"/>
            </p:cNvSpPr>
            <p:nvPr/>
          </p:nvSpPr>
          <p:spPr bwMode="auto">
            <a:xfrm>
              <a:off x="3419" y="3301"/>
              <a:ext cx="90"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a</a:t>
              </a:r>
              <a:endParaRPr lang="en-US"/>
            </a:p>
          </p:txBody>
        </p:sp>
        <p:sp>
          <p:nvSpPr>
            <p:cNvPr id="474216" name="Rectangle 104"/>
            <p:cNvSpPr>
              <a:spLocks noChangeArrowheads="1"/>
            </p:cNvSpPr>
            <p:nvPr/>
          </p:nvSpPr>
          <p:spPr bwMode="auto">
            <a:xfrm>
              <a:off x="3467" y="3301"/>
              <a:ext cx="69"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r</a:t>
              </a:r>
              <a:endParaRPr lang="en-US"/>
            </a:p>
          </p:txBody>
        </p:sp>
        <p:sp>
          <p:nvSpPr>
            <p:cNvPr id="474217" name="Rectangle 105"/>
            <p:cNvSpPr>
              <a:spLocks noChangeArrowheads="1"/>
            </p:cNvSpPr>
            <p:nvPr/>
          </p:nvSpPr>
          <p:spPr bwMode="auto">
            <a:xfrm>
              <a:off x="3496" y="3301"/>
              <a:ext cx="83" cy="120"/>
            </a:xfrm>
            <a:prstGeom prst="rect">
              <a:avLst/>
            </a:prstGeom>
            <a:noFill/>
            <a:ln w="9525">
              <a:noFill/>
              <a:miter lim="800000"/>
              <a:headEnd/>
              <a:tailEnd/>
            </a:ln>
          </p:spPr>
          <p:txBody>
            <a:bodyPr wrap="none" lIns="0" tIns="0" rIns="0" bIns="0">
              <a:prstTxWarp prst="textNoShape">
                <a:avLst/>
              </a:prstTxWarp>
              <a:spAutoFit/>
            </a:bodyPr>
            <a:lstStyle/>
            <a:p>
              <a:r>
                <a:rPr lang="en-US" sz="1100">
                  <a:solidFill>
                    <a:srgbClr val="000000"/>
                  </a:solidFill>
                  <a:latin typeface="Arial" charset="0"/>
                </a:rPr>
                <a:t>y</a:t>
              </a:r>
              <a:endParaRPr lang="en-US"/>
            </a:p>
          </p:txBody>
        </p:sp>
      </p:grpSp>
      <p:sp>
        <p:nvSpPr>
          <p:cNvPr id="474219" name="Freeform 107"/>
          <p:cNvSpPr>
            <a:spLocks/>
          </p:cNvSpPr>
          <p:nvPr/>
        </p:nvSpPr>
        <p:spPr bwMode="auto">
          <a:xfrm>
            <a:off x="1604963" y="2362200"/>
            <a:ext cx="3803650" cy="3892550"/>
          </a:xfrm>
          <a:custGeom>
            <a:avLst/>
            <a:gdLst/>
            <a:ahLst/>
            <a:cxnLst>
              <a:cxn ang="0">
                <a:pos x="255" y="1137"/>
              </a:cxn>
              <a:cxn ang="0">
                <a:pos x="320" y="946"/>
              </a:cxn>
              <a:cxn ang="0">
                <a:pos x="353" y="903"/>
              </a:cxn>
              <a:cxn ang="0">
                <a:pos x="380" y="843"/>
              </a:cxn>
              <a:cxn ang="0">
                <a:pos x="712" y="512"/>
              </a:cxn>
              <a:cxn ang="0">
                <a:pos x="962" y="311"/>
              </a:cxn>
              <a:cxn ang="0">
                <a:pos x="1114" y="197"/>
              </a:cxn>
              <a:cxn ang="0">
                <a:pos x="1559" y="28"/>
              </a:cxn>
              <a:cxn ang="0">
                <a:pos x="1934" y="66"/>
              </a:cxn>
              <a:cxn ang="0">
                <a:pos x="2005" y="104"/>
              </a:cxn>
              <a:cxn ang="0">
                <a:pos x="2114" y="186"/>
              </a:cxn>
              <a:cxn ang="0">
                <a:pos x="2130" y="191"/>
              </a:cxn>
              <a:cxn ang="0">
                <a:pos x="2168" y="213"/>
              </a:cxn>
              <a:cxn ang="0">
                <a:pos x="2342" y="354"/>
              </a:cxn>
              <a:cxn ang="0">
                <a:pos x="2396" y="403"/>
              </a:cxn>
              <a:cxn ang="0">
                <a:pos x="2347" y="533"/>
              </a:cxn>
              <a:cxn ang="0">
                <a:pos x="2271" y="707"/>
              </a:cxn>
              <a:cxn ang="0">
                <a:pos x="2222" y="805"/>
              </a:cxn>
              <a:cxn ang="0">
                <a:pos x="2103" y="1120"/>
              </a:cxn>
              <a:cxn ang="0">
                <a:pos x="2081" y="1175"/>
              </a:cxn>
              <a:cxn ang="0">
                <a:pos x="2043" y="1229"/>
              </a:cxn>
              <a:cxn ang="0">
                <a:pos x="1945" y="1419"/>
              </a:cxn>
              <a:cxn ang="0">
                <a:pos x="1826" y="1588"/>
              </a:cxn>
              <a:cxn ang="0">
                <a:pos x="1777" y="1675"/>
              </a:cxn>
              <a:cxn ang="0">
                <a:pos x="1755" y="1707"/>
              </a:cxn>
              <a:cxn ang="0">
                <a:pos x="1744" y="1723"/>
              </a:cxn>
              <a:cxn ang="0">
                <a:pos x="1701" y="1800"/>
              </a:cxn>
              <a:cxn ang="0">
                <a:pos x="1646" y="1903"/>
              </a:cxn>
              <a:cxn ang="0">
                <a:pos x="1608" y="1957"/>
              </a:cxn>
              <a:cxn ang="0">
                <a:pos x="1586" y="1990"/>
              </a:cxn>
              <a:cxn ang="0">
                <a:pos x="1521" y="2098"/>
              </a:cxn>
              <a:cxn ang="0">
                <a:pos x="1282" y="2327"/>
              </a:cxn>
              <a:cxn ang="0">
                <a:pos x="1087" y="2414"/>
              </a:cxn>
              <a:cxn ang="0">
                <a:pos x="989" y="2441"/>
              </a:cxn>
              <a:cxn ang="0">
                <a:pos x="771" y="2430"/>
              </a:cxn>
              <a:cxn ang="0">
                <a:pos x="603" y="2397"/>
              </a:cxn>
              <a:cxn ang="0">
                <a:pos x="500" y="2376"/>
              </a:cxn>
              <a:cxn ang="0">
                <a:pos x="250" y="2316"/>
              </a:cxn>
              <a:cxn ang="0">
                <a:pos x="136" y="2261"/>
              </a:cxn>
              <a:cxn ang="0">
                <a:pos x="21" y="2120"/>
              </a:cxn>
              <a:cxn ang="0">
                <a:pos x="0" y="2006"/>
              </a:cxn>
              <a:cxn ang="0">
                <a:pos x="5" y="1577"/>
              </a:cxn>
              <a:cxn ang="0">
                <a:pos x="87" y="1457"/>
              </a:cxn>
              <a:cxn ang="0">
                <a:pos x="228" y="1245"/>
              </a:cxn>
              <a:cxn ang="0">
                <a:pos x="244" y="1115"/>
              </a:cxn>
              <a:cxn ang="0">
                <a:pos x="261" y="1071"/>
              </a:cxn>
              <a:cxn ang="0">
                <a:pos x="266" y="1055"/>
              </a:cxn>
              <a:cxn ang="0">
                <a:pos x="285" y="1104"/>
              </a:cxn>
              <a:cxn ang="0">
                <a:pos x="285" y="1056"/>
              </a:cxn>
            </a:cxnLst>
            <a:rect l="0" t="0" r="r" b="b"/>
            <a:pathLst>
              <a:path w="2396" h="2452">
                <a:moveTo>
                  <a:pt x="255" y="1137"/>
                </a:moveTo>
                <a:cubicBezTo>
                  <a:pt x="262" y="1072"/>
                  <a:pt x="286" y="1002"/>
                  <a:pt x="320" y="946"/>
                </a:cubicBezTo>
                <a:cubicBezTo>
                  <a:pt x="341" y="912"/>
                  <a:pt x="338" y="930"/>
                  <a:pt x="353" y="903"/>
                </a:cubicBezTo>
                <a:cubicBezTo>
                  <a:pt x="364" y="884"/>
                  <a:pt x="369" y="862"/>
                  <a:pt x="380" y="843"/>
                </a:cubicBezTo>
                <a:cubicBezTo>
                  <a:pt x="451" y="715"/>
                  <a:pt x="601" y="604"/>
                  <a:pt x="712" y="512"/>
                </a:cubicBezTo>
                <a:cubicBezTo>
                  <a:pt x="794" y="444"/>
                  <a:pt x="871" y="367"/>
                  <a:pt x="962" y="311"/>
                </a:cubicBezTo>
                <a:cubicBezTo>
                  <a:pt x="978" y="284"/>
                  <a:pt x="1103" y="206"/>
                  <a:pt x="1114" y="197"/>
                </a:cubicBezTo>
                <a:cubicBezTo>
                  <a:pt x="1244" y="91"/>
                  <a:pt x="1394" y="46"/>
                  <a:pt x="1559" y="28"/>
                </a:cubicBezTo>
                <a:cubicBezTo>
                  <a:pt x="1654" y="0"/>
                  <a:pt x="1830" y="17"/>
                  <a:pt x="1934" y="66"/>
                </a:cubicBezTo>
                <a:cubicBezTo>
                  <a:pt x="1960" y="78"/>
                  <a:pt x="1978" y="96"/>
                  <a:pt x="2005" y="104"/>
                </a:cubicBezTo>
                <a:cubicBezTo>
                  <a:pt x="2035" y="134"/>
                  <a:pt x="2079" y="162"/>
                  <a:pt x="2114" y="186"/>
                </a:cubicBezTo>
                <a:cubicBezTo>
                  <a:pt x="2119" y="189"/>
                  <a:pt x="2125" y="189"/>
                  <a:pt x="2130" y="191"/>
                </a:cubicBezTo>
                <a:cubicBezTo>
                  <a:pt x="2143" y="198"/>
                  <a:pt x="2156" y="204"/>
                  <a:pt x="2168" y="213"/>
                </a:cubicBezTo>
                <a:cubicBezTo>
                  <a:pt x="2227" y="256"/>
                  <a:pt x="2286" y="307"/>
                  <a:pt x="2342" y="354"/>
                </a:cubicBezTo>
                <a:cubicBezTo>
                  <a:pt x="2396" y="400"/>
                  <a:pt x="2373" y="369"/>
                  <a:pt x="2396" y="403"/>
                </a:cubicBezTo>
                <a:cubicBezTo>
                  <a:pt x="2387" y="450"/>
                  <a:pt x="2363" y="489"/>
                  <a:pt x="2347" y="533"/>
                </a:cubicBezTo>
                <a:cubicBezTo>
                  <a:pt x="2336" y="595"/>
                  <a:pt x="2307" y="655"/>
                  <a:pt x="2271" y="707"/>
                </a:cubicBezTo>
                <a:cubicBezTo>
                  <a:pt x="2260" y="743"/>
                  <a:pt x="2235" y="771"/>
                  <a:pt x="2222" y="805"/>
                </a:cubicBezTo>
                <a:cubicBezTo>
                  <a:pt x="2207" y="916"/>
                  <a:pt x="2152" y="1021"/>
                  <a:pt x="2103" y="1120"/>
                </a:cubicBezTo>
                <a:cubicBezTo>
                  <a:pt x="2094" y="1138"/>
                  <a:pt x="2091" y="1158"/>
                  <a:pt x="2081" y="1175"/>
                </a:cubicBezTo>
                <a:cubicBezTo>
                  <a:pt x="2070" y="1194"/>
                  <a:pt x="2052" y="1209"/>
                  <a:pt x="2043" y="1229"/>
                </a:cubicBezTo>
                <a:cubicBezTo>
                  <a:pt x="2015" y="1291"/>
                  <a:pt x="1983" y="1363"/>
                  <a:pt x="1945" y="1419"/>
                </a:cubicBezTo>
                <a:cubicBezTo>
                  <a:pt x="1910" y="1470"/>
                  <a:pt x="1858" y="1531"/>
                  <a:pt x="1826" y="1588"/>
                </a:cubicBezTo>
                <a:cubicBezTo>
                  <a:pt x="1810" y="1617"/>
                  <a:pt x="1796" y="1648"/>
                  <a:pt x="1777" y="1675"/>
                </a:cubicBezTo>
                <a:cubicBezTo>
                  <a:pt x="1770" y="1686"/>
                  <a:pt x="1762" y="1696"/>
                  <a:pt x="1755" y="1707"/>
                </a:cubicBezTo>
                <a:cubicBezTo>
                  <a:pt x="1751" y="1712"/>
                  <a:pt x="1744" y="1723"/>
                  <a:pt x="1744" y="1723"/>
                </a:cubicBezTo>
                <a:cubicBezTo>
                  <a:pt x="1735" y="1752"/>
                  <a:pt x="1715" y="1774"/>
                  <a:pt x="1701" y="1800"/>
                </a:cubicBezTo>
                <a:cubicBezTo>
                  <a:pt x="1683" y="1834"/>
                  <a:pt x="1667" y="1871"/>
                  <a:pt x="1646" y="1903"/>
                </a:cubicBezTo>
                <a:cubicBezTo>
                  <a:pt x="1634" y="1921"/>
                  <a:pt x="1620" y="1939"/>
                  <a:pt x="1608" y="1957"/>
                </a:cubicBezTo>
                <a:cubicBezTo>
                  <a:pt x="1600" y="1968"/>
                  <a:pt x="1586" y="1990"/>
                  <a:pt x="1586" y="1990"/>
                </a:cubicBezTo>
                <a:cubicBezTo>
                  <a:pt x="1573" y="2031"/>
                  <a:pt x="1545" y="2064"/>
                  <a:pt x="1521" y="2098"/>
                </a:cubicBezTo>
                <a:cubicBezTo>
                  <a:pt x="1462" y="2183"/>
                  <a:pt x="1379" y="2285"/>
                  <a:pt x="1282" y="2327"/>
                </a:cubicBezTo>
                <a:cubicBezTo>
                  <a:pt x="1218" y="2354"/>
                  <a:pt x="1153" y="2395"/>
                  <a:pt x="1087" y="2414"/>
                </a:cubicBezTo>
                <a:cubicBezTo>
                  <a:pt x="959" y="2452"/>
                  <a:pt x="1040" y="2422"/>
                  <a:pt x="989" y="2441"/>
                </a:cubicBezTo>
                <a:cubicBezTo>
                  <a:pt x="916" y="2438"/>
                  <a:pt x="843" y="2443"/>
                  <a:pt x="771" y="2430"/>
                </a:cubicBezTo>
                <a:cubicBezTo>
                  <a:pt x="713" y="2419"/>
                  <a:pt x="662" y="2403"/>
                  <a:pt x="603" y="2397"/>
                </a:cubicBezTo>
                <a:cubicBezTo>
                  <a:pt x="569" y="2386"/>
                  <a:pt x="536" y="2380"/>
                  <a:pt x="500" y="2376"/>
                </a:cubicBezTo>
                <a:cubicBezTo>
                  <a:pt x="417" y="2355"/>
                  <a:pt x="334" y="2333"/>
                  <a:pt x="250" y="2316"/>
                </a:cubicBezTo>
                <a:cubicBezTo>
                  <a:pt x="213" y="2293"/>
                  <a:pt x="177" y="2278"/>
                  <a:pt x="136" y="2261"/>
                </a:cubicBezTo>
                <a:cubicBezTo>
                  <a:pt x="85" y="2219"/>
                  <a:pt x="58" y="2174"/>
                  <a:pt x="21" y="2120"/>
                </a:cubicBezTo>
                <a:cubicBezTo>
                  <a:pt x="15" y="2081"/>
                  <a:pt x="4" y="2045"/>
                  <a:pt x="0" y="2006"/>
                </a:cubicBezTo>
                <a:cubicBezTo>
                  <a:pt x="2" y="1863"/>
                  <a:pt x="0" y="1720"/>
                  <a:pt x="5" y="1577"/>
                </a:cubicBezTo>
                <a:cubicBezTo>
                  <a:pt x="6" y="1548"/>
                  <a:pt x="67" y="1480"/>
                  <a:pt x="87" y="1457"/>
                </a:cubicBezTo>
                <a:cubicBezTo>
                  <a:pt x="131" y="1408"/>
                  <a:pt x="213" y="1310"/>
                  <a:pt x="228" y="1245"/>
                </a:cubicBezTo>
                <a:cubicBezTo>
                  <a:pt x="232" y="1164"/>
                  <a:pt x="229" y="1167"/>
                  <a:pt x="244" y="1115"/>
                </a:cubicBezTo>
                <a:cubicBezTo>
                  <a:pt x="258" y="1065"/>
                  <a:pt x="240" y="1121"/>
                  <a:pt x="261" y="1071"/>
                </a:cubicBezTo>
                <a:cubicBezTo>
                  <a:pt x="263" y="1066"/>
                  <a:pt x="266" y="1055"/>
                  <a:pt x="266" y="1055"/>
                </a:cubicBezTo>
                <a:lnTo>
                  <a:pt x="285" y="1104"/>
                </a:lnTo>
                <a:lnTo>
                  <a:pt x="285" y="1056"/>
                </a:lnTo>
              </a:path>
            </a:pathLst>
          </a:custGeom>
          <a:noFill/>
          <a:ln w="9525" cap="flat" cmpd="sng">
            <a:solidFill>
              <a:schemeClr val="hlink"/>
            </a:solidFill>
            <a:prstDash val="solid"/>
            <a:round/>
            <a:headEnd/>
            <a:tailEnd/>
          </a:ln>
          <a:effectLst/>
        </p:spPr>
        <p:txBody>
          <a:bodyPr wrap="none" anchor="ctr">
            <a:prstTxWarp prst="textNoShape">
              <a:avLst/>
            </a:prstTxWarp>
          </a:bodyPr>
          <a:lstStyle/>
          <a:p>
            <a:endParaRPr lang="en-US"/>
          </a:p>
        </p:txBody>
      </p:sp>
      <p:sp>
        <p:nvSpPr>
          <p:cNvPr id="474220" name="Text Box 108"/>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Inheritance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4219"/>
                                        </p:tgtEl>
                                        <p:attrNameLst>
                                          <p:attrName>style.visibility</p:attrName>
                                        </p:attrNameLst>
                                      </p:cBhvr>
                                      <p:to>
                                        <p:strVal val="visible"/>
                                      </p:to>
                                    </p:set>
                                    <p:animEffect transition="in" filter="blinds(horizontal)">
                                      <p:cBhvr>
                                        <p:cTn id="7" dur="500"/>
                                        <p:tgtEl>
                                          <p:spTgt spid="474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2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0"/>
          </p:nvPr>
        </p:nvSpPr>
        <p:spPr/>
        <p:txBody>
          <a:bodyPr/>
          <a:lstStyle/>
          <a:p>
            <a:fld id="{FA2DB416-2CB3-1F4B-9A3F-006086B8F597}" type="slidenum">
              <a:rPr lang="en-US"/>
              <a:pPr/>
              <a:t>49</a:t>
            </a:fld>
            <a:endParaRPr lang="en-US"/>
          </a:p>
        </p:txBody>
      </p:sp>
      <p:sp>
        <p:nvSpPr>
          <p:cNvPr id="476162" name="Rectangle 2"/>
          <p:cNvSpPr>
            <a:spLocks noGrp="1" noChangeArrowheads="1"/>
          </p:cNvSpPr>
          <p:nvPr>
            <p:ph type="title"/>
          </p:nvPr>
        </p:nvSpPr>
        <p:spPr/>
        <p:txBody>
          <a:bodyPr/>
          <a:lstStyle/>
          <a:p>
            <a:r>
              <a:rPr lang="en-US" sz="2800"/>
              <a:t>One table for the inheritance tree </a:t>
            </a:r>
          </a:p>
        </p:txBody>
      </p:sp>
      <p:sp>
        <p:nvSpPr>
          <p:cNvPr id="476163" name="Rectangle 3"/>
          <p:cNvSpPr>
            <a:spLocks noGrp="1" noChangeArrowheads="1"/>
          </p:cNvSpPr>
          <p:nvPr>
            <p:ph type="body" sz="half" idx="1"/>
          </p:nvPr>
        </p:nvSpPr>
        <p:spPr>
          <a:xfrm>
            <a:off x="381000" y="914400"/>
            <a:ext cx="7848600" cy="609600"/>
          </a:xfrm>
        </p:spPr>
        <p:txBody>
          <a:bodyPr/>
          <a:lstStyle/>
          <a:p>
            <a:pPr>
              <a:lnSpc>
                <a:spcPct val="90000"/>
              </a:lnSpc>
            </a:pPr>
            <a:r>
              <a:rPr lang="en-US" sz="1800"/>
              <a:t>Solution: use the union of all attributes of all objects in the inheritance hierarchy as the columns of a single database table.</a:t>
            </a:r>
          </a:p>
        </p:txBody>
      </p:sp>
      <p:graphicFrame>
        <p:nvGraphicFramePr>
          <p:cNvPr id="476191" name="Group 31"/>
          <p:cNvGraphicFramePr>
            <a:graphicFrameLocks noGrp="1"/>
          </p:cNvGraphicFramePr>
          <p:nvPr>
            <p:ph sz="quarter" idx="2"/>
          </p:nvPr>
        </p:nvGraphicFramePr>
        <p:xfrm>
          <a:off x="2622550" y="4779963"/>
          <a:ext cx="5992813" cy="1127760"/>
        </p:xfrm>
        <a:graphic>
          <a:graphicData uri="http://schemas.openxmlformats.org/drawingml/2006/table">
            <a:tbl>
              <a:tblPr/>
              <a:tblGrid>
                <a:gridCol w="1997075"/>
                <a:gridCol w="1998663"/>
                <a:gridCol w="1997075"/>
              </a:tblGrid>
              <a:tr h="26670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1" i="0" u="none" strike="noStrike" cap="none" normalizeH="0" baseline="0">
                          <a:ln>
                            <a:noFill/>
                          </a:ln>
                          <a:solidFill>
                            <a:schemeClr val="tx1"/>
                          </a:solidFill>
                          <a:effectLst/>
                          <a:latin typeface="Calibri" charset="0"/>
                        </a:rPr>
                        <a:t>BaseClass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1" i="0" u="none" strike="noStrike" cap="none" normalizeH="0" baseline="0">
                          <a:ln>
                            <a:noFill/>
                          </a:ln>
                          <a:solidFill>
                            <a:schemeClr val="tx1"/>
                          </a:solidFill>
                          <a:effectLst/>
                          <a:latin typeface="Calibri" charset="0"/>
                        </a:rPr>
                        <a:t>DescendantA Attributes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1" i="0" u="none" strike="noStrike" cap="none" normalizeH="0" baseline="0">
                          <a:ln>
                            <a:noFill/>
                          </a:ln>
                          <a:solidFill>
                            <a:schemeClr val="tx1"/>
                          </a:solidFill>
                          <a:effectLst/>
                          <a:latin typeface="Calibri" charset="0"/>
                        </a:rPr>
                        <a:t>DescendantB Attributes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Attribute Values from 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rgbClr val="FF0000"/>
                          </a:solidFill>
                          <a:effectLst/>
                          <a:latin typeface="Calibri" charset="0"/>
                        </a:rPr>
                        <a:t>Null Values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rgbClr val="FF0000"/>
                          </a:solidFill>
                          <a:effectLst/>
                          <a:latin typeface="Calibri" charset="0"/>
                        </a:rPr>
                        <a:t>Null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Attribute Values from 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Attribute Values from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rgbClr val="FF0000"/>
                          </a:solidFill>
                          <a:effectLst/>
                          <a:latin typeface="Calibri" charset="0"/>
                        </a:rPr>
                        <a:t>Null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Attribute Values from 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rgbClr val="FF0000"/>
                          </a:solidFill>
                          <a:effectLst/>
                          <a:latin typeface="Calibri" charset="0"/>
                        </a:rPr>
                        <a:t>Null values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Attribute Values from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6186" name="Rectangle 26"/>
          <p:cNvSpPr>
            <a:spLocks noChangeArrowheads="1"/>
          </p:cNvSpPr>
          <p:nvPr/>
        </p:nvSpPr>
        <p:spPr bwMode="auto">
          <a:xfrm>
            <a:off x="228600" y="5029200"/>
            <a:ext cx="2209800" cy="1071563"/>
          </a:xfrm>
          <a:prstGeom prst="rect">
            <a:avLst/>
          </a:prstGeom>
          <a:noFill/>
          <a:ln w="15875">
            <a:noFill/>
            <a:miter lim="800000"/>
            <a:headEnd/>
            <a:tailEnd/>
          </a:ln>
          <a:effectLst/>
        </p:spPr>
        <p:txBody>
          <a:bodyPr>
            <a:prstTxWarp prst="textNoShape">
              <a:avLst/>
            </a:prstTxWarp>
            <a:spAutoFit/>
          </a:bodyPr>
          <a:lstStyle/>
          <a:p>
            <a:pPr>
              <a:spcBef>
                <a:spcPct val="20000"/>
              </a:spcBef>
            </a:pPr>
            <a:r>
              <a:rPr lang="en-US" sz="1400">
                <a:latin typeface="Arial" charset="0"/>
                <a:ea typeface="Arial" charset="0"/>
                <a:cs typeface="Arial" charset="0"/>
              </a:rPr>
              <a:t>Base class instance</a:t>
            </a:r>
          </a:p>
          <a:p>
            <a:pPr>
              <a:spcBef>
                <a:spcPct val="20000"/>
              </a:spcBef>
            </a:pPr>
            <a:r>
              <a:rPr lang="en-US" sz="1400">
                <a:latin typeface="Arial" charset="0"/>
                <a:ea typeface="Arial" charset="0"/>
                <a:cs typeface="Arial" charset="0"/>
              </a:rPr>
              <a:t>DescendantA instance</a:t>
            </a:r>
          </a:p>
          <a:p>
            <a:pPr>
              <a:spcBef>
                <a:spcPct val="20000"/>
              </a:spcBef>
            </a:pPr>
            <a:r>
              <a:rPr lang="en-US" sz="1400">
                <a:latin typeface="Arial" charset="0"/>
                <a:ea typeface="Arial" charset="0"/>
                <a:cs typeface="Arial" charset="0"/>
              </a:rPr>
              <a:t>DescendantB instance</a:t>
            </a:r>
          </a:p>
          <a:p>
            <a:pPr>
              <a:spcBef>
                <a:spcPct val="20000"/>
              </a:spcBef>
            </a:pPr>
            <a:endParaRPr lang="en-US" sz="1400">
              <a:latin typeface="Arial" charset="0"/>
              <a:ea typeface="Arial" charset="0"/>
              <a:cs typeface="Arial" charset="0"/>
            </a:endParaRPr>
          </a:p>
        </p:txBody>
      </p:sp>
      <p:sp>
        <p:nvSpPr>
          <p:cNvPr id="476187" name="AutoShape 27"/>
          <p:cNvSpPr>
            <a:spLocks noChangeArrowheads="1"/>
          </p:cNvSpPr>
          <p:nvPr/>
        </p:nvSpPr>
        <p:spPr bwMode="auto">
          <a:xfrm>
            <a:off x="3962400" y="4114800"/>
            <a:ext cx="838200" cy="304800"/>
          </a:xfrm>
          <a:prstGeom prst="downArrow">
            <a:avLst>
              <a:gd name="adj1" fmla="val 50000"/>
              <a:gd name="adj2" fmla="val 25000"/>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76188" name="Text Box 28"/>
          <p:cNvSpPr txBox="1">
            <a:spLocks noChangeArrowheads="1"/>
          </p:cNvSpPr>
          <p:nvPr/>
        </p:nvSpPr>
        <p:spPr bwMode="auto">
          <a:xfrm>
            <a:off x="762000" y="2438400"/>
            <a:ext cx="3886200" cy="457200"/>
          </a:xfrm>
          <a:prstGeom prst="rect">
            <a:avLst/>
          </a:prstGeom>
          <a:noFill/>
          <a:ln w="15875">
            <a:noFill/>
            <a:miter lim="800000"/>
            <a:headEnd/>
            <a:tailEnd/>
          </a:ln>
          <a:effectLst/>
        </p:spPr>
        <p:txBody>
          <a:bodyPr>
            <a:prstTxWarp prst="textNoShape">
              <a:avLst/>
            </a:prstTxWarp>
            <a:spAutoFit/>
          </a:bodyPr>
          <a:lstStyle/>
          <a:p>
            <a:pPr>
              <a:spcBef>
                <a:spcPct val="50000"/>
              </a:spcBef>
            </a:pPr>
            <a:endParaRPr lang="en-US" b="1"/>
          </a:p>
        </p:txBody>
      </p:sp>
      <p:sp>
        <p:nvSpPr>
          <p:cNvPr id="476189" name="Text Box 29"/>
          <p:cNvSpPr txBox="1">
            <a:spLocks noChangeArrowheads="1"/>
          </p:cNvSpPr>
          <p:nvPr/>
        </p:nvSpPr>
        <p:spPr bwMode="auto">
          <a:xfrm>
            <a:off x="1905000" y="2362200"/>
            <a:ext cx="5562600" cy="457200"/>
          </a:xfrm>
          <a:prstGeom prst="rect">
            <a:avLst/>
          </a:prstGeom>
          <a:noFill/>
          <a:ln w="15875">
            <a:noFill/>
            <a:miter lim="800000"/>
            <a:headEnd/>
            <a:tailEnd/>
          </a:ln>
          <a:effectLst/>
        </p:spPr>
        <p:txBody>
          <a:bodyPr>
            <a:prstTxWarp prst="textNoShape">
              <a:avLst/>
            </a:prstTxWarp>
            <a:spAutoFit/>
          </a:bodyPr>
          <a:lstStyle/>
          <a:p>
            <a:pPr>
              <a:spcBef>
                <a:spcPct val="50000"/>
              </a:spcBef>
            </a:pPr>
            <a:endParaRPr lang="en-US" b="1"/>
          </a:p>
        </p:txBody>
      </p:sp>
      <p:graphicFrame>
        <p:nvGraphicFramePr>
          <p:cNvPr id="476190" name="Object 30"/>
          <p:cNvGraphicFramePr>
            <a:graphicFrameLocks noGrp="1" noChangeAspect="1"/>
          </p:cNvGraphicFramePr>
          <p:nvPr>
            <p:ph sz="quarter" idx="3"/>
          </p:nvPr>
        </p:nvGraphicFramePr>
        <p:xfrm>
          <a:off x="2906713" y="1609725"/>
          <a:ext cx="3540125" cy="2544763"/>
        </p:xfrm>
        <a:graphic>
          <a:graphicData uri="http://schemas.openxmlformats.org/presentationml/2006/ole">
            <mc:AlternateContent xmlns:mc="http://schemas.openxmlformats.org/markup-compatibility/2006">
              <mc:Choice xmlns:v="urn:schemas-microsoft-com:vml" Requires="v">
                <p:oleObj spid="_x0000_s476196" name="Pacestar UML Diagram" r:id="rId4" imgW="3646800" imgH="2071800" progId="">
                  <p:embed/>
                </p:oleObj>
              </mc:Choice>
              <mc:Fallback>
                <p:oleObj name="Pacestar UML Diagram" r:id="rId4" imgW="3646800" imgH="2071800"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713" y="1609725"/>
                        <a:ext cx="3540125" cy="25447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76192" name="Text Box 32"/>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Inheritance</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404B8-9651-FE47-A2CC-07B2B17F0952}" type="slidenum">
              <a:rPr lang="en-US"/>
              <a:pPr/>
              <a:t>5</a:t>
            </a:fld>
            <a:endParaRPr lang="en-US"/>
          </a:p>
        </p:txBody>
      </p:sp>
      <p:sp>
        <p:nvSpPr>
          <p:cNvPr id="396290" name="Rectangle 2"/>
          <p:cNvSpPr>
            <a:spLocks noGrp="1" noChangeArrowheads="1"/>
          </p:cNvSpPr>
          <p:nvPr>
            <p:ph type="title"/>
          </p:nvPr>
        </p:nvSpPr>
        <p:spPr/>
        <p:txBody>
          <a:bodyPr/>
          <a:lstStyle/>
          <a:p>
            <a:r>
              <a:rPr lang="en-US" sz="2600"/>
              <a:t>From the client side</a:t>
            </a:r>
          </a:p>
        </p:txBody>
      </p:sp>
      <p:sp>
        <p:nvSpPr>
          <p:cNvPr id="396291" name="Rectangle 3"/>
          <p:cNvSpPr>
            <a:spLocks noGrp="1" noChangeArrowheads="1"/>
          </p:cNvSpPr>
          <p:nvPr>
            <p:ph type="body" idx="1"/>
          </p:nvPr>
        </p:nvSpPr>
        <p:spPr/>
        <p:txBody>
          <a:bodyPr/>
          <a:lstStyle/>
          <a:p>
            <a:pPr lvl="1">
              <a:spcBef>
                <a:spcPct val="0"/>
              </a:spcBef>
              <a:buFont typeface="Arial" charset="0"/>
              <a:buNone/>
            </a:pPr>
            <a:endParaRPr lang="en-US" sz="1600"/>
          </a:p>
          <a:p>
            <a:pPr>
              <a:spcBef>
                <a:spcPct val="0"/>
              </a:spcBef>
              <a:buFontTx/>
              <a:buNone/>
            </a:pPr>
            <a:r>
              <a:rPr lang="en-US" sz="1600">
                <a:solidFill>
                  <a:schemeClr val="tx1"/>
                </a:solidFill>
              </a:rPr>
              <a:t>public class Person_Stub implements Person{</a:t>
            </a:r>
          </a:p>
          <a:p>
            <a:pPr>
              <a:spcBef>
                <a:spcPct val="0"/>
              </a:spcBef>
              <a:buFontTx/>
              <a:buNone/>
            </a:pPr>
            <a:r>
              <a:rPr lang="en-US" sz="1600">
                <a:solidFill>
                  <a:schemeClr val="tx1"/>
                </a:solidFill>
              </a:rPr>
              <a:t>	Socket socket;</a:t>
            </a:r>
          </a:p>
          <a:p>
            <a:pPr>
              <a:spcBef>
                <a:spcPct val="0"/>
              </a:spcBef>
              <a:buFontTx/>
              <a:buNone/>
            </a:pPr>
            <a:r>
              <a:rPr lang="en-US" sz="1600">
                <a:solidFill>
                  <a:schemeClr val="tx1"/>
                </a:solidFill>
              </a:rPr>
              <a:t>	public Person_Stub() throws Throwable{</a:t>
            </a:r>
          </a:p>
          <a:p>
            <a:pPr>
              <a:spcBef>
                <a:spcPct val="0"/>
              </a:spcBef>
              <a:buFontTx/>
              <a:buNone/>
            </a:pPr>
            <a:r>
              <a:rPr lang="en-US" sz="1600">
                <a:solidFill>
                  <a:schemeClr val="tx1"/>
                </a:solidFill>
              </a:rPr>
              <a:t>	       socket=new Socket(“ip address here", 8765);</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	</a:t>
            </a:r>
          </a:p>
          <a:p>
            <a:pPr>
              <a:spcBef>
                <a:spcPct val="0"/>
              </a:spcBef>
              <a:buFontTx/>
              <a:buNone/>
            </a:pPr>
            <a:r>
              <a:rPr lang="en-US" sz="1600">
                <a:solidFill>
                  <a:schemeClr val="tx1"/>
                </a:solidFill>
              </a:rPr>
              <a:t>	public int getAge()throws Throwable{</a:t>
            </a:r>
          </a:p>
          <a:p>
            <a:pPr>
              <a:spcBef>
                <a:spcPct val="0"/>
              </a:spcBef>
              <a:buFontTx/>
              <a:buNone/>
            </a:pPr>
            <a:r>
              <a:rPr lang="en-US" sz="1600">
                <a:solidFill>
                  <a:schemeClr val="tx1"/>
                </a:solidFill>
              </a:rPr>
              <a:t> 	    ObjectOutputStream outStream = </a:t>
            </a:r>
          </a:p>
          <a:p>
            <a:pPr>
              <a:spcBef>
                <a:spcPct val="0"/>
              </a:spcBef>
              <a:buFontTx/>
              <a:buNone/>
            </a:pPr>
            <a:r>
              <a:rPr lang="en-US" sz="1600">
                <a:solidFill>
                  <a:schemeClr val="tx1"/>
                </a:solidFill>
              </a:rPr>
              <a:t>                                    new ObjectOutputStream(socket.getOutputStream());</a:t>
            </a:r>
          </a:p>
          <a:p>
            <a:pPr>
              <a:spcBef>
                <a:spcPct val="0"/>
              </a:spcBef>
              <a:buFontTx/>
              <a:buNone/>
            </a:pPr>
            <a:r>
              <a:rPr lang="en-US" sz="1600">
                <a:solidFill>
                  <a:schemeClr val="tx1"/>
                </a:solidFill>
              </a:rPr>
              <a:t>	    outStream.writeObject("age");</a:t>
            </a:r>
          </a:p>
          <a:p>
            <a:pPr>
              <a:spcBef>
                <a:spcPct val="0"/>
              </a:spcBef>
              <a:buFontTx/>
              <a:buNone/>
            </a:pPr>
            <a:r>
              <a:rPr lang="en-US" sz="1600">
                <a:solidFill>
                  <a:schemeClr val="tx1"/>
                </a:solidFill>
              </a:rPr>
              <a:t>	    outStream.flush();</a:t>
            </a:r>
          </a:p>
          <a:p>
            <a:pPr>
              <a:spcBef>
                <a:spcPct val="0"/>
              </a:spcBef>
              <a:buFontTx/>
              <a:buNone/>
            </a:pPr>
            <a:r>
              <a:rPr lang="en-US" sz="1600">
                <a:solidFill>
                  <a:schemeClr val="tx1"/>
                </a:solidFill>
              </a:rPr>
              <a:t>	    ObjectInputStream inStream=</a:t>
            </a:r>
          </a:p>
          <a:p>
            <a:pPr>
              <a:spcBef>
                <a:spcPct val="0"/>
              </a:spcBef>
              <a:buFontTx/>
              <a:buNone/>
            </a:pPr>
            <a:r>
              <a:rPr lang="en-US" sz="1600">
                <a:solidFill>
                  <a:schemeClr val="tx1"/>
                </a:solidFill>
              </a:rPr>
              <a:t>                                 new ObjectInputStream(socket.getInputStream());</a:t>
            </a:r>
          </a:p>
          <a:p>
            <a:pPr>
              <a:spcBef>
                <a:spcPct val="0"/>
              </a:spcBef>
              <a:buFontTx/>
              <a:buNone/>
            </a:pPr>
            <a:r>
              <a:rPr lang="en-US" sz="1600">
                <a:solidFill>
                  <a:schemeClr val="tx1"/>
                </a:solidFill>
              </a:rPr>
              <a:t>	    return inStream.readInt();</a:t>
            </a:r>
          </a:p>
          <a:p>
            <a:pPr>
              <a:spcBef>
                <a:spcPct val="0"/>
              </a:spcBef>
              <a:buFontTx/>
              <a:buNone/>
            </a:pPr>
            <a:r>
              <a:rPr lang="en-US" sz="1600">
                <a:solidFill>
                  <a:schemeClr val="tx1"/>
                </a:solidFill>
              </a:rPr>
              <a:t>	}</a:t>
            </a:r>
          </a:p>
          <a:p>
            <a:pPr>
              <a:spcBef>
                <a:spcPct val="0"/>
              </a:spcBef>
              <a:buFontTx/>
              <a:buNone/>
            </a:pPr>
            <a:endParaRPr lang="en-US" sz="1600">
              <a:solidFill>
                <a:schemeClr val="tx1"/>
              </a:solidFill>
            </a:endParaRPr>
          </a:p>
          <a:p>
            <a:pPr>
              <a:spcBef>
                <a:spcPct val="0"/>
              </a:spcBef>
              <a:buFontTx/>
              <a:buNone/>
            </a:pPr>
            <a:r>
              <a:rPr lang="en-US" sz="1600">
                <a:solidFill>
                  <a:schemeClr val="tx1"/>
                </a:solidFill>
              </a:rPr>
              <a:t>	public String getName()throws Throwable{ … }</a:t>
            </a:r>
          </a:p>
          <a:p>
            <a:pPr>
              <a:spcBef>
                <a:spcPct val="0"/>
              </a:spcBef>
              <a:buFontTx/>
              <a:buNone/>
            </a:pPr>
            <a:r>
              <a:rPr lang="en-US" sz="1600">
                <a:solidFill>
                  <a:schemeClr val="tx1"/>
                </a:solidFill>
              </a:rPr>
              <a:t>}</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076350B-C680-4646-880B-CA475DD04FD4}" type="slidenum">
              <a:rPr lang="en-US"/>
              <a:pPr/>
              <a:t>50</a:t>
            </a:fld>
            <a:endParaRPr lang="en-US"/>
          </a:p>
        </p:txBody>
      </p:sp>
      <p:sp>
        <p:nvSpPr>
          <p:cNvPr id="478210" name="Rectangle 2"/>
          <p:cNvSpPr>
            <a:spLocks noGrp="1" noChangeArrowheads="1"/>
          </p:cNvSpPr>
          <p:nvPr>
            <p:ph type="title"/>
          </p:nvPr>
        </p:nvSpPr>
        <p:spPr/>
        <p:txBody>
          <a:bodyPr/>
          <a:lstStyle/>
          <a:p>
            <a:r>
              <a:rPr lang="en-US"/>
              <a:t>One table for the inheritance tree</a:t>
            </a:r>
          </a:p>
        </p:txBody>
      </p:sp>
      <p:sp>
        <p:nvSpPr>
          <p:cNvPr id="478211" name="Rectangle 3"/>
          <p:cNvSpPr>
            <a:spLocks noGrp="1" noChangeArrowheads="1"/>
          </p:cNvSpPr>
          <p:nvPr>
            <p:ph type="body" idx="1"/>
          </p:nvPr>
        </p:nvSpPr>
        <p:spPr/>
        <p:txBody>
          <a:bodyPr/>
          <a:lstStyle/>
          <a:p>
            <a:r>
              <a:rPr lang="en-US"/>
              <a:t>Consequences</a:t>
            </a:r>
          </a:p>
          <a:p>
            <a:pPr lvl="1"/>
            <a:r>
              <a:rPr lang="en-US" b="1"/>
              <a:t>Write/update performance</a:t>
            </a:r>
            <a:r>
              <a:rPr lang="en-US"/>
              <a:t>: Reading/writing any objects in the hierarchy with one database operation </a:t>
            </a:r>
          </a:p>
          <a:p>
            <a:pPr lvl="1"/>
            <a:r>
              <a:rPr lang="en-US" b="1"/>
              <a:t>Space consumption</a:t>
            </a:r>
            <a:r>
              <a:rPr lang="en-US"/>
              <a:t>: Requires more space to store the objects</a:t>
            </a:r>
          </a:p>
        </p:txBody>
      </p:sp>
      <p:sp>
        <p:nvSpPr>
          <p:cNvPr id="478212"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Inheritance</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0"/>
          </p:nvPr>
        </p:nvSpPr>
        <p:spPr/>
        <p:txBody>
          <a:bodyPr/>
          <a:lstStyle/>
          <a:p>
            <a:fld id="{2FB42B7C-44C8-9F41-AC57-B991E7DF9B08}" type="slidenum">
              <a:rPr lang="en-US"/>
              <a:pPr/>
              <a:t>51</a:t>
            </a:fld>
            <a:endParaRPr lang="en-US"/>
          </a:p>
        </p:txBody>
      </p:sp>
      <p:sp>
        <p:nvSpPr>
          <p:cNvPr id="480258" name="Rectangle 2"/>
          <p:cNvSpPr>
            <a:spLocks noGrp="1" noChangeArrowheads="1"/>
          </p:cNvSpPr>
          <p:nvPr>
            <p:ph type="title"/>
          </p:nvPr>
        </p:nvSpPr>
        <p:spPr/>
        <p:txBody>
          <a:bodyPr/>
          <a:lstStyle/>
          <a:p>
            <a:r>
              <a:rPr lang="en-US"/>
              <a:t>One table for each class </a:t>
            </a:r>
          </a:p>
        </p:txBody>
      </p:sp>
      <p:sp>
        <p:nvSpPr>
          <p:cNvPr id="480259" name="Rectangle 3"/>
          <p:cNvSpPr>
            <a:spLocks noGrp="1" noChangeArrowheads="1"/>
          </p:cNvSpPr>
          <p:nvPr>
            <p:ph type="body" sz="half" idx="1"/>
          </p:nvPr>
        </p:nvSpPr>
        <p:spPr>
          <a:xfrm>
            <a:off x="838200" y="990600"/>
            <a:ext cx="7770813" cy="779463"/>
          </a:xfrm>
        </p:spPr>
        <p:txBody>
          <a:bodyPr/>
          <a:lstStyle/>
          <a:p>
            <a:pPr>
              <a:lnSpc>
                <a:spcPct val="90000"/>
              </a:lnSpc>
            </a:pPr>
            <a:r>
              <a:rPr lang="en-US" sz="1800"/>
              <a:t>Solution</a:t>
            </a:r>
          </a:p>
          <a:p>
            <a:pPr lvl="1">
              <a:lnSpc>
                <a:spcPct val="90000"/>
              </a:lnSpc>
            </a:pPr>
            <a:r>
              <a:rPr lang="en-US" sz="1600"/>
              <a:t>Map the attributes of each class to a separate table</a:t>
            </a:r>
          </a:p>
        </p:txBody>
      </p:sp>
      <p:graphicFrame>
        <p:nvGraphicFramePr>
          <p:cNvPr id="480260" name="Object 4"/>
          <p:cNvGraphicFramePr>
            <a:graphicFrameLocks noGrp="1" noChangeAspect="1"/>
          </p:cNvGraphicFramePr>
          <p:nvPr>
            <p:ph sz="quarter" idx="2"/>
          </p:nvPr>
        </p:nvGraphicFramePr>
        <p:xfrm>
          <a:off x="981075" y="2846388"/>
          <a:ext cx="2997200" cy="1844675"/>
        </p:xfrm>
        <a:graphic>
          <a:graphicData uri="http://schemas.openxmlformats.org/presentationml/2006/ole">
            <mc:AlternateContent xmlns:mc="http://schemas.openxmlformats.org/markup-compatibility/2006">
              <mc:Choice xmlns:v="urn:schemas-microsoft-com:vml" Requires="v">
                <p:oleObj spid="_x0000_s480266" name="Pacestar UML Diagram" r:id="rId4" imgW="3646800" imgH="2071800" progId="">
                  <p:embed/>
                </p:oleObj>
              </mc:Choice>
              <mc:Fallback>
                <p:oleObj name="Pacestar UML Diagram" r:id="rId4" imgW="3646800" imgH="20718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75" y="2846388"/>
                        <a:ext cx="2997200" cy="1844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80285" name="Group 29"/>
          <p:cNvGraphicFramePr>
            <a:graphicFrameLocks noGrp="1"/>
          </p:cNvGraphicFramePr>
          <p:nvPr>
            <p:ph sz="quarter" idx="3"/>
          </p:nvPr>
        </p:nvGraphicFramePr>
        <p:xfrm>
          <a:off x="5378450" y="2743200"/>
          <a:ext cx="1830388" cy="703263"/>
        </p:xfrm>
        <a:graphic>
          <a:graphicData uri="http://schemas.openxmlformats.org/drawingml/2006/table">
            <a:tbl>
              <a:tblPr/>
              <a:tblGrid>
                <a:gridCol w="1830388"/>
              </a:tblGrid>
              <a:tr h="319088">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1" u="none" strike="noStrike" cap="none" normalizeH="0" baseline="0">
                          <a:ln>
                            <a:noFill/>
                          </a:ln>
                          <a:solidFill>
                            <a:schemeClr val="tx1"/>
                          </a:solidFill>
                          <a:effectLst/>
                          <a:latin typeface="Calibri" charset="0"/>
                        </a:rPr>
                        <a:t>BaseClassTable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BaseClassAtrributes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0269" name="Group 13"/>
          <p:cNvGraphicFramePr>
            <a:graphicFrameLocks noGrp="1"/>
          </p:cNvGraphicFramePr>
          <p:nvPr/>
        </p:nvGraphicFramePr>
        <p:xfrm>
          <a:off x="6705600" y="3962400"/>
          <a:ext cx="1905000" cy="838201"/>
        </p:xfrm>
        <a:graphic>
          <a:graphicData uri="http://schemas.openxmlformats.org/drawingml/2006/table">
            <a:tbl>
              <a:tblPr/>
              <a:tblGrid>
                <a:gridCol w="1905000"/>
              </a:tblGrid>
              <a:tr h="300038">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1" u="none" strike="noStrike" cap="none" normalizeH="0" baseline="0">
                          <a:ln>
                            <a:noFill/>
                          </a:ln>
                          <a:solidFill>
                            <a:schemeClr val="tx1"/>
                          </a:solidFill>
                          <a:effectLst/>
                          <a:latin typeface="Calibri" charset="0"/>
                        </a:rPr>
                        <a:t>DescendentB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200" b="0" i="0" u="none" strike="noStrike" cap="none" normalizeH="0" baseline="0">
                          <a:ln>
                            <a:noFill/>
                          </a:ln>
                          <a:solidFill>
                            <a:schemeClr val="tx1"/>
                          </a:solidFill>
                          <a:effectLst/>
                          <a:latin typeface="Calibri" charset="0"/>
                        </a:rPr>
                        <a:t>DescendentB Attributes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0277" name="Rectangle 21"/>
          <p:cNvSpPr>
            <a:spLocks noChangeArrowheads="1"/>
          </p:cNvSpPr>
          <p:nvPr/>
        </p:nvSpPr>
        <p:spPr bwMode="auto">
          <a:xfrm>
            <a:off x="4572000" y="4267200"/>
            <a:ext cx="1814513" cy="612775"/>
          </a:xfrm>
          <a:prstGeom prst="rect">
            <a:avLst/>
          </a:prstGeom>
          <a:noFill/>
          <a:ln w="15875">
            <a:noFill/>
            <a:miter lim="800000"/>
            <a:headEnd/>
            <a:tailEnd/>
          </a:ln>
          <a:effectLst/>
        </p:spPr>
        <p:txBody>
          <a:bodyPr>
            <a:prstTxWarp prst="textNoShape">
              <a:avLst/>
            </a:prstTxWarp>
          </a:bodyPr>
          <a:lstStyle/>
          <a:p>
            <a:pPr>
              <a:spcBef>
                <a:spcPct val="40000"/>
              </a:spcBef>
              <a:buSzPct val="115000"/>
            </a:pPr>
            <a:r>
              <a:rPr lang="en-US" sz="1200">
                <a:latin typeface="Calibri" charset="0"/>
              </a:rPr>
              <a:t>DescendentA Attributes</a:t>
            </a:r>
          </a:p>
        </p:txBody>
      </p:sp>
      <p:sp>
        <p:nvSpPr>
          <p:cNvPr id="480278" name="Rectangle 22"/>
          <p:cNvSpPr>
            <a:spLocks noChangeArrowheads="1"/>
          </p:cNvSpPr>
          <p:nvPr/>
        </p:nvSpPr>
        <p:spPr bwMode="auto">
          <a:xfrm>
            <a:off x="4572000" y="3962400"/>
            <a:ext cx="1814513" cy="273050"/>
          </a:xfrm>
          <a:prstGeom prst="rect">
            <a:avLst/>
          </a:prstGeom>
          <a:noFill/>
          <a:ln w="15875">
            <a:noFill/>
            <a:miter lim="800000"/>
            <a:headEnd/>
            <a:tailEnd/>
          </a:ln>
          <a:effectLst/>
        </p:spPr>
        <p:txBody>
          <a:bodyPr>
            <a:prstTxWarp prst="textNoShape">
              <a:avLst/>
            </a:prstTxWarp>
          </a:bodyPr>
          <a:lstStyle/>
          <a:p>
            <a:pPr>
              <a:spcBef>
                <a:spcPct val="40000"/>
              </a:spcBef>
              <a:buSzPct val="115000"/>
            </a:pPr>
            <a:r>
              <a:rPr lang="en-US" sz="1200" i="1">
                <a:latin typeface="Calibri" charset="0"/>
              </a:rPr>
              <a:t>DescendentA Table</a:t>
            </a:r>
          </a:p>
        </p:txBody>
      </p:sp>
      <p:sp>
        <p:nvSpPr>
          <p:cNvPr id="480279" name="Line 23"/>
          <p:cNvSpPr>
            <a:spLocks noChangeShapeType="1"/>
          </p:cNvSpPr>
          <p:nvPr/>
        </p:nvSpPr>
        <p:spPr bwMode="auto">
          <a:xfrm>
            <a:off x="4572000" y="3962400"/>
            <a:ext cx="1814513" cy="0"/>
          </a:xfrm>
          <a:prstGeom prst="line">
            <a:avLst/>
          </a:prstGeom>
          <a:noFill/>
          <a:ln w="28575" cap="rnd">
            <a:solidFill>
              <a:schemeClr val="tx1"/>
            </a:solidFill>
            <a:round/>
            <a:headEnd/>
            <a:tailEnd/>
          </a:ln>
          <a:effectLst/>
        </p:spPr>
        <p:txBody>
          <a:bodyPr>
            <a:prstTxWarp prst="textNoShape">
              <a:avLst/>
            </a:prstTxWarp>
          </a:bodyPr>
          <a:lstStyle/>
          <a:p>
            <a:endParaRPr lang="en-US"/>
          </a:p>
        </p:txBody>
      </p:sp>
      <p:sp>
        <p:nvSpPr>
          <p:cNvPr id="480280" name="Line 24"/>
          <p:cNvSpPr>
            <a:spLocks noChangeShapeType="1"/>
          </p:cNvSpPr>
          <p:nvPr/>
        </p:nvSpPr>
        <p:spPr bwMode="auto">
          <a:xfrm>
            <a:off x="4572000" y="4235450"/>
            <a:ext cx="1814513" cy="0"/>
          </a:xfrm>
          <a:prstGeom prst="line">
            <a:avLst/>
          </a:prstGeom>
          <a:noFill/>
          <a:ln w="12700" cap="rnd">
            <a:solidFill>
              <a:schemeClr val="tx1"/>
            </a:solidFill>
            <a:round/>
            <a:headEnd/>
            <a:tailEnd/>
          </a:ln>
          <a:effectLst/>
        </p:spPr>
        <p:txBody>
          <a:bodyPr>
            <a:prstTxWarp prst="textNoShape">
              <a:avLst/>
            </a:prstTxWarp>
          </a:bodyPr>
          <a:lstStyle/>
          <a:p>
            <a:endParaRPr lang="en-US"/>
          </a:p>
        </p:txBody>
      </p:sp>
      <p:sp>
        <p:nvSpPr>
          <p:cNvPr id="480281" name="Line 25"/>
          <p:cNvSpPr>
            <a:spLocks noChangeShapeType="1"/>
          </p:cNvSpPr>
          <p:nvPr/>
        </p:nvSpPr>
        <p:spPr bwMode="auto">
          <a:xfrm>
            <a:off x="4572000" y="4848225"/>
            <a:ext cx="1814513" cy="0"/>
          </a:xfrm>
          <a:prstGeom prst="line">
            <a:avLst/>
          </a:prstGeom>
          <a:noFill/>
          <a:ln w="12700" cap="rnd">
            <a:solidFill>
              <a:schemeClr val="tx1"/>
            </a:solidFill>
            <a:round/>
            <a:headEnd/>
            <a:tailEnd/>
          </a:ln>
          <a:effectLst/>
        </p:spPr>
        <p:txBody>
          <a:bodyPr>
            <a:prstTxWarp prst="textNoShape">
              <a:avLst/>
            </a:prstTxWarp>
          </a:bodyPr>
          <a:lstStyle/>
          <a:p>
            <a:endParaRPr lang="en-US"/>
          </a:p>
        </p:txBody>
      </p:sp>
      <p:sp>
        <p:nvSpPr>
          <p:cNvPr id="480282" name="Line 26"/>
          <p:cNvSpPr>
            <a:spLocks noChangeShapeType="1"/>
          </p:cNvSpPr>
          <p:nvPr/>
        </p:nvSpPr>
        <p:spPr bwMode="auto">
          <a:xfrm>
            <a:off x="4572000" y="3962400"/>
            <a:ext cx="0" cy="885825"/>
          </a:xfrm>
          <a:prstGeom prst="line">
            <a:avLst/>
          </a:prstGeom>
          <a:noFill/>
          <a:ln w="28575" cap="rnd">
            <a:solidFill>
              <a:schemeClr val="tx1"/>
            </a:solidFill>
            <a:round/>
            <a:headEnd/>
            <a:tailEnd/>
          </a:ln>
          <a:effectLst/>
        </p:spPr>
        <p:txBody>
          <a:bodyPr>
            <a:prstTxWarp prst="textNoShape">
              <a:avLst/>
            </a:prstTxWarp>
          </a:bodyPr>
          <a:lstStyle/>
          <a:p>
            <a:endParaRPr lang="en-US"/>
          </a:p>
        </p:txBody>
      </p:sp>
      <p:sp>
        <p:nvSpPr>
          <p:cNvPr id="480283" name="Line 27"/>
          <p:cNvSpPr>
            <a:spLocks noChangeShapeType="1"/>
          </p:cNvSpPr>
          <p:nvPr/>
        </p:nvSpPr>
        <p:spPr bwMode="auto">
          <a:xfrm>
            <a:off x="6386513" y="3962400"/>
            <a:ext cx="0" cy="885825"/>
          </a:xfrm>
          <a:prstGeom prst="line">
            <a:avLst/>
          </a:prstGeom>
          <a:noFill/>
          <a:ln w="28575" cap="rnd">
            <a:solidFill>
              <a:schemeClr val="tx1"/>
            </a:solidFill>
            <a:round/>
            <a:headEnd/>
            <a:tailEnd/>
          </a:ln>
          <a:effectLst/>
        </p:spPr>
        <p:txBody>
          <a:bodyPr>
            <a:prstTxWarp prst="textNoShape">
              <a:avLst/>
            </a:prstTxWarp>
          </a:bodyPr>
          <a:lstStyle/>
          <a:p>
            <a:endParaRPr lang="en-US"/>
          </a:p>
        </p:txBody>
      </p:sp>
      <p:sp>
        <p:nvSpPr>
          <p:cNvPr id="480284" name="AutoShape 28"/>
          <p:cNvSpPr>
            <a:spLocks noChangeArrowheads="1"/>
          </p:cNvSpPr>
          <p:nvPr/>
        </p:nvSpPr>
        <p:spPr bwMode="auto">
          <a:xfrm rot="16200000">
            <a:off x="3486150" y="3067050"/>
            <a:ext cx="838200" cy="419100"/>
          </a:xfrm>
          <a:prstGeom prst="downArrow">
            <a:avLst>
              <a:gd name="adj1" fmla="val 50000"/>
              <a:gd name="adj2" fmla="val 25000"/>
            </a:avLst>
          </a:prstGeom>
          <a:noFill/>
          <a:ln w="15875">
            <a:solidFill>
              <a:schemeClr val="tx1"/>
            </a:solidFill>
            <a:miter lim="800000"/>
            <a:headEnd/>
            <a:tailEnd/>
          </a:ln>
          <a:effectLst/>
        </p:spPr>
        <p:txBody>
          <a:bodyPr wrap="none" anchor="ctr">
            <a:prstTxWarp prst="textNoShape">
              <a:avLst/>
            </a:prstTxWarp>
          </a:bodyPr>
          <a:lstStyle/>
          <a:p>
            <a:endParaRPr lang="en-US"/>
          </a:p>
        </p:txBody>
      </p:sp>
      <p:sp>
        <p:nvSpPr>
          <p:cNvPr id="480286" name="Text Box 30"/>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Inheritance</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4B95320-47CC-0A4F-8C84-E865DC005A8A}" type="slidenum">
              <a:rPr lang="en-US"/>
              <a:pPr/>
              <a:t>52</a:t>
            </a:fld>
            <a:endParaRPr lang="en-US"/>
          </a:p>
        </p:txBody>
      </p:sp>
      <p:sp>
        <p:nvSpPr>
          <p:cNvPr id="482306" name="Rectangle 2"/>
          <p:cNvSpPr>
            <a:spLocks noChangeArrowheads="1"/>
          </p:cNvSpPr>
          <p:nvPr/>
        </p:nvSpPr>
        <p:spPr bwMode="auto">
          <a:xfrm>
            <a:off x="838200" y="762000"/>
            <a:ext cx="7467600" cy="533400"/>
          </a:xfrm>
          <a:prstGeom prst="rect">
            <a:avLst/>
          </a:prstGeom>
          <a:noFill/>
          <a:ln w="9525">
            <a:noFill/>
            <a:miter lim="800000"/>
            <a:headEnd/>
            <a:tailEnd/>
          </a:ln>
          <a:effectLst/>
        </p:spPr>
        <p:txBody>
          <a:bodyPr anchor="ctr">
            <a:prstTxWarp prst="textNoShape">
              <a:avLst/>
            </a:prstTxWarp>
          </a:bodyPr>
          <a:lstStyle/>
          <a:p>
            <a:r>
              <a:rPr lang="en-US" sz="3000">
                <a:solidFill>
                  <a:schemeClr val="hlink"/>
                </a:solidFill>
                <a:latin typeface="Calibri" charset="0"/>
              </a:rPr>
              <a:t>One table for each class </a:t>
            </a:r>
          </a:p>
        </p:txBody>
      </p:sp>
      <p:sp>
        <p:nvSpPr>
          <p:cNvPr id="482307" name="Rectangle 3"/>
          <p:cNvSpPr>
            <a:spLocks noChangeArrowheads="1"/>
          </p:cNvSpPr>
          <p:nvPr/>
        </p:nvSpPr>
        <p:spPr bwMode="auto">
          <a:xfrm>
            <a:off x="762000" y="1524000"/>
            <a:ext cx="7772400" cy="4114800"/>
          </a:xfrm>
          <a:prstGeom prst="rect">
            <a:avLst/>
          </a:prstGeom>
          <a:noFill/>
          <a:ln w="9525">
            <a:noFill/>
            <a:miter lim="800000"/>
            <a:headEnd/>
            <a:tailEnd/>
          </a:ln>
          <a:effectLst/>
        </p:spPr>
        <p:txBody>
          <a:bodyPr>
            <a:prstTxWarp prst="textNoShape">
              <a:avLst/>
            </a:prstTxWarp>
          </a:bodyPr>
          <a:lstStyle/>
          <a:p>
            <a:pPr marL="236538" indent="-236538">
              <a:spcBef>
                <a:spcPct val="40000"/>
              </a:spcBef>
              <a:buSzPct val="115000"/>
              <a:buFontTx/>
              <a:buChar char="•"/>
            </a:pPr>
            <a:r>
              <a:rPr lang="en-US">
                <a:solidFill>
                  <a:srgbClr val="663300"/>
                </a:solidFill>
                <a:latin typeface="Calibri" charset="0"/>
              </a:rPr>
              <a:t>Consequences</a:t>
            </a:r>
          </a:p>
          <a:p>
            <a:pPr marL="633413" lvl="1" indent="-188913">
              <a:spcBef>
                <a:spcPct val="20000"/>
              </a:spcBef>
              <a:buFont typeface="Arial" charset="0"/>
              <a:buChar char="–"/>
            </a:pPr>
            <a:r>
              <a:rPr lang="en-US" sz="2000" b="1">
                <a:latin typeface="Calibri" charset="0"/>
                <a:ea typeface="ＭＳ Ｐゴシック" charset="-128"/>
              </a:rPr>
              <a:t>Write and update performance</a:t>
            </a:r>
            <a:r>
              <a:rPr lang="en-US" sz="2000">
                <a:latin typeface="Calibri" charset="0"/>
                <a:ea typeface="ＭＳ Ｐゴシック" charset="-128"/>
              </a:rPr>
              <a:t>: More database operations involved </a:t>
            </a:r>
          </a:p>
          <a:p>
            <a:pPr marL="633413" lvl="1" indent="-188913">
              <a:spcBef>
                <a:spcPct val="20000"/>
              </a:spcBef>
              <a:buFont typeface="Arial" charset="0"/>
              <a:buChar char="–"/>
            </a:pPr>
            <a:r>
              <a:rPr lang="en-US" sz="2000" b="1">
                <a:latin typeface="Calibri" charset="0"/>
                <a:ea typeface="ＭＳ Ｐゴシック" charset="-128"/>
              </a:rPr>
              <a:t>Space consumption</a:t>
            </a:r>
            <a:r>
              <a:rPr lang="en-US" sz="2000">
                <a:latin typeface="Calibri" charset="0"/>
                <a:ea typeface="ＭＳ Ｐゴシック" charset="-128"/>
              </a:rPr>
              <a:t>: has near optimal consumption</a:t>
            </a:r>
          </a:p>
          <a:p>
            <a:pPr marL="633413" lvl="1" indent="-188913">
              <a:spcBef>
                <a:spcPct val="20000"/>
              </a:spcBef>
              <a:buFont typeface="Arial" charset="0"/>
              <a:buChar char="–"/>
            </a:pPr>
            <a:r>
              <a:rPr lang="en-US" sz="2000" b="1">
                <a:latin typeface="Calibri" charset="0"/>
                <a:ea typeface="ＭＳ Ｐゴシック" charset="-128"/>
              </a:rPr>
              <a:t>Maintenance cost:</a:t>
            </a:r>
            <a:r>
              <a:rPr lang="en-US" sz="2000">
                <a:latin typeface="Calibri" charset="0"/>
                <a:ea typeface="ＭＳ Ｐゴシック" charset="-128"/>
              </a:rPr>
              <a:t> As the mapping is straightforward and easy to understand, schema evolution is straightforward and easy.</a:t>
            </a:r>
          </a:p>
        </p:txBody>
      </p:sp>
      <p:sp>
        <p:nvSpPr>
          <p:cNvPr id="482308" name="Text Box 4"/>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Inheritance</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0"/>
          </p:nvPr>
        </p:nvSpPr>
        <p:spPr/>
        <p:txBody>
          <a:bodyPr/>
          <a:lstStyle/>
          <a:p>
            <a:fld id="{70C5416E-43A2-C948-BF15-3380D3F8FBA6}" type="slidenum">
              <a:rPr lang="en-US"/>
              <a:pPr/>
              <a:t>53</a:t>
            </a:fld>
            <a:endParaRPr lang="en-US"/>
          </a:p>
        </p:txBody>
      </p:sp>
      <p:sp>
        <p:nvSpPr>
          <p:cNvPr id="484354" name="Rectangle 2"/>
          <p:cNvSpPr>
            <a:spLocks noGrp="1" noChangeArrowheads="1"/>
          </p:cNvSpPr>
          <p:nvPr>
            <p:ph type="title"/>
          </p:nvPr>
        </p:nvSpPr>
        <p:spPr/>
        <p:txBody>
          <a:bodyPr/>
          <a:lstStyle/>
          <a:p>
            <a:r>
              <a:rPr lang="en-US"/>
              <a:t>One table for each inheritance path </a:t>
            </a:r>
          </a:p>
        </p:txBody>
      </p:sp>
      <p:sp>
        <p:nvSpPr>
          <p:cNvPr id="484355" name="Rectangle 3"/>
          <p:cNvSpPr>
            <a:spLocks noGrp="1" noChangeArrowheads="1"/>
          </p:cNvSpPr>
          <p:nvPr>
            <p:ph type="body" sz="half" idx="1"/>
          </p:nvPr>
        </p:nvSpPr>
        <p:spPr>
          <a:xfrm>
            <a:off x="762000" y="838200"/>
            <a:ext cx="7924800" cy="2514600"/>
          </a:xfrm>
        </p:spPr>
        <p:txBody>
          <a:bodyPr/>
          <a:lstStyle/>
          <a:p>
            <a:pPr>
              <a:lnSpc>
                <a:spcPct val="90000"/>
              </a:lnSpc>
            </a:pPr>
            <a:r>
              <a:rPr lang="en-US" sz="2000" dirty="0" smtClean="0"/>
              <a:t>Solution: </a:t>
            </a:r>
          </a:p>
          <a:p>
            <a:pPr lvl="1">
              <a:lnSpc>
                <a:spcPct val="90000"/>
              </a:lnSpc>
            </a:pPr>
            <a:r>
              <a:rPr lang="en-US" sz="1600" dirty="0" smtClean="0"/>
              <a:t>Map attributes </a:t>
            </a:r>
            <a:r>
              <a:rPr lang="en-US" sz="1600" dirty="0"/>
              <a:t>of each class to a separate table.</a:t>
            </a:r>
            <a:r>
              <a:rPr lang="en-US" sz="1600" dirty="0" smtClean="0"/>
              <a:t> add all inherited attributes</a:t>
            </a:r>
            <a:r>
              <a:rPr lang="en-US" sz="1600" dirty="0" smtClean="0">
                <a:latin typeface="TimesNewRomanPSMT" charset="0"/>
              </a:rPr>
              <a:t>.</a:t>
            </a:r>
            <a:endParaRPr lang="en-US" sz="1600" dirty="0">
              <a:latin typeface="TimesNewRomanPSMT" charset="0"/>
            </a:endParaRPr>
          </a:p>
          <a:p>
            <a:pPr lvl="1">
              <a:lnSpc>
                <a:spcPct val="90000"/>
              </a:lnSpc>
            </a:pPr>
            <a:r>
              <a:rPr lang="en-US" sz="1800" dirty="0">
                <a:latin typeface="TimesNewRomanPSMT" charset="0"/>
              </a:rPr>
              <a:t>If </a:t>
            </a:r>
            <a:r>
              <a:rPr lang="en-US" sz="1800" dirty="0" err="1">
                <a:latin typeface="Courier New" charset="0"/>
              </a:rPr>
              <a:t>BaseClass</a:t>
            </a:r>
            <a:r>
              <a:rPr lang="en-US" sz="1800" dirty="0">
                <a:latin typeface="Courier New" charset="0"/>
              </a:rPr>
              <a:t> </a:t>
            </a:r>
            <a:r>
              <a:rPr lang="en-US" sz="1800" dirty="0">
                <a:latin typeface="TimesNewRomanPSMT" charset="0"/>
              </a:rPr>
              <a:t>is abstract,</a:t>
            </a:r>
            <a:r>
              <a:rPr lang="en-US" sz="1800" dirty="0">
                <a:latin typeface="Courier" charset="0"/>
              </a:rPr>
              <a:t> </a:t>
            </a:r>
            <a:r>
              <a:rPr lang="en-US" sz="1800" dirty="0" err="1">
                <a:latin typeface="Courier New" charset="0"/>
              </a:rPr>
              <a:t>BaseClassTable</a:t>
            </a:r>
            <a:r>
              <a:rPr lang="en-US" sz="1800" dirty="0">
                <a:latin typeface="Courier New" charset="0"/>
              </a:rPr>
              <a:t> </a:t>
            </a:r>
            <a:r>
              <a:rPr lang="en-US" sz="1800" dirty="0">
                <a:latin typeface="TimesNewRomanPSMT" charset="0"/>
              </a:rPr>
              <a:t>is not generated</a:t>
            </a:r>
            <a:r>
              <a:rPr lang="en-US" sz="1800" dirty="0" smtClean="0">
                <a:latin typeface="TimesNewRomanPSMT" charset="0"/>
              </a:rPr>
              <a:t>.</a:t>
            </a:r>
          </a:p>
          <a:p>
            <a:r>
              <a:rPr lang="en-US" sz="1800" dirty="0" smtClean="0"/>
              <a:t>Consequences</a:t>
            </a:r>
          </a:p>
          <a:p>
            <a:pPr lvl="1"/>
            <a:r>
              <a:rPr lang="en-US" sz="1800" b="1" dirty="0" smtClean="0"/>
              <a:t>Write and update performance</a:t>
            </a:r>
            <a:r>
              <a:rPr lang="en-US" sz="1800" dirty="0" smtClean="0"/>
              <a:t>:  One database operation to read or write an object</a:t>
            </a:r>
          </a:p>
          <a:p>
            <a:pPr lvl="1"/>
            <a:r>
              <a:rPr lang="en-US" sz="1800" b="1" dirty="0" smtClean="0"/>
              <a:t>Maintenance</a:t>
            </a:r>
            <a:r>
              <a:rPr lang="en-US" sz="1800" dirty="0" smtClean="0"/>
              <a:t>: Adding or deleting attributes of a </a:t>
            </a:r>
            <a:r>
              <a:rPr lang="en-US" sz="1800" dirty="0" err="1" smtClean="0"/>
              <a:t>superclass</a:t>
            </a:r>
            <a:r>
              <a:rPr lang="en-US" sz="1800" dirty="0" smtClean="0"/>
              <a:t> results in changes to the tables of all derived classes.</a:t>
            </a:r>
          </a:p>
          <a:p>
            <a:pPr lvl="1">
              <a:lnSpc>
                <a:spcPct val="90000"/>
              </a:lnSpc>
            </a:pPr>
            <a:endParaRPr lang="en-US" sz="1800" dirty="0"/>
          </a:p>
        </p:txBody>
      </p:sp>
      <p:graphicFrame>
        <p:nvGraphicFramePr>
          <p:cNvPr id="484356" name="Object 4"/>
          <p:cNvGraphicFramePr>
            <a:graphicFrameLocks noGrp="1" noChangeAspect="1"/>
          </p:cNvGraphicFramePr>
          <p:nvPr>
            <p:ph sz="quarter" idx="2"/>
          </p:nvPr>
        </p:nvGraphicFramePr>
        <p:xfrm>
          <a:off x="1123950" y="3697288"/>
          <a:ext cx="3265488" cy="2009775"/>
        </p:xfrm>
        <a:graphic>
          <a:graphicData uri="http://schemas.openxmlformats.org/presentationml/2006/ole">
            <mc:AlternateContent xmlns:mc="http://schemas.openxmlformats.org/markup-compatibility/2006">
              <mc:Choice xmlns:v="urn:schemas-microsoft-com:vml" Requires="v">
                <p:oleObj spid="_x0000_s484362" name="Pacestar UML Diagram" r:id="rId4" imgW="3646800" imgH="2071800" progId="">
                  <p:embed/>
                </p:oleObj>
              </mc:Choice>
              <mc:Fallback>
                <p:oleObj name="Pacestar UML Diagram" r:id="rId4" imgW="3646800" imgH="20718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950" y="3697288"/>
                        <a:ext cx="3265488" cy="20097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84383" name="Group 31"/>
          <p:cNvGraphicFramePr>
            <a:graphicFrameLocks noGrp="1"/>
          </p:cNvGraphicFramePr>
          <p:nvPr/>
        </p:nvGraphicFramePr>
        <p:xfrm>
          <a:off x="7086600" y="4724400"/>
          <a:ext cx="1524000" cy="739774"/>
        </p:xfrm>
        <a:graphic>
          <a:graphicData uri="http://schemas.openxmlformats.org/drawingml/2006/table">
            <a:tbl>
              <a:tblPr/>
              <a:tblGrid>
                <a:gridCol w="1524000"/>
              </a:tblGrid>
              <a:tr h="282575">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0" i="1" u="none" strike="noStrike" cap="none" normalizeH="0" baseline="0">
                          <a:ln>
                            <a:noFill/>
                          </a:ln>
                          <a:solidFill>
                            <a:schemeClr val="tx1"/>
                          </a:solidFill>
                          <a:effectLst/>
                          <a:latin typeface="Calibri" charset="0"/>
                        </a:rPr>
                        <a:t>RightPathTable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1" i="0" u="none" strike="noStrike" cap="none" normalizeH="0" baseline="0">
                          <a:ln>
                            <a:noFill/>
                          </a:ln>
                          <a:solidFill>
                            <a:schemeClr val="tx1"/>
                          </a:solidFill>
                          <a:effectLst/>
                          <a:latin typeface="Calibri" charset="0"/>
                        </a:rPr>
                        <a:t>BaseClassAttributes</a:t>
                      </a:r>
                    </a:p>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0" i="0" u="none" strike="noStrike" cap="none" normalizeH="0" baseline="0">
                          <a:ln>
                            <a:noFill/>
                          </a:ln>
                          <a:solidFill>
                            <a:schemeClr val="tx1"/>
                          </a:solidFill>
                          <a:effectLst/>
                          <a:latin typeface="Calibri" charset="0"/>
                        </a:rPr>
                        <a:t>DescendentB Attributes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4365" name="Group 13"/>
          <p:cNvGraphicFramePr>
            <a:graphicFrameLocks noGrp="1"/>
          </p:cNvGraphicFramePr>
          <p:nvPr/>
        </p:nvGraphicFramePr>
        <p:xfrm>
          <a:off x="5029200" y="4724400"/>
          <a:ext cx="1524000" cy="762953"/>
        </p:xfrm>
        <a:graphic>
          <a:graphicData uri="http://schemas.openxmlformats.org/drawingml/2006/table">
            <a:tbl>
              <a:tblPr/>
              <a:tblGrid>
                <a:gridCol w="1524000"/>
              </a:tblGrid>
              <a:tr h="180975">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0" i="1" u="none" strike="noStrike" cap="none" normalizeH="0" baseline="0">
                          <a:ln>
                            <a:noFill/>
                          </a:ln>
                          <a:solidFill>
                            <a:schemeClr val="tx1"/>
                          </a:solidFill>
                          <a:effectLst/>
                          <a:latin typeface="Calibri" charset="0"/>
                        </a:rPr>
                        <a:t>LeftPathTable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1" i="0" u="none" strike="noStrike" cap="none" normalizeH="0" baseline="0">
                          <a:ln>
                            <a:noFill/>
                          </a:ln>
                          <a:solidFill>
                            <a:schemeClr val="tx1"/>
                          </a:solidFill>
                          <a:effectLst/>
                          <a:latin typeface="Calibri" charset="0"/>
                        </a:rPr>
                        <a:t>BaseClassAttributes</a:t>
                      </a:r>
                    </a:p>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0" i="0" u="none" strike="noStrike" cap="none" normalizeH="0" baseline="0">
                          <a:ln>
                            <a:noFill/>
                          </a:ln>
                          <a:solidFill>
                            <a:schemeClr val="tx1"/>
                          </a:solidFill>
                          <a:effectLst/>
                          <a:latin typeface="Calibri" charset="0"/>
                        </a:rPr>
                        <a:t>DescendentA Attributes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4373" name="AutoShape 21"/>
          <p:cNvSpPr>
            <a:spLocks noChangeArrowheads="1"/>
          </p:cNvSpPr>
          <p:nvPr/>
        </p:nvSpPr>
        <p:spPr bwMode="auto">
          <a:xfrm rot="16200000">
            <a:off x="4095750" y="4438650"/>
            <a:ext cx="838200" cy="419100"/>
          </a:xfrm>
          <a:prstGeom prst="downArrow">
            <a:avLst>
              <a:gd name="adj1" fmla="val 50000"/>
              <a:gd name="adj2" fmla="val 25000"/>
            </a:avLst>
          </a:prstGeom>
          <a:noFill/>
          <a:ln w="15875">
            <a:solidFill>
              <a:schemeClr val="tx1"/>
            </a:solidFill>
            <a:miter lim="800000"/>
            <a:headEnd/>
            <a:tailEnd/>
          </a:ln>
          <a:effectLst/>
        </p:spPr>
        <p:txBody>
          <a:bodyPr wrap="none" anchor="ctr">
            <a:prstTxWarp prst="textNoShape">
              <a:avLst/>
            </a:prstTxWarp>
          </a:bodyPr>
          <a:lstStyle/>
          <a:p>
            <a:endParaRPr lang="en-US"/>
          </a:p>
        </p:txBody>
      </p:sp>
      <p:graphicFrame>
        <p:nvGraphicFramePr>
          <p:cNvPr id="484382" name="Group 30"/>
          <p:cNvGraphicFramePr>
            <a:graphicFrameLocks noGrp="1"/>
          </p:cNvGraphicFramePr>
          <p:nvPr>
            <p:ph sz="quarter" idx="3"/>
          </p:nvPr>
        </p:nvGraphicFramePr>
        <p:xfrm>
          <a:off x="6378575" y="3814763"/>
          <a:ext cx="1462088" cy="671513"/>
        </p:xfrm>
        <a:graphic>
          <a:graphicData uri="http://schemas.openxmlformats.org/drawingml/2006/table">
            <a:tbl>
              <a:tblPr/>
              <a:tblGrid>
                <a:gridCol w="1462088"/>
              </a:tblGrid>
              <a:tr h="304800">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0" i="1" u="none" strike="noStrike" cap="none" normalizeH="0" baseline="0">
                          <a:ln>
                            <a:noFill/>
                          </a:ln>
                          <a:solidFill>
                            <a:schemeClr val="tx1"/>
                          </a:solidFill>
                          <a:effectLst/>
                          <a:latin typeface="Calibri" charset="0"/>
                        </a:rPr>
                        <a:t>BaseClassTable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40000"/>
                        </a:spcBef>
                        <a:spcAft>
                          <a:spcPct val="0"/>
                        </a:spcAft>
                        <a:buClrTx/>
                        <a:buSzPct val="115000"/>
                        <a:buFontTx/>
                        <a:buNone/>
                        <a:tabLst/>
                      </a:pPr>
                      <a:r>
                        <a:rPr kumimoji="0" lang="en-US" sz="1000" b="0" i="0" u="none" strike="noStrike" cap="none" normalizeH="0" baseline="0">
                          <a:ln>
                            <a:noFill/>
                          </a:ln>
                          <a:solidFill>
                            <a:schemeClr val="tx1"/>
                          </a:solidFill>
                          <a:effectLst/>
                          <a:latin typeface="Calibri" charset="0"/>
                        </a:rPr>
                        <a:t>BaseClassAtrributes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4384" name="Text Box 32"/>
          <p:cNvSpPr txBox="1">
            <a:spLocks noChangeArrowheads="1"/>
          </p:cNvSpPr>
          <p:nvPr/>
        </p:nvSpPr>
        <p:spPr bwMode="auto">
          <a:xfrm>
            <a:off x="60325" y="1447800"/>
            <a:ext cx="488950" cy="4038600"/>
          </a:xfrm>
          <a:prstGeom prst="rect">
            <a:avLst/>
          </a:prstGeom>
          <a:noFill/>
          <a:ln w="9525">
            <a:noFill/>
            <a:miter lim="800000"/>
            <a:headEnd/>
            <a:tailEnd/>
          </a:ln>
          <a:effectLst/>
        </p:spPr>
        <p:txBody>
          <a:bodyPr vert="eaVert">
            <a:prstTxWarp prst="textNoShape">
              <a:avLst/>
            </a:prstTxWarp>
            <a:spAutoFit/>
          </a:bodyPr>
          <a:lstStyle/>
          <a:p>
            <a:pPr>
              <a:spcBef>
                <a:spcPct val="50000"/>
              </a:spcBef>
            </a:pPr>
            <a:r>
              <a:rPr lang="en-US" sz="2000">
                <a:solidFill>
                  <a:srgbClr val="D7D7D7"/>
                </a:solidFill>
                <a:latin typeface="Georgia" charset="0"/>
              </a:rPr>
              <a:t>O/R mapping: Inheritance</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3ACC8BFD-71FD-6C41-B52A-1B1BFB0EBA42}" type="slidenum">
              <a:rPr lang="en-US"/>
              <a:pPr/>
              <a:t>54</a:t>
            </a:fld>
            <a:endParaRPr lang="en-US"/>
          </a:p>
        </p:txBody>
      </p:sp>
      <p:sp>
        <p:nvSpPr>
          <p:cNvPr id="519173" name="Rectangle 5"/>
          <p:cNvSpPr>
            <a:spLocks noGrp="1" noChangeArrowheads="1"/>
          </p:cNvSpPr>
          <p:nvPr>
            <p:ph type="title"/>
          </p:nvPr>
        </p:nvSpPr>
        <p:spPr/>
        <p:txBody>
          <a:bodyPr/>
          <a:lstStyle/>
          <a:p>
            <a:r>
              <a:rPr lang="en-US" sz="2600"/>
              <a:t>ORM tools</a:t>
            </a:r>
          </a:p>
        </p:txBody>
      </p:sp>
      <p:sp>
        <p:nvSpPr>
          <p:cNvPr id="519174" name="Rectangle 6"/>
          <p:cNvSpPr>
            <a:spLocks noGrp="1" noChangeArrowheads="1"/>
          </p:cNvSpPr>
          <p:nvPr>
            <p:ph type="body" sz="half" idx="1"/>
          </p:nvPr>
        </p:nvSpPr>
        <p:spPr/>
        <p:txBody>
          <a:bodyPr/>
          <a:lstStyle/>
          <a:p>
            <a:pPr>
              <a:lnSpc>
                <a:spcPct val="80000"/>
              </a:lnSpc>
            </a:pPr>
            <a:r>
              <a:rPr lang="en-US" sz="1800"/>
              <a:t>Map object-oriented domain model to relational database</a:t>
            </a:r>
          </a:p>
          <a:p>
            <a:pPr>
              <a:lnSpc>
                <a:spcPct val="80000"/>
              </a:lnSpc>
            </a:pPr>
            <a:r>
              <a:rPr lang="en-US" sz="1800"/>
              <a:t>Free developer of persistence-related programming task</a:t>
            </a:r>
          </a:p>
          <a:p>
            <a:pPr>
              <a:lnSpc>
                <a:spcPct val="80000"/>
              </a:lnSpc>
            </a:pPr>
            <a:r>
              <a:rPr lang="en-US" sz="1800"/>
              <a:t>Hibernate</a:t>
            </a:r>
          </a:p>
          <a:p>
            <a:pPr lvl="1">
              <a:lnSpc>
                <a:spcPct val="80000"/>
              </a:lnSpc>
            </a:pPr>
            <a:r>
              <a:rPr lang="en-US" sz="1600"/>
              <a:t>maps Java types to SQL types</a:t>
            </a:r>
          </a:p>
          <a:p>
            <a:pPr lvl="1">
              <a:lnSpc>
                <a:spcPct val="80000"/>
              </a:lnSpc>
            </a:pPr>
            <a:r>
              <a:rPr lang="en-US" sz="1600"/>
              <a:t>transparent persistence for classes meeting certain requirements</a:t>
            </a:r>
          </a:p>
          <a:p>
            <a:pPr lvl="1">
              <a:lnSpc>
                <a:spcPct val="80000"/>
              </a:lnSpc>
            </a:pPr>
            <a:r>
              <a:rPr lang="en-US" sz="1600"/>
              <a:t>generates SQL for more than 25 dialects behind the scenes</a:t>
            </a:r>
          </a:p>
          <a:p>
            <a:pPr lvl="1">
              <a:lnSpc>
                <a:spcPct val="80000"/>
              </a:lnSpc>
            </a:pPr>
            <a:r>
              <a:rPr lang="en-US" sz="1600"/>
              <a:t>provides data query and retrieval using either HQL or SQL</a:t>
            </a:r>
          </a:p>
          <a:p>
            <a:pPr lvl="1">
              <a:lnSpc>
                <a:spcPct val="80000"/>
              </a:lnSpc>
            </a:pPr>
            <a:r>
              <a:rPr lang="en-US" sz="1600"/>
              <a:t>can be used stand-alone with Java SE or in Java EE applications</a:t>
            </a:r>
          </a:p>
          <a:p>
            <a:pPr>
              <a:lnSpc>
                <a:spcPct val="80000"/>
              </a:lnSpc>
            </a:pPr>
            <a:r>
              <a:rPr lang="en-US" sz="1800"/>
              <a:t>Java Persistence API (JPA)</a:t>
            </a:r>
          </a:p>
          <a:p>
            <a:pPr lvl="1">
              <a:lnSpc>
                <a:spcPct val="80000"/>
              </a:lnSpc>
            </a:pPr>
            <a:r>
              <a:rPr lang="en-US" sz="1600"/>
              <a:t>Enterprise Java Beans Standard 3.0</a:t>
            </a:r>
          </a:p>
          <a:p>
            <a:pPr lvl="1">
              <a:lnSpc>
                <a:spcPct val="80000"/>
              </a:lnSpc>
            </a:pPr>
            <a:r>
              <a:rPr lang="en-US" sz="1600"/>
              <a:t>introduced annotations to define mapping</a:t>
            </a:r>
          </a:p>
          <a:p>
            <a:pPr lvl="1">
              <a:lnSpc>
                <a:spcPct val="80000"/>
              </a:lnSpc>
            </a:pPr>
            <a:r>
              <a:rPr lang="en-US" sz="1600"/>
              <a:t>javax.persistence package</a:t>
            </a:r>
          </a:p>
        </p:txBody>
      </p:sp>
      <p:sp>
        <p:nvSpPr>
          <p:cNvPr id="519175" name="Rectangle 7"/>
          <p:cNvSpPr>
            <a:spLocks noGrp="1" noChangeArrowheads="1"/>
          </p:cNvSpPr>
          <p:nvPr>
            <p:ph type="body" sz="half" idx="2"/>
          </p:nvPr>
        </p:nvSpPr>
        <p:spPr/>
        <p:txBody>
          <a:bodyPr/>
          <a:lstStyle/>
          <a:p>
            <a:pPr>
              <a:lnSpc>
                <a:spcPct val="80000"/>
              </a:lnSpc>
            </a:pPr>
            <a:endParaRPr lang="en-US" sz="1800"/>
          </a:p>
        </p:txBody>
      </p:sp>
      <p:pic>
        <p:nvPicPr>
          <p:cNvPr id="519172" name="Picture 4" descr="hibernateInApplication"/>
          <p:cNvPicPr>
            <a:picLocks noChangeAspect="1" noChangeArrowheads="1"/>
          </p:cNvPicPr>
          <p:nvPr/>
        </p:nvPicPr>
        <p:blipFill>
          <a:blip r:embed="rId2"/>
          <a:srcRect/>
          <a:stretch>
            <a:fillRect/>
          </a:stretch>
        </p:blipFill>
        <p:spPr bwMode="auto">
          <a:xfrm>
            <a:off x="4724400" y="1524000"/>
            <a:ext cx="4191000" cy="35750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D6D65F6-5D05-FB4C-A34B-94B73A95E946}" type="slidenum">
              <a:rPr lang="en-US"/>
              <a:pPr/>
              <a:t>55</a:t>
            </a:fld>
            <a:endParaRPr lang="en-US"/>
          </a:p>
        </p:txBody>
      </p:sp>
      <p:sp>
        <p:nvSpPr>
          <p:cNvPr id="525314" name="Rectangle 2"/>
          <p:cNvSpPr>
            <a:spLocks noGrp="1" noChangeArrowheads="1"/>
          </p:cNvSpPr>
          <p:nvPr>
            <p:ph type="title"/>
          </p:nvPr>
        </p:nvSpPr>
        <p:spPr/>
        <p:txBody>
          <a:bodyPr/>
          <a:lstStyle/>
          <a:p>
            <a:r>
              <a:rPr lang="en-US"/>
              <a:t>Mapping strategies</a:t>
            </a:r>
          </a:p>
        </p:txBody>
      </p:sp>
      <p:sp>
        <p:nvSpPr>
          <p:cNvPr id="525315" name="Rectangle 3"/>
          <p:cNvSpPr>
            <a:spLocks noGrp="1" noChangeArrowheads="1"/>
          </p:cNvSpPr>
          <p:nvPr>
            <p:ph type="body" idx="1"/>
          </p:nvPr>
        </p:nvSpPr>
        <p:spPr>
          <a:xfrm>
            <a:off x="838200" y="838200"/>
            <a:ext cx="7848600" cy="5257800"/>
          </a:xfrm>
        </p:spPr>
        <p:txBody>
          <a:bodyPr/>
          <a:lstStyle/>
          <a:p>
            <a:endParaRPr lang="en-US"/>
          </a:p>
        </p:txBody>
      </p:sp>
      <p:pic>
        <p:nvPicPr>
          <p:cNvPr id="525369" name="Picture 57"/>
          <p:cNvPicPr>
            <a:picLocks noChangeAspect="1" noChangeArrowheads="1"/>
          </p:cNvPicPr>
          <p:nvPr/>
        </p:nvPicPr>
        <p:blipFill>
          <a:blip r:embed="rId2"/>
          <a:srcRect/>
          <a:stretch>
            <a:fillRect/>
          </a:stretch>
        </p:blipFill>
        <p:spPr bwMode="auto">
          <a:xfrm>
            <a:off x="838200" y="1676400"/>
            <a:ext cx="7600950" cy="40671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770E0E-B8FC-A344-83A4-4AF525910CC7}" type="slidenum">
              <a:rPr lang="en-US"/>
              <a:pPr/>
              <a:t>6</a:t>
            </a:fld>
            <a:endParaRPr lang="en-US" dirty="0"/>
          </a:p>
        </p:txBody>
      </p:sp>
      <p:sp>
        <p:nvSpPr>
          <p:cNvPr id="398338" name="Rectangle 2"/>
          <p:cNvSpPr>
            <a:spLocks noGrp="1" noChangeArrowheads="1"/>
          </p:cNvSpPr>
          <p:nvPr>
            <p:ph type="title"/>
          </p:nvPr>
        </p:nvSpPr>
        <p:spPr/>
        <p:txBody>
          <a:bodyPr/>
          <a:lstStyle/>
          <a:p>
            <a:r>
              <a:rPr lang="en-US" sz="2600"/>
              <a:t>From the server side</a:t>
            </a:r>
          </a:p>
        </p:txBody>
      </p:sp>
      <p:sp>
        <p:nvSpPr>
          <p:cNvPr id="398339" name="Rectangle 3"/>
          <p:cNvSpPr>
            <a:spLocks noGrp="1" noChangeArrowheads="1"/>
          </p:cNvSpPr>
          <p:nvPr>
            <p:ph type="body" idx="1"/>
          </p:nvPr>
        </p:nvSpPr>
        <p:spPr>
          <a:xfrm>
            <a:off x="152400" y="990600"/>
            <a:ext cx="8534400" cy="5257800"/>
          </a:xfrm>
        </p:spPr>
        <p:txBody>
          <a:bodyPr/>
          <a:lstStyle/>
          <a:p>
            <a:pPr>
              <a:lnSpc>
                <a:spcPct val="80000"/>
              </a:lnSpc>
              <a:spcBef>
                <a:spcPct val="0"/>
              </a:spcBef>
              <a:buFontTx/>
              <a:buNone/>
            </a:pPr>
            <a:r>
              <a:rPr lang="en-US" sz="1600" dirty="0">
                <a:solidFill>
                  <a:schemeClr val="tx1"/>
                </a:solidFill>
              </a:rPr>
              <a:t>public class </a:t>
            </a:r>
            <a:r>
              <a:rPr lang="en-US" sz="1600" dirty="0" err="1">
                <a:solidFill>
                  <a:schemeClr val="tx1"/>
                </a:solidFill>
              </a:rPr>
              <a:t>Person_Skeleton</a:t>
            </a:r>
            <a:r>
              <a:rPr lang="en-US" sz="1600" dirty="0">
                <a:solidFill>
                  <a:schemeClr val="tx1"/>
                </a:solidFill>
              </a:rPr>
              <a:t> extends Thread { …</a:t>
            </a:r>
          </a:p>
          <a:p>
            <a:pPr>
              <a:lnSpc>
                <a:spcPct val="80000"/>
              </a:lnSpc>
              <a:spcBef>
                <a:spcPct val="0"/>
              </a:spcBef>
              <a:buFontTx/>
              <a:buNone/>
            </a:pPr>
            <a:endParaRPr lang="en-US" sz="1600" dirty="0">
              <a:solidFill>
                <a:schemeClr val="tx1"/>
              </a:solidFill>
            </a:endParaRPr>
          </a:p>
          <a:p>
            <a:pPr>
              <a:lnSpc>
                <a:spcPct val="80000"/>
              </a:lnSpc>
              <a:spcBef>
                <a:spcPct val="0"/>
              </a:spcBef>
              <a:buFontTx/>
              <a:buNone/>
            </a:pPr>
            <a:r>
              <a:rPr lang="en-US" sz="1600" dirty="0">
                <a:solidFill>
                  <a:schemeClr val="tx1"/>
                </a:solidFill>
              </a:rPr>
              <a:t>public </a:t>
            </a:r>
            <a:r>
              <a:rPr lang="en-US" sz="1600" dirty="0" err="1">
                <a:solidFill>
                  <a:schemeClr val="tx1"/>
                </a:solidFill>
              </a:rPr>
              <a:t>Person_Skeleton(Person</a:t>
            </a:r>
            <a:r>
              <a:rPr lang="en-US" sz="1600" dirty="0">
                <a:solidFill>
                  <a:schemeClr val="tx1"/>
                </a:solidFill>
              </a:rPr>
              <a:t> person) {  </a:t>
            </a:r>
            <a:r>
              <a:rPr lang="en-US" sz="1600" dirty="0" err="1">
                <a:solidFill>
                  <a:schemeClr val="tx1"/>
                </a:solidFill>
              </a:rPr>
              <a:t>this.myPerson</a:t>
            </a:r>
            <a:r>
              <a:rPr lang="en-US" sz="1600" dirty="0">
                <a:solidFill>
                  <a:schemeClr val="tx1"/>
                </a:solidFill>
              </a:rPr>
              <a:t> = person;}</a:t>
            </a:r>
          </a:p>
          <a:p>
            <a:pPr>
              <a:lnSpc>
                <a:spcPct val="80000"/>
              </a:lnSpc>
              <a:spcBef>
                <a:spcPct val="0"/>
              </a:spcBef>
              <a:buFontTx/>
              <a:buNone/>
            </a:pPr>
            <a:endParaRPr lang="en-US" sz="1600" dirty="0">
              <a:solidFill>
                <a:schemeClr val="tx1"/>
              </a:solidFill>
            </a:endParaRPr>
          </a:p>
          <a:p>
            <a:pPr>
              <a:lnSpc>
                <a:spcPct val="80000"/>
              </a:lnSpc>
              <a:spcBef>
                <a:spcPct val="0"/>
              </a:spcBef>
              <a:buFontTx/>
              <a:buNone/>
            </a:pPr>
            <a:r>
              <a:rPr lang="en-US" sz="1600" dirty="0">
                <a:solidFill>
                  <a:schemeClr val="tx1"/>
                </a:solidFill>
              </a:rPr>
              <a:t>public void run() { …</a:t>
            </a:r>
          </a:p>
          <a:p>
            <a:pPr>
              <a:lnSpc>
                <a:spcPct val="80000"/>
              </a:lnSpc>
              <a:spcBef>
                <a:spcPct val="0"/>
              </a:spcBef>
              <a:buFontTx/>
              <a:buNone/>
            </a:pPr>
            <a:r>
              <a:rPr lang="en-US" sz="1600" dirty="0">
                <a:solidFill>
                  <a:schemeClr val="tx1"/>
                </a:solidFill>
              </a:rPr>
              <a:t>	</a:t>
            </a:r>
            <a:r>
              <a:rPr lang="en-US" sz="1600" dirty="0" err="1">
                <a:solidFill>
                  <a:schemeClr val="tx1"/>
                </a:solidFill>
              </a:rPr>
              <a:t>ServerSocket</a:t>
            </a:r>
            <a:r>
              <a:rPr lang="en-US" sz="1600" dirty="0">
                <a:solidFill>
                  <a:schemeClr val="tx1"/>
                </a:solidFill>
              </a:rPr>
              <a:t> </a:t>
            </a:r>
            <a:r>
              <a:rPr lang="en-US" sz="1600" dirty="0" err="1">
                <a:solidFill>
                  <a:schemeClr val="tx1"/>
                </a:solidFill>
              </a:rPr>
              <a:t>serverSocket</a:t>
            </a:r>
            <a:r>
              <a:rPr lang="en-US" sz="1600" dirty="0">
                <a:solidFill>
                  <a:schemeClr val="tx1"/>
                </a:solidFill>
              </a:rPr>
              <a:t> = new ServerSocket(8765);</a:t>
            </a:r>
          </a:p>
          <a:p>
            <a:pPr>
              <a:lnSpc>
                <a:spcPct val="80000"/>
              </a:lnSpc>
              <a:spcBef>
                <a:spcPct val="0"/>
              </a:spcBef>
              <a:buFontTx/>
              <a:buNone/>
            </a:pPr>
            <a:r>
              <a:rPr lang="en-US" sz="1600" dirty="0">
                <a:solidFill>
                  <a:schemeClr val="tx1"/>
                </a:solidFill>
              </a:rPr>
              <a:t>	Socket socket = </a:t>
            </a:r>
            <a:r>
              <a:rPr lang="en-US" sz="1600" dirty="0" err="1">
                <a:solidFill>
                  <a:schemeClr val="tx1"/>
                </a:solidFill>
              </a:rPr>
              <a:t>serverSocket.accept</a:t>
            </a:r>
            <a:r>
              <a:rPr lang="en-US" sz="1600" dirty="0">
                <a:solidFill>
                  <a:schemeClr val="tx1"/>
                </a:solidFill>
              </a:rPr>
              <a:t>();</a:t>
            </a:r>
          </a:p>
          <a:p>
            <a:pPr>
              <a:lnSpc>
                <a:spcPct val="80000"/>
              </a:lnSpc>
              <a:spcBef>
                <a:spcPct val="0"/>
              </a:spcBef>
              <a:buFontTx/>
              <a:buNone/>
            </a:pPr>
            <a:r>
              <a:rPr lang="en-US" sz="1600" dirty="0">
                <a:solidFill>
                  <a:schemeClr val="tx1"/>
                </a:solidFill>
              </a:rPr>
              <a:t>	while (socket != null) {</a:t>
            </a:r>
          </a:p>
          <a:p>
            <a:pPr>
              <a:lnSpc>
                <a:spcPct val="80000"/>
              </a:lnSpc>
              <a:spcBef>
                <a:spcPct val="0"/>
              </a:spcBef>
              <a:buFontTx/>
              <a:buNone/>
            </a:pPr>
            <a:r>
              <a:rPr lang="en-US" sz="1600" dirty="0">
                <a:solidFill>
                  <a:schemeClr val="tx1"/>
                </a:solidFill>
              </a:rPr>
              <a:t>        </a:t>
            </a:r>
            <a:r>
              <a:rPr lang="en-US" sz="1600" dirty="0" err="1">
                <a:solidFill>
                  <a:schemeClr val="tx1"/>
                </a:solidFill>
              </a:rPr>
              <a:t>ObjectInputStream</a:t>
            </a:r>
            <a:r>
              <a:rPr lang="en-US" sz="1600" dirty="0">
                <a:solidFill>
                  <a:schemeClr val="tx1"/>
                </a:solidFill>
              </a:rPr>
              <a:t> </a:t>
            </a:r>
            <a:r>
              <a:rPr lang="en-US" sz="1600" dirty="0" err="1">
                <a:solidFill>
                  <a:schemeClr val="tx1"/>
                </a:solidFill>
              </a:rPr>
              <a:t>inStream</a:t>
            </a:r>
            <a:r>
              <a:rPr lang="en-US" sz="1600" dirty="0">
                <a:solidFill>
                  <a:schemeClr val="tx1"/>
                </a:solidFill>
              </a:rPr>
              <a:t> = new </a:t>
            </a:r>
            <a:r>
              <a:rPr lang="en-US" sz="1600" dirty="0" err="1">
                <a:solidFill>
                  <a:schemeClr val="tx1"/>
                </a:solidFill>
              </a:rPr>
              <a:t>ObjectInputStream(socket.getInputStream</a:t>
            </a:r>
            <a:r>
              <a:rPr lang="en-US" sz="1600" dirty="0">
                <a:solidFill>
                  <a:schemeClr val="tx1"/>
                </a:solidFill>
              </a:rPr>
              <a:t>());</a:t>
            </a:r>
          </a:p>
          <a:p>
            <a:pPr>
              <a:lnSpc>
                <a:spcPct val="80000"/>
              </a:lnSpc>
              <a:spcBef>
                <a:spcPct val="0"/>
              </a:spcBef>
              <a:buFontTx/>
              <a:buNone/>
            </a:pPr>
            <a:r>
              <a:rPr lang="en-US" sz="1600" dirty="0">
                <a:solidFill>
                  <a:schemeClr val="tx1"/>
                </a:solidFill>
              </a:rPr>
              <a:t>	    String method = (String) </a:t>
            </a:r>
            <a:r>
              <a:rPr lang="en-US" sz="1600" dirty="0" err="1">
                <a:solidFill>
                  <a:schemeClr val="tx1"/>
                </a:solidFill>
              </a:rPr>
              <a:t>inStream.readObject</a:t>
            </a:r>
            <a:r>
              <a:rPr lang="en-US" sz="1600" dirty="0">
                <a:solidFill>
                  <a:schemeClr val="tx1"/>
                </a:solidFill>
              </a:rPr>
              <a:t>();</a:t>
            </a:r>
          </a:p>
          <a:p>
            <a:pPr>
              <a:lnSpc>
                <a:spcPct val="80000"/>
              </a:lnSpc>
              <a:spcBef>
                <a:spcPct val="0"/>
              </a:spcBef>
              <a:buFontTx/>
              <a:buNone/>
            </a:pPr>
            <a:r>
              <a:rPr lang="en-US" sz="1600" dirty="0">
                <a:solidFill>
                  <a:schemeClr val="tx1"/>
                </a:solidFill>
              </a:rPr>
              <a:t>	    if (</a:t>
            </a:r>
            <a:r>
              <a:rPr lang="en-US" sz="1600" dirty="0" err="1">
                <a:solidFill>
                  <a:schemeClr val="tx1"/>
                </a:solidFill>
              </a:rPr>
              <a:t>method.equals("age</a:t>
            </a:r>
            <a:r>
              <a:rPr lang="en-US" sz="1600" dirty="0">
                <a:solidFill>
                  <a:schemeClr val="tx1"/>
                </a:solidFill>
              </a:rPr>
              <a:t>")) {</a:t>
            </a:r>
          </a:p>
          <a:p>
            <a:pPr>
              <a:lnSpc>
                <a:spcPct val="80000"/>
              </a:lnSpc>
              <a:spcBef>
                <a:spcPct val="0"/>
              </a:spcBef>
              <a:buFontTx/>
              <a:buNone/>
            </a:pPr>
            <a:r>
              <a:rPr lang="en-US" sz="1600" dirty="0">
                <a:solidFill>
                  <a:schemeClr val="tx1"/>
                </a:solidFill>
              </a:rPr>
              <a:t>	       </a:t>
            </a:r>
            <a:r>
              <a:rPr lang="en-US" sz="1600" dirty="0" err="1">
                <a:solidFill>
                  <a:schemeClr val="tx1"/>
                </a:solidFill>
              </a:rPr>
              <a:t>int</a:t>
            </a:r>
            <a:r>
              <a:rPr lang="en-US" sz="1600" dirty="0">
                <a:solidFill>
                  <a:schemeClr val="tx1"/>
                </a:solidFill>
              </a:rPr>
              <a:t> age = </a:t>
            </a:r>
            <a:r>
              <a:rPr lang="en-US" sz="1600" dirty="0" err="1" smtClean="0">
                <a:solidFill>
                  <a:schemeClr val="tx1"/>
                </a:solidFill>
              </a:rPr>
              <a:t>myPerson.getAge</a:t>
            </a:r>
            <a:r>
              <a:rPr lang="en-US" sz="1600" dirty="0">
                <a:solidFill>
                  <a:schemeClr val="tx1"/>
                </a:solidFill>
              </a:rPr>
              <a:t>();</a:t>
            </a:r>
          </a:p>
          <a:p>
            <a:pPr>
              <a:lnSpc>
                <a:spcPct val="80000"/>
              </a:lnSpc>
              <a:spcBef>
                <a:spcPct val="0"/>
              </a:spcBef>
              <a:buFontTx/>
              <a:buNone/>
            </a:pPr>
            <a:r>
              <a:rPr lang="en-US" sz="1600" dirty="0">
                <a:solidFill>
                  <a:schemeClr val="tx1"/>
                </a:solidFill>
              </a:rPr>
              <a:t>	       </a:t>
            </a:r>
            <a:r>
              <a:rPr lang="en-US" sz="1600" dirty="0" err="1">
                <a:solidFill>
                  <a:schemeClr val="tx1"/>
                </a:solidFill>
              </a:rPr>
              <a:t>ObjectOutputStream</a:t>
            </a:r>
            <a:r>
              <a:rPr lang="en-US" sz="1600" dirty="0">
                <a:solidFill>
                  <a:schemeClr val="tx1"/>
                </a:solidFill>
              </a:rPr>
              <a:t> </a:t>
            </a:r>
            <a:r>
              <a:rPr lang="en-US" sz="1600" dirty="0" err="1">
                <a:solidFill>
                  <a:schemeClr val="tx1"/>
                </a:solidFill>
              </a:rPr>
              <a:t>outStream</a:t>
            </a:r>
            <a:r>
              <a:rPr lang="en-US" sz="1600" dirty="0">
                <a:solidFill>
                  <a:schemeClr val="tx1"/>
                </a:solidFill>
              </a:rPr>
              <a:t> =</a:t>
            </a:r>
          </a:p>
          <a:p>
            <a:pPr>
              <a:lnSpc>
                <a:spcPct val="80000"/>
              </a:lnSpc>
              <a:spcBef>
                <a:spcPct val="0"/>
              </a:spcBef>
              <a:buFontTx/>
              <a:buNone/>
            </a:pPr>
            <a:r>
              <a:rPr lang="en-US" sz="1600" dirty="0">
                <a:solidFill>
                  <a:schemeClr val="tx1"/>
                </a:solidFill>
              </a:rPr>
              <a:t>                       new </a:t>
            </a:r>
            <a:r>
              <a:rPr lang="en-US" sz="1600" dirty="0" err="1">
                <a:solidFill>
                  <a:schemeClr val="tx1"/>
                </a:solidFill>
              </a:rPr>
              <a:t>ObjectOutputStream(socket.getOutputStream</a:t>
            </a:r>
            <a:r>
              <a:rPr lang="en-US" sz="1600" dirty="0">
                <a:solidFill>
                  <a:schemeClr val="tx1"/>
                </a:solidFill>
              </a:rPr>
              <a:t>());</a:t>
            </a:r>
          </a:p>
          <a:p>
            <a:pPr>
              <a:lnSpc>
                <a:spcPct val="80000"/>
              </a:lnSpc>
              <a:spcBef>
                <a:spcPct val="0"/>
              </a:spcBef>
              <a:buFontTx/>
              <a:buNone/>
            </a:pPr>
            <a:r>
              <a:rPr lang="en-US" sz="1600" dirty="0">
                <a:solidFill>
                  <a:schemeClr val="tx1"/>
                </a:solidFill>
              </a:rPr>
              <a:t>	       </a:t>
            </a:r>
            <a:r>
              <a:rPr lang="en-US" sz="1600" dirty="0" err="1">
                <a:solidFill>
                  <a:schemeClr val="tx1"/>
                </a:solidFill>
              </a:rPr>
              <a:t>outStream.writeInt(age</a:t>
            </a:r>
            <a:r>
              <a:rPr lang="en-US" sz="1600" dirty="0">
                <a:solidFill>
                  <a:schemeClr val="tx1"/>
                </a:solidFill>
              </a:rPr>
              <a:t>);</a:t>
            </a:r>
          </a:p>
          <a:p>
            <a:pPr>
              <a:lnSpc>
                <a:spcPct val="80000"/>
              </a:lnSpc>
              <a:spcBef>
                <a:spcPct val="0"/>
              </a:spcBef>
              <a:buFontTx/>
              <a:buNone/>
            </a:pPr>
            <a:r>
              <a:rPr lang="en-US" sz="1600" dirty="0">
                <a:solidFill>
                  <a:schemeClr val="tx1"/>
                </a:solidFill>
              </a:rPr>
              <a:t>           </a:t>
            </a:r>
            <a:r>
              <a:rPr lang="en-US" sz="1600" dirty="0" err="1">
                <a:solidFill>
                  <a:schemeClr val="tx1"/>
                </a:solidFill>
              </a:rPr>
              <a:t>outStream.flush</a:t>
            </a:r>
            <a:r>
              <a:rPr lang="en-US" sz="1600" dirty="0">
                <a:solidFill>
                  <a:schemeClr val="tx1"/>
                </a:solidFill>
              </a:rPr>
              <a:t>();</a:t>
            </a:r>
          </a:p>
          <a:p>
            <a:pPr>
              <a:lnSpc>
                <a:spcPct val="80000"/>
              </a:lnSpc>
              <a:spcBef>
                <a:spcPct val="0"/>
              </a:spcBef>
              <a:buFontTx/>
              <a:buNone/>
            </a:pPr>
            <a:r>
              <a:rPr lang="en-US" sz="1600" dirty="0">
                <a:solidFill>
                  <a:schemeClr val="tx1"/>
                </a:solidFill>
              </a:rPr>
              <a:t>	     } else if (</a:t>
            </a:r>
            <a:r>
              <a:rPr lang="en-US" sz="1600" dirty="0" err="1">
                <a:solidFill>
                  <a:schemeClr val="tx1"/>
                </a:solidFill>
              </a:rPr>
              <a:t>method.equals("name</a:t>
            </a:r>
            <a:r>
              <a:rPr lang="en-US" sz="1600" dirty="0">
                <a:solidFill>
                  <a:schemeClr val="tx1"/>
                </a:solidFill>
              </a:rPr>
              <a:t>")) { … }</a:t>
            </a:r>
          </a:p>
          <a:p>
            <a:pPr>
              <a:lnSpc>
                <a:spcPct val="80000"/>
              </a:lnSpc>
              <a:spcBef>
                <a:spcPct val="0"/>
              </a:spcBef>
              <a:buFontTx/>
              <a:buNone/>
            </a:pPr>
            <a:r>
              <a:rPr lang="en-US" sz="1600" dirty="0">
                <a:solidFill>
                  <a:schemeClr val="tx1"/>
                </a:solidFill>
              </a:rPr>
              <a:t>    } …</a:t>
            </a:r>
          </a:p>
          <a:p>
            <a:pPr>
              <a:lnSpc>
                <a:spcPct val="80000"/>
              </a:lnSpc>
              <a:spcBef>
                <a:spcPct val="0"/>
              </a:spcBef>
              <a:buFontTx/>
              <a:buNone/>
            </a:pPr>
            <a:r>
              <a:rPr lang="en-US" sz="1600" dirty="0">
                <a:solidFill>
                  <a:schemeClr val="tx1"/>
                </a:solidFill>
              </a:rPr>
              <a:t>}</a:t>
            </a:r>
          </a:p>
          <a:p>
            <a:pPr>
              <a:lnSpc>
                <a:spcPct val="80000"/>
              </a:lnSpc>
              <a:spcBef>
                <a:spcPct val="0"/>
              </a:spcBef>
              <a:buFontTx/>
              <a:buNone/>
            </a:pPr>
            <a:endParaRPr lang="en-US" sz="1600" dirty="0">
              <a:solidFill>
                <a:schemeClr val="tx1"/>
              </a:solidFill>
            </a:endParaRPr>
          </a:p>
          <a:p>
            <a:pPr>
              <a:lnSpc>
                <a:spcPct val="80000"/>
              </a:lnSpc>
              <a:spcBef>
                <a:spcPct val="0"/>
              </a:spcBef>
              <a:buFontTx/>
              <a:buNone/>
            </a:pPr>
            <a:r>
              <a:rPr lang="en-US" sz="1600" dirty="0">
                <a:solidFill>
                  <a:schemeClr val="tx1"/>
                </a:solidFill>
              </a:rPr>
              <a:t>public static void </a:t>
            </a:r>
            <a:r>
              <a:rPr lang="en-US" sz="1600" dirty="0" err="1">
                <a:solidFill>
                  <a:schemeClr val="tx1"/>
                </a:solidFill>
              </a:rPr>
              <a:t>main(String</a:t>
            </a:r>
            <a:r>
              <a:rPr lang="en-US" sz="1600" dirty="0">
                <a:solidFill>
                  <a:schemeClr val="tx1"/>
                </a:solidFill>
              </a:rPr>
              <a:t>[] </a:t>
            </a:r>
            <a:r>
              <a:rPr lang="en-US" sz="1600" dirty="0" err="1">
                <a:solidFill>
                  <a:schemeClr val="tx1"/>
                </a:solidFill>
              </a:rPr>
              <a:t>args</a:t>
            </a:r>
            <a:r>
              <a:rPr lang="en-US" sz="1600" dirty="0">
                <a:solidFill>
                  <a:schemeClr val="tx1"/>
                </a:solidFill>
              </a:rPr>
              <a:t>){</a:t>
            </a:r>
          </a:p>
          <a:p>
            <a:pPr>
              <a:lnSpc>
                <a:spcPct val="80000"/>
              </a:lnSpc>
              <a:spcBef>
                <a:spcPct val="0"/>
              </a:spcBef>
              <a:buFontTx/>
              <a:buNone/>
            </a:pPr>
            <a:r>
              <a:rPr lang="en-US" sz="1600" dirty="0">
                <a:solidFill>
                  <a:schemeClr val="tx1"/>
                </a:solidFill>
              </a:rPr>
              <a:t>   	</a:t>
            </a:r>
            <a:r>
              <a:rPr lang="en-US" sz="1600" dirty="0" err="1">
                <a:solidFill>
                  <a:schemeClr val="tx1"/>
                </a:solidFill>
              </a:rPr>
              <a:t>PersonServer</a:t>
            </a:r>
            <a:r>
              <a:rPr lang="en-US" sz="1600" dirty="0">
                <a:solidFill>
                  <a:schemeClr val="tx1"/>
                </a:solidFill>
              </a:rPr>
              <a:t> person = new </a:t>
            </a:r>
            <a:r>
              <a:rPr lang="en-US" sz="1600" dirty="0" err="1">
                <a:solidFill>
                  <a:schemeClr val="tx1"/>
                </a:solidFill>
              </a:rPr>
              <a:t>PersonServer("mike</a:t>
            </a:r>
            <a:r>
              <a:rPr lang="en-US" sz="1600" dirty="0">
                <a:solidFill>
                  <a:schemeClr val="tx1"/>
                </a:solidFill>
              </a:rPr>
              <a:t>", 24);</a:t>
            </a:r>
          </a:p>
          <a:p>
            <a:pPr>
              <a:lnSpc>
                <a:spcPct val="80000"/>
              </a:lnSpc>
              <a:spcBef>
                <a:spcPct val="0"/>
              </a:spcBef>
              <a:buFontTx/>
              <a:buNone/>
            </a:pPr>
            <a:r>
              <a:rPr lang="en-US" sz="1600" dirty="0">
                <a:solidFill>
                  <a:schemeClr val="tx1"/>
                </a:solidFill>
              </a:rPr>
              <a:t>   	</a:t>
            </a:r>
            <a:r>
              <a:rPr lang="en-US" sz="1600" dirty="0" err="1">
                <a:solidFill>
                  <a:schemeClr val="tx1"/>
                </a:solidFill>
              </a:rPr>
              <a:t>Person_Skeleton</a:t>
            </a:r>
            <a:r>
              <a:rPr lang="en-US" sz="1600" dirty="0">
                <a:solidFill>
                  <a:schemeClr val="tx1"/>
                </a:solidFill>
              </a:rPr>
              <a:t> </a:t>
            </a:r>
            <a:r>
              <a:rPr lang="en-US" sz="1600" dirty="0" err="1">
                <a:solidFill>
                  <a:schemeClr val="tx1"/>
                </a:solidFill>
              </a:rPr>
              <a:t>skel</a:t>
            </a:r>
            <a:r>
              <a:rPr lang="en-US" sz="1600" dirty="0">
                <a:solidFill>
                  <a:schemeClr val="tx1"/>
                </a:solidFill>
              </a:rPr>
              <a:t>=new </a:t>
            </a:r>
            <a:r>
              <a:rPr lang="en-US" sz="1600" dirty="0" err="1">
                <a:solidFill>
                  <a:schemeClr val="tx1"/>
                </a:solidFill>
              </a:rPr>
              <a:t>Person_Skeleton(person</a:t>
            </a:r>
            <a:r>
              <a:rPr lang="en-US" sz="1600" dirty="0">
                <a:solidFill>
                  <a:schemeClr val="tx1"/>
                </a:solidFill>
              </a:rPr>
              <a:t>);</a:t>
            </a:r>
          </a:p>
          <a:p>
            <a:pPr>
              <a:lnSpc>
                <a:spcPct val="80000"/>
              </a:lnSpc>
              <a:spcBef>
                <a:spcPct val="0"/>
              </a:spcBef>
              <a:buFontTx/>
              <a:buNone/>
            </a:pPr>
            <a:r>
              <a:rPr lang="en-US" sz="1600" dirty="0">
                <a:solidFill>
                  <a:schemeClr val="tx1"/>
                </a:solidFill>
              </a:rPr>
              <a:t>   	</a:t>
            </a:r>
            <a:r>
              <a:rPr lang="en-US" sz="1600" dirty="0" err="1">
                <a:solidFill>
                  <a:schemeClr val="tx1"/>
                </a:solidFill>
              </a:rPr>
              <a:t>skel.start</a:t>
            </a:r>
            <a:r>
              <a:rPr lang="en-US" sz="1600" dirty="0">
                <a:solidFill>
                  <a:schemeClr val="tx1"/>
                </a:solidFill>
              </a:rPr>
              <a:t>();</a:t>
            </a:r>
          </a:p>
          <a:p>
            <a:pPr>
              <a:lnSpc>
                <a:spcPct val="80000"/>
              </a:lnSpc>
              <a:spcBef>
                <a:spcPct val="0"/>
              </a:spcBef>
              <a:buFontTx/>
              <a:buNone/>
            </a:pPr>
            <a:r>
              <a:rPr lang="en-US" sz="1600" dirty="0">
                <a:solidFill>
                  <a:schemeClr val="tx1"/>
                </a:solidFill>
              </a:rPr>
              <a:t>}}</a:t>
            </a:r>
          </a:p>
          <a:p>
            <a:pPr>
              <a:lnSpc>
                <a:spcPct val="80000"/>
              </a:lnSpc>
              <a:spcBef>
                <a:spcPct val="0"/>
              </a:spcBef>
              <a:buFontTx/>
              <a:buNone/>
            </a:pPr>
            <a:endParaRPr lang="en-US" sz="16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0C17B03-C8A8-4B40-9680-4C396282E9D8}" type="slidenum">
              <a:rPr lang="en-US"/>
              <a:pPr/>
              <a:t>7</a:t>
            </a:fld>
            <a:endParaRPr lang="en-US"/>
          </a:p>
        </p:txBody>
      </p:sp>
      <p:sp>
        <p:nvSpPr>
          <p:cNvPr id="400386" name="Rectangle 2"/>
          <p:cNvSpPr>
            <a:spLocks noGrp="1" noChangeArrowheads="1"/>
          </p:cNvSpPr>
          <p:nvPr>
            <p:ph type="title"/>
          </p:nvPr>
        </p:nvSpPr>
        <p:spPr/>
        <p:txBody>
          <a:bodyPr/>
          <a:lstStyle/>
          <a:p>
            <a:endParaRPr lang="en-US"/>
          </a:p>
        </p:txBody>
      </p:sp>
      <p:sp>
        <p:nvSpPr>
          <p:cNvPr id="400387" name="Rectangle 3"/>
          <p:cNvSpPr>
            <a:spLocks noGrp="1" noChangeArrowheads="1"/>
          </p:cNvSpPr>
          <p:nvPr>
            <p:ph type="body" idx="1"/>
          </p:nvPr>
        </p:nvSpPr>
        <p:spPr>
          <a:xfrm>
            <a:off x="304800" y="304800"/>
            <a:ext cx="5867400" cy="1905000"/>
          </a:xfrm>
        </p:spPr>
        <p:txBody>
          <a:bodyPr/>
          <a:lstStyle/>
          <a:p>
            <a:pPr lvl="1">
              <a:lnSpc>
                <a:spcPct val="80000"/>
              </a:lnSpc>
              <a:buFont typeface="Arial" charset="0"/>
              <a:buNone/>
            </a:pPr>
            <a:endParaRPr lang="en-US" sz="1600"/>
          </a:p>
          <a:p>
            <a:pPr lvl="1">
              <a:lnSpc>
                <a:spcPct val="80000"/>
              </a:lnSpc>
              <a:buFont typeface="Arial" charset="0"/>
              <a:buNone/>
            </a:pPr>
            <a:endParaRPr lang="en-US" sz="1600"/>
          </a:p>
          <a:p>
            <a:pPr lvl="1">
              <a:lnSpc>
                <a:spcPct val="80000"/>
              </a:lnSpc>
              <a:spcBef>
                <a:spcPct val="0"/>
              </a:spcBef>
              <a:buFont typeface="Arial" charset="0"/>
              <a:buNone/>
            </a:pPr>
            <a:r>
              <a:rPr lang="en-US" sz="1600"/>
              <a:t>public class PersonServer implements Person {</a:t>
            </a:r>
          </a:p>
          <a:p>
            <a:pPr lvl="1">
              <a:lnSpc>
                <a:spcPct val="80000"/>
              </a:lnSpc>
              <a:spcBef>
                <a:spcPct val="0"/>
              </a:spcBef>
              <a:buFont typeface="Arial" charset="0"/>
              <a:buNone/>
            </a:pPr>
            <a:r>
              <a:rPr lang="en-US" sz="1600"/>
              <a:t>   int age;</a:t>
            </a:r>
          </a:p>
          <a:p>
            <a:pPr lvl="1">
              <a:lnSpc>
                <a:spcPct val="80000"/>
              </a:lnSpc>
              <a:spcBef>
                <a:spcPct val="0"/>
              </a:spcBef>
              <a:buFont typeface="Arial" charset="0"/>
              <a:buNone/>
            </a:pPr>
            <a:r>
              <a:rPr lang="en-US" sz="1600"/>
              <a:t>   String name;</a:t>
            </a:r>
          </a:p>
          <a:p>
            <a:pPr lvl="1">
              <a:lnSpc>
                <a:spcPct val="80000"/>
              </a:lnSpc>
              <a:spcBef>
                <a:spcPct val="0"/>
              </a:spcBef>
              <a:buFont typeface="Arial" charset="0"/>
              <a:buNone/>
            </a:pPr>
            <a:r>
              <a:rPr lang="en-US" sz="1600"/>
              <a:t>   public PersonServer(String n, int a) { name=n; age=a;}</a:t>
            </a:r>
          </a:p>
          <a:p>
            <a:pPr lvl="1">
              <a:lnSpc>
                <a:spcPct val="80000"/>
              </a:lnSpc>
              <a:spcBef>
                <a:spcPct val="0"/>
              </a:spcBef>
              <a:buFont typeface="Arial" charset="0"/>
              <a:buNone/>
            </a:pPr>
            <a:r>
              <a:rPr lang="en-US" sz="1600"/>
              <a:t>   public int getAge() {return age; }</a:t>
            </a:r>
          </a:p>
          <a:p>
            <a:pPr lvl="1">
              <a:lnSpc>
                <a:spcPct val="80000"/>
              </a:lnSpc>
              <a:spcBef>
                <a:spcPct val="0"/>
              </a:spcBef>
              <a:buFont typeface="Arial" charset="0"/>
              <a:buNone/>
            </a:pPr>
            <a:r>
              <a:rPr lang="en-US" sz="1600"/>
              <a:t>   public String getName() {return name; }</a:t>
            </a:r>
          </a:p>
          <a:p>
            <a:pPr lvl="1">
              <a:lnSpc>
                <a:spcPct val="80000"/>
              </a:lnSpc>
              <a:spcBef>
                <a:spcPct val="0"/>
              </a:spcBef>
              <a:buFont typeface="Arial" charset="0"/>
              <a:buNone/>
            </a:pPr>
            <a:r>
              <a:rPr lang="en-US" sz="1600"/>
              <a:t>}</a:t>
            </a:r>
          </a:p>
        </p:txBody>
      </p:sp>
      <p:pic>
        <p:nvPicPr>
          <p:cNvPr id="400389" name="Picture 5" descr="rmi_transparency"/>
          <p:cNvPicPr>
            <a:picLocks noChangeAspect="1" noChangeArrowheads="1"/>
          </p:cNvPicPr>
          <p:nvPr/>
        </p:nvPicPr>
        <p:blipFill>
          <a:blip r:embed="rId3"/>
          <a:srcRect/>
          <a:stretch>
            <a:fillRect/>
          </a:stretch>
        </p:blipFill>
        <p:spPr bwMode="auto">
          <a:xfrm>
            <a:off x="1371600" y="3276600"/>
            <a:ext cx="5791200" cy="20510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F9A3009-AFE7-6E48-B06D-62807B4021CD}" type="slidenum">
              <a:rPr lang="en-US"/>
              <a:pPr/>
              <a:t>8</a:t>
            </a:fld>
            <a:endParaRPr lang="en-US"/>
          </a:p>
        </p:txBody>
      </p:sp>
      <p:sp>
        <p:nvSpPr>
          <p:cNvPr id="402434" name="Rectangle 2"/>
          <p:cNvSpPr>
            <a:spLocks noGrp="1" noChangeArrowheads="1"/>
          </p:cNvSpPr>
          <p:nvPr>
            <p:ph type="title"/>
          </p:nvPr>
        </p:nvSpPr>
        <p:spPr/>
        <p:txBody>
          <a:bodyPr/>
          <a:lstStyle/>
          <a:p>
            <a:r>
              <a:rPr lang="en-US" sz="2600"/>
              <a:t>From hand-craft to RMI</a:t>
            </a:r>
          </a:p>
        </p:txBody>
      </p:sp>
      <p:sp>
        <p:nvSpPr>
          <p:cNvPr id="402435" name="Rectangle 3"/>
          <p:cNvSpPr>
            <a:spLocks noGrp="1" noChangeArrowheads="1"/>
          </p:cNvSpPr>
          <p:nvPr>
            <p:ph type="body" idx="1"/>
          </p:nvPr>
        </p:nvSpPr>
        <p:spPr/>
        <p:txBody>
          <a:bodyPr/>
          <a:lstStyle/>
          <a:p>
            <a:r>
              <a:rPr lang="en-US"/>
              <a:t>RMI technology </a:t>
            </a:r>
          </a:p>
          <a:p>
            <a:pPr lvl="1"/>
            <a:r>
              <a:rPr lang="en-US"/>
              <a:t>Automatically generate appropriate stubs and skeletons</a:t>
            </a:r>
          </a:p>
          <a:p>
            <a:pPr lvl="1"/>
            <a:r>
              <a:rPr lang="en-US"/>
              <a:t>Error and exception handling</a:t>
            </a:r>
          </a:p>
          <a:p>
            <a:pPr lvl="1"/>
            <a:r>
              <a:rPr lang="en-US"/>
              <a:t>Parameter passing</a:t>
            </a:r>
          </a:p>
          <a:p>
            <a:r>
              <a:rPr lang="en-US"/>
              <a:t>RMI is not good enough in</a:t>
            </a:r>
          </a:p>
          <a:p>
            <a:pPr lvl="1"/>
            <a:r>
              <a:rPr lang="en-US"/>
              <a:t>Object persistence;</a:t>
            </a:r>
          </a:p>
          <a:p>
            <a:pPr lvl="1"/>
            <a:r>
              <a:rPr lang="en-US"/>
              <a:t>Transaction handling;</a:t>
            </a:r>
          </a:p>
          <a:p>
            <a:pPr lvl="1"/>
            <a:r>
              <a:rPr lang="en-US"/>
              <a:t>Security;</a:t>
            </a:r>
          </a:p>
          <a:p>
            <a:pPr lvl="1"/>
            <a:r>
              <a:rPr lang="en-US"/>
              <a:t> … …</a:t>
            </a:r>
          </a:p>
        </p:txBody>
      </p:sp>
      <p:pic>
        <p:nvPicPr>
          <p:cNvPr id="402436" name="Picture 4" descr="rmi_loop_example"/>
          <p:cNvPicPr>
            <a:picLocks noChangeAspect="1" noChangeArrowheads="1"/>
          </p:cNvPicPr>
          <p:nvPr/>
        </p:nvPicPr>
        <p:blipFill>
          <a:blip r:embed="rId3"/>
          <a:srcRect/>
          <a:stretch>
            <a:fillRect/>
          </a:stretch>
        </p:blipFill>
        <p:spPr bwMode="auto">
          <a:xfrm>
            <a:off x="2971800" y="4038600"/>
            <a:ext cx="5867400" cy="2641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A2CA6539-8995-8245-B33E-0B6F5CA8D124}" type="slidenum">
              <a:rPr lang="en-US"/>
              <a:pPr/>
              <a:t>9</a:t>
            </a:fld>
            <a:endParaRPr lang="en-US"/>
          </a:p>
        </p:txBody>
      </p:sp>
      <p:sp>
        <p:nvSpPr>
          <p:cNvPr id="404482" name="Rectangle 2"/>
          <p:cNvSpPr>
            <a:spLocks noGrp="1" noChangeArrowheads="1"/>
          </p:cNvSpPr>
          <p:nvPr>
            <p:ph type="title"/>
          </p:nvPr>
        </p:nvSpPr>
        <p:spPr>
          <a:xfrm>
            <a:off x="685800" y="381000"/>
            <a:ext cx="7467600" cy="533400"/>
          </a:xfrm>
        </p:spPr>
        <p:txBody>
          <a:bodyPr/>
          <a:lstStyle/>
          <a:p>
            <a:r>
              <a:rPr lang="en-US"/>
              <a:t>Explicit Middleware</a:t>
            </a:r>
          </a:p>
        </p:txBody>
      </p:sp>
      <p:sp>
        <p:nvSpPr>
          <p:cNvPr id="404483" name="Rectangle 3"/>
          <p:cNvSpPr>
            <a:spLocks noGrp="1" noChangeArrowheads="1"/>
          </p:cNvSpPr>
          <p:nvPr>
            <p:ph type="body" idx="1"/>
          </p:nvPr>
        </p:nvSpPr>
        <p:spPr>
          <a:xfrm>
            <a:off x="1219200" y="6019800"/>
            <a:ext cx="6553200" cy="457200"/>
          </a:xfrm>
        </p:spPr>
        <p:txBody>
          <a:bodyPr/>
          <a:lstStyle/>
          <a:p>
            <a:r>
              <a:rPr lang="en-US" sz="2000"/>
              <a:t>Difficult to write, maintain, and support</a:t>
            </a:r>
          </a:p>
        </p:txBody>
      </p:sp>
      <p:grpSp>
        <p:nvGrpSpPr>
          <p:cNvPr id="404484" name="Group 4"/>
          <p:cNvGrpSpPr>
            <a:grpSpLocks/>
          </p:cNvGrpSpPr>
          <p:nvPr/>
        </p:nvGrpSpPr>
        <p:grpSpPr bwMode="auto">
          <a:xfrm>
            <a:off x="609600" y="609600"/>
            <a:ext cx="8001000" cy="3124200"/>
            <a:chOff x="384" y="384"/>
            <a:chExt cx="5040" cy="1968"/>
          </a:xfrm>
        </p:grpSpPr>
        <p:sp>
          <p:nvSpPr>
            <p:cNvPr id="404485" name="Rectangle 5"/>
            <p:cNvSpPr>
              <a:spLocks noChangeArrowheads="1"/>
            </p:cNvSpPr>
            <p:nvPr/>
          </p:nvSpPr>
          <p:spPr bwMode="auto">
            <a:xfrm>
              <a:off x="3264" y="384"/>
              <a:ext cx="2160" cy="1920"/>
            </a:xfrm>
            <a:prstGeom prst="rect">
              <a:avLst/>
            </a:prstGeom>
            <a:solidFill>
              <a:srgbClr val="CCFFFF"/>
            </a:solidFill>
            <a:ln w="9525"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404486" name="Text Box 6"/>
            <p:cNvSpPr txBox="1">
              <a:spLocks noChangeArrowheads="1"/>
            </p:cNvSpPr>
            <p:nvPr/>
          </p:nvSpPr>
          <p:spPr bwMode="auto">
            <a:xfrm>
              <a:off x="903" y="1465"/>
              <a:ext cx="371" cy="164"/>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stub</a:t>
              </a:r>
            </a:p>
          </p:txBody>
        </p:sp>
        <p:sp>
          <p:nvSpPr>
            <p:cNvPr id="404487" name="Text Box 7"/>
            <p:cNvSpPr txBox="1">
              <a:spLocks noChangeArrowheads="1"/>
            </p:cNvSpPr>
            <p:nvPr/>
          </p:nvSpPr>
          <p:spPr bwMode="auto">
            <a:xfrm>
              <a:off x="2386" y="1540"/>
              <a:ext cx="480" cy="164"/>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Skeleton</a:t>
              </a:r>
            </a:p>
          </p:txBody>
        </p:sp>
        <p:sp>
          <p:nvSpPr>
            <p:cNvPr id="404488" name="Text Box 8"/>
            <p:cNvSpPr txBox="1">
              <a:spLocks noChangeArrowheads="1"/>
            </p:cNvSpPr>
            <p:nvPr/>
          </p:nvSpPr>
          <p:spPr bwMode="auto">
            <a:xfrm>
              <a:off x="2385" y="864"/>
              <a:ext cx="556" cy="260"/>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Distributed object</a:t>
              </a:r>
            </a:p>
          </p:txBody>
        </p:sp>
        <p:sp>
          <p:nvSpPr>
            <p:cNvPr id="404489" name="Text Box 9"/>
            <p:cNvSpPr txBox="1">
              <a:spLocks noChangeArrowheads="1"/>
            </p:cNvSpPr>
            <p:nvPr/>
          </p:nvSpPr>
          <p:spPr bwMode="auto">
            <a:xfrm>
              <a:off x="866" y="864"/>
              <a:ext cx="556" cy="164"/>
            </a:xfrm>
            <a:prstGeom prst="rect">
              <a:avLst/>
            </a:prstGeom>
            <a:solidFill>
              <a:srgbClr val="FFCC99"/>
            </a:solidFill>
            <a:ln w="15875">
              <a:solidFill>
                <a:srgbClr val="FFCC99"/>
              </a:solidFill>
              <a:miter lim="800000"/>
              <a:headEnd/>
              <a:tailEnd/>
            </a:ln>
            <a:effectLst/>
          </p:spPr>
          <p:txBody>
            <a:bodyPr>
              <a:prstTxWarp prst="textNoShape">
                <a:avLst/>
              </a:prstTxWarp>
              <a:spAutoFit/>
            </a:bodyPr>
            <a:lstStyle/>
            <a:p>
              <a:pPr>
                <a:spcBef>
                  <a:spcPct val="50000"/>
                </a:spcBef>
              </a:pPr>
              <a:r>
                <a:rPr lang="en-US" sz="1000" b="1">
                  <a:latin typeface="Arial" charset="0"/>
                </a:rPr>
                <a:t>client</a:t>
              </a:r>
            </a:p>
          </p:txBody>
        </p:sp>
        <p:graphicFrame>
          <p:nvGraphicFramePr>
            <p:cNvPr id="404490" name="Object 10"/>
            <p:cNvGraphicFramePr>
              <a:graphicFrameLocks noChangeAspect="1"/>
            </p:cNvGraphicFramePr>
            <p:nvPr/>
          </p:nvGraphicFramePr>
          <p:xfrm>
            <a:off x="1570" y="1916"/>
            <a:ext cx="719" cy="436"/>
          </p:xfrm>
          <a:graphic>
            <a:graphicData uri="http://schemas.openxmlformats.org/presentationml/2006/ole">
              <mc:AlternateContent xmlns:mc="http://schemas.openxmlformats.org/markup-compatibility/2006">
                <mc:Choice xmlns:v="urn:schemas-microsoft-com:vml" Requires="v">
                  <p:oleObj spid="_x0000_s404496" name="Bitmap Image" r:id="rId4" imgW="1478095" imgH="883810" progId="">
                    <p:embed/>
                  </p:oleObj>
                </mc:Choice>
                <mc:Fallback>
                  <p:oleObj name="Bitmap Image" r:id="rId4" imgW="1478095" imgH="883810"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 y="1916"/>
                          <a:ext cx="719" cy="43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4491" name="Text Box 11"/>
            <p:cNvSpPr txBox="1">
              <a:spLocks noChangeArrowheads="1"/>
            </p:cNvSpPr>
            <p:nvPr/>
          </p:nvSpPr>
          <p:spPr bwMode="auto">
            <a:xfrm>
              <a:off x="2682" y="1202"/>
              <a:ext cx="630" cy="212"/>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800" b="1">
                  <a:latin typeface="Arial" charset="0"/>
                </a:rPr>
                <a:t>Remote interface</a:t>
              </a:r>
            </a:p>
          </p:txBody>
        </p:sp>
        <p:sp>
          <p:nvSpPr>
            <p:cNvPr id="404492" name="Text Box 12"/>
            <p:cNvSpPr txBox="1">
              <a:spLocks noChangeArrowheads="1"/>
            </p:cNvSpPr>
            <p:nvPr/>
          </p:nvSpPr>
          <p:spPr bwMode="auto">
            <a:xfrm>
              <a:off x="384" y="1277"/>
              <a:ext cx="593" cy="212"/>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800" b="1">
                  <a:latin typeface="Arial" charset="0"/>
                </a:rPr>
                <a:t>Remote interface</a:t>
              </a:r>
            </a:p>
          </p:txBody>
        </p:sp>
        <p:sp>
          <p:nvSpPr>
            <p:cNvPr id="404493" name="Text Box 13"/>
            <p:cNvSpPr txBox="1">
              <a:spLocks noChangeArrowheads="1"/>
            </p:cNvSpPr>
            <p:nvPr/>
          </p:nvSpPr>
          <p:spPr bwMode="auto">
            <a:xfrm>
              <a:off x="1681" y="2029"/>
              <a:ext cx="481" cy="154"/>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network</a:t>
              </a:r>
            </a:p>
          </p:txBody>
        </p:sp>
        <p:grpSp>
          <p:nvGrpSpPr>
            <p:cNvPr id="404494" name="Group 14"/>
            <p:cNvGrpSpPr>
              <a:grpSpLocks/>
            </p:cNvGrpSpPr>
            <p:nvPr/>
          </p:nvGrpSpPr>
          <p:grpSpPr bwMode="auto">
            <a:xfrm>
              <a:off x="2592" y="1152"/>
              <a:ext cx="74" cy="187"/>
              <a:chOff x="3360" y="1248"/>
              <a:chExt cx="96" cy="240"/>
            </a:xfrm>
          </p:grpSpPr>
          <p:sp>
            <p:nvSpPr>
              <p:cNvPr id="404495" name="Line 15"/>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496" name="Oval 16"/>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grpSp>
          <p:nvGrpSpPr>
            <p:cNvPr id="404497" name="Group 17"/>
            <p:cNvGrpSpPr>
              <a:grpSpLocks/>
            </p:cNvGrpSpPr>
            <p:nvPr/>
          </p:nvGrpSpPr>
          <p:grpSpPr bwMode="auto">
            <a:xfrm flipV="1">
              <a:off x="1014" y="1277"/>
              <a:ext cx="74" cy="188"/>
              <a:chOff x="3360" y="1248"/>
              <a:chExt cx="96" cy="240"/>
            </a:xfrm>
          </p:grpSpPr>
          <p:sp>
            <p:nvSpPr>
              <p:cNvPr id="404498" name="Line 18"/>
              <p:cNvSpPr>
                <a:spLocks noChangeShapeType="1"/>
              </p:cNvSpPr>
              <p:nvPr/>
            </p:nvSpPr>
            <p:spPr bwMode="auto">
              <a:xfrm>
                <a:off x="3408" y="1248"/>
                <a:ext cx="0" cy="144"/>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499" name="Oval 19"/>
              <p:cNvSpPr>
                <a:spLocks noChangeArrowheads="1"/>
              </p:cNvSpPr>
              <p:nvPr/>
            </p:nvSpPr>
            <p:spPr bwMode="auto">
              <a:xfrm>
                <a:off x="3360" y="1392"/>
                <a:ext cx="96" cy="96"/>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grpSp>
        <p:sp>
          <p:nvSpPr>
            <p:cNvPr id="404500" name="Line 20"/>
            <p:cNvSpPr>
              <a:spLocks noChangeShapeType="1"/>
            </p:cNvSpPr>
            <p:nvPr/>
          </p:nvSpPr>
          <p:spPr bwMode="auto">
            <a:xfrm>
              <a:off x="1051" y="1052"/>
              <a:ext cx="0" cy="188"/>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4501" name="Line 21"/>
            <p:cNvSpPr>
              <a:spLocks noChangeShapeType="1"/>
            </p:cNvSpPr>
            <p:nvPr/>
          </p:nvSpPr>
          <p:spPr bwMode="auto">
            <a:xfrm>
              <a:off x="1051" y="1653"/>
              <a:ext cx="0" cy="526"/>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02" name="Line 22"/>
            <p:cNvSpPr>
              <a:spLocks noChangeShapeType="1"/>
            </p:cNvSpPr>
            <p:nvPr/>
          </p:nvSpPr>
          <p:spPr bwMode="auto">
            <a:xfrm>
              <a:off x="1051" y="2179"/>
              <a:ext cx="556"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4503" name="Line 23"/>
            <p:cNvSpPr>
              <a:spLocks noChangeShapeType="1"/>
            </p:cNvSpPr>
            <p:nvPr/>
          </p:nvSpPr>
          <p:spPr bwMode="auto">
            <a:xfrm>
              <a:off x="2237" y="2141"/>
              <a:ext cx="371" cy="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4504" name="Line 24"/>
            <p:cNvSpPr>
              <a:spLocks noChangeShapeType="1"/>
            </p:cNvSpPr>
            <p:nvPr/>
          </p:nvSpPr>
          <p:spPr bwMode="auto">
            <a:xfrm flipV="1">
              <a:off x="2608" y="1728"/>
              <a:ext cx="0" cy="413"/>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4505" name="Line 25"/>
            <p:cNvSpPr>
              <a:spLocks noChangeShapeType="1"/>
            </p:cNvSpPr>
            <p:nvPr/>
          </p:nvSpPr>
          <p:spPr bwMode="auto">
            <a:xfrm flipV="1">
              <a:off x="2608" y="1390"/>
              <a:ext cx="0" cy="150"/>
            </a:xfrm>
            <a:prstGeom prst="line">
              <a:avLst/>
            </a:prstGeom>
            <a:noFill/>
            <a:ln w="15875">
              <a:solidFill>
                <a:schemeClr val="tx1"/>
              </a:solidFill>
              <a:round/>
              <a:headEnd/>
              <a:tailEnd type="triangle" w="med" len="med"/>
            </a:ln>
            <a:effectLst/>
          </p:spPr>
          <p:txBody>
            <a:bodyPr>
              <a:prstTxWarp prst="textNoShape">
                <a:avLst/>
              </a:prstTxWarp>
            </a:bodyPr>
            <a:lstStyle/>
            <a:p>
              <a:endParaRPr lang="en-US"/>
            </a:p>
          </p:txBody>
        </p:sp>
        <p:sp>
          <p:nvSpPr>
            <p:cNvPr id="404506" name="Text Box 26"/>
            <p:cNvSpPr txBox="1">
              <a:spLocks noChangeArrowheads="1"/>
            </p:cNvSpPr>
            <p:nvPr/>
          </p:nvSpPr>
          <p:spPr bwMode="auto">
            <a:xfrm>
              <a:off x="3840" y="672"/>
              <a:ext cx="1392" cy="192"/>
            </a:xfrm>
            <a:prstGeom prst="rect">
              <a:avLst/>
            </a:prstGeom>
            <a:solidFill>
              <a:srgbClr val="99CCFF"/>
            </a:solidFill>
            <a:ln w="15875">
              <a:noFill/>
              <a:miter lim="800000"/>
              <a:headEnd/>
              <a:tailEnd/>
            </a:ln>
            <a:effectLst/>
          </p:spPr>
          <p:txBody>
            <a:bodyPr>
              <a:prstTxWarp prst="textNoShape">
                <a:avLst/>
              </a:prstTxWarp>
              <a:spAutoFit/>
            </a:bodyPr>
            <a:lstStyle/>
            <a:p>
              <a:pPr>
                <a:spcBef>
                  <a:spcPct val="50000"/>
                </a:spcBef>
              </a:pPr>
              <a:r>
                <a:rPr lang="en-US" sz="1400">
                  <a:latin typeface="Arial" charset="0"/>
                </a:rPr>
                <a:t>Transaction service</a:t>
              </a:r>
            </a:p>
          </p:txBody>
        </p:sp>
        <p:sp>
          <p:nvSpPr>
            <p:cNvPr id="404507" name="Text Box 27"/>
            <p:cNvSpPr txBox="1">
              <a:spLocks noChangeArrowheads="1"/>
            </p:cNvSpPr>
            <p:nvPr/>
          </p:nvSpPr>
          <p:spPr bwMode="auto">
            <a:xfrm>
              <a:off x="3840" y="1632"/>
              <a:ext cx="1392" cy="192"/>
            </a:xfrm>
            <a:prstGeom prst="rect">
              <a:avLst/>
            </a:prstGeom>
            <a:solidFill>
              <a:srgbClr val="99CCFF"/>
            </a:solidFill>
            <a:ln w="15875">
              <a:noFill/>
              <a:miter lim="800000"/>
              <a:headEnd/>
              <a:tailEnd/>
            </a:ln>
            <a:effectLst/>
          </p:spPr>
          <p:txBody>
            <a:bodyPr>
              <a:prstTxWarp prst="textNoShape">
                <a:avLst/>
              </a:prstTxWarp>
              <a:spAutoFit/>
            </a:bodyPr>
            <a:lstStyle/>
            <a:p>
              <a:pPr>
                <a:spcBef>
                  <a:spcPct val="50000"/>
                </a:spcBef>
              </a:pPr>
              <a:r>
                <a:rPr lang="en-US" sz="1400">
                  <a:latin typeface="Arial" charset="0"/>
                </a:rPr>
                <a:t>Database driver</a:t>
              </a:r>
            </a:p>
          </p:txBody>
        </p:sp>
        <p:sp>
          <p:nvSpPr>
            <p:cNvPr id="404508" name="Text Box 28"/>
            <p:cNvSpPr txBox="1">
              <a:spLocks noChangeArrowheads="1"/>
            </p:cNvSpPr>
            <p:nvPr/>
          </p:nvSpPr>
          <p:spPr bwMode="auto">
            <a:xfrm>
              <a:off x="3840" y="1200"/>
              <a:ext cx="1392" cy="192"/>
            </a:xfrm>
            <a:prstGeom prst="rect">
              <a:avLst/>
            </a:prstGeom>
            <a:solidFill>
              <a:srgbClr val="99CCFF"/>
            </a:solidFill>
            <a:ln w="15875">
              <a:noFill/>
              <a:miter lim="800000"/>
              <a:headEnd/>
              <a:tailEnd/>
            </a:ln>
            <a:effectLst/>
          </p:spPr>
          <p:txBody>
            <a:bodyPr>
              <a:prstTxWarp prst="textNoShape">
                <a:avLst/>
              </a:prstTxWarp>
              <a:spAutoFit/>
            </a:bodyPr>
            <a:lstStyle/>
            <a:p>
              <a:pPr>
                <a:spcBef>
                  <a:spcPct val="50000"/>
                </a:spcBef>
              </a:pPr>
              <a:r>
                <a:rPr lang="en-US" sz="1400">
                  <a:latin typeface="Arial" charset="0"/>
                </a:rPr>
                <a:t>Security service</a:t>
              </a:r>
            </a:p>
          </p:txBody>
        </p:sp>
        <p:sp>
          <p:nvSpPr>
            <p:cNvPr id="404509" name="Oval 29"/>
            <p:cNvSpPr>
              <a:spLocks noChangeArrowheads="1"/>
            </p:cNvSpPr>
            <p:nvPr/>
          </p:nvSpPr>
          <p:spPr bwMode="auto">
            <a:xfrm>
              <a:off x="3600" y="720"/>
              <a:ext cx="74" cy="75"/>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sp>
          <p:nvSpPr>
            <p:cNvPr id="404510" name="Line 30"/>
            <p:cNvSpPr>
              <a:spLocks noChangeShapeType="1"/>
            </p:cNvSpPr>
            <p:nvPr/>
          </p:nvSpPr>
          <p:spPr bwMode="auto">
            <a:xfrm flipH="1">
              <a:off x="3696" y="768"/>
              <a:ext cx="144"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11" name="Oval 31"/>
            <p:cNvSpPr>
              <a:spLocks noChangeArrowheads="1"/>
            </p:cNvSpPr>
            <p:nvPr/>
          </p:nvSpPr>
          <p:spPr bwMode="auto">
            <a:xfrm>
              <a:off x="3600" y="1680"/>
              <a:ext cx="74" cy="75"/>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sp>
          <p:nvSpPr>
            <p:cNvPr id="404512" name="Oval 32"/>
            <p:cNvSpPr>
              <a:spLocks noChangeArrowheads="1"/>
            </p:cNvSpPr>
            <p:nvPr/>
          </p:nvSpPr>
          <p:spPr bwMode="auto">
            <a:xfrm>
              <a:off x="3600" y="1248"/>
              <a:ext cx="74" cy="75"/>
            </a:xfrm>
            <a:prstGeom prst="ellipse">
              <a:avLst/>
            </a:prstGeom>
            <a:noFill/>
            <a:ln w="15875">
              <a:solidFill>
                <a:schemeClr val="tx1"/>
              </a:solidFill>
              <a:round/>
              <a:headEnd/>
              <a:tailEnd/>
            </a:ln>
            <a:effectLst/>
          </p:spPr>
          <p:txBody>
            <a:bodyPr wrap="none" anchor="ctr">
              <a:prstTxWarp prst="textNoShape">
                <a:avLst/>
              </a:prstTxWarp>
            </a:bodyPr>
            <a:lstStyle/>
            <a:p>
              <a:endParaRPr lang="en-US"/>
            </a:p>
          </p:txBody>
        </p:sp>
        <p:sp>
          <p:nvSpPr>
            <p:cNvPr id="404513" name="Line 33"/>
            <p:cNvSpPr>
              <a:spLocks noChangeShapeType="1"/>
            </p:cNvSpPr>
            <p:nvPr/>
          </p:nvSpPr>
          <p:spPr bwMode="auto">
            <a:xfrm>
              <a:off x="3696" y="1296"/>
              <a:ext cx="144"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14" name="Line 34"/>
            <p:cNvSpPr>
              <a:spLocks noChangeShapeType="1"/>
            </p:cNvSpPr>
            <p:nvPr/>
          </p:nvSpPr>
          <p:spPr bwMode="auto">
            <a:xfrm>
              <a:off x="3696" y="1728"/>
              <a:ext cx="144" cy="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15" name="Line 35"/>
            <p:cNvSpPr>
              <a:spLocks noChangeShapeType="1"/>
            </p:cNvSpPr>
            <p:nvPr/>
          </p:nvSpPr>
          <p:spPr bwMode="auto">
            <a:xfrm flipV="1">
              <a:off x="3024" y="768"/>
              <a:ext cx="480" cy="192"/>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16" name="Line 36"/>
            <p:cNvSpPr>
              <a:spLocks noChangeShapeType="1"/>
            </p:cNvSpPr>
            <p:nvPr/>
          </p:nvSpPr>
          <p:spPr bwMode="auto">
            <a:xfrm>
              <a:off x="3024" y="960"/>
              <a:ext cx="576" cy="288"/>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17" name="Line 37"/>
            <p:cNvSpPr>
              <a:spLocks noChangeShapeType="1"/>
            </p:cNvSpPr>
            <p:nvPr/>
          </p:nvSpPr>
          <p:spPr bwMode="auto">
            <a:xfrm>
              <a:off x="3024" y="960"/>
              <a:ext cx="528" cy="720"/>
            </a:xfrm>
            <a:prstGeom prst="line">
              <a:avLst/>
            </a:prstGeom>
            <a:noFill/>
            <a:ln w="15875">
              <a:solidFill>
                <a:schemeClr val="tx1"/>
              </a:solidFill>
              <a:round/>
              <a:headEnd/>
              <a:tailEnd/>
            </a:ln>
            <a:effectLst/>
          </p:spPr>
          <p:txBody>
            <a:bodyPr>
              <a:prstTxWarp prst="textNoShape">
                <a:avLst/>
              </a:prstTxWarp>
            </a:bodyPr>
            <a:lstStyle/>
            <a:p>
              <a:endParaRPr lang="en-US"/>
            </a:p>
          </p:txBody>
        </p:sp>
        <p:sp>
          <p:nvSpPr>
            <p:cNvPr id="404518" name="Text Box 38"/>
            <p:cNvSpPr txBox="1">
              <a:spLocks noChangeArrowheads="1"/>
            </p:cNvSpPr>
            <p:nvPr/>
          </p:nvSpPr>
          <p:spPr bwMode="auto">
            <a:xfrm>
              <a:off x="3312" y="480"/>
              <a:ext cx="1104" cy="154"/>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Transaction API</a:t>
              </a:r>
            </a:p>
          </p:txBody>
        </p:sp>
        <p:sp>
          <p:nvSpPr>
            <p:cNvPr id="404519" name="Text Box 39"/>
            <p:cNvSpPr txBox="1">
              <a:spLocks noChangeArrowheads="1"/>
            </p:cNvSpPr>
            <p:nvPr/>
          </p:nvSpPr>
          <p:spPr bwMode="auto">
            <a:xfrm>
              <a:off x="3504" y="1056"/>
              <a:ext cx="1200" cy="154"/>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security API</a:t>
              </a:r>
            </a:p>
          </p:txBody>
        </p:sp>
        <p:sp>
          <p:nvSpPr>
            <p:cNvPr id="404520" name="Text Box 40"/>
            <p:cNvSpPr txBox="1">
              <a:spLocks noChangeArrowheads="1"/>
            </p:cNvSpPr>
            <p:nvPr/>
          </p:nvSpPr>
          <p:spPr bwMode="auto">
            <a:xfrm>
              <a:off x="3408" y="1872"/>
              <a:ext cx="1104" cy="154"/>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DB API</a:t>
              </a:r>
            </a:p>
          </p:txBody>
        </p:sp>
        <p:sp>
          <p:nvSpPr>
            <p:cNvPr id="404521" name="Text Box 41"/>
            <p:cNvSpPr txBox="1">
              <a:spLocks noChangeArrowheads="1"/>
            </p:cNvSpPr>
            <p:nvPr/>
          </p:nvSpPr>
          <p:spPr bwMode="auto">
            <a:xfrm>
              <a:off x="4176" y="2064"/>
              <a:ext cx="1104" cy="154"/>
            </a:xfrm>
            <a:prstGeom prst="rect">
              <a:avLst/>
            </a:prstGeom>
            <a:noFill/>
            <a:ln w="15875">
              <a:noFill/>
              <a:miter lim="800000"/>
              <a:headEnd/>
              <a:tailEnd/>
            </a:ln>
            <a:effectLst/>
          </p:spPr>
          <p:txBody>
            <a:bodyPr>
              <a:prstTxWarp prst="textNoShape">
                <a:avLst/>
              </a:prstTxWarp>
              <a:spAutoFit/>
            </a:bodyPr>
            <a:lstStyle/>
            <a:p>
              <a:pPr>
                <a:spcBef>
                  <a:spcPct val="50000"/>
                </a:spcBef>
              </a:pPr>
              <a:r>
                <a:rPr lang="en-US" sz="1000" b="1">
                  <a:latin typeface="Arial" charset="0"/>
                </a:rPr>
                <a:t>Explicit middleware</a:t>
              </a:r>
            </a:p>
          </p:txBody>
        </p:sp>
      </p:grpSp>
      <p:sp>
        <p:nvSpPr>
          <p:cNvPr id="404522" name="Text Box 42"/>
          <p:cNvSpPr txBox="1">
            <a:spLocks noChangeArrowheads="1"/>
          </p:cNvSpPr>
          <p:nvPr/>
        </p:nvSpPr>
        <p:spPr bwMode="auto">
          <a:xfrm>
            <a:off x="1066800" y="4038600"/>
            <a:ext cx="6553200" cy="2047875"/>
          </a:xfrm>
          <a:prstGeom prst="rect">
            <a:avLst/>
          </a:prstGeom>
          <a:solidFill>
            <a:srgbClr val="FFCC99"/>
          </a:solidFill>
          <a:ln w="15875">
            <a:noFill/>
            <a:miter lim="800000"/>
            <a:headEnd/>
            <a:tailEnd/>
          </a:ln>
          <a:effectLst/>
        </p:spPr>
        <p:txBody>
          <a:bodyPr>
            <a:prstTxWarp prst="textNoShape">
              <a:avLst/>
            </a:prstTxWarp>
            <a:spAutoFit/>
          </a:bodyPr>
          <a:lstStyle/>
          <a:p>
            <a:r>
              <a:rPr lang="en-US" sz="1600">
                <a:latin typeface="Arial" charset="0"/>
              </a:rPr>
              <a:t>Transfer(Account a1, Account a2, long amount) {</a:t>
            </a:r>
          </a:p>
          <a:p>
            <a:r>
              <a:rPr lang="en-US" sz="1600">
                <a:latin typeface="Arial" charset="0"/>
              </a:rPr>
              <a:t>    Call middleware API to check security;</a:t>
            </a:r>
          </a:p>
          <a:p>
            <a:r>
              <a:rPr lang="en-US" sz="1600">
                <a:latin typeface="Arial" charset="0"/>
              </a:rPr>
              <a:t>    call middleware API to start a transaction;</a:t>
            </a:r>
          </a:p>
          <a:p>
            <a:r>
              <a:rPr lang="en-US" sz="1600" i="1">
                <a:latin typeface="Arial" charset="0"/>
              </a:rPr>
              <a:t>    if (a1.balance&gt;amount)</a:t>
            </a:r>
          </a:p>
          <a:p>
            <a:r>
              <a:rPr lang="en-US" sz="1600">
                <a:latin typeface="Arial" charset="0"/>
              </a:rPr>
              <a:t>	</a:t>
            </a:r>
            <a:r>
              <a:rPr lang="en-US" sz="1600" i="1">
                <a:latin typeface="Arial" charset="0"/>
              </a:rPr>
              <a:t>subtract the balance of a1 and add the amount to a2;</a:t>
            </a:r>
          </a:p>
          <a:p>
            <a:r>
              <a:rPr lang="en-US" sz="1600">
                <a:latin typeface="Arial" charset="0"/>
              </a:rPr>
              <a:t>    call DB API to store the data;</a:t>
            </a:r>
          </a:p>
          <a:p>
            <a:r>
              <a:rPr lang="en-US" sz="1600">
                <a:latin typeface="Arial" charset="0"/>
              </a:rPr>
              <a:t>    call middleware API to end the transaction;</a:t>
            </a:r>
          </a:p>
          <a:p>
            <a:r>
              <a:rPr lang="en-US" sz="1600">
                <a:latin typeface="Arial" charset="0"/>
              </a:rPr>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569ImplSubprogs">
  <a:themeElements>
    <a:clrScheme name="">
      <a:dk1>
        <a:srgbClr val="000000"/>
      </a:dk1>
      <a:lt1>
        <a:srgbClr val="FFFFFF"/>
      </a:lt1>
      <a:dk2>
        <a:srgbClr val="661414"/>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1_569ImplSubprog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1_569ImplSubprog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569ImplSubprog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569ImplSubprog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569ImplSubprog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569ImplSubprog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569ImplSubprog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569ImplSubprog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569ImplSubprogs">
  <a:themeElements>
    <a:clrScheme name="">
      <a:dk1>
        <a:srgbClr val="000000"/>
      </a:dk1>
      <a:lt1>
        <a:srgbClr val="FFFFFF"/>
      </a:lt1>
      <a:dk2>
        <a:srgbClr val="661414"/>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2_569ImplSubprog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2_569ImplSubprog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569ImplSubprog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569ImplSubprog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569ImplSubprog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569ImplSubprog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569ImplSubprog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569ImplSubprog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440CourseOverview</Template>
  <TotalTime>67753</TotalTime>
  <Words>5283</Words>
  <Application>Microsoft Macintosh PowerPoint</Application>
  <PresentationFormat>On-screen Show (4:3)</PresentationFormat>
  <Paragraphs>1024</Paragraphs>
  <Slides>55</Slides>
  <Notes>36</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55</vt:i4>
      </vt:variant>
    </vt:vector>
  </HeadingPairs>
  <TitlesOfParts>
    <vt:vector size="59" baseType="lpstr">
      <vt:lpstr>1_569ImplSubprogs</vt:lpstr>
      <vt:lpstr>2_569ImplSubprogs</vt:lpstr>
      <vt:lpstr>Bitmap Image</vt:lpstr>
      <vt:lpstr>Pacestar UML Diagram</vt:lpstr>
      <vt:lpstr>Distributed Objects and object persistence</vt:lpstr>
      <vt:lpstr>Distributed objects</vt:lpstr>
      <vt:lpstr>Implementing distributed objects</vt:lpstr>
      <vt:lpstr>Write your own distributed object </vt:lpstr>
      <vt:lpstr>From the client side</vt:lpstr>
      <vt:lpstr>From the server side</vt:lpstr>
      <vt:lpstr>PowerPoint Presentation</vt:lpstr>
      <vt:lpstr>From hand-craft to RMI</vt:lpstr>
      <vt:lpstr>Explicit Middleware</vt:lpstr>
      <vt:lpstr>Implicit middleware</vt:lpstr>
      <vt:lpstr>EJB (enterprise java bean)</vt:lpstr>
      <vt:lpstr>three versions of EJB </vt:lpstr>
      <vt:lpstr>Multi-tier Enterprise Architecture</vt:lpstr>
      <vt:lpstr>Types of beans</vt:lpstr>
      <vt:lpstr>Part 2: Object Persistence</vt:lpstr>
      <vt:lpstr>Persistence  </vt:lpstr>
      <vt:lpstr>JDBC example</vt:lpstr>
      <vt:lpstr>Object Persistence</vt:lpstr>
      <vt:lpstr>Object-based persistence: java.io.Serializable</vt:lpstr>
      <vt:lpstr>Objects and relations</vt:lpstr>
      <vt:lpstr>Paradigm mismatch</vt:lpstr>
      <vt:lpstr>Association problem</vt:lpstr>
      <vt:lpstr>Many-to-many association</vt:lpstr>
      <vt:lpstr>The granularity problem</vt:lpstr>
      <vt:lpstr>Object identity</vt:lpstr>
      <vt:lpstr>Object identity</vt:lpstr>
      <vt:lpstr>Subtype problem</vt:lpstr>
      <vt:lpstr>Object navigation problem</vt:lpstr>
      <vt:lpstr>Object navigation problem</vt:lpstr>
      <vt:lpstr>The cost of mismatch</vt:lpstr>
      <vt:lpstr>What is ORM (object/relational mapping )</vt:lpstr>
      <vt:lpstr>Current ORM Impetus: the web app</vt:lpstr>
      <vt:lpstr>Mapping objects to Tables</vt:lpstr>
      <vt:lpstr>Object attributes and table columns</vt:lpstr>
      <vt:lpstr>Relationships between objects</vt:lpstr>
      <vt:lpstr>Single Table Aggregation Pattern(1/4)</vt:lpstr>
      <vt:lpstr>Single Table Aggregation(2/4)</vt:lpstr>
      <vt:lpstr>Single Table Aggregation(3/4)</vt:lpstr>
      <vt:lpstr>Single Table Aggregation(4/4) Consequences</vt:lpstr>
      <vt:lpstr>Foreign Key Aggregation (1/3)</vt:lpstr>
      <vt:lpstr>Foreign Key Aggregation (2/3)</vt:lpstr>
      <vt:lpstr>Foreign Key Aggregation: Consequences </vt:lpstr>
      <vt:lpstr>Specify relations using deployment descriptor</vt:lpstr>
      <vt:lpstr>Manage Cardinality: 1  to many relationships</vt:lpstr>
      <vt:lpstr>Manage cardinality: many to many relationships</vt:lpstr>
      <vt:lpstr>Object aggregation and composition</vt:lpstr>
      <vt:lpstr>Manage composition in EJB 2.0</vt:lpstr>
      <vt:lpstr>Mapping inheritance</vt:lpstr>
      <vt:lpstr>One table for the inheritance tree </vt:lpstr>
      <vt:lpstr>One table for the inheritance tree</vt:lpstr>
      <vt:lpstr>One table for each class </vt:lpstr>
      <vt:lpstr>PowerPoint Presentation</vt:lpstr>
      <vt:lpstr>One table for each inheritance path </vt:lpstr>
      <vt:lpstr>ORM tools</vt:lpstr>
      <vt:lpstr>Mapping strategies</vt:lpstr>
    </vt:vector>
  </TitlesOfParts>
  <Company>windsor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440</dc:title>
  <dc:creator>Jianguo Lu</dc:creator>
  <cp:lastModifiedBy>Jianguo Lu</cp:lastModifiedBy>
  <cp:revision>778</cp:revision>
  <cp:lastPrinted>1999-10-19T22:15:49Z</cp:lastPrinted>
  <dcterms:created xsi:type="dcterms:W3CDTF">2012-10-11T16:56:00Z</dcterms:created>
  <dcterms:modified xsi:type="dcterms:W3CDTF">2017-11-16T16:32:30Z</dcterms:modified>
</cp:coreProperties>
</file>