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1" r:id="rId6"/>
    <p:sldId id="260" r:id="rId7"/>
  </p:sldIdLst>
  <p:sldSz cx="36877625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>
        <p:scale>
          <a:sx n="86" d="100"/>
          <a:sy n="86" d="100"/>
        </p:scale>
        <p:origin x="-4152" y="-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7DA6C-B4E1-494C-BB60-D615FE20E0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7500" y="1143000"/>
            <a:ext cx="6223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686B-4491-B540-AF2C-7AF349DE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47920" rtl="0" eaLnBrk="1" latinLnBrk="0" hangingPunct="1">
      <a:defRPr sz="3475" kern="1200">
        <a:solidFill>
          <a:schemeClr val="tx1"/>
        </a:solidFill>
        <a:latin typeface="+mn-lt"/>
        <a:ea typeface="+mn-ea"/>
        <a:cs typeface="+mn-cs"/>
      </a:defRPr>
    </a:lvl1pPr>
    <a:lvl2pPr marL="1323960" algn="l" defTabSz="2647920" rtl="0" eaLnBrk="1" latinLnBrk="0" hangingPunct="1">
      <a:defRPr sz="3475" kern="1200">
        <a:solidFill>
          <a:schemeClr val="tx1"/>
        </a:solidFill>
        <a:latin typeface="+mn-lt"/>
        <a:ea typeface="+mn-ea"/>
        <a:cs typeface="+mn-cs"/>
      </a:defRPr>
    </a:lvl2pPr>
    <a:lvl3pPr marL="2647920" algn="l" defTabSz="2647920" rtl="0" eaLnBrk="1" latinLnBrk="0" hangingPunct="1">
      <a:defRPr sz="3475" kern="1200">
        <a:solidFill>
          <a:schemeClr val="tx1"/>
        </a:solidFill>
        <a:latin typeface="+mn-lt"/>
        <a:ea typeface="+mn-ea"/>
        <a:cs typeface="+mn-cs"/>
      </a:defRPr>
    </a:lvl3pPr>
    <a:lvl4pPr marL="3971879" algn="l" defTabSz="2647920" rtl="0" eaLnBrk="1" latinLnBrk="0" hangingPunct="1">
      <a:defRPr sz="3475" kern="1200">
        <a:solidFill>
          <a:schemeClr val="tx1"/>
        </a:solidFill>
        <a:latin typeface="+mn-lt"/>
        <a:ea typeface="+mn-ea"/>
        <a:cs typeface="+mn-cs"/>
      </a:defRPr>
    </a:lvl4pPr>
    <a:lvl5pPr marL="5295839" algn="l" defTabSz="2647920" rtl="0" eaLnBrk="1" latinLnBrk="0" hangingPunct="1">
      <a:defRPr sz="3475" kern="1200">
        <a:solidFill>
          <a:schemeClr val="tx1"/>
        </a:solidFill>
        <a:latin typeface="+mn-lt"/>
        <a:ea typeface="+mn-ea"/>
        <a:cs typeface="+mn-cs"/>
      </a:defRPr>
    </a:lvl5pPr>
    <a:lvl6pPr marL="6619799" algn="l" defTabSz="2647920" rtl="0" eaLnBrk="1" latinLnBrk="0" hangingPunct="1">
      <a:defRPr sz="3475" kern="1200">
        <a:solidFill>
          <a:schemeClr val="tx1"/>
        </a:solidFill>
        <a:latin typeface="+mn-lt"/>
        <a:ea typeface="+mn-ea"/>
        <a:cs typeface="+mn-cs"/>
      </a:defRPr>
    </a:lvl6pPr>
    <a:lvl7pPr marL="7943759" algn="l" defTabSz="2647920" rtl="0" eaLnBrk="1" latinLnBrk="0" hangingPunct="1">
      <a:defRPr sz="3475" kern="1200">
        <a:solidFill>
          <a:schemeClr val="tx1"/>
        </a:solidFill>
        <a:latin typeface="+mn-lt"/>
        <a:ea typeface="+mn-ea"/>
        <a:cs typeface="+mn-cs"/>
      </a:defRPr>
    </a:lvl7pPr>
    <a:lvl8pPr marL="9267718" algn="l" defTabSz="2647920" rtl="0" eaLnBrk="1" latinLnBrk="0" hangingPunct="1">
      <a:defRPr sz="3475" kern="1200">
        <a:solidFill>
          <a:schemeClr val="tx1"/>
        </a:solidFill>
        <a:latin typeface="+mn-lt"/>
        <a:ea typeface="+mn-ea"/>
        <a:cs typeface="+mn-cs"/>
      </a:defRPr>
    </a:lvl8pPr>
    <a:lvl9pPr marL="10591678" algn="l" defTabSz="2647920" rtl="0" eaLnBrk="1" latinLnBrk="0" hangingPunct="1">
      <a:defRPr sz="34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0" y="1143000"/>
            <a:ext cx="6223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686B-4491-B540-AF2C-7AF349DE0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0" y="1143000"/>
            <a:ext cx="6223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686B-4491-B540-AF2C-7AF349DE0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0" y="1143000"/>
            <a:ext cx="6223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686B-4491-B540-AF2C-7AF349DE05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9703" y="2992968"/>
            <a:ext cx="27658219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9703" y="9605435"/>
            <a:ext cx="27658219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2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90550" y="973667"/>
            <a:ext cx="795173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5337" y="973667"/>
            <a:ext cx="2339424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129" y="4559303"/>
            <a:ext cx="31806952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6129" y="12238569"/>
            <a:ext cx="31806952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5337" y="4868333"/>
            <a:ext cx="1567299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297" y="4868333"/>
            <a:ext cx="1567299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140" y="973668"/>
            <a:ext cx="31806952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141" y="4483101"/>
            <a:ext cx="1560096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0141" y="6680200"/>
            <a:ext cx="1560096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69298" y="4483101"/>
            <a:ext cx="1567779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69298" y="6680200"/>
            <a:ext cx="1567779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141" y="1219200"/>
            <a:ext cx="11893993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7794" y="2633135"/>
            <a:ext cx="18669298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141" y="5486400"/>
            <a:ext cx="11893993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141" y="1219200"/>
            <a:ext cx="11893993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77794" y="2633135"/>
            <a:ext cx="18669298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141" y="5486400"/>
            <a:ext cx="11893993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5337" y="973668"/>
            <a:ext cx="31806952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5337" y="4868333"/>
            <a:ext cx="31806952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337" y="16950268"/>
            <a:ext cx="8297466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CF3F-3B8B-A745-A589-21AA865BFB0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15714" y="16950268"/>
            <a:ext cx="12446198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044822" y="16950268"/>
            <a:ext cx="8297466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E9E0-2816-E64E-9B9C-175F31F9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57EF60-1184-BCFF-8087-D29AD034BE9F}"/>
              </a:ext>
            </a:extLst>
          </p:cNvPr>
          <p:cNvSpPr txBox="1"/>
          <p:nvPr/>
        </p:nvSpPr>
        <p:spPr>
          <a:xfrm>
            <a:off x="12489047" y="6593734"/>
            <a:ext cx="3467413" cy="2641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covid total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across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the states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US. 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‘s covid case trends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different states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covid cases tren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time. And the recent trends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 7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26BD5-97A7-005F-6CF4-074664A1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460" y="6593734"/>
            <a:ext cx="8578353" cy="51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00355A4-00E7-3DDE-ED2A-2CDD5D0E8FFA}"/>
              </a:ext>
            </a:extLst>
          </p:cNvPr>
          <p:cNvSpPr/>
          <p:nvPr/>
        </p:nvSpPr>
        <p:spPr>
          <a:xfrm>
            <a:off x="20083338" y="6127852"/>
            <a:ext cx="4295647" cy="53158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D31343-275C-05C2-D7F5-6CA688278CDE}"/>
              </a:ext>
            </a:extLst>
          </p:cNvPr>
          <p:cNvSpPr/>
          <p:nvPr/>
        </p:nvSpPr>
        <p:spPr>
          <a:xfrm>
            <a:off x="15700749" y="6127853"/>
            <a:ext cx="4295647" cy="53158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618399-27E4-F66B-2F5A-02265C32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771" y="9021875"/>
            <a:ext cx="3746500" cy="18415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BBBFDBE-AF97-4242-8ED0-9B75D13A3813}"/>
              </a:ext>
            </a:extLst>
          </p:cNvPr>
          <p:cNvGrpSpPr/>
          <p:nvPr/>
        </p:nvGrpSpPr>
        <p:grpSpPr>
          <a:xfrm>
            <a:off x="15842695" y="9021876"/>
            <a:ext cx="3746500" cy="2290155"/>
            <a:chOff x="3620933" y="3173310"/>
            <a:chExt cx="3746500" cy="229015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0C743A-D53C-3DAC-A6FA-2751494B9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0933" y="3173310"/>
              <a:ext cx="3746500" cy="1841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FC8E09-4E10-FD99-03B1-EDB15FB09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7970" y="5117318"/>
              <a:ext cx="1888333" cy="346147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73D14BF-2E5A-A30B-9A85-45D83B141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5379" y="10963286"/>
            <a:ext cx="1936078" cy="3461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857D05-4AB4-66C2-C11B-C5BD208FE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61797" y="8497428"/>
            <a:ext cx="1138726" cy="3315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590513A-05EC-8BCB-EA89-A6E655F9D739}"/>
              </a:ext>
            </a:extLst>
          </p:cNvPr>
          <p:cNvGrpSpPr/>
          <p:nvPr/>
        </p:nvGrpSpPr>
        <p:grpSpPr>
          <a:xfrm>
            <a:off x="20141090" y="6291462"/>
            <a:ext cx="4003231" cy="2171998"/>
            <a:chOff x="8004768" y="441434"/>
            <a:chExt cx="3746500" cy="188429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874E917-74BF-AA5A-4073-F6DF1E652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4768" y="484224"/>
              <a:ext cx="3746500" cy="1841500"/>
            </a:xfrm>
            <a:prstGeom prst="rect">
              <a:avLst/>
            </a:prstGeom>
          </p:spPr>
        </p:pic>
        <p:pic>
          <p:nvPicPr>
            <p:cNvPr id="3" name="Picture 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AFE2E57-BC50-74E3-D6FA-0CE59EFEC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302278" y="441434"/>
              <a:ext cx="359121" cy="16926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4A1E22-BAD8-28FF-10CC-9DEC02C69354}"/>
              </a:ext>
            </a:extLst>
          </p:cNvPr>
          <p:cNvGrpSpPr/>
          <p:nvPr/>
        </p:nvGrpSpPr>
        <p:grpSpPr>
          <a:xfrm>
            <a:off x="15742423" y="6245984"/>
            <a:ext cx="4113805" cy="2564119"/>
            <a:chOff x="3890962" y="490758"/>
            <a:chExt cx="4113805" cy="256411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9854385-8A25-3356-5C22-19B9C87F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83337" y="2723349"/>
              <a:ext cx="1118202" cy="33152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E46D53-9F4E-46A9-9909-2CA7DB965FBD}"/>
                </a:ext>
              </a:extLst>
            </p:cNvPr>
            <p:cNvGrpSpPr/>
            <p:nvPr/>
          </p:nvGrpSpPr>
          <p:grpSpPr>
            <a:xfrm>
              <a:off x="3890962" y="490758"/>
              <a:ext cx="4113805" cy="2211605"/>
              <a:chOff x="3890963" y="453536"/>
              <a:chExt cx="3849983" cy="187507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A6F6CBA-E66C-48B8-2A25-0DDB211FF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0963" y="487115"/>
                <a:ext cx="3746500" cy="1841500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0CCF14B5-EEF6-8E9E-4278-9291C572F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0612" y="453536"/>
                <a:ext cx="316513" cy="15716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50112C1-7659-87D0-787F-A5ABDE790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7571" y="482673"/>
                <a:ext cx="293375" cy="157165"/>
              </a:xfrm>
              <a:prstGeom prst="rect">
                <a:avLst/>
              </a:prstGeom>
            </p:spPr>
          </p:pic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A5E17-A876-C7CA-6678-A5D3A5F050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41090" y="6212743"/>
            <a:ext cx="293375" cy="157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764D00-F436-8C34-D233-0906935512A9}"/>
              </a:ext>
            </a:extLst>
          </p:cNvPr>
          <p:cNvSpPr txBox="1"/>
          <p:nvPr/>
        </p:nvSpPr>
        <p:spPr>
          <a:xfrm>
            <a:off x="12600602" y="6528462"/>
            <a:ext cx="3063158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covid total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across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 the states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US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‘s covid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trends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different states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covid cases tren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time?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And how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recent trends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 7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70BDB-0A53-FED9-3494-D8F7B40093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13128" y="7895714"/>
            <a:ext cx="236066" cy="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7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00355A4-00E7-3DDE-ED2A-2CDD5D0E8FFA}"/>
              </a:ext>
            </a:extLst>
          </p:cNvPr>
          <p:cNvSpPr/>
          <p:nvPr/>
        </p:nvSpPr>
        <p:spPr>
          <a:xfrm>
            <a:off x="20083338" y="6127852"/>
            <a:ext cx="4295647" cy="53158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D31343-275C-05C2-D7F5-6CA688278CDE}"/>
              </a:ext>
            </a:extLst>
          </p:cNvPr>
          <p:cNvSpPr/>
          <p:nvPr/>
        </p:nvSpPr>
        <p:spPr>
          <a:xfrm>
            <a:off x="15700749" y="6127853"/>
            <a:ext cx="4295647" cy="53158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618399-27E4-F66B-2F5A-02265C32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771" y="9021875"/>
            <a:ext cx="3746500" cy="18415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BBBFDBE-AF97-4242-8ED0-9B75D13A3813}"/>
              </a:ext>
            </a:extLst>
          </p:cNvPr>
          <p:cNvGrpSpPr/>
          <p:nvPr/>
        </p:nvGrpSpPr>
        <p:grpSpPr>
          <a:xfrm>
            <a:off x="15842695" y="9021876"/>
            <a:ext cx="3746500" cy="2290155"/>
            <a:chOff x="3620933" y="3173310"/>
            <a:chExt cx="3746500" cy="229015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0C743A-D53C-3DAC-A6FA-2751494B9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0933" y="3173310"/>
              <a:ext cx="3746500" cy="1841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FC8E09-4E10-FD99-03B1-EDB15FB09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7970" y="5117318"/>
              <a:ext cx="1888333" cy="346147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73D14BF-2E5A-A30B-9A85-45D83B141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5379" y="10963286"/>
            <a:ext cx="1936078" cy="3461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857D05-4AB4-66C2-C11B-C5BD208FE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61797" y="8497428"/>
            <a:ext cx="1138726" cy="3315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590513A-05EC-8BCB-EA89-A6E655F9D739}"/>
              </a:ext>
            </a:extLst>
          </p:cNvPr>
          <p:cNvGrpSpPr/>
          <p:nvPr/>
        </p:nvGrpSpPr>
        <p:grpSpPr>
          <a:xfrm>
            <a:off x="20141090" y="6291462"/>
            <a:ext cx="4003231" cy="2171998"/>
            <a:chOff x="8004768" y="441434"/>
            <a:chExt cx="3746500" cy="188429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874E917-74BF-AA5A-4073-F6DF1E652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4768" y="484224"/>
              <a:ext cx="3746500" cy="1841500"/>
            </a:xfrm>
            <a:prstGeom prst="rect">
              <a:avLst/>
            </a:prstGeom>
          </p:spPr>
        </p:pic>
        <p:pic>
          <p:nvPicPr>
            <p:cNvPr id="3" name="Picture 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AFE2E57-BC50-74E3-D6FA-0CE59EFEC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302278" y="441434"/>
              <a:ext cx="359121" cy="16926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4A1E22-BAD8-28FF-10CC-9DEC02C69354}"/>
              </a:ext>
            </a:extLst>
          </p:cNvPr>
          <p:cNvGrpSpPr/>
          <p:nvPr/>
        </p:nvGrpSpPr>
        <p:grpSpPr>
          <a:xfrm>
            <a:off x="15742423" y="6245984"/>
            <a:ext cx="4113805" cy="2564119"/>
            <a:chOff x="3890962" y="490758"/>
            <a:chExt cx="4113805" cy="256411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9854385-8A25-3356-5C22-19B9C87F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83337" y="2723349"/>
              <a:ext cx="1118202" cy="33152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E46D53-9F4E-46A9-9909-2CA7DB965FBD}"/>
                </a:ext>
              </a:extLst>
            </p:cNvPr>
            <p:cNvGrpSpPr/>
            <p:nvPr/>
          </p:nvGrpSpPr>
          <p:grpSpPr>
            <a:xfrm>
              <a:off x="3890962" y="490758"/>
              <a:ext cx="4113805" cy="2211605"/>
              <a:chOff x="3890963" y="453536"/>
              <a:chExt cx="3849983" cy="187507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A6F6CBA-E66C-48B8-2A25-0DDB211FF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0963" y="487115"/>
                <a:ext cx="3746500" cy="1841500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0CCF14B5-EEF6-8E9E-4278-9291C572F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0612" y="453536"/>
                <a:ext cx="316513" cy="15716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50112C1-7659-87D0-787F-A5ABDE790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7571" y="482673"/>
                <a:ext cx="293375" cy="157165"/>
              </a:xfrm>
              <a:prstGeom prst="rect">
                <a:avLst/>
              </a:prstGeom>
            </p:spPr>
          </p:pic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A5E17-A876-C7CA-6678-A5D3A5F050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41090" y="6212743"/>
            <a:ext cx="293375" cy="157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764D00-F436-8C34-D233-0906935512A9}"/>
              </a:ext>
            </a:extLst>
          </p:cNvPr>
          <p:cNvSpPr txBox="1"/>
          <p:nvPr/>
        </p:nvSpPr>
        <p:spPr>
          <a:xfrm>
            <a:off x="12600602" y="6528462"/>
            <a:ext cx="3063158" cy="4360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covid total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across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all the states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 US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7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‘s covid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trends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different states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’ covid cases tren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time?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And how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the recent trends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in 7</a:t>
            </a:r>
            <a:r>
              <a:rPr lang="zh-CN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zh-CN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70BDB-0A53-FED9-3494-D8F7B40093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27403" y="8067164"/>
            <a:ext cx="236066" cy="2564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4BE21E-5848-BC1D-E5A0-96C994EC0220}"/>
              </a:ext>
            </a:extLst>
          </p:cNvPr>
          <p:cNvSpPr/>
          <p:nvPr/>
        </p:nvSpPr>
        <p:spPr>
          <a:xfrm>
            <a:off x="27627666" y="6180219"/>
            <a:ext cx="4295647" cy="53158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149A0-0FED-CC4E-5A74-C83C87C76C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29180" y="8602031"/>
            <a:ext cx="2247017" cy="45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A959A-19B6-C7FA-34A7-343BE5D90D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202212" y="8523505"/>
            <a:ext cx="1120773" cy="546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EC659-3139-1417-C6B3-F74FC759803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48310" y="6508665"/>
            <a:ext cx="3927886" cy="1930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D06CFD-B53C-BCC5-A01C-D0C70F31C2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811545" y="9353666"/>
            <a:ext cx="3927886" cy="19042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EB589-36EB-22B4-F81B-7403FFD9294E}"/>
              </a:ext>
            </a:extLst>
          </p:cNvPr>
          <p:cNvSpPr txBox="1"/>
          <p:nvPr/>
        </p:nvSpPr>
        <p:spPr>
          <a:xfrm>
            <a:off x="24554817" y="6528462"/>
            <a:ext cx="3227282" cy="3968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zh-CN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zh-CN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product lines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zh-CN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time?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7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sales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different cities‘  highest product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line in different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time periods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728099-D132-6BE4-F518-35B5677069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14517" y="6961597"/>
            <a:ext cx="236066" cy="256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B85BA5-659C-526A-FE40-9991897C1B2C}"/>
              </a:ext>
            </a:extLst>
          </p:cNvPr>
          <p:cNvSpPr txBox="1"/>
          <p:nvPr/>
        </p:nvSpPr>
        <p:spPr>
          <a:xfrm>
            <a:off x="13851495" y="1157008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F44C7-F88E-AD26-A785-6A802BAF67E6}"/>
              </a:ext>
            </a:extLst>
          </p:cNvPr>
          <p:cNvSpPr txBox="1"/>
          <p:nvPr/>
        </p:nvSpPr>
        <p:spPr>
          <a:xfrm>
            <a:off x="21971795" y="1157008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0065AF-9B84-60E0-01FB-9FA8C525155D}"/>
              </a:ext>
            </a:extLst>
          </p:cNvPr>
          <p:cNvSpPr txBox="1"/>
          <p:nvPr/>
        </p:nvSpPr>
        <p:spPr>
          <a:xfrm>
            <a:off x="17435259" y="1157008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F0563D-8C4A-D493-C00A-F64EFB188E54}"/>
              </a:ext>
            </a:extLst>
          </p:cNvPr>
          <p:cNvSpPr txBox="1"/>
          <p:nvPr/>
        </p:nvSpPr>
        <p:spPr>
          <a:xfrm>
            <a:off x="25835460" y="1157008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424DEB-9081-5E13-2EFF-E9F73C5B3E58}"/>
              </a:ext>
            </a:extLst>
          </p:cNvPr>
          <p:cNvSpPr txBox="1"/>
          <p:nvPr/>
        </p:nvSpPr>
        <p:spPr>
          <a:xfrm>
            <a:off x="29485791" y="1157008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17998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AF5C92E-FE35-A47B-456A-00EBDCD6F361}"/>
              </a:ext>
            </a:extLst>
          </p:cNvPr>
          <p:cNvSpPr/>
          <p:nvPr/>
        </p:nvSpPr>
        <p:spPr>
          <a:xfrm>
            <a:off x="16854891" y="6180219"/>
            <a:ext cx="4295647" cy="53158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363DA-EBB2-CB49-EB69-D1047C5F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405" y="8602031"/>
            <a:ext cx="2247017" cy="45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D92C02-FF6C-4B6C-6E3B-7F514C993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437" y="8523505"/>
            <a:ext cx="1120773" cy="546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CB142-A57F-1780-33A3-7B94F085F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5535" y="6508665"/>
            <a:ext cx="3927886" cy="1930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97100-FE3D-A279-1827-31AF5E545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8770" y="9353666"/>
            <a:ext cx="3927886" cy="1904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596CD3-7D49-2617-1B6A-40D61460BDAB}"/>
              </a:ext>
            </a:extLst>
          </p:cNvPr>
          <p:cNvSpPr txBox="1"/>
          <p:nvPr/>
        </p:nvSpPr>
        <p:spPr>
          <a:xfrm>
            <a:off x="13808391" y="6961596"/>
            <a:ext cx="3227282" cy="373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lines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time?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sales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different cities‘  highest product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line in different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time periods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7136BA-EE5D-EBF4-FB72-576518514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1742" y="6961597"/>
            <a:ext cx="236066" cy="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6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FFC-073A-CD8A-AC05-39192662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235A-5F6D-87A5-5F93-7E70F1A2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DCC7B-59E1-227A-3DAD-BD05904C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88" y="3114383"/>
            <a:ext cx="16502728" cy="753490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5DE6D-5FCD-27D5-E7C2-ADA89380A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52809" y="3112518"/>
            <a:ext cx="10242275" cy="75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230</Words>
  <Application>Microsoft Macintosh PowerPoint</Application>
  <PresentationFormat>Custom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Yiru Chen</dc:creator>
  <cp:lastModifiedBy>Yiru Chen</cp:lastModifiedBy>
  <cp:revision>23</cp:revision>
  <cp:lastPrinted>2022-07-28T01:28:22Z</cp:lastPrinted>
  <dcterms:created xsi:type="dcterms:W3CDTF">2022-07-27T06:21:44Z</dcterms:created>
  <dcterms:modified xsi:type="dcterms:W3CDTF">2022-07-28T01:28:24Z</dcterms:modified>
</cp:coreProperties>
</file>