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7" r:id="rId2"/>
    <p:sldId id="266" r:id="rId3"/>
    <p:sldId id="286" r:id="rId4"/>
    <p:sldId id="289" r:id="rId5"/>
    <p:sldId id="290" r:id="rId6"/>
    <p:sldId id="296" r:id="rId7"/>
    <p:sldId id="299" r:id="rId8"/>
    <p:sldId id="291" r:id="rId9"/>
    <p:sldId id="292" r:id="rId10"/>
    <p:sldId id="314" r:id="rId11"/>
    <p:sldId id="315" r:id="rId12"/>
    <p:sldId id="304" r:id="rId13"/>
    <p:sldId id="312" r:id="rId14"/>
    <p:sldId id="318" r:id="rId15"/>
    <p:sldId id="316" r:id="rId16"/>
    <p:sldId id="317" r:id="rId17"/>
    <p:sldId id="339" r:id="rId18"/>
    <p:sldId id="340" r:id="rId19"/>
    <p:sldId id="341" r:id="rId20"/>
    <p:sldId id="311" r:id="rId21"/>
    <p:sldId id="313" r:id="rId22"/>
    <p:sldId id="320" r:id="rId23"/>
    <p:sldId id="338" r:id="rId24"/>
    <p:sldId id="326" r:id="rId25"/>
    <p:sldId id="327" r:id="rId26"/>
    <p:sldId id="319" r:id="rId27"/>
    <p:sldId id="328" r:id="rId28"/>
    <p:sldId id="321" r:id="rId29"/>
    <p:sldId id="329" r:id="rId30"/>
    <p:sldId id="330" r:id="rId31"/>
    <p:sldId id="332" r:id="rId32"/>
    <p:sldId id="308" r:id="rId33"/>
    <p:sldId id="331" r:id="rId34"/>
    <p:sldId id="334" r:id="rId35"/>
    <p:sldId id="336" r:id="rId36"/>
    <p:sldId id="324" r:id="rId37"/>
    <p:sldId id="337" r:id="rId3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A488322-F2BA-4B5B-9748-0D474271808F}" styleName="中等深淺樣式 3 - 輔色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中等深淺樣式 4 - 輔色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FABFCF23-3B69-468F-B69F-88F6DE6A72F2}" styleName="中等深淺樣式 1 - 輔色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中等深淺樣式 1 - 輔色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B301B821-A1FF-4177-AEE7-76D212191A09}" styleName="中等深淺樣式 1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DA37D80-6434-44D0-A028-1B22A696006F}" styleName="淺色樣式 3 - 輔色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DBED569-4797-4DF1-A0F4-6AAB3CD982D8}" styleName="淺色樣式 3 - 輔色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D7B26C5-4107-4FEC-AEDC-1716B250A1EF}" styleName="淺色樣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FD0F851-EC5A-4D38-B0AD-8093EC10F338}" styleName="淺色樣式 1 - 輔色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淺色樣式 2 - 輔色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淺色樣式 2 - 輔色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8EC20E35-A176-4012-BC5E-935CFFF8708E}" styleName="中等深淺樣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06799F8-075E-4A3A-A7F6-7FBC6576F1A4}" styleName="佈景主題樣式 2 - 輔色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E9639D4-E3E2-4D34-9284-5A2195B3D0D7}" styleName="淺色樣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深色樣式 2 - 輔色 1/輔色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深色樣式 2 - 輔色 3/輔色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E171933-4619-4E11-9A3F-F7608DF75F80}" styleName="中等深淺樣式 1 - 輔色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7292A2E-F333-43FB-9621-5CBBE7FDCDCB}" styleName="淺色樣式 2 - 輔色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淺色樣式 1 - 輔色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淺色樣式 2 - 輔色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616DA210-FB5B-4158-B5E0-FEB733F419BA}" styleName="淺色樣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8034E78-7F5D-4C2E-B375-FC64B27BC917}" styleName="深色樣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深色樣式 1 - 輔色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93D81CF-94F2-401A-BA57-92F5A7B2D0C5}" styleName="中等深淺樣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15"/>
    <p:restoredTop sz="94701"/>
  </p:normalViewPr>
  <p:slideViewPr>
    <p:cSldViewPr snapToGrid="0">
      <p:cViewPr>
        <p:scale>
          <a:sx n="87" d="100"/>
          <a:sy n="87" d="100"/>
        </p:scale>
        <p:origin x="52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74C5EA-69F3-DFAD-58B5-44945D1918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C4A5A69-3F92-EEDE-FE5C-0CE78B1489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F4C17C8-AC41-2D94-7D34-F7648C136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599A7-227B-E441-808D-73FE1EB63373}" type="datetimeFigureOut">
              <a:rPr kumimoji="1" lang="zh-TW" altLang="en-US" smtClean="0"/>
              <a:t>2024/1/3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0FC4274-F921-24DB-A9C7-D10E99BFC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0FC1964-7415-C8F0-EA31-DF30239F1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2A1E0-85DF-A243-B48B-78B8A00FAE9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51869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CBBE10-F030-F1B9-348F-97F378415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5ADA530-1EF8-D804-C2A1-34A6EA9BFE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AE578CC-F60F-677F-C1CA-E4A97220B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599A7-227B-E441-808D-73FE1EB63373}" type="datetimeFigureOut">
              <a:rPr kumimoji="1" lang="zh-TW" altLang="en-US" smtClean="0"/>
              <a:t>2024/1/3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BC6816D-3578-3FF2-861C-A575BC073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6C46D8D-A405-45C3-45A2-FC709ED68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2A1E0-85DF-A243-B48B-78B8A00FAE9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9312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FA1D2445-C7CE-1A03-2517-661ABE90A8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92CE28C-DD64-AA4B-1EBE-6F35D9C89E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AB7E46B-DED6-94DC-B5A2-A49814D2A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599A7-227B-E441-808D-73FE1EB63373}" type="datetimeFigureOut">
              <a:rPr kumimoji="1" lang="zh-TW" altLang="en-US" smtClean="0"/>
              <a:t>2024/1/3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A4A49B9-F3B6-D20D-85B1-C36C19439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B8A3D9B-ADA1-F4F4-15F3-129E1EF5E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2A1E0-85DF-A243-B48B-78B8A00FAE9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78215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01AE38-A361-9C05-76AB-E7F96B25E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0E9DC11-6CA8-CC6B-E418-5392FAC927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146D33A-6DB7-29ED-9C20-73FD5A700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599A7-227B-E441-808D-73FE1EB63373}" type="datetimeFigureOut">
              <a:rPr kumimoji="1" lang="zh-TW" altLang="en-US" smtClean="0"/>
              <a:t>2024/1/3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74BA193-D024-934F-416D-CBF9BE7B7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CA1AC80-79FF-9731-D20C-6D32CF83F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2A1E0-85DF-A243-B48B-78B8A00FAE9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600655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F1C5B5-68C3-7052-E4FD-78EAB59D4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120101C-D1FE-A7EA-A459-E34A842230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2708081-E35B-14BF-6D1E-5E8E5EF98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599A7-227B-E441-808D-73FE1EB63373}" type="datetimeFigureOut">
              <a:rPr kumimoji="1" lang="zh-TW" altLang="en-US" smtClean="0"/>
              <a:t>2024/1/3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9501183-C67B-5BA3-B154-3CA9A02AF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BA0BEC6-586E-BE70-6A0F-2E12AAE95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2A1E0-85DF-A243-B48B-78B8A00FAE9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89459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4E00E9-39BB-D3A4-0D60-BB5F87E63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AC21D0E-5B28-B82A-26F9-2C852C93FC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97BFB44-DF32-FB29-4982-C6649CB033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5090DD0-01DD-AEE2-0B93-D06E8E53B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599A7-227B-E441-808D-73FE1EB63373}" type="datetimeFigureOut">
              <a:rPr kumimoji="1" lang="zh-TW" altLang="en-US" smtClean="0"/>
              <a:t>2024/1/3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7FEAAAF-4B73-AC0E-6546-5D675F0BE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5933699-D79E-B462-D0F9-3C6588581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2A1E0-85DF-A243-B48B-78B8A00FAE9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553678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1BCDEE-1DD9-5445-5C7C-2629FB392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D0B6271-CE3E-B587-5758-93D3193D62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AF36938-9078-96A2-209E-CD2A99DDC8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05FEE51-DE62-A11E-8419-8A92DFCA25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F2AAE536-8753-8E72-5EE5-E656697B97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4F0EE714-9957-EFD7-B4EA-4F6D1DEA5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599A7-227B-E441-808D-73FE1EB63373}" type="datetimeFigureOut">
              <a:rPr kumimoji="1" lang="zh-TW" altLang="en-US" smtClean="0"/>
              <a:t>2024/1/3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8115F8F-BF96-D2A0-B6D2-FD3098905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FA401D48-26F5-AE30-9484-A2FAC6CE7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2A1E0-85DF-A243-B48B-78B8A00FAE9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88103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F6F88A-A22E-0200-CA91-E54F6C2A1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0B88DD8-5352-6D43-DEDB-EE1629A3B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599A7-227B-E441-808D-73FE1EB63373}" type="datetimeFigureOut">
              <a:rPr kumimoji="1" lang="zh-TW" altLang="en-US" smtClean="0"/>
              <a:t>2024/1/3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7A295A8-DE1E-3478-3EDB-FAB69F3FB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A89020E-AD17-B44D-AA35-B8A221B08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2A1E0-85DF-A243-B48B-78B8A00FAE9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06139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86D384F-2454-B6F9-CB54-FA7588C53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599A7-227B-E441-808D-73FE1EB63373}" type="datetimeFigureOut">
              <a:rPr kumimoji="1" lang="zh-TW" altLang="en-US" smtClean="0"/>
              <a:t>2024/1/3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1A2BB97-C1C9-85BB-91A9-BE97216AF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2B52C29-7A55-DA04-A845-0448197D9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2A1E0-85DF-A243-B48B-78B8A00FAE9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533887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600302-775D-5C23-FE0E-042E46FA3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E07B5D0-12D7-C40C-6DDA-A45A17BAC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7969409-1ED0-830C-A211-C2631BE847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ADB55D7-E41C-18A5-2124-7CEB6A598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599A7-227B-E441-808D-73FE1EB63373}" type="datetimeFigureOut">
              <a:rPr kumimoji="1" lang="zh-TW" altLang="en-US" smtClean="0"/>
              <a:t>2024/1/3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7D4B48F-7E9A-C3E5-A7C8-07A1F0BB0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2AB76CE-138C-2775-59A6-A445CA268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2A1E0-85DF-A243-B48B-78B8A00FAE9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9219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A786F0-0C75-1D2A-8342-006097877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B16446E5-E375-6685-1CCD-A3F5E4D285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71AC73D-651A-7BA7-C725-25E251F65B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28D6782-6C95-94F5-533F-285569993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599A7-227B-E441-808D-73FE1EB63373}" type="datetimeFigureOut">
              <a:rPr kumimoji="1" lang="zh-TW" altLang="en-US" smtClean="0"/>
              <a:t>2024/1/3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395046E-2729-B90E-B8C1-15EC81FC9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474E473-EE1D-B064-3950-963112F17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2A1E0-85DF-A243-B48B-78B8A00FAE9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0374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CC74D22-89AA-874C-95D6-26FAB94E4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A04004F-C68A-87C1-5817-6A38D88F43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2F3FF0A-2194-C8CE-EDF5-E64BAC3452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C599A7-227B-E441-808D-73FE1EB63373}" type="datetimeFigureOut">
              <a:rPr kumimoji="1" lang="zh-TW" altLang="en-US" smtClean="0"/>
              <a:t>2024/1/3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1235161-3F66-FF98-AB5E-64EC59307E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3D3F01E-E0D3-2610-C749-E64CD82BCF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92A1E0-85DF-A243-B48B-78B8A00FAE9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183642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D5BE13-70E2-0398-830A-5298FADAF1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/>
          <a:lstStyle/>
          <a:p>
            <a:r>
              <a:rPr lang="zh-TW" altLang="en-US" b="1" i="0" u="none" strike="noStrike" dirty="0">
                <a:solidFill>
                  <a:srgbClr val="000000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水域救援獲救率研究</a:t>
            </a:r>
            <a:br>
              <a:rPr lang="zh-TW" altLang="en-US" b="1" i="0" u="none" strike="noStrike" dirty="0">
                <a:solidFill>
                  <a:srgbClr val="000000"/>
                </a:solidFill>
                <a:effectLst/>
                <a:latin typeface="Noto Sans TC"/>
              </a:rPr>
            </a:br>
            <a:endParaRPr kumimoji="1"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6009A39-BB26-CB85-4C74-6E0B78BD19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76468"/>
            <a:ext cx="9144000" cy="1655762"/>
          </a:xfrm>
        </p:spPr>
        <p:txBody>
          <a:bodyPr/>
          <a:lstStyle/>
          <a:p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412336134 </a:t>
            </a:r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林承信</a:t>
            </a:r>
          </a:p>
        </p:txBody>
      </p:sp>
    </p:spTree>
    <p:extLst>
      <p:ext uri="{BB962C8B-B14F-4D97-AF65-F5344CB8AC3E}">
        <p14:creationId xmlns:p14="http://schemas.microsoft.com/office/powerpoint/2010/main" val="42296015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0DCB8A-555B-8798-E59C-EEDCF1A9F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4066"/>
            <a:ext cx="10515600" cy="742458"/>
          </a:xfrm>
        </p:spPr>
        <p:txBody>
          <a:bodyPr/>
          <a:lstStyle/>
          <a:p>
            <a:r>
              <a:rPr kumimoji="1"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最終變數</a:t>
            </a:r>
          </a:p>
        </p:txBody>
      </p:sp>
      <p:pic>
        <p:nvPicPr>
          <p:cNvPr id="4" name="圖片 3" descr="一張含有 文字, 字型, 螢幕擷取畫面 的圖片&#10;&#10;自動產生的描述">
            <a:extLst>
              <a:ext uri="{FF2B5EF4-FFF2-40B4-BE49-F238E27FC236}">
                <a16:creationId xmlns:a16="http://schemas.microsoft.com/office/drawing/2014/main" id="{D043D8C1-06F2-A5E8-6303-EC228D400D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2633" y="1605056"/>
            <a:ext cx="9506734" cy="4190626"/>
          </a:xfrm>
          <a:prstGeom prst="rect">
            <a:avLst/>
          </a:prstGeom>
        </p:spPr>
      </p:pic>
      <p:pic>
        <p:nvPicPr>
          <p:cNvPr id="6" name="圖片 5" descr="一張含有 文字, 字型, 螢幕擷取畫面, 數字 的圖片&#10;&#10;自動產生的描述">
            <a:extLst>
              <a:ext uri="{FF2B5EF4-FFF2-40B4-BE49-F238E27FC236}">
                <a16:creationId xmlns:a16="http://schemas.microsoft.com/office/drawing/2014/main" id="{69BA254B-6FB7-E3E7-0488-DBFE927FED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418963" y="2483260"/>
            <a:ext cx="1892300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4723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圖片 8" descr="一張含有 文字, 螢幕擷取畫面, 字型, 數字 的圖片&#10;&#10;自動產生的描述">
            <a:extLst>
              <a:ext uri="{FF2B5EF4-FFF2-40B4-BE49-F238E27FC236}">
                <a16:creationId xmlns:a16="http://schemas.microsoft.com/office/drawing/2014/main" id="{B87D9838-0491-35F0-2D8A-6AD9BB589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470" y="718761"/>
            <a:ext cx="3709894" cy="5395259"/>
          </a:xfrm>
          <a:prstGeom prst="rect">
            <a:avLst/>
          </a:prstGeom>
        </p:spPr>
      </p:pic>
      <p:pic>
        <p:nvPicPr>
          <p:cNvPr id="17" name="圖片 16" descr="一張含有 文字, 螢幕擷取畫面, 數字 的圖片&#10;&#10;自動產生的描述">
            <a:extLst>
              <a:ext uri="{FF2B5EF4-FFF2-40B4-BE49-F238E27FC236}">
                <a16:creationId xmlns:a16="http://schemas.microsoft.com/office/drawing/2014/main" id="{794D6ED4-F062-3C7E-CA5B-59BC8926F4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2626" y="718761"/>
            <a:ext cx="1974943" cy="3373843"/>
          </a:xfrm>
          <a:prstGeom prst="rect">
            <a:avLst/>
          </a:prstGeom>
        </p:spPr>
      </p:pic>
      <p:pic>
        <p:nvPicPr>
          <p:cNvPr id="11" name="圖片 10" descr="一張含有 文字, 螢幕擷取畫面, 字型, 設計 的圖片&#10;&#10;自動產生的描述">
            <a:extLst>
              <a:ext uri="{FF2B5EF4-FFF2-40B4-BE49-F238E27FC236}">
                <a16:creationId xmlns:a16="http://schemas.microsoft.com/office/drawing/2014/main" id="{FDD57F05-869D-BE0B-55CB-94F3312D64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5046" y="718760"/>
            <a:ext cx="2034457" cy="3845859"/>
          </a:xfrm>
          <a:prstGeom prst="rect">
            <a:avLst/>
          </a:prstGeom>
        </p:spPr>
      </p:pic>
      <p:pic>
        <p:nvPicPr>
          <p:cNvPr id="7" name="圖片 6" descr="一張含有 文字, 字型, 螢幕擷取畫面, 設計 的圖片&#10;&#10;自動產生的描述">
            <a:extLst>
              <a:ext uri="{FF2B5EF4-FFF2-40B4-BE49-F238E27FC236}">
                <a16:creationId xmlns:a16="http://schemas.microsoft.com/office/drawing/2014/main" id="{6BE3EF6C-2619-76F8-A3E4-6BC5140CAA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41841" y="4183620"/>
            <a:ext cx="1965728" cy="1930400"/>
          </a:xfrm>
          <a:prstGeom prst="rect">
            <a:avLst/>
          </a:prstGeom>
        </p:spPr>
      </p:pic>
      <p:pic>
        <p:nvPicPr>
          <p:cNvPr id="19" name="圖片 18" descr="一張含有 文字, 字型, 螢幕擷取畫面, 印刷術 的圖片&#10;&#10;自動產生的描述">
            <a:extLst>
              <a:ext uri="{FF2B5EF4-FFF2-40B4-BE49-F238E27FC236}">
                <a16:creationId xmlns:a16="http://schemas.microsoft.com/office/drawing/2014/main" id="{08AD0FAD-FC82-8C3E-9EC9-5A7BD7D45BE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08245" y="718760"/>
            <a:ext cx="1909197" cy="1115359"/>
          </a:xfrm>
          <a:prstGeom prst="rect">
            <a:avLst/>
          </a:prstGeom>
        </p:spPr>
      </p:pic>
      <p:pic>
        <p:nvPicPr>
          <p:cNvPr id="5" name="圖片 4" descr="一張含有 文字, 字型, 螢幕擷取畫面, 設計 的圖片&#10;&#10;自動產生的描述">
            <a:extLst>
              <a:ext uri="{FF2B5EF4-FFF2-40B4-BE49-F238E27FC236}">
                <a16:creationId xmlns:a16="http://schemas.microsoft.com/office/drawing/2014/main" id="{D481D52C-602E-4E13-4B9E-95198AED7F9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08245" y="1934053"/>
            <a:ext cx="1926389" cy="1614567"/>
          </a:xfrm>
          <a:prstGeom prst="rect">
            <a:avLst/>
          </a:prstGeom>
        </p:spPr>
      </p:pic>
      <p:pic>
        <p:nvPicPr>
          <p:cNvPr id="15" name="圖片 14" descr="一張含有 文字, 字型, 螢幕擷取畫面, 數字 的圖片&#10;&#10;自動產生的描述">
            <a:extLst>
              <a:ext uri="{FF2B5EF4-FFF2-40B4-BE49-F238E27FC236}">
                <a16:creationId xmlns:a16="http://schemas.microsoft.com/office/drawing/2014/main" id="{EE0903A1-BF66-37BB-794B-354EB91ED3D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08245" y="3650220"/>
            <a:ext cx="1929676" cy="2463799"/>
          </a:xfrm>
          <a:prstGeom prst="rect">
            <a:avLst/>
          </a:prstGeom>
        </p:spPr>
      </p:pic>
      <p:pic>
        <p:nvPicPr>
          <p:cNvPr id="13" name="圖片 12" descr="一張含有 文字, 字型, 螢幕擷取畫面, 圖形 的圖片&#10;&#10;自動產生的描述">
            <a:extLst>
              <a:ext uri="{FF2B5EF4-FFF2-40B4-BE49-F238E27FC236}">
                <a16:creationId xmlns:a16="http://schemas.microsoft.com/office/drawing/2014/main" id="{740FC3D5-5EA3-64FA-2726-835234F757D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96311" y="4657752"/>
            <a:ext cx="2023193" cy="1456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1627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D5BE13-70E2-0398-830A-5298FADAF1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 anchor="ctr"/>
          <a:lstStyle/>
          <a:p>
            <a:r>
              <a:rPr lang="zh-TW" altLang="en-US" b="1" u="none" strike="noStrike" dirty="0">
                <a:solidFill>
                  <a:srgbClr val="000000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決策樹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076681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0DCB8A-555B-8798-E59C-EEDCF1A9F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4066"/>
            <a:ext cx="10515600" cy="742458"/>
          </a:xfrm>
        </p:spPr>
        <p:txBody>
          <a:bodyPr/>
          <a:lstStyle/>
          <a:p>
            <a:r>
              <a:rPr kumimoji="1"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決策樹 </a:t>
            </a:r>
            <a:r>
              <a:rPr kumimoji="1" lang="en-US" altLang="zh-TW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– </a:t>
            </a:r>
            <a:r>
              <a:rPr kumimoji="1"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預處理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22FEA9E-20E5-A106-E6D8-8FF101F24C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2324"/>
            <a:ext cx="10515600" cy="402544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kumimoji="1" lang="en-US" altLang="zh-TW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kumimoji="1"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離散化</a:t>
            </a:r>
            <a:endParaRPr kumimoji="1" lang="en-US" altLang="zh-TW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kumimoji="1"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編碼</a:t>
            </a:r>
            <a:endParaRPr kumimoji="1" lang="en-US" altLang="zh-TW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kumimoji="1"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切割</a:t>
            </a:r>
            <a:endParaRPr kumimoji="1" lang="en-US" altLang="zh-TW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17997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0DCB8A-555B-8798-E59C-EEDCF1A9F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4066"/>
            <a:ext cx="10515600" cy="742458"/>
          </a:xfrm>
        </p:spPr>
        <p:txBody>
          <a:bodyPr/>
          <a:lstStyle/>
          <a:p>
            <a:r>
              <a:rPr kumimoji="1"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決策樹 </a:t>
            </a:r>
            <a:r>
              <a:rPr kumimoji="1" lang="en-US" altLang="zh-TW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–</a:t>
            </a:r>
            <a:r>
              <a:rPr kumimoji="1"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卡方挑變數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22FEA9E-20E5-A106-E6D8-8FF101F24C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382214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endParaRPr kumimoji="1" lang="en-US" altLang="zh-TW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>
              <a:lnSpc>
                <a:spcPct val="100000"/>
              </a:lnSpc>
            </a:pPr>
            <a:r>
              <a:rPr kumimoji="1"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挑選出的變數</a:t>
            </a:r>
            <a:endParaRPr kumimoji="1" lang="en-US" altLang="zh-TW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>
              <a:lnSpc>
                <a:spcPct val="100000"/>
              </a:lnSpc>
            </a:pPr>
            <a:endParaRPr kumimoji="1" lang="en-US" altLang="zh-TW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>
              <a:lnSpc>
                <a:spcPct val="100000"/>
              </a:lnSpc>
            </a:pPr>
            <a:r>
              <a:rPr kumimoji="1"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列出</a:t>
            </a:r>
            <a:r>
              <a:rPr kumimoji="1" lang="en-US" altLang="zh-TW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score</a:t>
            </a:r>
            <a:br>
              <a:rPr kumimoji="1" lang="en-US" altLang="zh-TW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</a:br>
            <a:br>
              <a:rPr kumimoji="1" lang="en-US" altLang="zh-TW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</a:br>
            <a:r>
              <a:rPr kumimoji="1" lang="en-US" altLang="zh-TW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     </a:t>
            </a:r>
          </a:p>
        </p:txBody>
      </p:sp>
    </p:spTree>
    <p:extLst>
      <p:ext uri="{BB962C8B-B14F-4D97-AF65-F5344CB8AC3E}">
        <p14:creationId xmlns:p14="http://schemas.microsoft.com/office/powerpoint/2010/main" val="35154690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0DCB8A-555B-8798-E59C-EEDCF1A9F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4066"/>
            <a:ext cx="10515600" cy="742458"/>
          </a:xfrm>
        </p:spPr>
        <p:txBody>
          <a:bodyPr/>
          <a:lstStyle/>
          <a:p>
            <a:r>
              <a:rPr kumimoji="1"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決策樹 </a:t>
            </a:r>
            <a:r>
              <a:rPr kumimoji="1" lang="en-US" altLang="zh-TW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– </a:t>
            </a:r>
            <a:r>
              <a:rPr kumimoji="1"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建模方法挑變數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22FEA9E-20E5-A106-E6D8-8FF101F24C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6524"/>
            <a:ext cx="10515600" cy="4321241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endParaRPr kumimoji="1" lang="en-US" altLang="zh-TW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kumimoji="1"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發現浮屍問題</a:t>
            </a:r>
            <a:endParaRPr kumimoji="1" lang="en-US" altLang="zh-TW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kumimoji="1"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處理後的目標變數類別佔比</a:t>
            </a:r>
            <a:endParaRPr kumimoji="1" lang="en-US" altLang="zh-TW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5" name="圖片 4" descr="一張含有 文字, 字型, 螢幕擷取畫面, 圖形 的圖片&#10;&#10;自動產生的描述">
            <a:extLst>
              <a:ext uri="{FF2B5EF4-FFF2-40B4-BE49-F238E27FC236}">
                <a16:creationId xmlns:a16="http://schemas.microsoft.com/office/drawing/2014/main" id="{7F37EB7A-1566-A1E5-F936-7634811DE6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488"/>
          <a:stretch/>
        </p:blipFill>
        <p:spPr>
          <a:xfrm>
            <a:off x="6199849" y="2126774"/>
            <a:ext cx="3472635" cy="1360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7996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0DCB8A-555B-8798-E59C-EEDCF1A9F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4066"/>
            <a:ext cx="10515600" cy="742458"/>
          </a:xfrm>
        </p:spPr>
        <p:txBody>
          <a:bodyPr/>
          <a:lstStyle/>
          <a:p>
            <a:r>
              <a:rPr kumimoji="1"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決策樹 </a:t>
            </a:r>
            <a:r>
              <a:rPr kumimoji="1" lang="en-US" altLang="zh-TW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–</a:t>
            </a:r>
            <a:r>
              <a:rPr kumimoji="1"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挑選變數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A6D892C-9A86-D784-8B89-D312823B46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475602"/>
              </p:ext>
            </p:extLst>
          </p:nvPr>
        </p:nvGraphicFramePr>
        <p:xfrm>
          <a:off x="1073524" y="1445342"/>
          <a:ext cx="10044952" cy="4094845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849547">
                  <a:extLst>
                    <a:ext uri="{9D8B030D-6E8A-4147-A177-3AD203B41FA5}">
                      <a16:colId xmlns:a16="http://schemas.microsoft.com/office/drawing/2014/main" val="1948091074"/>
                    </a:ext>
                  </a:extLst>
                </a:gridCol>
                <a:gridCol w="4439264">
                  <a:extLst>
                    <a:ext uri="{9D8B030D-6E8A-4147-A177-3AD203B41FA5}">
                      <a16:colId xmlns:a16="http://schemas.microsoft.com/office/drawing/2014/main" val="3153943837"/>
                    </a:ext>
                  </a:extLst>
                </a:gridCol>
                <a:gridCol w="1740310">
                  <a:extLst>
                    <a:ext uri="{9D8B030D-6E8A-4147-A177-3AD203B41FA5}">
                      <a16:colId xmlns:a16="http://schemas.microsoft.com/office/drawing/2014/main" val="4248468878"/>
                    </a:ext>
                  </a:extLst>
                </a:gridCol>
                <a:gridCol w="1015831">
                  <a:extLst>
                    <a:ext uri="{9D8B030D-6E8A-4147-A177-3AD203B41FA5}">
                      <a16:colId xmlns:a16="http://schemas.microsoft.com/office/drawing/2014/main" val="2111989289"/>
                    </a:ext>
                  </a:extLst>
                </a:gridCol>
              </a:tblGrid>
              <a:tr h="818969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挑選方法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變數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建模正確率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樹深度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4789848"/>
                  </a:ext>
                </a:extLst>
              </a:tr>
              <a:tr h="818969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i="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全部八個變數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水域種類、溺水原因、年齡、性別、季節、</a:t>
                      </a:r>
                      <a:endParaRPr lang="en-US" altLang="zh-TW" sz="1800" b="1" i="0" u="none" strike="noStrike" kern="1200" dirty="0">
                        <a:solidFill>
                          <a:schemeClr val="dk1"/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  <a:p>
                      <a:pPr algn="l"/>
                      <a:r>
                        <a:rPr lang="zh-TW" altLang="en-US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時段、區域、是否為假日</a:t>
                      </a:r>
                      <a:endParaRPr lang="zh-TW" altLang="en-US" b="1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66.2%</a:t>
                      </a:r>
                      <a:endParaRPr lang="zh-TW" altLang="en-US" b="1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4</a:t>
                      </a:r>
                      <a:endParaRPr lang="zh-TW" altLang="en-US" b="1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5505333"/>
                  </a:ext>
                </a:extLst>
              </a:tr>
              <a:tr h="818969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i="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卡方挑出五個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水域種類、溺水原因、年齡、性別、季節</a:t>
                      </a:r>
                      <a:endParaRPr lang="zh-TW" altLang="en-US" b="1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64.7%</a:t>
                      </a:r>
                      <a:endParaRPr lang="zh-TW" altLang="en-US" b="1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4</a:t>
                      </a:r>
                      <a:endParaRPr lang="zh-TW" altLang="en-US" b="1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4134445"/>
                  </a:ext>
                </a:extLst>
              </a:tr>
              <a:tr h="818969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i="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卡方挑出前四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水域種類、溺水原因、年齡、性別</a:t>
                      </a:r>
                      <a:endParaRPr lang="zh-TW" altLang="en-US" b="1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64.7%</a:t>
                      </a:r>
                      <a:endParaRPr lang="zh-TW" altLang="en-US" b="1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5</a:t>
                      </a:r>
                      <a:endParaRPr lang="zh-TW" altLang="en-US" b="1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3003785"/>
                  </a:ext>
                </a:extLst>
              </a:tr>
              <a:tr h="818969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i="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建模方法挑出三個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水域種類、溺水原因、年齡</a:t>
                      </a:r>
                      <a:endParaRPr lang="zh-TW" altLang="en-US" b="1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64.9% </a:t>
                      </a:r>
                      <a:endParaRPr lang="zh-TW" altLang="en-US" b="1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5</a:t>
                      </a:r>
                      <a:endParaRPr lang="zh-TW" altLang="en-US" b="1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08722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19862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0DCB8A-555B-8798-E59C-EEDCF1A9F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4066"/>
            <a:ext cx="10515600" cy="742458"/>
          </a:xfrm>
        </p:spPr>
        <p:txBody>
          <a:bodyPr/>
          <a:lstStyle/>
          <a:p>
            <a:r>
              <a:rPr kumimoji="1"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決策樹 </a:t>
            </a:r>
            <a:r>
              <a:rPr kumimoji="1" lang="en-US" altLang="zh-TW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–</a:t>
            </a:r>
            <a:r>
              <a:rPr kumimoji="1"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kumimoji="1" lang="en-US" altLang="zh-TW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CART</a:t>
            </a:r>
            <a:r>
              <a:rPr kumimoji="1"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全變數與部分變數比較</a:t>
            </a:r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30006B34-83F8-A518-AA7A-92191AE664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0002697"/>
              </p:ext>
            </p:extLst>
          </p:nvPr>
        </p:nvGraphicFramePr>
        <p:xfrm>
          <a:off x="1073524" y="1326524"/>
          <a:ext cx="9866242" cy="469833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787663">
                  <a:extLst>
                    <a:ext uri="{9D8B030D-6E8A-4147-A177-3AD203B41FA5}">
                      <a16:colId xmlns:a16="http://schemas.microsoft.com/office/drawing/2014/main" val="1948091074"/>
                    </a:ext>
                  </a:extLst>
                </a:gridCol>
                <a:gridCol w="1460090">
                  <a:extLst>
                    <a:ext uri="{9D8B030D-6E8A-4147-A177-3AD203B41FA5}">
                      <a16:colId xmlns:a16="http://schemas.microsoft.com/office/drawing/2014/main" val="3153943837"/>
                    </a:ext>
                  </a:extLst>
                </a:gridCol>
                <a:gridCol w="752168">
                  <a:extLst>
                    <a:ext uri="{9D8B030D-6E8A-4147-A177-3AD203B41FA5}">
                      <a16:colId xmlns:a16="http://schemas.microsoft.com/office/drawing/2014/main" val="4248468878"/>
                    </a:ext>
                  </a:extLst>
                </a:gridCol>
                <a:gridCol w="722671">
                  <a:extLst>
                    <a:ext uri="{9D8B030D-6E8A-4147-A177-3AD203B41FA5}">
                      <a16:colId xmlns:a16="http://schemas.microsoft.com/office/drawing/2014/main" val="2111989289"/>
                    </a:ext>
                  </a:extLst>
                </a:gridCol>
                <a:gridCol w="779862">
                  <a:extLst>
                    <a:ext uri="{9D8B030D-6E8A-4147-A177-3AD203B41FA5}">
                      <a16:colId xmlns:a16="http://schemas.microsoft.com/office/drawing/2014/main" val="1417388510"/>
                    </a:ext>
                  </a:extLst>
                </a:gridCol>
                <a:gridCol w="724474">
                  <a:extLst>
                    <a:ext uri="{9D8B030D-6E8A-4147-A177-3AD203B41FA5}">
                      <a16:colId xmlns:a16="http://schemas.microsoft.com/office/drawing/2014/main" val="486165109"/>
                    </a:ext>
                  </a:extLst>
                </a:gridCol>
                <a:gridCol w="1755058">
                  <a:extLst>
                    <a:ext uri="{9D8B030D-6E8A-4147-A177-3AD203B41FA5}">
                      <a16:colId xmlns:a16="http://schemas.microsoft.com/office/drawing/2014/main" val="3576435623"/>
                    </a:ext>
                  </a:extLst>
                </a:gridCol>
                <a:gridCol w="1884256">
                  <a:extLst>
                    <a:ext uri="{9D8B030D-6E8A-4147-A177-3AD203B41FA5}">
                      <a16:colId xmlns:a16="http://schemas.microsoft.com/office/drawing/2014/main" val="2367774886"/>
                    </a:ext>
                  </a:extLst>
                </a:gridCol>
              </a:tblGrid>
              <a:tr h="671190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方法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變數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M</a:t>
                      </a:r>
                      <a:endParaRPr lang="zh-TW" altLang="en-US" b="1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</a:t>
                      </a:r>
                      <a:endParaRPr lang="zh-TW" altLang="en-US" b="1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樹深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葉數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建模正確率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測試正確率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4789848"/>
                  </a:ext>
                </a:extLst>
              </a:tr>
              <a:tr h="671190">
                <a:tc rowSpan="6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i="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CART(</a:t>
                      </a:r>
                      <a:r>
                        <a:rPr lang="en-US" altLang="zh-TW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Gini</a:t>
                      </a:r>
                      <a:r>
                        <a:rPr lang="en-US" altLang="zh-TW" b="1" i="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全變數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80</a:t>
                      </a:r>
                      <a:endParaRPr lang="zh-TW" altLang="en-US" b="1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0.3</a:t>
                      </a:r>
                      <a:endParaRPr lang="zh-TW" altLang="en-US" b="1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3</a:t>
                      </a:r>
                      <a:endParaRPr lang="zh-TW" altLang="en-US" b="1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5</a:t>
                      </a:r>
                      <a:endParaRPr lang="zh-TW" altLang="en-US" b="1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64.7%</a:t>
                      </a:r>
                      <a:endParaRPr lang="zh-TW" altLang="en-US" b="1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62.3%</a:t>
                      </a:r>
                      <a:endParaRPr lang="zh-TW" altLang="en-US" b="1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5505333"/>
                  </a:ext>
                </a:extLst>
              </a:tr>
              <a:tr h="671190">
                <a:tc vMerge="1">
                  <a:txBody>
                    <a:bodyPr/>
                    <a:lstStyle/>
                    <a:p>
                      <a:pPr algn="ctr"/>
                      <a:r>
                        <a:rPr lang="zh-TW" altLang="en-US" b="1" i="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部分變數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r>
                        <a:rPr lang="zh-TW" altLang="en-US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部分變數</a:t>
                      </a:r>
                      <a:endParaRPr lang="zh-TW" altLang="en-US" b="1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10</a:t>
                      </a:r>
                      <a:endParaRPr lang="zh-TW" altLang="en-US" b="1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0.25</a:t>
                      </a:r>
                      <a:endParaRPr lang="zh-TW" altLang="en-US" b="1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4</a:t>
                      </a:r>
                      <a:endParaRPr lang="zh-TW" altLang="en-US" b="1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6</a:t>
                      </a:r>
                      <a:endParaRPr lang="zh-TW" altLang="en-US" b="1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66.2%</a:t>
                      </a:r>
                      <a:endParaRPr lang="zh-TW" altLang="en-US" b="1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59.8%</a:t>
                      </a:r>
                      <a:endParaRPr lang="zh-TW" altLang="en-US" b="1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4134445"/>
                  </a:ext>
                </a:extLst>
              </a:tr>
              <a:tr h="67119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i="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CART(</a:t>
                      </a:r>
                      <a:r>
                        <a:rPr lang="en-US" altLang="zh-TW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Entropy</a:t>
                      </a:r>
                      <a:r>
                        <a:rPr lang="en-US" altLang="zh-TW" b="1" i="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  <a:endParaRPr lang="zh-TW" altLang="en-US" b="1" i="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r>
                        <a:rPr lang="zh-TW" altLang="en-US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全變數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2</a:t>
                      </a:r>
                      <a:endParaRPr lang="zh-TW" altLang="en-US" b="1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0.02</a:t>
                      </a:r>
                      <a:endParaRPr lang="zh-TW" altLang="en-US" b="1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12</a:t>
                      </a:r>
                      <a:endParaRPr lang="zh-TW" altLang="en-US" b="1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91</a:t>
                      </a:r>
                      <a:endParaRPr lang="zh-TW" altLang="en-US" b="1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78.3%</a:t>
                      </a:r>
                      <a:endParaRPr lang="zh-TW" altLang="en-US" b="1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62.7%</a:t>
                      </a:r>
                      <a:endParaRPr lang="zh-TW" altLang="en-US" b="1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3003785"/>
                  </a:ext>
                </a:extLst>
              </a:tr>
              <a:tr h="671190">
                <a:tc vMerge="1">
                  <a:txBody>
                    <a:bodyPr/>
                    <a:lstStyle/>
                    <a:p>
                      <a:pPr algn="ctr"/>
                      <a:r>
                        <a:rPr lang="en" altLang="zh-TW" b="1" i="0" dirty="0" err="1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Drowning_results</a:t>
                      </a:r>
                      <a:endParaRPr lang="zh-TW" altLang="en-US" b="1" i="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zh-TW" altLang="en-US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部分變數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80</a:t>
                      </a:r>
                      <a:endParaRPr lang="zh-TW" altLang="en-US" b="1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0.3</a:t>
                      </a:r>
                      <a:endParaRPr lang="zh-TW" altLang="en-US" b="1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4</a:t>
                      </a:r>
                      <a:endParaRPr lang="zh-TW" altLang="en-US" b="1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6</a:t>
                      </a:r>
                      <a:endParaRPr lang="zh-TW" altLang="en-US" b="1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64.2%</a:t>
                      </a:r>
                      <a:endParaRPr lang="zh-TW" altLang="en-US" b="1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59.9%</a:t>
                      </a:r>
                      <a:endParaRPr lang="zh-TW" altLang="en-US" b="1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0872241"/>
                  </a:ext>
                </a:extLst>
              </a:tr>
              <a:tr h="671190">
                <a:tc vMerge="1">
                  <a:txBody>
                    <a:bodyPr/>
                    <a:lstStyle/>
                    <a:p>
                      <a:pPr algn="ctr"/>
                      <a:r>
                        <a:rPr lang="en-US" altLang="zh-TW" b="1" i="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C4.5</a:t>
                      </a:r>
                      <a:endParaRPr lang="zh-TW" altLang="en-US" b="1" i="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全變數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10</a:t>
                      </a:r>
                      <a:endParaRPr lang="zh-TW" altLang="en-US" b="1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0.25</a:t>
                      </a:r>
                      <a:endParaRPr lang="zh-TW" altLang="en-US" b="1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5</a:t>
                      </a:r>
                      <a:endParaRPr lang="zh-TW" altLang="en-US" b="1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7</a:t>
                      </a:r>
                      <a:endParaRPr lang="zh-TW" altLang="en-US" b="1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64.9%</a:t>
                      </a:r>
                      <a:endParaRPr lang="zh-TW" altLang="en-US" b="1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60.2%</a:t>
                      </a:r>
                      <a:endParaRPr lang="zh-TW" altLang="en-US" b="1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6940033"/>
                  </a:ext>
                </a:extLst>
              </a:tr>
              <a:tr h="671190">
                <a:tc vMerge="1">
                  <a:txBody>
                    <a:bodyPr/>
                    <a:lstStyle/>
                    <a:p>
                      <a:pPr algn="ctr"/>
                      <a:endParaRPr lang="zh-TW" altLang="en-US" b="1" i="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部分變數</a:t>
                      </a:r>
                      <a:endParaRPr lang="zh-TW" altLang="en-US" b="1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2</a:t>
                      </a:r>
                      <a:endParaRPr lang="zh-TW" altLang="en-US" b="1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0.02</a:t>
                      </a:r>
                      <a:endParaRPr lang="zh-TW" altLang="en-US" b="1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15</a:t>
                      </a:r>
                      <a:endParaRPr lang="zh-TW" altLang="en-US" b="1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97</a:t>
                      </a:r>
                      <a:endParaRPr lang="zh-TW" altLang="en-US" b="1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76.0%</a:t>
                      </a:r>
                      <a:endParaRPr lang="zh-TW" altLang="en-US" b="1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59.4%</a:t>
                      </a:r>
                      <a:endParaRPr lang="zh-TW" altLang="en-US" b="1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99926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07791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0DCB8A-555B-8798-E59C-EEDCF1A9F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4066"/>
            <a:ext cx="10515600" cy="742458"/>
          </a:xfrm>
        </p:spPr>
        <p:txBody>
          <a:bodyPr/>
          <a:lstStyle/>
          <a:p>
            <a:r>
              <a:rPr kumimoji="1"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決策樹 </a:t>
            </a:r>
            <a:r>
              <a:rPr kumimoji="1" lang="en-US" altLang="zh-TW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–</a:t>
            </a:r>
            <a:r>
              <a:rPr kumimoji="1"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kumimoji="1" lang="en-US" altLang="zh-TW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C4.5</a:t>
            </a:r>
            <a:r>
              <a:rPr kumimoji="1"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全變數與部分變數比較</a:t>
            </a:r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30006B34-83F8-A518-AA7A-92191AE664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7690464"/>
              </p:ext>
            </p:extLst>
          </p:nvPr>
        </p:nvGraphicFramePr>
        <p:xfrm>
          <a:off x="1073524" y="1326524"/>
          <a:ext cx="9327893" cy="469833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854439">
                  <a:extLst>
                    <a:ext uri="{9D8B030D-6E8A-4147-A177-3AD203B41FA5}">
                      <a16:colId xmlns:a16="http://schemas.microsoft.com/office/drawing/2014/main" val="1948091074"/>
                    </a:ext>
                  </a:extLst>
                </a:gridCol>
                <a:gridCol w="1514630">
                  <a:extLst>
                    <a:ext uri="{9D8B030D-6E8A-4147-A177-3AD203B41FA5}">
                      <a16:colId xmlns:a16="http://schemas.microsoft.com/office/drawing/2014/main" val="3153943837"/>
                    </a:ext>
                  </a:extLst>
                </a:gridCol>
                <a:gridCol w="826162">
                  <a:extLst>
                    <a:ext uri="{9D8B030D-6E8A-4147-A177-3AD203B41FA5}">
                      <a16:colId xmlns:a16="http://schemas.microsoft.com/office/drawing/2014/main" val="4248468878"/>
                    </a:ext>
                  </a:extLst>
                </a:gridCol>
                <a:gridCol w="851826">
                  <a:extLst>
                    <a:ext uri="{9D8B030D-6E8A-4147-A177-3AD203B41FA5}">
                      <a16:colId xmlns:a16="http://schemas.microsoft.com/office/drawing/2014/main" val="2111989289"/>
                    </a:ext>
                  </a:extLst>
                </a:gridCol>
                <a:gridCol w="1047135">
                  <a:extLst>
                    <a:ext uri="{9D8B030D-6E8A-4147-A177-3AD203B41FA5}">
                      <a16:colId xmlns:a16="http://schemas.microsoft.com/office/drawing/2014/main" val="486165109"/>
                    </a:ext>
                  </a:extLst>
                </a:gridCol>
                <a:gridCol w="1622323">
                  <a:extLst>
                    <a:ext uri="{9D8B030D-6E8A-4147-A177-3AD203B41FA5}">
                      <a16:colId xmlns:a16="http://schemas.microsoft.com/office/drawing/2014/main" val="3576435623"/>
                    </a:ext>
                  </a:extLst>
                </a:gridCol>
                <a:gridCol w="1611378">
                  <a:extLst>
                    <a:ext uri="{9D8B030D-6E8A-4147-A177-3AD203B41FA5}">
                      <a16:colId xmlns:a16="http://schemas.microsoft.com/office/drawing/2014/main" val="2367774886"/>
                    </a:ext>
                  </a:extLst>
                </a:gridCol>
              </a:tblGrid>
              <a:tr h="671190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方法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變數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M</a:t>
                      </a:r>
                      <a:endParaRPr lang="zh-TW" altLang="en-US" b="1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</a:t>
                      </a:r>
                      <a:endParaRPr lang="zh-TW" altLang="en-US" b="1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葉數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建模正確率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測試正確率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4789848"/>
                  </a:ext>
                </a:extLst>
              </a:tr>
              <a:tr h="671190">
                <a:tc rowSpan="6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i="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C4.5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全變數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80</a:t>
                      </a:r>
                      <a:endParaRPr lang="zh-TW" altLang="en-US" b="1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0.3</a:t>
                      </a:r>
                      <a:endParaRPr lang="zh-TW" altLang="en-US" b="1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11</a:t>
                      </a:r>
                      <a:endParaRPr lang="zh-TW" altLang="en-US" b="1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64.3%</a:t>
                      </a:r>
                      <a:endParaRPr lang="zh-TW" altLang="en-US" b="1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57.7%</a:t>
                      </a:r>
                      <a:endParaRPr lang="zh-TW" altLang="en-US" b="1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5505333"/>
                  </a:ext>
                </a:extLst>
              </a:tr>
              <a:tr h="671190">
                <a:tc vMerge="1">
                  <a:txBody>
                    <a:bodyPr/>
                    <a:lstStyle/>
                    <a:p>
                      <a:pPr algn="ctr"/>
                      <a:r>
                        <a:rPr lang="zh-TW" altLang="en-US" b="1" i="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部分變數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r>
                        <a:rPr lang="zh-TW" altLang="en-US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部分變數</a:t>
                      </a:r>
                      <a:endParaRPr lang="zh-TW" altLang="en-US" b="1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10</a:t>
                      </a:r>
                      <a:endParaRPr lang="zh-TW" altLang="en-US" b="1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0.25</a:t>
                      </a:r>
                      <a:endParaRPr lang="zh-TW" altLang="en-US" b="1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68</a:t>
                      </a:r>
                      <a:endParaRPr lang="zh-TW" altLang="en-US" b="1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70.6%</a:t>
                      </a:r>
                      <a:endParaRPr lang="zh-TW" altLang="en-US" b="1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57.7%</a:t>
                      </a:r>
                      <a:endParaRPr lang="zh-TW" altLang="en-US" b="1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4134445"/>
                  </a:ext>
                </a:extLst>
              </a:tr>
              <a:tr h="67119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i="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CART(</a:t>
                      </a:r>
                      <a:r>
                        <a:rPr lang="en-US" altLang="zh-TW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Entropy</a:t>
                      </a:r>
                      <a:r>
                        <a:rPr lang="en-US" altLang="zh-TW" b="1" i="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  <a:endParaRPr lang="zh-TW" altLang="en-US" b="1" i="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r>
                        <a:rPr lang="zh-TW" altLang="en-US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全變數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2</a:t>
                      </a:r>
                      <a:endParaRPr lang="zh-TW" altLang="en-US" b="1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0.2</a:t>
                      </a:r>
                      <a:endParaRPr lang="zh-TW" altLang="en-US" b="1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108</a:t>
                      </a:r>
                      <a:endParaRPr lang="zh-TW" altLang="en-US" b="1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74.2%</a:t>
                      </a:r>
                      <a:endParaRPr lang="zh-TW" altLang="en-US" b="1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59.7%</a:t>
                      </a:r>
                      <a:endParaRPr lang="zh-TW" altLang="en-US" b="1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3003785"/>
                  </a:ext>
                </a:extLst>
              </a:tr>
              <a:tr h="671190">
                <a:tc vMerge="1">
                  <a:txBody>
                    <a:bodyPr/>
                    <a:lstStyle/>
                    <a:p>
                      <a:pPr algn="ctr"/>
                      <a:r>
                        <a:rPr lang="en" altLang="zh-TW" b="1" i="0" dirty="0" err="1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Drowning_results</a:t>
                      </a:r>
                      <a:endParaRPr lang="zh-TW" altLang="en-US" b="1" i="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zh-TW" altLang="en-US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部分變數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80</a:t>
                      </a:r>
                      <a:endParaRPr lang="zh-TW" altLang="en-US" b="1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0.3</a:t>
                      </a:r>
                      <a:endParaRPr lang="zh-TW" altLang="en-US" b="1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12</a:t>
                      </a:r>
                      <a:endParaRPr lang="zh-TW" altLang="en-US" b="1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64.7%</a:t>
                      </a:r>
                      <a:endParaRPr lang="zh-TW" altLang="en-US" b="1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61.7%</a:t>
                      </a:r>
                      <a:endParaRPr lang="zh-TW" altLang="en-US" b="1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0872241"/>
                  </a:ext>
                </a:extLst>
              </a:tr>
              <a:tr h="671190">
                <a:tc vMerge="1">
                  <a:txBody>
                    <a:bodyPr/>
                    <a:lstStyle/>
                    <a:p>
                      <a:pPr algn="ctr"/>
                      <a:r>
                        <a:rPr lang="en-US" altLang="zh-TW" b="1" i="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C4.5</a:t>
                      </a:r>
                      <a:endParaRPr lang="zh-TW" altLang="en-US" b="1" i="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全變數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10</a:t>
                      </a:r>
                      <a:endParaRPr lang="zh-TW" altLang="en-US" b="1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0.25</a:t>
                      </a:r>
                      <a:endParaRPr lang="zh-TW" altLang="en-US" b="1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41</a:t>
                      </a:r>
                      <a:endParaRPr lang="zh-TW" altLang="en-US" b="1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69.0%</a:t>
                      </a:r>
                      <a:endParaRPr lang="zh-TW" altLang="en-US" b="1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62.9%</a:t>
                      </a:r>
                      <a:endParaRPr lang="zh-TW" altLang="en-US" b="1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6940033"/>
                  </a:ext>
                </a:extLst>
              </a:tr>
              <a:tr h="671190">
                <a:tc vMerge="1">
                  <a:txBody>
                    <a:bodyPr/>
                    <a:lstStyle/>
                    <a:p>
                      <a:pPr algn="ctr"/>
                      <a:endParaRPr lang="zh-TW" altLang="en-US" b="1" i="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部分變數</a:t>
                      </a:r>
                      <a:endParaRPr lang="zh-TW" altLang="en-US" b="1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2</a:t>
                      </a:r>
                      <a:endParaRPr lang="zh-TW" altLang="en-US" b="1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0.2</a:t>
                      </a:r>
                      <a:endParaRPr lang="zh-TW" altLang="en-US" b="1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47</a:t>
                      </a:r>
                      <a:endParaRPr lang="zh-TW" altLang="en-US" b="1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70.5%</a:t>
                      </a:r>
                      <a:endParaRPr lang="zh-TW" altLang="en-US" b="1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61.7%</a:t>
                      </a:r>
                      <a:endParaRPr lang="zh-TW" altLang="en-US" b="1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99926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7607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0DCB8A-555B-8798-E59C-EEDCF1A9F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4066"/>
            <a:ext cx="10515600" cy="742458"/>
          </a:xfrm>
        </p:spPr>
        <p:txBody>
          <a:bodyPr/>
          <a:lstStyle/>
          <a:p>
            <a:r>
              <a:rPr kumimoji="1"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決策樹 </a:t>
            </a:r>
            <a:r>
              <a:rPr kumimoji="1" lang="en-US" altLang="zh-TW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–</a:t>
            </a:r>
            <a:r>
              <a:rPr kumimoji="1"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kumimoji="1" lang="en-US" altLang="zh-TW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Gini</a:t>
            </a:r>
            <a:r>
              <a:rPr kumimoji="1"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與</a:t>
            </a:r>
            <a:r>
              <a:rPr kumimoji="1" lang="en-US" altLang="zh-TW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Entropy</a:t>
            </a:r>
            <a:r>
              <a:rPr kumimoji="1"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比較</a:t>
            </a:r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30006B34-83F8-A518-AA7A-92191AE664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9974989"/>
              </p:ext>
            </p:extLst>
          </p:nvPr>
        </p:nvGraphicFramePr>
        <p:xfrm>
          <a:off x="1073524" y="1326524"/>
          <a:ext cx="9866242" cy="469833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271470">
                  <a:extLst>
                    <a:ext uri="{9D8B030D-6E8A-4147-A177-3AD203B41FA5}">
                      <a16:colId xmlns:a16="http://schemas.microsoft.com/office/drawing/2014/main" val="1948091074"/>
                    </a:ext>
                  </a:extLst>
                </a:gridCol>
                <a:gridCol w="1976283">
                  <a:extLst>
                    <a:ext uri="{9D8B030D-6E8A-4147-A177-3AD203B41FA5}">
                      <a16:colId xmlns:a16="http://schemas.microsoft.com/office/drawing/2014/main" val="3153943837"/>
                    </a:ext>
                  </a:extLst>
                </a:gridCol>
                <a:gridCol w="752168">
                  <a:extLst>
                    <a:ext uri="{9D8B030D-6E8A-4147-A177-3AD203B41FA5}">
                      <a16:colId xmlns:a16="http://schemas.microsoft.com/office/drawing/2014/main" val="4248468878"/>
                    </a:ext>
                  </a:extLst>
                </a:gridCol>
                <a:gridCol w="722671">
                  <a:extLst>
                    <a:ext uri="{9D8B030D-6E8A-4147-A177-3AD203B41FA5}">
                      <a16:colId xmlns:a16="http://schemas.microsoft.com/office/drawing/2014/main" val="2111989289"/>
                    </a:ext>
                  </a:extLst>
                </a:gridCol>
                <a:gridCol w="779862">
                  <a:extLst>
                    <a:ext uri="{9D8B030D-6E8A-4147-A177-3AD203B41FA5}">
                      <a16:colId xmlns:a16="http://schemas.microsoft.com/office/drawing/2014/main" val="1417388510"/>
                    </a:ext>
                  </a:extLst>
                </a:gridCol>
                <a:gridCol w="724474">
                  <a:extLst>
                    <a:ext uri="{9D8B030D-6E8A-4147-A177-3AD203B41FA5}">
                      <a16:colId xmlns:a16="http://schemas.microsoft.com/office/drawing/2014/main" val="486165109"/>
                    </a:ext>
                  </a:extLst>
                </a:gridCol>
                <a:gridCol w="1755058">
                  <a:extLst>
                    <a:ext uri="{9D8B030D-6E8A-4147-A177-3AD203B41FA5}">
                      <a16:colId xmlns:a16="http://schemas.microsoft.com/office/drawing/2014/main" val="3576435623"/>
                    </a:ext>
                  </a:extLst>
                </a:gridCol>
                <a:gridCol w="1884256">
                  <a:extLst>
                    <a:ext uri="{9D8B030D-6E8A-4147-A177-3AD203B41FA5}">
                      <a16:colId xmlns:a16="http://schemas.microsoft.com/office/drawing/2014/main" val="2367774886"/>
                    </a:ext>
                  </a:extLst>
                </a:gridCol>
              </a:tblGrid>
              <a:tr h="671190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變數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變數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M</a:t>
                      </a:r>
                      <a:endParaRPr lang="zh-TW" altLang="en-US" b="1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</a:t>
                      </a:r>
                      <a:endParaRPr lang="zh-TW" altLang="en-US" b="1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樹深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葉數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建模正確率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測試正確率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4789848"/>
                  </a:ext>
                </a:extLst>
              </a:tr>
              <a:tr h="671190">
                <a:tc rowSpan="6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全變數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i="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CART(</a:t>
                      </a:r>
                      <a:r>
                        <a:rPr lang="en-US" altLang="zh-TW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Gini</a:t>
                      </a:r>
                      <a:r>
                        <a:rPr lang="en-US" altLang="zh-TW" b="1" i="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80</a:t>
                      </a:r>
                      <a:endParaRPr lang="zh-TW" altLang="en-US" b="1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0.3</a:t>
                      </a:r>
                      <a:endParaRPr lang="zh-TW" altLang="en-US" b="1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3</a:t>
                      </a:r>
                      <a:endParaRPr lang="zh-TW" altLang="en-US" b="1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5</a:t>
                      </a:r>
                      <a:endParaRPr lang="zh-TW" altLang="en-US" b="1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64.7%</a:t>
                      </a:r>
                      <a:endParaRPr lang="zh-TW" altLang="en-US" b="1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62.3%</a:t>
                      </a:r>
                      <a:endParaRPr lang="zh-TW" altLang="en-US" b="1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5505333"/>
                  </a:ext>
                </a:extLst>
              </a:tr>
              <a:tr h="671190">
                <a:tc vMerge="1">
                  <a:txBody>
                    <a:bodyPr/>
                    <a:lstStyle/>
                    <a:p>
                      <a:pPr algn="ctr"/>
                      <a:r>
                        <a:rPr lang="zh-TW" altLang="en-US" b="1" i="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部分變數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r>
                        <a:rPr lang="zh-TW" altLang="en-US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部分變數</a:t>
                      </a:r>
                      <a:endParaRPr lang="zh-TW" altLang="en-US" b="1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10</a:t>
                      </a:r>
                      <a:endParaRPr lang="zh-TW" altLang="en-US" b="1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0.25</a:t>
                      </a:r>
                      <a:endParaRPr lang="zh-TW" altLang="en-US" b="1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4</a:t>
                      </a:r>
                      <a:endParaRPr lang="zh-TW" altLang="en-US" b="1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6</a:t>
                      </a:r>
                      <a:endParaRPr lang="zh-TW" altLang="en-US" b="1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66.2%</a:t>
                      </a:r>
                      <a:endParaRPr lang="zh-TW" altLang="en-US" b="1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59.8%</a:t>
                      </a:r>
                      <a:endParaRPr lang="zh-TW" altLang="en-US" b="1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4134445"/>
                  </a:ext>
                </a:extLst>
              </a:tr>
              <a:tr h="67119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i="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CART(</a:t>
                      </a:r>
                      <a:r>
                        <a:rPr lang="en-US" altLang="zh-TW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Entropy</a:t>
                      </a:r>
                      <a:r>
                        <a:rPr lang="en-US" altLang="zh-TW" b="1" i="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  <a:endParaRPr lang="zh-TW" altLang="en-US" b="1" i="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r>
                        <a:rPr lang="zh-TW" altLang="en-US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全變數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2</a:t>
                      </a:r>
                      <a:endParaRPr lang="zh-TW" altLang="en-US" b="1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0.02</a:t>
                      </a:r>
                      <a:endParaRPr lang="zh-TW" altLang="en-US" b="1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12</a:t>
                      </a:r>
                      <a:endParaRPr lang="zh-TW" altLang="en-US" b="1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91</a:t>
                      </a:r>
                      <a:endParaRPr lang="zh-TW" altLang="en-US" b="1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78.3%</a:t>
                      </a:r>
                      <a:endParaRPr lang="zh-TW" altLang="en-US" b="1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62.7%</a:t>
                      </a:r>
                      <a:endParaRPr lang="zh-TW" altLang="en-US" b="1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3003785"/>
                  </a:ext>
                </a:extLst>
              </a:tr>
              <a:tr h="671190">
                <a:tc vMerge="1">
                  <a:txBody>
                    <a:bodyPr/>
                    <a:lstStyle/>
                    <a:p>
                      <a:pPr algn="ctr"/>
                      <a:r>
                        <a:rPr lang="en" altLang="zh-TW" b="1" i="0" dirty="0" err="1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Drowning_results</a:t>
                      </a:r>
                      <a:endParaRPr lang="zh-TW" altLang="en-US" b="1" i="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i="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CART(</a:t>
                      </a:r>
                      <a:r>
                        <a:rPr lang="en-US" altLang="zh-TW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Entropy</a:t>
                      </a:r>
                      <a:r>
                        <a:rPr lang="en-US" altLang="zh-TW" b="1" i="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  <a:endParaRPr lang="zh-TW" altLang="en-US" b="1" i="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80</a:t>
                      </a:r>
                      <a:endParaRPr lang="zh-TW" altLang="en-US" b="1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0.3</a:t>
                      </a:r>
                      <a:endParaRPr lang="zh-TW" altLang="en-US" b="1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3</a:t>
                      </a:r>
                      <a:endParaRPr lang="zh-TW" altLang="en-US" b="1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5</a:t>
                      </a:r>
                      <a:endParaRPr lang="zh-TW" altLang="en-US" b="1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64.7%</a:t>
                      </a:r>
                      <a:endParaRPr lang="zh-TW" altLang="en-US" b="1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62.3%</a:t>
                      </a:r>
                      <a:endParaRPr lang="zh-TW" altLang="en-US" b="1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0872241"/>
                  </a:ext>
                </a:extLst>
              </a:tr>
              <a:tr h="671190">
                <a:tc vMerge="1">
                  <a:txBody>
                    <a:bodyPr/>
                    <a:lstStyle/>
                    <a:p>
                      <a:pPr algn="ctr"/>
                      <a:r>
                        <a:rPr lang="en-US" altLang="zh-TW" b="1" i="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C4.5</a:t>
                      </a:r>
                      <a:endParaRPr lang="zh-TW" altLang="en-US" b="1" i="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全變數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10</a:t>
                      </a:r>
                      <a:endParaRPr lang="zh-TW" altLang="en-US" b="1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0.25</a:t>
                      </a:r>
                      <a:endParaRPr lang="zh-TW" altLang="en-US" b="1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4</a:t>
                      </a:r>
                      <a:endParaRPr lang="zh-TW" altLang="en-US" b="1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6</a:t>
                      </a:r>
                      <a:endParaRPr lang="zh-TW" altLang="en-US" b="1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66.2%</a:t>
                      </a:r>
                      <a:endParaRPr lang="zh-TW" altLang="en-US" b="1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59.8%</a:t>
                      </a:r>
                      <a:endParaRPr lang="zh-TW" altLang="en-US" b="1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6940033"/>
                  </a:ext>
                </a:extLst>
              </a:tr>
              <a:tr h="671190">
                <a:tc vMerge="1">
                  <a:txBody>
                    <a:bodyPr/>
                    <a:lstStyle/>
                    <a:p>
                      <a:pPr algn="ctr"/>
                      <a:endParaRPr lang="zh-TW" altLang="en-US" b="1" i="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部分變數</a:t>
                      </a:r>
                      <a:endParaRPr lang="zh-TW" altLang="en-US" b="1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2</a:t>
                      </a:r>
                      <a:endParaRPr lang="zh-TW" altLang="en-US" b="1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0.02</a:t>
                      </a:r>
                      <a:endParaRPr lang="zh-TW" altLang="en-US" b="1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14</a:t>
                      </a:r>
                      <a:endParaRPr lang="zh-TW" altLang="en-US" b="1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91</a:t>
                      </a:r>
                      <a:endParaRPr lang="zh-TW" altLang="en-US" b="1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78.8%</a:t>
                      </a:r>
                      <a:endParaRPr lang="zh-TW" altLang="en-US" b="1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57.4%</a:t>
                      </a:r>
                      <a:endParaRPr lang="zh-TW" altLang="en-US" b="1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99926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9111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0DCB8A-555B-8798-E59C-EEDCF1A9F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4066"/>
            <a:ext cx="10515600" cy="742458"/>
          </a:xfrm>
        </p:spPr>
        <p:txBody>
          <a:bodyPr/>
          <a:lstStyle/>
          <a:p>
            <a:r>
              <a:rPr kumimoji="1"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資料來源</a:t>
            </a:r>
          </a:p>
        </p:txBody>
      </p:sp>
      <p:pic>
        <p:nvPicPr>
          <p:cNvPr id="7" name="圖片 6" descr="一張含有 文字, 螢幕擷取畫面, 字型, 網頁 的圖片&#10;&#10;自動產生的描述">
            <a:extLst>
              <a:ext uri="{FF2B5EF4-FFF2-40B4-BE49-F238E27FC236}">
                <a16:creationId xmlns:a16="http://schemas.microsoft.com/office/drawing/2014/main" id="{B717689C-2D45-A8C0-3F88-3199864CFB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072"/>
          <a:stretch/>
        </p:blipFill>
        <p:spPr>
          <a:xfrm>
            <a:off x="995577" y="1551202"/>
            <a:ext cx="10209883" cy="4450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1166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0DCB8A-555B-8798-E59C-EEDCF1A9F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4066"/>
            <a:ext cx="10515600" cy="742458"/>
          </a:xfrm>
        </p:spPr>
        <p:txBody>
          <a:bodyPr/>
          <a:lstStyle/>
          <a:p>
            <a:r>
              <a:rPr kumimoji="1"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決策樹 </a:t>
            </a:r>
            <a:r>
              <a:rPr kumimoji="1" lang="en-US" altLang="zh-TW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–</a:t>
            </a:r>
            <a:r>
              <a:rPr kumimoji="1"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比較結果與建議</a:t>
            </a:r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30006B34-83F8-A518-AA7A-92191AE664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1153144"/>
              </p:ext>
            </p:extLst>
          </p:nvPr>
        </p:nvGraphicFramePr>
        <p:xfrm>
          <a:off x="1073524" y="1326524"/>
          <a:ext cx="9866242" cy="469833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787663">
                  <a:extLst>
                    <a:ext uri="{9D8B030D-6E8A-4147-A177-3AD203B41FA5}">
                      <a16:colId xmlns:a16="http://schemas.microsoft.com/office/drawing/2014/main" val="1948091074"/>
                    </a:ext>
                  </a:extLst>
                </a:gridCol>
                <a:gridCol w="1460090">
                  <a:extLst>
                    <a:ext uri="{9D8B030D-6E8A-4147-A177-3AD203B41FA5}">
                      <a16:colId xmlns:a16="http://schemas.microsoft.com/office/drawing/2014/main" val="3153943837"/>
                    </a:ext>
                  </a:extLst>
                </a:gridCol>
                <a:gridCol w="752168">
                  <a:extLst>
                    <a:ext uri="{9D8B030D-6E8A-4147-A177-3AD203B41FA5}">
                      <a16:colId xmlns:a16="http://schemas.microsoft.com/office/drawing/2014/main" val="4248468878"/>
                    </a:ext>
                  </a:extLst>
                </a:gridCol>
                <a:gridCol w="722671">
                  <a:extLst>
                    <a:ext uri="{9D8B030D-6E8A-4147-A177-3AD203B41FA5}">
                      <a16:colId xmlns:a16="http://schemas.microsoft.com/office/drawing/2014/main" val="2111989289"/>
                    </a:ext>
                  </a:extLst>
                </a:gridCol>
                <a:gridCol w="779862">
                  <a:extLst>
                    <a:ext uri="{9D8B030D-6E8A-4147-A177-3AD203B41FA5}">
                      <a16:colId xmlns:a16="http://schemas.microsoft.com/office/drawing/2014/main" val="1417388510"/>
                    </a:ext>
                  </a:extLst>
                </a:gridCol>
                <a:gridCol w="724474">
                  <a:extLst>
                    <a:ext uri="{9D8B030D-6E8A-4147-A177-3AD203B41FA5}">
                      <a16:colId xmlns:a16="http://schemas.microsoft.com/office/drawing/2014/main" val="486165109"/>
                    </a:ext>
                  </a:extLst>
                </a:gridCol>
                <a:gridCol w="1755058">
                  <a:extLst>
                    <a:ext uri="{9D8B030D-6E8A-4147-A177-3AD203B41FA5}">
                      <a16:colId xmlns:a16="http://schemas.microsoft.com/office/drawing/2014/main" val="3576435623"/>
                    </a:ext>
                  </a:extLst>
                </a:gridCol>
                <a:gridCol w="1884256">
                  <a:extLst>
                    <a:ext uri="{9D8B030D-6E8A-4147-A177-3AD203B41FA5}">
                      <a16:colId xmlns:a16="http://schemas.microsoft.com/office/drawing/2014/main" val="2367774886"/>
                    </a:ext>
                  </a:extLst>
                </a:gridCol>
              </a:tblGrid>
              <a:tr h="671190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方法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變數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M</a:t>
                      </a:r>
                      <a:endParaRPr lang="zh-TW" altLang="en-US" b="1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</a:t>
                      </a:r>
                      <a:endParaRPr lang="zh-TW" altLang="en-US" b="1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樹深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葉數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建模正確率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測試正確率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4789848"/>
                  </a:ext>
                </a:extLst>
              </a:tr>
              <a:tr h="67119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i="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CART(</a:t>
                      </a:r>
                      <a:r>
                        <a:rPr lang="en-US" altLang="zh-TW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Gini</a:t>
                      </a:r>
                      <a:r>
                        <a:rPr lang="en-US" altLang="zh-TW" b="1" i="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  <a:endParaRPr lang="zh-TW" altLang="en-US" b="1" i="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全變數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80</a:t>
                      </a:r>
                      <a:endParaRPr lang="zh-TW" altLang="en-US" b="1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0.3</a:t>
                      </a:r>
                      <a:endParaRPr lang="zh-TW" altLang="en-US" b="1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3</a:t>
                      </a:r>
                      <a:endParaRPr lang="zh-TW" altLang="en-US" b="1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5</a:t>
                      </a:r>
                      <a:endParaRPr lang="zh-TW" altLang="en-US" b="1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64.7%</a:t>
                      </a:r>
                      <a:endParaRPr lang="zh-TW" altLang="en-US" b="1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62.3%</a:t>
                      </a:r>
                      <a:endParaRPr lang="zh-TW" altLang="en-US" b="1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5505333"/>
                  </a:ext>
                </a:extLst>
              </a:tr>
              <a:tr h="671190">
                <a:tc vMerge="1">
                  <a:txBody>
                    <a:bodyPr/>
                    <a:lstStyle/>
                    <a:p>
                      <a:pPr algn="ctr"/>
                      <a:r>
                        <a:rPr lang="zh-TW" altLang="en-US" b="1" i="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部分變數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部分變數</a:t>
                      </a:r>
                      <a:endParaRPr lang="zh-TW" altLang="en-US" b="1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80</a:t>
                      </a:r>
                      <a:endParaRPr lang="zh-TW" altLang="en-US" b="1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0.3</a:t>
                      </a:r>
                      <a:endParaRPr lang="zh-TW" altLang="en-US" b="1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4</a:t>
                      </a:r>
                      <a:endParaRPr lang="zh-TW" altLang="en-US" b="1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6</a:t>
                      </a:r>
                      <a:endParaRPr lang="zh-TW" altLang="en-US" b="1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64.2%</a:t>
                      </a:r>
                      <a:endParaRPr lang="zh-TW" altLang="en-US" b="1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59.9%</a:t>
                      </a:r>
                      <a:endParaRPr lang="zh-TW" altLang="en-US" b="1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4134445"/>
                  </a:ext>
                </a:extLst>
              </a:tr>
              <a:tr h="67119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i="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CART(</a:t>
                      </a:r>
                      <a:r>
                        <a:rPr lang="en-US" altLang="zh-TW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Entropy</a:t>
                      </a:r>
                      <a:r>
                        <a:rPr lang="en-US" altLang="zh-TW" b="1" i="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  <a:endParaRPr lang="zh-TW" altLang="en-US" b="1" i="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全變數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80</a:t>
                      </a:r>
                      <a:endParaRPr lang="zh-TW" altLang="en-US" b="1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0.3</a:t>
                      </a:r>
                      <a:endParaRPr lang="zh-TW" altLang="en-US" b="1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3</a:t>
                      </a:r>
                      <a:endParaRPr lang="zh-TW" altLang="en-US" b="1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5</a:t>
                      </a:r>
                      <a:endParaRPr lang="zh-TW" altLang="en-US" b="1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64.7%</a:t>
                      </a:r>
                      <a:endParaRPr lang="zh-TW" altLang="en-US" b="1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62.3%</a:t>
                      </a:r>
                      <a:endParaRPr lang="zh-TW" altLang="en-US" b="1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3003785"/>
                  </a:ext>
                </a:extLst>
              </a:tr>
              <a:tr h="671190">
                <a:tc vMerge="1">
                  <a:txBody>
                    <a:bodyPr/>
                    <a:lstStyle/>
                    <a:p>
                      <a:pPr algn="ctr"/>
                      <a:r>
                        <a:rPr lang="en" altLang="zh-TW" b="1" i="0" dirty="0" err="1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Drowning_results</a:t>
                      </a:r>
                      <a:endParaRPr lang="zh-TW" altLang="en-US" b="1" i="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部分變數</a:t>
                      </a:r>
                      <a:endParaRPr lang="zh-TW" altLang="en-US" b="1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80</a:t>
                      </a:r>
                      <a:endParaRPr lang="zh-TW" altLang="en-US" b="1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0.3</a:t>
                      </a:r>
                      <a:endParaRPr lang="zh-TW" altLang="en-US" b="1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4</a:t>
                      </a:r>
                      <a:endParaRPr lang="zh-TW" altLang="en-US" b="1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6</a:t>
                      </a:r>
                      <a:endParaRPr lang="zh-TW" altLang="en-US" b="1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64.2%</a:t>
                      </a:r>
                      <a:endParaRPr lang="zh-TW" altLang="en-US" b="1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59.9%</a:t>
                      </a:r>
                      <a:endParaRPr lang="zh-TW" altLang="en-US" b="1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0872241"/>
                  </a:ext>
                </a:extLst>
              </a:tr>
              <a:tr h="67119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TW" b="1" i="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C4.5</a:t>
                      </a:r>
                      <a:endParaRPr lang="zh-TW" altLang="en-US" b="1" i="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全變數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80</a:t>
                      </a:r>
                      <a:endParaRPr lang="zh-TW" altLang="en-US" b="1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0.3</a:t>
                      </a:r>
                      <a:endParaRPr lang="zh-TW" altLang="en-US" b="1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X</a:t>
                      </a:r>
                      <a:endParaRPr lang="zh-TW" altLang="en-US" b="1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11</a:t>
                      </a:r>
                      <a:endParaRPr lang="zh-TW" altLang="en-US" b="1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64.3%</a:t>
                      </a:r>
                      <a:endParaRPr lang="zh-TW" altLang="en-US" b="1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57.7%</a:t>
                      </a:r>
                      <a:endParaRPr lang="zh-TW" altLang="en-US" b="1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6940033"/>
                  </a:ext>
                </a:extLst>
              </a:tr>
              <a:tr h="671190">
                <a:tc vMerge="1">
                  <a:txBody>
                    <a:bodyPr/>
                    <a:lstStyle/>
                    <a:p>
                      <a:pPr algn="ctr"/>
                      <a:endParaRPr lang="zh-TW" altLang="en-US" b="1" i="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部分變數</a:t>
                      </a:r>
                      <a:endParaRPr lang="zh-TW" altLang="en-US" b="1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80</a:t>
                      </a:r>
                      <a:endParaRPr lang="zh-TW" altLang="en-US" b="1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0.3</a:t>
                      </a:r>
                      <a:endParaRPr lang="zh-TW" altLang="en-US" b="1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X</a:t>
                      </a:r>
                      <a:endParaRPr lang="zh-TW" altLang="en-US" b="1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12</a:t>
                      </a:r>
                      <a:endParaRPr lang="zh-TW" altLang="en-US" b="1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64.7%</a:t>
                      </a:r>
                      <a:endParaRPr lang="zh-TW" altLang="en-US" b="1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61.7%</a:t>
                      </a:r>
                      <a:endParaRPr lang="zh-TW" altLang="en-US" b="1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99926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55995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 descr="一張含有 文字, 螢幕擷取畫面, 字型 的圖片&#10;&#10;自動產生的描述">
            <a:extLst>
              <a:ext uri="{FF2B5EF4-FFF2-40B4-BE49-F238E27FC236}">
                <a16:creationId xmlns:a16="http://schemas.microsoft.com/office/drawing/2014/main" id="{4D6D60A2-B937-1906-BED0-A48FC8B016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5999" y="455423"/>
            <a:ext cx="8448107" cy="5947153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F20DCB8A-555B-8798-E59C-EEDCF1A9F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172" y="337210"/>
            <a:ext cx="3940278" cy="1004894"/>
          </a:xfrm>
        </p:spPr>
        <p:txBody>
          <a:bodyPr vert="horz"/>
          <a:lstStyle/>
          <a:p>
            <a:r>
              <a:rPr kumimoji="1"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決策樹 </a:t>
            </a:r>
            <a:r>
              <a:rPr kumimoji="1" lang="en-US" altLang="zh-TW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–</a:t>
            </a:r>
            <a:r>
              <a:rPr kumimoji="1"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法則</a:t>
            </a:r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5C948230-E88D-1C7E-7B8E-2FB0C44C60EC}"/>
              </a:ext>
            </a:extLst>
          </p:cNvPr>
          <p:cNvSpPr txBox="1">
            <a:spLocks/>
          </p:cNvSpPr>
          <p:nvPr/>
        </p:nvSpPr>
        <p:spPr>
          <a:xfrm>
            <a:off x="6510052" y="1664563"/>
            <a:ext cx="5079275" cy="10048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kumimoji="1" lang="zh-TW" altLang="en-US" sz="19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游泳池、近海、溪河、湖潭、碼頭、魚塭</a:t>
            </a:r>
            <a:br>
              <a:rPr kumimoji="1" lang="en-US" altLang="zh-TW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</a:br>
            <a:endParaRPr kumimoji="1" lang="en-US" altLang="zh-TW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>
              <a:lnSpc>
                <a:spcPct val="100000"/>
              </a:lnSpc>
            </a:pPr>
            <a:endParaRPr kumimoji="1" lang="en-US" altLang="zh-TW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93658F07-D05C-0D81-EA72-08773839ACC0}"/>
              </a:ext>
            </a:extLst>
          </p:cNvPr>
          <p:cNvSpPr txBox="1">
            <a:spLocks/>
          </p:cNvSpPr>
          <p:nvPr/>
        </p:nvSpPr>
        <p:spPr>
          <a:xfrm>
            <a:off x="1508740" y="1759176"/>
            <a:ext cx="3705218" cy="10048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kumimoji="1" lang="zh-TW" altLang="en-US" sz="19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圳溝、外海、水庫、池塘</a:t>
            </a:r>
            <a:br>
              <a:rPr kumimoji="1" lang="en-US" altLang="zh-TW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</a:br>
            <a:endParaRPr kumimoji="1" lang="en-US" altLang="zh-TW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>
              <a:lnSpc>
                <a:spcPct val="100000"/>
              </a:lnSpc>
            </a:pPr>
            <a:endParaRPr kumimoji="1" lang="en-US" altLang="zh-TW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>
              <a:lnSpc>
                <a:spcPct val="100000"/>
              </a:lnSpc>
            </a:pPr>
            <a:endParaRPr kumimoji="1" lang="en-US" altLang="zh-TW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>
              <a:lnSpc>
                <a:spcPct val="100000"/>
              </a:lnSpc>
            </a:pPr>
            <a:endParaRPr kumimoji="1" lang="en-US" altLang="zh-TW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760FA91A-6A54-D58C-419F-E485A140748B}"/>
              </a:ext>
            </a:extLst>
          </p:cNvPr>
          <p:cNvSpPr txBox="1">
            <a:spLocks/>
          </p:cNvSpPr>
          <p:nvPr/>
        </p:nvSpPr>
        <p:spPr>
          <a:xfrm>
            <a:off x="5422257" y="5015339"/>
            <a:ext cx="2264078" cy="8241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kumimoji="1" lang="zh-TW" altLang="en-US" sz="17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翻船、自殺</a:t>
            </a:r>
            <a:br>
              <a:rPr kumimoji="1" lang="en-US" altLang="zh-TW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</a:br>
            <a:endParaRPr kumimoji="1" lang="en-US" altLang="zh-TW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>
              <a:lnSpc>
                <a:spcPct val="100000"/>
              </a:lnSpc>
            </a:pPr>
            <a:endParaRPr kumimoji="1" lang="en-US" altLang="zh-TW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>
              <a:lnSpc>
                <a:spcPct val="100000"/>
              </a:lnSpc>
            </a:pPr>
            <a:endParaRPr kumimoji="1" lang="en-US" altLang="zh-TW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>
              <a:lnSpc>
                <a:spcPct val="100000"/>
              </a:lnSpc>
            </a:pPr>
            <a:endParaRPr kumimoji="1" lang="en-US" altLang="zh-TW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DE8D9B9D-57E6-88C9-4E8F-D110227A15C7}"/>
              </a:ext>
            </a:extLst>
          </p:cNvPr>
          <p:cNvSpPr txBox="1">
            <a:spLocks/>
          </p:cNvSpPr>
          <p:nvPr/>
        </p:nvSpPr>
        <p:spPr>
          <a:xfrm>
            <a:off x="8883833" y="4876553"/>
            <a:ext cx="2840750" cy="8320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kumimoji="1" lang="zh-TW" altLang="en-US" sz="17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夏季、冬季</a:t>
            </a:r>
            <a:br>
              <a:rPr kumimoji="1" lang="en-US" altLang="zh-TW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</a:br>
            <a:endParaRPr kumimoji="1" lang="en-US" altLang="zh-TW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>
              <a:lnSpc>
                <a:spcPct val="100000"/>
              </a:lnSpc>
            </a:pPr>
            <a:endParaRPr kumimoji="1" lang="en-US" altLang="zh-TW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>
              <a:lnSpc>
                <a:spcPct val="100000"/>
              </a:lnSpc>
            </a:pPr>
            <a:endParaRPr kumimoji="1" lang="en-US" altLang="zh-TW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>
              <a:lnSpc>
                <a:spcPct val="100000"/>
              </a:lnSpc>
            </a:pPr>
            <a:endParaRPr kumimoji="1" lang="en-US" altLang="zh-TW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7D0CD39F-601F-4A05-6829-850276FF4F69}"/>
              </a:ext>
            </a:extLst>
          </p:cNvPr>
          <p:cNvSpPr txBox="1">
            <a:spLocks/>
          </p:cNvSpPr>
          <p:nvPr/>
        </p:nvSpPr>
        <p:spPr>
          <a:xfrm>
            <a:off x="7256980" y="3350530"/>
            <a:ext cx="2840750" cy="8320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kumimoji="1" lang="en-US" altLang="zh-TW" sz="17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43</a:t>
            </a:r>
            <a:r>
              <a:rPr kumimoji="1" lang="zh-TW" altLang="en-US" sz="17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歲以上</a:t>
            </a:r>
            <a:br>
              <a:rPr kumimoji="1" lang="en-US" altLang="zh-TW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</a:br>
            <a:endParaRPr kumimoji="1" lang="en-US" altLang="zh-TW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>
              <a:lnSpc>
                <a:spcPct val="100000"/>
              </a:lnSpc>
            </a:pPr>
            <a:endParaRPr kumimoji="1" lang="en-US" altLang="zh-TW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>
              <a:lnSpc>
                <a:spcPct val="100000"/>
              </a:lnSpc>
            </a:pPr>
            <a:endParaRPr kumimoji="1" lang="en-US" altLang="zh-TW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>
              <a:lnSpc>
                <a:spcPct val="100000"/>
              </a:lnSpc>
            </a:pPr>
            <a:endParaRPr kumimoji="1" lang="en-US" altLang="zh-TW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A00943F1-ACA8-EDD3-0459-B689801D266F}"/>
              </a:ext>
            </a:extLst>
          </p:cNvPr>
          <p:cNvSpPr txBox="1">
            <a:spLocks/>
          </p:cNvSpPr>
          <p:nvPr/>
        </p:nvSpPr>
        <p:spPr>
          <a:xfrm>
            <a:off x="4845585" y="3327176"/>
            <a:ext cx="2840750" cy="8320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kumimoji="1" lang="zh-TW" altLang="en-US" sz="17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未滿</a:t>
            </a:r>
            <a:r>
              <a:rPr kumimoji="1" lang="en-US" altLang="zh-TW" sz="17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43</a:t>
            </a:r>
            <a:r>
              <a:rPr kumimoji="1" lang="zh-TW" altLang="en-US" sz="17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歲</a:t>
            </a:r>
            <a:br>
              <a:rPr kumimoji="1" lang="en-US" altLang="zh-TW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</a:br>
            <a:endParaRPr kumimoji="1" lang="en-US" altLang="zh-TW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>
              <a:lnSpc>
                <a:spcPct val="100000"/>
              </a:lnSpc>
            </a:pPr>
            <a:endParaRPr kumimoji="1" lang="en-US" altLang="zh-TW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>
              <a:lnSpc>
                <a:spcPct val="100000"/>
              </a:lnSpc>
            </a:pPr>
            <a:endParaRPr kumimoji="1" lang="en-US" altLang="zh-TW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>
              <a:lnSpc>
                <a:spcPct val="100000"/>
              </a:lnSpc>
            </a:pPr>
            <a:endParaRPr kumimoji="1" lang="en-US" altLang="zh-TW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749776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0DCB8A-555B-8798-E59C-EEDCF1A9F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4066"/>
            <a:ext cx="10515600" cy="742458"/>
          </a:xfrm>
        </p:spPr>
        <p:txBody>
          <a:bodyPr>
            <a:normAutofit/>
          </a:bodyPr>
          <a:lstStyle/>
          <a:p>
            <a:r>
              <a:rPr kumimoji="1"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關聯法則 </a:t>
            </a:r>
            <a:r>
              <a:rPr kumimoji="1" lang="en-US" altLang="zh-TW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–</a:t>
            </a:r>
            <a:r>
              <a:rPr kumimoji="1"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kumimoji="1" lang="en-US" altLang="zh-TW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</a:t>
            </a:r>
            <a:endParaRPr kumimoji="1" lang="zh-TW" altLang="en-US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22FEA9E-20E5-A106-E6D8-8FF101F24C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6074"/>
            <a:ext cx="10515600" cy="54886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kumimoji="1"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重抽樣問題：無</a:t>
            </a:r>
            <a:endParaRPr kumimoji="1" lang="en-US" altLang="zh-TW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>
              <a:lnSpc>
                <a:spcPct val="100000"/>
              </a:lnSpc>
            </a:pPr>
            <a:endParaRPr kumimoji="1" lang="en-US" altLang="zh-TW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6" name="圖片 5" descr="一張含有 文字, 螢幕擷取畫面, 字型, 文件 的圖片&#10;&#10;自動產生的描述">
            <a:extLst>
              <a:ext uri="{FF2B5EF4-FFF2-40B4-BE49-F238E27FC236}">
                <a16:creationId xmlns:a16="http://schemas.microsoft.com/office/drawing/2014/main" id="{9F4397D6-34DC-5A5A-919F-8489B79732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6303" y="955295"/>
            <a:ext cx="7294934" cy="5359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4894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0DCB8A-555B-8798-E59C-EEDCF1A9F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4066"/>
            <a:ext cx="10515600" cy="742458"/>
          </a:xfrm>
        </p:spPr>
        <p:txBody>
          <a:bodyPr>
            <a:normAutofit/>
          </a:bodyPr>
          <a:lstStyle/>
          <a:p>
            <a:r>
              <a:rPr kumimoji="1"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關聯法則 </a:t>
            </a:r>
            <a:r>
              <a:rPr kumimoji="1" lang="en-US" altLang="zh-TW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–</a:t>
            </a:r>
            <a:r>
              <a:rPr kumimoji="1"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各類別顯著或特殊法則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22FEA9E-20E5-A106-E6D8-8FF101F24C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382214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endParaRPr kumimoji="1" lang="en-US" altLang="zh-TW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>
              <a:lnSpc>
                <a:spcPct val="100000"/>
              </a:lnSpc>
            </a:pPr>
            <a:r>
              <a:rPr kumimoji="1" lang="en" altLang="zh-TW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{Region=</a:t>
            </a:r>
            <a:r>
              <a:rPr kumimoji="1"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北部</a:t>
            </a:r>
            <a:r>
              <a:rPr kumimoji="1" lang="en-US" altLang="zh-TW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</a:t>
            </a:r>
            <a:r>
              <a:rPr kumimoji="1"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kumimoji="1" lang="en" altLang="zh-TW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Season=Fall}</a:t>
            </a:r>
            <a:br>
              <a:rPr kumimoji="1" lang="en" altLang="zh-TW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</a:br>
            <a:r>
              <a:rPr kumimoji="1" lang="en" altLang="zh-TW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=&gt; {</a:t>
            </a:r>
            <a:r>
              <a:rPr kumimoji="1" lang="en" altLang="zh-TW" b="1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Drowning_results</a:t>
            </a:r>
            <a:r>
              <a:rPr kumimoji="1" lang="en" altLang="zh-TW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=</a:t>
            </a:r>
            <a:r>
              <a:rPr kumimoji="1"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獲救</a:t>
            </a:r>
            <a:r>
              <a:rPr kumimoji="1" lang="en-US" altLang="zh-TW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}</a:t>
            </a:r>
          </a:p>
          <a:p>
            <a:pPr marL="0" indent="0">
              <a:lnSpc>
                <a:spcPct val="100000"/>
              </a:lnSpc>
              <a:buNone/>
            </a:pPr>
            <a:endParaRPr kumimoji="1" lang="en-US" altLang="zh-TW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>
              <a:lnSpc>
                <a:spcPct val="100000"/>
              </a:lnSpc>
            </a:pPr>
            <a:r>
              <a:rPr kumimoji="1" lang="en" altLang="zh-TW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{Gender=</a:t>
            </a:r>
            <a:r>
              <a:rPr kumimoji="1"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男</a:t>
            </a:r>
            <a:r>
              <a:rPr kumimoji="1" lang="en-US" altLang="zh-TW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</a:t>
            </a:r>
            <a:r>
              <a:rPr kumimoji="1"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kumimoji="1" lang="en" altLang="zh-TW" b="1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Is_Holiday</a:t>
            </a:r>
            <a:r>
              <a:rPr kumimoji="1" lang="en" altLang="zh-TW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=False,</a:t>
            </a:r>
            <a:r>
              <a:rPr kumimoji="1"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kumimoji="1" lang="en" altLang="zh-TW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Season=Summer} </a:t>
            </a:r>
            <a:br>
              <a:rPr kumimoji="1" lang="en" altLang="zh-TW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</a:br>
            <a:r>
              <a:rPr kumimoji="1" lang="en" altLang="zh-TW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=&gt; {</a:t>
            </a:r>
            <a:r>
              <a:rPr kumimoji="1" lang="en" altLang="zh-TW" b="1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Drowning_results</a:t>
            </a:r>
            <a:r>
              <a:rPr kumimoji="1" lang="en" altLang="zh-TW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=</a:t>
            </a:r>
            <a:r>
              <a:rPr kumimoji="1"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死亡</a:t>
            </a:r>
            <a:r>
              <a:rPr kumimoji="1" lang="en-US" altLang="zh-TW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800362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0DCB8A-555B-8798-E59C-EEDCF1A9F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4066"/>
            <a:ext cx="10515600" cy="742458"/>
          </a:xfrm>
        </p:spPr>
        <p:txBody>
          <a:bodyPr/>
          <a:lstStyle/>
          <a:p>
            <a:r>
              <a:rPr kumimoji="1" lang="en-US" altLang="zh-TW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SVM</a:t>
            </a:r>
            <a:r>
              <a:rPr kumimoji="1"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kumimoji="1" lang="en-US" altLang="zh-TW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– </a:t>
            </a:r>
            <a:r>
              <a:rPr kumimoji="1"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預處理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22FEA9E-20E5-A106-E6D8-8FF101F24C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8077"/>
            <a:ext cx="10515600" cy="4350775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endParaRPr kumimoji="1" lang="en-US" altLang="zh-TW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>
              <a:lnSpc>
                <a:spcPct val="100000"/>
              </a:lnSpc>
            </a:pPr>
            <a:r>
              <a:rPr kumimoji="1"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變數採用</a:t>
            </a:r>
            <a:endParaRPr kumimoji="1" lang="en-US" altLang="zh-TW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>
              <a:lnSpc>
                <a:spcPct val="100000"/>
              </a:lnSpc>
            </a:pPr>
            <a:r>
              <a:rPr kumimoji="1"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離散化</a:t>
            </a:r>
            <a:endParaRPr kumimoji="1" lang="en-US" altLang="zh-TW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>
              <a:lnSpc>
                <a:spcPct val="100000"/>
              </a:lnSpc>
            </a:pPr>
            <a:r>
              <a:rPr kumimoji="1"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編碼</a:t>
            </a:r>
            <a:endParaRPr kumimoji="1" lang="en-US" altLang="zh-TW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>
              <a:lnSpc>
                <a:spcPct val="100000"/>
              </a:lnSpc>
            </a:pPr>
            <a:r>
              <a:rPr kumimoji="1"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標準化</a:t>
            </a:r>
            <a:endParaRPr kumimoji="1" lang="en-US" altLang="zh-TW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>
              <a:lnSpc>
                <a:spcPct val="100000"/>
              </a:lnSpc>
            </a:pPr>
            <a:r>
              <a:rPr kumimoji="1"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切割</a:t>
            </a:r>
            <a:br>
              <a:rPr kumimoji="1" lang="en-US" altLang="zh-TW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</a:br>
            <a:r>
              <a:rPr kumimoji="1" lang="en-US" altLang="zh-TW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     </a:t>
            </a:r>
          </a:p>
        </p:txBody>
      </p:sp>
    </p:spTree>
    <p:extLst>
      <p:ext uri="{BB962C8B-B14F-4D97-AF65-F5344CB8AC3E}">
        <p14:creationId xmlns:p14="http://schemas.microsoft.com/office/powerpoint/2010/main" val="2446699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0DCB8A-555B-8798-E59C-EEDCF1A9F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4066"/>
            <a:ext cx="10515600" cy="742458"/>
          </a:xfrm>
        </p:spPr>
        <p:txBody>
          <a:bodyPr/>
          <a:lstStyle/>
          <a:p>
            <a:r>
              <a:rPr kumimoji="1" lang="en-US" altLang="zh-TW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SVM</a:t>
            </a:r>
            <a:r>
              <a:rPr kumimoji="1"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kumimoji="1" lang="en-US" altLang="zh-TW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–</a:t>
            </a:r>
            <a:r>
              <a:rPr kumimoji="1"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比較結果與建議</a:t>
            </a:r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30006B34-83F8-A518-AA7A-92191AE664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1734370"/>
              </p:ext>
            </p:extLst>
          </p:nvPr>
        </p:nvGraphicFramePr>
        <p:xfrm>
          <a:off x="1073524" y="1326524"/>
          <a:ext cx="9309341" cy="5221764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613573">
                  <a:extLst>
                    <a:ext uri="{9D8B030D-6E8A-4147-A177-3AD203B41FA5}">
                      <a16:colId xmlns:a16="http://schemas.microsoft.com/office/drawing/2014/main" val="1948091074"/>
                    </a:ext>
                  </a:extLst>
                </a:gridCol>
                <a:gridCol w="2669458">
                  <a:extLst>
                    <a:ext uri="{9D8B030D-6E8A-4147-A177-3AD203B41FA5}">
                      <a16:colId xmlns:a16="http://schemas.microsoft.com/office/drawing/2014/main" val="486165109"/>
                    </a:ext>
                  </a:extLst>
                </a:gridCol>
                <a:gridCol w="1991032">
                  <a:extLst>
                    <a:ext uri="{9D8B030D-6E8A-4147-A177-3AD203B41FA5}">
                      <a16:colId xmlns:a16="http://schemas.microsoft.com/office/drawing/2014/main" val="3576435623"/>
                    </a:ext>
                  </a:extLst>
                </a:gridCol>
                <a:gridCol w="2035278">
                  <a:extLst>
                    <a:ext uri="{9D8B030D-6E8A-4147-A177-3AD203B41FA5}">
                      <a16:colId xmlns:a16="http://schemas.microsoft.com/office/drawing/2014/main" val="2367774886"/>
                    </a:ext>
                  </a:extLst>
                </a:gridCol>
              </a:tblGrid>
              <a:tr h="580196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方法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建模正確率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測試正確率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4789848"/>
                  </a:ext>
                </a:extLst>
              </a:tr>
              <a:tr h="580196"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i="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Linear SVC</a:t>
                      </a:r>
                      <a:endParaRPr lang="zh-TW" altLang="en-US" b="1" i="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C=0.1</a:t>
                      </a:r>
                      <a:endParaRPr lang="zh-TW" altLang="en-US" b="1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61.3%</a:t>
                      </a:r>
                      <a:endParaRPr lang="zh-TW" altLang="en-US" b="1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63.1%</a:t>
                      </a:r>
                      <a:endParaRPr lang="zh-TW" altLang="en-US" b="1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5505333"/>
                  </a:ext>
                </a:extLst>
              </a:tr>
              <a:tr h="580196">
                <a:tc vMerge="1">
                  <a:txBody>
                    <a:bodyPr/>
                    <a:lstStyle/>
                    <a:p>
                      <a:pPr algn="ctr"/>
                      <a:r>
                        <a:rPr lang="zh-TW" altLang="en-US" b="1" i="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部分變數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C=0.4</a:t>
                      </a:r>
                      <a:endParaRPr lang="zh-TW" altLang="en-US" b="1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61.3%</a:t>
                      </a:r>
                      <a:endParaRPr lang="zh-TW" altLang="en-US" b="1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63.1%</a:t>
                      </a:r>
                      <a:endParaRPr lang="zh-TW" altLang="en-US" b="1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4134445"/>
                  </a:ext>
                </a:extLst>
              </a:tr>
              <a:tr h="58019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i="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CART(</a:t>
                      </a:r>
                      <a:r>
                        <a:rPr lang="en-US" altLang="zh-TW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Entropy</a:t>
                      </a:r>
                      <a:r>
                        <a:rPr lang="en-US" altLang="zh-TW" b="1" i="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  <a:endParaRPr lang="zh-TW" altLang="en-US" b="1" i="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C=1</a:t>
                      </a:r>
                      <a:endParaRPr lang="zh-TW" altLang="en-US" b="1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61.3%</a:t>
                      </a:r>
                      <a:endParaRPr lang="zh-TW" altLang="en-US" b="1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63.1%</a:t>
                      </a:r>
                      <a:endParaRPr lang="zh-TW" altLang="en-US" b="1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3003785"/>
                  </a:ext>
                </a:extLst>
              </a:tr>
              <a:tr h="580196">
                <a:tc vMerge="1">
                  <a:txBody>
                    <a:bodyPr/>
                    <a:lstStyle/>
                    <a:p>
                      <a:pPr algn="ctr"/>
                      <a:r>
                        <a:rPr lang="en" altLang="zh-TW" b="1" i="0" dirty="0" err="1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Drowning_results</a:t>
                      </a:r>
                      <a:endParaRPr lang="zh-TW" altLang="en-US" b="1" i="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C=100</a:t>
                      </a:r>
                      <a:endParaRPr lang="zh-TW" altLang="en-US" b="1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61.3%</a:t>
                      </a:r>
                      <a:endParaRPr lang="zh-TW" altLang="en-US" b="1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63.1%</a:t>
                      </a:r>
                      <a:endParaRPr lang="zh-TW" altLang="en-US" b="1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0872241"/>
                  </a:ext>
                </a:extLst>
              </a:tr>
              <a:tr h="580196">
                <a:tc rowSpan="4">
                  <a:txBody>
                    <a:bodyPr/>
                    <a:lstStyle/>
                    <a:p>
                      <a:pPr algn="ctr"/>
                      <a:r>
                        <a:rPr lang="en-US" altLang="zh-TW" b="1" i="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SVC</a:t>
                      </a:r>
                      <a:endParaRPr lang="zh-TW" altLang="en-US" b="1" i="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gamma=0.1</a:t>
                      </a:r>
                      <a:endParaRPr lang="zh-TW" altLang="en-US" b="1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59.5%</a:t>
                      </a:r>
                      <a:endParaRPr lang="zh-TW" altLang="en-US" b="1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61.4%</a:t>
                      </a:r>
                      <a:endParaRPr lang="zh-TW" altLang="en-US" b="1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6940033"/>
                  </a:ext>
                </a:extLst>
              </a:tr>
              <a:tr h="580196">
                <a:tc vMerge="1">
                  <a:txBody>
                    <a:bodyPr/>
                    <a:lstStyle/>
                    <a:p>
                      <a:pPr algn="ctr"/>
                      <a:endParaRPr lang="zh-TW" altLang="en-US" b="1" i="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gamma=0.3</a:t>
                      </a:r>
                      <a:endParaRPr lang="zh-TW" altLang="en-US" b="1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61.9%</a:t>
                      </a:r>
                      <a:endParaRPr lang="zh-TW" altLang="en-US" b="1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62.7%</a:t>
                      </a:r>
                      <a:endParaRPr lang="zh-TW" altLang="en-US" b="1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9992638"/>
                  </a:ext>
                </a:extLst>
              </a:tr>
              <a:tr h="580196">
                <a:tc vMerge="1">
                  <a:txBody>
                    <a:bodyPr/>
                    <a:lstStyle/>
                    <a:p>
                      <a:pPr algn="ctr"/>
                      <a:endParaRPr lang="zh-TW" altLang="en-US" b="1" i="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gamma=0.5</a:t>
                      </a:r>
                      <a:endParaRPr lang="zh-TW" altLang="en-US" b="1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61.6%</a:t>
                      </a:r>
                      <a:endParaRPr lang="zh-TW" altLang="en-US" b="1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63.9%</a:t>
                      </a:r>
                      <a:endParaRPr lang="zh-TW" altLang="en-US" b="1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1732225"/>
                  </a:ext>
                </a:extLst>
              </a:tr>
              <a:tr h="580196">
                <a:tc vMerge="1">
                  <a:txBody>
                    <a:bodyPr/>
                    <a:lstStyle/>
                    <a:p>
                      <a:pPr algn="ctr"/>
                      <a:endParaRPr lang="zh-TW" altLang="en-US" b="1" i="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gamma=0.8</a:t>
                      </a:r>
                      <a:endParaRPr lang="zh-TW" altLang="en-US" b="1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62.1%</a:t>
                      </a:r>
                      <a:endParaRPr lang="zh-TW" altLang="en-US" b="1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64.3%</a:t>
                      </a:r>
                      <a:endParaRPr lang="zh-TW" altLang="en-US" b="1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6581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37293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0DCB8A-555B-8798-E59C-EEDCF1A9F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4066"/>
            <a:ext cx="10515600" cy="742458"/>
          </a:xfrm>
        </p:spPr>
        <p:txBody>
          <a:bodyPr/>
          <a:lstStyle/>
          <a:p>
            <a:r>
              <a:rPr kumimoji="1"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隨機森林 </a:t>
            </a:r>
            <a:r>
              <a:rPr kumimoji="1" lang="en-US" altLang="zh-TW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– </a:t>
            </a:r>
            <a:r>
              <a:rPr kumimoji="1"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預處理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22FEA9E-20E5-A106-E6D8-8FF101F24C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3822141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endParaRPr kumimoji="1" lang="en-US" altLang="zh-TW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>
              <a:lnSpc>
                <a:spcPct val="100000"/>
              </a:lnSpc>
            </a:pPr>
            <a:r>
              <a:rPr kumimoji="1"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離散化</a:t>
            </a:r>
            <a:endParaRPr kumimoji="1" lang="en-US" altLang="zh-TW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>
              <a:lnSpc>
                <a:spcPct val="100000"/>
              </a:lnSpc>
            </a:pPr>
            <a:r>
              <a:rPr kumimoji="1"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編碼</a:t>
            </a:r>
            <a:endParaRPr kumimoji="1" lang="en-US" altLang="zh-TW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>
              <a:lnSpc>
                <a:spcPct val="100000"/>
              </a:lnSpc>
            </a:pPr>
            <a:r>
              <a:rPr kumimoji="1"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標準化</a:t>
            </a:r>
            <a:endParaRPr kumimoji="1" lang="en-US" altLang="zh-TW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>
              <a:lnSpc>
                <a:spcPct val="100000"/>
              </a:lnSpc>
            </a:pPr>
            <a:r>
              <a:rPr kumimoji="1"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切割</a:t>
            </a:r>
            <a:endParaRPr kumimoji="1" lang="en-US" altLang="zh-TW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>
              <a:lnSpc>
                <a:spcPct val="100000"/>
              </a:lnSpc>
              <a:buNone/>
            </a:pPr>
            <a:br>
              <a:rPr kumimoji="1" lang="en-US" altLang="zh-TW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</a:br>
            <a:br>
              <a:rPr kumimoji="1" lang="en-US" altLang="zh-TW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</a:br>
            <a:r>
              <a:rPr kumimoji="1" lang="en-US" altLang="zh-TW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     </a:t>
            </a:r>
          </a:p>
        </p:txBody>
      </p:sp>
    </p:spTree>
    <p:extLst>
      <p:ext uri="{BB962C8B-B14F-4D97-AF65-F5344CB8AC3E}">
        <p14:creationId xmlns:p14="http://schemas.microsoft.com/office/powerpoint/2010/main" val="29395298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0DCB8A-555B-8798-E59C-EEDCF1A9F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4066"/>
            <a:ext cx="10515600" cy="742458"/>
          </a:xfrm>
        </p:spPr>
        <p:txBody>
          <a:bodyPr/>
          <a:lstStyle/>
          <a:p>
            <a:r>
              <a:rPr kumimoji="1"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隨機森林 </a:t>
            </a:r>
            <a:r>
              <a:rPr kumimoji="1" lang="en-US" altLang="zh-TW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–</a:t>
            </a:r>
            <a:r>
              <a:rPr kumimoji="1"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比較結果與建議</a:t>
            </a:r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30006B34-83F8-A518-AA7A-92191AE664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1782728"/>
              </p:ext>
            </p:extLst>
          </p:nvPr>
        </p:nvGraphicFramePr>
        <p:xfrm>
          <a:off x="1684678" y="1649185"/>
          <a:ext cx="7931270" cy="3879657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500974">
                  <a:extLst>
                    <a:ext uri="{9D8B030D-6E8A-4147-A177-3AD203B41FA5}">
                      <a16:colId xmlns:a16="http://schemas.microsoft.com/office/drawing/2014/main" val="205005848"/>
                    </a:ext>
                  </a:extLst>
                </a:gridCol>
                <a:gridCol w="1681316">
                  <a:extLst>
                    <a:ext uri="{9D8B030D-6E8A-4147-A177-3AD203B41FA5}">
                      <a16:colId xmlns:a16="http://schemas.microsoft.com/office/drawing/2014/main" val="1637892686"/>
                    </a:ext>
                  </a:extLst>
                </a:gridCol>
                <a:gridCol w="1445342">
                  <a:extLst>
                    <a:ext uri="{9D8B030D-6E8A-4147-A177-3AD203B41FA5}">
                      <a16:colId xmlns:a16="http://schemas.microsoft.com/office/drawing/2014/main" val="486165109"/>
                    </a:ext>
                  </a:extLst>
                </a:gridCol>
                <a:gridCol w="1696064">
                  <a:extLst>
                    <a:ext uri="{9D8B030D-6E8A-4147-A177-3AD203B41FA5}">
                      <a16:colId xmlns:a16="http://schemas.microsoft.com/office/drawing/2014/main" val="3576435623"/>
                    </a:ext>
                  </a:extLst>
                </a:gridCol>
                <a:gridCol w="1607574">
                  <a:extLst>
                    <a:ext uri="{9D8B030D-6E8A-4147-A177-3AD203B41FA5}">
                      <a16:colId xmlns:a16="http://schemas.microsoft.com/office/drawing/2014/main" val="2367774886"/>
                    </a:ext>
                  </a:extLst>
                </a:gridCol>
              </a:tblGrid>
              <a:tr h="838705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bg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No.</a:t>
                      </a:r>
                      <a:endParaRPr lang="zh-TW" altLang="en-US" b="1" dirty="0">
                        <a:solidFill>
                          <a:schemeClr val="bg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n_estimators</a:t>
                      </a:r>
                      <a:endParaRPr lang="zh-TW" altLang="en-US" b="1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max_depth</a:t>
                      </a:r>
                      <a:endParaRPr lang="zh-TW" altLang="en-US" b="1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建模正確率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測試正確率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4789848"/>
                  </a:ext>
                </a:extLst>
              </a:tr>
              <a:tr h="760238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RF1</a:t>
                      </a:r>
                      <a:endParaRPr lang="zh-TW" altLang="en-US" b="1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800</a:t>
                      </a:r>
                      <a:endParaRPr lang="zh-TW" altLang="en-US" b="1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7</a:t>
                      </a:r>
                      <a:endParaRPr lang="zh-TW" altLang="en-US" b="1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83.5%</a:t>
                      </a:r>
                      <a:endParaRPr lang="zh-TW" altLang="en-US" b="1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62.2%</a:t>
                      </a:r>
                      <a:endParaRPr lang="zh-TW" altLang="en-US" b="1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5505333"/>
                  </a:ext>
                </a:extLst>
              </a:tr>
              <a:tr h="760238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RF2</a:t>
                      </a:r>
                      <a:endParaRPr lang="zh-TW" altLang="en-US" b="1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8</a:t>
                      </a:r>
                      <a:endParaRPr lang="zh-TW" altLang="en-US" b="1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7</a:t>
                      </a:r>
                      <a:endParaRPr lang="zh-TW" altLang="en-US" b="1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80.2%</a:t>
                      </a:r>
                      <a:endParaRPr lang="zh-TW" altLang="en-US" b="1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59.8%</a:t>
                      </a:r>
                      <a:endParaRPr lang="zh-TW" altLang="en-US" b="1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4134445"/>
                  </a:ext>
                </a:extLst>
              </a:tr>
              <a:tr h="760238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RF3</a:t>
                      </a:r>
                      <a:endParaRPr lang="zh-TW" altLang="en-US" b="1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300</a:t>
                      </a:r>
                      <a:endParaRPr lang="zh-TW" altLang="en-US" b="1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4</a:t>
                      </a:r>
                      <a:endParaRPr lang="zh-TW" altLang="en-US" b="1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70.7%</a:t>
                      </a:r>
                      <a:endParaRPr lang="zh-TW" altLang="en-US" b="1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64.3%</a:t>
                      </a:r>
                      <a:endParaRPr lang="zh-TW" altLang="en-US" b="1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3003785"/>
                  </a:ext>
                </a:extLst>
              </a:tr>
              <a:tr h="760238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RF4</a:t>
                      </a:r>
                      <a:endParaRPr lang="zh-TW" altLang="en-US" b="1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3</a:t>
                      </a:r>
                      <a:endParaRPr lang="zh-TW" altLang="en-US" b="1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4</a:t>
                      </a:r>
                      <a:endParaRPr lang="zh-TW" altLang="en-US" b="1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69.5%</a:t>
                      </a:r>
                      <a:endParaRPr lang="zh-TW" altLang="en-US" b="1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60.6%</a:t>
                      </a:r>
                      <a:endParaRPr lang="zh-TW" altLang="en-US" b="1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08722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66084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0DCB8A-555B-8798-E59C-EEDCF1A9F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4066"/>
            <a:ext cx="10515600" cy="742458"/>
          </a:xfrm>
        </p:spPr>
        <p:txBody>
          <a:bodyPr/>
          <a:lstStyle/>
          <a:p>
            <a:r>
              <a:rPr kumimoji="1" lang="en-US" altLang="zh-TW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KNN – </a:t>
            </a:r>
            <a:r>
              <a:rPr kumimoji="1"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預處理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22FEA9E-20E5-A106-E6D8-8FF101F24C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382214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endParaRPr kumimoji="1" lang="en-US" altLang="zh-TW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>
              <a:lnSpc>
                <a:spcPct val="100000"/>
              </a:lnSpc>
            </a:pPr>
            <a:r>
              <a:rPr kumimoji="1"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離散化</a:t>
            </a:r>
            <a:endParaRPr kumimoji="1" lang="en-US" altLang="zh-TW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>
              <a:lnSpc>
                <a:spcPct val="100000"/>
              </a:lnSpc>
            </a:pPr>
            <a:r>
              <a:rPr kumimoji="1"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編碼</a:t>
            </a:r>
            <a:endParaRPr kumimoji="1" lang="en-US" altLang="zh-TW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>
              <a:lnSpc>
                <a:spcPct val="100000"/>
              </a:lnSpc>
            </a:pPr>
            <a:r>
              <a:rPr kumimoji="1"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標準化</a:t>
            </a:r>
            <a:endParaRPr kumimoji="1" lang="en-US" altLang="zh-TW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>
              <a:lnSpc>
                <a:spcPct val="100000"/>
              </a:lnSpc>
            </a:pPr>
            <a:r>
              <a:rPr kumimoji="1"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切割</a:t>
            </a:r>
            <a:br>
              <a:rPr kumimoji="1" lang="en-US" altLang="zh-TW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</a:br>
            <a:br>
              <a:rPr kumimoji="1" lang="en-US" altLang="zh-TW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</a:br>
            <a:r>
              <a:rPr kumimoji="1" lang="en-US" altLang="zh-TW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     </a:t>
            </a:r>
          </a:p>
        </p:txBody>
      </p:sp>
    </p:spTree>
    <p:extLst>
      <p:ext uri="{BB962C8B-B14F-4D97-AF65-F5344CB8AC3E}">
        <p14:creationId xmlns:p14="http://schemas.microsoft.com/office/powerpoint/2010/main" val="10857832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0DCB8A-555B-8798-E59C-EEDCF1A9F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4066"/>
            <a:ext cx="10515600" cy="742458"/>
          </a:xfrm>
        </p:spPr>
        <p:txBody>
          <a:bodyPr/>
          <a:lstStyle/>
          <a:p>
            <a:r>
              <a:rPr kumimoji="1" lang="en-US" altLang="zh-TW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KNN – </a:t>
            </a:r>
            <a:r>
              <a:rPr kumimoji="1"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結果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22FEA9E-20E5-A106-E6D8-8FF101F24C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7290"/>
            <a:ext cx="10515600" cy="373047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kumimoji="1" lang="en" altLang="zh-TW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K= [9, 330, 332, 333, 334, 335, 336, 366, 368, 369] </a:t>
            </a:r>
            <a:r>
              <a:rPr kumimoji="1"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時，</a:t>
            </a:r>
            <a:br>
              <a:rPr kumimoji="1" lang="en" altLang="zh-TW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</a:br>
            <a:r>
              <a:rPr kumimoji="1"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測試正確率最高</a:t>
            </a:r>
            <a:r>
              <a:rPr kumimoji="1" lang="en-US" altLang="zh-TW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= 66.67%</a:t>
            </a:r>
          </a:p>
          <a:p>
            <a:pPr>
              <a:lnSpc>
                <a:spcPct val="150000"/>
              </a:lnSpc>
            </a:pPr>
            <a:r>
              <a:rPr kumimoji="1"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挑選</a:t>
            </a:r>
            <a:r>
              <a:rPr kumimoji="1" lang="en-US" altLang="zh-TW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K=9</a:t>
            </a:r>
          </a:p>
          <a:p>
            <a:pPr>
              <a:lnSpc>
                <a:spcPct val="150000"/>
              </a:lnSpc>
            </a:pPr>
            <a:r>
              <a:rPr kumimoji="1"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建模正確率</a:t>
            </a:r>
            <a:r>
              <a:rPr kumimoji="1" lang="en-US" altLang="zh-TW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: 73.72%</a:t>
            </a:r>
          </a:p>
          <a:p>
            <a:pPr>
              <a:lnSpc>
                <a:spcPct val="150000"/>
              </a:lnSpc>
            </a:pPr>
            <a:r>
              <a:rPr kumimoji="1"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測試正確率</a:t>
            </a:r>
            <a:r>
              <a:rPr kumimoji="1" lang="en-US" altLang="zh-TW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: 66.67%</a:t>
            </a:r>
          </a:p>
        </p:txBody>
      </p:sp>
    </p:spTree>
    <p:extLst>
      <p:ext uri="{BB962C8B-B14F-4D97-AF65-F5344CB8AC3E}">
        <p14:creationId xmlns:p14="http://schemas.microsoft.com/office/powerpoint/2010/main" val="4031469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0DCB8A-555B-8798-E59C-EEDCF1A9F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4066"/>
            <a:ext cx="10515600" cy="742458"/>
          </a:xfrm>
        </p:spPr>
        <p:txBody>
          <a:bodyPr/>
          <a:lstStyle/>
          <a:p>
            <a:r>
              <a:rPr kumimoji="1"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資料來源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7B1DD1C-BCB5-EE7F-44F1-1F9DF5C9CD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名稱：消防機關水域救援統計</a:t>
            </a:r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(2020~2021)</a:t>
            </a:r>
          </a:p>
          <a:p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網址：</a:t>
            </a:r>
            <a:r>
              <a:rPr kumimoji="1" lang="en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https://</a:t>
            </a:r>
            <a:r>
              <a:rPr kumimoji="1" lang="en" altLang="zh-TW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data.gov.tw</a:t>
            </a:r>
            <a:r>
              <a:rPr kumimoji="1" lang="en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/dataset/7065</a:t>
            </a:r>
            <a:endParaRPr kumimoji="1"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來源：政府資料開放平臺</a:t>
            </a:r>
            <a:endParaRPr kumimoji="1"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機構：消防署</a:t>
            </a:r>
          </a:p>
        </p:txBody>
      </p:sp>
    </p:spTree>
    <p:extLst>
      <p:ext uri="{BB962C8B-B14F-4D97-AF65-F5344CB8AC3E}">
        <p14:creationId xmlns:p14="http://schemas.microsoft.com/office/powerpoint/2010/main" val="4551124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0DCB8A-555B-8798-E59C-EEDCF1A9F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4066"/>
            <a:ext cx="10515600" cy="742458"/>
          </a:xfrm>
        </p:spPr>
        <p:txBody>
          <a:bodyPr/>
          <a:lstStyle/>
          <a:p>
            <a:r>
              <a:rPr kumimoji="1"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集成分析 </a:t>
            </a:r>
            <a:r>
              <a:rPr kumimoji="1" lang="en-US" altLang="zh-TW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–</a:t>
            </a:r>
            <a:r>
              <a:rPr kumimoji="1"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比較結果與建議</a:t>
            </a:r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30006B34-83F8-A518-AA7A-92191AE664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0941349"/>
              </p:ext>
            </p:extLst>
          </p:nvPr>
        </p:nvGraphicFramePr>
        <p:xfrm>
          <a:off x="1669929" y="1398463"/>
          <a:ext cx="8358973" cy="5090828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238553">
                  <a:extLst>
                    <a:ext uri="{9D8B030D-6E8A-4147-A177-3AD203B41FA5}">
                      <a16:colId xmlns:a16="http://schemas.microsoft.com/office/drawing/2014/main" val="205005848"/>
                    </a:ext>
                  </a:extLst>
                </a:gridCol>
                <a:gridCol w="3067505">
                  <a:extLst>
                    <a:ext uri="{9D8B030D-6E8A-4147-A177-3AD203B41FA5}">
                      <a16:colId xmlns:a16="http://schemas.microsoft.com/office/drawing/2014/main" val="1637892686"/>
                    </a:ext>
                  </a:extLst>
                </a:gridCol>
                <a:gridCol w="1533832">
                  <a:extLst>
                    <a:ext uri="{9D8B030D-6E8A-4147-A177-3AD203B41FA5}">
                      <a16:colId xmlns:a16="http://schemas.microsoft.com/office/drawing/2014/main" val="3576435623"/>
                    </a:ext>
                  </a:extLst>
                </a:gridCol>
                <a:gridCol w="1519083">
                  <a:extLst>
                    <a:ext uri="{9D8B030D-6E8A-4147-A177-3AD203B41FA5}">
                      <a16:colId xmlns:a16="http://schemas.microsoft.com/office/drawing/2014/main" val="2367774886"/>
                    </a:ext>
                  </a:extLst>
                </a:gridCol>
              </a:tblGrid>
              <a:tr h="895276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>
                          <a:solidFill>
                            <a:schemeClr val="bg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方法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  <a:endParaRPr lang="en" altLang="zh-TW" b="1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建模正確率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測試正確率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4789848"/>
                  </a:ext>
                </a:extLst>
              </a:tr>
              <a:tr h="949488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隨機森林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n_estimators = 300</a:t>
                      </a:r>
                    </a:p>
                    <a:p>
                      <a:pPr algn="ctr"/>
                      <a:r>
                        <a:rPr lang="en" altLang="zh-TW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max_depth = 4</a:t>
                      </a:r>
                      <a:endParaRPr lang="zh-TW" altLang="en-US" b="1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65.8%</a:t>
                      </a:r>
                      <a:endParaRPr lang="zh-TW" altLang="en-US" b="1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63.1%</a:t>
                      </a:r>
                      <a:endParaRPr lang="zh-TW" altLang="en-US" b="1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5505333"/>
                  </a:ext>
                </a:extLst>
              </a:tr>
              <a:tr h="811516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KNN</a:t>
                      </a:r>
                      <a:endParaRPr lang="zh-TW" altLang="en-US" b="1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n_neighbors = 9</a:t>
                      </a:r>
                      <a:endParaRPr lang="zh-TW" altLang="en-US" b="1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68.7%</a:t>
                      </a:r>
                      <a:endParaRPr lang="zh-TW" altLang="en-US" b="1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58.6%</a:t>
                      </a:r>
                      <a:endParaRPr lang="zh-TW" altLang="en-US" b="1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4134445"/>
                  </a:ext>
                </a:extLst>
              </a:tr>
              <a:tr h="811516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SVM(SVC)</a:t>
                      </a:r>
                      <a:endParaRPr lang="zh-TW" altLang="en-US" b="1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gamma = 0.8</a:t>
                      </a:r>
                      <a:endParaRPr lang="zh-TW" altLang="en-US" b="1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62.1%</a:t>
                      </a:r>
                      <a:endParaRPr lang="zh-TW" altLang="en-US" b="1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64.3%</a:t>
                      </a:r>
                      <a:endParaRPr lang="zh-TW" altLang="en-US" b="1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3003785"/>
                  </a:ext>
                </a:extLst>
              </a:tr>
              <a:tr h="811516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Voting(hard)</a:t>
                      </a:r>
                      <a:endParaRPr lang="zh-TW" altLang="en-US" b="1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voting="hard"</a:t>
                      </a:r>
                      <a:endParaRPr lang="zh-TW" altLang="en-US" b="1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66.2%</a:t>
                      </a:r>
                      <a:endParaRPr lang="zh-TW" altLang="en-US" b="1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64.7%</a:t>
                      </a:r>
                      <a:endParaRPr lang="zh-TW" altLang="en-US" b="1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0872241"/>
                  </a:ext>
                </a:extLst>
              </a:tr>
              <a:tr h="811516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Voting(soft)</a:t>
                      </a:r>
                      <a:endParaRPr lang="zh-TW" altLang="en-US" b="1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voting="</a:t>
                      </a:r>
                      <a:r>
                        <a:rPr lang="en-US" altLang="zh-TW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soft</a:t>
                      </a:r>
                      <a:r>
                        <a:rPr lang="en" altLang="zh-TW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"</a:t>
                      </a:r>
                      <a:endParaRPr lang="zh-TW" altLang="en-US" b="1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67.4%</a:t>
                      </a:r>
                      <a:endParaRPr lang="zh-TW" altLang="en-US" b="1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63.5%</a:t>
                      </a:r>
                      <a:endParaRPr lang="zh-TW" altLang="en-US" b="1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48112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39949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0DCB8A-555B-8798-E59C-EEDCF1A9F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4066"/>
            <a:ext cx="10515600" cy="742458"/>
          </a:xfrm>
        </p:spPr>
        <p:txBody>
          <a:bodyPr/>
          <a:lstStyle/>
          <a:p>
            <a:r>
              <a:rPr kumimoji="1"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綜合比較 </a:t>
            </a:r>
            <a:r>
              <a:rPr kumimoji="1" lang="en-US" altLang="zh-TW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–</a:t>
            </a:r>
            <a:r>
              <a:rPr kumimoji="1"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比較結果與建議</a:t>
            </a:r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30006B34-83F8-A518-AA7A-92191AE664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496461"/>
              </p:ext>
            </p:extLst>
          </p:nvPr>
        </p:nvGraphicFramePr>
        <p:xfrm>
          <a:off x="1669929" y="1398463"/>
          <a:ext cx="8653942" cy="5090828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3049555">
                  <a:extLst>
                    <a:ext uri="{9D8B030D-6E8A-4147-A177-3AD203B41FA5}">
                      <a16:colId xmlns:a16="http://schemas.microsoft.com/office/drawing/2014/main" val="205005848"/>
                    </a:ext>
                  </a:extLst>
                </a:gridCol>
                <a:gridCol w="2846439">
                  <a:extLst>
                    <a:ext uri="{9D8B030D-6E8A-4147-A177-3AD203B41FA5}">
                      <a16:colId xmlns:a16="http://schemas.microsoft.com/office/drawing/2014/main" val="3576435623"/>
                    </a:ext>
                  </a:extLst>
                </a:gridCol>
                <a:gridCol w="2757948">
                  <a:extLst>
                    <a:ext uri="{9D8B030D-6E8A-4147-A177-3AD203B41FA5}">
                      <a16:colId xmlns:a16="http://schemas.microsoft.com/office/drawing/2014/main" val="2367774886"/>
                    </a:ext>
                  </a:extLst>
                </a:gridCol>
              </a:tblGrid>
              <a:tr h="895276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>
                          <a:solidFill>
                            <a:schemeClr val="bg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方法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建模正確率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測試正確率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4789848"/>
                  </a:ext>
                </a:extLst>
              </a:tr>
              <a:tr h="949488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決策樹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64.7%</a:t>
                      </a:r>
                      <a:endParaRPr lang="zh-TW" altLang="en-US" b="1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62.3%</a:t>
                      </a:r>
                      <a:endParaRPr lang="zh-TW" altLang="en-US" b="1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5505333"/>
                  </a:ext>
                </a:extLst>
              </a:tr>
              <a:tr h="811516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SVM</a:t>
                      </a:r>
                      <a:endParaRPr lang="zh-TW" altLang="en-US" b="1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62.1%</a:t>
                      </a:r>
                      <a:endParaRPr lang="zh-TW" altLang="en-US" b="1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64.3%</a:t>
                      </a:r>
                      <a:endParaRPr lang="zh-TW" altLang="en-US" b="1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4134445"/>
                  </a:ext>
                </a:extLst>
              </a:tr>
              <a:tr h="811516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隨機森林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70.7%</a:t>
                      </a:r>
                      <a:endParaRPr lang="zh-TW" altLang="en-US" b="1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64.3%</a:t>
                      </a:r>
                      <a:endParaRPr lang="zh-TW" altLang="en-US" b="1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3003785"/>
                  </a:ext>
                </a:extLst>
              </a:tr>
              <a:tr h="811516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KNN</a:t>
                      </a:r>
                      <a:endParaRPr lang="zh-TW" altLang="en-US" b="1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73.7%</a:t>
                      </a:r>
                      <a:endParaRPr lang="zh-TW" altLang="en-US" b="1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66.7%</a:t>
                      </a:r>
                      <a:endParaRPr lang="zh-TW" altLang="en-US" b="1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0872241"/>
                  </a:ext>
                </a:extLst>
              </a:tr>
              <a:tr h="811516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Voting</a:t>
                      </a:r>
                      <a:endParaRPr lang="zh-TW" altLang="en-US" b="1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66.2%</a:t>
                      </a:r>
                      <a:endParaRPr lang="zh-TW" altLang="en-US" b="1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64.7%</a:t>
                      </a:r>
                      <a:endParaRPr lang="zh-TW" altLang="en-US" b="1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48112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65418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D5BE13-70E2-0398-830A-5298FADAF1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 anchor="ctr"/>
          <a:lstStyle/>
          <a:p>
            <a:r>
              <a:rPr kumimoji="1" lang="en-US" altLang="zh-TW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K-Means</a:t>
            </a:r>
            <a:endParaRPr kumimoji="1" lang="zh-TW" altLang="en-US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414536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0DCB8A-555B-8798-E59C-EEDCF1A9F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4066"/>
            <a:ext cx="10515600" cy="742458"/>
          </a:xfrm>
        </p:spPr>
        <p:txBody>
          <a:bodyPr/>
          <a:lstStyle/>
          <a:p>
            <a:r>
              <a:rPr kumimoji="1" lang="en-US" altLang="zh-TW" b="1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KMeans</a:t>
            </a:r>
            <a:r>
              <a:rPr kumimoji="1"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kumimoji="1" lang="en-US" altLang="zh-TW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– </a:t>
            </a:r>
            <a:r>
              <a:rPr kumimoji="1"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陡坡圖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22FEA9E-20E5-A106-E6D8-8FF101F24C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252" y="5486400"/>
            <a:ext cx="2037735" cy="74245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kumimoji="1"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選擇</a:t>
            </a:r>
            <a:r>
              <a:rPr kumimoji="1" lang="en-US" altLang="zh-TW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K=3</a:t>
            </a:r>
          </a:p>
        </p:txBody>
      </p:sp>
      <p:pic>
        <p:nvPicPr>
          <p:cNvPr id="5" name="圖片 4" descr="一張含有 行, 文字, 繪圖, 圖表 的圖片&#10;&#10;自動產生的描述">
            <a:extLst>
              <a:ext uri="{FF2B5EF4-FFF2-40B4-BE49-F238E27FC236}">
                <a16:creationId xmlns:a16="http://schemas.microsoft.com/office/drawing/2014/main" id="{0C3EBDAC-1E45-206C-57A8-10918DD1FC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8" y="1912784"/>
            <a:ext cx="5016500" cy="3327400"/>
          </a:xfrm>
          <a:prstGeom prst="rect">
            <a:avLst/>
          </a:prstGeom>
        </p:spPr>
      </p:pic>
      <p:pic>
        <p:nvPicPr>
          <p:cNvPr id="7" name="圖片 6" descr="一張含有 文字, 行, 繪圖, 圖表 的圖片&#10;&#10;自動產生的描述">
            <a:extLst>
              <a:ext uri="{FF2B5EF4-FFF2-40B4-BE49-F238E27FC236}">
                <a16:creationId xmlns:a16="http://schemas.microsoft.com/office/drawing/2014/main" id="{9215C431-ED73-0976-39E4-60D8FB714E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7304" y="1912784"/>
            <a:ext cx="5016500" cy="3327400"/>
          </a:xfrm>
          <a:prstGeom prst="rect">
            <a:avLst/>
          </a:prstGeom>
        </p:spPr>
      </p:pic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6368536E-22C7-C258-2F63-E0CD57C99B9E}"/>
              </a:ext>
            </a:extLst>
          </p:cNvPr>
          <p:cNvSpPr txBox="1">
            <a:spLocks/>
          </p:cNvSpPr>
          <p:nvPr/>
        </p:nvSpPr>
        <p:spPr>
          <a:xfrm>
            <a:off x="7723239" y="1421049"/>
            <a:ext cx="3733800" cy="7424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kumimoji="1"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加入目標變數後</a:t>
            </a:r>
            <a:endParaRPr kumimoji="1" lang="en-US" altLang="zh-TW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A5250EBD-9EB3-8B81-9051-C9353B64D47B}"/>
              </a:ext>
            </a:extLst>
          </p:cNvPr>
          <p:cNvSpPr txBox="1">
            <a:spLocks/>
          </p:cNvSpPr>
          <p:nvPr/>
        </p:nvSpPr>
        <p:spPr>
          <a:xfrm>
            <a:off x="8158317" y="5486400"/>
            <a:ext cx="2037735" cy="7424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kumimoji="1"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選擇</a:t>
            </a:r>
            <a:r>
              <a:rPr kumimoji="1" lang="en-US" altLang="zh-TW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K=4</a:t>
            </a:r>
          </a:p>
        </p:txBody>
      </p:sp>
    </p:spTree>
    <p:extLst>
      <p:ext uri="{BB962C8B-B14F-4D97-AF65-F5344CB8AC3E}">
        <p14:creationId xmlns:p14="http://schemas.microsoft.com/office/powerpoint/2010/main" val="28152841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0DCB8A-555B-8798-E59C-EEDCF1A9F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4066"/>
            <a:ext cx="10515600" cy="742458"/>
          </a:xfrm>
        </p:spPr>
        <p:txBody>
          <a:bodyPr/>
          <a:lstStyle/>
          <a:p>
            <a:r>
              <a:rPr kumimoji="1" lang="en-US" altLang="zh-TW" b="1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KMeans</a:t>
            </a:r>
            <a:r>
              <a:rPr kumimoji="1"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kumimoji="1" lang="en-US" altLang="zh-TW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– </a:t>
            </a:r>
            <a:r>
              <a:rPr kumimoji="1"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比較</a:t>
            </a:r>
            <a:r>
              <a:rPr kumimoji="1" lang="en-US" altLang="zh-TW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SSE</a:t>
            </a:r>
            <a:endParaRPr kumimoji="1" lang="zh-TW" altLang="en-US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53B7CDAA-C0AC-CB1A-1AD1-825E33E202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9470985"/>
              </p:ext>
            </p:extLst>
          </p:nvPr>
        </p:nvGraphicFramePr>
        <p:xfrm>
          <a:off x="1857519" y="2091636"/>
          <a:ext cx="8127138" cy="2922816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392836">
                  <a:extLst>
                    <a:ext uri="{9D8B030D-6E8A-4147-A177-3AD203B41FA5}">
                      <a16:colId xmlns:a16="http://schemas.microsoft.com/office/drawing/2014/main" val="205005848"/>
                    </a:ext>
                  </a:extLst>
                </a:gridCol>
                <a:gridCol w="1926858">
                  <a:extLst>
                    <a:ext uri="{9D8B030D-6E8A-4147-A177-3AD203B41FA5}">
                      <a16:colId xmlns:a16="http://schemas.microsoft.com/office/drawing/2014/main" val="3576435623"/>
                    </a:ext>
                  </a:extLst>
                </a:gridCol>
                <a:gridCol w="1933781">
                  <a:extLst>
                    <a:ext uri="{9D8B030D-6E8A-4147-A177-3AD203B41FA5}">
                      <a16:colId xmlns:a16="http://schemas.microsoft.com/office/drawing/2014/main" val="1090695656"/>
                    </a:ext>
                  </a:extLst>
                </a:gridCol>
                <a:gridCol w="1873663">
                  <a:extLst>
                    <a:ext uri="{9D8B030D-6E8A-4147-A177-3AD203B41FA5}">
                      <a16:colId xmlns:a16="http://schemas.microsoft.com/office/drawing/2014/main" val="2367774886"/>
                    </a:ext>
                  </a:extLst>
                </a:gridCol>
              </a:tblGrid>
              <a:tr h="985110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>
                          <a:solidFill>
                            <a:schemeClr val="bg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情況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選擇分</a:t>
                      </a:r>
                      <a:r>
                        <a:rPr lang="en-US" altLang="zh-TW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K</a:t>
                      </a:r>
                      <a:r>
                        <a:rPr lang="zh-TW" altLang="en-US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SSE</a:t>
                      </a:r>
                      <a:endParaRPr lang="zh-TW" altLang="en-US" b="1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測試正確率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4789848"/>
                  </a:ext>
                </a:extLst>
              </a:tr>
              <a:tr h="1044761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未加入目標變數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3</a:t>
                      </a:r>
                      <a:endParaRPr lang="zh-TW" altLang="en-US" b="1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5425.78</a:t>
                      </a:r>
                      <a:endParaRPr lang="zh-TW" altLang="en-US" b="1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61.7%</a:t>
                      </a:r>
                      <a:endParaRPr lang="zh-TW" altLang="en-US" b="1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5505333"/>
                  </a:ext>
                </a:extLst>
              </a:tr>
              <a:tr h="892945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加入目標變數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4</a:t>
                      </a:r>
                      <a:endParaRPr lang="zh-TW" altLang="en-US" b="1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5434.05</a:t>
                      </a:r>
                      <a:endParaRPr lang="zh-TW" altLang="en-US" b="1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66.3%</a:t>
                      </a:r>
                      <a:endParaRPr lang="zh-TW" altLang="en-US" b="1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41344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88690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0DCB8A-555B-8798-E59C-EEDCF1A9F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4066"/>
            <a:ext cx="10515600" cy="742458"/>
          </a:xfrm>
        </p:spPr>
        <p:txBody>
          <a:bodyPr/>
          <a:lstStyle/>
          <a:p>
            <a:r>
              <a:rPr kumimoji="1" lang="en-US" altLang="zh-TW" b="1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KMeans</a:t>
            </a:r>
            <a:r>
              <a:rPr kumimoji="1"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kumimoji="1" lang="en-US" altLang="zh-TW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– </a:t>
            </a:r>
            <a:r>
              <a:rPr kumimoji="1"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類別輪廓與行銷命名</a:t>
            </a:r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30006B34-83F8-A518-AA7A-92191AE664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9424352"/>
              </p:ext>
            </p:extLst>
          </p:nvPr>
        </p:nvGraphicFramePr>
        <p:xfrm>
          <a:off x="838200" y="1398463"/>
          <a:ext cx="10515600" cy="41413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89853">
                  <a:extLst>
                    <a:ext uri="{9D8B030D-6E8A-4147-A177-3AD203B41FA5}">
                      <a16:colId xmlns:a16="http://schemas.microsoft.com/office/drawing/2014/main" val="205005848"/>
                    </a:ext>
                  </a:extLst>
                </a:gridCol>
                <a:gridCol w="2748979">
                  <a:extLst>
                    <a:ext uri="{9D8B030D-6E8A-4147-A177-3AD203B41FA5}">
                      <a16:colId xmlns:a16="http://schemas.microsoft.com/office/drawing/2014/main" val="193196627"/>
                    </a:ext>
                  </a:extLst>
                </a:gridCol>
                <a:gridCol w="5486400">
                  <a:extLst>
                    <a:ext uri="{9D8B030D-6E8A-4147-A177-3AD203B41FA5}">
                      <a16:colId xmlns:a16="http://schemas.microsoft.com/office/drawing/2014/main" val="3576435623"/>
                    </a:ext>
                  </a:extLst>
                </a:gridCol>
                <a:gridCol w="1590368">
                  <a:extLst>
                    <a:ext uri="{9D8B030D-6E8A-4147-A177-3AD203B41FA5}">
                      <a16:colId xmlns:a16="http://schemas.microsoft.com/office/drawing/2014/main" val="2367774886"/>
                    </a:ext>
                  </a:extLst>
                </a:gridCol>
              </a:tblGrid>
              <a:tr h="895276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>
                          <a:solidFill>
                            <a:schemeClr val="bg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集群編號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行銷命名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特徵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獲救率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4789848"/>
                  </a:ext>
                </a:extLst>
              </a:tr>
              <a:tr h="811516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bg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0</a:t>
                      </a:r>
                      <a:endParaRPr lang="zh-TW" altLang="en-US" b="1" dirty="0">
                        <a:solidFill>
                          <a:schemeClr val="bg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憂鬱女子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女性、夜晚、自殺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67%</a:t>
                      </a:r>
                      <a:endParaRPr lang="zh-TW" altLang="en-US" b="1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4134445"/>
                  </a:ext>
                </a:extLst>
              </a:tr>
              <a:tr h="811516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bg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1</a:t>
                      </a:r>
                      <a:endParaRPr lang="zh-TW" altLang="en-US" b="1" dirty="0">
                        <a:solidFill>
                          <a:schemeClr val="bg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秋高氣爽船悠男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男性、秋季、假日、中午、北部、溪河、翻船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94%</a:t>
                      </a:r>
                      <a:endParaRPr lang="zh-TW" altLang="en-US" b="1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3003785"/>
                  </a:ext>
                </a:extLst>
              </a:tr>
              <a:tr h="811516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bg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2</a:t>
                      </a:r>
                      <a:endParaRPr lang="zh-TW" altLang="en-US" b="1" dirty="0">
                        <a:solidFill>
                          <a:schemeClr val="bg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夏日水男孩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年輕、男性、夏季、戲水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50%</a:t>
                      </a:r>
                      <a:endParaRPr lang="zh-TW" altLang="en-US" b="1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0872241"/>
                  </a:ext>
                </a:extLst>
              </a:tr>
              <a:tr h="811516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bg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3</a:t>
                      </a:r>
                      <a:endParaRPr lang="zh-TW" altLang="en-US" b="1" dirty="0">
                        <a:solidFill>
                          <a:schemeClr val="bg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大齡男子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高齡、男性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32%</a:t>
                      </a:r>
                      <a:endParaRPr lang="zh-TW" altLang="en-US" b="1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48112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05015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0DCB8A-555B-8798-E59C-EEDCF1A9F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4066"/>
            <a:ext cx="10515600" cy="742458"/>
          </a:xfrm>
        </p:spPr>
        <p:txBody>
          <a:bodyPr/>
          <a:lstStyle/>
          <a:p>
            <a:r>
              <a:rPr kumimoji="1"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結論 </a:t>
            </a:r>
            <a:r>
              <a:rPr kumimoji="1" lang="en-US" altLang="zh-TW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– </a:t>
            </a:r>
            <a:endParaRPr kumimoji="1" lang="zh-TW" altLang="en-US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22FEA9E-20E5-A106-E6D8-8FF101F24C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382214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endParaRPr kumimoji="1" lang="en-US" altLang="zh-TW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>
              <a:lnSpc>
                <a:spcPct val="100000"/>
              </a:lnSpc>
            </a:pPr>
            <a:r>
              <a:rPr kumimoji="1"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各個方法測試正確率</a:t>
            </a:r>
            <a:r>
              <a:rPr kumimoji="1" lang="zh-TW" altLang="en-US" b="1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並沒有太大的差異</a:t>
            </a:r>
            <a:r>
              <a:rPr kumimoji="1"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（六成多），並沒有一個方法明顯優於其他方法</a:t>
            </a:r>
            <a:endParaRPr kumimoji="1" lang="en-US" altLang="zh-TW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>
              <a:lnSpc>
                <a:spcPct val="100000"/>
              </a:lnSpc>
            </a:pPr>
            <a:endParaRPr kumimoji="1" lang="en-US" altLang="zh-TW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>
              <a:lnSpc>
                <a:spcPct val="100000"/>
              </a:lnSpc>
            </a:pPr>
            <a:r>
              <a:rPr kumimoji="1"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雖然模型預測能力還有改善空間，但仍然找到許多有趣的</a:t>
            </a:r>
            <a:r>
              <a:rPr kumimoji="1" lang="zh-TW" altLang="en-US" b="1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法則</a:t>
            </a:r>
            <a:endParaRPr kumimoji="1" lang="en-US" altLang="zh-TW" b="1" dirty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6401860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D5BE13-70E2-0398-830A-5298FADAF1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 anchor="ctr"/>
          <a:lstStyle/>
          <a:p>
            <a:r>
              <a:rPr kumimoji="1" lang="en-US" altLang="zh-TW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Thank You~</a:t>
            </a:r>
            <a:endParaRPr kumimoji="1" lang="zh-TW" altLang="en-US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84616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0DCB8A-555B-8798-E59C-EEDCF1A9F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4066"/>
            <a:ext cx="10515600" cy="742458"/>
          </a:xfrm>
        </p:spPr>
        <p:txBody>
          <a:bodyPr/>
          <a:lstStyle/>
          <a:p>
            <a:r>
              <a:rPr kumimoji="1"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原始資料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22FEA9E-20E5-A106-E6D8-8FF101F24C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kumimoji="1"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資料筆數：</a:t>
            </a:r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1808</a:t>
            </a:r>
          </a:p>
          <a:p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變數總個數：</a:t>
            </a:r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14</a:t>
            </a:r>
          </a:p>
          <a:p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目標變數：</a:t>
            </a:r>
            <a:r>
              <a:rPr kumimoji="1" lang="en" altLang="zh-TW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Drowning_results</a:t>
            </a:r>
            <a:endParaRPr kumimoji="1"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endParaRPr kumimoji="1"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5" name="圖片 4" descr="一張含有 文字, 字型, 螢幕擷取畫面, 數字 的圖片&#10;&#10;自動產生的描述">
            <a:extLst>
              <a:ext uri="{FF2B5EF4-FFF2-40B4-BE49-F238E27FC236}">
                <a16:creationId xmlns:a16="http://schemas.microsoft.com/office/drawing/2014/main" id="{053DE14C-858E-9E3E-1AFD-B20EB2A750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2172" y="2200333"/>
            <a:ext cx="3817169" cy="1613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183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0DCB8A-555B-8798-E59C-EEDCF1A9F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4066"/>
            <a:ext cx="10515600" cy="742458"/>
          </a:xfrm>
        </p:spPr>
        <p:txBody>
          <a:bodyPr/>
          <a:lstStyle/>
          <a:p>
            <a:r>
              <a:rPr kumimoji="1"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變數說明</a:t>
            </a:r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30006B34-83F8-A518-AA7A-92191AE664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548882"/>
              </p:ext>
            </p:extLst>
          </p:nvPr>
        </p:nvGraphicFramePr>
        <p:xfrm>
          <a:off x="1048871" y="1627094"/>
          <a:ext cx="10044952" cy="4235826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896035">
                  <a:extLst>
                    <a:ext uri="{9D8B030D-6E8A-4147-A177-3AD203B41FA5}">
                      <a16:colId xmlns:a16="http://schemas.microsoft.com/office/drawing/2014/main" val="1948091074"/>
                    </a:ext>
                  </a:extLst>
                </a:gridCol>
                <a:gridCol w="3126441">
                  <a:extLst>
                    <a:ext uri="{9D8B030D-6E8A-4147-A177-3AD203B41FA5}">
                      <a16:colId xmlns:a16="http://schemas.microsoft.com/office/drawing/2014/main" val="3153943837"/>
                    </a:ext>
                  </a:extLst>
                </a:gridCol>
                <a:gridCol w="2511238">
                  <a:extLst>
                    <a:ext uri="{9D8B030D-6E8A-4147-A177-3AD203B41FA5}">
                      <a16:colId xmlns:a16="http://schemas.microsoft.com/office/drawing/2014/main" val="4248468878"/>
                    </a:ext>
                  </a:extLst>
                </a:gridCol>
                <a:gridCol w="2511238">
                  <a:extLst>
                    <a:ext uri="{9D8B030D-6E8A-4147-A177-3AD203B41FA5}">
                      <a16:colId xmlns:a16="http://schemas.microsoft.com/office/drawing/2014/main" val="2111989289"/>
                    </a:ext>
                  </a:extLst>
                </a:gridCol>
              </a:tblGrid>
              <a:tr h="605118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變數名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變數定義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資料型態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遺失值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4789848"/>
                  </a:ext>
                </a:extLst>
              </a:tr>
              <a:tr h="605118">
                <a:tc>
                  <a:txBody>
                    <a:bodyPr/>
                    <a:lstStyle/>
                    <a:p>
                      <a:pPr algn="ctr"/>
                      <a:r>
                        <a:rPr lang="en" altLang="zh-TW" b="1" i="0" dirty="0" err="1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City_or_County</a:t>
                      </a:r>
                      <a:endParaRPr lang="zh-TW" altLang="en-US" b="1" i="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縣市別</a:t>
                      </a:r>
                      <a:endParaRPr lang="en-US" altLang="zh-TW" b="1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文字類別型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無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9330307"/>
                  </a:ext>
                </a:extLst>
              </a:tr>
              <a:tr h="605118">
                <a:tc>
                  <a:txBody>
                    <a:bodyPr/>
                    <a:lstStyle/>
                    <a:p>
                      <a:pPr algn="ctr"/>
                      <a:r>
                        <a:rPr lang="en" altLang="zh-TW" b="1" i="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Year</a:t>
                      </a:r>
                      <a:endParaRPr lang="zh-TW" altLang="en-US" b="1" i="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數值型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無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3011829"/>
                  </a:ext>
                </a:extLst>
              </a:tr>
              <a:tr h="605118">
                <a:tc>
                  <a:txBody>
                    <a:bodyPr/>
                    <a:lstStyle/>
                    <a:p>
                      <a:pPr algn="ctr"/>
                      <a:r>
                        <a:rPr lang="en" altLang="zh-TW" b="1" i="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Month</a:t>
                      </a:r>
                      <a:endParaRPr lang="zh-TW" altLang="en-US" b="1" i="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數值型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無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5505333"/>
                  </a:ext>
                </a:extLst>
              </a:tr>
              <a:tr h="605118">
                <a:tc>
                  <a:txBody>
                    <a:bodyPr/>
                    <a:lstStyle/>
                    <a:p>
                      <a:pPr algn="ctr"/>
                      <a:r>
                        <a:rPr lang="en" altLang="zh-TW" b="1" i="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Day</a:t>
                      </a:r>
                      <a:endParaRPr lang="zh-TW" altLang="en-US" b="1" i="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數值型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無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4134445"/>
                  </a:ext>
                </a:extLst>
              </a:tr>
              <a:tr h="605118">
                <a:tc>
                  <a:txBody>
                    <a:bodyPr/>
                    <a:lstStyle/>
                    <a:p>
                      <a:pPr algn="ctr"/>
                      <a:r>
                        <a:rPr lang="en" altLang="zh-TW" b="1" i="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Hour</a:t>
                      </a:r>
                      <a:endParaRPr lang="zh-TW" altLang="en-US" b="1" i="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數值型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無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3003785"/>
                  </a:ext>
                </a:extLst>
              </a:tr>
              <a:tr h="605118">
                <a:tc>
                  <a:txBody>
                    <a:bodyPr/>
                    <a:lstStyle/>
                    <a:p>
                      <a:pPr algn="ctr"/>
                      <a:r>
                        <a:rPr lang="en" altLang="zh-TW" b="1" i="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Minute</a:t>
                      </a:r>
                      <a:endParaRPr lang="zh-TW" altLang="en-US" b="1" i="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分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數值型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無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08722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2537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0DCB8A-555B-8798-E59C-EEDCF1A9F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4066"/>
            <a:ext cx="10515600" cy="742458"/>
          </a:xfrm>
        </p:spPr>
        <p:txBody>
          <a:bodyPr/>
          <a:lstStyle/>
          <a:p>
            <a:r>
              <a:rPr kumimoji="1"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變數說明</a:t>
            </a:r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30006B34-83F8-A518-AA7A-92191AE664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379763"/>
              </p:ext>
            </p:extLst>
          </p:nvPr>
        </p:nvGraphicFramePr>
        <p:xfrm>
          <a:off x="1073524" y="1748117"/>
          <a:ext cx="10044952" cy="3859306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705100">
                  <a:extLst>
                    <a:ext uri="{9D8B030D-6E8A-4147-A177-3AD203B41FA5}">
                      <a16:colId xmlns:a16="http://schemas.microsoft.com/office/drawing/2014/main" val="1948091074"/>
                    </a:ext>
                  </a:extLst>
                </a:gridCol>
                <a:gridCol w="2823882">
                  <a:extLst>
                    <a:ext uri="{9D8B030D-6E8A-4147-A177-3AD203B41FA5}">
                      <a16:colId xmlns:a16="http://schemas.microsoft.com/office/drawing/2014/main" val="3153943837"/>
                    </a:ext>
                  </a:extLst>
                </a:gridCol>
                <a:gridCol w="2218765">
                  <a:extLst>
                    <a:ext uri="{9D8B030D-6E8A-4147-A177-3AD203B41FA5}">
                      <a16:colId xmlns:a16="http://schemas.microsoft.com/office/drawing/2014/main" val="4248468878"/>
                    </a:ext>
                  </a:extLst>
                </a:gridCol>
                <a:gridCol w="2297205">
                  <a:extLst>
                    <a:ext uri="{9D8B030D-6E8A-4147-A177-3AD203B41FA5}">
                      <a16:colId xmlns:a16="http://schemas.microsoft.com/office/drawing/2014/main" val="2111989289"/>
                    </a:ext>
                  </a:extLst>
                </a:gridCol>
              </a:tblGrid>
              <a:tr h="751247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變數名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變數定義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資料型態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遺失值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4789848"/>
                  </a:ext>
                </a:extLst>
              </a:tr>
              <a:tr h="751247">
                <a:tc>
                  <a:txBody>
                    <a:bodyPr/>
                    <a:lstStyle/>
                    <a:p>
                      <a:pPr algn="ctr"/>
                      <a:r>
                        <a:rPr lang="en" altLang="zh-TW" b="1" i="0" dirty="0" err="1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Location_of_drowning</a:t>
                      </a:r>
                      <a:endParaRPr lang="zh-TW" altLang="en-US" b="1" i="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溺水地點或附近地標 </a:t>
                      </a:r>
                      <a:r>
                        <a:rPr lang="en-US" altLang="zh-TW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(</a:t>
                      </a:r>
                      <a:r>
                        <a:rPr lang="zh-TW" altLang="en-US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水域、溪流名稱</a:t>
                      </a:r>
                      <a:r>
                        <a:rPr lang="en-US" altLang="zh-TW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)</a:t>
                      </a:r>
                      <a:endParaRPr lang="zh-TW" altLang="en-US" b="1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文字類別型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無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9330307"/>
                  </a:ext>
                </a:extLst>
              </a:tr>
              <a:tr h="854318">
                <a:tc>
                  <a:txBody>
                    <a:bodyPr/>
                    <a:lstStyle/>
                    <a:p>
                      <a:pPr algn="ctr"/>
                      <a:r>
                        <a:rPr lang="en" altLang="zh-TW" b="1" i="0" dirty="0" err="1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Types_of_waters</a:t>
                      </a:r>
                      <a:endParaRPr lang="zh-TW" altLang="en-US" b="1" i="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水域種類</a:t>
                      </a:r>
                      <a:endParaRPr lang="en-US" altLang="zh-TW" b="1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文字類別型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無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3011829"/>
                  </a:ext>
                </a:extLst>
              </a:tr>
              <a:tr h="751247">
                <a:tc>
                  <a:txBody>
                    <a:bodyPr/>
                    <a:lstStyle/>
                    <a:p>
                      <a:pPr algn="ctr"/>
                      <a:r>
                        <a:rPr lang="en" altLang="zh-TW" b="1" i="0" dirty="0" err="1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Drowning_reasons</a:t>
                      </a:r>
                      <a:endParaRPr lang="zh-TW" altLang="en-US" b="1" i="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溺水原因</a:t>
                      </a:r>
                      <a:endParaRPr lang="zh-TW" altLang="en-US" b="1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文字類別型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無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5505333"/>
                  </a:ext>
                </a:extLst>
              </a:tr>
              <a:tr h="751247">
                <a:tc>
                  <a:txBody>
                    <a:bodyPr/>
                    <a:lstStyle/>
                    <a:p>
                      <a:pPr algn="ctr"/>
                      <a:r>
                        <a:rPr lang="en" altLang="zh-TW" b="1" i="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Gender </a:t>
                      </a:r>
                      <a:endParaRPr lang="zh-TW" altLang="en-US" b="1" i="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性別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文字類別型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41344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7000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0DCB8A-555B-8798-E59C-EEDCF1A9F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4066"/>
            <a:ext cx="10515600" cy="742458"/>
          </a:xfrm>
        </p:spPr>
        <p:txBody>
          <a:bodyPr/>
          <a:lstStyle/>
          <a:p>
            <a:r>
              <a:rPr kumimoji="1"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變數說明</a:t>
            </a:r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30006B34-83F8-A518-AA7A-92191AE664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3174387"/>
              </p:ext>
            </p:extLst>
          </p:nvPr>
        </p:nvGraphicFramePr>
        <p:xfrm>
          <a:off x="1073524" y="1734670"/>
          <a:ext cx="10044952" cy="3805515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624417">
                  <a:extLst>
                    <a:ext uri="{9D8B030D-6E8A-4147-A177-3AD203B41FA5}">
                      <a16:colId xmlns:a16="http://schemas.microsoft.com/office/drawing/2014/main" val="1948091074"/>
                    </a:ext>
                  </a:extLst>
                </a:gridCol>
                <a:gridCol w="2487706">
                  <a:extLst>
                    <a:ext uri="{9D8B030D-6E8A-4147-A177-3AD203B41FA5}">
                      <a16:colId xmlns:a16="http://schemas.microsoft.com/office/drawing/2014/main" val="3153943837"/>
                    </a:ext>
                  </a:extLst>
                </a:gridCol>
                <a:gridCol w="2487706">
                  <a:extLst>
                    <a:ext uri="{9D8B030D-6E8A-4147-A177-3AD203B41FA5}">
                      <a16:colId xmlns:a16="http://schemas.microsoft.com/office/drawing/2014/main" val="4248468878"/>
                    </a:ext>
                  </a:extLst>
                </a:gridCol>
                <a:gridCol w="2445123">
                  <a:extLst>
                    <a:ext uri="{9D8B030D-6E8A-4147-A177-3AD203B41FA5}">
                      <a16:colId xmlns:a16="http://schemas.microsoft.com/office/drawing/2014/main" val="2111989289"/>
                    </a:ext>
                  </a:extLst>
                </a:gridCol>
              </a:tblGrid>
              <a:tr h="761103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變數名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變數定義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資料型態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遺失值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4789848"/>
                  </a:ext>
                </a:extLst>
              </a:tr>
              <a:tr h="761103">
                <a:tc>
                  <a:txBody>
                    <a:bodyPr/>
                    <a:lstStyle/>
                    <a:p>
                      <a:pPr algn="ctr"/>
                      <a:r>
                        <a:rPr lang="en" altLang="zh-TW" b="1" i="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Age</a:t>
                      </a:r>
                      <a:endParaRPr lang="zh-TW" altLang="en-US" b="1" i="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年齡</a:t>
                      </a:r>
                      <a:endParaRPr lang="zh-TW" altLang="en-US" b="1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連續數值型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5505333"/>
                  </a:ext>
                </a:extLst>
              </a:tr>
              <a:tr h="761103">
                <a:tc>
                  <a:txBody>
                    <a:bodyPr/>
                    <a:lstStyle/>
                    <a:p>
                      <a:pPr algn="ctr"/>
                      <a:r>
                        <a:rPr lang="en" altLang="zh-TW" b="1" i="0" dirty="0" err="1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Patient_ID</a:t>
                      </a:r>
                      <a:endParaRPr lang="zh-TW" altLang="en-US" b="1" i="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溺者身分</a:t>
                      </a:r>
                      <a:endParaRPr lang="zh-TW" altLang="en-US" b="1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文字類別型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4134445"/>
                  </a:ext>
                </a:extLst>
              </a:tr>
              <a:tr h="761103">
                <a:tc>
                  <a:txBody>
                    <a:bodyPr/>
                    <a:lstStyle/>
                    <a:p>
                      <a:pPr algn="ctr"/>
                      <a:r>
                        <a:rPr lang="en" altLang="zh-TW" b="1" i="0" dirty="0" err="1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Swimming_skills</a:t>
                      </a:r>
                      <a:r>
                        <a:rPr lang="en" altLang="zh-TW" b="1" i="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</a:t>
                      </a:r>
                      <a:endParaRPr lang="zh-TW" altLang="en-US" b="1" i="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游泳能力</a:t>
                      </a:r>
                      <a:endParaRPr lang="zh-TW" altLang="en-US" b="1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文字類別型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3003785"/>
                  </a:ext>
                </a:extLst>
              </a:tr>
              <a:tr h="761103">
                <a:tc>
                  <a:txBody>
                    <a:bodyPr/>
                    <a:lstStyle/>
                    <a:p>
                      <a:pPr algn="ctr"/>
                      <a:r>
                        <a:rPr lang="en" altLang="zh-TW" b="1" i="0" dirty="0" err="1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Drowning_results</a:t>
                      </a:r>
                      <a:endParaRPr lang="zh-TW" altLang="en-US" b="1" i="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溺水結果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文字類別型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無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08722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8798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0DCB8A-555B-8798-E59C-EEDCF1A9F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4066"/>
            <a:ext cx="10515600" cy="742458"/>
          </a:xfrm>
        </p:spPr>
        <p:txBody>
          <a:bodyPr/>
          <a:lstStyle/>
          <a:p>
            <a:r>
              <a:rPr kumimoji="1"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衍生變數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22FEA9E-20E5-A106-E6D8-8FF101F24C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kumimoji="1" lang="en-US" altLang="zh-TW" b="1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kumimoji="1" lang="en-US" altLang="zh-TW" b="1" dirty="0" err="1">
                <a:solidFill>
                  <a:schemeClr val="bg1">
                    <a:lumMod val="50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City_or_County</a:t>
            </a:r>
            <a:r>
              <a:rPr kumimoji="1"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：衍生出</a:t>
            </a:r>
            <a:r>
              <a:rPr kumimoji="1" lang="en-US" altLang="zh-TW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Region</a:t>
            </a:r>
          </a:p>
          <a:p>
            <a:endParaRPr kumimoji="1" lang="en-US" altLang="zh-TW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kumimoji="1" lang="en-US" altLang="zh-TW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kumimoji="1" lang="en-US" altLang="zh-TW" b="1" dirty="0">
                <a:solidFill>
                  <a:schemeClr val="bg1">
                    <a:lumMod val="50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Month</a:t>
            </a:r>
            <a:r>
              <a:rPr kumimoji="1"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：衍生出</a:t>
            </a:r>
            <a:r>
              <a:rPr kumimoji="1" lang="en-US" altLang="zh-TW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Season</a:t>
            </a:r>
          </a:p>
          <a:p>
            <a:endParaRPr kumimoji="1" lang="en-US" altLang="zh-TW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kumimoji="1" lang="en-US" altLang="zh-TW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kumimoji="1" lang="en-US" altLang="zh-TW" b="1" dirty="0">
                <a:solidFill>
                  <a:schemeClr val="bg1">
                    <a:lumMod val="50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Day</a:t>
            </a:r>
            <a:r>
              <a:rPr kumimoji="1"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：衍生出</a:t>
            </a:r>
            <a:r>
              <a:rPr kumimoji="1" lang="en-US" altLang="zh-TW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kumimoji="1" lang="en-US" altLang="zh-TW" b="1" dirty="0">
                <a:solidFill>
                  <a:schemeClr val="bg1">
                    <a:lumMod val="50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Date</a:t>
            </a:r>
            <a:r>
              <a:rPr kumimoji="1" lang="en-US" altLang="zh-TW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kumimoji="1" lang="en-US" altLang="zh-TW" b="1" dirty="0">
                <a:solidFill>
                  <a:schemeClr val="bg1">
                    <a:lumMod val="50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Wingdings" pitchFamily="2" charset="2"/>
              </a:rPr>
              <a:t></a:t>
            </a:r>
            <a:r>
              <a:rPr kumimoji="1" lang="en-US" altLang="zh-TW" b="1" dirty="0">
                <a:solidFill>
                  <a:schemeClr val="bg1">
                    <a:lumMod val="50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kumimoji="1" lang="en-US" altLang="zh-TW" b="1" dirty="0" err="1">
                <a:solidFill>
                  <a:schemeClr val="bg1">
                    <a:lumMod val="50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Day_of_Week</a:t>
            </a:r>
            <a:r>
              <a:rPr kumimoji="1" lang="en-US" altLang="zh-TW" b="1" dirty="0">
                <a:solidFill>
                  <a:schemeClr val="bg1">
                    <a:lumMod val="50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kumimoji="1" lang="en-US" altLang="zh-TW" b="1" dirty="0">
                <a:solidFill>
                  <a:schemeClr val="bg1">
                    <a:lumMod val="50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Wingdings" pitchFamily="2" charset="2"/>
              </a:rPr>
              <a:t> </a:t>
            </a:r>
            <a:r>
              <a:rPr kumimoji="1" lang="en-US" altLang="zh-TW" b="1" dirty="0">
                <a:solidFill>
                  <a:schemeClr val="bg1">
                    <a:lumMod val="50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kumimoji="1" lang="en-US" altLang="zh-TW" b="1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Is_Holiday</a:t>
            </a:r>
            <a:endParaRPr kumimoji="1" lang="en-US" altLang="zh-TW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endParaRPr kumimoji="1" lang="en-US" altLang="zh-TW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kumimoji="1" lang="en-US" altLang="zh-TW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kumimoji="1" lang="en-US" altLang="zh-TW" b="1" dirty="0">
                <a:solidFill>
                  <a:schemeClr val="bg1">
                    <a:lumMod val="50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Hour, </a:t>
            </a:r>
            <a:r>
              <a:rPr kumimoji="1" lang="en-US" altLang="zh-TW" b="1" dirty="0" err="1">
                <a:solidFill>
                  <a:schemeClr val="bg1">
                    <a:lumMod val="50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Minite</a:t>
            </a:r>
            <a:r>
              <a:rPr kumimoji="1"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：衍生出</a:t>
            </a:r>
            <a:r>
              <a:rPr kumimoji="1" lang="en-US" altLang="zh-TW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kumimoji="1" lang="en-US" altLang="zh-TW" b="1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time_period</a:t>
            </a:r>
            <a:endParaRPr kumimoji="1" lang="en-US" altLang="zh-TW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endParaRPr kumimoji="1"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endParaRPr kumimoji="1"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endParaRPr kumimoji="1"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322857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0DCB8A-555B-8798-E59C-EEDCF1A9F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4066"/>
            <a:ext cx="10515600" cy="742458"/>
          </a:xfrm>
        </p:spPr>
        <p:txBody>
          <a:bodyPr/>
          <a:lstStyle/>
          <a:p>
            <a:r>
              <a:rPr kumimoji="1"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刪除變數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22FEA9E-20E5-A106-E6D8-8FF101F24C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382214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kumimoji="1" lang="en" altLang="zh-TW" b="1" dirty="0">
                <a:solidFill>
                  <a:schemeClr val="bg1">
                    <a:lumMod val="50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Location_of_drowning</a:t>
            </a:r>
            <a:r>
              <a:rPr kumimoji="1" lang="zh-TW" altLang="en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：</a:t>
            </a:r>
            <a:r>
              <a:rPr kumimoji="1"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資料太雜亂</a:t>
            </a:r>
            <a:endParaRPr kumimoji="1" lang="en-US" altLang="zh-TW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>
              <a:lnSpc>
                <a:spcPct val="100000"/>
              </a:lnSpc>
            </a:pPr>
            <a:endParaRPr kumimoji="1" lang="en" altLang="zh-TW" b="1" dirty="0">
              <a:solidFill>
                <a:schemeClr val="bg1">
                  <a:lumMod val="50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>
              <a:lnSpc>
                <a:spcPct val="100000"/>
              </a:lnSpc>
            </a:pPr>
            <a:r>
              <a:rPr kumimoji="1" lang="en" altLang="zh-TW" b="1" dirty="0">
                <a:solidFill>
                  <a:schemeClr val="bg1">
                    <a:lumMod val="50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Swimming_skills</a:t>
            </a:r>
            <a:r>
              <a:rPr kumimoji="1" lang="zh-TW" altLang="en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：</a:t>
            </a:r>
            <a:r>
              <a:rPr kumimoji="1"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「不詳」佔多數</a:t>
            </a:r>
            <a:endParaRPr kumimoji="1" lang="en-US" altLang="zh-TW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>
              <a:lnSpc>
                <a:spcPct val="100000"/>
              </a:lnSpc>
            </a:pPr>
            <a:endParaRPr kumimoji="1" lang="en" altLang="zh-TW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>
              <a:lnSpc>
                <a:spcPct val="100000"/>
              </a:lnSpc>
            </a:pPr>
            <a:r>
              <a:rPr kumimoji="1" lang="en" altLang="zh-TW" b="1" dirty="0">
                <a:solidFill>
                  <a:schemeClr val="bg1">
                    <a:lumMod val="50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Patient_ID</a:t>
            </a:r>
            <a:r>
              <a:rPr kumimoji="1" lang="zh-TW" altLang="en" b="1" dirty="0">
                <a:solidFill>
                  <a:schemeClr val="bg1">
                    <a:lumMod val="50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kumimoji="1" lang="zh-TW" altLang="en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：</a:t>
            </a:r>
            <a:r>
              <a:rPr kumimoji="1"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被</a:t>
            </a:r>
            <a:r>
              <a:rPr kumimoji="1" lang="en-US" altLang="zh-TW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Age </a:t>
            </a:r>
            <a:r>
              <a:rPr kumimoji="1"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取代</a:t>
            </a:r>
          </a:p>
        </p:txBody>
      </p:sp>
    </p:spTree>
    <p:extLst>
      <p:ext uri="{BB962C8B-B14F-4D97-AF65-F5344CB8AC3E}">
        <p14:creationId xmlns:p14="http://schemas.microsoft.com/office/powerpoint/2010/main" val="33455904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1752</TotalTime>
  <Words>1335</Words>
  <Application>Microsoft Macintosh PowerPoint</Application>
  <PresentationFormat>寬螢幕</PresentationFormat>
  <Paragraphs>519</Paragraphs>
  <Slides>37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37</vt:i4>
      </vt:variant>
    </vt:vector>
  </HeadingPairs>
  <TitlesOfParts>
    <vt:vector size="43" baseType="lpstr">
      <vt:lpstr>Microsoft JhengHei</vt:lpstr>
      <vt:lpstr>Noto Sans TC</vt:lpstr>
      <vt:lpstr>Arial</vt:lpstr>
      <vt:lpstr>Calibri</vt:lpstr>
      <vt:lpstr>Calibri Light</vt:lpstr>
      <vt:lpstr>Office 佈景主題</vt:lpstr>
      <vt:lpstr>水域救援獲救率研究 </vt:lpstr>
      <vt:lpstr>資料來源</vt:lpstr>
      <vt:lpstr>資料來源</vt:lpstr>
      <vt:lpstr>原始資料</vt:lpstr>
      <vt:lpstr>變數說明</vt:lpstr>
      <vt:lpstr>變數說明</vt:lpstr>
      <vt:lpstr>變數說明</vt:lpstr>
      <vt:lpstr>衍生變數</vt:lpstr>
      <vt:lpstr>刪除變數</vt:lpstr>
      <vt:lpstr>最終變數</vt:lpstr>
      <vt:lpstr>PowerPoint 簡報</vt:lpstr>
      <vt:lpstr>決策樹</vt:lpstr>
      <vt:lpstr>決策樹 – 預處理</vt:lpstr>
      <vt:lpstr>決策樹 – 卡方挑變數</vt:lpstr>
      <vt:lpstr>決策樹 – 建模方法挑變數</vt:lpstr>
      <vt:lpstr>決策樹 – 挑選變數</vt:lpstr>
      <vt:lpstr>決策樹 – CART全變數與部分變數比較</vt:lpstr>
      <vt:lpstr>決策樹 – C4.5全變數與部分變數比較</vt:lpstr>
      <vt:lpstr>決策樹 – Gini與Entropy比較</vt:lpstr>
      <vt:lpstr>決策樹 – 比較結果與建議</vt:lpstr>
      <vt:lpstr>決策樹 – 法則</vt:lpstr>
      <vt:lpstr>關聯法則 – R</vt:lpstr>
      <vt:lpstr>關聯法則 – 各類別顯著或特殊法則</vt:lpstr>
      <vt:lpstr>SVM – 預處理</vt:lpstr>
      <vt:lpstr>SVM – 比較結果與建議</vt:lpstr>
      <vt:lpstr>隨機森林 – 預處理</vt:lpstr>
      <vt:lpstr>隨機森林 – 比較結果與建議</vt:lpstr>
      <vt:lpstr>KNN – 預處理</vt:lpstr>
      <vt:lpstr>KNN – 結果</vt:lpstr>
      <vt:lpstr>集成分析 – 比較結果與建議</vt:lpstr>
      <vt:lpstr>綜合比較 – 比較結果與建議</vt:lpstr>
      <vt:lpstr>K-Means</vt:lpstr>
      <vt:lpstr>KMeans – 陡坡圖</vt:lpstr>
      <vt:lpstr>KMeans – 比較SSE</vt:lpstr>
      <vt:lpstr>KMeans – 類別輪廓與行銷命名</vt:lpstr>
      <vt:lpstr>結論 – </vt:lpstr>
      <vt:lpstr>Thank You~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林承信</dc:creator>
  <cp:lastModifiedBy>林承信</cp:lastModifiedBy>
  <cp:revision>13</cp:revision>
  <dcterms:created xsi:type="dcterms:W3CDTF">2024-01-03T09:07:00Z</dcterms:created>
  <dcterms:modified xsi:type="dcterms:W3CDTF">2024-01-04T14:19:29Z</dcterms:modified>
</cp:coreProperties>
</file>