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77" r:id="rId3"/>
    <p:sldId id="266" r:id="rId4"/>
    <p:sldId id="286" r:id="rId5"/>
    <p:sldId id="289" r:id="rId6"/>
    <p:sldId id="290" r:id="rId7"/>
    <p:sldId id="296" r:id="rId8"/>
    <p:sldId id="299" r:id="rId9"/>
    <p:sldId id="291" r:id="rId10"/>
    <p:sldId id="292" r:id="rId11"/>
    <p:sldId id="303" r:id="rId12"/>
    <p:sldId id="312" r:id="rId13"/>
    <p:sldId id="304" r:id="rId14"/>
    <p:sldId id="313" r:id="rId15"/>
    <p:sldId id="311" r:id="rId16"/>
    <p:sldId id="306" r:id="rId17"/>
    <p:sldId id="305" r:id="rId18"/>
    <p:sldId id="307" r:id="rId19"/>
    <p:sldId id="309" r:id="rId20"/>
    <p:sldId id="308" r:id="rId21"/>
    <p:sldId id="310" r:id="rId22"/>
    <p:sldId id="293" r:id="rId23"/>
    <p:sldId id="300" r:id="rId24"/>
    <p:sldId id="301" r:id="rId25"/>
    <p:sldId id="302" r:id="rId26"/>
    <p:sldId id="264" r:id="rId27"/>
    <p:sldId id="274" r:id="rId28"/>
    <p:sldId id="275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5"/>
    <p:restoredTop sz="94701"/>
  </p:normalViewPr>
  <p:slideViewPr>
    <p:cSldViewPr snapToGrid="0">
      <p:cViewPr varScale="1">
        <p:scale>
          <a:sx n="95" d="100"/>
          <a:sy n="95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4C5EA-69F3-DFAD-58B5-44945D191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4A5A69-3F92-EEDE-FE5C-0CE78B148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4C17C8-AC41-2D94-7D34-F7648C13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99A7-227B-E441-808D-73FE1EB63373}" type="datetimeFigureOut">
              <a:rPr kumimoji="1" lang="zh-TW" altLang="en-US" smtClean="0"/>
              <a:t>2024/1/3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FC4274-F921-24DB-A9C7-D10E99BF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FC1964-7415-C8F0-EA31-DF30239F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A1E0-85DF-A243-B48B-78B8A00FAE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186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CBBE10-F030-F1B9-348F-97F37841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ADA530-1EF8-D804-C2A1-34A6EA9BF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E578CC-F60F-677F-C1CA-E4A97220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99A7-227B-E441-808D-73FE1EB63373}" type="datetimeFigureOut">
              <a:rPr kumimoji="1" lang="zh-TW" altLang="en-US" smtClean="0"/>
              <a:t>2024/1/3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C6816D-3578-3FF2-861C-A575BC07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C46D8D-A405-45C3-45A2-FC709ED6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A1E0-85DF-A243-B48B-78B8A00FAE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31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A1D2445-C7CE-1A03-2517-661ABE90A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2CE28C-DD64-AA4B-1EBE-6F35D9C89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B7E46B-DED6-94DC-B5A2-A49814D2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99A7-227B-E441-808D-73FE1EB63373}" type="datetimeFigureOut">
              <a:rPr kumimoji="1" lang="zh-TW" altLang="en-US" smtClean="0"/>
              <a:t>2024/1/3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4A49B9-F3B6-D20D-85B1-C36C1943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8A3D9B-ADA1-F4F4-15F3-129E1EF5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A1E0-85DF-A243-B48B-78B8A00FAE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821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01AE38-A361-9C05-76AB-E7F96B25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E9DC11-6CA8-CC6B-E418-5392FAC92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46D33A-6DB7-29ED-9C20-73FD5A70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99A7-227B-E441-808D-73FE1EB63373}" type="datetimeFigureOut">
              <a:rPr kumimoji="1" lang="zh-TW" altLang="en-US" smtClean="0"/>
              <a:t>2024/1/3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BA193-D024-934F-416D-CBF9BE7B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A1AC80-79FF-9731-D20C-6D32CF83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A1E0-85DF-A243-B48B-78B8A00FAE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065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1C5B5-68C3-7052-E4FD-78EAB59D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20101C-D1FE-A7EA-A459-E34A84223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708081-E35B-14BF-6D1E-5E8E5EF9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99A7-227B-E441-808D-73FE1EB63373}" type="datetimeFigureOut">
              <a:rPr kumimoji="1" lang="zh-TW" altLang="en-US" smtClean="0"/>
              <a:t>2024/1/3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501183-C67B-5BA3-B154-3CA9A02A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A0BEC6-586E-BE70-6A0F-2E12AAE9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A1E0-85DF-A243-B48B-78B8A00FAE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945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E00E9-39BB-D3A4-0D60-BB5F87E6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C21D0E-5B28-B82A-26F9-2C852C93F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7BFB44-DF32-FB29-4982-C6649CB03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090DD0-01DD-AEE2-0B93-D06E8E53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99A7-227B-E441-808D-73FE1EB63373}" type="datetimeFigureOut">
              <a:rPr kumimoji="1" lang="zh-TW" altLang="en-US" smtClean="0"/>
              <a:t>2024/1/3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FEAAAF-4B73-AC0E-6546-5D675F0B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933699-D79E-B462-D0F9-3C658858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A1E0-85DF-A243-B48B-78B8A00FAE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367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1BCDEE-1DD9-5445-5C7C-2629FB39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0B6271-CE3E-B587-5758-93D3193D6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F36938-9078-96A2-209E-CD2A99DDC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05FEE51-DE62-A11E-8419-8A92DFCA2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2AAE536-8753-8E72-5EE5-E656697B9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F0EE714-9957-EFD7-B4EA-4F6D1DEA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99A7-227B-E441-808D-73FE1EB63373}" type="datetimeFigureOut">
              <a:rPr kumimoji="1" lang="zh-TW" altLang="en-US" smtClean="0"/>
              <a:t>2024/1/3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115F8F-BF96-D2A0-B6D2-FD309890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A401D48-26F5-AE30-9484-A2FAC6CE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A1E0-85DF-A243-B48B-78B8A00FAE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810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F6F88A-A22E-0200-CA91-E54F6C2A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0B88DD8-5352-6D43-DEDB-EE1629A3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99A7-227B-E441-808D-73FE1EB63373}" type="datetimeFigureOut">
              <a:rPr kumimoji="1" lang="zh-TW" altLang="en-US" smtClean="0"/>
              <a:t>2024/1/3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7A295A8-DE1E-3478-3EDB-FAB69F3F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A89020E-AD17-B44D-AA35-B8A221B0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A1E0-85DF-A243-B48B-78B8A00FAE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613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6D384F-2454-B6F9-CB54-FA7588C5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99A7-227B-E441-808D-73FE1EB63373}" type="datetimeFigureOut">
              <a:rPr kumimoji="1" lang="zh-TW" altLang="en-US" smtClean="0"/>
              <a:t>2024/1/3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1A2BB97-C1C9-85BB-91A9-BE97216A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B52C29-7A55-DA04-A845-0448197D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A1E0-85DF-A243-B48B-78B8A00FAE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388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600302-775D-5C23-FE0E-042E46FA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07B5D0-12D7-C40C-6DDA-A45A17BAC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969409-1ED0-830C-A211-C2631BE84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B55D7-E41C-18A5-2124-7CEB6A59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99A7-227B-E441-808D-73FE1EB63373}" type="datetimeFigureOut">
              <a:rPr kumimoji="1" lang="zh-TW" altLang="en-US" smtClean="0"/>
              <a:t>2024/1/3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D4B48F-7E9A-C3E5-A7C8-07A1F0BB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AB76CE-138C-2775-59A6-A445CA26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A1E0-85DF-A243-B48B-78B8A00FAE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21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786F0-0C75-1D2A-8342-00609787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16446E5-E375-6685-1CCD-A3F5E4D28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1AC73D-651A-7BA7-C725-25E251F65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8D6782-6C95-94F5-533F-28556999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99A7-227B-E441-808D-73FE1EB63373}" type="datetimeFigureOut">
              <a:rPr kumimoji="1" lang="zh-TW" altLang="en-US" smtClean="0"/>
              <a:t>2024/1/3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95046E-2729-B90E-B8C1-15EC81FC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74E473-EE1D-B064-3950-963112F1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A1E0-85DF-A243-B48B-78B8A00FAE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37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CC74D22-89AA-874C-95D6-26FAB94E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04004F-C68A-87C1-5817-6A38D88F4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F3FF0A-2194-C8CE-EDF5-E64BAC345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599A7-227B-E441-808D-73FE1EB63373}" type="datetimeFigureOut">
              <a:rPr kumimoji="1" lang="zh-TW" altLang="en-US" smtClean="0"/>
              <a:t>2024/1/3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235161-3F66-FF98-AB5E-64EC59307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D3F01E-E0D3-2610-C749-E64CD82BC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2A1E0-85DF-A243-B48B-78B8A00FAE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364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5BE13-70E2-0398-830A-5298FADAF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消防機關水域救援統計</a:t>
            </a:r>
            <a:br>
              <a:rPr lang="zh-TW" altLang="en-US" b="1" i="0" u="none" strike="noStrike" dirty="0">
                <a:solidFill>
                  <a:srgbClr val="000000"/>
                </a:solidFill>
                <a:effectLst/>
                <a:latin typeface="Noto Sans TC"/>
              </a:rPr>
            </a:b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6009A39-BB26-CB85-4C74-6E0B78BD1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412336134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林承信</a:t>
            </a:r>
          </a:p>
        </p:txBody>
      </p:sp>
    </p:spTree>
    <p:extLst>
      <p:ext uri="{BB962C8B-B14F-4D97-AF65-F5344CB8AC3E}">
        <p14:creationId xmlns:p14="http://schemas.microsoft.com/office/powerpoint/2010/main" val="2737961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刪除變數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FEA9E-20E5-A106-E6D8-8FF101F2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22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" altLang="zh-TW" b="1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Location_of_drowning</a:t>
            </a:r>
            <a:r>
              <a:rPr kumimoji="1" lang="zh-TW" altLang="en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資料太雜亂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en" altLang="zh-TW" b="1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en" altLang="zh-TW" b="1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Swimming_skills</a:t>
            </a:r>
            <a:r>
              <a:rPr kumimoji="1" lang="zh-TW" altLang="en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「不詳」佔多數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en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en" altLang="zh-TW" b="1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Patient_ID</a:t>
            </a:r>
            <a:r>
              <a:rPr kumimoji="1" lang="zh-TW" altLang="en" b="1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Age 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取代</a:t>
            </a:r>
          </a:p>
        </p:txBody>
      </p:sp>
    </p:spTree>
    <p:extLst>
      <p:ext uri="{BB962C8B-B14F-4D97-AF65-F5344CB8AC3E}">
        <p14:creationId xmlns:p14="http://schemas.microsoft.com/office/powerpoint/2010/main" val="334559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5BE13-70E2-0398-830A-5298FADAF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zh-TW" altLang="en-US" b="1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特徵選取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926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特徵選取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- 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卡方分配法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FEA9E-20E5-A106-E6D8-8FF101F2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22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kumimoji="1"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79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5BE13-70E2-0398-830A-5298FADAF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zh-TW" altLang="en-US" b="1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決策樹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7668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刪除變數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FEA9E-20E5-A106-E6D8-8FF101F2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22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" altLang="zh-TW" b="1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Location_of_drowning</a:t>
            </a:r>
            <a:r>
              <a:rPr kumimoji="1" lang="zh-TW" altLang="en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資料太雜亂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en" altLang="zh-TW" b="1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en" altLang="zh-TW" b="1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Swimming_skills</a:t>
            </a:r>
            <a:r>
              <a:rPr kumimoji="1" lang="zh-TW" altLang="en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「不詳」佔多數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en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en" altLang="zh-TW" b="1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Patient_ID</a:t>
            </a:r>
            <a:r>
              <a:rPr kumimoji="1" lang="zh-TW" altLang="en" b="1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Age 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取代</a:t>
            </a:r>
          </a:p>
        </p:txBody>
      </p:sp>
    </p:spTree>
    <p:extLst>
      <p:ext uri="{BB962C8B-B14F-4D97-AF65-F5344CB8AC3E}">
        <p14:creationId xmlns:p14="http://schemas.microsoft.com/office/powerpoint/2010/main" val="2374977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變數說明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0006B34-83F8-A518-AA7A-92191AE6644A}"/>
              </a:ext>
            </a:extLst>
          </p:cNvPr>
          <p:cNvGraphicFramePr>
            <a:graphicFrameLocks noGrp="1"/>
          </p:cNvGraphicFramePr>
          <p:nvPr/>
        </p:nvGraphicFramePr>
        <p:xfrm>
          <a:off x="1073524" y="1734670"/>
          <a:ext cx="10044952" cy="380551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624417">
                  <a:extLst>
                    <a:ext uri="{9D8B030D-6E8A-4147-A177-3AD203B41FA5}">
                      <a16:colId xmlns:a16="http://schemas.microsoft.com/office/drawing/2014/main" val="1948091074"/>
                    </a:ext>
                  </a:extLst>
                </a:gridCol>
                <a:gridCol w="2487706">
                  <a:extLst>
                    <a:ext uri="{9D8B030D-6E8A-4147-A177-3AD203B41FA5}">
                      <a16:colId xmlns:a16="http://schemas.microsoft.com/office/drawing/2014/main" val="3153943837"/>
                    </a:ext>
                  </a:extLst>
                </a:gridCol>
                <a:gridCol w="2487706">
                  <a:extLst>
                    <a:ext uri="{9D8B030D-6E8A-4147-A177-3AD203B41FA5}">
                      <a16:colId xmlns:a16="http://schemas.microsoft.com/office/drawing/2014/main" val="4248468878"/>
                    </a:ext>
                  </a:extLst>
                </a:gridCol>
                <a:gridCol w="2445123">
                  <a:extLst>
                    <a:ext uri="{9D8B030D-6E8A-4147-A177-3AD203B41FA5}">
                      <a16:colId xmlns:a16="http://schemas.microsoft.com/office/drawing/2014/main" val="2111989289"/>
                    </a:ext>
                  </a:extLst>
                </a:gridCol>
              </a:tblGrid>
              <a:tr h="76110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變數名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變數定義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資料型態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遺失值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89848"/>
                  </a:ext>
                </a:extLst>
              </a:tr>
              <a:tr h="761103">
                <a:tc>
                  <a:txBody>
                    <a:bodyPr/>
                    <a:lstStyle/>
                    <a:p>
                      <a:pPr algn="ctr"/>
                      <a:r>
                        <a:rPr lang="en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Age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年齡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連續數值型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505333"/>
                  </a:ext>
                </a:extLst>
              </a:tr>
              <a:tr h="761103">
                <a:tc>
                  <a:txBody>
                    <a:bodyPr/>
                    <a:lstStyle/>
                    <a:p>
                      <a:pPr algn="ctr"/>
                      <a:r>
                        <a:rPr lang="en" altLang="zh-TW" b="1" i="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Patient_ID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溺者身分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文字類別型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134445"/>
                  </a:ext>
                </a:extLst>
              </a:tr>
              <a:tr h="761103">
                <a:tc>
                  <a:txBody>
                    <a:bodyPr/>
                    <a:lstStyle/>
                    <a:p>
                      <a:pPr algn="ctr"/>
                      <a:r>
                        <a:rPr lang="en" altLang="zh-TW" b="1" i="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Swimming_skills</a:t>
                      </a:r>
                      <a:r>
                        <a:rPr lang="en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游泳能力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文字類別型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003785"/>
                  </a:ext>
                </a:extLst>
              </a:tr>
              <a:tr h="761103">
                <a:tc>
                  <a:txBody>
                    <a:bodyPr/>
                    <a:lstStyle/>
                    <a:p>
                      <a:pPr algn="ctr"/>
                      <a:r>
                        <a:rPr lang="en" altLang="zh-TW" b="1" i="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Drowning_results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溺水 結果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文字類別型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872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599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5BE13-70E2-0398-830A-5298FADAF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隨機森林</a:t>
            </a:r>
          </a:p>
        </p:txBody>
      </p:sp>
    </p:spTree>
    <p:extLst>
      <p:ext uri="{BB962C8B-B14F-4D97-AF65-F5344CB8AC3E}">
        <p14:creationId xmlns:p14="http://schemas.microsoft.com/office/powerpoint/2010/main" val="1856438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5BE13-70E2-0398-830A-5298FADAF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zh-TW" b="1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SVM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4321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5BE13-70E2-0398-830A-5298FADAF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KNN</a:t>
            </a:r>
            <a:endParaRPr kumimoji="1"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602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5BE13-70E2-0398-830A-5298FADAF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集成分析</a:t>
            </a:r>
          </a:p>
        </p:txBody>
      </p:sp>
    </p:spTree>
    <p:extLst>
      <p:ext uri="{BB962C8B-B14F-4D97-AF65-F5344CB8AC3E}">
        <p14:creationId xmlns:p14="http://schemas.microsoft.com/office/powerpoint/2010/main" val="328096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5BE13-70E2-0398-830A-5298FADAF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消防機關水域救援統計</a:t>
            </a:r>
            <a:br>
              <a:rPr lang="zh-TW" altLang="en-US" b="1" i="0" u="none" strike="noStrike" dirty="0">
                <a:solidFill>
                  <a:srgbClr val="000000"/>
                </a:solidFill>
                <a:effectLst/>
                <a:latin typeface="Noto Sans TC"/>
              </a:rPr>
            </a:b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6009A39-BB26-CB85-4C74-6E0B78BD1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412336134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林承信</a:t>
            </a:r>
          </a:p>
        </p:txBody>
      </p:sp>
    </p:spTree>
    <p:extLst>
      <p:ext uri="{BB962C8B-B14F-4D97-AF65-F5344CB8AC3E}">
        <p14:creationId xmlns:p14="http://schemas.microsoft.com/office/powerpoint/2010/main" val="4229601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5BE13-70E2-0398-830A-5298FADAF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K-</a:t>
            </a:r>
            <a:r>
              <a:rPr kumimoji="1" lang="en-US" altLang="zh-TW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Meams</a:t>
            </a:r>
            <a:endParaRPr kumimoji="1"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1453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5BE13-70E2-0398-830A-5298FADAF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綜合比較</a:t>
            </a:r>
          </a:p>
        </p:txBody>
      </p:sp>
    </p:spTree>
    <p:extLst>
      <p:ext uri="{BB962C8B-B14F-4D97-AF65-F5344CB8AC3E}">
        <p14:creationId xmlns:p14="http://schemas.microsoft.com/office/powerpoint/2010/main" val="1062206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原始資料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FEA9E-20E5-A106-E6D8-8FF101F2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gg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7102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原始資料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FEA9E-20E5-A106-E6D8-8FF101F2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gg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5752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原始資料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FEA9E-20E5-A106-E6D8-8FF101F2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gg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980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原始資料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FEA9E-20E5-A106-E6D8-8FF101F2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gg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6848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5BEE7A0-1CB4-079E-5C92-4507E43E1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252702"/>
              </p:ext>
            </p:extLst>
          </p:nvPr>
        </p:nvGraphicFramePr>
        <p:xfrm>
          <a:off x="1738648" y="991673"/>
          <a:ext cx="8421350" cy="494226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4270">
                  <a:extLst>
                    <a:ext uri="{9D8B030D-6E8A-4147-A177-3AD203B41FA5}">
                      <a16:colId xmlns:a16="http://schemas.microsoft.com/office/drawing/2014/main" val="2532114292"/>
                    </a:ext>
                  </a:extLst>
                </a:gridCol>
                <a:gridCol w="1684270">
                  <a:extLst>
                    <a:ext uri="{9D8B030D-6E8A-4147-A177-3AD203B41FA5}">
                      <a16:colId xmlns:a16="http://schemas.microsoft.com/office/drawing/2014/main" val="1005486927"/>
                    </a:ext>
                  </a:extLst>
                </a:gridCol>
                <a:gridCol w="1684270">
                  <a:extLst>
                    <a:ext uri="{9D8B030D-6E8A-4147-A177-3AD203B41FA5}">
                      <a16:colId xmlns:a16="http://schemas.microsoft.com/office/drawing/2014/main" val="4001374257"/>
                    </a:ext>
                  </a:extLst>
                </a:gridCol>
                <a:gridCol w="1684270">
                  <a:extLst>
                    <a:ext uri="{9D8B030D-6E8A-4147-A177-3AD203B41FA5}">
                      <a16:colId xmlns:a16="http://schemas.microsoft.com/office/drawing/2014/main" val="1682975461"/>
                    </a:ext>
                  </a:extLst>
                </a:gridCol>
                <a:gridCol w="1684270">
                  <a:extLst>
                    <a:ext uri="{9D8B030D-6E8A-4147-A177-3AD203B41FA5}">
                      <a16:colId xmlns:a16="http://schemas.microsoft.com/office/drawing/2014/main" val="982088942"/>
                    </a:ext>
                  </a:extLst>
                </a:gridCol>
              </a:tblGrid>
              <a:tr h="98845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 </a:t>
                      </a:r>
                      <a:r>
                        <a:rPr lang="en-US" altLang="zh-TW" dirty="0" err="1"/>
                        <a:t>ggg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ggg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C4.5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709643"/>
                  </a:ext>
                </a:extLst>
              </a:tr>
              <a:tr h="98845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75.77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ttttt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031204"/>
                  </a:ext>
                </a:extLst>
              </a:tr>
              <a:tr h="98845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45.67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tttt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5136880"/>
                  </a:ext>
                </a:extLst>
              </a:tr>
              <a:tr h="98845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85.42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371684"/>
                  </a:ext>
                </a:extLst>
              </a:tr>
              <a:tr h="98845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489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261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5BEE7A0-1CB4-079E-5C92-4507E43E1B54}"/>
              </a:ext>
            </a:extLst>
          </p:cNvPr>
          <p:cNvGraphicFramePr>
            <a:graphicFrameLocks noGrp="1"/>
          </p:cNvGraphicFramePr>
          <p:nvPr/>
        </p:nvGraphicFramePr>
        <p:xfrm>
          <a:off x="1738648" y="991673"/>
          <a:ext cx="8421350" cy="494226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4270">
                  <a:extLst>
                    <a:ext uri="{9D8B030D-6E8A-4147-A177-3AD203B41FA5}">
                      <a16:colId xmlns:a16="http://schemas.microsoft.com/office/drawing/2014/main" val="2532114292"/>
                    </a:ext>
                  </a:extLst>
                </a:gridCol>
                <a:gridCol w="1684270">
                  <a:extLst>
                    <a:ext uri="{9D8B030D-6E8A-4147-A177-3AD203B41FA5}">
                      <a16:colId xmlns:a16="http://schemas.microsoft.com/office/drawing/2014/main" val="1005486927"/>
                    </a:ext>
                  </a:extLst>
                </a:gridCol>
                <a:gridCol w="1684270">
                  <a:extLst>
                    <a:ext uri="{9D8B030D-6E8A-4147-A177-3AD203B41FA5}">
                      <a16:colId xmlns:a16="http://schemas.microsoft.com/office/drawing/2014/main" val="4001374257"/>
                    </a:ext>
                  </a:extLst>
                </a:gridCol>
                <a:gridCol w="1684270">
                  <a:extLst>
                    <a:ext uri="{9D8B030D-6E8A-4147-A177-3AD203B41FA5}">
                      <a16:colId xmlns:a16="http://schemas.microsoft.com/office/drawing/2014/main" val="1682975461"/>
                    </a:ext>
                  </a:extLst>
                </a:gridCol>
                <a:gridCol w="1684270">
                  <a:extLst>
                    <a:ext uri="{9D8B030D-6E8A-4147-A177-3AD203B41FA5}">
                      <a16:colId xmlns:a16="http://schemas.microsoft.com/office/drawing/2014/main" val="982088942"/>
                    </a:ext>
                  </a:extLst>
                </a:gridCol>
              </a:tblGrid>
              <a:tr h="98845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 </a:t>
                      </a:r>
                      <a:r>
                        <a:rPr lang="en-US" altLang="zh-TW" dirty="0" err="1"/>
                        <a:t>ggg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ggg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C4.5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709643"/>
                  </a:ext>
                </a:extLst>
              </a:tr>
              <a:tr h="98845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75.77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ttttt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031204"/>
                  </a:ext>
                </a:extLst>
              </a:tr>
              <a:tr h="98845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45.67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tttt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5136880"/>
                  </a:ext>
                </a:extLst>
              </a:tr>
              <a:tr h="98845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85.42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371684"/>
                  </a:ext>
                </a:extLst>
              </a:tr>
              <a:tr h="98845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489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136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5BEE7A0-1CB4-079E-5C92-4507E43E1B54}"/>
              </a:ext>
            </a:extLst>
          </p:cNvPr>
          <p:cNvGraphicFramePr>
            <a:graphicFrameLocks noGrp="1"/>
          </p:cNvGraphicFramePr>
          <p:nvPr/>
        </p:nvGraphicFramePr>
        <p:xfrm>
          <a:off x="1738648" y="991673"/>
          <a:ext cx="8421350" cy="494226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4270">
                  <a:extLst>
                    <a:ext uri="{9D8B030D-6E8A-4147-A177-3AD203B41FA5}">
                      <a16:colId xmlns:a16="http://schemas.microsoft.com/office/drawing/2014/main" val="2532114292"/>
                    </a:ext>
                  </a:extLst>
                </a:gridCol>
                <a:gridCol w="1684270">
                  <a:extLst>
                    <a:ext uri="{9D8B030D-6E8A-4147-A177-3AD203B41FA5}">
                      <a16:colId xmlns:a16="http://schemas.microsoft.com/office/drawing/2014/main" val="1005486927"/>
                    </a:ext>
                  </a:extLst>
                </a:gridCol>
                <a:gridCol w="1684270">
                  <a:extLst>
                    <a:ext uri="{9D8B030D-6E8A-4147-A177-3AD203B41FA5}">
                      <a16:colId xmlns:a16="http://schemas.microsoft.com/office/drawing/2014/main" val="4001374257"/>
                    </a:ext>
                  </a:extLst>
                </a:gridCol>
                <a:gridCol w="1684270">
                  <a:extLst>
                    <a:ext uri="{9D8B030D-6E8A-4147-A177-3AD203B41FA5}">
                      <a16:colId xmlns:a16="http://schemas.microsoft.com/office/drawing/2014/main" val="1682975461"/>
                    </a:ext>
                  </a:extLst>
                </a:gridCol>
                <a:gridCol w="1684270">
                  <a:extLst>
                    <a:ext uri="{9D8B030D-6E8A-4147-A177-3AD203B41FA5}">
                      <a16:colId xmlns:a16="http://schemas.microsoft.com/office/drawing/2014/main" val="982088942"/>
                    </a:ext>
                  </a:extLst>
                </a:gridCol>
              </a:tblGrid>
              <a:tr h="98845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 </a:t>
                      </a:r>
                      <a:r>
                        <a:rPr lang="en-US" altLang="zh-TW" dirty="0" err="1"/>
                        <a:t>ggg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ggg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C4.5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709643"/>
                  </a:ext>
                </a:extLst>
              </a:tr>
              <a:tr h="98845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75.77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ttttt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031204"/>
                  </a:ext>
                </a:extLst>
              </a:tr>
              <a:tr h="98845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45.67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tttt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5136880"/>
                  </a:ext>
                </a:extLst>
              </a:tr>
              <a:tr h="98845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85.42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371684"/>
                  </a:ext>
                </a:extLst>
              </a:tr>
              <a:tr h="98845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489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70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資料來源</a:t>
            </a:r>
          </a:p>
        </p:txBody>
      </p:sp>
      <p:pic>
        <p:nvPicPr>
          <p:cNvPr id="7" name="圖片 6" descr="一張含有 文字, 螢幕擷取畫面, 字型, 網頁 的圖片&#10;&#10;自動產生的描述">
            <a:extLst>
              <a:ext uri="{FF2B5EF4-FFF2-40B4-BE49-F238E27FC236}">
                <a16:creationId xmlns:a16="http://schemas.microsoft.com/office/drawing/2014/main" id="{B717689C-2D45-A8C0-3F88-3199864CFB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72"/>
          <a:stretch/>
        </p:blipFill>
        <p:spPr>
          <a:xfrm>
            <a:off x="995577" y="1551202"/>
            <a:ext cx="10209883" cy="445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1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B1DD1C-BCB5-EE7F-44F1-1F9DF5C9C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名稱：消防機關水域救援統計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(2020~2021)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網址：</a:t>
            </a:r>
            <a:r>
              <a:rPr kumimoji="1"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https://</a:t>
            </a:r>
            <a:r>
              <a:rPr kumimoji="1" lang="en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data.gov.tw</a:t>
            </a:r>
            <a:r>
              <a:rPr kumimoji="1"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/dataset/7065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來源：政府資料開放平臺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機構：消防署</a:t>
            </a:r>
          </a:p>
        </p:txBody>
      </p:sp>
    </p:spTree>
    <p:extLst>
      <p:ext uri="{BB962C8B-B14F-4D97-AF65-F5344CB8AC3E}">
        <p14:creationId xmlns:p14="http://schemas.microsoft.com/office/powerpoint/2010/main" val="45511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原始資料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FEA9E-20E5-A106-E6D8-8FF101F2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資料筆數：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1808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變數總個數：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14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目標變數：</a:t>
            </a:r>
            <a:r>
              <a:rPr kumimoji="1" lang="en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Drowning_results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618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變數說明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0006B34-83F8-A518-AA7A-92191AE66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48882"/>
              </p:ext>
            </p:extLst>
          </p:nvPr>
        </p:nvGraphicFramePr>
        <p:xfrm>
          <a:off x="1048871" y="1627094"/>
          <a:ext cx="10044952" cy="423582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96035">
                  <a:extLst>
                    <a:ext uri="{9D8B030D-6E8A-4147-A177-3AD203B41FA5}">
                      <a16:colId xmlns:a16="http://schemas.microsoft.com/office/drawing/2014/main" val="1948091074"/>
                    </a:ext>
                  </a:extLst>
                </a:gridCol>
                <a:gridCol w="3126441">
                  <a:extLst>
                    <a:ext uri="{9D8B030D-6E8A-4147-A177-3AD203B41FA5}">
                      <a16:colId xmlns:a16="http://schemas.microsoft.com/office/drawing/2014/main" val="3153943837"/>
                    </a:ext>
                  </a:extLst>
                </a:gridCol>
                <a:gridCol w="2511238">
                  <a:extLst>
                    <a:ext uri="{9D8B030D-6E8A-4147-A177-3AD203B41FA5}">
                      <a16:colId xmlns:a16="http://schemas.microsoft.com/office/drawing/2014/main" val="4248468878"/>
                    </a:ext>
                  </a:extLst>
                </a:gridCol>
                <a:gridCol w="2511238">
                  <a:extLst>
                    <a:ext uri="{9D8B030D-6E8A-4147-A177-3AD203B41FA5}">
                      <a16:colId xmlns:a16="http://schemas.microsoft.com/office/drawing/2014/main" val="2111989289"/>
                    </a:ext>
                  </a:extLst>
                </a:gridCol>
              </a:tblGrid>
              <a:tr h="605118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變數名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變數定義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資料型態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遺失值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89848"/>
                  </a:ext>
                </a:extLst>
              </a:tr>
              <a:tr h="605118">
                <a:tc>
                  <a:txBody>
                    <a:bodyPr/>
                    <a:lstStyle/>
                    <a:p>
                      <a:pPr algn="ctr"/>
                      <a:r>
                        <a:rPr lang="en" altLang="zh-TW" b="1" i="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City_or_County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縣市別</a:t>
                      </a:r>
                      <a:endParaRPr lang="en-US" altLang="zh-TW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文字類別型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330307"/>
                  </a:ext>
                </a:extLst>
              </a:tr>
              <a:tr h="605118">
                <a:tc>
                  <a:txBody>
                    <a:bodyPr/>
                    <a:lstStyle/>
                    <a:p>
                      <a:pPr algn="ctr"/>
                      <a:r>
                        <a:rPr lang="en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Year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數值型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011829"/>
                  </a:ext>
                </a:extLst>
              </a:tr>
              <a:tr h="605118">
                <a:tc>
                  <a:txBody>
                    <a:bodyPr/>
                    <a:lstStyle/>
                    <a:p>
                      <a:pPr algn="ctr"/>
                      <a:r>
                        <a:rPr lang="en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Month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數值型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505333"/>
                  </a:ext>
                </a:extLst>
              </a:tr>
              <a:tr h="605118">
                <a:tc>
                  <a:txBody>
                    <a:bodyPr/>
                    <a:lstStyle/>
                    <a:p>
                      <a:pPr algn="ctr"/>
                      <a:r>
                        <a:rPr lang="en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Day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數值型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134445"/>
                  </a:ext>
                </a:extLst>
              </a:tr>
              <a:tr h="605118">
                <a:tc>
                  <a:txBody>
                    <a:bodyPr/>
                    <a:lstStyle/>
                    <a:p>
                      <a:pPr algn="ctr"/>
                      <a:r>
                        <a:rPr lang="en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Hour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數值型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003785"/>
                  </a:ext>
                </a:extLst>
              </a:tr>
              <a:tr h="605118">
                <a:tc>
                  <a:txBody>
                    <a:bodyPr/>
                    <a:lstStyle/>
                    <a:p>
                      <a:pPr algn="ctr"/>
                      <a:r>
                        <a:rPr lang="en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Minute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數值型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872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53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變數說明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0006B34-83F8-A518-AA7A-92191AE66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79763"/>
              </p:ext>
            </p:extLst>
          </p:nvPr>
        </p:nvGraphicFramePr>
        <p:xfrm>
          <a:off x="1073524" y="1748117"/>
          <a:ext cx="10044952" cy="385930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1948091074"/>
                    </a:ext>
                  </a:extLst>
                </a:gridCol>
                <a:gridCol w="2823882">
                  <a:extLst>
                    <a:ext uri="{9D8B030D-6E8A-4147-A177-3AD203B41FA5}">
                      <a16:colId xmlns:a16="http://schemas.microsoft.com/office/drawing/2014/main" val="3153943837"/>
                    </a:ext>
                  </a:extLst>
                </a:gridCol>
                <a:gridCol w="2218765">
                  <a:extLst>
                    <a:ext uri="{9D8B030D-6E8A-4147-A177-3AD203B41FA5}">
                      <a16:colId xmlns:a16="http://schemas.microsoft.com/office/drawing/2014/main" val="4248468878"/>
                    </a:ext>
                  </a:extLst>
                </a:gridCol>
                <a:gridCol w="2297205">
                  <a:extLst>
                    <a:ext uri="{9D8B030D-6E8A-4147-A177-3AD203B41FA5}">
                      <a16:colId xmlns:a16="http://schemas.microsoft.com/office/drawing/2014/main" val="2111989289"/>
                    </a:ext>
                  </a:extLst>
                </a:gridCol>
              </a:tblGrid>
              <a:tr h="75124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變數名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變數定義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資料型態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遺失值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89848"/>
                  </a:ext>
                </a:extLst>
              </a:tr>
              <a:tr h="751247">
                <a:tc>
                  <a:txBody>
                    <a:bodyPr/>
                    <a:lstStyle/>
                    <a:p>
                      <a:pPr algn="ctr"/>
                      <a:r>
                        <a:rPr lang="en" altLang="zh-TW" b="1" i="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Location_of_drowning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溺水地點或附近地標 </a:t>
                      </a:r>
                      <a:r>
                        <a:rPr lang="en-US" altLang="zh-TW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水域、溪流名稱</a:t>
                      </a:r>
                      <a:r>
                        <a:rPr lang="en-US" altLang="zh-TW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文字類別型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330307"/>
                  </a:ext>
                </a:extLst>
              </a:tr>
              <a:tr h="854318">
                <a:tc>
                  <a:txBody>
                    <a:bodyPr/>
                    <a:lstStyle/>
                    <a:p>
                      <a:pPr algn="ctr"/>
                      <a:r>
                        <a:rPr lang="en" altLang="zh-TW" b="1" i="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Types_of_waters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水域種類</a:t>
                      </a:r>
                      <a:endParaRPr lang="en-US" altLang="zh-TW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文字類別型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011829"/>
                  </a:ext>
                </a:extLst>
              </a:tr>
              <a:tr h="751247">
                <a:tc>
                  <a:txBody>
                    <a:bodyPr/>
                    <a:lstStyle/>
                    <a:p>
                      <a:pPr algn="ctr"/>
                      <a:r>
                        <a:rPr lang="en" altLang="zh-TW" b="1" i="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Drowning_reasons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溺水原因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文字類別型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505333"/>
                  </a:ext>
                </a:extLst>
              </a:tr>
              <a:tr h="751247">
                <a:tc>
                  <a:txBody>
                    <a:bodyPr/>
                    <a:lstStyle/>
                    <a:p>
                      <a:pPr algn="ctr"/>
                      <a:r>
                        <a:rPr lang="en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Gender 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性別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文字類別型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134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00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變數說明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0006B34-83F8-A518-AA7A-92191AE66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57471"/>
              </p:ext>
            </p:extLst>
          </p:nvPr>
        </p:nvGraphicFramePr>
        <p:xfrm>
          <a:off x="1073524" y="1734670"/>
          <a:ext cx="10044952" cy="380551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624417">
                  <a:extLst>
                    <a:ext uri="{9D8B030D-6E8A-4147-A177-3AD203B41FA5}">
                      <a16:colId xmlns:a16="http://schemas.microsoft.com/office/drawing/2014/main" val="1948091074"/>
                    </a:ext>
                  </a:extLst>
                </a:gridCol>
                <a:gridCol w="2487706">
                  <a:extLst>
                    <a:ext uri="{9D8B030D-6E8A-4147-A177-3AD203B41FA5}">
                      <a16:colId xmlns:a16="http://schemas.microsoft.com/office/drawing/2014/main" val="3153943837"/>
                    </a:ext>
                  </a:extLst>
                </a:gridCol>
                <a:gridCol w="2487706">
                  <a:extLst>
                    <a:ext uri="{9D8B030D-6E8A-4147-A177-3AD203B41FA5}">
                      <a16:colId xmlns:a16="http://schemas.microsoft.com/office/drawing/2014/main" val="4248468878"/>
                    </a:ext>
                  </a:extLst>
                </a:gridCol>
                <a:gridCol w="2445123">
                  <a:extLst>
                    <a:ext uri="{9D8B030D-6E8A-4147-A177-3AD203B41FA5}">
                      <a16:colId xmlns:a16="http://schemas.microsoft.com/office/drawing/2014/main" val="2111989289"/>
                    </a:ext>
                  </a:extLst>
                </a:gridCol>
              </a:tblGrid>
              <a:tr h="76110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變數名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變數定義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資料型態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遺失值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89848"/>
                  </a:ext>
                </a:extLst>
              </a:tr>
              <a:tr h="761103">
                <a:tc>
                  <a:txBody>
                    <a:bodyPr/>
                    <a:lstStyle/>
                    <a:p>
                      <a:pPr algn="ctr"/>
                      <a:r>
                        <a:rPr lang="en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Age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年齡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連續數值型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505333"/>
                  </a:ext>
                </a:extLst>
              </a:tr>
              <a:tr h="761103">
                <a:tc>
                  <a:txBody>
                    <a:bodyPr/>
                    <a:lstStyle/>
                    <a:p>
                      <a:pPr algn="ctr"/>
                      <a:r>
                        <a:rPr lang="en" altLang="zh-TW" b="1" i="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Patient_ID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溺者身分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文字類別型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134445"/>
                  </a:ext>
                </a:extLst>
              </a:tr>
              <a:tr h="761103">
                <a:tc>
                  <a:txBody>
                    <a:bodyPr/>
                    <a:lstStyle/>
                    <a:p>
                      <a:pPr algn="ctr"/>
                      <a:r>
                        <a:rPr lang="en" altLang="zh-TW" b="1" i="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Swimming_skills</a:t>
                      </a:r>
                      <a:r>
                        <a:rPr lang="en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游泳能力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文字類別型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003785"/>
                  </a:ext>
                </a:extLst>
              </a:tr>
              <a:tr h="761103">
                <a:tc>
                  <a:txBody>
                    <a:bodyPr/>
                    <a:lstStyle/>
                    <a:p>
                      <a:pPr algn="ctr"/>
                      <a:r>
                        <a:rPr lang="en" altLang="zh-TW" b="1" i="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Drowning_results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溺水 結果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文字類別型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872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79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衍生變數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FEA9E-20E5-A106-E6D8-8FF101F2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 err="1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City_or_County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：衍生出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Region</a:t>
            </a:r>
          </a:p>
          <a:p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Month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：衍生出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Season</a:t>
            </a:r>
          </a:p>
          <a:p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Day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：衍生出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Date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</a:t>
            </a:r>
            <a:r>
              <a:rPr kumimoji="1" lang="en-US" altLang="zh-TW" b="1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 err="1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Day_of_Week</a:t>
            </a:r>
            <a:r>
              <a:rPr kumimoji="1" lang="en-US" altLang="zh-TW" b="1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 </a:t>
            </a:r>
            <a:r>
              <a:rPr kumimoji="1" lang="en-US" altLang="zh-TW" b="1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Is_Holiday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Hour, </a:t>
            </a:r>
            <a:r>
              <a:rPr kumimoji="1" lang="en-US" altLang="zh-TW" b="1" dirty="0" err="1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Minite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：衍生出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time_period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228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422</Words>
  <Application>Microsoft Macintosh PowerPoint</Application>
  <PresentationFormat>寬螢幕</PresentationFormat>
  <Paragraphs>169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Microsoft JhengHei</vt:lpstr>
      <vt:lpstr>Noto Sans TC</vt:lpstr>
      <vt:lpstr>Arial</vt:lpstr>
      <vt:lpstr>Calibri</vt:lpstr>
      <vt:lpstr>Calibri Light</vt:lpstr>
      <vt:lpstr>Office 佈景主題</vt:lpstr>
      <vt:lpstr>消防機關水域救援統計 </vt:lpstr>
      <vt:lpstr>消防機關水域救援統計 </vt:lpstr>
      <vt:lpstr>資料來源</vt:lpstr>
      <vt:lpstr>資料來源</vt:lpstr>
      <vt:lpstr>原始資料</vt:lpstr>
      <vt:lpstr>變數說明</vt:lpstr>
      <vt:lpstr>變數說明</vt:lpstr>
      <vt:lpstr>變數說明</vt:lpstr>
      <vt:lpstr>衍生變數</vt:lpstr>
      <vt:lpstr>刪除變數</vt:lpstr>
      <vt:lpstr>特徵選取</vt:lpstr>
      <vt:lpstr>特徵選取 - 卡方分配法</vt:lpstr>
      <vt:lpstr>決策樹</vt:lpstr>
      <vt:lpstr>刪除變數</vt:lpstr>
      <vt:lpstr>變數說明</vt:lpstr>
      <vt:lpstr>隨機森林</vt:lpstr>
      <vt:lpstr>SVM</vt:lpstr>
      <vt:lpstr>KNN</vt:lpstr>
      <vt:lpstr>集成分析</vt:lpstr>
      <vt:lpstr>K-Meams</vt:lpstr>
      <vt:lpstr>綜合比較</vt:lpstr>
      <vt:lpstr>原始資料</vt:lpstr>
      <vt:lpstr>原始資料</vt:lpstr>
      <vt:lpstr>原始資料</vt:lpstr>
      <vt:lpstr>原始資料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林承信</dc:creator>
  <cp:lastModifiedBy>林承信</cp:lastModifiedBy>
  <cp:revision>4</cp:revision>
  <dcterms:created xsi:type="dcterms:W3CDTF">2024-01-03T09:07:00Z</dcterms:created>
  <dcterms:modified xsi:type="dcterms:W3CDTF">2024-01-04T05:45:20Z</dcterms:modified>
</cp:coreProperties>
</file>