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Encode Sans ExtraLight"/>
      <p:regular r:id="rId29"/>
      <p:bold r:id="rId30"/>
    </p:embeddedFont>
    <p:embeddedFont>
      <p:font typeface="Encode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ncodeSansExtra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ncodeSans-regular.fntdata"/><Relationship Id="rId30" Type="http://schemas.openxmlformats.org/officeDocument/2006/relationships/font" Target="fonts/EncodeSansExtra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Encode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b04b5e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b04b5e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08794b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08794b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08794b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a08794b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08794be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a08794be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08794be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08794b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a08794be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a08794be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08794b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a08794b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a08794be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a08794be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a08794be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a08794b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a08794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a08794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a18ac269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a18ac269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b04b5ed9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b04b5ed9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a08794be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a08794be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a08794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a08794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a08794be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a08794be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a08794be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a08794be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a08794be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a08794be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b04b5ed9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b04b5ed9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b04b5ed9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b04b5ed9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ac50b339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ac50b339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08794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08794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08794b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a08794b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08794b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08794b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08794b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08794b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BA3B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BA3B2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90" name="Google Shape;90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BA3B2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8" name="Google Shape;28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29" name="Google Shape;29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" name="Google Shape;31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Google Shape;32;p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ort + 1 column + image">
  <p:cSld name="TITLE_AND_BODY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7" name="Google Shape;37;p6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38" name="Google Shape;38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" name="Google Shape;40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" name="Google Shape;41;p6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6" name="Google Shape;46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47" name="Google Shape;47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" name="Google Shape;50;p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56" name="Google Shape;56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57" name="Google Shape;57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" name="Google Shape;59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3" name="Google Shape;63;p8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7" name="Google Shape;67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68" name="Google Shape;68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" name="Google Shape;71;p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8" name="Google Shape;78;p10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jUnsypYmJkF78lHZTmIW7LKjOV9I1KZU/view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PhXbqtixEk-1AvciVPQHKCiyRyDoxwY8/view" TargetMode="External"/><Relationship Id="rId4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kByeickKH3PxFu_bDua_ICraaJtMAmIp/view" TargetMode="External"/><Relationship Id="rId4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DQ7pu27lHWo7eqSD2KSDMcxV9tcM_2Xr/view" TargetMode="External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A3B2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Hawk</a:t>
            </a:r>
            <a:endParaRPr sz="1800"/>
          </a:p>
        </p:txBody>
      </p: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Home Security Application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 Screens - Login</a:t>
            </a:r>
            <a:endParaRPr sz="2400"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549600" y="1200150"/>
            <a:ext cx="5715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First screen when app is opened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Functionality: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Navigate to C</a:t>
            </a:r>
            <a:r>
              <a:rPr lang="en" sz="2000"/>
              <a:t>reate Account Screen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Sign into existing account</a:t>
            </a:r>
            <a:endParaRPr sz="2000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800" y="361375"/>
            <a:ext cx="2574600" cy="411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 Screens - Create</a:t>
            </a:r>
            <a:endParaRPr sz="2400"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549600" y="1200150"/>
            <a:ext cx="5715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Allows user to create a new account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Required information: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Name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Password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Email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Home address</a:t>
            </a:r>
            <a:endParaRPr sz="2000"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675" y="361375"/>
            <a:ext cx="2574600" cy="411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 Screens - Home</a:t>
            </a:r>
            <a:endParaRPr sz="2400"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549600" y="1200150"/>
            <a:ext cx="5715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First screen seen after logging in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Acts as a hub for all user interaction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Functionality: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Update or view account info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View cameras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View most recent exposure</a:t>
            </a:r>
            <a:endParaRPr sz="2000"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725" y="361375"/>
            <a:ext cx="2574600" cy="411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 Screens - Account</a:t>
            </a:r>
            <a:endParaRPr sz="2400"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549600" y="1200150"/>
            <a:ext cx="4817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Allows user to view their personal information initially entered in the application upon account registration.</a:t>
            </a:r>
            <a:endParaRPr sz="2000"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000" y="361375"/>
            <a:ext cx="2574600" cy="411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 Screens - Cameras</a:t>
            </a:r>
            <a:endParaRPr sz="2400"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549600" y="1200150"/>
            <a:ext cx="5715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Allows user to add a camera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View all cameras per user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Functionality: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Click on add to add a new camera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Click on camera to view exposures</a:t>
            </a:r>
            <a:endParaRPr sz="2000"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850" y="361375"/>
            <a:ext cx="2574600" cy="411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549600" y="361375"/>
            <a:ext cx="38943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 Screens - Exposures</a:t>
            </a:r>
            <a:endParaRPr sz="2400"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549600" y="1200150"/>
            <a:ext cx="5715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>
                <a:solidFill>
                  <a:schemeClr val="lt1"/>
                </a:solidFill>
              </a:rPr>
              <a:t>V</a:t>
            </a:r>
            <a:r>
              <a:rPr lang="en" sz="2200">
                <a:solidFill>
                  <a:schemeClr val="lt1"/>
                </a:solidFill>
              </a:rPr>
              <a:t>iew all exposures per camera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>
                <a:solidFill>
                  <a:schemeClr val="lt1"/>
                </a:solidFill>
              </a:rPr>
              <a:t>Functionality:</a:t>
            </a:r>
            <a:endParaRPr sz="22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>
                <a:solidFill>
                  <a:schemeClr val="lt1"/>
                </a:solidFill>
              </a:rPr>
              <a:t>Click on exposure to view pictures</a:t>
            </a:r>
            <a:endParaRPr sz="2000"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950" y="361375"/>
            <a:ext cx="2574600" cy="411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 Screens - Pictures</a:t>
            </a:r>
            <a:endParaRPr sz="2400"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549600" y="1200150"/>
            <a:ext cx="5715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>
                <a:solidFill>
                  <a:schemeClr val="lt1"/>
                </a:solidFill>
              </a:rPr>
              <a:t>View all pictures per exposure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>
                <a:solidFill>
                  <a:schemeClr val="lt1"/>
                </a:solidFill>
              </a:rPr>
              <a:t>Functionality:</a:t>
            </a:r>
            <a:endParaRPr sz="22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>
                <a:solidFill>
                  <a:schemeClr val="lt1"/>
                </a:solidFill>
              </a:rPr>
              <a:t>Click on picture to view it</a:t>
            </a:r>
            <a:endParaRPr sz="2000"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350" y="361375"/>
            <a:ext cx="2574600" cy="411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 Screens - Recent </a:t>
            </a:r>
            <a:endParaRPr sz="2400"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549600" y="1200150"/>
            <a:ext cx="56031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200"/>
              <a:buChar char="▪"/>
            </a:pPr>
            <a:r>
              <a:rPr lang="en" sz="2200">
                <a:solidFill>
                  <a:schemeClr val="lt1"/>
                </a:solidFill>
              </a:rPr>
              <a:t>Works exactly the same as pictures </a:t>
            </a:r>
            <a:endParaRPr sz="22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000"/>
              <a:buChar char="▫"/>
            </a:pPr>
            <a:r>
              <a:rPr lang="en" sz="2000">
                <a:solidFill>
                  <a:schemeClr val="lt1"/>
                </a:solidFill>
              </a:rPr>
              <a:t>Only populates with the most recent exposure</a:t>
            </a:r>
            <a:endParaRPr sz="20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>
                <a:solidFill>
                  <a:schemeClr val="lt1"/>
                </a:solidFill>
              </a:rPr>
              <a:t>Functionality:</a:t>
            </a:r>
            <a:endParaRPr sz="22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>
                <a:solidFill>
                  <a:schemeClr val="lt1"/>
                </a:solidFill>
              </a:rPr>
              <a:t>Click on picture to view it</a:t>
            </a:r>
            <a:endParaRPr sz="2000"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500" y="361374"/>
            <a:ext cx="2545974" cy="407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Demonstration</a:t>
            </a:r>
            <a:endParaRPr sz="2400"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Create account and login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Sign into account and view info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View cameras and exposures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>
                <a:solidFill>
                  <a:schemeClr val="lt1"/>
                </a:solidFill>
              </a:rPr>
              <a:t>Add new camera to account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Receive push notification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Creating an Account</a:t>
            </a:r>
            <a:endParaRPr sz="2400"/>
          </a:p>
        </p:txBody>
      </p:sp>
      <p:pic>
        <p:nvPicPr>
          <p:cNvPr id="224" name="Google Shape;224;p32" title="CreateLoginAccountInfoLogout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075" y="101600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/>
        </p:nvSpPr>
        <p:spPr>
          <a:xfrm>
            <a:off x="260575" y="1015900"/>
            <a:ext cx="3583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Char char="■"/>
            </a:pPr>
            <a:r>
              <a:rPr lang="en" sz="1800">
                <a:solidFill>
                  <a:srgbClr val="F3F3F3"/>
                </a:solidFill>
              </a:rPr>
              <a:t>Create a new user account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Char char="■"/>
            </a:pPr>
            <a:r>
              <a:rPr lang="en" sz="1800">
                <a:solidFill>
                  <a:srgbClr val="F3F3F3"/>
                </a:solidFill>
              </a:rPr>
              <a:t>Login with that new user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Char char="■"/>
            </a:pPr>
            <a:r>
              <a:rPr lang="en" sz="1800">
                <a:solidFill>
                  <a:srgbClr val="F3F3F3"/>
                </a:solidFill>
              </a:rPr>
              <a:t>Show their account information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Char char="■"/>
            </a:pPr>
            <a:r>
              <a:rPr lang="en" sz="1800">
                <a:solidFill>
                  <a:srgbClr val="F3F3F3"/>
                </a:solidFill>
              </a:rPr>
              <a:t>Logout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Summary</a:t>
            </a:r>
            <a:endParaRPr sz="2400"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HouseHawk is a home security application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Detects motion and captures images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Displays pictures on a mobile application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683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Mixture of hardware and software components</a:t>
            </a:r>
            <a:endParaRPr sz="2200"/>
          </a:p>
          <a:p>
            <a:pPr indent="-3556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Hardware - Camera system</a:t>
            </a:r>
            <a:endParaRPr sz="2000"/>
          </a:p>
          <a:p>
            <a:pPr indent="-3556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Software - Backend &amp; Mobile Application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 Presentation - Sign into Existing Account</a:t>
            </a:r>
            <a:endParaRPr sz="2400"/>
          </a:p>
        </p:txBody>
      </p:sp>
      <p:pic>
        <p:nvPicPr>
          <p:cNvPr id="231" name="Google Shape;231;p33" title="LoginAccountCamerasPicturesRecentLogout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050" y="95880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426400" y="1255525"/>
            <a:ext cx="30954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"/>
              <a:buChar char="■"/>
            </a:pPr>
            <a:r>
              <a:rPr lang="en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Signing in</a:t>
            </a:r>
            <a:endParaRPr sz="18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"/>
              <a:buChar char="■"/>
            </a:pPr>
            <a:r>
              <a:rPr lang="en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Account Info</a:t>
            </a:r>
            <a:endParaRPr sz="18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"/>
              <a:buChar char="■"/>
            </a:pPr>
            <a:r>
              <a:rPr lang="en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Cameras</a:t>
            </a:r>
            <a:endParaRPr sz="18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"/>
              <a:buChar char="■"/>
            </a:pPr>
            <a:r>
              <a:rPr lang="en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Exposures</a:t>
            </a:r>
            <a:endParaRPr sz="18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"/>
              <a:buChar char="■"/>
            </a:pPr>
            <a:r>
              <a:rPr lang="en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Pictures</a:t>
            </a:r>
            <a:endParaRPr sz="18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"/>
              <a:buChar char="■"/>
            </a:pPr>
            <a:r>
              <a:rPr lang="en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Most Recent Pictures</a:t>
            </a:r>
            <a:endParaRPr sz="18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"/>
              <a:buChar char="■"/>
            </a:pPr>
            <a:r>
              <a:rPr lang="en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Logging Out</a:t>
            </a:r>
            <a:endParaRPr sz="18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 Presentation - Add New Camera</a:t>
            </a:r>
            <a:endParaRPr sz="2400"/>
          </a:p>
        </p:txBody>
      </p:sp>
      <p:pic>
        <p:nvPicPr>
          <p:cNvPr id="238" name="Google Shape;238;p34" title="AddCamera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100" y="10002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 Presentation - Push Notifications</a:t>
            </a:r>
            <a:endParaRPr sz="2400"/>
          </a:p>
        </p:txBody>
      </p:sp>
      <p:pic>
        <p:nvPicPr>
          <p:cNvPr id="244" name="Google Shape;244;p35" title="NotificationsDemoTrimm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500" y="10081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229000" y="1008100"/>
            <a:ext cx="3695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Receive a notification that a new pictures have been created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Click the notification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View the most recent pictures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Refresh the images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Reset the Pi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549600" y="1200150"/>
            <a:ext cx="5715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Home security application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Components: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Camera system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Database &amp; server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Mobile application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Eight </a:t>
            </a:r>
            <a:r>
              <a:rPr lang="en"/>
              <a:t>screens</a:t>
            </a:r>
            <a:endParaRPr/>
          </a:p>
        </p:txBody>
      </p:sp>
      <p:sp>
        <p:nvSpPr>
          <p:cNvPr id="251" name="Google Shape;251;p3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Conclusions</a:t>
            </a:r>
            <a:endParaRPr sz="2400"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650" y="1036463"/>
            <a:ext cx="3436826" cy="343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idx="4294967295" type="title"/>
          </p:nvPr>
        </p:nvSpPr>
        <p:spPr>
          <a:xfrm>
            <a:off x="0" y="361375"/>
            <a:ext cx="9144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Questions?</a:t>
            </a:r>
            <a:endParaRPr sz="2400"/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276" y="1281875"/>
            <a:ext cx="4115452" cy="308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High Level Description</a:t>
            </a:r>
            <a:endParaRPr sz="2400"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>
                <a:solidFill>
                  <a:schemeClr val="lt1"/>
                </a:solidFill>
              </a:rPr>
              <a:t>Camera system</a:t>
            </a:r>
            <a:endParaRPr sz="22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000"/>
              <a:buChar char="▫"/>
            </a:pPr>
            <a:r>
              <a:rPr lang="en" sz="2000">
                <a:solidFill>
                  <a:schemeClr val="lt1"/>
                </a:solidFill>
              </a:rPr>
              <a:t>Senses motion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000"/>
              <a:buChar char="▫"/>
            </a:pPr>
            <a:r>
              <a:rPr lang="en" sz="2000">
                <a:solidFill>
                  <a:schemeClr val="lt1"/>
                </a:solidFill>
              </a:rPr>
              <a:t>Captures images</a:t>
            </a:r>
            <a:endParaRPr sz="20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>
                <a:solidFill>
                  <a:schemeClr val="lt1"/>
                </a:solidFill>
              </a:rPr>
              <a:t>Server &amp; database</a:t>
            </a:r>
            <a:endParaRPr sz="22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000"/>
              <a:buChar char="▫"/>
            </a:pPr>
            <a:r>
              <a:rPr lang="en" sz="2000">
                <a:solidFill>
                  <a:schemeClr val="lt1"/>
                </a:solidFill>
              </a:rPr>
              <a:t>Store information</a:t>
            </a:r>
            <a:endParaRPr sz="20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>
                <a:solidFill>
                  <a:schemeClr val="lt1"/>
                </a:solidFill>
              </a:rPr>
              <a:t>Mobile application</a:t>
            </a:r>
            <a:endParaRPr sz="22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000"/>
              <a:buChar char="▫"/>
            </a:pPr>
            <a:r>
              <a:rPr lang="en" sz="2000">
                <a:solidFill>
                  <a:schemeClr val="lt1"/>
                </a:solidFill>
              </a:rPr>
              <a:t>View information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650" y="1036463"/>
            <a:ext cx="3436826" cy="343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Camera System</a:t>
            </a:r>
            <a:endParaRPr sz="2400"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Used to detect motion and capture images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Raspberry Pi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Scripts coded in Python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Connects to home internet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Modules: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Camera 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PIR Motion Detector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Camera System</a:t>
            </a:r>
            <a:endParaRPr sz="2400"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Three main scripts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Main.py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Backbone of camera system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Runs the program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Motion.py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Responsible for detecting motion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Camera.py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Responsible for handling image captures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Camera System</a:t>
            </a:r>
            <a:endParaRPr sz="2400"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17039" l="21179" r="25281" t="8389"/>
          <a:stretch/>
        </p:blipFill>
        <p:spPr>
          <a:xfrm>
            <a:off x="2446725" y="1097225"/>
            <a:ext cx="4250552" cy="333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692475" y="1297775"/>
            <a:ext cx="1498200" cy="549600"/>
          </a:xfrm>
          <a:prstGeom prst="wedgeRectCallout">
            <a:avLst>
              <a:gd fmla="val 96099" name="adj1"/>
              <a:gd fmla="val 147139" name="adj2"/>
            </a:avLst>
          </a:prstGeom>
          <a:solidFill>
            <a:srgbClr val="BA3B21"/>
          </a:solidFill>
          <a:ln cap="flat" cmpd="sng" w="9525">
            <a:solidFill>
              <a:srgbClr val="4F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Raspberry Pi</a:t>
            </a:r>
            <a:endParaRPr b="1"/>
          </a:p>
        </p:txBody>
      </p:sp>
      <p:sp>
        <p:nvSpPr>
          <p:cNvPr id="135" name="Google Shape;135;p19"/>
          <p:cNvSpPr/>
          <p:nvPr/>
        </p:nvSpPr>
        <p:spPr>
          <a:xfrm>
            <a:off x="6953325" y="3877675"/>
            <a:ext cx="1498200" cy="549600"/>
          </a:xfrm>
          <a:prstGeom prst="wedgeRectCallout">
            <a:avLst>
              <a:gd fmla="val -148238" name="adj1"/>
              <a:gd fmla="val -78048" name="adj2"/>
            </a:avLst>
          </a:prstGeom>
          <a:solidFill>
            <a:srgbClr val="BA3B21"/>
          </a:solidFill>
          <a:ln cap="flat" cmpd="sng" w="9525">
            <a:solidFill>
              <a:srgbClr val="4F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Camera</a:t>
            </a:r>
            <a:endParaRPr b="1"/>
          </a:p>
        </p:txBody>
      </p:sp>
      <p:sp>
        <p:nvSpPr>
          <p:cNvPr id="136" name="Google Shape;136;p19"/>
          <p:cNvSpPr/>
          <p:nvPr/>
        </p:nvSpPr>
        <p:spPr>
          <a:xfrm>
            <a:off x="6953325" y="1297775"/>
            <a:ext cx="1498200" cy="549600"/>
          </a:xfrm>
          <a:prstGeom prst="wedgeRectCallout">
            <a:avLst>
              <a:gd fmla="val -95273" name="adj1"/>
              <a:gd fmla="val 198112" name="adj2"/>
            </a:avLst>
          </a:prstGeom>
          <a:solidFill>
            <a:srgbClr val="BA3B21"/>
          </a:solidFill>
          <a:ln cap="flat" cmpd="sng" w="9525">
            <a:solidFill>
              <a:srgbClr val="4F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Motion Sensor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&amp; </a:t>
            </a:r>
            <a:r>
              <a:rPr lang="en" sz="2400">
                <a:solidFill>
                  <a:schemeClr val="lt1"/>
                </a:solidFill>
              </a:rPr>
              <a:t>Database</a:t>
            </a:r>
            <a:endParaRPr sz="2400"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Server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Amazon </a:t>
            </a:r>
            <a:r>
              <a:rPr lang="en" sz="2000"/>
              <a:t>A</a:t>
            </a:r>
            <a:r>
              <a:rPr lang="en" sz="2000"/>
              <a:t>WS</a:t>
            </a:r>
            <a:r>
              <a:rPr lang="en" sz="2000"/>
              <a:t> EC2 </a:t>
            </a:r>
            <a:r>
              <a:rPr lang="en" sz="2000"/>
              <a:t>running </a:t>
            </a:r>
            <a:r>
              <a:rPr lang="en" sz="2000"/>
              <a:t>Ubuntu instance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Used to host database and store images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Database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MySQL - eight tables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Used to handle storage of information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Stores a </a:t>
            </a:r>
            <a:r>
              <a:rPr lang="en" sz="2000"/>
              <a:t>file path</a:t>
            </a:r>
            <a:r>
              <a:rPr lang="en" sz="2000"/>
              <a:t> for each image on server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Mobile Application</a:t>
            </a:r>
            <a:endParaRPr sz="2400"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Flutter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Developed using a plugin for Android Studio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>
                <a:solidFill>
                  <a:schemeClr val="lt1"/>
                </a:solidFill>
              </a:rPr>
              <a:t>Allows quick restarting of device during testing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Works on both Android and iOS devices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Receives push notifications for new pictures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Mobile App Screens</a:t>
            </a:r>
            <a:endParaRPr sz="2400"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549600" y="1200150"/>
            <a:ext cx="74970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Total of eight screens:</a:t>
            </a:r>
            <a:endParaRPr sz="2200"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549600" y="1852625"/>
            <a:ext cx="3749100" cy="22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Login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Home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Account</a:t>
            </a:r>
            <a:endParaRPr sz="2000"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298700" y="1852625"/>
            <a:ext cx="3749100" cy="22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 startAt="5"/>
            </a:pPr>
            <a:r>
              <a:rPr lang="en" sz="2000"/>
              <a:t>Cameras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 startAt="5"/>
            </a:pPr>
            <a:r>
              <a:rPr lang="en" sz="2000"/>
              <a:t>Exposures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 startAt="5"/>
            </a:pPr>
            <a:r>
              <a:rPr lang="en" sz="2000"/>
              <a:t>Pictures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 startAt="5"/>
            </a:pPr>
            <a:r>
              <a:rPr lang="en" sz="2000"/>
              <a:t>Recent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