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325" r:id="rId4"/>
    <p:sldId id="272" r:id="rId5"/>
    <p:sldId id="282" r:id="rId6"/>
    <p:sldId id="269" r:id="rId7"/>
    <p:sldId id="299" r:id="rId8"/>
    <p:sldId id="273" r:id="rId9"/>
    <p:sldId id="307" r:id="rId10"/>
    <p:sldId id="301" r:id="rId11"/>
    <p:sldId id="300" r:id="rId12"/>
    <p:sldId id="306" r:id="rId13"/>
    <p:sldId id="326" r:id="rId14"/>
    <p:sldId id="327" r:id="rId15"/>
    <p:sldId id="295" r:id="rId16"/>
    <p:sldId id="328" r:id="rId17"/>
    <p:sldId id="297" r:id="rId18"/>
    <p:sldId id="329" r:id="rId19"/>
    <p:sldId id="274" r:id="rId20"/>
    <p:sldId id="293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280" r:id="rId29"/>
    <p:sldId id="30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docs.oracle.com/javase/tutorial/java/nutsandbolts/expressions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www.codecademy.com/courses/learn-java/lessons/conditionals-control-flow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hyperlink" Target="http://codingbat.com/java/Logic-2" TargetMode="External"/><Relationship Id="rId4" Type="http://schemas.openxmlformats.org/officeDocument/2006/relationships/hyperlink" Target="http://codingbat.com/java/Logic-1" TargetMode="External"/><Relationship Id="rId3" Type="http://schemas.openxmlformats.org/officeDocument/2006/relationships/hyperlink" Target="http://codingbat.com/java/Warmup-2" TargetMode="External"/><Relationship Id="rId2" Type="http://schemas.openxmlformats.org/officeDocument/2006/relationships/hyperlink" Target="http://codingbat.com/java/Warmup-1" TargetMode="External"/><Relationship Id="rId1" Type="http://schemas.openxmlformats.org/officeDocument/2006/relationships/hyperlink" Target="https://docs.oracle.com/javase/tutorial/java/data/number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docs.oracle.com/javase/tutorial/java/data/strings.html" TargetMode="External"/><Relationship Id="rId1" Type="http://schemas.openxmlformats.org/officeDocument/2006/relationships/hyperlink" Target="https://docs.oracle.com/javase/tutorial/java/data/characters.html" TargetMode="Externa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codingbat.com/java/String-3" TargetMode="External"/><Relationship Id="rId2" Type="http://schemas.openxmlformats.org/officeDocument/2006/relationships/hyperlink" Target="http://codingbat.com/java/String-2" TargetMode="External"/><Relationship Id="rId1" Type="http://schemas.openxmlformats.org/officeDocument/2006/relationships/hyperlink" Target="http://codingbat.com/java/String-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docs.oracle.com/javase/tutorial/java/javaOO/enum.html" TargetMode="External"/><Relationship Id="rId1" Type="http://schemas.openxmlformats.org/officeDocument/2006/relationships/hyperlink" Target="https://docs.oracle.com/javase/tutorial/java/nutsandbolts/arrays.html" TargetMode="Externa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codingbat.com/java/Array-3" TargetMode="External"/><Relationship Id="rId2" Type="http://schemas.openxmlformats.org/officeDocument/2006/relationships/hyperlink" Target="http://codingbat.com/java/Array-2" TargetMode="External"/><Relationship Id="rId1" Type="http://schemas.openxmlformats.org/officeDocument/2006/relationships/hyperlink" Target="http://codingbat.com/java/Array-1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hyperlink" Target="http://codingbat.com/java/Recursion-2" TargetMode="External"/><Relationship Id="rId3" Type="http://schemas.openxmlformats.org/officeDocument/2006/relationships/hyperlink" Target="http://codingbat.com/java/Recursion-1" TargetMode="External"/><Relationship Id="rId2" Type="http://schemas.openxmlformats.org/officeDocument/2006/relationships/hyperlink" Target="https://en.wikipedia.org/wiki/Recursion_(computer_science)" TargetMode="External"/><Relationship Id="rId1" Type="http://schemas.openxmlformats.org/officeDocument/2006/relationships/hyperlink" Target="https://en.wikipedia.org/wiki/Fibonacci_numb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emc.math.uwaterloo.ca/contests/past_contests.html" TargetMode="External"/><Relationship Id="rId1" Type="http://schemas.openxmlformats.org/officeDocument/2006/relationships/hyperlink" Target="http://mmhs.ca/ccc/index.ht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emc.math.uwaterloo.ca/contests/computing/2014/index.html" TargetMode="External"/><Relationship Id="rId1" Type="http://schemas.openxmlformats.org/officeDocument/2006/relationships/hyperlink" Target="https://cemc.math.uwaterloo.ca/contests/computing/2015/index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emc.math.uwaterloo.ca/contests/computing/2016/index.html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cemc.math.uwaterloo.ca/contests/computing.html" TargetMode="External"/><Relationship Id="rId3" Type="http://schemas.openxmlformats.org/officeDocument/2006/relationships/hyperlink" Target="http://cemc.math.uwaterloo.ca/contests/past_contests.html" TargetMode="External"/><Relationship Id="rId2" Type="http://schemas.openxmlformats.org/officeDocument/2006/relationships/hyperlink" Target="http://cemc.math.uwaterloo.ca/contests/contests.html" TargetMode="External"/><Relationship Id="rId1" Type="http://schemas.openxmlformats.org/officeDocument/2006/relationships/hyperlink" Target="https://cemc.math.uwaterloo.ca/index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s://cemc2.math.uwaterloo.ca/contest/Sigma/school/contestLogin.php" TargetMode="External"/><Relationship Id="rId6" Type="http://schemas.openxmlformats.org/officeDocument/2006/relationships/hyperlink" Target="https://cemc.math.uwaterloo.ca/contests/registration.html" TargetMode="External"/><Relationship Id="rId5" Type="http://schemas.openxmlformats.org/officeDocument/2006/relationships/hyperlink" Target="https://cemc.math.uwaterloo.ca/contests/contests.html" TargetMode="External"/><Relationship Id="rId4" Type="http://schemas.openxmlformats.org/officeDocument/2006/relationships/hyperlink" Target="https://cemc.math.uwaterloo.ca/contests/computing.html" TargetMode="External"/><Relationship Id="rId3" Type="http://schemas.openxmlformats.org/officeDocument/2006/relationships/hyperlink" Target="https://cemc.math.uwaterloo.ca/contests/computing/canada_ioi.html" TargetMode="External"/><Relationship Id="rId2" Type="http://schemas.openxmlformats.org/officeDocument/2006/relationships/hyperlink" Target="https://cemc.math.uwaterloo.ca/contests/recognition.html#ccc" TargetMode="External"/><Relationship Id="rId1" Type="http://schemas.openxmlformats.org/officeDocument/2006/relationships/hyperlink" Target="https://cemc.math.uwaterloo.ca/faq.html#question_16" TargetMode="Externa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www.eclipse.org/&#13;" TargetMode="External"/><Relationship Id="rId4" Type="http://schemas.openxmlformats.org/officeDocument/2006/relationships/hyperlink" Target="https://www.jetbrains.com/pycharm" TargetMode="External"/><Relationship Id="rId3" Type="http://schemas.openxmlformats.org/officeDocument/2006/relationships/hyperlink" Target="https://docs.python.org/2/" TargetMode="External"/><Relationship Id="rId2" Type="http://schemas.openxmlformats.org/officeDocument/2006/relationships/hyperlink" Target="http://openjdk.java.net/" TargetMode="External"/><Relationship Id="rId1" Type="http://schemas.openxmlformats.org/officeDocument/2006/relationships/hyperlink" Target="http://www.oracle.com/technetwork/java/javase/downloads/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www.codecademy.com/learn/learn-java" TargetMode="External"/><Relationship Id="rId1" Type="http://schemas.openxmlformats.org/officeDocument/2006/relationships/hyperlink" Target="https://www.codecademy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www.codecademy.com/courses/learn-java/lessons/introduction-to-java/" TargetMode="External"/><Relationship Id="rId1" Type="http://schemas.openxmlformats.org/officeDocument/2006/relationships/hyperlink" Target="https://docs.oracle.com/javase/tutorial/java/nutsandbolts/datatypes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docs.oracle.com/javase/tutorial/java/nutsandbolts/operator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CA" altLang="en-US" sz="4800"/>
              <a:t>CCC Junior - </a:t>
            </a:r>
            <a:r>
              <a:rPr lang="x-none" altLang="en-CA" sz="4800"/>
              <a:t>Java</a:t>
            </a:r>
            <a:endParaRPr lang="x-none" altLang="en-CA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CA" altLang="en-US" sz="3600"/>
              <a:t>Tutor: Dr. Pei JIA</a:t>
            </a:r>
            <a:endParaRPr lang="en-CA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Class </a:t>
            </a:r>
            <a:r>
              <a:rPr lang="x-none"/>
              <a:t>3 </a:t>
            </a:r>
            <a:r>
              <a:rPr lang="en-CA" altLang="en-US"/>
              <a:t>-- Basic </a:t>
            </a:r>
            <a:r>
              <a:rPr lang="x-none" altLang="en-CA"/>
              <a:t>Gramma</a:t>
            </a:r>
            <a:endParaRPr lang="x-none" alt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x-none" altLang="en-CA"/>
              <a:t>Expressions </a:t>
            </a:r>
            <a:endParaRPr lang="x-none" altLang="en-CA" sz="2800"/>
          </a:p>
          <a:p>
            <a:r>
              <a:rPr lang="x-none" altLang="en-CA"/>
              <a:t>Statements</a:t>
            </a:r>
            <a:endParaRPr lang="x-none" altLang="en-CA" sz="2800"/>
          </a:p>
          <a:p>
            <a:r>
              <a:rPr lang="x-none" altLang="en-CA"/>
              <a:t>Blocks</a:t>
            </a:r>
            <a:endParaRPr lang="x-none" altLang="en-CA" sz="2800"/>
          </a:p>
          <a:p>
            <a:endParaRPr lang="en-CA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CA" altLang="en-US">
                <a:hlinkClick r:id="rId1" tooltip="" action="ppaction://hlinkfile"/>
              </a:rPr>
              <a:t>https://docs.oracle.com/javase/tutorial/java/nutsandbolts/expressions.html</a:t>
            </a:r>
            <a:r>
              <a:rPr lang="en-CA" altLang="en-US"/>
              <a:t> </a:t>
            </a:r>
            <a:r>
              <a:rPr lang="x-none" altLang="en-CA"/>
              <a:t>(10 webpages continuously)</a:t>
            </a:r>
            <a:endParaRPr lang="x-none" alt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Class </a:t>
            </a:r>
            <a:r>
              <a:rPr lang="x-none" altLang="en-CA"/>
              <a:t>3</a:t>
            </a:r>
            <a:r>
              <a:rPr lang="en-CA" altLang="en-US"/>
              <a:t> -- </a:t>
            </a:r>
            <a:r>
              <a:rPr lang="x-none" altLang="en-CA"/>
              <a:t>Control Flow Statements</a:t>
            </a:r>
            <a:endParaRPr lang="x-none" alt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x-none" altLang="en-CA"/>
              <a:t>if-then and if-then-else</a:t>
            </a:r>
            <a:endParaRPr lang="x-none" altLang="en-CA"/>
          </a:p>
          <a:p>
            <a:r>
              <a:rPr lang="x-none" altLang="en-CA"/>
              <a:t>switch case</a:t>
            </a:r>
            <a:endParaRPr lang="x-none" altLang="en-CA"/>
          </a:p>
          <a:p>
            <a:r>
              <a:rPr lang="x-none" altLang="en-CA"/>
              <a:t>whild and do-while</a:t>
            </a:r>
            <a:endParaRPr lang="x-none" altLang="en-CA"/>
          </a:p>
          <a:p>
            <a:r>
              <a:rPr lang="x-none" altLang="en-CA"/>
              <a:t>for</a:t>
            </a:r>
            <a:endParaRPr lang="x-none" altLang="en-CA"/>
          </a:p>
          <a:p>
            <a:r>
              <a:rPr lang="x-none" altLang="en-CA"/>
              <a:t>break, continue</a:t>
            </a:r>
            <a:endParaRPr lang="x-none" altLang="en-CA"/>
          </a:p>
          <a:p>
            <a:r>
              <a:rPr lang="x-none" altLang="en-CA"/>
              <a:t>return</a:t>
            </a:r>
            <a:endParaRPr lang="x-none" alt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CA"/>
              <a:t>Finish all questions </a:t>
            </a:r>
            <a:r>
              <a:rPr lang="x-none" altLang="en-CA">
                <a:hlinkClick r:id="rId1" tooltip="" action="ppaction://hlinkfile"/>
              </a:rPr>
              <a:t>https://www.codecademy.com/courses/learn-java/lessons/conditionals-control-flow/</a:t>
            </a:r>
            <a:endParaRPr lang="x-none" altLang="en-CA"/>
          </a:p>
          <a:p>
            <a:endParaRPr lang="x-none" alt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CA">
                <a:sym typeface="+mn-ea"/>
              </a:rPr>
              <a:t>Java SDK nutsandbolts</a:t>
            </a:r>
            <a:endParaRPr lang="x-none" alt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CA" altLang="en-US">
                <a:sym typeface="+mn-ea"/>
              </a:rPr>
              <a:t>cod</a:t>
            </a:r>
            <a:r>
              <a:rPr lang="x-none" altLang="en-CA">
                <a:sym typeface="+mn-ea"/>
              </a:rPr>
              <a:t>ingbat</a:t>
            </a:r>
            <a:endParaRPr lang="x-none" altLang="en-CA"/>
          </a:p>
          <a:p>
            <a:endParaRPr lang="en-CA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Class </a:t>
            </a:r>
            <a:r>
              <a:rPr lang="x-none" altLang="en-CA"/>
              <a:t>4</a:t>
            </a:r>
            <a:r>
              <a:rPr lang="en-CA" altLang="en-US"/>
              <a:t> -- </a:t>
            </a:r>
            <a:r>
              <a:rPr lang="x-none" altLang="en-CA"/>
              <a:t>Numbers and </a:t>
            </a:r>
            <a:r>
              <a:rPr lang="x-none" altLang="en-CA">
                <a:sym typeface="+mn-ea"/>
              </a:rPr>
              <a:t>Warmup </a:t>
            </a:r>
            <a:endParaRPr lang="x-none" alt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CA" altLang="en-US">
                <a:hlinkClick r:id="rId1" tooltip="" action="ppaction://hlinkfile"/>
              </a:rPr>
              <a:t>https://docs.oracle.com/javase/tutorial/java/data/numbers.html</a:t>
            </a:r>
            <a:r>
              <a:rPr lang="en-CA" altLang="en-US"/>
              <a:t> </a:t>
            </a:r>
            <a:r>
              <a:rPr lang="x-none" altLang="en-CA"/>
              <a:t>(6 webpages continuously)</a:t>
            </a:r>
            <a:endParaRPr lang="x-none" altLang="en-CA"/>
          </a:p>
          <a:p>
            <a:endParaRPr lang="x-none" alt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CA" altLang="en-US">
                <a:sym typeface="+mn-ea"/>
                <a:hlinkClick r:id="rId2"/>
              </a:rPr>
              <a:t>http://codingbat.com/java/Warmup-1</a:t>
            </a:r>
            <a:endParaRPr lang="en-CA" altLang="en-US">
              <a:sym typeface="+mn-ea"/>
              <a:hlinkClick r:id="rId2"/>
            </a:endParaRPr>
          </a:p>
          <a:p>
            <a:r>
              <a:rPr lang="x-none" altLang="en-CA">
                <a:sym typeface="+mn-ea"/>
                <a:hlinkClick r:id="rId3"/>
              </a:rPr>
              <a:t>http://codingbat.com/java/Warmup-2</a:t>
            </a:r>
            <a:endParaRPr lang="x-none" altLang="en-CA"/>
          </a:p>
          <a:p>
            <a:r>
              <a:rPr lang="en-CA" altLang="en-US">
                <a:sym typeface="+mn-ea"/>
                <a:hlinkClick r:id="rId4"/>
              </a:rPr>
              <a:t>http://codingbat.com/java/Logic-1</a:t>
            </a:r>
            <a:endParaRPr lang="en-CA" altLang="en-US"/>
          </a:p>
          <a:p>
            <a:r>
              <a:rPr lang="en-CA" altLang="en-US">
                <a:sym typeface="+mn-ea"/>
                <a:hlinkClick r:id="rId5"/>
              </a:rPr>
              <a:t>http://codingbat.com/java/Logic-2</a:t>
            </a:r>
            <a:endParaRPr lang="en-CA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Class </a:t>
            </a:r>
            <a:r>
              <a:rPr lang="x-none" altLang="en-CA"/>
              <a:t>5</a:t>
            </a:r>
            <a:r>
              <a:rPr lang="en-CA" altLang="en-US"/>
              <a:t> -- </a:t>
            </a:r>
            <a:r>
              <a:rPr lang="x-none" altLang="en-CA"/>
              <a:t>Characters </a:t>
            </a:r>
            <a:r>
              <a:rPr lang="x-none" altLang="en-CA"/>
              <a:t>and </a:t>
            </a:r>
            <a:r>
              <a:rPr lang="x-none" altLang="en-CA"/>
              <a:t>String</a:t>
            </a:r>
            <a:endParaRPr lang="x-none" alt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x-none" altLang="en-CA" sz="2800">
                <a:sym typeface="+mn-ea"/>
              </a:rPr>
              <a:t>Basic Manipulations</a:t>
            </a:r>
            <a:endParaRPr lang="x-none" altLang="en-CA" sz="2800">
              <a:sym typeface="+mn-ea"/>
            </a:endParaRPr>
          </a:p>
          <a:p>
            <a:r>
              <a:rPr lang="x-none" altLang="en-CA" sz="2800"/>
              <a:t>Substring</a:t>
            </a:r>
            <a:endParaRPr lang="x-none" altLang="en-CA" sz="2800"/>
          </a:p>
          <a:p>
            <a:r>
              <a:rPr lang="x-none" altLang="en-CA" sz="2800"/>
              <a:t>String Equals</a:t>
            </a:r>
            <a:endParaRPr lang="x-none" altLang="en-CA" sz="2800"/>
          </a:p>
          <a:p>
            <a:r>
              <a:rPr lang="x-none" altLang="en-CA" sz="2800"/>
              <a:t>String For Loop</a:t>
            </a:r>
            <a:endParaRPr lang="x-none" altLang="en-CA" sz="2800"/>
          </a:p>
          <a:p>
            <a:r>
              <a:rPr lang="x-none" altLang="en-CA" sz="2800"/>
              <a:t>indexOf() and </a:t>
            </a:r>
            <a:r>
              <a:rPr lang="x-none" altLang="en-CA"/>
              <a:t>lastIndexOf()</a:t>
            </a:r>
            <a:endParaRPr lang="x-none" altLang="en-CA"/>
          </a:p>
          <a:p>
            <a:endParaRPr lang="x-none" alt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CA" sz="2800">
                <a:sym typeface="+mn-ea"/>
                <a:hlinkClick r:id="rId1" action="ppaction://hlinkfile"/>
              </a:rPr>
              <a:t>https://docs.oracle.com/javase/tutorial/java/data/characters.html</a:t>
            </a:r>
            <a:r>
              <a:rPr lang="x-none" altLang="en-CA" sz="2800">
                <a:sym typeface="+mn-ea"/>
              </a:rPr>
              <a:t> (1 webpage)</a:t>
            </a:r>
            <a:endParaRPr lang="x-none" altLang="en-CA" sz="2800"/>
          </a:p>
          <a:p>
            <a:r>
              <a:rPr lang="x-none" altLang="en-CA" sz="2800">
                <a:sym typeface="+mn-ea"/>
                <a:hlinkClick r:id="rId2" action="ppaction://hlinkfile"/>
              </a:rPr>
              <a:t>https://docs.oracle.com/javase/tutorial/java/data/strings.html</a:t>
            </a:r>
            <a:r>
              <a:rPr lang="x-none" altLang="en-CA" sz="2800">
                <a:sym typeface="+mn-ea"/>
              </a:rPr>
              <a:t> (7 webpages )</a:t>
            </a:r>
            <a:endParaRPr lang="en-CA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Class </a:t>
            </a:r>
            <a:r>
              <a:rPr lang="x-none" altLang="en-CA"/>
              <a:t>5</a:t>
            </a:r>
            <a:r>
              <a:rPr lang="en-CA" altLang="en-US"/>
              <a:t> -- </a:t>
            </a:r>
            <a:r>
              <a:rPr lang="x-none" altLang="en-CA"/>
              <a:t>Characters and String</a:t>
            </a:r>
            <a:endParaRPr lang="x-none" alt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CA" altLang="en-US" sz="2800">
                <a:sym typeface="+mn-ea"/>
                <a:hlinkClick r:id="rId1"/>
              </a:rPr>
              <a:t>http://codingbat.com/java/String-1</a:t>
            </a:r>
            <a:endParaRPr lang="en-CA" altLang="en-US" sz="2800"/>
          </a:p>
          <a:p>
            <a:r>
              <a:rPr lang="en-CA" altLang="en-US" sz="2800">
                <a:sym typeface="+mn-ea"/>
                <a:hlinkClick r:id="rId2"/>
              </a:rPr>
              <a:t>http://codingbat.com/java/String-2</a:t>
            </a:r>
            <a:endParaRPr lang="en-CA" altLang="en-US" sz="2800"/>
          </a:p>
          <a:p>
            <a:r>
              <a:rPr lang="en-CA" altLang="en-US" sz="2800">
                <a:sym typeface="+mn-ea"/>
                <a:hlinkClick r:id="rId3"/>
              </a:rPr>
              <a:t>http://codingbat.com/java/String-3</a:t>
            </a:r>
            <a:endParaRPr lang="en-CA" altLang="en-US" sz="2800"/>
          </a:p>
          <a:p>
            <a:endParaRPr lang="x-none" altLang="en-CA"/>
          </a:p>
          <a:p>
            <a:endParaRPr lang="x-none" alt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Class </a:t>
            </a:r>
            <a:r>
              <a:rPr lang="x-none" altLang="en-CA"/>
              <a:t>6</a:t>
            </a:r>
            <a:r>
              <a:rPr lang="en-CA" altLang="en-US"/>
              <a:t> -- </a:t>
            </a:r>
            <a:r>
              <a:rPr lang="x-none" altLang="en-CA"/>
              <a:t>Array and Enum</a:t>
            </a:r>
            <a:endParaRPr lang="x-none" alt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x-none" altLang="en-CA"/>
              <a:t>Basic Manipulations</a:t>
            </a:r>
            <a:endParaRPr lang="x-none" altLang="en-CA"/>
          </a:p>
          <a:p>
            <a:r>
              <a:rPr lang="x-none" altLang="en-CA"/>
              <a:t>SubArray</a:t>
            </a:r>
            <a:endParaRPr lang="x-none" altLang="en-CA"/>
          </a:p>
          <a:p>
            <a:r>
              <a:rPr lang="x-none" altLang="en-CA"/>
              <a:t>Array Equals</a:t>
            </a:r>
            <a:endParaRPr lang="x-none" altLang="en-CA"/>
          </a:p>
          <a:p>
            <a:r>
              <a:rPr lang="x-none" altLang="en-CA"/>
              <a:t>Array For Loop</a:t>
            </a:r>
            <a:endParaRPr lang="x-none" altLang="en-CA"/>
          </a:p>
          <a:p>
            <a:endParaRPr lang="x-none" altLang="en-CA"/>
          </a:p>
          <a:p>
            <a:endParaRPr lang="x-none" alt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CA">
                <a:sym typeface="+mn-ea"/>
                <a:hlinkClick r:id="rId1" action="ppaction://hlinkfile"/>
              </a:rPr>
              <a:t>https://docs.oracle.com/javase/tutorial/java/nutsandbolts/arrays.html</a:t>
            </a:r>
            <a:endParaRPr lang="x-none" altLang="en-CA">
              <a:sym typeface="+mn-ea"/>
              <a:hlinkClick r:id="rId1" action="ppaction://hlinkfile"/>
            </a:endParaRPr>
          </a:p>
          <a:p>
            <a:r>
              <a:rPr lang="en-CA" altLang="en-US">
                <a:hlinkClick r:id="rId2" tooltip="" action="ppaction://hlinkfile"/>
              </a:rPr>
              <a:t>https://docs.oracle.com/javase/tutorial/java/javaOO/enum.html</a:t>
            </a:r>
            <a:endParaRPr lang="en-CA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Class </a:t>
            </a:r>
            <a:r>
              <a:rPr lang="x-none" altLang="en-CA"/>
              <a:t>6</a:t>
            </a:r>
            <a:r>
              <a:rPr lang="en-CA" altLang="en-US"/>
              <a:t> -- </a:t>
            </a:r>
            <a:r>
              <a:rPr lang="x-none" altLang="en-CA"/>
              <a:t>Array and Enum</a:t>
            </a:r>
            <a:endParaRPr lang="x-none" alt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CA" altLang="en-US">
                <a:sym typeface="+mn-ea"/>
                <a:hlinkClick r:id="rId1"/>
              </a:rPr>
              <a:t>http://codingbat.com/java/Array-1</a:t>
            </a:r>
            <a:endParaRPr lang="en-CA" altLang="en-US">
              <a:hlinkClick r:id="rId1"/>
            </a:endParaRPr>
          </a:p>
          <a:p>
            <a:r>
              <a:rPr lang="en-CA" altLang="en-US">
                <a:sym typeface="+mn-ea"/>
                <a:hlinkClick r:id="rId2"/>
              </a:rPr>
              <a:t>http://codingbat.com/java/Array-2</a:t>
            </a:r>
            <a:endParaRPr lang="en-CA" altLang="en-US">
              <a:hlinkClick r:id="rId2"/>
            </a:endParaRPr>
          </a:p>
          <a:p>
            <a:r>
              <a:rPr lang="en-CA" altLang="en-US">
                <a:sym typeface="+mn-ea"/>
                <a:hlinkClick r:id="rId3"/>
              </a:rPr>
              <a:t>http://codingbat.com/java/Array-3</a:t>
            </a:r>
            <a:endParaRPr lang="en-CA" altLang="en-US"/>
          </a:p>
          <a:p>
            <a:endParaRPr lang="x-none" altLang="en-CA"/>
          </a:p>
          <a:p>
            <a:endParaRPr lang="x-none" alt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Class </a:t>
            </a:r>
            <a:r>
              <a:rPr lang="x-none" altLang="en-CA"/>
              <a:t>7</a:t>
            </a:r>
            <a:r>
              <a:rPr lang="en-CA" altLang="en-US"/>
              <a:t> -- </a:t>
            </a:r>
            <a:r>
              <a:rPr lang="x-none" altLang="en-CA"/>
              <a:t>Functions</a:t>
            </a:r>
            <a:endParaRPr lang="x-none" alt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x-none" altLang="en-CA"/>
              <a:t>Java Function Definition</a:t>
            </a:r>
            <a:endParaRPr lang="x-none" altLang="en-CA"/>
          </a:p>
          <a:p>
            <a:pPr lvl="1"/>
            <a:r>
              <a:rPr lang="x-none" altLang="en-CA" sz="2800"/>
              <a:t>input</a:t>
            </a:r>
            <a:endParaRPr lang="x-none" altLang="en-CA" sz="2800"/>
          </a:p>
          <a:p>
            <a:pPr lvl="1"/>
            <a:r>
              <a:rPr lang="x-none" altLang="en-CA" sz="2800"/>
              <a:t>output</a:t>
            </a:r>
            <a:endParaRPr lang="x-none" altLang="en-CA" sz="2800"/>
          </a:p>
          <a:p>
            <a:endParaRPr lang="x-none" altLang="en-CA"/>
          </a:p>
          <a:p>
            <a:endParaRPr lang="x-none" altLang="en-CA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CA" b="1">
                <a:solidFill>
                  <a:srgbClr val="FFFF00"/>
                </a:solidFill>
              </a:rPr>
              <a:t>Anybody give me a hand here? Because a full function is the ONLY thing required by CCC.</a:t>
            </a:r>
            <a:endParaRPr lang="x-none" altLang="en-CA"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Class </a:t>
            </a:r>
            <a:r>
              <a:rPr lang="x-none" altLang="en-CA"/>
              <a:t>8</a:t>
            </a:r>
            <a:r>
              <a:rPr lang="en-CA" altLang="en-US"/>
              <a:t> -- </a:t>
            </a:r>
            <a:r>
              <a:rPr lang="x-none" altLang="en-CA"/>
              <a:t>Recursions</a:t>
            </a:r>
            <a:endParaRPr lang="x-none" alt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x-none" altLang="en-CA" sz="2800"/>
              <a:t>Fibonacci Number</a:t>
            </a:r>
            <a:endParaRPr lang="x-none" altLang="en-CA" sz="2800"/>
          </a:p>
          <a:p>
            <a:pPr lvl="1"/>
            <a:r>
              <a:rPr lang="x-none" altLang="en-CA" sz="2450">
                <a:hlinkClick r:id="rId1" tooltip="" action="ppaction://hlinkfile"/>
              </a:rPr>
              <a:t>https://en.wikipedia.org/wiki/Fibonacci_number</a:t>
            </a:r>
            <a:endParaRPr lang="x-none" altLang="en-CA" sz="2450"/>
          </a:p>
          <a:p>
            <a:r>
              <a:rPr lang="x-none" altLang="en-CA" sz="2800"/>
              <a:t>More about Recursion</a:t>
            </a:r>
            <a:endParaRPr lang="x-none" altLang="en-CA" sz="2800"/>
          </a:p>
          <a:p>
            <a:pPr lvl="1"/>
            <a:r>
              <a:rPr lang="x-none" altLang="en-CA" sz="2450">
                <a:hlinkClick r:id="rId2" tooltip="" action="ppaction://hlinkfile"/>
              </a:rPr>
              <a:t>https://en.wikipedia.org/wiki/Recursion_(computer_science)</a:t>
            </a:r>
            <a:endParaRPr lang="x-none" altLang="en-CA" sz="2450"/>
          </a:p>
          <a:p>
            <a:endParaRPr lang="en-CA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CA" altLang="en-US">
                <a:hlinkClick r:id="rId3" tooltip=""/>
              </a:rPr>
              <a:t>http://codingbat.com/java/Recursion-1</a:t>
            </a:r>
            <a:endParaRPr lang="en-CA" altLang="en-US">
              <a:hlinkClick r:id="rId3" tooltip=""/>
            </a:endParaRPr>
          </a:p>
          <a:p>
            <a:r>
              <a:rPr lang="en-CA" altLang="en-US">
                <a:hlinkClick r:id="rId4" tooltip=""/>
              </a:rPr>
              <a:t>http://codingbat.com/java/Recursion-2</a:t>
            </a:r>
            <a:endParaRPr lang="en-CA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CA"/>
              <a:t>Java SDK nutsandbolts</a:t>
            </a:r>
            <a:endParaRPr lang="x-none" alt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x-none" altLang="en-CA">
                <a:sym typeface="+mn-ea"/>
              </a:rPr>
              <a:t>C</a:t>
            </a:r>
            <a:r>
              <a:rPr lang="en-CA" altLang="en-US">
                <a:sym typeface="+mn-ea"/>
              </a:rPr>
              <a:t>odecademy</a:t>
            </a:r>
            <a:endParaRPr lang="en-CA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/>
              <a:t>Afterwards ... 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  <a:hlinkClick r:id="rId1" tooltip=""/>
              </a:rPr>
              <a:t>http://mmhs.ca/ccc/index.htm</a:t>
            </a:r>
            <a:endParaRPr lang="en-US">
              <a:sym typeface="+mn-ea"/>
            </a:endParaRPr>
          </a:p>
          <a:p>
            <a:r>
              <a:rPr lang="en-US">
                <a:hlinkClick r:id="rId2" tooltip="" action="ppaction://hlinkfile"/>
              </a:rPr>
              <a:t>https://cemc.math.uwaterloo.ca/contests/past_contests.html</a:t>
            </a:r>
            <a:r>
              <a:rPr lang="en-US"/>
              <a:t>   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Class </a:t>
            </a:r>
            <a:r>
              <a:rPr lang="x-none" altLang="en-CA"/>
              <a:t>9</a:t>
            </a:r>
            <a:r>
              <a:rPr lang="en-CA" altLang="en-US"/>
              <a:t> -- </a:t>
            </a:r>
            <a:r>
              <a:rPr lang="x-none" altLang="en-CA"/>
              <a:t>CCC 2013, CCC2007</a:t>
            </a:r>
            <a:endParaRPr lang="x-none" alt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CA"/>
              <a:t>Homework:</a:t>
            </a:r>
            <a:endParaRPr lang="x-none" altLang="en-CA"/>
          </a:p>
          <a:p>
            <a:pPr lvl="1"/>
            <a:r>
              <a:rPr lang="x-none" altLang="en-CA">
                <a:sym typeface="+mn-ea"/>
              </a:rPr>
              <a:t>CCC</a:t>
            </a:r>
            <a:r>
              <a:rPr lang="x-none" altLang="en-CA" sz="2800"/>
              <a:t> 2001</a:t>
            </a:r>
            <a:endParaRPr lang="x-none" altLang="en-CA" sz="2800"/>
          </a:p>
          <a:p>
            <a:endParaRPr lang="x-none" alt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Class </a:t>
            </a:r>
            <a:r>
              <a:rPr lang="x-none" altLang="en-CA"/>
              <a:t>10</a:t>
            </a:r>
            <a:r>
              <a:rPr lang="en-CA" altLang="en-US"/>
              <a:t> -- </a:t>
            </a:r>
            <a:r>
              <a:rPr lang="x-none" altLang="en-CA"/>
              <a:t>CCC 2012, CCC 2006</a:t>
            </a:r>
            <a:endParaRPr lang="x-none" alt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CA"/>
              <a:t>Homework:</a:t>
            </a:r>
            <a:endParaRPr lang="x-none" altLang="en-CA"/>
          </a:p>
          <a:p>
            <a:pPr lvl="1"/>
            <a:r>
              <a:rPr lang="x-none" altLang="en-CA">
                <a:sym typeface="+mn-ea"/>
              </a:rPr>
              <a:t>CCC 2000</a:t>
            </a:r>
            <a:r>
              <a:rPr lang="x-none" altLang="en-CA" sz="2800"/>
              <a:t> </a:t>
            </a:r>
            <a:endParaRPr lang="x-none" altLang="en-CA" sz="2800"/>
          </a:p>
          <a:p>
            <a:endParaRPr lang="x-none" alt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Class </a:t>
            </a:r>
            <a:r>
              <a:rPr lang="x-none" altLang="en-CA"/>
              <a:t>11</a:t>
            </a:r>
            <a:r>
              <a:rPr lang="en-CA" altLang="en-US"/>
              <a:t> -- </a:t>
            </a:r>
            <a:r>
              <a:rPr lang="x-none" altLang="en-CA"/>
              <a:t>CCC 2011, CCC 2005</a:t>
            </a:r>
            <a:endParaRPr lang="x-none" alt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CA"/>
              <a:t>Homework:</a:t>
            </a:r>
            <a:endParaRPr lang="x-none" altLang="en-CA"/>
          </a:p>
          <a:p>
            <a:pPr lvl="1"/>
            <a:r>
              <a:rPr lang="x-none" altLang="en-CA">
                <a:sym typeface="+mn-ea"/>
              </a:rPr>
              <a:t>CCC 1999</a:t>
            </a:r>
            <a:r>
              <a:rPr lang="x-none" altLang="en-CA" sz="2800"/>
              <a:t> </a:t>
            </a:r>
            <a:endParaRPr lang="x-none" altLang="en-CA" sz="2800"/>
          </a:p>
          <a:p>
            <a:endParaRPr lang="x-none" alt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Class </a:t>
            </a:r>
            <a:r>
              <a:rPr lang="x-none" altLang="en-CA"/>
              <a:t>12</a:t>
            </a:r>
            <a:r>
              <a:rPr lang="en-CA" altLang="en-US"/>
              <a:t> -- </a:t>
            </a:r>
            <a:r>
              <a:rPr lang="x-none" altLang="en-CA"/>
              <a:t>CCC 2010, CCC 2004</a:t>
            </a:r>
            <a:endParaRPr lang="x-none" alt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CA"/>
              <a:t>Homework:</a:t>
            </a:r>
            <a:endParaRPr lang="x-none" altLang="en-CA"/>
          </a:p>
          <a:p>
            <a:pPr lvl="1"/>
            <a:r>
              <a:rPr lang="x-none" altLang="en-CA" sz="2800"/>
              <a:t>CCC 1998 </a:t>
            </a:r>
            <a:endParaRPr lang="x-none" altLang="en-CA" sz="2800"/>
          </a:p>
          <a:p>
            <a:endParaRPr lang="x-none" altLang="en-C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Class </a:t>
            </a:r>
            <a:r>
              <a:rPr lang="x-none" altLang="en-CA"/>
              <a:t>13</a:t>
            </a:r>
            <a:r>
              <a:rPr lang="en-CA" altLang="en-US"/>
              <a:t> -- </a:t>
            </a:r>
            <a:r>
              <a:rPr lang="x-none" altLang="en-CA"/>
              <a:t>CCC 2009, CCC 2003</a:t>
            </a:r>
            <a:endParaRPr lang="x-none" alt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CA"/>
              <a:t>Homework:</a:t>
            </a:r>
            <a:endParaRPr lang="x-none" altLang="en-CA"/>
          </a:p>
          <a:p>
            <a:pPr lvl="1"/>
            <a:r>
              <a:rPr lang="x-none" altLang="en-CA">
                <a:sym typeface="+mn-ea"/>
              </a:rPr>
              <a:t>CCC 1997</a:t>
            </a:r>
            <a:r>
              <a:rPr lang="x-none" altLang="en-CA" sz="2800"/>
              <a:t> </a:t>
            </a:r>
            <a:endParaRPr lang="x-none" altLang="en-CA" sz="2800"/>
          </a:p>
          <a:p>
            <a:endParaRPr lang="x-none" altLang="en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Class </a:t>
            </a:r>
            <a:r>
              <a:rPr lang="x-none" altLang="en-CA"/>
              <a:t>14</a:t>
            </a:r>
            <a:r>
              <a:rPr lang="en-CA" altLang="en-US"/>
              <a:t> -- </a:t>
            </a:r>
            <a:r>
              <a:rPr lang="x-none" altLang="en-CA"/>
              <a:t>CCC 2008, CCC 2002</a:t>
            </a:r>
            <a:endParaRPr lang="x-none" alt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CA"/>
              <a:t>Homework:</a:t>
            </a:r>
            <a:endParaRPr lang="x-none" altLang="en-CA"/>
          </a:p>
          <a:p>
            <a:pPr lvl="1"/>
            <a:r>
              <a:rPr lang="x-none" altLang="en-CA">
                <a:sym typeface="+mn-ea"/>
              </a:rPr>
              <a:t>CCC 1996</a:t>
            </a:r>
            <a:r>
              <a:rPr lang="x-none" altLang="en-CA" sz="2800"/>
              <a:t> </a:t>
            </a:r>
            <a:endParaRPr lang="x-none" altLang="en-CA" sz="2800"/>
          </a:p>
          <a:p>
            <a:endParaRPr lang="x-none" altLang="en-C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 sz="3200">
                <a:sym typeface="+mn-ea"/>
              </a:rPr>
              <a:t>Class </a:t>
            </a:r>
            <a:r>
              <a:rPr lang="x-none" altLang="en-CA" sz="3200">
                <a:sym typeface="+mn-ea"/>
              </a:rPr>
              <a:t>15</a:t>
            </a:r>
            <a:r>
              <a:rPr lang="en-CA" altLang="en-US" sz="3200">
                <a:sym typeface="+mn-ea"/>
              </a:rPr>
              <a:t> -- </a:t>
            </a:r>
            <a:r>
              <a:rPr lang="x-none" altLang="en-CA" sz="3200">
                <a:sym typeface="+mn-ea"/>
              </a:rPr>
              <a:t>CCC 2015, </a:t>
            </a:r>
            <a:r>
              <a:rPr lang="x-none" altLang="en-CA" sz="3200">
                <a:sym typeface="+mn-ea"/>
              </a:rPr>
              <a:t>Get familiar with CCC Web IDE</a:t>
            </a:r>
            <a:endParaRPr lang="x-none" altLang="en-CA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hlinkClick r:id="rId1" tooltip="" action="ppaction://hlinkfile"/>
              </a:rPr>
              <a:t>https://cemc.math.uwaterloo.ca/contests/computing/2015/index.html</a:t>
            </a:r>
            <a:endParaRPr lang="en-US">
              <a:hlinkClick r:id="rId1" tooltip="" action="ppaction://hlinkfile"/>
            </a:endParaRPr>
          </a:p>
          <a:p>
            <a:endParaRPr lang="en-US"/>
          </a:p>
          <a:p>
            <a:r>
              <a:rPr lang="x-none" altLang="en-US"/>
              <a:t>Homework: CCC 2014 </a:t>
            </a:r>
            <a:r>
              <a:rPr lang="x-none" altLang="en-US">
                <a:hlinkClick r:id="rId2" tooltip="" action="ppaction://hlinkfile"/>
              </a:rPr>
              <a:t>https://cemc.math.uwaterloo.ca/contests/computing/2014/index.html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 sz="3200"/>
              <a:t>Class </a:t>
            </a:r>
            <a:r>
              <a:rPr lang="x-none" altLang="en-CA" sz="3200"/>
              <a:t>16</a:t>
            </a:r>
            <a:r>
              <a:rPr lang="en-CA" altLang="en-US" sz="3200"/>
              <a:t> -- </a:t>
            </a:r>
            <a:r>
              <a:rPr lang="x-none" altLang="en-CA" sz="3200"/>
              <a:t>CCC 2016, </a:t>
            </a:r>
            <a:r>
              <a:rPr lang="x-none" altLang="en-CA" sz="3200">
                <a:sym typeface="+mn-ea"/>
              </a:rPr>
              <a:t>Get familiar with CCC Web IDE</a:t>
            </a:r>
            <a:endParaRPr lang="en-CA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hlinkClick r:id="rId1" tooltip="" action="ppaction://hlinkfile"/>
              </a:rPr>
              <a:t>https://cemc.math.uwaterloo.ca/contests/computing/2016/index.html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Class 1 -- About CEMC and CCC</a:t>
            </a:r>
            <a:endParaRPr lang="en-C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CA" altLang="en-US" sz="2000"/>
              <a:t>What is CEMC?</a:t>
            </a:r>
            <a:endParaRPr lang="en-CA" altLang="en-US" sz="2000"/>
          </a:p>
          <a:p>
            <a:pPr lvl="1"/>
            <a:r>
              <a:rPr lang="en-CA" altLang="en-US" sz="1750"/>
              <a:t>The CENTRE for EDUCATION in MATHEMATICS and COMPUTING</a:t>
            </a:r>
            <a:endParaRPr lang="en-CA" altLang="en-US" sz="1750"/>
          </a:p>
          <a:p>
            <a:pPr lvl="1"/>
            <a:r>
              <a:rPr lang="en-CA" altLang="en-US" sz="1750"/>
              <a:t>It belongs to University of Waterloo</a:t>
            </a:r>
            <a:endParaRPr lang="en-CA" altLang="en-US" sz="1750"/>
          </a:p>
          <a:p>
            <a:pPr lvl="1"/>
            <a:r>
              <a:rPr lang="en-CA" altLang="en-US" sz="1750"/>
              <a:t>Website: </a:t>
            </a:r>
            <a:r>
              <a:rPr lang="en-CA" altLang="en-US" sz="1750">
                <a:hlinkClick r:id="rId1" action="ppaction://hlinkfile"/>
              </a:rPr>
              <a:t>https://cemc.math.uwaterloo.ca/index.html</a:t>
            </a:r>
            <a:r>
              <a:rPr lang="en-CA" altLang="en-US" sz="1750"/>
              <a:t> </a:t>
            </a:r>
            <a:endParaRPr lang="en-CA" altLang="en-US" sz="1750"/>
          </a:p>
          <a:p>
            <a:r>
              <a:rPr lang="en-CA" altLang="en-US" sz="2000"/>
              <a:t>Contests</a:t>
            </a:r>
            <a:endParaRPr lang="en-CA" altLang="en-US" sz="2000"/>
          </a:p>
          <a:p>
            <a:pPr lvl="1"/>
            <a:r>
              <a:rPr lang="en-CA" altLang="en-US" sz="1750"/>
              <a:t>Categories: </a:t>
            </a:r>
            <a:r>
              <a:rPr lang="en-CA" altLang="en-US" sz="1750">
                <a:hlinkClick r:id="rId2"/>
              </a:rPr>
              <a:t>http://cemc.math.uwaterloo.ca/contests/contests.html</a:t>
            </a:r>
            <a:r>
              <a:rPr lang="en-CA" altLang="en-US" sz="1750"/>
              <a:t> </a:t>
            </a:r>
            <a:endParaRPr lang="en-CA" altLang="en-US" sz="1750"/>
          </a:p>
          <a:p>
            <a:pPr lvl="1"/>
            <a:r>
              <a:rPr lang="en-CA" altLang="en-US" sz="1750"/>
              <a:t>Past Contests: </a:t>
            </a:r>
            <a:r>
              <a:rPr lang="en-CA" altLang="en-US" sz="1750">
                <a:hlinkClick r:id="rId3"/>
              </a:rPr>
              <a:t>http://cemc.math.uwaterloo.ca/contests/past_contests.html</a:t>
            </a:r>
            <a:r>
              <a:rPr lang="en-CA" altLang="en-US" sz="1750"/>
              <a:t> </a:t>
            </a:r>
            <a:endParaRPr lang="en-CA" altLang="en-US" sz="1750"/>
          </a:p>
          <a:p>
            <a:r>
              <a:rPr lang="en-CA" altLang="en-US" sz="2000"/>
              <a:t>What is CCC?</a:t>
            </a:r>
            <a:endParaRPr lang="en-CA" altLang="en-US" sz="2000"/>
          </a:p>
          <a:p>
            <a:pPr lvl="1"/>
            <a:r>
              <a:rPr lang="en-CA" altLang="en-US" sz="1750"/>
              <a:t>Canadian Computing Contest</a:t>
            </a:r>
            <a:endParaRPr lang="en-CA" altLang="en-US" sz="1750"/>
          </a:p>
          <a:p>
            <a:pPr lvl="1"/>
            <a:r>
              <a:rPr lang="en-CA" altLang="en-US" sz="1750"/>
              <a:t>Website: </a:t>
            </a:r>
            <a:r>
              <a:rPr lang="en-CA" altLang="en-US" sz="1750">
                <a:hlinkClick r:id="rId4"/>
              </a:rPr>
              <a:t>http://cemc.math.uwaterloo.ca/contests/computing.html</a:t>
            </a:r>
            <a:endParaRPr lang="en-CA" altLang="en-US" sz="1750"/>
          </a:p>
          <a:p>
            <a:endParaRPr lang="en-CA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Class 1 -- </a:t>
            </a:r>
            <a:r>
              <a:rPr lang="x-none" altLang="en-CA"/>
              <a:t>Why? When? How?</a:t>
            </a:r>
            <a:endParaRPr lang="x-none" alt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CA" altLang="en-US" sz="2000"/>
              <a:t>Wh</a:t>
            </a:r>
            <a:r>
              <a:rPr lang="x-none" altLang="en-CA" sz="2000"/>
              <a:t>y</a:t>
            </a:r>
            <a:r>
              <a:rPr lang="en-CA" altLang="en-US" sz="2000"/>
              <a:t>?</a:t>
            </a:r>
            <a:endParaRPr lang="en-CA" altLang="en-US" sz="2000"/>
          </a:p>
          <a:p>
            <a:pPr lvl="1"/>
            <a:r>
              <a:rPr lang="en-CA" altLang="en-US" sz="1750">
                <a:hlinkClick r:id="rId1" action="ppaction://hlinkfile"/>
              </a:rPr>
              <a:t>Why should I write your contests?</a:t>
            </a:r>
            <a:endParaRPr lang="en-CA" altLang="en-US" sz="1750">
              <a:hlinkClick r:id="rId1" action="ppaction://hlinkfile"/>
            </a:endParaRPr>
          </a:p>
          <a:p>
            <a:pPr lvl="1"/>
            <a:r>
              <a:rPr lang="x-none" altLang="en-CA" sz="1750">
                <a:hlinkClick r:id="rId2" action="ppaction://hlinkfile"/>
              </a:rPr>
              <a:t>T</a:t>
            </a:r>
            <a:r>
              <a:rPr lang="en-CA" altLang="en-US" sz="1750">
                <a:hlinkClick r:id="rId2" action="ppaction://hlinkfile"/>
              </a:rPr>
              <a:t>op-performing </a:t>
            </a:r>
            <a:r>
              <a:rPr lang="x-none" altLang="en-CA" sz="1750">
                <a:hlinkClick r:id="rId2" action="ppaction://hlinkfile"/>
              </a:rPr>
              <a:t>are </a:t>
            </a:r>
            <a:r>
              <a:rPr lang="en-CA" altLang="en-US" sz="1700">
                <a:sym typeface="+mn-ea"/>
                <a:hlinkClick r:id="rId2" action="ppaction://hlinkfile"/>
              </a:rPr>
              <a:t>recognize</a:t>
            </a:r>
            <a:r>
              <a:rPr lang="x-none" altLang="en-CA" sz="1700">
                <a:sym typeface="+mn-ea"/>
                <a:hlinkClick r:id="rId2" action="ppaction://hlinkfile"/>
              </a:rPr>
              <a:t>d</a:t>
            </a:r>
            <a:r>
              <a:rPr lang="x-none" altLang="en-CA" sz="1700">
                <a:sym typeface="+mn-ea"/>
              </a:rPr>
              <a:t> </a:t>
            </a:r>
            <a:endParaRPr lang="en-CA" altLang="en-US" sz="1750"/>
          </a:p>
          <a:p>
            <a:pPr lvl="1"/>
            <a:r>
              <a:rPr lang="x-none" altLang="en-CA" sz="1750"/>
              <a:t>CCC Junior -&gt; CCC Senior -&gt; CCO (Canadian Computing Olympiad) -&gt; International Olympiad in Informatics (</a:t>
            </a:r>
            <a:r>
              <a:rPr lang="x-none" altLang="en-CA" sz="1750">
                <a:hlinkClick r:id="rId3" action="ppaction://hlinkfile"/>
              </a:rPr>
              <a:t>IOI</a:t>
            </a:r>
            <a:r>
              <a:rPr lang="x-none" altLang="en-CA" sz="1750"/>
              <a:t>). </a:t>
            </a:r>
            <a:endParaRPr lang="x-none" altLang="en-CA" sz="1750"/>
          </a:p>
          <a:p>
            <a:pPr lvl="1"/>
            <a:r>
              <a:rPr lang="x-none" altLang="en-CA" sz="1750"/>
              <a:t>More Details: </a:t>
            </a:r>
            <a:r>
              <a:rPr lang="x-none" altLang="en-CA" sz="1750">
                <a:hlinkClick r:id="rId4" action="ppaction://hlinkfile"/>
              </a:rPr>
              <a:t>https://cemc.math.uwaterloo.ca/contests/computing.html</a:t>
            </a:r>
            <a:endParaRPr lang="x-none" altLang="en-CA" sz="1750"/>
          </a:p>
          <a:p>
            <a:r>
              <a:rPr lang="x-none" altLang="en-CA" sz="2000">
                <a:hlinkClick r:id="rId5" action="ppaction://hlinkfile"/>
              </a:rPr>
              <a:t>When</a:t>
            </a:r>
            <a:r>
              <a:rPr lang="x-none" altLang="en-CA" sz="2000"/>
              <a:t>? </a:t>
            </a:r>
            <a:endParaRPr lang="x-none" altLang="en-CA" sz="2000"/>
          </a:p>
          <a:p>
            <a:pPr lvl="1"/>
            <a:r>
              <a:rPr lang="en-CA" altLang="en-US" sz="1750"/>
              <a:t>2016/2017 Contest Dates: </a:t>
            </a:r>
            <a:endParaRPr lang="en-CA" altLang="en-US" sz="1750"/>
          </a:p>
          <a:p>
            <a:endParaRPr lang="x-none" altLang="en-CA" sz="2000"/>
          </a:p>
          <a:p>
            <a:endParaRPr lang="x-none" altLang="en-CA" sz="2000"/>
          </a:p>
          <a:p>
            <a:endParaRPr lang="x-none" altLang="en-CA" sz="2000"/>
          </a:p>
          <a:p>
            <a:r>
              <a:rPr lang="x-none" altLang="en-CA" sz="2000"/>
              <a:t>How</a:t>
            </a:r>
            <a:r>
              <a:rPr lang="en-CA" altLang="en-US" sz="2000"/>
              <a:t>?</a:t>
            </a:r>
            <a:endParaRPr lang="en-CA" altLang="en-US" sz="2000"/>
          </a:p>
          <a:p>
            <a:pPr lvl="1"/>
            <a:r>
              <a:rPr lang="x-none" altLang="en-CA" sz="1750"/>
              <a:t>Registration: </a:t>
            </a:r>
            <a:r>
              <a:rPr lang="x-none" altLang="en-CA" sz="1750">
                <a:hlinkClick r:id="rId6" action="ppaction://hlinkfile"/>
              </a:rPr>
              <a:t>https://cemc.math.uwaterloo.ca/contests/registration.html</a:t>
            </a:r>
            <a:endParaRPr lang="x-none" altLang="en-CA" sz="1750"/>
          </a:p>
          <a:p>
            <a:pPr lvl="1"/>
            <a:r>
              <a:rPr lang="x-none" altLang="en-CA" sz="1750"/>
              <a:t>Login: </a:t>
            </a:r>
            <a:r>
              <a:rPr lang="x-none" altLang="en-CA" sz="1750">
                <a:hlinkClick r:id="rId7" action="ppaction://hlinkfile"/>
              </a:rPr>
              <a:t>https://cemc2.math.uwaterloo.ca/contest/Sigma/school/contestLogin.php</a:t>
            </a:r>
            <a:endParaRPr lang="x-none" altLang="en-CA" sz="1750"/>
          </a:p>
          <a:p>
            <a:pPr lvl="1"/>
            <a:endParaRPr lang="en-CA" altLang="en-US" sz="1750"/>
          </a:p>
          <a:p>
            <a:endParaRPr lang="en-CA" altLang="en-US" sz="2000"/>
          </a:p>
        </p:txBody>
      </p:sp>
      <p:graphicFrame>
        <p:nvGraphicFramePr>
          <p:cNvPr id="4" name="Table 3"/>
          <p:cNvGraphicFramePr/>
          <p:nvPr/>
        </p:nvGraphicFramePr>
        <p:xfrm>
          <a:off x="1404620" y="4237990"/>
          <a:ext cx="931227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880"/>
                <a:gridCol w="3104515"/>
                <a:gridCol w="31038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Contest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Contest Date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Registration Deadline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hlinkClick r:id="rId4" action="ppaction://hlinkfile"/>
                        </a:rPr>
                        <a:t>CCC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22-Feb-17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08-Feb-17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CCO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08-12 May-17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N/A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Class 1 -- </a:t>
            </a:r>
            <a:r>
              <a:rPr lang="x-none" altLang="en-CA"/>
              <a:t>Java </a:t>
            </a:r>
            <a:r>
              <a:rPr lang="en-CA" altLang="en-US"/>
              <a:t>Fundamental Concepts</a:t>
            </a:r>
            <a:endParaRPr lang="en-C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CA" sz="2000"/>
              <a:t>Java Virtual Machine</a:t>
            </a:r>
            <a:endParaRPr lang="x-none" altLang="en-CA" sz="2000"/>
          </a:p>
          <a:p>
            <a:pPr lvl="1"/>
            <a:r>
              <a:rPr lang="en-US" sz="17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</a:rPr>
              <a:t>Oracle JDK: </a:t>
            </a:r>
            <a:r>
              <a:rPr lang="en-US" sz="1700" u="sng" spc="-1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  <a:hlinkClick r:id="rId1"/>
              </a:rPr>
              <a:t>http://www.oracle.com/technetwork/java/javase/downloads/index.html</a:t>
            </a:r>
            <a:endParaRPr lang="en-US" sz="1700" u="sng" spc="-1">
              <a:solidFill>
                <a:srgbClr val="FF505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  <a:sym typeface="+mn-ea"/>
              <a:hlinkClick r:id="rId1"/>
            </a:endParaRPr>
          </a:p>
          <a:p>
            <a:pPr lvl="1"/>
            <a:r>
              <a:rPr lang="en-US" sz="17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</a:rPr>
              <a:t>OpenJDK: </a:t>
            </a:r>
            <a:r>
              <a:rPr lang="en-US" sz="1700" u="sng" spc="-1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  <a:hlinkClick r:id="rId2"/>
              </a:rPr>
              <a:t>http://openjdk.java.net/</a:t>
            </a:r>
            <a:endParaRPr lang="en-CA" altLang="en-US" sz="1750"/>
          </a:p>
          <a:p>
            <a:pPr lvl="1"/>
            <a:r>
              <a:rPr lang="x-none" altLang="en-CA" sz="1750"/>
              <a:t>CGJ</a:t>
            </a:r>
            <a:r>
              <a:rPr lang="en-CA" altLang="en-US" sz="1750"/>
              <a:t>: </a:t>
            </a:r>
            <a:r>
              <a:rPr lang="en-CA" altLang="en-US" sz="1750">
                <a:hlinkClick r:id="rId3" action="ppaction://hlinkfile"/>
              </a:rPr>
              <a:t>https://gcc.gnu.org/java/</a:t>
            </a:r>
            <a:endParaRPr lang="en-CA" altLang="en-US" sz="1750"/>
          </a:p>
          <a:p>
            <a:r>
              <a:rPr lang="en-CA" altLang="en-US" sz="2000">
                <a:sym typeface="+mn-ea"/>
              </a:rPr>
              <a:t>Integrated Development Environment (IDE) for </a:t>
            </a:r>
            <a:r>
              <a:rPr lang="x-none" altLang="en-CA" sz="2000">
                <a:sym typeface="+mn-ea"/>
              </a:rPr>
              <a:t>Java </a:t>
            </a:r>
            <a:r>
              <a:rPr lang="en-CA" altLang="en-US" sz="2000">
                <a:sym typeface="+mn-ea"/>
              </a:rPr>
              <a:t>Programming</a:t>
            </a:r>
            <a:endParaRPr lang="en-CA" altLang="en-US" sz="2000">
              <a:sym typeface="+mn-ea"/>
            </a:endParaRPr>
          </a:p>
          <a:p>
            <a:pPr lvl="1"/>
            <a:r>
              <a:rPr lang="x-none" altLang="en-CA" sz="1750">
                <a:sym typeface="+mn-ea"/>
              </a:rPr>
              <a:t>IntelliJ</a:t>
            </a:r>
            <a:r>
              <a:rPr lang="en-CA" altLang="en-US" sz="1750">
                <a:sym typeface="+mn-ea"/>
              </a:rPr>
              <a:t> (Community): </a:t>
            </a:r>
            <a:r>
              <a:rPr lang="en-CA" altLang="en-US" sz="1750">
                <a:sym typeface="+mn-ea"/>
                <a:hlinkClick r:id="rId4" action="ppaction://hlinkfile"/>
              </a:rPr>
              <a:t>https://www.jetbrains.com/idea/</a:t>
            </a:r>
            <a:r>
              <a:rPr lang="en-CA" altLang="en-US" sz="1750">
                <a:sym typeface="+mn-ea"/>
              </a:rPr>
              <a:t> </a:t>
            </a:r>
            <a:endParaRPr lang="en-CA" altLang="en-US" sz="1750">
              <a:sym typeface="+mn-ea"/>
            </a:endParaRPr>
          </a:p>
          <a:p>
            <a:pPr lvl="1"/>
            <a:r>
              <a:rPr lang="en-US" sz="17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</a:rPr>
              <a:t>Eclipse: </a:t>
            </a:r>
            <a:r>
              <a:rPr lang="en-US" sz="1700" u="sng" spc="-1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  <a:hlinkClick r:id="rId5"/>
              </a:rPr>
              <a:t>http://www.eclipse.org/</a:t>
            </a:r>
            <a:r>
              <a:rPr lang="en-CA" altLang="en-US" sz="1750">
                <a:sym typeface="+mn-ea"/>
              </a:rPr>
              <a:t> </a:t>
            </a:r>
            <a:endParaRPr lang="en-CA" altLang="en-US" sz="1750">
              <a:sym typeface="+mn-ea"/>
            </a:endParaRPr>
          </a:p>
          <a:p>
            <a:pPr lvl="1"/>
            <a:r>
              <a:rPr lang="en-US" sz="17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</a:rPr>
              <a:t>Netbeans: </a:t>
            </a:r>
            <a:r>
              <a:rPr lang="en-US" sz="1700" u="sng" spc="-1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  <a:hlinkClick r:id="rId1"/>
              </a:rPr>
              <a:t>http://www.oracle.com/technetwork/java/javase/downloads/index.html</a:t>
            </a:r>
            <a:r>
              <a:rPr lang="en-CA" altLang="en-US" sz="1750">
                <a:sym typeface="+mn-ea"/>
              </a:rPr>
              <a:t> </a:t>
            </a:r>
            <a:endParaRPr lang="en-CA" altLang="en-US" sz="1750">
              <a:sym typeface="+mn-ea"/>
            </a:endParaRPr>
          </a:p>
          <a:p>
            <a:r>
              <a:rPr lang="en-CA" altLang="en-US" sz="2000"/>
              <a:t>Your First </a:t>
            </a:r>
            <a:r>
              <a:rPr lang="x-none" altLang="en-CA" sz="2000"/>
              <a:t>Java </a:t>
            </a:r>
            <a:r>
              <a:rPr lang="en-CA" altLang="en-US" sz="2000"/>
              <a:t>Code</a:t>
            </a:r>
            <a:endParaRPr lang="en-CA" altLang="en-US" sz="1750"/>
          </a:p>
          <a:p>
            <a:endParaRPr lang="en-CA" altLang="en-US" sz="2000"/>
          </a:p>
        </p:txBody>
      </p:sp>
      <p:pic>
        <p:nvPicPr>
          <p:cNvPr id="117" name="Picture 4"/>
          <p:cNvPicPr/>
          <p:nvPr/>
        </p:nvPicPr>
        <p:blipFill>
          <a:blip r:embed="rId6"/>
          <a:stretch>
            <a:fillRect/>
          </a:stretch>
        </p:blipFill>
        <p:spPr>
          <a:xfrm>
            <a:off x="3720465" y="4384675"/>
            <a:ext cx="5449570" cy="22980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Class </a:t>
            </a:r>
            <a:r>
              <a:rPr lang="x-none" altLang="en-CA"/>
              <a:t>1</a:t>
            </a:r>
            <a:r>
              <a:rPr lang="en-CA" altLang="en-US"/>
              <a:t> -- </a:t>
            </a:r>
            <a:r>
              <a:rPr lang="x-none" altLang="en-CA"/>
              <a:t>Get Familiar with </a:t>
            </a:r>
            <a:r>
              <a:rPr lang="x-none" altLang="en-CA">
                <a:sym typeface="+mn-ea"/>
              </a:rPr>
              <a:t>Codecademy</a:t>
            </a:r>
            <a:endParaRPr lang="x-none" alt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x-none" altLang="en-CA" sz="3200">
                <a:sym typeface="+mn-ea"/>
              </a:rPr>
              <a:t>Create a Project</a:t>
            </a:r>
            <a:endParaRPr lang="x-none" altLang="en-CA" sz="3200">
              <a:sym typeface="+mn-ea"/>
            </a:endParaRPr>
          </a:p>
          <a:p>
            <a:r>
              <a:rPr lang="x-none" altLang="en-CA"/>
              <a:t>Add .java files</a:t>
            </a:r>
            <a:endParaRPr lang="x-none" altLang="en-CA"/>
          </a:p>
          <a:p>
            <a:r>
              <a:rPr lang="x-none" altLang="en-CA"/>
              <a:t>System.out.println("Something");</a:t>
            </a:r>
            <a:endParaRPr lang="x-none" altLang="en-CA"/>
          </a:p>
          <a:p>
            <a:r>
              <a:rPr lang="x-none" altLang="en-CA"/>
              <a:t>Build .class files</a:t>
            </a:r>
            <a:endParaRPr lang="x-none" altLang="en-CA"/>
          </a:p>
          <a:p>
            <a:r>
              <a:rPr lang="x-none" altLang="en-CA"/>
              <a:t>Debug</a:t>
            </a:r>
            <a:endParaRPr lang="x-none" altLang="en-CA"/>
          </a:p>
          <a:p>
            <a:r>
              <a:rPr lang="x-none" altLang="en-CA"/>
              <a:t>etc.</a:t>
            </a:r>
            <a:endParaRPr lang="x-none" alt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CA">
                <a:hlinkClick r:id="rId1" tooltip="" action="ppaction://hlinkfile"/>
              </a:rPr>
              <a:t>https://www.codecademy.com</a:t>
            </a:r>
            <a:endParaRPr lang="x-none" altLang="en-CA">
              <a:hlinkClick r:id="rId1" tooltip="" action="ppaction://hlinkfile"/>
            </a:endParaRPr>
          </a:p>
          <a:p>
            <a:r>
              <a:rPr lang="x-none" altLang="en-CA">
                <a:hlinkClick r:id="rId2" tooltip="" action="ppaction://hlinkfile"/>
              </a:rPr>
              <a:t>https://www.codecademy.com/learn/learn-java</a:t>
            </a:r>
            <a:endParaRPr lang="x-none" altLang="en-CA">
              <a:hlinkClick r:id="rId1" tooltip="" action="ppaction://hlinkfile"/>
            </a:endParaRPr>
          </a:p>
          <a:p>
            <a:endParaRPr lang="x-none" altLang="en-CA">
              <a:hlinkClick r:id="rId1" tooltip="" action="ppaction://hlinkfile"/>
            </a:endParaRPr>
          </a:p>
          <a:p>
            <a:endParaRPr lang="x-none" alt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Class </a:t>
            </a:r>
            <a:r>
              <a:rPr lang="x-none" altLang="en-CA"/>
              <a:t>1</a:t>
            </a:r>
            <a:r>
              <a:rPr lang="en-CA" altLang="en-US"/>
              <a:t> -- </a:t>
            </a:r>
            <a:r>
              <a:rPr lang="x-none" altLang="en-CA"/>
              <a:t>Primitive Data Types and Some Operators</a:t>
            </a:r>
            <a:endParaRPr lang="x-none" alt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x-none" altLang="en-CA"/>
              <a:t>Primitive Data Types</a:t>
            </a:r>
            <a:endParaRPr lang="x-none" altLang="en-CA"/>
          </a:p>
          <a:p>
            <a:pPr lvl="1"/>
            <a:r>
              <a:rPr lang="x-none" altLang="en-CA"/>
              <a:t>byte</a:t>
            </a:r>
            <a:endParaRPr lang="x-none" altLang="en-CA" sz="2450"/>
          </a:p>
          <a:p>
            <a:pPr lvl="1"/>
            <a:r>
              <a:rPr lang="x-none" altLang="en-CA"/>
              <a:t>short</a:t>
            </a:r>
            <a:endParaRPr lang="x-none" altLang="en-CA"/>
          </a:p>
          <a:p>
            <a:pPr lvl="1"/>
            <a:r>
              <a:rPr lang="x-none" altLang="en-CA"/>
              <a:t>int</a:t>
            </a:r>
            <a:endParaRPr lang="x-none" altLang="en-CA"/>
          </a:p>
          <a:p>
            <a:pPr lvl="1"/>
            <a:r>
              <a:rPr lang="x-none" altLang="en-CA"/>
              <a:t>long</a:t>
            </a:r>
            <a:endParaRPr lang="x-none" altLang="en-CA"/>
          </a:p>
          <a:p>
            <a:pPr lvl="1"/>
            <a:r>
              <a:rPr lang="x-none" altLang="en-CA"/>
              <a:t>float</a:t>
            </a:r>
            <a:endParaRPr lang="x-none" altLang="en-CA"/>
          </a:p>
          <a:p>
            <a:pPr lvl="1"/>
            <a:r>
              <a:rPr lang="x-none" altLang="en-CA"/>
              <a:t>double</a:t>
            </a:r>
            <a:endParaRPr lang="x-none" altLang="en-CA"/>
          </a:p>
          <a:p>
            <a:pPr lvl="1"/>
            <a:r>
              <a:rPr lang="x-none" altLang="en-CA"/>
              <a:t>boolean</a:t>
            </a:r>
            <a:endParaRPr lang="x-none" altLang="en-CA"/>
          </a:p>
          <a:p>
            <a:pPr lvl="1"/>
            <a:r>
              <a:rPr lang="x-none" altLang="en-CA"/>
              <a:t>char</a:t>
            </a:r>
            <a:endParaRPr lang="x-none" altLang="en-CA"/>
          </a:p>
        </p:txBody>
      </p:sp>
      <p:sp>
        <p:nvSpPr>
          <p:cNvPr id="6" name="Content Placeholder 5"/>
          <p:cNvSpPr/>
          <p:nvPr>
            <p:ph sz="half" idx="2"/>
          </p:nvPr>
        </p:nvSpPr>
        <p:spPr/>
        <p:txBody>
          <a:bodyPr/>
          <a:p>
            <a:r>
              <a:rPr lang="x-none" altLang="en-CA" sz="2800">
                <a:sym typeface="+mn-ea"/>
                <a:hlinkClick r:id="rId1" action="ppaction://hlinkfile"/>
              </a:rPr>
              <a:t>https://docs.oracle.com/javase/tutorial/java/nutsandbolts/datatypes.html</a:t>
            </a:r>
            <a:r>
              <a:rPr lang="x-none" altLang="en-CA" sz="2800">
                <a:sym typeface="+mn-ea"/>
              </a:rPr>
              <a:t> (1 webpage only)</a:t>
            </a:r>
            <a:endParaRPr lang="x-none" altLang="en-CA" sz="2800"/>
          </a:p>
          <a:p>
            <a:r>
              <a:rPr lang="x-none" altLang="en-CA" sz="2800"/>
              <a:t>Automatic Primitive Type Conversion</a:t>
            </a:r>
            <a:endParaRPr lang="x-none" altLang="en-CA" sz="2800"/>
          </a:p>
          <a:p>
            <a:r>
              <a:rPr lang="x-none" altLang="en-CA" sz="2800"/>
              <a:t>Finish all questions in introduction-to-java </a:t>
            </a:r>
            <a:r>
              <a:rPr lang="x-none" altLang="en-CA" sz="2800">
                <a:hlinkClick r:id="rId2" tooltip="" action="ppaction://hlinkfile"/>
              </a:rPr>
              <a:t>https://www.codecademy.com/courses/learn-java/lessons/introduction-to-java/</a:t>
            </a:r>
            <a:endParaRPr lang="x-none" altLang="en-CA" sz="2800">
              <a:hlinkClick r:id="rId2" tooltip="" action="ppaction://hlinkfile"/>
            </a:endParaRPr>
          </a:p>
          <a:p>
            <a:endParaRPr lang="x-none" altLang="en-CA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>
                <a:sym typeface="+mn-ea"/>
              </a:rPr>
              <a:t>Class </a:t>
            </a:r>
            <a:r>
              <a:rPr lang="x-none" altLang="en-CA">
                <a:sym typeface="+mn-ea"/>
              </a:rPr>
              <a:t>2</a:t>
            </a:r>
            <a:r>
              <a:rPr lang="en-CA" altLang="en-US">
                <a:sym typeface="+mn-ea"/>
              </a:rPr>
              <a:t> -- </a:t>
            </a:r>
            <a:r>
              <a:rPr lang="x-none" altLang="en-CA">
                <a:sym typeface="+mn-ea"/>
              </a:rPr>
              <a:t>Operators</a:t>
            </a:r>
            <a:endParaRPr lang="en-CA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CA" sz="3200">
                <a:sym typeface="+mn-ea"/>
              </a:rPr>
              <a:t>Equality and Relational</a:t>
            </a:r>
            <a:endParaRPr lang="x-none" altLang="en-CA" sz="3200"/>
          </a:p>
          <a:p>
            <a:pPr lvl="1"/>
            <a:r>
              <a:rPr lang="x-none" altLang="en-CA">
                <a:sym typeface="+mn-ea"/>
              </a:rPr>
              <a:t>==,!=,&gt;,&gt;=,&lt;,&lt;=</a:t>
            </a:r>
            <a:endParaRPr lang="x-none" altLang="en-CA">
              <a:sym typeface="+mn-ea"/>
            </a:endParaRPr>
          </a:p>
          <a:p>
            <a:r>
              <a:rPr lang="x-none" altLang="en-CA" sz="3200">
                <a:sym typeface="+mn-ea"/>
              </a:rPr>
              <a:t>Conditional</a:t>
            </a:r>
            <a:endParaRPr lang="x-none" altLang="en-CA" sz="3200">
              <a:sym typeface="+mn-ea"/>
            </a:endParaRPr>
          </a:p>
          <a:p>
            <a:pPr lvl="1"/>
            <a:r>
              <a:rPr lang="x-none" altLang="en-CA">
                <a:sym typeface="+mn-ea"/>
              </a:rPr>
              <a:t>&amp;&amp;</a:t>
            </a:r>
            <a:endParaRPr lang="x-none" altLang="en-CA"/>
          </a:p>
          <a:p>
            <a:pPr lvl="1"/>
            <a:r>
              <a:rPr lang="x-none" altLang="en-CA">
                <a:sym typeface="+mn-ea"/>
              </a:rPr>
              <a:t>||</a:t>
            </a:r>
            <a:endParaRPr lang="x-none" altLang="en-CA">
              <a:sym typeface="+mn-ea"/>
            </a:endParaRPr>
          </a:p>
          <a:p>
            <a:r>
              <a:rPr lang="x-none" altLang="en-CA" sz="2800">
                <a:sym typeface="+mn-ea"/>
                <a:hlinkClick r:id="rId1" action="ppaction://hlinkfile"/>
              </a:rPr>
              <a:t>https://docs.oracle.com/javase/tutorial/java/nutsandbolts/operators.html</a:t>
            </a:r>
            <a:r>
              <a:rPr lang="x-none" altLang="en-CA" sz="2800">
                <a:sym typeface="+mn-ea"/>
              </a:rPr>
              <a:t> (5 webpages continuously)</a:t>
            </a:r>
            <a:endParaRPr lang="en-CA" altLang="en-US"/>
          </a:p>
        </p:txBody>
      </p:sp>
      <p:sp>
        <p:nvSpPr>
          <p:cNvPr id="6" name="Content Placeholder 3"/>
          <p:cNvSpPr>
            <a:spLocks noGrp="1"/>
          </p:cNvSpPr>
          <p:nvPr/>
        </p:nvSpPr>
        <p:spPr>
          <a:xfrm>
            <a:off x="567055" y="1649730"/>
            <a:ext cx="5384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sz="3200">
                <a:sym typeface="+mn-ea"/>
              </a:rPr>
              <a:t>Assignment</a:t>
            </a:r>
            <a:endParaRPr lang="x-none" sz="3200"/>
          </a:p>
          <a:p>
            <a:pPr lvl="1"/>
            <a:r>
              <a:rPr lang="x-none">
                <a:sym typeface="+mn-ea"/>
              </a:rPr>
              <a:t>=</a:t>
            </a:r>
            <a:endParaRPr lang="x-none">
              <a:sym typeface="+mn-ea"/>
            </a:endParaRPr>
          </a:p>
          <a:p>
            <a:r>
              <a:rPr lang="x-none" sz="3200">
                <a:sym typeface="+mn-ea"/>
              </a:rPr>
              <a:t>Arithmetic</a:t>
            </a:r>
            <a:endParaRPr lang="x-none" sz="3200"/>
          </a:p>
          <a:p>
            <a:pPr lvl="1"/>
            <a:r>
              <a:rPr lang="x-none">
                <a:sym typeface="+mn-ea"/>
              </a:rPr>
              <a:t>:+,-,*,/,%</a:t>
            </a:r>
            <a:endParaRPr lang="x-none">
              <a:sym typeface="+mn-ea"/>
            </a:endParaRPr>
          </a:p>
          <a:p>
            <a:r>
              <a:rPr lang="x-none" sz="3200">
                <a:sym typeface="+mn-ea"/>
              </a:rPr>
              <a:t>Unary</a:t>
            </a:r>
            <a:endParaRPr lang="x-none" sz="3200"/>
          </a:p>
          <a:p>
            <a:pPr lvl="1"/>
            <a:r>
              <a:rPr lang="x-none">
                <a:sym typeface="+mn-ea"/>
              </a:rPr>
              <a:t>+,-,++,--,!</a:t>
            </a:r>
            <a:endParaRPr lang="x-none" alt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Class </a:t>
            </a:r>
            <a:r>
              <a:rPr lang="x-none" altLang="en-CA"/>
              <a:t>2</a:t>
            </a:r>
            <a:r>
              <a:rPr lang="en-CA" altLang="en-US"/>
              <a:t> -- </a:t>
            </a:r>
            <a:r>
              <a:rPr lang="x-none" altLang="en-CA"/>
              <a:t>Bit Operators</a:t>
            </a:r>
            <a:endParaRPr lang="x-none" alt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x-none" altLang="en-CA" sz="3200">
                <a:sym typeface="+mn-ea"/>
              </a:rPr>
              <a:t>Bitwise</a:t>
            </a:r>
            <a:endParaRPr lang="x-none" altLang="en-CA" sz="3200">
              <a:sym typeface="+mn-ea"/>
            </a:endParaRPr>
          </a:p>
          <a:p>
            <a:pPr lvl="1"/>
            <a:r>
              <a:rPr lang="x-none" altLang="en-CA">
                <a:sym typeface="+mn-ea"/>
              </a:rPr>
              <a:t>~</a:t>
            </a:r>
            <a:endParaRPr lang="x-none" altLang="en-CA">
              <a:sym typeface="+mn-ea"/>
            </a:endParaRPr>
          </a:p>
          <a:p>
            <a:r>
              <a:rPr lang="x-none" altLang="en-CA" sz="3200">
                <a:sym typeface="+mn-ea"/>
              </a:rPr>
              <a:t>Bit Shift</a:t>
            </a:r>
            <a:endParaRPr lang="x-none" altLang="en-CA" sz="3200"/>
          </a:p>
          <a:p>
            <a:pPr lvl="1"/>
            <a:r>
              <a:rPr lang="x-none" altLang="en-CA">
                <a:sym typeface="+mn-ea"/>
              </a:rPr>
              <a:t>&lt;&lt;,&gt;&gt;</a:t>
            </a:r>
            <a:endParaRPr lang="x-none" altLang="en-CA"/>
          </a:p>
          <a:p>
            <a:pPr lvl="1"/>
            <a:r>
              <a:rPr lang="x-none" altLang="en-CA">
                <a:sym typeface="+mn-ea"/>
              </a:rPr>
              <a:t>&lt;&lt;&lt;,&gt;&gt;&gt;</a:t>
            </a:r>
            <a:endParaRPr lang="x-none" altLang="en-CA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CA">
                <a:solidFill>
                  <a:srgbClr val="FF0000"/>
                </a:solidFill>
              </a:rPr>
              <a:t>If this can be ignored?</a:t>
            </a:r>
            <a:endParaRPr lang="x-none" altLang="en-CA">
              <a:solidFill>
                <a:srgbClr val="FF0000"/>
              </a:solidFill>
            </a:endParaRPr>
          </a:p>
          <a:p>
            <a:r>
              <a:rPr lang="x-none" altLang="en-CA" b="1">
                <a:solidFill>
                  <a:srgbClr val="FFFF00"/>
                </a:solidFill>
                <a:sym typeface="+mn-ea"/>
              </a:rPr>
              <a:t>The operators' piority</a:t>
            </a:r>
            <a:endParaRPr lang="x-none" altLang="en-CA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4802</Words>
  <Application>Kingsoft Office WPP</Application>
  <PresentationFormat>Widescreen</PresentationFormat>
  <Paragraphs>291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Art_mountaineering</vt:lpstr>
      <vt:lpstr>CCC Junior - Java</vt:lpstr>
      <vt:lpstr>PowerPoint 演示文稿</vt:lpstr>
      <vt:lpstr>Class 1 -- About CEMC and CCC</vt:lpstr>
      <vt:lpstr>Class 1 -- Why? When? How?</vt:lpstr>
      <vt:lpstr>Class 1 -- Java Fundamental Concepts</vt:lpstr>
      <vt:lpstr>Class 1 -- Get Familiar with Eclipse</vt:lpstr>
      <vt:lpstr>Class 1 -- Primitive Data Types and Some Operators</vt:lpstr>
      <vt:lpstr>Class 2 -- Operators</vt:lpstr>
      <vt:lpstr>Class 2 -- Bit Operators</vt:lpstr>
      <vt:lpstr>Class 3 -- Basic Gramma</vt:lpstr>
      <vt:lpstr>Class 3 -- Control Flow Statements</vt:lpstr>
      <vt:lpstr>codecademy</vt:lpstr>
      <vt:lpstr>Class 4 -- String</vt:lpstr>
      <vt:lpstr>Class 4 -- String</vt:lpstr>
      <vt:lpstr>Class 5 -- Characters and String</vt:lpstr>
      <vt:lpstr>Class 5 -- Array</vt:lpstr>
      <vt:lpstr>Class 6 -- Array</vt:lpstr>
      <vt:lpstr>Class 7 -- Recursions</vt:lpstr>
      <vt:lpstr>Class 6 -- Functions</vt:lpstr>
      <vt:lpstr>Afterwards ... </vt:lpstr>
      <vt:lpstr>Class 9 -- CCC 2014</vt:lpstr>
      <vt:lpstr>Class 10 -- CCC 2013</vt:lpstr>
      <vt:lpstr>Class 11 -- CCC 2012</vt:lpstr>
      <vt:lpstr>Class 12 -- CCC 2011</vt:lpstr>
      <vt:lpstr>Class 13 -- CCC 2010</vt:lpstr>
      <vt:lpstr>Class 14 -- CCC 2009</vt:lpstr>
      <vt:lpstr>Class 15 -- </vt:lpstr>
      <vt:lpstr>Class 16 --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YSA Web Design Course Schedule</dc:title>
  <dc:creator>Admin</dc:creator>
  <cp:lastModifiedBy>jiapei</cp:lastModifiedBy>
  <cp:revision>625</cp:revision>
  <dcterms:created xsi:type="dcterms:W3CDTF">2016-10-06T11:04:48Z</dcterms:created>
  <dcterms:modified xsi:type="dcterms:W3CDTF">2016-10-06T11:04:48Z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4105-10.1.0.5672</vt:lpwstr>
  </property>
</Properties>
</file>