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77" r:id="rId10"/>
  </p:sldIdLst>
  <p:sldSz cx="9144000" cy="5143500" type="screen16x9"/>
  <p:notesSz cx="6858000" cy="9144000"/>
  <p:embeddedFontLst>
    <p:embeddedFont>
      <p:font typeface="Barlow" panose="020B0604020202020204" charset="0"/>
      <p:regular r:id="rId12"/>
      <p:bold r:id="rId13"/>
      <p:italic r:id="rId14"/>
      <p:boldItalic r:id="rId15"/>
    </p:embeddedFont>
    <p:embeddedFont>
      <p:font typeface="Barlow Light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iriam Libre" panose="020B0604020202020204" charset="-79"/>
      <p:regular r:id="rId24"/>
      <p:bold r:id="rId25"/>
    </p:embeddedFont>
    <p:embeddedFont>
      <p:font typeface="Work Sans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EE2DFE-8CEA-49B0-B488-04D485560A19}">
  <a:tblStyle styleId="{B6EE2DFE-8CEA-49B0-B488-04D485560A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536" autoAdjust="0"/>
  </p:normalViewPr>
  <p:slideViewPr>
    <p:cSldViewPr snapToGrid="0">
      <p:cViewPr>
        <p:scale>
          <a:sx n="50" d="100"/>
          <a:sy n="50" d="100"/>
        </p:scale>
        <p:origin x="17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Trello progress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 progress</a:t>
            </a:r>
          </a:p>
          <a:p>
            <a:pPr marL="13970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Ask about project progress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 if they have achieved their goals and if they have not, ask them why not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CA" dirty="0"/>
              <a:t>Where are the commits</a:t>
            </a:r>
          </a:p>
          <a:p>
            <a:pPr marL="139700" indent="0">
              <a:buNone/>
            </a:pPr>
            <a:r>
              <a:rPr lang="en-CA" dirty="0"/>
              <a:t>Show me your </a:t>
            </a:r>
            <a:r>
              <a:rPr lang="en-CA" dirty="0" err="1"/>
              <a:t>trello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636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CA" dirty="0"/>
              <a:t>Where are the commits</a:t>
            </a:r>
          </a:p>
          <a:p>
            <a:pPr marL="139700" indent="0">
              <a:buNone/>
            </a:pPr>
            <a:r>
              <a:rPr lang="en-CA" dirty="0"/>
              <a:t>Show me your </a:t>
            </a:r>
            <a:r>
              <a:rPr lang="en-CA" dirty="0" err="1"/>
              <a:t>trello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939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CA" dirty="0"/>
              <a:t>Where are your commits</a:t>
            </a:r>
          </a:p>
          <a:p>
            <a:pPr marL="139700" indent="0">
              <a:buNone/>
            </a:pPr>
            <a:r>
              <a:rPr lang="en-CA" dirty="0"/>
              <a:t>Show me your </a:t>
            </a:r>
            <a:r>
              <a:rPr lang="en-CA" dirty="0" err="1"/>
              <a:t>trello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612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38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Different kinds of tests to accomplish different types of requirements</a:t>
            </a:r>
          </a:p>
          <a:p>
            <a:pPr marL="13970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368300" indent="-228600">
              <a:buAutoNum type="arabicPeriod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Unit tests are used for testing individual classes via testing the functions to see what they output based on given input</a:t>
            </a:r>
          </a:p>
          <a:p>
            <a:pPr marL="368300" indent="-228600">
              <a:buAutoNum type="arabicPeriod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Component Tests involves testing of multiple functionalities as a single code and its objective is to identify if any defect exists after connecting multiple functionalities with each other</a:t>
            </a:r>
          </a:p>
          <a:p>
            <a:pPr marL="368300" indent="-228600">
              <a:buAutoNum type="arabicPeriod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Tests all integrated modules to verify the combined functionality after integration is performed. </a:t>
            </a:r>
          </a:p>
          <a:p>
            <a:pPr marL="368300" indent="-228600">
              <a:buAutoNum type="arabicPeriod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Entire system is tested per the set requirements – supposed to cover everything</a:t>
            </a:r>
          </a:p>
          <a:p>
            <a:pPr marL="368300" indent="-228600">
              <a:buAutoNum type="arabicPeriod"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7993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511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833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>
            <a:alpha val="6769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o.ryanliu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457200" y="181325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700" dirty="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Java Design Studio - 6</a:t>
            </a:r>
            <a:endParaRPr sz="2700" dirty="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53313" y="2691510"/>
            <a:ext cx="8229600" cy="114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latin typeface="Miriam Libre"/>
                <a:ea typeface="Miriam Libre"/>
                <a:cs typeface="Miriam Libre"/>
                <a:sym typeface="Miriam Libre"/>
              </a:rPr>
              <a:t>Instructor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</a:rPr>
              <a:t>Ryan Liu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  <a:hlinkClick r:id="rId3"/>
              </a:rPr>
              <a:t>dio.ryanliu@Hotmail.com</a:t>
            </a:r>
            <a:endParaRPr lang="en-CA" sz="24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endParaRPr sz="24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ctrTitle" idx="4294967295"/>
          </p:nvPr>
        </p:nvSpPr>
        <p:spPr>
          <a:xfrm>
            <a:off x="2122450" y="577250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000000"/>
                </a:solidFill>
              </a:rPr>
              <a:t>JDS-6</a:t>
            </a:r>
            <a:endParaRPr sz="6000" dirty="0">
              <a:solidFill>
                <a:srgbClr val="000000"/>
              </a:solidFill>
            </a:endParaRPr>
          </a:p>
        </p:txBody>
      </p:sp>
      <p:grpSp>
        <p:nvGrpSpPr>
          <p:cNvPr id="244" name="Shape 244"/>
          <p:cNvGrpSpPr/>
          <p:nvPr/>
        </p:nvGrpSpPr>
        <p:grpSpPr>
          <a:xfrm rot="10800000">
            <a:off x="6768568" y="3288791"/>
            <a:ext cx="1918235" cy="1854713"/>
            <a:chOff x="6545263" y="855663"/>
            <a:chExt cx="2347900" cy="2270150"/>
          </a:xfrm>
        </p:grpSpPr>
        <p:sp>
          <p:nvSpPr>
            <p:cNvPr id="245" name="Shape 245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Shape 258"/>
          <p:cNvGrpSpPr/>
          <p:nvPr/>
        </p:nvGrpSpPr>
        <p:grpSpPr>
          <a:xfrm rot="-5400000">
            <a:off x="7535752" y="-182589"/>
            <a:ext cx="888696" cy="2327656"/>
            <a:chOff x="7556500" y="3806825"/>
            <a:chExt cx="838313" cy="2195488"/>
          </a:xfrm>
        </p:grpSpPr>
        <p:sp>
          <p:nvSpPr>
            <p:cNvPr id="259" name="Shape 25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457203" y="8"/>
            <a:ext cx="1215809" cy="2195332"/>
            <a:chOff x="0" y="855663"/>
            <a:chExt cx="1257300" cy="2270250"/>
          </a:xfrm>
        </p:grpSpPr>
        <p:sp>
          <p:nvSpPr>
            <p:cNvPr id="271" name="Shape 271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Shape 279"/>
          <p:cNvGrpSpPr/>
          <p:nvPr/>
        </p:nvGrpSpPr>
        <p:grpSpPr>
          <a:xfrm rot="5400000">
            <a:off x="460353" y="2761751"/>
            <a:ext cx="1213462" cy="2134153"/>
            <a:chOff x="4395788" y="4144963"/>
            <a:chExt cx="1058775" cy="1862100"/>
          </a:xfrm>
        </p:grpSpPr>
        <p:sp>
          <p:nvSpPr>
            <p:cNvPr id="280" name="Shape 280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6463BD"/>
                </a:solidFill>
              </a:rPr>
              <a:t>H</a:t>
            </a:r>
            <a:r>
              <a:rPr lang="en" sz="4500" dirty="0">
                <a:solidFill>
                  <a:srgbClr val="000000"/>
                </a:solidFill>
              </a:rPr>
              <a:t>omework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75994" y="1333953"/>
            <a:ext cx="5773500" cy="357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Goals and Progress</a:t>
            </a: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Students">
            <a:extLst>
              <a:ext uri="{FF2B5EF4-FFF2-40B4-BE49-F238E27FC236}">
                <a16:creationId xmlns:a16="http://schemas.microsoft.com/office/drawing/2014/main" id="{2B782295-49CA-40B5-8AA5-62FFB663A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43" y="2186654"/>
            <a:ext cx="70485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 idx="4294967295"/>
          </p:nvPr>
        </p:nvSpPr>
        <p:spPr>
          <a:xfrm>
            <a:off x="364743" y="411812"/>
            <a:ext cx="47950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4500" dirty="0">
                <a:solidFill>
                  <a:srgbClr val="6463BD"/>
                </a:solidFill>
              </a:rPr>
              <a:t>P</a:t>
            </a:r>
            <a:r>
              <a:rPr lang="en-CA" sz="4500" dirty="0">
                <a:solidFill>
                  <a:schemeClr val="tx1"/>
                </a:solidFill>
              </a:rPr>
              <a:t>rogress</a:t>
            </a:r>
            <a:r>
              <a:rPr lang="en-CA" sz="4500" dirty="0">
                <a:solidFill>
                  <a:srgbClr val="6463BD"/>
                </a:solidFill>
              </a:rPr>
              <a:t>?</a:t>
            </a:r>
            <a:endParaRPr sz="4500" dirty="0">
              <a:solidFill>
                <a:srgbClr val="000000"/>
              </a:solidFill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7615125" y="186185"/>
            <a:ext cx="1294440" cy="1150023"/>
            <a:chOff x="5292575" y="3681900"/>
            <a:chExt cx="420150" cy="373275"/>
          </a:xfrm>
        </p:grpSpPr>
        <p:sp>
          <p:nvSpPr>
            <p:cNvPr id="341" name="Shape 3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 rot="10800000">
            <a:off x="6793422" y="3014685"/>
            <a:ext cx="1549526" cy="2128814"/>
            <a:chOff x="0" y="855663"/>
            <a:chExt cx="1652475" cy="2270250"/>
          </a:xfrm>
        </p:grpSpPr>
        <p:sp>
          <p:nvSpPr>
            <p:cNvPr id="349" name="Shape 34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D2AF9A6-0767-474E-9BF9-7CBE9414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5" y="1749871"/>
            <a:ext cx="6012749" cy="23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 idx="4294967295"/>
          </p:nvPr>
        </p:nvSpPr>
        <p:spPr>
          <a:xfrm>
            <a:off x="364743" y="411812"/>
            <a:ext cx="47950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4500" dirty="0">
                <a:solidFill>
                  <a:srgbClr val="6463BD"/>
                </a:solidFill>
              </a:rPr>
              <a:t>P</a:t>
            </a:r>
            <a:r>
              <a:rPr lang="en-CA" sz="4500" dirty="0">
                <a:solidFill>
                  <a:schemeClr val="tx1"/>
                </a:solidFill>
              </a:rPr>
              <a:t>rogress</a:t>
            </a:r>
            <a:r>
              <a:rPr lang="en-CA" sz="4500" dirty="0">
                <a:solidFill>
                  <a:srgbClr val="6463BD"/>
                </a:solidFill>
              </a:rPr>
              <a:t>?</a:t>
            </a:r>
            <a:endParaRPr sz="4500" dirty="0">
              <a:solidFill>
                <a:srgbClr val="000000"/>
              </a:solidFill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7615125" y="186185"/>
            <a:ext cx="1294440" cy="1150023"/>
            <a:chOff x="5292575" y="3681900"/>
            <a:chExt cx="420150" cy="373275"/>
          </a:xfrm>
        </p:grpSpPr>
        <p:sp>
          <p:nvSpPr>
            <p:cNvPr id="341" name="Shape 3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 rot="10800000">
            <a:off x="6793422" y="3014685"/>
            <a:ext cx="1549526" cy="2128814"/>
            <a:chOff x="0" y="855663"/>
            <a:chExt cx="1652475" cy="2270250"/>
          </a:xfrm>
        </p:grpSpPr>
        <p:sp>
          <p:nvSpPr>
            <p:cNvPr id="349" name="Shape 34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C7ED5DB-24FD-4815-B7CE-8F757E655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1418"/>
            <a:ext cx="6011263" cy="30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2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 idx="4294967295"/>
          </p:nvPr>
        </p:nvSpPr>
        <p:spPr>
          <a:xfrm>
            <a:off x="364743" y="411812"/>
            <a:ext cx="47950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4500" dirty="0">
                <a:solidFill>
                  <a:srgbClr val="6463BD"/>
                </a:solidFill>
              </a:rPr>
              <a:t>P</a:t>
            </a:r>
            <a:r>
              <a:rPr lang="en-CA" sz="4500" dirty="0">
                <a:solidFill>
                  <a:schemeClr val="tx1"/>
                </a:solidFill>
              </a:rPr>
              <a:t>rogress</a:t>
            </a:r>
            <a:r>
              <a:rPr lang="en-CA" sz="4500" dirty="0">
                <a:solidFill>
                  <a:srgbClr val="6463BD"/>
                </a:solidFill>
              </a:rPr>
              <a:t>?</a:t>
            </a:r>
            <a:endParaRPr sz="4500" dirty="0">
              <a:solidFill>
                <a:srgbClr val="000000"/>
              </a:solidFill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7615125" y="186185"/>
            <a:ext cx="1294440" cy="1150023"/>
            <a:chOff x="5292575" y="3681900"/>
            <a:chExt cx="420150" cy="373275"/>
          </a:xfrm>
        </p:grpSpPr>
        <p:sp>
          <p:nvSpPr>
            <p:cNvPr id="341" name="Shape 3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 rot="10800000">
            <a:off x="6793422" y="3014685"/>
            <a:ext cx="1549526" cy="2128814"/>
            <a:chOff x="0" y="855663"/>
            <a:chExt cx="1652475" cy="2270250"/>
          </a:xfrm>
        </p:grpSpPr>
        <p:sp>
          <p:nvSpPr>
            <p:cNvPr id="349" name="Shape 34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5283D69-BE03-4AA9-9CC4-2DEE7812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9" y="1336208"/>
            <a:ext cx="5993424" cy="32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3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 idx="4294967295"/>
          </p:nvPr>
        </p:nvSpPr>
        <p:spPr>
          <a:xfrm>
            <a:off x="364743" y="411812"/>
            <a:ext cx="47950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4500" dirty="0">
                <a:solidFill>
                  <a:srgbClr val="6463BD"/>
                </a:solidFill>
              </a:rPr>
              <a:t>P</a:t>
            </a:r>
            <a:r>
              <a:rPr lang="en-CA" sz="4500" dirty="0">
                <a:solidFill>
                  <a:schemeClr val="tx1"/>
                </a:solidFill>
              </a:rPr>
              <a:t>rogress</a:t>
            </a:r>
            <a:r>
              <a:rPr lang="en-CA" sz="4500" dirty="0">
                <a:solidFill>
                  <a:srgbClr val="6463BD"/>
                </a:solidFill>
              </a:rPr>
              <a:t>?</a:t>
            </a:r>
            <a:endParaRPr sz="4500" dirty="0">
              <a:solidFill>
                <a:srgbClr val="000000"/>
              </a:solidFill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7615125" y="186185"/>
            <a:ext cx="1294440" cy="1150023"/>
            <a:chOff x="5292575" y="3681900"/>
            <a:chExt cx="420150" cy="373275"/>
          </a:xfrm>
        </p:grpSpPr>
        <p:sp>
          <p:nvSpPr>
            <p:cNvPr id="341" name="Shape 3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 rot="10800000">
            <a:off x="6793422" y="3014685"/>
            <a:ext cx="1549526" cy="2128814"/>
            <a:chOff x="0" y="855663"/>
            <a:chExt cx="1652475" cy="2270250"/>
          </a:xfrm>
        </p:grpSpPr>
        <p:sp>
          <p:nvSpPr>
            <p:cNvPr id="349" name="Shape 34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Shape 289">
            <a:extLst>
              <a:ext uri="{FF2B5EF4-FFF2-40B4-BE49-F238E27FC236}">
                <a16:creationId xmlns:a16="http://schemas.microsoft.com/office/drawing/2014/main" id="{42068B23-D02C-4828-BC44-B319F29E950B}"/>
              </a:ext>
            </a:extLst>
          </p:cNvPr>
          <p:cNvSpPr txBox="1"/>
          <p:nvPr/>
        </p:nvSpPr>
        <p:spPr>
          <a:xfrm>
            <a:off x="148031" y="1336207"/>
            <a:ext cx="5954818" cy="221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Where’s your GitHub and Progress Goals Jimmy?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I have asked you every single class for 3 weeks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Where’s your commits?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Where’s your Trello?</a:t>
            </a:r>
          </a:p>
        </p:txBody>
      </p:sp>
    </p:spTree>
    <p:extLst>
      <p:ext uri="{BB962C8B-B14F-4D97-AF65-F5344CB8AC3E}">
        <p14:creationId xmlns:p14="http://schemas.microsoft.com/office/powerpoint/2010/main" val="390031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6463BD"/>
                </a:solidFill>
              </a:rPr>
              <a:t>T</a:t>
            </a:r>
            <a:r>
              <a:rPr lang="en" sz="4500" dirty="0">
                <a:solidFill>
                  <a:srgbClr val="000000"/>
                </a:solidFill>
              </a:rPr>
              <a:t>est</a:t>
            </a:r>
            <a:r>
              <a:rPr lang="en-CA" sz="4500" dirty="0" err="1">
                <a:solidFill>
                  <a:srgbClr val="000000"/>
                </a:solidFill>
              </a:rPr>
              <a:t>ing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75994" y="1333953"/>
            <a:ext cx="5773500" cy="357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Unit Tests</a:t>
            </a:r>
          </a:p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Component Tests</a:t>
            </a:r>
          </a:p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Integration Tests</a:t>
            </a:r>
          </a:p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System Tests</a:t>
            </a: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040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6463BD"/>
                </a:solidFill>
              </a:rPr>
              <a:t>I</a:t>
            </a:r>
            <a:r>
              <a:rPr lang="en" sz="4500" dirty="0">
                <a:solidFill>
                  <a:srgbClr val="000000"/>
                </a:solidFill>
              </a:rPr>
              <a:t>mplementation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75994" y="1270000"/>
            <a:ext cx="5577043" cy="364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Test-driven development</a:t>
            </a:r>
          </a:p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Development based on Tasks</a:t>
            </a:r>
          </a:p>
          <a:p>
            <a:pPr marL="457200" lvl="3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Prepare a plan before you head in</a:t>
            </a:r>
          </a:p>
          <a:p>
            <a:pPr marL="457200" lvl="3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Do not Code </a:t>
            </a:r>
            <a:r>
              <a:rPr lang="en-CA" sz="1800">
                <a:latin typeface="Miriam Libre"/>
                <a:ea typeface="Miriam Libre"/>
                <a:cs typeface="Miriam Libre"/>
                <a:sym typeface="Miriam Libre"/>
              </a:rPr>
              <a:t>before planning</a:t>
            </a:r>
            <a:endParaRPr lang="en-CA"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36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4500" dirty="0">
                <a:solidFill>
                  <a:srgbClr val="6463BD"/>
                </a:solidFill>
              </a:rPr>
              <a:t>E</a:t>
            </a:r>
            <a:r>
              <a:rPr lang="en-CA" sz="4500" dirty="0">
                <a:solidFill>
                  <a:schemeClr val="tx1"/>
                </a:solidFill>
              </a:rPr>
              <a:t>nd </a:t>
            </a:r>
            <a:r>
              <a:rPr lang="en-CA" sz="4500" dirty="0">
                <a:solidFill>
                  <a:srgbClr val="6463BD"/>
                </a:solidFill>
              </a:rPr>
              <a:t>O</a:t>
            </a:r>
            <a:r>
              <a:rPr lang="en-CA" sz="4500" dirty="0">
                <a:solidFill>
                  <a:schemeClr val="tx1"/>
                </a:solidFill>
              </a:rPr>
              <a:t>f </a:t>
            </a:r>
            <a:r>
              <a:rPr lang="en-CA" sz="4500" dirty="0">
                <a:solidFill>
                  <a:srgbClr val="6463BD"/>
                </a:solidFill>
              </a:rPr>
              <a:t>C</a:t>
            </a:r>
            <a:r>
              <a:rPr lang="en-CA" sz="4500" dirty="0">
                <a:solidFill>
                  <a:schemeClr val="tx1"/>
                </a:solidFill>
              </a:rPr>
              <a:t>lass</a:t>
            </a:r>
            <a:endParaRPr sz="4500" dirty="0">
              <a:solidFill>
                <a:schemeClr val="tx1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139800" y="1367436"/>
            <a:ext cx="5773500" cy="356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Continue project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Don’t forget to keep up good practices!</a:t>
            </a: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103321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241</Words>
  <Application>Microsoft Office PowerPoint</Application>
  <PresentationFormat>On-screen Show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Miriam Libre</vt:lpstr>
      <vt:lpstr>Arial</vt:lpstr>
      <vt:lpstr>Calibri</vt:lpstr>
      <vt:lpstr>Barlow Light</vt:lpstr>
      <vt:lpstr>Work Sans</vt:lpstr>
      <vt:lpstr>Barlow</vt:lpstr>
      <vt:lpstr>Roderigo template</vt:lpstr>
      <vt:lpstr>JDS-6</vt:lpstr>
      <vt:lpstr>Homework</vt:lpstr>
      <vt:lpstr>Progress?</vt:lpstr>
      <vt:lpstr>Progress?</vt:lpstr>
      <vt:lpstr>Progress?</vt:lpstr>
      <vt:lpstr>Progress?</vt:lpstr>
      <vt:lpstr>Testing</vt:lpstr>
      <vt:lpstr>Implementation</vt:lpstr>
      <vt:lpstr>End Of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Lock++</dc:title>
  <cp:lastModifiedBy>Ryan Liu</cp:lastModifiedBy>
  <cp:revision>268</cp:revision>
  <dcterms:modified xsi:type="dcterms:W3CDTF">2018-07-01T08:51:28Z</dcterms:modified>
</cp:coreProperties>
</file>