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78" r:id="rId5"/>
    <p:sldId id="279" r:id="rId6"/>
    <p:sldId id="259" r:id="rId7"/>
    <p:sldId id="275" r:id="rId8"/>
    <p:sldId id="276" r:id="rId9"/>
    <p:sldId id="277" r:id="rId10"/>
    <p:sldId id="273" r:id="rId11"/>
    <p:sldId id="274" r:id="rId12"/>
  </p:sldIdLst>
  <p:sldSz cx="9144000" cy="5143500" type="screen16x9"/>
  <p:notesSz cx="6858000" cy="9144000"/>
  <p:embeddedFontLst>
    <p:embeddedFont>
      <p:font typeface="Miriam Libre" panose="020B0604020202020204" charset="-79"/>
      <p:regular r:id="rId14"/>
      <p:bold r:id="rId15"/>
    </p:embeddedFont>
    <p:embeddedFont>
      <p:font typeface="Barlow Light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aleway Light" panose="020B0604020202020204" charset="0"/>
      <p:regular r:id="rId24"/>
      <p:bold r:id="rId25"/>
      <p:italic r:id="rId26"/>
      <p:boldItalic r:id="rId27"/>
    </p:embeddedFont>
    <p:embeddedFont>
      <p:font typeface="Work Sans" panose="020B0604020202020204" charset="0"/>
      <p:regular r:id="rId28"/>
      <p:bold r:id="rId29"/>
    </p:embeddedFont>
    <p:embeddedFont>
      <p:font typeface="Barlow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6EE2DFE-8CEA-49B0-B488-04D485560A19}">
  <a:tblStyle styleId="{B6EE2DFE-8CEA-49B0-B488-04D485560A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1" autoAdjust="0"/>
  </p:normalViewPr>
  <p:slideViewPr>
    <p:cSldViewPr snapToGrid="0">
      <p:cViewPr varScale="1">
        <p:scale>
          <a:sx n="131" d="100"/>
          <a:sy n="131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Continuation of last slide and our choices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make these choices?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244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Continuation of last slide and our choices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make these choices?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125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Self-introduction: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dirty="0"/>
              <a:t>My name is Ryan Liu, currently a third year computer engineering student at UBC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dirty="0"/>
              <a:t>I’ve worked at a few companies during my co-op program, so I’m fairly experienced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CA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Ask Students to do a quick introduction and ask them about their experience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CA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There will be weekly homework, and it’ll start off easy but it will definitely ramp up to hard so students should definitely work hard outside of class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The first few are sample projects, meaning they are projects I’ve come up with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CA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If you don’t want to pursue these projects, you are welcome to come up with your own idea. If you do decide to go with this, discuss it with me as I need to approve of its difficulty levels beforehand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CA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We need to decide what projects everyone is doing by the end of the first hour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are Data Structures and Algorithms? Ask Students for examples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Why do we use them?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Just because something works doesn’t mean it “works”. </a:t>
            </a:r>
          </a:p>
        </p:txBody>
      </p:sp>
    </p:spTree>
    <p:extLst>
      <p:ext uri="{BB962C8B-B14F-4D97-AF65-F5344CB8AC3E}">
        <p14:creationId xmlns:p14="http://schemas.microsoft.com/office/powerpoint/2010/main" val="57862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Continuation of last slide and our choices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make these choices?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17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Software Architecture defines: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/>
              <a:t>The components of the software system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/>
              <a:t>How the components interact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/>
              <a:t>How control is managed between the component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Why: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/>
              <a:t>Decomposes complex system into not so complex components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/>
              <a:t>Splitting of work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/>
              <a:t>Lays down proper groundwork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Analysis: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/>
              <a:t>Asks “what is the problem?”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/>
              <a:t>Is needed to understand what is required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Design: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/>
              <a:t>Investigates “how to build a solution”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/>
              <a:t>Focuses on building technical solutions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When someone designs anything, they first must ask what does this solve?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196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Abstract Data types (things you should be familiar with)</a:t>
            </a:r>
          </a:p>
        </p:txBody>
      </p:sp>
    </p:spTree>
    <p:extLst>
      <p:ext uri="{BB962C8B-B14F-4D97-AF65-F5344CB8AC3E}">
        <p14:creationId xmlns:p14="http://schemas.microsoft.com/office/powerpoint/2010/main" val="291780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Example: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GUI, Debugging Systems, etc</a:t>
            </a:r>
          </a:p>
        </p:txBody>
      </p:sp>
    </p:spTree>
    <p:extLst>
      <p:ext uri="{BB962C8B-B14F-4D97-AF65-F5344CB8AC3E}">
        <p14:creationId xmlns:p14="http://schemas.microsoft.com/office/powerpoint/2010/main" val="87833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>
            <a:alpha val="6769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o.ryanliu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domains/java/java-introdu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457200" y="181325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700" dirty="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Java Design Studio - 1</a:t>
            </a:r>
            <a:endParaRPr sz="2700" dirty="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53313" y="2691510"/>
            <a:ext cx="8229600" cy="114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latin typeface="Miriam Libre"/>
                <a:ea typeface="Miriam Libre"/>
                <a:cs typeface="Miriam Libre"/>
                <a:sym typeface="Miriam Libre"/>
              </a:rPr>
              <a:t>Instructor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</a:rPr>
              <a:t>Ryan Liu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  <a:hlinkClick r:id="rId3"/>
              </a:rPr>
              <a:t>dio.ryanliu@Hotmail.com</a:t>
            </a:r>
            <a:endParaRPr lang="en-CA" sz="24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endParaRPr sz="24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ctrTitle" idx="4294967295"/>
          </p:nvPr>
        </p:nvSpPr>
        <p:spPr>
          <a:xfrm>
            <a:off x="2122450" y="577250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000000"/>
                </a:solidFill>
              </a:rPr>
              <a:t>JDS-1</a:t>
            </a:r>
            <a:endParaRPr sz="6000" dirty="0">
              <a:solidFill>
                <a:srgbClr val="000000"/>
              </a:solidFill>
            </a:endParaRPr>
          </a:p>
        </p:txBody>
      </p:sp>
      <p:grpSp>
        <p:nvGrpSpPr>
          <p:cNvPr id="244" name="Shape 244"/>
          <p:cNvGrpSpPr/>
          <p:nvPr/>
        </p:nvGrpSpPr>
        <p:grpSpPr>
          <a:xfrm rot="10800000">
            <a:off x="6768568" y="3288791"/>
            <a:ext cx="1918235" cy="1854713"/>
            <a:chOff x="6545263" y="855663"/>
            <a:chExt cx="2347900" cy="2270150"/>
          </a:xfrm>
        </p:grpSpPr>
        <p:sp>
          <p:nvSpPr>
            <p:cNvPr id="245" name="Shape 245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Shape 258"/>
          <p:cNvGrpSpPr/>
          <p:nvPr/>
        </p:nvGrpSpPr>
        <p:grpSpPr>
          <a:xfrm rot="-5400000">
            <a:off x="7535752" y="-182589"/>
            <a:ext cx="888696" cy="2327656"/>
            <a:chOff x="7556500" y="3806825"/>
            <a:chExt cx="838313" cy="2195488"/>
          </a:xfrm>
        </p:grpSpPr>
        <p:sp>
          <p:nvSpPr>
            <p:cNvPr id="259" name="Shape 25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457203" y="8"/>
            <a:ext cx="1215809" cy="2195332"/>
            <a:chOff x="0" y="855663"/>
            <a:chExt cx="1257300" cy="2270250"/>
          </a:xfrm>
        </p:grpSpPr>
        <p:sp>
          <p:nvSpPr>
            <p:cNvPr id="271" name="Shape 271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Shape 279"/>
          <p:cNvGrpSpPr/>
          <p:nvPr/>
        </p:nvGrpSpPr>
        <p:grpSpPr>
          <a:xfrm rot="5400000">
            <a:off x="460353" y="2761751"/>
            <a:ext cx="1213462" cy="2134153"/>
            <a:chOff x="4395788" y="4144963"/>
            <a:chExt cx="1058775" cy="1862100"/>
          </a:xfrm>
        </p:grpSpPr>
        <p:sp>
          <p:nvSpPr>
            <p:cNvPr id="280" name="Shape 280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title" idx="4294967295"/>
          </p:nvPr>
        </p:nvSpPr>
        <p:spPr>
          <a:xfrm>
            <a:off x="0" y="129775"/>
            <a:ext cx="9144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4500" dirty="0">
                <a:solidFill>
                  <a:srgbClr val="6463BD"/>
                </a:solidFill>
              </a:rPr>
              <a:t>A</a:t>
            </a:r>
            <a:r>
              <a:rPr lang="en" sz="4500" dirty="0">
                <a:solidFill>
                  <a:schemeClr val="dk1"/>
                </a:solidFill>
              </a:rPr>
              <a:t>rchitecture </a:t>
            </a:r>
            <a:r>
              <a:rPr lang="en" sz="4500" dirty="0">
                <a:solidFill>
                  <a:srgbClr val="6463BD"/>
                </a:solidFill>
              </a:rPr>
              <a:t>E</a:t>
            </a:r>
            <a:r>
              <a:rPr lang="en-CA" sz="4500" dirty="0">
                <a:solidFill>
                  <a:schemeClr val="dk1"/>
                </a:solidFill>
              </a:rPr>
              <a:t>xample - 1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7929449" y="376375"/>
            <a:ext cx="857404" cy="85740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Shape 382"/>
          <p:cNvGrpSpPr/>
          <p:nvPr/>
        </p:nvGrpSpPr>
        <p:grpSpPr>
          <a:xfrm rot="10800000" flipH="1">
            <a:off x="215241" y="3847202"/>
            <a:ext cx="1675041" cy="1296178"/>
            <a:chOff x="9598025" y="882650"/>
            <a:chExt cx="2266938" cy="1754200"/>
          </a:xfrm>
        </p:grpSpPr>
        <p:sp>
          <p:nvSpPr>
            <p:cNvPr id="383" name="Shape 383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7253639" y="3837962"/>
            <a:ext cx="1652679" cy="1314660"/>
            <a:chOff x="9925050" y="4203700"/>
            <a:chExt cx="2267050" cy="1803375"/>
          </a:xfrm>
        </p:grpSpPr>
        <p:sp>
          <p:nvSpPr>
            <p:cNvPr id="388" name="Shape 38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Shape 400"/>
          <p:cNvGrpSpPr/>
          <p:nvPr/>
        </p:nvGrpSpPr>
        <p:grpSpPr>
          <a:xfrm rot="-5400000">
            <a:off x="189143" y="567395"/>
            <a:ext cx="1193271" cy="1550402"/>
            <a:chOff x="3357563" y="850900"/>
            <a:chExt cx="1882725" cy="2446200"/>
          </a:xfrm>
        </p:grpSpPr>
        <p:sp>
          <p:nvSpPr>
            <p:cNvPr id="401" name="Shape 401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 rot="5400000">
            <a:off x="7761518" y="1760670"/>
            <a:ext cx="1193271" cy="1550402"/>
            <a:chOff x="3357563" y="850900"/>
            <a:chExt cx="1882725" cy="2446200"/>
          </a:xfrm>
        </p:grpSpPr>
        <p:sp>
          <p:nvSpPr>
            <p:cNvPr id="415" name="Shape 415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34" name="Picture 10" descr="https://lh6.googleusercontent.com/u9D7F0L9WtF3_dQ4IW7VZAfACNqWiPMtCBZwnKQ23yOoapo7uqGtCR4PbEv0xjl2azPy5ZwfE7h_C1Z-McUI8E_WI2lOpxPO6tNfEWf9QrHNEONXFiVCr_Z8h2FMz3SYRBwIVC90">
            <a:extLst>
              <a:ext uri="{FF2B5EF4-FFF2-40B4-BE49-F238E27FC236}">
                <a16:creationId xmlns:a16="http://schemas.microsoft.com/office/drawing/2014/main" id="{78EC6333-A05A-4748-BE72-31BF2CD07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08" y="1125282"/>
            <a:ext cx="4976540" cy="316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76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title" idx="4294967295"/>
          </p:nvPr>
        </p:nvSpPr>
        <p:spPr>
          <a:xfrm>
            <a:off x="0" y="129775"/>
            <a:ext cx="9144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4500" dirty="0">
                <a:solidFill>
                  <a:srgbClr val="6463BD"/>
                </a:solidFill>
              </a:rPr>
              <a:t>A</a:t>
            </a:r>
            <a:r>
              <a:rPr lang="en" sz="4500" dirty="0">
                <a:solidFill>
                  <a:schemeClr val="dk1"/>
                </a:solidFill>
              </a:rPr>
              <a:t>rchitecture </a:t>
            </a:r>
            <a:r>
              <a:rPr lang="en" sz="4500" dirty="0">
                <a:solidFill>
                  <a:srgbClr val="6463BD"/>
                </a:solidFill>
              </a:rPr>
              <a:t>E</a:t>
            </a:r>
            <a:r>
              <a:rPr lang="en-CA" sz="4500" dirty="0">
                <a:solidFill>
                  <a:schemeClr val="dk1"/>
                </a:solidFill>
              </a:rPr>
              <a:t>xample - 1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7929449" y="376375"/>
            <a:ext cx="857404" cy="85740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Shape 382"/>
          <p:cNvGrpSpPr/>
          <p:nvPr/>
        </p:nvGrpSpPr>
        <p:grpSpPr>
          <a:xfrm rot="10800000" flipH="1">
            <a:off x="215241" y="3847202"/>
            <a:ext cx="1675041" cy="1296178"/>
            <a:chOff x="9598025" y="882650"/>
            <a:chExt cx="2266938" cy="1754200"/>
          </a:xfrm>
        </p:grpSpPr>
        <p:sp>
          <p:nvSpPr>
            <p:cNvPr id="383" name="Shape 383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7253639" y="3837962"/>
            <a:ext cx="1652679" cy="1314660"/>
            <a:chOff x="9925050" y="4203700"/>
            <a:chExt cx="2267050" cy="1803375"/>
          </a:xfrm>
        </p:grpSpPr>
        <p:sp>
          <p:nvSpPr>
            <p:cNvPr id="388" name="Shape 38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Shape 400"/>
          <p:cNvGrpSpPr/>
          <p:nvPr/>
        </p:nvGrpSpPr>
        <p:grpSpPr>
          <a:xfrm rot="-5400000">
            <a:off x="189143" y="567395"/>
            <a:ext cx="1193271" cy="1550402"/>
            <a:chOff x="3357563" y="850900"/>
            <a:chExt cx="1882725" cy="2446200"/>
          </a:xfrm>
        </p:grpSpPr>
        <p:sp>
          <p:nvSpPr>
            <p:cNvPr id="401" name="Shape 401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 rot="5400000">
            <a:off x="7761518" y="1760670"/>
            <a:ext cx="1193271" cy="1550402"/>
            <a:chOff x="3357563" y="850900"/>
            <a:chExt cx="1882725" cy="2446200"/>
          </a:xfrm>
        </p:grpSpPr>
        <p:sp>
          <p:nvSpPr>
            <p:cNvPr id="415" name="Shape 415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42972F6-EE7D-430E-89EC-23E74674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68" y="896512"/>
            <a:ext cx="5175184" cy="343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9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6463BD"/>
                </a:solidFill>
              </a:rPr>
              <a:t>I</a:t>
            </a:r>
            <a:r>
              <a:rPr lang="en" sz="4500" dirty="0">
                <a:solidFill>
                  <a:srgbClr val="000000"/>
                </a:solidFill>
              </a:rPr>
              <a:t>ntroduction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75994" y="1333953"/>
            <a:ext cx="5773500" cy="357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Self-introduction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Experience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Homework </a:t>
            </a:r>
            <a:r>
              <a:rPr lang="en-CA" sz="1800" dirty="0">
                <a:latin typeface="Miriam Libre"/>
                <a:ea typeface="Miriam Libre"/>
                <a:cs typeface="Miriam Libre"/>
                <a:sym typeface="Wingdings" panose="05000000000000000000" pitchFamily="2" charset="2"/>
              </a:rPr>
              <a:t></a:t>
            </a:r>
          </a:p>
          <a:p>
            <a:pPr marL="457200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000" dirty="0">
                <a:latin typeface="Miriam Libre"/>
                <a:ea typeface="Miriam Libre"/>
                <a:cs typeface="Miriam Libre"/>
                <a:sym typeface="Miriam Libre"/>
                <a:hlinkClick r:id="rId3"/>
              </a:rPr>
              <a:t>https://www.hackerrank.com/domains/java/java-introduction</a:t>
            </a:r>
            <a:endParaRPr lang="en-CA" sz="10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endParaRPr lang="en-CA" sz="18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801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000000"/>
                </a:solidFill>
              </a:rPr>
              <a:t>Projec</a:t>
            </a:r>
            <a:r>
              <a:rPr lang="en-CA" sz="4500" dirty="0">
                <a:solidFill>
                  <a:srgbClr val="000000"/>
                </a:solidFill>
              </a:rPr>
              <a:t>t</a:t>
            </a:r>
            <a:r>
              <a:rPr lang="en" sz="4500" dirty="0">
                <a:solidFill>
                  <a:srgbClr val="6463BD"/>
                </a:solidFill>
              </a:rPr>
              <a:t>s</a:t>
            </a:r>
            <a:endParaRPr sz="4500" dirty="0">
              <a:solidFill>
                <a:srgbClr val="6463BD"/>
              </a:solidFill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457200" y="1626100"/>
            <a:ext cx="8017800" cy="2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Library Management System (Possible GUI + Database)</a:t>
            </a: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3BD"/>
              </a:buClr>
              <a:buSzPts val="1800"/>
              <a:buFont typeface="Miriam Libre"/>
              <a:buChar char="●"/>
            </a:pPr>
            <a:r>
              <a:rPr lang="en" sz="1800" dirty="0">
                <a:latin typeface="Miriam Libre"/>
                <a:ea typeface="Miriam Libre"/>
                <a:cs typeface="Miriam Libre"/>
                <a:sym typeface="Miriam Libre"/>
              </a:rPr>
              <a:t>Simple </a:t>
            </a: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Game (GUI)</a:t>
            </a: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Calculator (GUI + Support for Derivatives / Integrals)</a:t>
            </a: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3BD"/>
              </a:buClr>
              <a:buSzPts val="18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Quiz Maker (Meant to be used for School)</a:t>
            </a: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iriam Libre"/>
              <a:buChar char="●"/>
            </a:pPr>
            <a:r>
              <a:rPr lang="en" sz="1800" dirty="0">
                <a:latin typeface="Miriam Libre"/>
                <a:ea typeface="Miriam Libre"/>
                <a:cs typeface="Miriam Libre"/>
                <a:sym typeface="Miriam Libre"/>
              </a:rPr>
              <a:t>Custom Project</a:t>
            </a: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314" name="Shape 314"/>
          <p:cNvGrpSpPr/>
          <p:nvPr/>
        </p:nvGrpSpPr>
        <p:grpSpPr>
          <a:xfrm>
            <a:off x="8079572" y="515677"/>
            <a:ext cx="590394" cy="936148"/>
            <a:chOff x="6718575" y="2318625"/>
            <a:chExt cx="256950" cy="407375"/>
          </a:xfrm>
        </p:grpSpPr>
        <p:sp>
          <p:nvSpPr>
            <p:cNvPr id="315" name="Shape 3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Shape 323"/>
          <p:cNvGrpSpPr/>
          <p:nvPr/>
        </p:nvGrpSpPr>
        <p:grpSpPr>
          <a:xfrm rot="10800000">
            <a:off x="7485844" y="3288791"/>
            <a:ext cx="1200959" cy="1854713"/>
            <a:chOff x="6545263" y="855663"/>
            <a:chExt cx="1469962" cy="2270150"/>
          </a:xfrm>
        </p:grpSpPr>
        <p:sp>
          <p:nvSpPr>
            <p:cNvPr id="324" name="Shape 324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 idx="4294967295"/>
          </p:nvPr>
        </p:nvSpPr>
        <p:spPr>
          <a:xfrm>
            <a:off x="76200" y="586975"/>
            <a:ext cx="7539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6463BD"/>
                </a:solidFill>
              </a:rPr>
              <a:t>S</a:t>
            </a:r>
            <a:r>
              <a:rPr lang="en" sz="4500" dirty="0">
                <a:solidFill>
                  <a:srgbClr val="000000"/>
                </a:solidFill>
              </a:rPr>
              <a:t>ofware </a:t>
            </a:r>
            <a:r>
              <a:rPr lang="en" sz="4500" dirty="0">
                <a:solidFill>
                  <a:srgbClr val="6463BD"/>
                </a:solidFill>
              </a:rPr>
              <a:t>S</a:t>
            </a:r>
            <a:r>
              <a:rPr lang="en-CA" sz="4500" dirty="0">
                <a:solidFill>
                  <a:schemeClr val="dk1"/>
                </a:solidFill>
              </a:rPr>
              <a:t>tructure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364743" y="1245435"/>
            <a:ext cx="5453100" cy="1570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What are Data Structures and Algorithms?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Why do we use them?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“Software Quality”</a:t>
            </a:r>
          </a:p>
          <a:p>
            <a:pPr marL="114300"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</a:pP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7615125" y="186185"/>
            <a:ext cx="1294440" cy="1150023"/>
            <a:chOff x="5292575" y="3681900"/>
            <a:chExt cx="420150" cy="373275"/>
          </a:xfrm>
        </p:grpSpPr>
        <p:sp>
          <p:nvSpPr>
            <p:cNvPr id="341" name="Shape 3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 rot="10800000">
            <a:off x="6793422" y="3014685"/>
            <a:ext cx="1549526" cy="2128814"/>
            <a:chOff x="0" y="855663"/>
            <a:chExt cx="1652475" cy="2270250"/>
          </a:xfrm>
        </p:grpSpPr>
        <p:sp>
          <p:nvSpPr>
            <p:cNvPr id="349" name="Shape 34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42EC946-F8D3-48BA-AEC6-A148BCF5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95" y="2929663"/>
            <a:ext cx="3439536" cy="19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title" idx="4294967295"/>
          </p:nvPr>
        </p:nvSpPr>
        <p:spPr>
          <a:xfrm>
            <a:off x="0" y="129775"/>
            <a:ext cx="9144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4500" dirty="0">
                <a:solidFill>
                  <a:srgbClr val="6463BD"/>
                </a:solidFill>
              </a:rPr>
              <a:t>D</a:t>
            </a:r>
            <a:r>
              <a:rPr lang="en" sz="4500" dirty="0">
                <a:solidFill>
                  <a:schemeClr val="dk1"/>
                </a:solidFill>
              </a:rPr>
              <a:t>esign </a:t>
            </a:r>
            <a:r>
              <a:rPr lang="en" sz="4500" dirty="0">
                <a:solidFill>
                  <a:srgbClr val="6463BD"/>
                </a:solidFill>
              </a:rPr>
              <a:t>E</a:t>
            </a:r>
            <a:r>
              <a:rPr lang="en-CA" sz="4500" dirty="0">
                <a:solidFill>
                  <a:schemeClr val="dk1"/>
                </a:solidFill>
              </a:rPr>
              <a:t>xample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7929449" y="376375"/>
            <a:ext cx="857404" cy="85740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438" y="987175"/>
            <a:ext cx="4983025" cy="373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Shape 382"/>
          <p:cNvGrpSpPr/>
          <p:nvPr/>
        </p:nvGrpSpPr>
        <p:grpSpPr>
          <a:xfrm rot="10800000" flipH="1">
            <a:off x="215241" y="3847202"/>
            <a:ext cx="1675041" cy="1296178"/>
            <a:chOff x="9598025" y="882650"/>
            <a:chExt cx="2266938" cy="1754200"/>
          </a:xfrm>
        </p:grpSpPr>
        <p:sp>
          <p:nvSpPr>
            <p:cNvPr id="383" name="Shape 383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7253639" y="3837962"/>
            <a:ext cx="1652679" cy="1314660"/>
            <a:chOff x="9925050" y="4203700"/>
            <a:chExt cx="2267050" cy="1803375"/>
          </a:xfrm>
        </p:grpSpPr>
        <p:sp>
          <p:nvSpPr>
            <p:cNvPr id="388" name="Shape 38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Shape 400"/>
          <p:cNvGrpSpPr/>
          <p:nvPr/>
        </p:nvGrpSpPr>
        <p:grpSpPr>
          <a:xfrm rot="-5400000">
            <a:off x="189143" y="567395"/>
            <a:ext cx="1193271" cy="1550402"/>
            <a:chOff x="3357563" y="850900"/>
            <a:chExt cx="1882725" cy="2446200"/>
          </a:xfrm>
        </p:grpSpPr>
        <p:sp>
          <p:nvSpPr>
            <p:cNvPr id="401" name="Shape 401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 rot="5400000">
            <a:off x="7761518" y="1760670"/>
            <a:ext cx="1193271" cy="1550402"/>
            <a:chOff x="3357563" y="850900"/>
            <a:chExt cx="1882725" cy="2446200"/>
          </a:xfrm>
        </p:grpSpPr>
        <p:sp>
          <p:nvSpPr>
            <p:cNvPr id="415" name="Shape 415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17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 idx="4294967295"/>
          </p:nvPr>
        </p:nvSpPr>
        <p:spPr>
          <a:xfrm>
            <a:off x="76200" y="586975"/>
            <a:ext cx="7539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6463BD"/>
                </a:solidFill>
              </a:rPr>
              <a:t>S</a:t>
            </a:r>
            <a:r>
              <a:rPr lang="en" sz="4500" dirty="0">
                <a:solidFill>
                  <a:srgbClr val="000000"/>
                </a:solidFill>
              </a:rPr>
              <a:t>ofware </a:t>
            </a:r>
            <a:r>
              <a:rPr lang="en" sz="4500" dirty="0">
                <a:solidFill>
                  <a:srgbClr val="6463BD"/>
                </a:solidFill>
              </a:rPr>
              <a:t>A</a:t>
            </a:r>
            <a:r>
              <a:rPr lang="en" sz="4500" dirty="0">
                <a:solidFill>
                  <a:schemeClr val="dk1"/>
                </a:solidFill>
              </a:rPr>
              <a:t>rchitecture</a:t>
            </a:r>
            <a:endParaRPr sz="4500" dirty="0">
              <a:solidFill>
                <a:srgbClr val="000000"/>
              </a:solidFill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7615125" y="186185"/>
            <a:ext cx="1294440" cy="1150023"/>
            <a:chOff x="5292575" y="3681900"/>
            <a:chExt cx="420150" cy="373275"/>
          </a:xfrm>
        </p:grpSpPr>
        <p:sp>
          <p:nvSpPr>
            <p:cNvPr id="341" name="Shape 3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 rot="10800000">
            <a:off x="6793422" y="3014685"/>
            <a:ext cx="1549526" cy="2128814"/>
            <a:chOff x="0" y="855663"/>
            <a:chExt cx="1652475" cy="2270250"/>
          </a:xfrm>
        </p:grpSpPr>
        <p:sp>
          <p:nvSpPr>
            <p:cNvPr id="349" name="Shape 34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Shape 339">
            <a:extLst>
              <a:ext uri="{FF2B5EF4-FFF2-40B4-BE49-F238E27FC236}">
                <a16:creationId xmlns:a16="http://schemas.microsoft.com/office/drawing/2014/main" id="{7501FA7B-12B0-42FE-B80A-1B62BE382937}"/>
              </a:ext>
            </a:extLst>
          </p:cNvPr>
          <p:cNvSpPr txBox="1"/>
          <p:nvPr/>
        </p:nvSpPr>
        <p:spPr>
          <a:xfrm>
            <a:off x="364743" y="1245435"/>
            <a:ext cx="5453100" cy="12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What is Software Architecture?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Why do we use it?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Analysis vs Design</a:t>
            </a:r>
          </a:p>
        </p:txBody>
      </p:sp>
      <p:pic>
        <p:nvPicPr>
          <p:cNvPr id="2050" name="Picture 2" descr="https://imgs.xkcd.com/comics/efficiency.png">
            <a:extLst>
              <a:ext uri="{FF2B5EF4-FFF2-40B4-BE49-F238E27FC236}">
                <a16:creationId xmlns:a16="http://schemas.microsoft.com/office/drawing/2014/main" id="{78335EAE-947C-4F68-8B26-448752DF1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082" y="2856038"/>
            <a:ext cx="3133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6463BD"/>
                </a:solidFill>
              </a:rPr>
              <a:t>C</a:t>
            </a:r>
            <a:r>
              <a:rPr lang="en" sz="4500" dirty="0">
                <a:solidFill>
                  <a:srgbClr val="000000"/>
                </a:solidFill>
              </a:rPr>
              <a:t>oupling</a:t>
            </a:r>
            <a:endParaRPr sz="4500" dirty="0">
              <a:solidFill>
                <a:srgbClr val="000000"/>
              </a:solidFill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Shape 289">
            <a:extLst>
              <a:ext uri="{FF2B5EF4-FFF2-40B4-BE49-F238E27FC236}">
                <a16:creationId xmlns:a16="http://schemas.microsoft.com/office/drawing/2014/main" id="{D8B32B9B-6493-4293-A851-47A2114CC826}"/>
              </a:ext>
            </a:extLst>
          </p:cNvPr>
          <p:cNvSpPr txBox="1"/>
          <p:nvPr/>
        </p:nvSpPr>
        <p:spPr>
          <a:xfrm>
            <a:off x="71615" y="3332586"/>
            <a:ext cx="5909870" cy="1634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Min connection b/w modules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Max connection w/in modules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Cleans up overall 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26D4D9-6B5D-4223-8233-B811C621C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419" y="1893760"/>
            <a:ext cx="2562225" cy="1123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C578EC-FC5A-40A0-98E9-1A21B6A15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78" y="1850898"/>
            <a:ext cx="26670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0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 dirty="0">
                <a:solidFill>
                  <a:srgbClr val="6463BD"/>
                </a:solidFill>
              </a:rPr>
              <a:t>O</a:t>
            </a:r>
            <a:r>
              <a:rPr lang="en-CA" sz="4500" dirty="0">
                <a:solidFill>
                  <a:schemeClr val="tx1"/>
                </a:solidFill>
              </a:rPr>
              <a:t>bject</a:t>
            </a:r>
            <a:r>
              <a:rPr lang="en-CA" sz="4500" dirty="0">
                <a:solidFill>
                  <a:srgbClr val="6463BD"/>
                </a:solidFill>
              </a:rPr>
              <a:t> O</a:t>
            </a:r>
            <a:r>
              <a:rPr lang="en-CA" sz="4500" dirty="0">
                <a:solidFill>
                  <a:schemeClr val="tx1"/>
                </a:solidFill>
              </a:rPr>
              <a:t>riented</a:t>
            </a:r>
            <a:endParaRPr sz="4500" dirty="0">
              <a:solidFill>
                <a:schemeClr val="tx1"/>
              </a:solidFill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Shape 289">
            <a:extLst>
              <a:ext uri="{FF2B5EF4-FFF2-40B4-BE49-F238E27FC236}">
                <a16:creationId xmlns:a16="http://schemas.microsoft.com/office/drawing/2014/main" id="{857C97D3-004C-4D0C-ABE9-7A302AB43FF4}"/>
              </a:ext>
            </a:extLst>
          </p:cNvPr>
          <p:cNvSpPr txBox="1"/>
          <p:nvPr/>
        </p:nvSpPr>
        <p:spPr>
          <a:xfrm>
            <a:off x="71615" y="3332586"/>
            <a:ext cx="5909870" cy="1634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Hides data under “Objects”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Decomposes problems into individual problems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Objects must know identity to interact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9D4582-B11E-4606-BA1E-FF6DAE87E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21" y="1367436"/>
            <a:ext cx="37719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 dirty="0">
                <a:solidFill>
                  <a:srgbClr val="6463BD"/>
                </a:solidFill>
              </a:rPr>
              <a:t>E</a:t>
            </a:r>
            <a:r>
              <a:rPr lang="en-CA" sz="4500" dirty="0">
                <a:solidFill>
                  <a:schemeClr val="tx1"/>
                </a:solidFill>
              </a:rPr>
              <a:t>vent</a:t>
            </a:r>
            <a:r>
              <a:rPr lang="en-CA" sz="4500" dirty="0">
                <a:solidFill>
                  <a:srgbClr val="6463BD"/>
                </a:solidFill>
              </a:rPr>
              <a:t> B</a:t>
            </a:r>
            <a:r>
              <a:rPr lang="en-CA" sz="4500" dirty="0">
                <a:solidFill>
                  <a:schemeClr val="tx1"/>
                </a:solidFill>
              </a:rPr>
              <a:t>ased</a:t>
            </a:r>
            <a:endParaRPr sz="4500" dirty="0">
              <a:solidFill>
                <a:schemeClr val="tx1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145102" y="3332586"/>
            <a:ext cx="5773500" cy="1634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Broadcaster and listeners are separate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Reusable and easy to add new broadcasters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Lack of control over ordering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endParaRPr lang="en-CA"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2881648-4F2F-4D00-8196-6FAF2D09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72" y="1607430"/>
            <a:ext cx="44862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03321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507</Words>
  <Application>Microsoft Office PowerPoint</Application>
  <PresentationFormat>On-screen Show (16:9)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Miriam Libre</vt:lpstr>
      <vt:lpstr>Wingdings</vt:lpstr>
      <vt:lpstr>Barlow Light</vt:lpstr>
      <vt:lpstr>Calibri</vt:lpstr>
      <vt:lpstr>Raleway Light</vt:lpstr>
      <vt:lpstr>Work Sans</vt:lpstr>
      <vt:lpstr>Barlow</vt:lpstr>
      <vt:lpstr>Arial</vt:lpstr>
      <vt:lpstr>Roderigo template</vt:lpstr>
      <vt:lpstr>JDS-1</vt:lpstr>
      <vt:lpstr>Introduction</vt:lpstr>
      <vt:lpstr>Projects</vt:lpstr>
      <vt:lpstr>Sofware Structure</vt:lpstr>
      <vt:lpstr>Design Example</vt:lpstr>
      <vt:lpstr>Sofware Architecture</vt:lpstr>
      <vt:lpstr>Coupling</vt:lpstr>
      <vt:lpstr>Object Oriented</vt:lpstr>
      <vt:lpstr>Event Based</vt:lpstr>
      <vt:lpstr>Architecture Example - 1</vt:lpstr>
      <vt:lpstr>Architecture Example - 1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Lock++</dc:title>
  <cp:lastModifiedBy>Ryan Liu</cp:lastModifiedBy>
  <cp:revision>85</cp:revision>
  <dcterms:modified xsi:type="dcterms:W3CDTF">2018-05-20T04:14:29Z</dcterms:modified>
</cp:coreProperties>
</file>