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79" r:id="rId4"/>
    <p:sldId id="278" r:id="rId5"/>
    <p:sldId id="275" r:id="rId6"/>
    <p:sldId id="280" r:id="rId7"/>
    <p:sldId id="276" r:id="rId8"/>
    <p:sldId id="281" r:id="rId9"/>
    <p:sldId id="277" r:id="rId10"/>
  </p:sldIdLst>
  <p:sldSz cx="9144000" cy="5143500" type="screen16x9"/>
  <p:notesSz cx="6858000" cy="9144000"/>
  <p:embeddedFontLst>
    <p:embeddedFont>
      <p:font typeface="Miriam Libre" panose="020B0604020202020204" charset="-79"/>
      <p:regular r:id="rId12"/>
      <p:bold r:id="rId13"/>
    </p:embeddedFont>
    <p:embeddedFont>
      <p:font typeface="Raleway Light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Work Sans" panose="020B0604020202020204" charset="0"/>
      <p:regular r:id="rId22"/>
      <p:bold r:id="rId23"/>
    </p:embeddedFont>
    <p:embeddedFont>
      <p:font typeface="Barlow Light" panose="020B0604020202020204" charset="0"/>
      <p:regular r:id="rId24"/>
      <p:bold r:id="rId25"/>
      <p:italic r:id="rId26"/>
      <p:boldItalic r:id="rId27"/>
    </p:embeddedFont>
    <p:embeddedFont>
      <p:font typeface="Barlow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EE2DFE-8CEA-49B0-B488-04D485560A19}">
  <a:tblStyle styleId="{B6EE2DFE-8CEA-49B0-B488-04D485560A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51" autoAdjust="0"/>
  </p:normalViewPr>
  <p:slideViewPr>
    <p:cSldViewPr snapToGrid="0">
      <p:cViewPr varScale="1">
        <p:scale>
          <a:sx n="78" d="100"/>
          <a:sy n="78" d="100"/>
        </p:scale>
        <p:origin x="9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et/all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 problems of difficulty “easy” from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https://leetcode.com/problemset/all/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Project Proposal must contain: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What the project is about (if it’s a game, what the game is)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Details of the project (what it does, what features it has, etc)</a:t>
            </a:r>
          </a:p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Project Goals (By week 2, Feature 1 will be done, etc)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choices did the designer make when they designed the Richmond Oval?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817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Requirements: What the system will 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Design: how the system will do it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Two ways to view a program – the user and the developer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Last class we talked about architecture and structure with components. How should one view the individual components in the two views?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Software quality is plays a huge part in design as it is the reflection </a:t>
            </a:r>
          </a:p>
        </p:txBody>
      </p:sp>
    </p:spTree>
    <p:extLst>
      <p:ext uri="{BB962C8B-B14F-4D97-AF65-F5344CB8AC3E}">
        <p14:creationId xmlns:p14="http://schemas.microsoft.com/office/powerpoint/2010/main" val="57862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CA" dirty="0"/>
              <a:t>Requirements: Functional and Non-functional (accessibility, cost, capacity, etc)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CA" dirty="0"/>
              <a:t>Constraints: Technical and non-technical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CA" dirty="0"/>
              <a:t>Input include the requirements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CA" dirty="0"/>
              <a:t>Output: what is produced?</a:t>
            </a:r>
          </a:p>
        </p:txBody>
      </p:sp>
    </p:spTree>
    <p:extLst>
      <p:ext uri="{BB962C8B-B14F-4D97-AF65-F5344CB8AC3E}">
        <p14:creationId xmlns:p14="http://schemas.microsoft.com/office/powerpoint/2010/main" val="2731960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CA" dirty="0"/>
              <a:t>Ask about importance of design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CA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Facilitates communication Eases system understanding Eases implementation Helps discover problems early Increases product quality Reduces maintenance costs Facilitates product upgrade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780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4581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833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Shape 66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Shape 7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Shape 18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Shape 18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Shape 20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>
            <a:alpha val="6769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io.ryanliu@Hot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457200" y="181325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700" dirty="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Java Design Studio - 2</a:t>
            </a:r>
            <a:endParaRPr sz="2700" dirty="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453313" y="2691510"/>
            <a:ext cx="8229600" cy="114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latin typeface="Miriam Libre"/>
                <a:ea typeface="Miriam Libre"/>
                <a:cs typeface="Miriam Libre"/>
                <a:sym typeface="Miriam Libre"/>
              </a:rPr>
              <a:t>Instructor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Miriam Libre"/>
                <a:ea typeface="Miriam Libre"/>
                <a:cs typeface="Miriam Libre"/>
                <a:sym typeface="Miriam Libre"/>
              </a:rPr>
              <a:t>Ryan Liu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Miriam Libre"/>
                <a:ea typeface="Miriam Libre"/>
                <a:cs typeface="Miriam Libre"/>
                <a:sym typeface="Miriam Libre"/>
                <a:hlinkClick r:id="rId3"/>
              </a:rPr>
              <a:t>dio.ryanliu@Hotmail.com</a:t>
            </a:r>
            <a:endParaRPr lang="en-CA" sz="24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endParaRPr sz="24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ctrTitle" idx="4294967295"/>
          </p:nvPr>
        </p:nvSpPr>
        <p:spPr>
          <a:xfrm>
            <a:off x="2122450" y="577250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000000"/>
                </a:solidFill>
              </a:rPr>
              <a:t>JDS-2</a:t>
            </a:r>
            <a:endParaRPr sz="6000" dirty="0">
              <a:solidFill>
                <a:srgbClr val="000000"/>
              </a:solidFill>
            </a:endParaRPr>
          </a:p>
        </p:txBody>
      </p:sp>
      <p:grpSp>
        <p:nvGrpSpPr>
          <p:cNvPr id="244" name="Shape 244"/>
          <p:cNvGrpSpPr/>
          <p:nvPr/>
        </p:nvGrpSpPr>
        <p:grpSpPr>
          <a:xfrm rot="10800000">
            <a:off x="6768568" y="3288791"/>
            <a:ext cx="1918235" cy="1854713"/>
            <a:chOff x="6545263" y="855663"/>
            <a:chExt cx="2347900" cy="2270150"/>
          </a:xfrm>
        </p:grpSpPr>
        <p:sp>
          <p:nvSpPr>
            <p:cNvPr id="245" name="Shape 245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Shape 258"/>
          <p:cNvGrpSpPr/>
          <p:nvPr/>
        </p:nvGrpSpPr>
        <p:grpSpPr>
          <a:xfrm rot="-5400000">
            <a:off x="7535752" y="-182589"/>
            <a:ext cx="888696" cy="2327656"/>
            <a:chOff x="7556500" y="3806825"/>
            <a:chExt cx="838313" cy="2195488"/>
          </a:xfrm>
        </p:grpSpPr>
        <p:sp>
          <p:nvSpPr>
            <p:cNvPr id="259" name="Shape 25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457203" y="8"/>
            <a:ext cx="1215809" cy="2195332"/>
            <a:chOff x="0" y="855663"/>
            <a:chExt cx="1257300" cy="2270250"/>
          </a:xfrm>
        </p:grpSpPr>
        <p:sp>
          <p:nvSpPr>
            <p:cNvPr id="271" name="Shape 271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Shape 279"/>
          <p:cNvGrpSpPr/>
          <p:nvPr/>
        </p:nvGrpSpPr>
        <p:grpSpPr>
          <a:xfrm rot="5400000">
            <a:off x="460353" y="2761751"/>
            <a:ext cx="1213462" cy="2134153"/>
            <a:chOff x="4395788" y="4144963"/>
            <a:chExt cx="1058775" cy="1862100"/>
          </a:xfrm>
        </p:grpSpPr>
        <p:sp>
          <p:nvSpPr>
            <p:cNvPr id="280" name="Shape 280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6463BD"/>
                </a:solidFill>
              </a:rPr>
              <a:t>H</a:t>
            </a:r>
            <a:r>
              <a:rPr lang="en" sz="4500" dirty="0">
                <a:solidFill>
                  <a:srgbClr val="000000"/>
                </a:solidFill>
              </a:rPr>
              <a:t>omework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75994" y="1333953"/>
            <a:ext cx="5773500" cy="357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2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5 Problems of “easy” difficulty</a:t>
            </a:r>
          </a:p>
          <a:p>
            <a:pPr marL="457200" lvl="2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Project Proposal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endParaRPr sz="18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https://imgs.xkcd.com/comics/thesis_defense.png">
            <a:extLst>
              <a:ext uri="{FF2B5EF4-FFF2-40B4-BE49-F238E27FC236}">
                <a16:creationId xmlns:a16="http://schemas.microsoft.com/office/drawing/2014/main" id="{863426DF-4EFA-4265-9DA6-0F50CB7A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20" y="2529107"/>
            <a:ext cx="3106988" cy="222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title" idx="4294967295"/>
          </p:nvPr>
        </p:nvSpPr>
        <p:spPr>
          <a:xfrm>
            <a:off x="0" y="129775"/>
            <a:ext cx="9144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sz="4500" dirty="0">
                <a:solidFill>
                  <a:srgbClr val="6463BD"/>
                </a:solidFill>
              </a:rPr>
              <a:t>D</a:t>
            </a:r>
            <a:r>
              <a:rPr lang="en" sz="4500" dirty="0">
                <a:solidFill>
                  <a:schemeClr val="dk1"/>
                </a:solidFill>
              </a:rPr>
              <a:t>esign </a:t>
            </a:r>
            <a:r>
              <a:rPr lang="en" sz="4500" dirty="0">
                <a:solidFill>
                  <a:srgbClr val="6463BD"/>
                </a:solidFill>
              </a:rPr>
              <a:t>E</a:t>
            </a:r>
            <a:r>
              <a:rPr lang="en-CA" sz="4500" dirty="0">
                <a:solidFill>
                  <a:schemeClr val="dk1"/>
                </a:solidFill>
              </a:rPr>
              <a:t>xample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7929449" y="376375"/>
            <a:ext cx="857404" cy="85740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Shape 382"/>
          <p:cNvGrpSpPr/>
          <p:nvPr/>
        </p:nvGrpSpPr>
        <p:grpSpPr>
          <a:xfrm rot="10800000" flipH="1">
            <a:off x="215241" y="3847202"/>
            <a:ext cx="1675041" cy="1296178"/>
            <a:chOff x="9598025" y="882650"/>
            <a:chExt cx="2266938" cy="1754200"/>
          </a:xfrm>
        </p:grpSpPr>
        <p:sp>
          <p:nvSpPr>
            <p:cNvPr id="383" name="Shape 383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7253639" y="3837962"/>
            <a:ext cx="1652679" cy="1314660"/>
            <a:chOff x="9925050" y="4203700"/>
            <a:chExt cx="2267050" cy="1803375"/>
          </a:xfrm>
        </p:grpSpPr>
        <p:sp>
          <p:nvSpPr>
            <p:cNvPr id="388" name="Shape 38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Shape 400"/>
          <p:cNvGrpSpPr/>
          <p:nvPr/>
        </p:nvGrpSpPr>
        <p:grpSpPr>
          <a:xfrm rot="-5400000">
            <a:off x="189143" y="567395"/>
            <a:ext cx="1193271" cy="1550402"/>
            <a:chOff x="3357563" y="850900"/>
            <a:chExt cx="1882725" cy="2446200"/>
          </a:xfrm>
        </p:grpSpPr>
        <p:sp>
          <p:nvSpPr>
            <p:cNvPr id="401" name="Shape 401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Shape 414"/>
          <p:cNvGrpSpPr/>
          <p:nvPr/>
        </p:nvGrpSpPr>
        <p:grpSpPr>
          <a:xfrm rot="5400000">
            <a:off x="7761518" y="1760670"/>
            <a:ext cx="1193271" cy="1550402"/>
            <a:chOff x="3357563" y="850900"/>
            <a:chExt cx="1882725" cy="2446200"/>
          </a:xfrm>
        </p:grpSpPr>
        <p:sp>
          <p:nvSpPr>
            <p:cNvPr id="415" name="Shape 415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 descr="Image result for richmond oval">
            <a:extLst>
              <a:ext uri="{FF2B5EF4-FFF2-40B4-BE49-F238E27FC236}">
                <a16:creationId xmlns:a16="http://schemas.microsoft.com/office/drawing/2014/main" id="{3DBC7AFA-ED22-4CDF-BCDE-8DF101EED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500188"/>
            <a:ext cx="55816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17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title" idx="4294967295"/>
          </p:nvPr>
        </p:nvSpPr>
        <p:spPr>
          <a:xfrm>
            <a:off x="364743" y="411812"/>
            <a:ext cx="479508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6463BD"/>
                </a:solidFill>
              </a:rPr>
              <a:t>S</a:t>
            </a:r>
            <a:r>
              <a:rPr lang="en" sz="4500" dirty="0">
                <a:solidFill>
                  <a:srgbClr val="000000"/>
                </a:solidFill>
              </a:rPr>
              <a:t>of</a:t>
            </a:r>
            <a:r>
              <a:rPr lang="en-CA" sz="4500" dirty="0">
                <a:solidFill>
                  <a:srgbClr val="000000"/>
                </a:solidFill>
              </a:rPr>
              <a:t>t</a:t>
            </a:r>
            <a:r>
              <a:rPr lang="en" sz="4500" dirty="0">
                <a:solidFill>
                  <a:srgbClr val="000000"/>
                </a:solidFill>
              </a:rPr>
              <a:t>ware </a:t>
            </a:r>
            <a:r>
              <a:rPr lang="en" sz="4500" dirty="0">
                <a:solidFill>
                  <a:srgbClr val="6463BD"/>
                </a:solidFill>
              </a:rPr>
              <a:t>D</a:t>
            </a:r>
            <a:r>
              <a:rPr lang="en-CA" sz="4500" dirty="0">
                <a:solidFill>
                  <a:schemeClr val="dk1"/>
                </a:solidFill>
              </a:rPr>
              <a:t>esign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364743" y="1245435"/>
            <a:ext cx="5453100" cy="1570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What is Software Design?</a:t>
            </a:r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Requirements vs Design?</a:t>
            </a:r>
          </a:p>
          <a:p>
            <a:pPr marL="4572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AutoNum type="arabicPeriod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“Software Quality”</a:t>
            </a:r>
          </a:p>
          <a:p>
            <a:pPr marL="114300"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</a:pPr>
            <a:endParaRPr sz="18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7615125" y="186185"/>
            <a:ext cx="1294440" cy="1150023"/>
            <a:chOff x="5292575" y="3681900"/>
            <a:chExt cx="420150" cy="373275"/>
          </a:xfrm>
        </p:grpSpPr>
        <p:sp>
          <p:nvSpPr>
            <p:cNvPr id="341" name="Shape 34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 rot="10800000">
            <a:off x="6793422" y="3014685"/>
            <a:ext cx="1549526" cy="2128814"/>
            <a:chOff x="0" y="855663"/>
            <a:chExt cx="1652475" cy="2270250"/>
          </a:xfrm>
        </p:grpSpPr>
        <p:sp>
          <p:nvSpPr>
            <p:cNvPr id="349" name="Shape 34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42EC946-F8D3-48BA-AEC6-A148BCF5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95" y="2929663"/>
            <a:ext cx="3439536" cy="19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371855" y="454054"/>
            <a:ext cx="472242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500" dirty="0">
                <a:solidFill>
                  <a:srgbClr val="6463BD"/>
                </a:solidFill>
              </a:rPr>
              <a:t>S</a:t>
            </a:r>
            <a:r>
              <a:rPr lang="en" sz="4500" dirty="0">
                <a:solidFill>
                  <a:srgbClr val="000000"/>
                </a:solidFill>
              </a:rPr>
              <a:t>of</a:t>
            </a:r>
            <a:r>
              <a:rPr lang="en-CA" sz="4500" dirty="0">
                <a:solidFill>
                  <a:srgbClr val="000000"/>
                </a:solidFill>
              </a:rPr>
              <a:t>t</a:t>
            </a:r>
            <a:r>
              <a:rPr lang="en" sz="4500" dirty="0">
                <a:solidFill>
                  <a:srgbClr val="000000"/>
                </a:solidFill>
              </a:rPr>
              <a:t>ware </a:t>
            </a:r>
            <a:r>
              <a:rPr lang="en" sz="4500" dirty="0">
                <a:solidFill>
                  <a:srgbClr val="6463BD"/>
                </a:solidFill>
              </a:rPr>
              <a:t>D</a:t>
            </a:r>
            <a:r>
              <a:rPr lang="en-CA" sz="4500" dirty="0">
                <a:solidFill>
                  <a:schemeClr val="dk1"/>
                </a:solidFill>
              </a:rPr>
              <a:t>esign</a:t>
            </a:r>
            <a:endParaRPr sz="4500" dirty="0">
              <a:solidFill>
                <a:srgbClr val="000000"/>
              </a:solidFill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Shape 289">
            <a:extLst>
              <a:ext uri="{FF2B5EF4-FFF2-40B4-BE49-F238E27FC236}">
                <a16:creationId xmlns:a16="http://schemas.microsoft.com/office/drawing/2014/main" id="{D8B32B9B-6493-4293-A851-47A2114CC826}"/>
              </a:ext>
            </a:extLst>
          </p:cNvPr>
          <p:cNvSpPr txBox="1"/>
          <p:nvPr/>
        </p:nvSpPr>
        <p:spPr>
          <a:xfrm>
            <a:off x="71615" y="1311454"/>
            <a:ext cx="5909870" cy="225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How do we realize the product?</a:t>
            </a:r>
          </a:p>
          <a:p>
            <a:pPr marL="457200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Focus on technical view</a:t>
            </a:r>
          </a:p>
          <a:p>
            <a:pPr marL="457200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Requirements, Constraints, Input, Output</a:t>
            </a:r>
          </a:p>
          <a:p>
            <a:pPr marL="457200" indent="-355600">
              <a:lnSpc>
                <a:spcPct val="150000"/>
              </a:lnSpc>
              <a:spcBef>
                <a:spcPts val="600"/>
              </a:spcBef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Ex. Bike</a:t>
            </a:r>
          </a:p>
        </p:txBody>
      </p:sp>
    </p:spTree>
    <p:extLst>
      <p:ext uri="{BB962C8B-B14F-4D97-AF65-F5344CB8AC3E}">
        <p14:creationId xmlns:p14="http://schemas.microsoft.com/office/powerpoint/2010/main" val="93940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793902-EBF9-4A20-BE5F-D97332F7A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5F405-F476-47CC-9CED-B5514E87DB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098" name="Picture 2" descr="https://upload.wikimedia.org/wikipedia/commons/b/bb/Systems_Development_Life_Cycle.jpg">
            <a:extLst>
              <a:ext uri="{FF2B5EF4-FFF2-40B4-BE49-F238E27FC236}">
                <a16:creationId xmlns:a16="http://schemas.microsoft.com/office/drawing/2014/main" id="{AE82FFEE-B255-4AA8-99AC-5C21BB79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13" y="0"/>
            <a:ext cx="85417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20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CA" sz="4500" dirty="0">
                <a:solidFill>
                  <a:srgbClr val="6463BD"/>
                </a:solidFill>
              </a:rPr>
              <a:t>P</a:t>
            </a:r>
            <a:r>
              <a:rPr lang="en-CA" sz="4500" dirty="0">
                <a:solidFill>
                  <a:schemeClr val="tx1"/>
                </a:solidFill>
              </a:rPr>
              <a:t>hase </a:t>
            </a:r>
            <a:r>
              <a:rPr lang="en-CA" sz="4500" dirty="0">
                <a:solidFill>
                  <a:srgbClr val="6463BD"/>
                </a:solidFill>
              </a:rPr>
              <a:t>G</a:t>
            </a:r>
            <a:r>
              <a:rPr lang="en-CA" sz="4500" dirty="0">
                <a:solidFill>
                  <a:schemeClr val="tx1"/>
                </a:solidFill>
              </a:rPr>
              <a:t>ap</a:t>
            </a:r>
            <a:endParaRPr sz="4500" dirty="0">
              <a:solidFill>
                <a:schemeClr val="tx1"/>
              </a:solidFill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Shape 289">
            <a:extLst>
              <a:ext uri="{FF2B5EF4-FFF2-40B4-BE49-F238E27FC236}">
                <a16:creationId xmlns:a16="http://schemas.microsoft.com/office/drawing/2014/main" id="{857C97D3-004C-4D0C-ABE9-7A302AB43FF4}"/>
              </a:ext>
            </a:extLst>
          </p:cNvPr>
          <p:cNvSpPr txBox="1"/>
          <p:nvPr/>
        </p:nvSpPr>
        <p:spPr>
          <a:xfrm>
            <a:off x="184995" y="1441230"/>
            <a:ext cx="3618909" cy="348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Connects Requirements and Constraints to actual Code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Why is this important?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3EF1DE-E750-4DC0-8ECE-F0E43B5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660" y="549568"/>
            <a:ext cx="2385205" cy="28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761CDD-D50B-4080-8B39-4CC8BE27B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9900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A1804F-C7E8-454D-80EB-3834B66CA4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122" name="Picture 2" descr="Image result for poor planning">
            <a:extLst>
              <a:ext uri="{FF2B5EF4-FFF2-40B4-BE49-F238E27FC236}">
                <a16:creationId xmlns:a16="http://schemas.microsoft.com/office/drawing/2014/main" id="{8449C2F2-16EA-4129-AA67-DA2AF79B5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670" y="-150"/>
            <a:ext cx="38576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70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500" dirty="0">
                <a:solidFill>
                  <a:srgbClr val="6463BD"/>
                </a:solidFill>
              </a:rPr>
              <a:t>A</a:t>
            </a:r>
            <a:r>
              <a:rPr lang="en-CA" sz="4500" dirty="0">
                <a:solidFill>
                  <a:schemeClr val="tx1"/>
                </a:solidFill>
              </a:rPr>
              <a:t>ctivity</a:t>
            </a:r>
            <a:endParaRPr sz="4500" dirty="0">
              <a:solidFill>
                <a:schemeClr val="tx1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139800" y="1367436"/>
            <a:ext cx="5773500" cy="356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Come up with the overall design of a mug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r>
              <a:rPr lang="en-CA" sz="1800" dirty="0">
                <a:latin typeface="Miriam Libre"/>
                <a:ea typeface="Miriam Libre"/>
                <a:cs typeface="Miriam Libre"/>
                <a:sym typeface="Miriam Libre"/>
              </a:rPr>
              <a:t>Include Requirements, Constraints, Input and Output</a:t>
            </a:r>
          </a:p>
          <a:p>
            <a:pPr marL="457200" lvl="0" indent="-355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iriam Libre"/>
              <a:buChar char="●"/>
            </a:pPr>
            <a:endParaRPr lang="en-CA" sz="18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7996428" y="307345"/>
            <a:ext cx="836636" cy="1060091"/>
            <a:chOff x="2635450" y="4321225"/>
            <a:chExt cx="368400" cy="466425"/>
          </a:xfrm>
        </p:grpSpPr>
        <p:sp>
          <p:nvSpPr>
            <p:cNvPr id="291" name="Shape 29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6475060" y="3122371"/>
            <a:ext cx="2332946" cy="2021123"/>
            <a:chOff x="3305175" y="4144963"/>
            <a:chExt cx="2149388" cy="1862100"/>
          </a:xfrm>
        </p:grpSpPr>
        <p:sp>
          <p:nvSpPr>
            <p:cNvPr id="298" name="Shape 29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103321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255</Words>
  <Application>Microsoft Office PowerPoint</Application>
  <PresentationFormat>On-screen Show (16:9)</PresentationFormat>
  <Paragraphs>58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Miriam Libre</vt:lpstr>
      <vt:lpstr>Arial</vt:lpstr>
      <vt:lpstr>Raleway Light</vt:lpstr>
      <vt:lpstr>Calibri</vt:lpstr>
      <vt:lpstr>Work Sans</vt:lpstr>
      <vt:lpstr>Barlow Light</vt:lpstr>
      <vt:lpstr>Barlow</vt:lpstr>
      <vt:lpstr>Roderigo template</vt:lpstr>
      <vt:lpstr>JDS-2</vt:lpstr>
      <vt:lpstr>Homework</vt:lpstr>
      <vt:lpstr>Design Example</vt:lpstr>
      <vt:lpstr>Software Design</vt:lpstr>
      <vt:lpstr>Software Design</vt:lpstr>
      <vt:lpstr>PowerPoint Presentation</vt:lpstr>
      <vt:lpstr>Phase Gap</vt:lpstr>
      <vt:lpstr>PowerPoint Presentation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Lock++</dc:title>
  <cp:lastModifiedBy>Ryan Liu</cp:lastModifiedBy>
  <cp:revision>141</cp:revision>
  <dcterms:modified xsi:type="dcterms:W3CDTF">2018-05-27T18:13:43Z</dcterms:modified>
</cp:coreProperties>
</file>