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78" r:id="rId4"/>
    <p:sldId id="279" r:id="rId5"/>
    <p:sldId id="281" r:id="rId6"/>
    <p:sldId id="276" r:id="rId7"/>
    <p:sldId id="280" r:id="rId8"/>
    <p:sldId id="277" r:id="rId9"/>
  </p:sldIdLst>
  <p:sldSz cx="9144000" cy="5143500" type="screen16x9"/>
  <p:notesSz cx="6858000" cy="9144000"/>
  <p:embeddedFontLst>
    <p:embeddedFont>
      <p:font typeface="Barlow" panose="020B0604020202020204" charset="0"/>
      <p:regular r:id="rId11"/>
      <p:bold r:id="rId12"/>
      <p:italic r:id="rId13"/>
      <p:boldItalic r:id="rId14"/>
    </p:embeddedFont>
    <p:embeddedFont>
      <p:font typeface="Barlow Light" panose="020B0604020202020204" charset="0"/>
      <p:regular r:id="rId15"/>
      <p:bold r:id="rId16"/>
      <p:italic r:id="rId17"/>
      <p:bold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Miriam Libre" panose="020B0604020202020204" charset="-79"/>
      <p:regular r:id="rId23"/>
      <p:bold r:id="rId24"/>
    </p:embeddedFont>
    <p:embeddedFont>
      <p:font typeface="Raleway Light" panose="020B0604020202020204" charset="0"/>
      <p:regular r:id="rId25"/>
      <p:bold r:id="rId26"/>
      <p:italic r:id="rId27"/>
      <p:boldItalic r:id="rId28"/>
    </p:embeddedFont>
    <p:embeddedFont>
      <p:font typeface="Work Sans" panose="020B060402020202020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EE2DFE-8CEA-49B0-B488-04D485560A19}">
  <a:tblStyle styleId="{B6EE2DFE-8CEA-49B0-B488-04D485560A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651" autoAdjust="0"/>
  </p:normalViewPr>
  <p:slideViewPr>
    <p:cSldViewPr snapToGrid="0">
      <p:cViewPr>
        <p:scale>
          <a:sx n="48" d="100"/>
          <a:sy n="48" d="100"/>
        </p:scale>
        <p:origin x="1800" y="5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et/all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5 problems of difficulty “easy” from 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3"/>
              </a:rPr>
              <a:t>https://leetcode.com/problemset/all/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39700" indent="0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3970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Ask about project progress</a:t>
            </a:r>
          </a:p>
          <a:p>
            <a:pPr marL="13970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Check if they have achieved their goals and if they have not, ask them why not</a:t>
            </a:r>
          </a:p>
          <a:p>
            <a:pPr marL="139700" indent="0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3970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4 people in 30 minutes -&gt; 7.5 minutes each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What are some of the reasons why you would use a task board?</a:t>
            </a:r>
          </a:p>
          <a:p>
            <a:pPr marL="228600" lvl="0" indent="-2286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CA" dirty="0"/>
              <a:t>Really good to separate your tasks so you can focus on doing 1 thing at a time.</a:t>
            </a:r>
          </a:p>
          <a:p>
            <a:pPr marL="228600" lvl="0" indent="-2286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CA" dirty="0"/>
              <a:t>Understand priority and complete what you need to do</a:t>
            </a:r>
          </a:p>
          <a:p>
            <a:pPr marL="228600" lvl="0" indent="-2286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CA" dirty="0"/>
              <a:t>Sense of accomplishment</a:t>
            </a:r>
          </a:p>
          <a:p>
            <a:pPr marL="228600" lvl="0" indent="-2286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CA" dirty="0"/>
              <a:t>Visualize work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78622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Here is an example of a task board</a:t>
            </a:r>
          </a:p>
        </p:txBody>
      </p:sp>
    </p:spTree>
    <p:extLst>
      <p:ext uri="{BB962C8B-B14F-4D97-AF65-F5344CB8AC3E}">
        <p14:creationId xmlns:p14="http://schemas.microsoft.com/office/powerpoint/2010/main" val="728175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Here is an example of a task board</a:t>
            </a:r>
          </a:p>
        </p:txBody>
      </p:sp>
    </p:spTree>
    <p:extLst>
      <p:ext uri="{BB962C8B-B14F-4D97-AF65-F5344CB8AC3E}">
        <p14:creationId xmlns:p14="http://schemas.microsoft.com/office/powerpoint/2010/main" val="728148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17809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CA" dirty="0"/>
              <a:t>Show SMART Trello board</a:t>
            </a:r>
          </a:p>
          <a:p>
            <a:pPr marL="139700" indent="0">
              <a:buNone/>
            </a:pPr>
            <a:r>
              <a:rPr lang="en-CA" dirty="0"/>
              <a:t>https://trello.com/b/LkVGMKB2/smart-winter-2017-intern-project</a:t>
            </a:r>
          </a:p>
          <a:p>
            <a:pPr marL="13970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5323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CA" dirty="0"/>
              <a:t>https://trello.com/b/I7TjiplA/trello-tutorial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CA" dirty="0"/>
              <a:t>I want to be able to see your progression to see that you are doing work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CA" dirty="0"/>
              <a:t>If you’re not doing work maybe something needs to change</a:t>
            </a:r>
          </a:p>
        </p:txBody>
      </p:sp>
    </p:spTree>
    <p:extLst>
      <p:ext uri="{BB962C8B-B14F-4D97-AF65-F5344CB8AC3E}">
        <p14:creationId xmlns:p14="http://schemas.microsoft.com/office/powerpoint/2010/main" val="878335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Shape 1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Shape 13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Shape 21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Shape 2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Shape 33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Shape 34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Shape 37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Shape 38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Shape 51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Shape 5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Shape 55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Shape 5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marL="914400" lvl="1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marL="1371600" lvl="2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marL="1828800" lvl="3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63" name="Shape 63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sz="7200" b="1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Shape 65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Shape 66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Shape 78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Shape 79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Shape 8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Shape 89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Shape 90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Shape 99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Shape 100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Shape 118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Shape 119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Shape 132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Shape 13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Shape 18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Shape 189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Shape 207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Shape 208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hird">
  <p:cSld name="BLANK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Shape 230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Shape 23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Shape 235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A5B0FE">
            <a:alpha val="6769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7" r:id="rId8"/>
    <p:sldLayoutId id="2147483658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io.ryanliu@Hot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B0FE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41" name="Shape 241"/>
          <p:cNvSpPr txBox="1"/>
          <p:nvPr/>
        </p:nvSpPr>
        <p:spPr>
          <a:xfrm>
            <a:off x="457200" y="181325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700" dirty="0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rPr>
              <a:t>Java Design Studio - 3</a:t>
            </a:r>
            <a:endParaRPr sz="2700" dirty="0">
              <a:solidFill>
                <a:srgbClr val="FFFFFF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242" name="Shape 242"/>
          <p:cNvSpPr txBox="1"/>
          <p:nvPr/>
        </p:nvSpPr>
        <p:spPr>
          <a:xfrm>
            <a:off x="453313" y="2691510"/>
            <a:ext cx="8229600" cy="114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b="1" dirty="0">
                <a:latin typeface="Miriam Libre"/>
                <a:ea typeface="Miriam Libre"/>
                <a:cs typeface="Miriam Libre"/>
                <a:sym typeface="Miriam Libre"/>
              </a:rPr>
              <a:t>Instructor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>
                <a:latin typeface="Miriam Libre"/>
                <a:ea typeface="Miriam Libre"/>
                <a:cs typeface="Miriam Libre"/>
                <a:sym typeface="Miriam Libre"/>
              </a:rPr>
              <a:t>Ryan Liu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>
                <a:latin typeface="Miriam Libre"/>
                <a:ea typeface="Miriam Libre"/>
                <a:cs typeface="Miriam Libre"/>
                <a:sym typeface="Miriam Libre"/>
                <a:hlinkClick r:id="rId3"/>
              </a:rPr>
              <a:t>dio.ryanliu@Hotmail.com</a:t>
            </a:r>
            <a:endParaRPr lang="en-CA" sz="2400" dirty="0"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>
                <a:latin typeface="Miriam Libre"/>
                <a:ea typeface="Miriam Libre"/>
                <a:cs typeface="Miriam Libre"/>
                <a:sym typeface="Miriam Libre"/>
              </a:rPr>
              <a:t> </a:t>
            </a:r>
            <a:endParaRPr sz="2400" dirty="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243" name="Shape 243"/>
          <p:cNvSpPr txBox="1">
            <a:spLocks noGrp="1"/>
          </p:cNvSpPr>
          <p:nvPr>
            <p:ph type="ctrTitle" idx="4294967295"/>
          </p:nvPr>
        </p:nvSpPr>
        <p:spPr>
          <a:xfrm>
            <a:off x="2122450" y="577250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0" dirty="0">
                <a:solidFill>
                  <a:srgbClr val="000000"/>
                </a:solidFill>
              </a:rPr>
              <a:t>JDS-3</a:t>
            </a:r>
            <a:endParaRPr sz="6000" dirty="0">
              <a:solidFill>
                <a:srgbClr val="000000"/>
              </a:solidFill>
            </a:endParaRPr>
          </a:p>
        </p:txBody>
      </p:sp>
      <p:grpSp>
        <p:nvGrpSpPr>
          <p:cNvPr id="244" name="Shape 244"/>
          <p:cNvGrpSpPr/>
          <p:nvPr/>
        </p:nvGrpSpPr>
        <p:grpSpPr>
          <a:xfrm rot="10800000">
            <a:off x="6768568" y="3288791"/>
            <a:ext cx="1918235" cy="1854713"/>
            <a:chOff x="6545263" y="855663"/>
            <a:chExt cx="2347900" cy="2270150"/>
          </a:xfrm>
        </p:grpSpPr>
        <p:sp>
          <p:nvSpPr>
            <p:cNvPr id="245" name="Shape 245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Shape 247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Shape 248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Shape 249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Shape 250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Shape 251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Shape 25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Shape 253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8" name="Shape 258"/>
          <p:cNvGrpSpPr/>
          <p:nvPr/>
        </p:nvGrpSpPr>
        <p:grpSpPr>
          <a:xfrm rot="-5400000">
            <a:off x="7535752" y="-182589"/>
            <a:ext cx="888696" cy="2327656"/>
            <a:chOff x="7556500" y="3806825"/>
            <a:chExt cx="838313" cy="2195488"/>
          </a:xfrm>
        </p:grpSpPr>
        <p:sp>
          <p:nvSpPr>
            <p:cNvPr id="259" name="Shape 259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0" name="Shape 270"/>
          <p:cNvGrpSpPr/>
          <p:nvPr/>
        </p:nvGrpSpPr>
        <p:grpSpPr>
          <a:xfrm>
            <a:off x="457203" y="8"/>
            <a:ext cx="1215809" cy="2195332"/>
            <a:chOff x="0" y="855663"/>
            <a:chExt cx="1257300" cy="2270250"/>
          </a:xfrm>
        </p:grpSpPr>
        <p:sp>
          <p:nvSpPr>
            <p:cNvPr id="271" name="Shape 271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Shape 27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9" name="Shape 279"/>
          <p:cNvGrpSpPr/>
          <p:nvPr/>
        </p:nvGrpSpPr>
        <p:grpSpPr>
          <a:xfrm rot="5400000">
            <a:off x="460353" y="2761751"/>
            <a:ext cx="1213462" cy="2134153"/>
            <a:chOff x="4395788" y="4144963"/>
            <a:chExt cx="1058775" cy="1862100"/>
          </a:xfrm>
        </p:grpSpPr>
        <p:sp>
          <p:nvSpPr>
            <p:cNvPr id="280" name="Shape 280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88" name="Shape 288"/>
          <p:cNvSpPr txBox="1">
            <a:spLocks noGrp="1"/>
          </p:cNvSpPr>
          <p:nvPr>
            <p:ph type="title" idx="4294967295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solidFill>
                  <a:srgbClr val="6463BD"/>
                </a:solidFill>
              </a:rPr>
              <a:t>H</a:t>
            </a:r>
            <a:r>
              <a:rPr lang="en" sz="4500" dirty="0">
                <a:solidFill>
                  <a:srgbClr val="000000"/>
                </a:solidFill>
              </a:rPr>
              <a:t>omework</a:t>
            </a:r>
            <a:endParaRPr sz="4500" dirty="0">
              <a:solidFill>
                <a:srgbClr val="000000"/>
              </a:solidFill>
            </a:endParaRPr>
          </a:p>
        </p:txBody>
      </p:sp>
      <p:sp>
        <p:nvSpPr>
          <p:cNvPr id="289" name="Shape 289"/>
          <p:cNvSpPr txBox="1"/>
          <p:nvPr/>
        </p:nvSpPr>
        <p:spPr>
          <a:xfrm>
            <a:off x="375994" y="1333953"/>
            <a:ext cx="5773500" cy="3576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2" indent="-355600">
              <a:lnSpc>
                <a:spcPct val="150000"/>
              </a:lnSpc>
              <a:spcBef>
                <a:spcPts val="600"/>
              </a:spcBef>
              <a:buClr>
                <a:srgbClr val="666666"/>
              </a:buClr>
              <a:buSzPts val="2000"/>
              <a:buFont typeface="Miriam Libre"/>
              <a:buChar char="●"/>
            </a:pPr>
            <a:r>
              <a:rPr lang="en-CA" sz="1800" dirty="0">
                <a:latin typeface="Miriam Libre"/>
                <a:ea typeface="Miriam Libre"/>
                <a:cs typeface="Miriam Libre"/>
                <a:sym typeface="Miriam Libre"/>
              </a:rPr>
              <a:t>Homework for next class</a:t>
            </a:r>
          </a:p>
          <a:p>
            <a:pPr marL="457200" lvl="2" indent="-355600">
              <a:lnSpc>
                <a:spcPct val="150000"/>
              </a:lnSpc>
              <a:spcBef>
                <a:spcPts val="600"/>
              </a:spcBef>
              <a:buClr>
                <a:srgbClr val="666666"/>
              </a:buClr>
              <a:buSzPts val="2000"/>
              <a:buFont typeface="Miriam Libre"/>
              <a:buChar char="●"/>
            </a:pPr>
            <a:r>
              <a:rPr lang="en-CA" sz="1800" dirty="0">
                <a:latin typeface="Miriam Libre"/>
                <a:ea typeface="Miriam Libre"/>
                <a:cs typeface="Miriam Libre"/>
                <a:sym typeface="Miriam Libre"/>
              </a:rPr>
              <a:t>Project Progress</a:t>
            </a:r>
          </a:p>
          <a:p>
            <a:pPr marL="457200" lvl="0" indent="-3556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Miriam Libre"/>
              <a:buChar char="●"/>
            </a:pPr>
            <a:endParaRPr sz="1800" dirty="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grpSp>
        <p:nvGrpSpPr>
          <p:cNvPr id="290" name="Shape 290"/>
          <p:cNvGrpSpPr/>
          <p:nvPr/>
        </p:nvGrpSpPr>
        <p:grpSpPr>
          <a:xfrm>
            <a:off x="7996428" y="307345"/>
            <a:ext cx="836636" cy="1060091"/>
            <a:chOff x="2635450" y="4321225"/>
            <a:chExt cx="368400" cy="466425"/>
          </a:xfrm>
        </p:grpSpPr>
        <p:sp>
          <p:nvSpPr>
            <p:cNvPr id="291" name="Shape 291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" name="Shape 297"/>
          <p:cNvGrpSpPr/>
          <p:nvPr/>
        </p:nvGrpSpPr>
        <p:grpSpPr>
          <a:xfrm>
            <a:off x="6475060" y="3122371"/>
            <a:ext cx="2332946" cy="2021123"/>
            <a:chOff x="3305175" y="4144963"/>
            <a:chExt cx="2149388" cy="1862100"/>
          </a:xfrm>
        </p:grpSpPr>
        <p:sp>
          <p:nvSpPr>
            <p:cNvPr id="298" name="Shape 298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Picture 2" descr="Making Progress">
            <a:extLst>
              <a:ext uri="{FF2B5EF4-FFF2-40B4-BE49-F238E27FC236}">
                <a16:creationId xmlns:a16="http://schemas.microsoft.com/office/drawing/2014/main" id="{09AA168B-8884-4ED7-93A4-CA8FEE71F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197" y="1423040"/>
            <a:ext cx="20955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38" name="Shape 338"/>
          <p:cNvSpPr txBox="1">
            <a:spLocks noGrp="1"/>
          </p:cNvSpPr>
          <p:nvPr>
            <p:ph type="title" idx="4294967295"/>
          </p:nvPr>
        </p:nvSpPr>
        <p:spPr>
          <a:xfrm>
            <a:off x="364743" y="411812"/>
            <a:ext cx="4795086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4500" dirty="0">
                <a:solidFill>
                  <a:srgbClr val="6463BD"/>
                </a:solidFill>
              </a:rPr>
              <a:t>T</a:t>
            </a:r>
            <a:r>
              <a:rPr lang="en" sz="4500" dirty="0">
                <a:solidFill>
                  <a:schemeClr val="dk1"/>
                </a:solidFill>
              </a:rPr>
              <a:t>ask </a:t>
            </a:r>
            <a:r>
              <a:rPr lang="en-CA" sz="4500" dirty="0">
                <a:solidFill>
                  <a:srgbClr val="6463BD"/>
                </a:solidFill>
              </a:rPr>
              <a:t>B</a:t>
            </a:r>
            <a:r>
              <a:rPr lang="en-CA" sz="4500" dirty="0">
                <a:solidFill>
                  <a:schemeClr val="dk1"/>
                </a:solidFill>
              </a:rPr>
              <a:t>oards</a:t>
            </a:r>
            <a:endParaRPr sz="4500" dirty="0">
              <a:solidFill>
                <a:srgbClr val="000000"/>
              </a:solidFill>
            </a:endParaRPr>
          </a:p>
        </p:txBody>
      </p:sp>
      <p:sp>
        <p:nvSpPr>
          <p:cNvPr id="339" name="Shape 339"/>
          <p:cNvSpPr txBox="1"/>
          <p:nvPr/>
        </p:nvSpPr>
        <p:spPr>
          <a:xfrm>
            <a:off x="364743" y="1245435"/>
            <a:ext cx="5453100" cy="1570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AutoNum type="arabicPeriod"/>
            </a:pPr>
            <a:r>
              <a:rPr lang="en-CA" sz="1800" dirty="0">
                <a:latin typeface="Miriam Libre"/>
                <a:ea typeface="Miriam Libre"/>
                <a:cs typeface="Miriam Libre"/>
                <a:sym typeface="Miriam Libre"/>
              </a:rPr>
              <a:t>What is a Task Board?</a:t>
            </a:r>
          </a:p>
          <a:p>
            <a:pPr marL="457200" lvl="0" indent="-3429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AutoNum type="arabicPeriod"/>
            </a:pPr>
            <a:r>
              <a:rPr lang="en-CA" sz="1800" dirty="0">
                <a:latin typeface="Miriam Libre"/>
                <a:ea typeface="Miriam Libre"/>
                <a:cs typeface="Miriam Libre"/>
                <a:sym typeface="Miriam Libre"/>
              </a:rPr>
              <a:t>Why do we use it?</a:t>
            </a:r>
          </a:p>
          <a:p>
            <a:pPr marL="457200" lvl="0" indent="-3429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AutoNum type="arabicPeriod"/>
            </a:pPr>
            <a:r>
              <a:rPr lang="en-CA" sz="1800" dirty="0">
                <a:latin typeface="Miriam Libre"/>
                <a:ea typeface="Miriam Libre"/>
                <a:cs typeface="Miriam Libre"/>
                <a:sym typeface="Miriam Libre"/>
              </a:rPr>
              <a:t>Examples?</a:t>
            </a:r>
          </a:p>
          <a:p>
            <a:pPr marL="114300"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800"/>
            </a:pPr>
            <a:endParaRPr sz="1800" dirty="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grpSp>
        <p:nvGrpSpPr>
          <p:cNvPr id="340" name="Shape 340"/>
          <p:cNvGrpSpPr/>
          <p:nvPr/>
        </p:nvGrpSpPr>
        <p:grpSpPr>
          <a:xfrm>
            <a:off x="7615125" y="186185"/>
            <a:ext cx="1294440" cy="1150023"/>
            <a:chOff x="5292575" y="3681900"/>
            <a:chExt cx="420150" cy="373275"/>
          </a:xfrm>
        </p:grpSpPr>
        <p:sp>
          <p:nvSpPr>
            <p:cNvPr id="341" name="Shape 341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Shape 348"/>
          <p:cNvGrpSpPr/>
          <p:nvPr/>
        </p:nvGrpSpPr>
        <p:grpSpPr>
          <a:xfrm rot="10800000">
            <a:off x="6793422" y="3014685"/>
            <a:ext cx="1549526" cy="2128814"/>
            <a:chOff x="0" y="855663"/>
            <a:chExt cx="1652475" cy="2270250"/>
          </a:xfrm>
        </p:grpSpPr>
        <p:sp>
          <p:nvSpPr>
            <p:cNvPr id="349" name="Shape 349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Shape 350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Shape 351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Shape 35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Shape 353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Shape 354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Shape 35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Shape 356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Shape 357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098" name="Picture 2" descr="Tasks">
            <a:extLst>
              <a:ext uri="{FF2B5EF4-FFF2-40B4-BE49-F238E27FC236}">
                <a16:creationId xmlns:a16="http://schemas.microsoft.com/office/drawing/2014/main" id="{ABB4D27A-D341-4E31-AACD-1E5CE9149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745" y="700233"/>
            <a:ext cx="2543175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1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79" name="Shape 379"/>
          <p:cNvSpPr txBox="1">
            <a:spLocks noGrp="1"/>
          </p:cNvSpPr>
          <p:nvPr>
            <p:ph type="title" idx="4294967295"/>
          </p:nvPr>
        </p:nvSpPr>
        <p:spPr>
          <a:xfrm>
            <a:off x="-10645" y="286150"/>
            <a:ext cx="9144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" sz="4500" dirty="0">
                <a:solidFill>
                  <a:srgbClr val="6463BD"/>
                </a:solidFill>
              </a:rPr>
              <a:t>E</a:t>
            </a:r>
            <a:r>
              <a:rPr lang="en" sz="4500" dirty="0">
                <a:solidFill>
                  <a:schemeClr val="dk1"/>
                </a:solidFill>
              </a:rPr>
              <a:t>xample</a:t>
            </a:r>
            <a:endParaRPr sz="4500" dirty="0">
              <a:solidFill>
                <a:srgbClr val="000000"/>
              </a:solidFill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7929449" y="376375"/>
            <a:ext cx="857404" cy="857404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Shape 382"/>
          <p:cNvGrpSpPr/>
          <p:nvPr/>
        </p:nvGrpSpPr>
        <p:grpSpPr>
          <a:xfrm rot="10800000" flipH="1">
            <a:off x="215241" y="3847202"/>
            <a:ext cx="1675041" cy="1296178"/>
            <a:chOff x="9598025" y="882650"/>
            <a:chExt cx="2266938" cy="1754200"/>
          </a:xfrm>
        </p:grpSpPr>
        <p:sp>
          <p:nvSpPr>
            <p:cNvPr id="383" name="Shape 383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Shape 384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Shape 385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Shape 386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7" name="Shape 387"/>
          <p:cNvGrpSpPr/>
          <p:nvPr/>
        </p:nvGrpSpPr>
        <p:grpSpPr>
          <a:xfrm>
            <a:off x="7253639" y="3837962"/>
            <a:ext cx="1652679" cy="1314660"/>
            <a:chOff x="9925050" y="4203700"/>
            <a:chExt cx="2267050" cy="1803375"/>
          </a:xfrm>
        </p:grpSpPr>
        <p:sp>
          <p:nvSpPr>
            <p:cNvPr id="388" name="Shape 388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Shape 389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Shape 390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Shape 391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Shape 392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Shape 393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Shape 394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Shape 395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Shape 396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0" name="Shape 400"/>
          <p:cNvGrpSpPr/>
          <p:nvPr/>
        </p:nvGrpSpPr>
        <p:grpSpPr>
          <a:xfrm rot="-5400000">
            <a:off x="189143" y="567395"/>
            <a:ext cx="1193271" cy="1550402"/>
            <a:chOff x="3357563" y="850900"/>
            <a:chExt cx="1882725" cy="2446200"/>
          </a:xfrm>
        </p:grpSpPr>
        <p:sp>
          <p:nvSpPr>
            <p:cNvPr id="401" name="Shape 401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Shape 402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Shape 404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Shape 405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Shape 407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Shape 408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Shape 409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Shape 410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Shape 411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Shape 412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Shape 41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4" name="Shape 414"/>
          <p:cNvGrpSpPr/>
          <p:nvPr/>
        </p:nvGrpSpPr>
        <p:grpSpPr>
          <a:xfrm rot="5400000">
            <a:off x="7761518" y="1760670"/>
            <a:ext cx="1193271" cy="1550402"/>
            <a:chOff x="3357563" y="850900"/>
            <a:chExt cx="1882725" cy="2446200"/>
          </a:xfrm>
        </p:grpSpPr>
        <p:sp>
          <p:nvSpPr>
            <p:cNvPr id="415" name="Shape 415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Shape 41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Shape 417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Shape 418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Shape 419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Shape 420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Shape 421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Shape 422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Shape 423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Shape 425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Shape 42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B97F7FA-B5DE-4097-9986-C110F2ED9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025" y="1159006"/>
            <a:ext cx="4800333" cy="358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172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79" name="Shape 379"/>
          <p:cNvSpPr txBox="1">
            <a:spLocks noGrp="1"/>
          </p:cNvSpPr>
          <p:nvPr>
            <p:ph type="title" idx="4294967295"/>
          </p:nvPr>
        </p:nvSpPr>
        <p:spPr>
          <a:xfrm>
            <a:off x="-10645" y="286150"/>
            <a:ext cx="9144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" sz="4500" dirty="0">
                <a:solidFill>
                  <a:srgbClr val="6463BD"/>
                </a:solidFill>
              </a:rPr>
              <a:t>E</a:t>
            </a:r>
            <a:r>
              <a:rPr lang="en" sz="4500" dirty="0">
                <a:solidFill>
                  <a:schemeClr val="dk1"/>
                </a:solidFill>
              </a:rPr>
              <a:t>xample</a:t>
            </a:r>
            <a:endParaRPr sz="4500" dirty="0">
              <a:solidFill>
                <a:srgbClr val="000000"/>
              </a:solidFill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7929449" y="376375"/>
            <a:ext cx="857404" cy="857404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Shape 382"/>
          <p:cNvGrpSpPr/>
          <p:nvPr/>
        </p:nvGrpSpPr>
        <p:grpSpPr>
          <a:xfrm rot="10800000" flipH="1">
            <a:off x="215241" y="3847202"/>
            <a:ext cx="1675041" cy="1296178"/>
            <a:chOff x="9598025" y="882650"/>
            <a:chExt cx="2266938" cy="1754200"/>
          </a:xfrm>
        </p:grpSpPr>
        <p:sp>
          <p:nvSpPr>
            <p:cNvPr id="383" name="Shape 383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Shape 384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Shape 385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Shape 386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7" name="Shape 387"/>
          <p:cNvGrpSpPr/>
          <p:nvPr/>
        </p:nvGrpSpPr>
        <p:grpSpPr>
          <a:xfrm>
            <a:off x="7253639" y="3837962"/>
            <a:ext cx="1652679" cy="1314660"/>
            <a:chOff x="9925050" y="4203700"/>
            <a:chExt cx="2267050" cy="1803375"/>
          </a:xfrm>
        </p:grpSpPr>
        <p:sp>
          <p:nvSpPr>
            <p:cNvPr id="388" name="Shape 388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Shape 389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Shape 390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Shape 391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Shape 392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Shape 393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Shape 394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Shape 395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Shape 396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0" name="Shape 400"/>
          <p:cNvGrpSpPr/>
          <p:nvPr/>
        </p:nvGrpSpPr>
        <p:grpSpPr>
          <a:xfrm rot="-5400000">
            <a:off x="189143" y="567395"/>
            <a:ext cx="1193271" cy="1550402"/>
            <a:chOff x="3357563" y="850900"/>
            <a:chExt cx="1882725" cy="2446200"/>
          </a:xfrm>
        </p:grpSpPr>
        <p:sp>
          <p:nvSpPr>
            <p:cNvPr id="401" name="Shape 401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Shape 402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Shape 404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Shape 405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Shape 407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Shape 408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Shape 409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Shape 410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Shape 411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Shape 412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Shape 41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4" name="Shape 414"/>
          <p:cNvGrpSpPr/>
          <p:nvPr/>
        </p:nvGrpSpPr>
        <p:grpSpPr>
          <a:xfrm rot="5400000">
            <a:off x="7761518" y="1760670"/>
            <a:ext cx="1193271" cy="1550402"/>
            <a:chOff x="3357563" y="850900"/>
            <a:chExt cx="1882725" cy="2446200"/>
          </a:xfrm>
        </p:grpSpPr>
        <p:sp>
          <p:nvSpPr>
            <p:cNvPr id="415" name="Shape 415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Shape 41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Shape 417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Shape 418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Shape 419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Shape 420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Shape 421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Shape 422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Shape 423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Shape 425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Shape 42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074" name="Picture 2" descr="Image result for google calendar">
            <a:extLst>
              <a:ext uri="{FF2B5EF4-FFF2-40B4-BE49-F238E27FC236}">
                <a16:creationId xmlns:a16="http://schemas.microsoft.com/office/drawing/2014/main" id="{3EFCB1E7-F809-488F-B860-89343D330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536" y="1076424"/>
            <a:ext cx="5087023" cy="3815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422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88" name="Shape 288"/>
          <p:cNvSpPr txBox="1">
            <a:spLocks noGrp="1"/>
          </p:cNvSpPr>
          <p:nvPr>
            <p:ph type="title" idx="4294967295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CA" sz="4500" dirty="0">
                <a:solidFill>
                  <a:srgbClr val="6463BD"/>
                </a:solidFill>
              </a:rPr>
              <a:t>T</a:t>
            </a:r>
            <a:r>
              <a:rPr lang="en-CA" sz="4500" dirty="0">
                <a:solidFill>
                  <a:schemeClr val="tx1"/>
                </a:solidFill>
              </a:rPr>
              <a:t>rello</a:t>
            </a:r>
            <a:endParaRPr sz="4500" dirty="0">
              <a:solidFill>
                <a:schemeClr val="tx1"/>
              </a:solidFill>
            </a:endParaRPr>
          </a:p>
        </p:txBody>
      </p:sp>
      <p:grpSp>
        <p:nvGrpSpPr>
          <p:cNvPr id="290" name="Shape 290"/>
          <p:cNvGrpSpPr/>
          <p:nvPr/>
        </p:nvGrpSpPr>
        <p:grpSpPr>
          <a:xfrm>
            <a:off x="7996428" y="307345"/>
            <a:ext cx="836636" cy="1060091"/>
            <a:chOff x="2635450" y="4321225"/>
            <a:chExt cx="368400" cy="466425"/>
          </a:xfrm>
        </p:grpSpPr>
        <p:sp>
          <p:nvSpPr>
            <p:cNvPr id="291" name="Shape 291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" name="Shape 297"/>
          <p:cNvGrpSpPr/>
          <p:nvPr/>
        </p:nvGrpSpPr>
        <p:grpSpPr>
          <a:xfrm>
            <a:off x="6475060" y="3122371"/>
            <a:ext cx="2332946" cy="2021123"/>
            <a:chOff x="3305175" y="4144963"/>
            <a:chExt cx="2149388" cy="1862100"/>
          </a:xfrm>
        </p:grpSpPr>
        <p:sp>
          <p:nvSpPr>
            <p:cNvPr id="298" name="Shape 298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" name="Shape 289">
            <a:extLst>
              <a:ext uri="{FF2B5EF4-FFF2-40B4-BE49-F238E27FC236}">
                <a16:creationId xmlns:a16="http://schemas.microsoft.com/office/drawing/2014/main" id="{857C97D3-004C-4D0C-ABE9-7A302AB43FF4}"/>
              </a:ext>
            </a:extLst>
          </p:cNvPr>
          <p:cNvSpPr txBox="1"/>
          <p:nvPr/>
        </p:nvSpPr>
        <p:spPr>
          <a:xfrm>
            <a:off x="184995" y="1441230"/>
            <a:ext cx="5614226" cy="3419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Miriam Libre"/>
              <a:buChar char="●"/>
            </a:pPr>
            <a:r>
              <a:rPr lang="en-CA" sz="1800" dirty="0">
                <a:latin typeface="Miriam Libre"/>
                <a:ea typeface="Miriam Libre"/>
                <a:cs typeface="Miriam Libre"/>
                <a:sym typeface="Miriam Libre"/>
              </a:rPr>
              <a:t>Separate project into smaller components</a:t>
            </a:r>
          </a:p>
          <a:p>
            <a:pPr marL="457200" lvl="0" indent="-3556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Miriam Libre"/>
              <a:buChar char="●"/>
            </a:pPr>
            <a:r>
              <a:rPr lang="en-CA" sz="1800" dirty="0">
                <a:latin typeface="Miriam Libre"/>
                <a:ea typeface="Miriam Libre"/>
                <a:cs typeface="Miriam Libre"/>
                <a:sym typeface="Miriam Libre"/>
              </a:rPr>
              <a:t>Critical to project management</a:t>
            </a:r>
          </a:p>
          <a:p>
            <a:pPr marL="457200" lvl="0" indent="-3556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Miriam Libre"/>
              <a:buChar char="●"/>
            </a:pPr>
            <a:r>
              <a:rPr lang="en-CA" sz="1800" dirty="0">
                <a:latin typeface="Miriam Libre"/>
                <a:ea typeface="Miriam Libre"/>
                <a:cs typeface="Miriam Libre"/>
                <a:sym typeface="Miriam Libre"/>
              </a:rPr>
              <a:t>Usage is warranted for companies, less for individual projects</a:t>
            </a:r>
          </a:p>
          <a:p>
            <a:pPr marL="457200" lvl="0" indent="-3556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Miriam Libre"/>
              <a:buChar char="●"/>
            </a:pPr>
            <a:r>
              <a:rPr lang="en-CA" sz="1800" dirty="0">
                <a:latin typeface="Miriam Libre"/>
                <a:ea typeface="Miriam Libre"/>
                <a:cs typeface="Miriam Libre"/>
                <a:sym typeface="Miriam Libre"/>
              </a:rPr>
              <a:t>Focuses on Agile Development – divide work among developers</a:t>
            </a:r>
          </a:p>
        </p:txBody>
      </p:sp>
    </p:spTree>
    <p:extLst>
      <p:ext uri="{BB962C8B-B14F-4D97-AF65-F5344CB8AC3E}">
        <p14:creationId xmlns:p14="http://schemas.microsoft.com/office/powerpoint/2010/main" val="3542777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194549-B5C6-47ED-918B-C30BDC3477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FBD81E-236A-4AD8-B82C-1504CF9D30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4D52CA-1B82-4B93-96BA-EB0796F5C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569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88" name="Shape 288"/>
          <p:cNvSpPr txBox="1">
            <a:spLocks noGrp="1"/>
          </p:cNvSpPr>
          <p:nvPr>
            <p:ph type="title" idx="4294967295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CA" sz="4500" dirty="0">
                <a:solidFill>
                  <a:srgbClr val="6463BD"/>
                </a:solidFill>
              </a:rPr>
              <a:t>M</a:t>
            </a:r>
            <a:r>
              <a:rPr lang="en-CA" sz="4500" dirty="0">
                <a:solidFill>
                  <a:schemeClr val="tx1"/>
                </a:solidFill>
              </a:rPr>
              <a:t>ore </a:t>
            </a:r>
            <a:r>
              <a:rPr lang="en-CA" sz="4500" dirty="0">
                <a:solidFill>
                  <a:srgbClr val="6463BD"/>
                </a:solidFill>
              </a:rPr>
              <a:t>H</a:t>
            </a:r>
            <a:r>
              <a:rPr lang="en-CA" sz="4500" dirty="0">
                <a:solidFill>
                  <a:schemeClr val="tx1"/>
                </a:solidFill>
              </a:rPr>
              <a:t>omework</a:t>
            </a:r>
            <a:endParaRPr sz="4500" dirty="0">
              <a:solidFill>
                <a:schemeClr val="tx1"/>
              </a:solidFill>
            </a:endParaRPr>
          </a:p>
        </p:txBody>
      </p:sp>
      <p:sp>
        <p:nvSpPr>
          <p:cNvPr id="289" name="Shape 289"/>
          <p:cNvSpPr txBox="1"/>
          <p:nvPr/>
        </p:nvSpPr>
        <p:spPr>
          <a:xfrm>
            <a:off x="139800" y="1367436"/>
            <a:ext cx="5773500" cy="3563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Miriam Libre"/>
              <a:buChar char="●"/>
            </a:pPr>
            <a:r>
              <a:rPr lang="en-CA" sz="1800" dirty="0">
                <a:latin typeface="Miriam Libre"/>
                <a:ea typeface="Miriam Libre"/>
                <a:cs typeface="Miriam Libre"/>
                <a:sym typeface="Miriam Libre"/>
              </a:rPr>
              <a:t>Trello Tutorial</a:t>
            </a:r>
          </a:p>
          <a:p>
            <a:pPr marL="457200" lvl="0" indent="-3556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Miriam Libre"/>
              <a:buChar char="●"/>
            </a:pPr>
            <a:r>
              <a:rPr lang="en-CA" sz="1800" dirty="0">
                <a:latin typeface="Miriam Libre"/>
                <a:ea typeface="Miriam Libre"/>
                <a:cs typeface="Miriam Libre"/>
                <a:sym typeface="Miriam Libre"/>
              </a:rPr>
              <a:t>Use Trello for this project</a:t>
            </a:r>
          </a:p>
          <a:p>
            <a:pPr marL="457200" lvl="0" indent="-3556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Miriam Libre"/>
              <a:buChar char="●"/>
            </a:pPr>
            <a:r>
              <a:rPr lang="en-CA" sz="1800" dirty="0">
                <a:latin typeface="Miriam Libre"/>
                <a:ea typeface="Miriam Libre"/>
                <a:cs typeface="Miriam Libre"/>
                <a:sym typeface="Miriam Libre"/>
              </a:rPr>
              <a:t>Create tasks to divide up work</a:t>
            </a:r>
          </a:p>
          <a:p>
            <a:pPr marL="457200" lvl="0" indent="-3556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Miriam Libre"/>
              <a:buChar char="●"/>
            </a:pPr>
            <a:r>
              <a:rPr lang="en-CA" sz="1800" dirty="0">
                <a:latin typeface="Miriam Libre"/>
                <a:ea typeface="Miriam Libre"/>
                <a:cs typeface="Miriam Libre"/>
                <a:sym typeface="Miriam Libre"/>
              </a:rPr>
              <a:t>Progress is necessary</a:t>
            </a:r>
          </a:p>
        </p:txBody>
      </p:sp>
      <p:grpSp>
        <p:nvGrpSpPr>
          <p:cNvPr id="290" name="Shape 290"/>
          <p:cNvGrpSpPr/>
          <p:nvPr/>
        </p:nvGrpSpPr>
        <p:grpSpPr>
          <a:xfrm>
            <a:off x="7996428" y="307345"/>
            <a:ext cx="836636" cy="1060091"/>
            <a:chOff x="2635450" y="4321225"/>
            <a:chExt cx="368400" cy="466425"/>
          </a:xfrm>
        </p:grpSpPr>
        <p:sp>
          <p:nvSpPr>
            <p:cNvPr id="291" name="Shape 291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" name="Shape 297"/>
          <p:cNvGrpSpPr/>
          <p:nvPr/>
        </p:nvGrpSpPr>
        <p:grpSpPr>
          <a:xfrm>
            <a:off x="6475060" y="3122371"/>
            <a:ext cx="2332946" cy="2021123"/>
            <a:chOff x="3305175" y="4144963"/>
            <a:chExt cx="2149388" cy="1862100"/>
          </a:xfrm>
        </p:grpSpPr>
        <p:sp>
          <p:nvSpPr>
            <p:cNvPr id="298" name="Shape 298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0103321"/>
      </p:ext>
    </p:extLst>
  </p:cSld>
  <p:clrMapOvr>
    <a:masterClrMapping/>
  </p:clrMapOvr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219</Words>
  <Application>Microsoft Office PowerPoint</Application>
  <PresentationFormat>On-screen Show (16:9)</PresentationFormat>
  <Paragraphs>51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Barlow Light</vt:lpstr>
      <vt:lpstr>Barlow</vt:lpstr>
      <vt:lpstr>Raleway Light</vt:lpstr>
      <vt:lpstr>Arial</vt:lpstr>
      <vt:lpstr>Calibri</vt:lpstr>
      <vt:lpstr>Miriam Libre</vt:lpstr>
      <vt:lpstr>Work Sans</vt:lpstr>
      <vt:lpstr>Roderigo template</vt:lpstr>
      <vt:lpstr>JDS-3</vt:lpstr>
      <vt:lpstr>Homework</vt:lpstr>
      <vt:lpstr>Task Boards</vt:lpstr>
      <vt:lpstr>Example</vt:lpstr>
      <vt:lpstr>Example</vt:lpstr>
      <vt:lpstr>Trello</vt:lpstr>
      <vt:lpstr>PowerPoint Presentation</vt:lpstr>
      <vt:lpstr>More 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Lock++</dc:title>
  <cp:lastModifiedBy>Ryan Liu</cp:lastModifiedBy>
  <cp:revision>175</cp:revision>
  <dcterms:modified xsi:type="dcterms:W3CDTF">2018-06-03T07:45:01Z</dcterms:modified>
</cp:coreProperties>
</file>