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62" r:id="rId3"/>
  </p:sldMasterIdLst>
  <p:notesMasterIdLst>
    <p:notesMasterId r:id="rId31"/>
  </p:notesMasterIdLst>
  <p:sldIdLst>
    <p:sldId id="307" r:id="rId4"/>
    <p:sldId id="308" r:id="rId5"/>
    <p:sldId id="293" r:id="rId6"/>
    <p:sldId id="294" r:id="rId7"/>
    <p:sldId id="295" r:id="rId8"/>
    <p:sldId id="296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297" r:id="rId17"/>
    <p:sldId id="306" r:id="rId18"/>
    <p:sldId id="309" r:id="rId19"/>
    <p:sldId id="257" r:id="rId20"/>
    <p:sldId id="260" r:id="rId21"/>
    <p:sldId id="258" r:id="rId22"/>
    <p:sldId id="259" r:id="rId23"/>
    <p:sldId id="261" r:id="rId24"/>
    <p:sldId id="314" r:id="rId25"/>
    <p:sldId id="256" r:id="rId26"/>
    <p:sldId id="310" r:id="rId27"/>
    <p:sldId id="311" r:id="rId28"/>
    <p:sldId id="312" r:id="rId29"/>
    <p:sldId id="31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50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6383C"/>
    <a:srgbClr val="ED6C00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8" y="378"/>
      </p:cViewPr>
      <p:guideLst>
        <p:guide orient="horz" pos="2122"/>
        <p:guide pos="3840"/>
        <p:guide orient="horz" pos="346"/>
        <p:guide orient="horz" pos="3950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82D72-D1D1-427F-AC62-8321FA67268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6E1B4-5FD5-4AF6-B40E-F2BC7B0C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7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Transformer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F63F4-B3F8-864E-8304-26C693C82A6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71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DF83C-D548-456E-9D51-44CDEE11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49E695-BF9B-400F-8E34-301378516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203DFE-9CBF-454A-B2F1-3A15D7A9F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6707CA-2163-4631-A55A-537DE9AB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DB9A59-3F0B-4447-B15F-2EDC77B3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62C21A-56E9-48DD-87E9-AA524929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1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29F75-39E5-41DF-87E5-61D4A5A2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8765C7-D3C6-499D-942C-84563EB3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582E5-B4E6-48F4-9147-02C4A158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137723-873B-4EDA-9EEC-77CE0EC1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E1F2D-9557-4405-AC8B-CFB1945C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3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7120CD-B3D8-4AE8-B3B9-AB51BB917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70CF84-AE3F-4520-B1E1-460014F5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4AF98-F7AD-48B3-827C-D7AF0E0C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2D2628-76FA-44C0-AC6E-C694A2AA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DFAF6-1847-46A3-BD81-52FB40D1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11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08AF1-77A2-554E-AA7C-ED164628E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C5818C-4BBF-074A-91EA-D1EA80535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E2759-493F-DF4B-BE4D-0CA83B21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AFCE6-61FE-8C41-802B-FF0EB75D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1826F-398D-E44B-88C7-5D3C03C8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91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DA01-05D7-0040-A3BE-F59827A9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DC472-C523-9B49-9B09-429608FF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6FA63-4F84-4B47-98BF-73F6C5C3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EFFBE-08A9-594A-A440-3CDD6D45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00594-F95F-BA43-A9E3-38A0496B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70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23733-D9D8-CA4A-A1A9-5C75701B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98E0E-0709-374C-A949-27C72E8A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22556-11B7-8740-8E1C-20FD1DEA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1D47F-BBEA-114B-B644-E38BBFF9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C1180-6E90-D14F-A322-A1791BA7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31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6FE29-D0F2-1E44-962A-BF2BD602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F36B7-B525-0447-91AC-FBC907D6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B43DD-86F4-384D-ABF4-C2648A19F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7B48F-67F7-B34A-8A8A-00AF44B5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D4D23-D387-8C46-B81D-9DF109BB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49EF1-5E4C-084E-AF55-C7B8C003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250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B919-6DF8-2E4E-A606-1F6CE18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00773-0BC3-0942-8915-0338E723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A5875-92C9-A64A-B448-7D45E3F0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1922FB-EB31-764E-9333-5C25C358E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CAD65A-DE9F-A34B-BB34-B260A4E07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67F66-6F53-5D44-B6AA-AD9B5C48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93F43-2ACC-E848-A20C-9AE8FA65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F765A-F4BC-654A-8663-09F01107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101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D83C8-C983-294D-AFFF-B0F0E806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E8E986-F2E5-A741-97D5-41B10EF4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A9140-1051-BE49-97C9-B126964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116B6B-BE4B-A046-89D3-6FCD0695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352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A678C4-4D12-AF41-B2E6-222D7ED4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BC91D7-BE49-144B-B8B0-F8E20792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32950-A530-414D-A441-ED287D70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EDD97-238C-42C1-88D5-4246C01C0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836C7B-56DF-48AB-BE02-2592A5FE0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5A0DDE-C1C1-49DF-BA8B-C0B897A6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023C4-8F02-43A9-9250-D0021F67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284F30-CF4A-406D-9AF1-2347387D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70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911C9-19AA-DF45-AFC2-CC5465BE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65405-5272-1B45-A033-1EAE5595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969E44-B510-654D-B4F1-CFF3D23E2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C3EA6-4597-E44F-BB03-82661D76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52755-138A-F449-B5A0-EC5F055C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768D7-0A91-3F47-A163-0156DD90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45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DA172-E0A5-9444-ACA4-9A9C8A49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92698A-D129-6D41-8028-99C07BE3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1ADA9-B006-0F46-8FFC-8BF07619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62891-0324-F04C-BDB0-B934174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8CED6-A016-7044-84CE-7CBEF68A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98EBA-AE03-E848-BEC4-7846FDF1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759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C4CC3-4CC2-8742-822A-8DDCBFA4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F349BE-1BE5-9942-90B4-AA1FC7E9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BDB1E-051F-7343-99FE-07C5489A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E80E8-73B2-9E43-A24D-0B165B72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04FDD-F63A-5246-86D2-EA8D8605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677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34114-A962-5647-9489-3EDBC4657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02428-0332-F44F-BB2B-C45C7C976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84FB0-8704-5746-9AB2-CBEDB5D8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97CCE-906D-DC44-A017-1DDBA373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55B03-1019-684B-B359-407CD9BB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07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7284A-F242-4594-884B-A584AA81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6A3D4C-6739-4272-8499-3BA85EE1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30D0D-2432-4DA0-8DA7-20DBEBBE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730EB6-80FA-472F-8740-4AE23E53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365AD9-0482-4A02-B201-09E27F1E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9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27691-649A-42CF-9BB6-C9B6BAAE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86DC06-B5F2-4D21-9F8A-8592C8D8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774836-54A5-41A9-96BD-716FE57C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264146-B011-4A4C-A3B3-ADE05F23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45E39-FC3B-4AA1-A678-4651E1AA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F1E54-26EF-4740-9870-6D6BC88B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DCF66-2A08-498F-B7F3-9AF743B76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F34E3A-D385-4842-BD1B-762124AAE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417204-1BA8-4642-B64E-5267C89C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68A30-EEDA-48B7-88FE-5F056639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356D61-2187-4049-9464-7C688D27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7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8247B-86E4-457E-800F-87DE8528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1C793E-5AF9-499B-BB72-93EF3A76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625988-0251-44AA-A297-8D813EFB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5706B6-514C-4037-A9C3-2298CB4D0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82FAD7-2044-477D-BA40-DCAE59C15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69D3A4-68D5-400D-A16E-9D557315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999E47-4AC1-445F-B876-9DA0E02A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FEDC86-A71E-4282-8DC7-8D72E221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6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E6864-DDD5-4141-B62D-E1511854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32FAC8-666C-4703-9E12-DEDC6E0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9C1297-9B1F-431C-A4C1-043FFAA1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FF8513-E6C8-45C8-A71F-D4FB9380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7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C4AD8B-E951-4618-A1DF-9BC16418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37594E-510C-47BE-BEA9-8BB62828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F39B70-5A93-4A87-8ADD-B74F52F9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1ED33-2378-49FA-BBD6-3D7D80AC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7A9D37-F85B-40B6-B877-61237E80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347268-CB5C-4BBE-BC04-271E9D339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B5660E-44A8-40F0-A465-6F03851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EDAA76-3193-4E49-8D8B-07D47FDF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A259D8-D0F8-40AE-B668-B596AD5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7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640A6E-14DF-46AA-9F61-85537BCA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385CE-93E4-47FC-95A5-FF101C65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FF52D-61E6-4B59-85B0-32A29C3BC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22BD-B7CA-4219-A97B-5AEA6D8B6757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66DE35-1ACE-4EEB-A280-8CF7C8793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AD585-7BAB-49FA-AA51-9A9FBFEB6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FED1F-6A8E-4727-9E3C-1ACCFA98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0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683C52-8105-6B4B-B315-E40841DA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36422-775D-3041-907E-DD6928C2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54E3A-F0CB-A741-9400-162F8E845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92AC-85D5-8942-879E-D51F0054DEF9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81152-B952-A243-80BB-8938F172D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293D6-8AD6-9747-8C31-EB8469D67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8F10-AFDF-F848-B46C-8B4F30DFF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55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2F2AB5E-5F71-4A73-B4D4-691EAF7AD187}"/>
              </a:ext>
            </a:extLst>
          </p:cNvPr>
          <p:cNvSpPr txBox="1"/>
          <p:nvPr/>
        </p:nvSpPr>
        <p:spPr>
          <a:xfrm>
            <a:off x="833774" y="1114695"/>
            <a:ext cx="8614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6383C"/>
                </a:solidFill>
              </a:rPr>
              <a:t>反方：课程学习价值不大。</a:t>
            </a:r>
            <a:endParaRPr lang="en-US" altLang="zh-CN" sz="2400" dirty="0">
              <a:solidFill>
                <a:srgbClr val="06383C"/>
              </a:solidFill>
            </a:endParaRPr>
          </a:p>
          <a:p>
            <a:r>
              <a:rPr lang="en-US" altLang="zh-CN" sz="2400" dirty="0">
                <a:solidFill>
                  <a:srgbClr val="06383C"/>
                </a:solidFill>
              </a:rPr>
              <a:t>Opposition: We don’t really need curriculum learning that much</a:t>
            </a:r>
            <a:endParaRPr lang="zh-CN" altLang="en-US" sz="2400" dirty="0">
              <a:solidFill>
                <a:srgbClr val="06383C"/>
              </a:solidFill>
            </a:endParaRPr>
          </a:p>
        </p:txBody>
      </p:sp>
      <p:sp>
        <p:nvSpPr>
          <p:cNvPr id="3" name="iconfont-1067-815967">
            <a:extLst>
              <a:ext uri="{FF2B5EF4-FFF2-40B4-BE49-F238E27FC236}">
                <a16:creationId xmlns:a16="http://schemas.microsoft.com/office/drawing/2014/main" id="{8A4FED1C-AF90-4121-B660-D12E2FB84347}"/>
              </a:ext>
            </a:extLst>
          </p:cNvPr>
          <p:cNvSpPr/>
          <p:nvPr/>
        </p:nvSpPr>
        <p:spPr>
          <a:xfrm>
            <a:off x="10492902" y="1225352"/>
            <a:ext cx="609685" cy="609685"/>
          </a:xfrm>
          <a:custGeom>
            <a:avLst/>
            <a:gdLst>
              <a:gd name="T0" fmla="*/ 5600 w 11200"/>
              <a:gd name="T1" fmla="*/ 0 h 11200"/>
              <a:gd name="T2" fmla="*/ 0 w 11200"/>
              <a:gd name="T3" fmla="*/ 5600 h 11200"/>
              <a:gd name="T4" fmla="*/ 5600 w 11200"/>
              <a:gd name="T5" fmla="*/ 11200 h 11200"/>
              <a:gd name="T6" fmla="*/ 11200 w 11200"/>
              <a:gd name="T7" fmla="*/ 5600 h 11200"/>
              <a:gd name="T8" fmla="*/ 5600 w 11200"/>
              <a:gd name="T9" fmla="*/ 0 h 11200"/>
              <a:gd name="T10" fmla="*/ 6320 w 11200"/>
              <a:gd name="T11" fmla="*/ 4320 h 11200"/>
              <a:gd name="T12" fmla="*/ 6720 w 11200"/>
              <a:gd name="T13" fmla="*/ 3920 h 11200"/>
              <a:gd name="T14" fmla="*/ 7280 w 11200"/>
              <a:gd name="T15" fmla="*/ 3920 h 11200"/>
              <a:gd name="T16" fmla="*/ 7680 w 11200"/>
              <a:gd name="T17" fmla="*/ 4320 h 11200"/>
              <a:gd name="T18" fmla="*/ 7680 w 11200"/>
              <a:gd name="T19" fmla="*/ 5040 h 11200"/>
              <a:gd name="T20" fmla="*/ 7280 w 11200"/>
              <a:gd name="T21" fmla="*/ 5440 h 11200"/>
              <a:gd name="T22" fmla="*/ 6720 w 11200"/>
              <a:gd name="T23" fmla="*/ 5440 h 11200"/>
              <a:gd name="T24" fmla="*/ 6320 w 11200"/>
              <a:gd name="T25" fmla="*/ 5040 h 11200"/>
              <a:gd name="T26" fmla="*/ 6320 w 11200"/>
              <a:gd name="T27" fmla="*/ 4320 h 11200"/>
              <a:gd name="T28" fmla="*/ 3520 w 11200"/>
              <a:gd name="T29" fmla="*/ 4320 h 11200"/>
              <a:gd name="T30" fmla="*/ 3920 w 11200"/>
              <a:gd name="T31" fmla="*/ 3920 h 11200"/>
              <a:gd name="T32" fmla="*/ 4480 w 11200"/>
              <a:gd name="T33" fmla="*/ 3920 h 11200"/>
              <a:gd name="T34" fmla="*/ 4880 w 11200"/>
              <a:gd name="T35" fmla="*/ 4320 h 11200"/>
              <a:gd name="T36" fmla="*/ 4880 w 11200"/>
              <a:gd name="T37" fmla="*/ 5040 h 11200"/>
              <a:gd name="T38" fmla="*/ 4480 w 11200"/>
              <a:gd name="T39" fmla="*/ 5440 h 11200"/>
              <a:gd name="T40" fmla="*/ 3920 w 11200"/>
              <a:gd name="T41" fmla="*/ 5440 h 11200"/>
              <a:gd name="T42" fmla="*/ 3520 w 11200"/>
              <a:gd name="T43" fmla="*/ 5040 h 11200"/>
              <a:gd name="T44" fmla="*/ 3520 w 11200"/>
              <a:gd name="T45" fmla="*/ 4320 h 11200"/>
              <a:gd name="T46" fmla="*/ 7600 w 11200"/>
              <a:gd name="T47" fmla="*/ 8400 h 11200"/>
              <a:gd name="T48" fmla="*/ 5600 w 11200"/>
              <a:gd name="T49" fmla="*/ 7280 h 11200"/>
              <a:gd name="T50" fmla="*/ 3600 w 11200"/>
              <a:gd name="T51" fmla="*/ 8400 h 11200"/>
              <a:gd name="T52" fmla="*/ 2800 w 11200"/>
              <a:gd name="T53" fmla="*/ 8400 h 11200"/>
              <a:gd name="T54" fmla="*/ 5600 w 11200"/>
              <a:gd name="T55" fmla="*/ 6560 h 11200"/>
              <a:gd name="T56" fmla="*/ 8400 w 11200"/>
              <a:gd name="T57" fmla="*/ 8400 h 11200"/>
              <a:gd name="T58" fmla="*/ 7600 w 11200"/>
              <a:gd name="T59" fmla="*/ 8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00" h="11200">
                <a:moveTo>
                  <a:pt x="5600" y="0"/>
                </a:moveTo>
                <a:cubicBezTo>
                  <a:pt x="2480" y="0"/>
                  <a:pt x="0" y="2480"/>
                  <a:pt x="0" y="5600"/>
                </a:cubicBezTo>
                <a:cubicBezTo>
                  <a:pt x="0" y="8720"/>
                  <a:pt x="2480" y="11200"/>
                  <a:pt x="5600" y="11200"/>
                </a:cubicBezTo>
                <a:cubicBezTo>
                  <a:pt x="8720" y="11200"/>
                  <a:pt x="11200" y="8720"/>
                  <a:pt x="11200" y="5600"/>
                </a:cubicBezTo>
                <a:cubicBezTo>
                  <a:pt x="11200" y="2480"/>
                  <a:pt x="8720" y="0"/>
                  <a:pt x="5600" y="0"/>
                </a:cubicBezTo>
                <a:close/>
                <a:moveTo>
                  <a:pt x="6320" y="4320"/>
                </a:moveTo>
                <a:cubicBezTo>
                  <a:pt x="6320" y="4160"/>
                  <a:pt x="6480" y="3920"/>
                  <a:pt x="6720" y="3920"/>
                </a:cubicBezTo>
                <a:lnTo>
                  <a:pt x="7280" y="3920"/>
                </a:lnTo>
                <a:cubicBezTo>
                  <a:pt x="7440" y="3920"/>
                  <a:pt x="7680" y="4080"/>
                  <a:pt x="7680" y="4320"/>
                </a:cubicBezTo>
                <a:lnTo>
                  <a:pt x="7680" y="5040"/>
                </a:lnTo>
                <a:cubicBezTo>
                  <a:pt x="7680" y="5200"/>
                  <a:pt x="7520" y="5440"/>
                  <a:pt x="7280" y="5440"/>
                </a:cubicBezTo>
                <a:lnTo>
                  <a:pt x="6720" y="5440"/>
                </a:lnTo>
                <a:cubicBezTo>
                  <a:pt x="6560" y="5440"/>
                  <a:pt x="6320" y="5280"/>
                  <a:pt x="6320" y="5040"/>
                </a:cubicBezTo>
                <a:lnTo>
                  <a:pt x="6320" y="4320"/>
                </a:lnTo>
                <a:close/>
                <a:moveTo>
                  <a:pt x="3520" y="4320"/>
                </a:moveTo>
                <a:cubicBezTo>
                  <a:pt x="3520" y="4160"/>
                  <a:pt x="3680" y="3920"/>
                  <a:pt x="3920" y="3920"/>
                </a:cubicBezTo>
                <a:lnTo>
                  <a:pt x="4480" y="3920"/>
                </a:lnTo>
                <a:cubicBezTo>
                  <a:pt x="4640" y="3920"/>
                  <a:pt x="4880" y="4080"/>
                  <a:pt x="4880" y="4320"/>
                </a:cubicBezTo>
                <a:lnTo>
                  <a:pt x="4880" y="5040"/>
                </a:lnTo>
                <a:cubicBezTo>
                  <a:pt x="4880" y="5200"/>
                  <a:pt x="4720" y="5440"/>
                  <a:pt x="4480" y="5440"/>
                </a:cubicBezTo>
                <a:lnTo>
                  <a:pt x="3920" y="5440"/>
                </a:lnTo>
                <a:cubicBezTo>
                  <a:pt x="3760" y="5440"/>
                  <a:pt x="3520" y="5280"/>
                  <a:pt x="3520" y="5040"/>
                </a:cubicBezTo>
                <a:lnTo>
                  <a:pt x="3520" y="4320"/>
                </a:lnTo>
                <a:close/>
                <a:moveTo>
                  <a:pt x="7600" y="8400"/>
                </a:moveTo>
                <a:cubicBezTo>
                  <a:pt x="7120" y="7600"/>
                  <a:pt x="6480" y="7280"/>
                  <a:pt x="5600" y="7280"/>
                </a:cubicBezTo>
                <a:cubicBezTo>
                  <a:pt x="4720" y="7280"/>
                  <a:pt x="4080" y="7600"/>
                  <a:pt x="3600" y="8400"/>
                </a:cubicBezTo>
                <a:lnTo>
                  <a:pt x="2800" y="8400"/>
                </a:lnTo>
                <a:cubicBezTo>
                  <a:pt x="3200" y="7360"/>
                  <a:pt x="4400" y="6560"/>
                  <a:pt x="5600" y="6560"/>
                </a:cubicBezTo>
                <a:cubicBezTo>
                  <a:pt x="6800" y="6560"/>
                  <a:pt x="8080" y="7520"/>
                  <a:pt x="8400" y="8400"/>
                </a:cubicBezTo>
                <a:lnTo>
                  <a:pt x="7600" y="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形 7">
            <a:extLst>
              <a:ext uri="{FF2B5EF4-FFF2-40B4-BE49-F238E27FC236}">
                <a16:creationId xmlns:a16="http://schemas.microsoft.com/office/drawing/2014/main" id="{EF843E67-A086-4E55-AD29-7FB2D252E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C196772-7CF3-4172-828F-744014CA1AD7}"/>
              </a:ext>
            </a:extLst>
          </p:cNvPr>
          <p:cNvCxnSpPr/>
          <p:nvPr/>
        </p:nvCxnSpPr>
        <p:spPr>
          <a:xfrm>
            <a:off x="2079779" y="3628102"/>
            <a:ext cx="95962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F0AFAA-4B79-4D9B-841B-C7E1DDFE575B}"/>
              </a:ext>
            </a:extLst>
          </p:cNvPr>
          <p:cNvSpPr txBox="1"/>
          <p:nvPr/>
        </p:nvSpPr>
        <p:spPr>
          <a:xfrm>
            <a:off x="8487163" y="3991897"/>
            <a:ext cx="2310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6383C"/>
                </a:solidFill>
              </a:rPr>
              <a:t>辩手：一辩：蒋希</a:t>
            </a:r>
            <a:endParaRPr lang="en-US" altLang="zh-CN" dirty="0">
              <a:solidFill>
                <a:srgbClr val="06383C"/>
              </a:solidFill>
            </a:endParaRPr>
          </a:p>
          <a:p>
            <a:r>
              <a:rPr lang="en-US" altLang="zh-CN" dirty="0">
                <a:solidFill>
                  <a:srgbClr val="06383C"/>
                </a:solidFill>
              </a:rPr>
              <a:t>           </a:t>
            </a:r>
            <a:r>
              <a:rPr lang="zh-CN" altLang="en-US" dirty="0">
                <a:solidFill>
                  <a:srgbClr val="06383C"/>
                </a:solidFill>
              </a:rPr>
              <a:t>二辩：蒋沁言</a:t>
            </a:r>
            <a:endParaRPr lang="en-US" altLang="zh-CN" dirty="0">
              <a:solidFill>
                <a:srgbClr val="06383C"/>
              </a:solidFill>
            </a:endParaRPr>
          </a:p>
          <a:p>
            <a:r>
              <a:rPr lang="zh-CN" altLang="en-US" dirty="0">
                <a:solidFill>
                  <a:srgbClr val="06383C"/>
                </a:solidFill>
              </a:rPr>
              <a:t>           三辩：林秋实</a:t>
            </a:r>
            <a:endParaRPr lang="en-US" altLang="zh-CN" dirty="0">
              <a:solidFill>
                <a:srgbClr val="06383C"/>
              </a:solidFill>
            </a:endParaRPr>
          </a:p>
          <a:p>
            <a:r>
              <a:rPr lang="en-US" altLang="zh-CN" dirty="0">
                <a:solidFill>
                  <a:srgbClr val="06383C"/>
                </a:solidFill>
              </a:rPr>
              <a:t>           </a:t>
            </a:r>
            <a:r>
              <a:rPr lang="zh-CN" altLang="en-US" dirty="0">
                <a:solidFill>
                  <a:srgbClr val="06383C"/>
                </a:solidFill>
              </a:rPr>
              <a:t>四辩：刘柱</a:t>
            </a:r>
            <a:endParaRPr lang="en-US" altLang="zh-CN" dirty="0">
              <a:solidFill>
                <a:srgbClr val="06383C"/>
              </a:solidFill>
            </a:endParaRPr>
          </a:p>
          <a:p>
            <a:r>
              <a:rPr lang="en-US" altLang="zh-CN" dirty="0">
                <a:solidFill>
                  <a:srgbClr val="06383C"/>
                </a:solidFill>
              </a:rPr>
              <a:t>           2021.1.18</a:t>
            </a:r>
            <a:endParaRPr lang="zh-CN" altLang="en-US" dirty="0">
              <a:solidFill>
                <a:srgbClr val="0638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4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8143" y="371454"/>
            <a:ext cx="7858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2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6440" y="1196975"/>
            <a:ext cx="10740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2. </a:t>
            </a:r>
            <a:r>
              <a:rPr lang="en-US" altLang="zh-CN" sz="2400" spc="300" dirty="0">
                <a:solidFill>
                  <a:schemeClr val="accent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Lack of theoretical support</a:t>
            </a: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leads to some inexplicable contradictions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7930" y="2213610"/>
            <a:ext cx="98920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It is difficult to exclude the role of Training Scheduler.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480" y="2779395"/>
            <a:ext cx="7510780" cy="3724275"/>
          </a:xfrm>
          <a:prstGeom prst="rect">
            <a:avLst/>
          </a:prstGeom>
        </p:spPr>
      </p:pic>
      <p:sp>
        <p:nvSpPr>
          <p:cNvPr id="3" name="流程图: 摘录 2"/>
          <p:cNvSpPr/>
          <p:nvPr/>
        </p:nvSpPr>
        <p:spPr>
          <a:xfrm>
            <a:off x="3194050" y="4641850"/>
            <a:ext cx="85090" cy="210820"/>
          </a:xfrm>
          <a:prstGeom prst="flowChartExtra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摘录 5"/>
          <p:cNvSpPr/>
          <p:nvPr/>
        </p:nvSpPr>
        <p:spPr>
          <a:xfrm>
            <a:off x="4928235" y="4641850"/>
            <a:ext cx="85090" cy="210820"/>
          </a:xfrm>
          <a:prstGeom prst="flowChartExtra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8143" y="371454"/>
            <a:ext cx="7858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2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7930" y="2213610"/>
            <a:ext cx="98920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Increasing the cost and procedures: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650" y="1290955"/>
            <a:ext cx="7840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3. Effect and Cost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61185" y="2967990"/>
            <a:ext cx="86048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It is difficult to find the most suitable combination of Difficulty Measurer and Training Scheduler for a specific task and its dataset</a:t>
            </a:r>
            <a:r>
              <a:rPr lang="zh-CN" altLang="en-US"/>
              <a:t>. There are no existing methodologies for selecting Difficulty Measurer and Training Scheduler other than exhaustive trials.</a:t>
            </a:r>
          </a:p>
          <a:p>
            <a:r>
              <a:rPr lang="en-US" altLang="zh-CN"/>
              <a:t>Note that while SPL and Transfer Teacher methods are semi-automatic with automatic Difficulty Measurer and predefined Training Scheduler, the RL Teacher and Other Automatic CL methods are fully automatic and adopt the extended definition of CL as a sequence of data selection, example reweighting, or training criteria. [2]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8143" y="371454"/>
            <a:ext cx="7858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2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7930" y="2213610"/>
            <a:ext cx="98920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Other methods may be more efficient: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650" y="1290955"/>
            <a:ext cx="7840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3. Effect and Cost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195" y="1392555"/>
            <a:ext cx="4250055" cy="5247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5715" y="3813810"/>
            <a:ext cx="53752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When there are a mix-ture of correct and mislabelled targets, networkstend  to  fit  the  former  before  the  latter.  This suggests  using  a  suitable  two-component  mix-ture model as an unsupervised generative modelof  sample  loss  values  during  training  to  allowonline estimation of the probability that a sam-ple  is  mislabelled. </a:t>
            </a:r>
            <a:r>
              <a:rPr lang="en-US" altLang="zh-CN"/>
              <a:t>[8]</a:t>
            </a:r>
            <a:r>
              <a:rPr lang="zh-CN" altLang="en-US"/>
              <a:t>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8143" y="371454"/>
            <a:ext cx="7858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2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7930" y="2213610"/>
            <a:ext cx="98920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Unstable performance: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650" y="1290955"/>
            <a:ext cx="7840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3. Effect and Cost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5" y="3185160"/>
            <a:ext cx="2679065" cy="2894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670" y="3642360"/>
            <a:ext cx="3021965" cy="2522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355" y="2213610"/>
            <a:ext cx="5867400" cy="43141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90685" y="6299835"/>
            <a:ext cx="608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[9]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96565" y="6165215"/>
            <a:ext cx="608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[3]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071563" y="360659"/>
            <a:ext cx="21723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Reference</a:t>
            </a:r>
            <a:endParaRPr lang="en-US" altLang="zh-CN" sz="3200" spc="300" dirty="0">
              <a:solidFill>
                <a:srgbClr val="2F2E41"/>
              </a:solidFill>
              <a:latin typeface="Times New Roman" panose="02020603050405020304" charset="0"/>
              <a:ea typeface="思源黑体 CN Bold" panose="020B0800000000000000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7290" y="2017395"/>
            <a:ext cx="1012063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[1]Bengio, Yoshua, et al. "Curriculum learning." Proceedings of the 26th annual international conference on machine learning. 2009.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[2]Wang X, Chen Y, Zhu W. A Comprehensive Survey on Curriculum Learning[J]. arXiv preprint arXiv:2010.13166,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[3]Wu X, Dyer E, Neyshabur B. When Do Curricula Work?[J]. arXiv preprint arXiv:2012.03107,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[4]Chen K, Chen Y, Han C, et al. Improving Person Re-Identification by Adaptive Hard Sample Mining[C]//2018 25th IEEE International Conference on Image Processing (ICIP). IEEE, 2018: 1638-1642.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[5]Toneva M, Sordoni A, Combes R T, et al. An empirical study of example forgetting during deep neural network learning[J]. arXiv preprint arXiv:1812.05159,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pc="300" dirty="0">
              <a:solidFill>
                <a:srgbClr val="2F2E41"/>
              </a:solidFill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071563" y="360659"/>
            <a:ext cx="21723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Reference</a:t>
            </a:r>
            <a:endParaRPr lang="en-US" altLang="zh-CN" sz="3200" spc="300" dirty="0">
              <a:solidFill>
                <a:srgbClr val="2F2E41"/>
              </a:solidFill>
              <a:latin typeface="Times New Roman" panose="02020603050405020304" charset="0"/>
              <a:ea typeface="思源黑体 CN Bold" panose="020B0800000000000000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5685" y="2092325"/>
            <a:ext cx="101206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pc="300" dirty="0">
              <a:solidFill>
                <a:srgbClr val="2F2E41"/>
              </a:solidFill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[6]Rohde D L T, Plaut D C. Language acquisition in the absence of explicit negative evidence: How important is starting small?[J]. Cognition, 1999, 72(1): 67-109.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[7]Narvekar S, Peng B, Leonetti M, et al. Curriculum Learning for Reinforcement Learning Domains: A Framework and Survey[J]. arXiv preprint arXiv:2003.04960,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[8]Arazo E, Ortego D, Albert P, et al. Unsupervised label noise modeling and loss correction[J]. arXiv preprint arXiv:1904.11238, 2019.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[9]Hacohen G, Weinshall D. On the power of curriculum learning in training deep networks[J]. arXiv preprint arXiv:1904.03626, 2019.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790199-3E2A-4A7B-B002-F58070A9624E}"/>
              </a:ext>
            </a:extLst>
          </p:cNvPr>
          <p:cNvSpPr txBox="1"/>
          <p:nvPr/>
        </p:nvSpPr>
        <p:spPr>
          <a:xfrm>
            <a:off x="4178709" y="2505670"/>
            <a:ext cx="4070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3F43"/>
                </a:solidFill>
              </a:rPr>
              <a:t>四辩：刘柱</a:t>
            </a:r>
          </a:p>
        </p:txBody>
      </p:sp>
      <p:pic>
        <p:nvPicPr>
          <p:cNvPr id="3" name="图形 7">
            <a:extLst>
              <a:ext uri="{FF2B5EF4-FFF2-40B4-BE49-F238E27FC236}">
                <a16:creationId xmlns:a16="http://schemas.microsoft.com/office/drawing/2014/main" id="{373F65DB-246E-47A2-97B5-317BC5144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8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4DB8C1-DAAC-4DBC-B1DF-4846FA5C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243"/>
            <a:ext cx="10515600" cy="68666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CL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E83508-E619-49DE-B3CB-05F99CBE0651}"/>
              </a:ext>
            </a:extLst>
          </p:cNvPr>
          <p:cNvSpPr txBox="1"/>
          <p:nvPr/>
        </p:nvSpPr>
        <p:spPr>
          <a:xfrm>
            <a:off x="999980" y="3898229"/>
            <a:ext cx="23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狭义与广义？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96995D7-502C-41E7-A183-1145B005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1" y="1759443"/>
            <a:ext cx="11523158" cy="120032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245C31-A8F4-4520-AFDD-2C00C54B380D}"/>
              </a:ext>
            </a:extLst>
          </p:cNvPr>
          <p:cNvSpPr txBox="1"/>
          <p:nvPr/>
        </p:nvSpPr>
        <p:spPr>
          <a:xfrm>
            <a:off x="6539345" y="5537308"/>
            <a:ext cx="5144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mbusRomNo9L-Regu"/>
                <a:ea typeface="等线" panose="02010600030101010101" pitchFamily="2" charset="-122"/>
                <a:cs typeface="+mn-cs"/>
              </a:rPr>
              <a:t>A Comprehensive Survey on Curriculum Learning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形 7">
            <a:extLst>
              <a:ext uri="{FF2B5EF4-FFF2-40B4-BE49-F238E27FC236}">
                <a16:creationId xmlns:a16="http://schemas.microsoft.com/office/drawing/2014/main" id="{819FA757-A347-4671-A78D-D57D4A191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524BB-C215-4CD8-A0F4-E4BB2E45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Applications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7F5C9F-73B0-4995-BF98-01F9761C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094685"/>
            <a:ext cx="11782425" cy="15049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071011-E08A-445A-BE65-8C1EC30B55E5}"/>
              </a:ext>
            </a:extLst>
          </p:cNvPr>
          <p:cNvSpPr txBox="1"/>
          <p:nvPr/>
        </p:nvSpPr>
        <p:spPr>
          <a:xfrm>
            <a:off x="5781964" y="49924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Wu, Xiaoxia, Ethan Dyer, and Behnam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Neyshabur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. "When Do Curricula Work?." 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arXiv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preprint arXiv:2012.03107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 (2020).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图形 7">
            <a:extLst>
              <a:ext uri="{FF2B5EF4-FFF2-40B4-BE49-F238E27FC236}">
                <a16:creationId xmlns:a16="http://schemas.microsoft.com/office/drawing/2014/main" id="{03A6E6A0-590A-4D13-98A6-8C8C12CD3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1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1079E-E2E4-430A-A2D1-7488A1DB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76" y="68498"/>
            <a:ext cx="10515600" cy="892800"/>
          </a:xfrm>
        </p:spPr>
        <p:txBody>
          <a:bodyPr/>
          <a:lstStyle/>
          <a:p>
            <a:r>
              <a:rPr lang="en-US" altLang="zh-CN" b="0" i="0" dirty="0">
                <a:solidFill>
                  <a:srgbClr val="1D2A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counter-intuitive or not?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8BAD0F-8B65-4964-B60A-3B22D5A10E29}"/>
              </a:ext>
            </a:extLst>
          </p:cNvPr>
          <p:cNvSpPr txBox="1"/>
          <p:nvPr/>
        </p:nvSpPr>
        <p:spPr>
          <a:xfrm>
            <a:off x="1035754" y="6150045"/>
            <a:ext cx="930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从左到右：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Fig 5 a; Fig 6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下排左二；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Fig 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左右四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E76C786-D102-4587-9D92-9813A9D12ABB}"/>
              </a:ext>
            </a:extLst>
          </p:cNvPr>
          <p:cNvSpPr txBox="1"/>
          <p:nvPr/>
        </p:nvSpPr>
        <p:spPr>
          <a:xfrm>
            <a:off x="2663537" y="5580099"/>
            <a:ext cx="108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830DA4-6891-4B17-B57A-C74FA7BDD51F}"/>
              </a:ext>
            </a:extLst>
          </p:cNvPr>
          <p:cNvSpPr txBox="1"/>
          <p:nvPr/>
        </p:nvSpPr>
        <p:spPr>
          <a:xfrm>
            <a:off x="6360391" y="5529438"/>
            <a:ext cx="13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Limit time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25F4FF-A258-4498-9ACD-C91B9873BDBD}"/>
              </a:ext>
            </a:extLst>
          </p:cNvPr>
          <p:cNvSpPr txBox="1"/>
          <p:nvPr/>
        </p:nvSpPr>
        <p:spPr>
          <a:xfrm>
            <a:off x="8769929" y="5514027"/>
            <a:ext cx="13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Noisy data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80516E0-328F-42A8-877E-6BCA4D9852E6}"/>
              </a:ext>
            </a:extLst>
          </p:cNvPr>
          <p:cNvGrpSpPr/>
          <p:nvPr/>
        </p:nvGrpSpPr>
        <p:grpSpPr>
          <a:xfrm>
            <a:off x="1027690" y="3407394"/>
            <a:ext cx="4265901" cy="2066925"/>
            <a:chOff x="1027690" y="3407394"/>
            <a:chExt cx="4265901" cy="206692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6141633-523F-4EA8-8411-D7D0ABFFA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7690" y="3407394"/>
              <a:ext cx="4133850" cy="2066925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E2EF95-BEFF-463B-B67F-9B6A162DFB12}"/>
                </a:ext>
              </a:extLst>
            </p:cNvPr>
            <p:cNvSpPr/>
            <p:nvPr/>
          </p:nvSpPr>
          <p:spPr>
            <a:xfrm>
              <a:off x="3972791" y="3934691"/>
              <a:ext cx="1320800" cy="137584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8E49D9E-A942-46CD-9FB1-8FC5DF67C31B}"/>
              </a:ext>
            </a:extLst>
          </p:cNvPr>
          <p:cNvGrpSpPr/>
          <p:nvPr/>
        </p:nvGrpSpPr>
        <p:grpSpPr>
          <a:xfrm>
            <a:off x="5905518" y="3426950"/>
            <a:ext cx="2013653" cy="2066924"/>
            <a:chOff x="5905518" y="3311485"/>
            <a:chExt cx="2013653" cy="206692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51590D8-59A5-477C-A920-7C4430CB2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5518" y="3311485"/>
              <a:ext cx="2013653" cy="206692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D86246C-7B36-4538-8332-2446F0727304}"/>
                </a:ext>
              </a:extLst>
            </p:cNvPr>
            <p:cNvSpPr/>
            <p:nvPr/>
          </p:nvSpPr>
          <p:spPr>
            <a:xfrm>
              <a:off x="6367318" y="3934691"/>
              <a:ext cx="1443183" cy="115454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9AB51A0-D159-49A0-9A01-23B86183DFAE}"/>
              </a:ext>
            </a:extLst>
          </p:cNvPr>
          <p:cNvGrpSpPr/>
          <p:nvPr/>
        </p:nvGrpSpPr>
        <p:grpSpPr>
          <a:xfrm>
            <a:off x="8636001" y="3450109"/>
            <a:ext cx="1372901" cy="1979902"/>
            <a:chOff x="8636000" y="3287123"/>
            <a:chExt cx="1372901" cy="1979902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C71751D-DB48-4978-87CE-62FBD2A0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6000" y="3287123"/>
              <a:ext cx="1372901" cy="1979902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2A5EE4-4C26-49FE-A2C4-1597A0E259A5}"/>
                </a:ext>
              </a:extLst>
            </p:cNvPr>
            <p:cNvSpPr/>
            <p:nvPr/>
          </p:nvSpPr>
          <p:spPr>
            <a:xfrm>
              <a:off x="8903855" y="3710237"/>
              <a:ext cx="1105046" cy="106496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E784FE2D-34B8-4F75-9C0C-D7C8850B1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28" y="1116439"/>
            <a:ext cx="9656926" cy="1680844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69CC465-7BBB-4144-AEB9-D0439B59AC55}"/>
              </a:ext>
            </a:extLst>
          </p:cNvPr>
          <p:cNvSpPr txBox="1"/>
          <p:nvPr/>
        </p:nvSpPr>
        <p:spPr>
          <a:xfrm>
            <a:off x="440882" y="2917672"/>
            <a:ext cx="8085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Curriculum &gt; Standard/Random &gt; Anti-Curriculum , as human beings.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45C781C-1C14-427C-A0B0-8ECB0FFD629D}"/>
              </a:ext>
            </a:extLst>
          </p:cNvPr>
          <p:cNvSpPr txBox="1"/>
          <p:nvPr/>
        </p:nvSpPr>
        <p:spPr>
          <a:xfrm>
            <a:off x="6274451" y="6086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Wu, Xiaoxia, Ethan Dyer, and Behnam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Neyshabur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. "When Do Curricula Work?." 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arXiv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preprint arXiv:2012.03107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 (2020).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9" name="图形 7">
            <a:extLst>
              <a:ext uri="{FF2B5EF4-FFF2-40B4-BE49-F238E27FC236}">
                <a16:creationId xmlns:a16="http://schemas.microsoft.com/office/drawing/2014/main" id="{40F5ED64-B054-4443-B144-D0B8EFA49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790199-3E2A-4A7B-B002-F58070A9624E}"/>
              </a:ext>
            </a:extLst>
          </p:cNvPr>
          <p:cNvSpPr txBox="1"/>
          <p:nvPr/>
        </p:nvSpPr>
        <p:spPr>
          <a:xfrm>
            <a:off x="4178709" y="2505670"/>
            <a:ext cx="4070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3F43"/>
                </a:solidFill>
              </a:rPr>
              <a:t>一辩：蒋希</a:t>
            </a:r>
          </a:p>
        </p:txBody>
      </p:sp>
      <p:pic>
        <p:nvPicPr>
          <p:cNvPr id="3" name="图形 7">
            <a:extLst>
              <a:ext uri="{FF2B5EF4-FFF2-40B4-BE49-F238E27FC236}">
                <a16:creationId xmlns:a16="http://schemas.microsoft.com/office/drawing/2014/main" id="{8948A5E8-3D29-4DA8-9645-8267F1613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4DB8C1-DAAC-4DBC-B1DF-4846FA5C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243"/>
            <a:ext cx="10515600" cy="68666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sampling in Metric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41E75C-075B-497F-8585-313D77D5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26" y="1789832"/>
            <a:ext cx="4877937" cy="17399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820BC0D-DE3B-4216-842B-0998DD98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99" y="2219325"/>
            <a:ext cx="4410075" cy="12096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EE83508-E619-49DE-B3CB-05F99CBE0651}"/>
              </a:ext>
            </a:extLst>
          </p:cNvPr>
          <p:cNvSpPr txBox="1"/>
          <p:nvPr/>
        </p:nvSpPr>
        <p:spPr>
          <a:xfrm>
            <a:off x="972271" y="4284867"/>
            <a:ext cx="23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Does it contradict CL?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63E98C7-4045-4C71-A9CF-D5420EEDBEC9}"/>
              </a:ext>
            </a:extLst>
          </p:cNvPr>
          <p:cNvSpPr txBox="1"/>
          <p:nvPr/>
        </p:nvSpPr>
        <p:spPr>
          <a:xfrm>
            <a:off x="6096000" y="509742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Schroff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Florian, Dmitry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Kalenichenko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and James Philbin. 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Facenet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: A unified embedding for face recognition and clustering." 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Proceedings of the IEEE conference on computer vision and pattern recognition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. 2015.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90207697-A18F-4637-A55E-CBDFAA53E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0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C7655-ED9A-4B48-8C07-3242FB9C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498C2F-12B9-451C-8027-7F81E60F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9" y="1994910"/>
            <a:ext cx="11725275" cy="10763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4182E5-9146-4630-AED6-0AC58939C398}"/>
              </a:ext>
            </a:extLst>
          </p:cNvPr>
          <p:cNvSpPr txBox="1"/>
          <p:nvPr/>
        </p:nvSpPr>
        <p:spPr>
          <a:xfrm>
            <a:off x="6096000" y="55411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Wu, Xiaoxia, Ethan Dyer, and Behnam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Neyshabur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. "When Do Curricula Work?." 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arXiv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preprint arXiv:2012.03107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 (2020).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7" name="图形 7">
            <a:extLst>
              <a:ext uri="{FF2B5EF4-FFF2-40B4-BE49-F238E27FC236}">
                <a16:creationId xmlns:a16="http://schemas.microsoft.com/office/drawing/2014/main" id="{7E74FEBB-C866-460D-B8F0-77CCAD516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7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790199-3E2A-4A7B-B002-F58070A9624E}"/>
              </a:ext>
            </a:extLst>
          </p:cNvPr>
          <p:cNvSpPr txBox="1"/>
          <p:nvPr/>
        </p:nvSpPr>
        <p:spPr>
          <a:xfrm>
            <a:off x="3991895" y="2505670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3F43"/>
                </a:solidFill>
              </a:rPr>
              <a:t>二辩：蒋沁言</a:t>
            </a:r>
          </a:p>
        </p:txBody>
      </p:sp>
      <p:pic>
        <p:nvPicPr>
          <p:cNvPr id="3" name="图形 7">
            <a:extLst>
              <a:ext uri="{FF2B5EF4-FFF2-40B4-BE49-F238E27FC236}">
                <a16:creationId xmlns:a16="http://schemas.microsoft.com/office/drawing/2014/main" id="{D3876080-D347-4714-8F6B-2DA2307C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7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B010B1-6309-5D45-B246-1361D47B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9380"/>
            <a:ext cx="12192000" cy="4119239"/>
          </a:xfrm>
          <a:prstGeom prst="rect">
            <a:avLst/>
          </a:prstGeom>
        </p:spPr>
      </p:pic>
      <p:pic>
        <p:nvPicPr>
          <p:cNvPr id="3" name="图形 7">
            <a:extLst>
              <a:ext uri="{FF2B5EF4-FFF2-40B4-BE49-F238E27FC236}">
                <a16:creationId xmlns:a16="http://schemas.microsoft.com/office/drawing/2014/main" id="{88C0B8EF-F5A4-451A-A3F2-D9B54957B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3C5BB-0F5A-0A42-A8FE-353877FA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440BA-9EE3-6345-9EA0-3CFFA7E1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9D5FBB-1343-F34A-80DC-8E5208E2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215"/>
            <a:ext cx="12192000" cy="3369569"/>
          </a:xfrm>
          <a:prstGeom prst="rect">
            <a:avLst/>
          </a:prstGeom>
        </p:spPr>
      </p:pic>
      <p:pic>
        <p:nvPicPr>
          <p:cNvPr id="5" name="图形 7">
            <a:extLst>
              <a:ext uri="{FF2B5EF4-FFF2-40B4-BE49-F238E27FC236}">
                <a16:creationId xmlns:a16="http://schemas.microsoft.com/office/drawing/2014/main" id="{73D39D3B-CFE7-4441-92FF-2A5AB9A50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34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233BA-53AC-9145-B7C1-1C2C640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2273C-FBE1-C74D-91A8-964DD249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F8F9E3-6282-7F4A-B736-D3B9FF62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717550"/>
            <a:ext cx="9283700" cy="5422900"/>
          </a:xfrm>
          <a:prstGeom prst="rect">
            <a:avLst/>
          </a:prstGeom>
        </p:spPr>
      </p:pic>
      <p:pic>
        <p:nvPicPr>
          <p:cNvPr id="5" name="图形 7">
            <a:extLst>
              <a:ext uri="{FF2B5EF4-FFF2-40B4-BE49-F238E27FC236}">
                <a16:creationId xmlns:a16="http://schemas.microsoft.com/office/drawing/2014/main" id="{74C62221-9B6E-4210-B72B-5CD823F73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08AA-6945-614D-9272-5827981B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3A0BD-24B3-764A-9DFA-05B78D3E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C31450-F949-3842-959E-2DC2E81E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36" y="0"/>
            <a:ext cx="8439727" cy="6858000"/>
          </a:xfrm>
          <a:prstGeom prst="rect">
            <a:avLst/>
          </a:prstGeom>
        </p:spPr>
      </p:pic>
      <p:pic>
        <p:nvPicPr>
          <p:cNvPr id="6" name="图形 7">
            <a:extLst>
              <a:ext uri="{FF2B5EF4-FFF2-40B4-BE49-F238E27FC236}">
                <a16:creationId xmlns:a16="http://schemas.microsoft.com/office/drawing/2014/main" id="{618F818A-A85E-4D86-A08D-53B25403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56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9C068-07EC-CA41-A59F-944F9458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AD8C6-EBF6-F84D-B847-82462A74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A7DD8-63FE-6944-8DF0-06E3868A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397000"/>
            <a:ext cx="9283700" cy="4064000"/>
          </a:xfrm>
          <a:prstGeom prst="rect">
            <a:avLst/>
          </a:prstGeom>
        </p:spPr>
      </p:pic>
      <p:pic>
        <p:nvPicPr>
          <p:cNvPr id="5" name="图形 7">
            <a:extLst>
              <a:ext uri="{FF2B5EF4-FFF2-40B4-BE49-F238E27FC236}">
                <a16:creationId xmlns:a16="http://schemas.microsoft.com/office/drawing/2014/main" id="{094F9CB0-1228-42F8-9BF2-B80D70CDF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5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2152" y="5906937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781493" y="625454"/>
            <a:ext cx="8628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6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8363" y="1739879"/>
            <a:ext cx="3622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learning: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12240" y="2356485"/>
            <a:ext cx="98920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The definition of curriculum learning has been given by Bengio</a:t>
            </a:r>
            <a:r>
              <a:rPr lang="en-US" altLang="zh-CN" sz="2000" spc="300" baseline="300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[1]</a:t>
            </a: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43050" y="2879725"/>
            <a:ext cx="88988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In short, curriculum learning means “training from easier data to harder data”.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2240" y="3354070"/>
            <a:ext cx="98920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  <a:sym typeface="+mn-ea"/>
              </a:rPr>
              <a:t>Recent survey</a:t>
            </a:r>
            <a:r>
              <a:rPr lang="en-US" altLang="zh-CN" sz="2000" spc="300" baseline="300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  <a:sym typeface="+mn-ea"/>
              </a:rPr>
              <a:t>[2]</a:t>
            </a: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  <a:sym typeface="+mn-ea"/>
              </a:rPr>
              <a:t> also gave that </a:t>
            </a: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curriculum learning should contain a </a:t>
            </a:r>
            <a:r>
              <a:rPr lang="en-US" altLang="zh-CN" sz="2000" i="1" spc="300" dirty="0">
                <a:solidFill>
                  <a:schemeClr val="tx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Difficulty Measurer </a:t>
            </a: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and</a:t>
            </a:r>
            <a:r>
              <a:rPr lang="en-US" altLang="zh-CN" sz="2000" i="1" spc="300" dirty="0">
                <a:solidFill>
                  <a:schemeClr val="tx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000" i="1" spc="300" dirty="0">
                <a:solidFill>
                  <a:schemeClr val="tx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 Training Scheduler</a:t>
            </a: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  <a:sym typeface="+mn-ea"/>
              </a:rPr>
              <a:t>.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8363" y="4259559"/>
            <a:ext cx="1303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Value: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63040" y="4902200"/>
            <a:ext cx="98920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Value is reflected in the following three aspects: application, theory and effect. Those should focus on current research, but not future.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8143" y="371454"/>
            <a:ext cx="7858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2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8680" y="2103755"/>
            <a:ext cx="7658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1. Limitations of application environment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8680" y="3369310"/>
            <a:ext cx="10740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2. </a:t>
            </a:r>
            <a:r>
              <a:rPr lang="en-US" altLang="zh-CN" sz="2400" spc="300" dirty="0">
                <a:solidFill>
                  <a:schemeClr val="accent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Lack of theoretical support</a:t>
            </a: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leads to some inexplicable contradictions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8680" y="4881880"/>
            <a:ext cx="7840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3. Effect and Cost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8143" y="371454"/>
            <a:ext cx="7858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2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8990" y="1113790"/>
            <a:ext cx="7658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1. Limitations of application environment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4000" y="2925445"/>
            <a:ext cx="91446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Furthermore, the form of curriculum discussed here only involves ordering examples from a </a:t>
            </a:r>
            <a:r>
              <a:rPr lang="zh-CN" altLang="en-US" b="1">
                <a:solidFill>
                  <a:srgbClr val="FF0000"/>
                </a:solidFill>
              </a:rPr>
              <a:t>fixed training dataset</a:t>
            </a:r>
            <a:r>
              <a:rPr lang="zh-CN" altLang="en-US"/>
              <a:t>, rather than more drastic modifications of the training procedure, such as gradually increasing image resolution (Vogelsang et al., 2018) or the classes (Weinshall et al., 2018).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4295" y="2026920"/>
            <a:ext cx="101206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The limitation of fixed datasets in “WHEN DO CURRICULA WORK?”</a:t>
            </a:r>
            <a:r>
              <a:rPr lang="en-US" altLang="zh-CN" sz="2000" spc="300" baseline="300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[3]</a:t>
            </a: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8143" y="371454"/>
            <a:ext cx="7858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2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8990" y="1113790"/>
            <a:ext cx="7658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1. Limitations of application environment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1735455"/>
            <a:ext cx="10271760" cy="4265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0120" y="6068695"/>
            <a:ext cx="101206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Different measurers and scheduler should be used in different task. 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176510" y="1735455"/>
            <a:ext cx="608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[2]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8143" y="371454"/>
            <a:ext cx="7858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2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8990" y="1113790"/>
            <a:ext cx="7658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1. Limitations of application environment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4660" y="3107690"/>
            <a:ext cx="37306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In the previous section, we found </a:t>
            </a:r>
            <a:r>
              <a:rPr lang="zh-CN" altLang="en-US" b="1">
                <a:solidFill>
                  <a:srgbClr val="FF0000"/>
                </a:solidFill>
              </a:rPr>
              <a:t>little evidence for statistically significant benefits from curricula or pacing</a:t>
            </a:r>
            <a:r>
              <a:rPr lang="zh-CN" altLang="en-US"/>
              <a:t>. This observation is consistent with the fact that curricula have not become a standard part of supervised image classification.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0950" y="1787525"/>
            <a:ext cx="98920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“WHEN DO CURRICULA WORK?”</a:t>
            </a:r>
            <a:r>
              <a:rPr lang="en-US" altLang="zh-CN" sz="2000" spc="300" baseline="300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[3]</a:t>
            </a: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50" y="2399030"/>
            <a:ext cx="751078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8143" y="371454"/>
            <a:ext cx="7858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2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440" y="3594100"/>
            <a:ext cx="47396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However, owing to the fact that there are much more </a:t>
            </a:r>
            <a:r>
              <a:rPr lang="zh-CN" altLang="en-US" b="1">
                <a:solidFill>
                  <a:srgbClr val="FF0000"/>
                </a:solidFill>
              </a:rPr>
              <a:t>easy examples</a:t>
            </a:r>
            <a:r>
              <a:rPr lang="zh-CN" altLang="en-US"/>
              <a:t> than those meaningful hard examples in dataset, the training tends to </a:t>
            </a:r>
            <a:r>
              <a:rPr lang="zh-CN" altLang="en-US" b="1">
                <a:solidFill>
                  <a:srgbClr val="FF0000"/>
                </a:solidFill>
              </a:rPr>
              <a:t>stagnate quickly</a:t>
            </a:r>
            <a:r>
              <a:rPr lang="zh-CN" altLang="en-US"/>
              <a:t> and the model may suffer from </a:t>
            </a:r>
            <a:r>
              <a:rPr lang="zh-CN" altLang="en-US" b="1">
                <a:solidFill>
                  <a:srgbClr val="FF0000"/>
                </a:solidFill>
              </a:rPr>
              <a:t>over-fitting</a:t>
            </a:r>
            <a:r>
              <a:rPr lang="zh-CN" altLang="en-US"/>
              <a:t>. Therefore, the hard sample mining method is fateful to optimize the model and improve the learning efficiency. </a:t>
            </a:r>
            <a:r>
              <a:rPr lang="en-US" altLang="zh-CN"/>
              <a:t>[4]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6440" y="1196975"/>
            <a:ext cx="10740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2. </a:t>
            </a:r>
            <a:r>
              <a:rPr lang="en-US" altLang="zh-CN" sz="2400" spc="300" dirty="0">
                <a:solidFill>
                  <a:schemeClr val="accent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Lack of theoretical support</a:t>
            </a: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leads to some inexplicable contradictions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6185" y="2283460"/>
            <a:ext cx="98920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Difficult samples may be more valuable and require more time to learn.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345" y="3111500"/>
            <a:ext cx="5785485" cy="29305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70240" y="5960110"/>
            <a:ext cx="608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[5]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242" y="371642"/>
            <a:ext cx="3057110" cy="56173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8143" y="371454"/>
            <a:ext cx="7858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Curriculum learning is of little value.</a:t>
            </a:r>
            <a:r>
              <a:rPr lang="en-US" altLang="zh-CN" sz="32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0955" y="3456940"/>
            <a:ext cx="72231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Unlike Elman, however, we found that learning was most effective when the network was </a:t>
            </a:r>
            <a:r>
              <a:rPr b="1">
                <a:solidFill>
                  <a:srgbClr val="FF0000"/>
                </a:solidFill>
              </a:rPr>
              <a:t>exposed to the full complexity of the language</a:t>
            </a:r>
            <a:r>
              <a:t> throughout training, and that the advantage of this approach </a:t>
            </a:r>
            <a:r>
              <a:rPr b="1">
                <a:solidFill>
                  <a:srgbClr val="FF0000"/>
                </a:solidFill>
              </a:rPr>
              <a:t>over ‘starting small’</a:t>
            </a:r>
            <a:r>
              <a:t> increased as the language was made more Englishlike by introducing semantic constraints.</a:t>
            </a:r>
            <a:r>
              <a:rPr lang="en-US"/>
              <a:t>[6]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6440" y="1196975"/>
            <a:ext cx="10740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2. </a:t>
            </a:r>
            <a:r>
              <a:rPr lang="en-US" altLang="zh-CN" sz="2400" spc="300" dirty="0">
                <a:solidFill>
                  <a:schemeClr val="accent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Lack of theoretical support</a:t>
            </a:r>
            <a:r>
              <a:rPr lang="en-US" altLang="zh-CN" sz="2400" spc="300" dirty="0">
                <a:solidFill>
                  <a:srgbClr val="2F2E41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 leads to some inexplicable contradictions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6820" y="2416810"/>
            <a:ext cx="98920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2F2E41"/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Full dataset training might be better.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792;"/>
</p:tagLst>
</file>

<file path=ppt/theme/theme1.xml><?xml version="1.0" encoding="utf-8"?>
<a:theme xmlns:a="http://schemas.openxmlformats.org/drawingml/2006/main" name="1_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rgbClr val="003F4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1261</Words>
  <Application>Microsoft Office PowerPoint</Application>
  <PresentationFormat>寬螢幕</PresentationFormat>
  <Paragraphs>90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NimbusRomNo9L-Regu</vt:lpstr>
      <vt:lpstr>等线</vt:lpstr>
      <vt:lpstr>等线 Light</vt:lpstr>
      <vt:lpstr>Arial</vt:lpstr>
      <vt:lpstr>Calibri</vt:lpstr>
      <vt:lpstr>Times New Roman</vt:lpstr>
      <vt:lpstr>1_已停用母版样式</vt:lpstr>
      <vt:lpstr>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Limited Applications</vt:lpstr>
      <vt:lpstr>counter-intuitive or not?</vt:lpstr>
      <vt:lpstr>PowerPoint 簡報</vt:lpstr>
      <vt:lpstr>Interpretation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刘 柱</cp:lastModifiedBy>
  <cp:revision>45</cp:revision>
  <dcterms:created xsi:type="dcterms:W3CDTF">2019-12-12T09:10:00Z</dcterms:created>
  <dcterms:modified xsi:type="dcterms:W3CDTF">2021-01-22T13:11:26Z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2052-11.8.2.8959</vt:lpwstr>
  </property>
</Properties>
</file>