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307" r:id="rId3"/>
    <p:sldId id="256" r:id="rId4"/>
    <p:sldId id="257" r:id="rId5"/>
    <p:sldId id="258" r:id="rId6"/>
    <p:sldId id="259" r:id="rId7"/>
    <p:sldId id="265" r:id="rId8"/>
    <p:sldId id="260" r:id="rId9"/>
    <p:sldId id="262" r:id="rId10"/>
    <p:sldId id="261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辉 陈" userId="f01e1bb8-fbd3-4d1a-bab5-4675d4efd398" providerId="ADAL" clId="{F4AB6F06-CB8D-4B08-B1EE-49DC46B6BD6C}"/>
    <pc:docChg chg="modSld">
      <pc:chgData name="明辉 陈" userId="f01e1bb8-fbd3-4d1a-bab5-4675d4efd398" providerId="ADAL" clId="{F4AB6F06-CB8D-4B08-B1EE-49DC46B6BD6C}" dt="2020-12-13T14:07:07.648" v="66"/>
      <pc:docMkLst>
        <pc:docMk/>
      </pc:docMkLst>
      <pc:sldChg chg="modSp">
        <pc:chgData name="明辉 陈" userId="f01e1bb8-fbd3-4d1a-bab5-4675d4efd398" providerId="ADAL" clId="{F4AB6F06-CB8D-4B08-B1EE-49DC46B6BD6C}" dt="2020-12-13T14:07:07.648" v="66"/>
        <pc:sldMkLst>
          <pc:docMk/>
          <pc:sldMk cId="996181269" sldId="263"/>
        </pc:sldMkLst>
        <pc:spChg chg="mod">
          <ac:chgData name="明辉 陈" userId="f01e1bb8-fbd3-4d1a-bab5-4675d4efd398" providerId="ADAL" clId="{F4AB6F06-CB8D-4B08-B1EE-49DC46B6BD6C}" dt="2020-12-13T14:07:07.648" v="66"/>
          <ac:spMkLst>
            <pc:docMk/>
            <pc:sldMk cId="996181269" sldId="263"/>
            <ac:spMk id="3" creationId="{3E7690D2-9C5F-429C-8A93-E2F60ED62D09}"/>
          </ac:spMkLst>
        </pc:spChg>
      </pc:sldChg>
    </pc:docChg>
  </pc:docChgLst>
  <pc:docChgLst>
    <pc:chgData name="陈明辉" userId="f01e1bb8-fbd3-4d1a-bab5-4675d4efd398" providerId="ADAL" clId="{52A0662B-77BC-4657-8382-53889D3C5A49}"/>
    <pc:docChg chg="custSel addSld modSld sldOrd">
      <pc:chgData name="陈明辉" userId="f01e1bb8-fbd3-4d1a-bab5-4675d4efd398" providerId="ADAL" clId="{52A0662B-77BC-4657-8382-53889D3C5A49}" dt="2020-12-12T17:24:23.588" v="1159" actId="27636"/>
      <pc:docMkLst>
        <pc:docMk/>
      </pc:docMkLst>
      <pc:sldChg chg="modSp new mod">
        <pc:chgData name="陈明辉" userId="f01e1bb8-fbd3-4d1a-bab5-4675d4efd398" providerId="ADAL" clId="{52A0662B-77BC-4657-8382-53889D3C5A49}" dt="2020-12-12T14:31:40.701" v="159" actId="403"/>
        <pc:sldMkLst>
          <pc:docMk/>
          <pc:sldMk cId="3842690585" sldId="256"/>
        </pc:sldMkLst>
        <pc:spChg chg="mod">
          <ac:chgData name="陈明辉" userId="f01e1bb8-fbd3-4d1a-bab5-4675d4efd398" providerId="ADAL" clId="{52A0662B-77BC-4657-8382-53889D3C5A49}" dt="2020-12-12T14:04:42.792" v="26" actId="20577"/>
          <ac:spMkLst>
            <pc:docMk/>
            <pc:sldMk cId="3842690585" sldId="256"/>
            <ac:spMk id="2" creationId="{7D7E371D-5B1A-47C6-AF06-F2F01659EA26}"/>
          </ac:spMkLst>
        </pc:spChg>
        <pc:spChg chg="mod">
          <ac:chgData name="陈明辉" userId="f01e1bb8-fbd3-4d1a-bab5-4675d4efd398" providerId="ADAL" clId="{52A0662B-77BC-4657-8382-53889D3C5A49}" dt="2020-12-12T14:31:40.701" v="159" actId="403"/>
          <ac:spMkLst>
            <pc:docMk/>
            <pc:sldMk cId="3842690585" sldId="256"/>
            <ac:spMk id="3" creationId="{65473603-897C-47A6-B0E3-B2097CF9C63C}"/>
          </ac:spMkLst>
        </pc:spChg>
      </pc:sldChg>
      <pc:sldChg chg="addSp delSp modSp new mod">
        <pc:chgData name="陈明辉" userId="f01e1bb8-fbd3-4d1a-bab5-4675d4efd398" providerId="ADAL" clId="{52A0662B-77BC-4657-8382-53889D3C5A49}" dt="2020-12-12T17:00:15.923" v="1129"/>
        <pc:sldMkLst>
          <pc:docMk/>
          <pc:sldMk cId="2451074812" sldId="257"/>
        </pc:sldMkLst>
        <pc:spChg chg="mod">
          <ac:chgData name="陈明辉" userId="f01e1bb8-fbd3-4d1a-bab5-4675d4efd398" providerId="ADAL" clId="{52A0662B-77BC-4657-8382-53889D3C5A49}" dt="2020-12-12T14:32:01.006" v="218"/>
          <ac:spMkLst>
            <pc:docMk/>
            <pc:sldMk cId="2451074812" sldId="257"/>
            <ac:spMk id="2" creationId="{9D01B35C-F2BB-4D6B-8853-60EB4D5326CC}"/>
          </ac:spMkLst>
        </pc:spChg>
        <pc:spChg chg="mod">
          <ac:chgData name="陈明辉" userId="f01e1bb8-fbd3-4d1a-bab5-4675d4efd398" providerId="ADAL" clId="{52A0662B-77BC-4657-8382-53889D3C5A49}" dt="2020-12-12T17:00:15.923" v="1129"/>
          <ac:spMkLst>
            <pc:docMk/>
            <pc:sldMk cId="2451074812" sldId="257"/>
            <ac:spMk id="3" creationId="{0A971839-32E0-4941-BE01-777D03C59353}"/>
          </ac:spMkLst>
        </pc:spChg>
        <pc:picChg chg="add del">
          <ac:chgData name="陈明辉" userId="f01e1bb8-fbd3-4d1a-bab5-4675d4efd398" providerId="ADAL" clId="{52A0662B-77BC-4657-8382-53889D3C5A49}" dt="2020-12-12T17:00:06.576" v="1110" actId="478"/>
          <ac:picMkLst>
            <pc:docMk/>
            <pc:sldMk cId="2451074812" sldId="257"/>
            <ac:picMk id="5" creationId="{7494A88C-9233-4287-B5F6-2B53883109F8}"/>
          </ac:picMkLst>
        </pc:picChg>
      </pc:sldChg>
      <pc:sldChg chg="addSp modSp new mod">
        <pc:chgData name="陈明辉" userId="f01e1bb8-fbd3-4d1a-bab5-4675d4efd398" providerId="ADAL" clId="{52A0662B-77BC-4657-8382-53889D3C5A49}" dt="2020-12-12T17:24:23.588" v="1159" actId="27636"/>
        <pc:sldMkLst>
          <pc:docMk/>
          <pc:sldMk cId="1249153549" sldId="258"/>
        </pc:sldMkLst>
        <pc:spChg chg="mod">
          <ac:chgData name="陈明辉" userId="f01e1bb8-fbd3-4d1a-bab5-4675d4efd398" providerId="ADAL" clId="{52A0662B-77BC-4657-8382-53889D3C5A49}" dt="2020-12-12T14:32:24.964" v="274"/>
          <ac:spMkLst>
            <pc:docMk/>
            <pc:sldMk cId="1249153549" sldId="258"/>
            <ac:spMk id="2" creationId="{87EE2972-7634-4501-B853-18A63E9D0B21}"/>
          </ac:spMkLst>
        </pc:spChg>
        <pc:spChg chg="mod">
          <ac:chgData name="陈明辉" userId="f01e1bb8-fbd3-4d1a-bab5-4675d4efd398" providerId="ADAL" clId="{52A0662B-77BC-4657-8382-53889D3C5A49}" dt="2020-12-12T17:24:23.588" v="1159" actId="27636"/>
          <ac:spMkLst>
            <pc:docMk/>
            <pc:sldMk cId="1249153549" sldId="258"/>
            <ac:spMk id="3" creationId="{A6040CD5-DA36-4F8F-928A-3D4C34DF8AD4}"/>
          </ac:spMkLst>
        </pc:spChg>
        <pc:picChg chg="add mod">
          <ac:chgData name="陈明辉" userId="f01e1bb8-fbd3-4d1a-bab5-4675d4efd398" providerId="ADAL" clId="{52A0662B-77BC-4657-8382-53889D3C5A49}" dt="2020-12-12T17:24:19.212" v="1157" actId="1076"/>
          <ac:picMkLst>
            <pc:docMk/>
            <pc:sldMk cId="1249153549" sldId="258"/>
            <ac:picMk id="1026" creationId="{2A4990C2-2D03-41CB-B10B-60BE517E15F4}"/>
          </ac:picMkLst>
        </pc:picChg>
      </pc:sldChg>
      <pc:sldChg chg="modSp new mod">
        <pc:chgData name="陈明辉" userId="f01e1bb8-fbd3-4d1a-bab5-4675d4efd398" providerId="ADAL" clId="{52A0662B-77BC-4657-8382-53889D3C5A49}" dt="2020-12-12T14:33:04.876" v="320"/>
        <pc:sldMkLst>
          <pc:docMk/>
          <pc:sldMk cId="4263528809" sldId="259"/>
        </pc:sldMkLst>
        <pc:spChg chg="mod">
          <ac:chgData name="陈明辉" userId="f01e1bb8-fbd3-4d1a-bab5-4675d4efd398" providerId="ADAL" clId="{52A0662B-77BC-4657-8382-53889D3C5A49}" dt="2020-12-12T14:33:04.876" v="320"/>
          <ac:spMkLst>
            <pc:docMk/>
            <pc:sldMk cId="4263528809" sldId="259"/>
            <ac:spMk id="2" creationId="{D85DFF62-673C-46E4-BE36-F0DE3D689E75}"/>
          </ac:spMkLst>
        </pc:spChg>
      </pc:sldChg>
      <pc:sldChg chg="modSp new mod">
        <pc:chgData name="陈明辉" userId="f01e1bb8-fbd3-4d1a-bab5-4675d4efd398" providerId="ADAL" clId="{52A0662B-77BC-4657-8382-53889D3C5A49}" dt="2020-12-12T14:33:15.767" v="363"/>
        <pc:sldMkLst>
          <pc:docMk/>
          <pc:sldMk cId="228302263" sldId="260"/>
        </pc:sldMkLst>
        <pc:spChg chg="mod">
          <ac:chgData name="陈明辉" userId="f01e1bb8-fbd3-4d1a-bab5-4675d4efd398" providerId="ADAL" clId="{52A0662B-77BC-4657-8382-53889D3C5A49}" dt="2020-12-12T14:33:15.767" v="363"/>
          <ac:spMkLst>
            <pc:docMk/>
            <pc:sldMk cId="228302263" sldId="260"/>
            <ac:spMk id="2" creationId="{7D914A53-EC99-492A-86A6-205FA5EF6936}"/>
          </ac:spMkLst>
        </pc:spChg>
      </pc:sldChg>
      <pc:sldChg chg="modSp new mod">
        <pc:chgData name="陈明辉" userId="f01e1bb8-fbd3-4d1a-bab5-4675d4efd398" providerId="ADAL" clId="{52A0662B-77BC-4657-8382-53889D3C5A49}" dt="2020-12-12T14:39:58.710" v="390"/>
        <pc:sldMkLst>
          <pc:docMk/>
          <pc:sldMk cId="1296729614" sldId="261"/>
        </pc:sldMkLst>
        <pc:spChg chg="mod">
          <ac:chgData name="陈明辉" userId="f01e1bb8-fbd3-4d1a-bab5-4675d4efd398" providerId="ADAL" clId="{52A0662B-77BC-4657-8382-53889D3C5A49}" dt="2020-12-12T14:39:58.710" v="390"/>
          <ac:spMkLst>
            <pc:docMk/>
            <pc:sldMk cId="1296729614" sldId="261"/>
            <ac:spMk id="2" creationId="{C177BA99-F6C2-4456-B963-F8601E0CFBF2}"/>
          </ac:spMkLst>
        </pc:spChg>
      </pc:sldChg>
      <pc:sldChg chg="modSp new mod ord">
        <pc:chgData name="陈明辉" userId="f01e1bb8-fbd3-4d1a-bab5-4675d4efd398" providerId="ADAL" clId="{52A0662B-77BC-4657-8382-53889D3C5A49}" dt="2020-12-12T17:05:48.259" v="1144"/>
        <pc:sldMkLst>
          <pc:docMk/>
          <pc:sldMk cId="2942239850" sldId="262"/>
        </pc:sldMkLst>
        <pc:spChg chg="mod">
          <ac:chgData name="陈明辉" userId="f01e1bb8-fbd3-4d1a-bab5-4675d4efd398" providerId="ADAL" clId="{52A0662B-77BC-4657-8382-53889D3C5A49}" dt="2020-12-12T17:05:48.259" v="1144"/>
          <ac:spMkLst>
            <pc:docMk/>
            <pc:sldMk cId="2942239850" sldId="262"/>
            <ac:spMk id="2" creationId="{8D0086E0-CF44-4D37-9848-244F45D8F02E}"/>
          </ac:spMkLst>
        </pc:spChg>
        <pc:spChg chg="mod">
          <ac:chgData name="陈明辉" userId="f01e1bb8-fbd3-4d1a-bab5-4675d4efd398" providerId="ADAL" clId="{52A0662B-77BC-4657-8382-53889D3C5A49}" dt="2020-12-12T16:16:47.639" v="732" actId="21"/>
          <ac:spMkLst>
            <pc:docMk/>
            <pc:sldMk cId="2942239850" sldId="262"/>
            <ac:spMk id="3" creationId="{E72023F1-AA98-4C9B-90DD-24D1131C754D}"/>
          </ac:spMkLst>
        </pc:spChg>
      </pc:sldChg>
      <pc:sldChg chg="modSp new mod">
        <pc:chgData name="陈明辉" userId="f01e1bb8-fbd3-4d1a-bab5-4675d4efd398" providerId="ADAL" clId="{52A0662B-77BC-4657-8382-53889D3C5A49}" dt="2020-12-12T14:41:28.283" v="468"/>
        <pc:sldMkLst>
          <pc:docMk/>
          <pc:sldMk cId="996181269" sldId="263"/>
        </pc:sldMkLst>
        <pc:spChg chg="mod">
          <ac:chgData name="陈明辉" userId="f01e1bb8-fbd3-4d1a-bab5-4675d4efd398" providerId="ADAL" clId="{52A0662B-77BC-4657-8382-53889D3C5A49}" dt="2020-12-12T14:41:28.283" v="468"/>
          <ac:spMkLst>
            <pc:docMk/>
            <pc:sldMk cId="996181269" sldId="263"/>
            <ac:spMk id="2" creationId="{DE970909-8D73-4130-BCF6-FA8669C19F4F}"/>
          </ac:spMkLst>
        </pc:spChg>
      </pc:sldChg>
      <pc:sldChg chg="modSp new mod">
        <pc:chgData name="陈明辉" userId="f01e1bb8-fbd3-4d1a-bab5-4675d4efd398" providerId="ADAL" clId="{52A0662B-77BC-4657-8382-53889D3C5A49}" dt="2020-12-12T14:42:15.927" v="499" actId="20577"/>
        <pc:sldMkLst>
          <pc:docMk/>
          <pc:sldMk cId="3701671290" sldId="264"/>
        </pc:sldMkLst>
        <pc:spChg chg="mod">
          <ac:chgData name="陈明辉" userId="f01e1bb8-fbd3-4d1a-bab5-4675d4efd398" providerId="ADAL" clId="{52A0662B-77BC-4657-8382-53889D3C5A49}" dt="2020-12-12T14:42:15.927" v="499" actId="20577"/>
          <ac:spMkLst>
            <pc:docMk/>
            <pc:sldMk cId="3701671290" sldId="264"/>
            <ac:spMk id="2" creationId="{08710D85-8FC1-41EA-9741-2D89AE512D6F}"/>
          </ac:spMkLst>
        </pc:spChg>
      </pc:sldChg>
    </pc:docChg>
  </pc:docChgLst>
  <pc:docChgLst>
    <pc:chgData userId="d59e4ff353c5b8a8" providerId="LiveId" clId="{F4AB6F06-CB8D-4B08-B1EE-49DC46B6BD6C}"/>
    <pc:docChg chg="modSld">
      <pc:chgData name="" userId="d59e4ff353c5b8a8" providerId="LiveId" clId="{F4AB6F06-CB8D-4B08-B1EE-49DC46B6BD6C}" dt="2020-12-13T13:58:02.097" v="283"/>
      <pc:docMkLst>
        <pc:docMk/>
      </pc:docMkLst>
      <pc:sldChg chg="modSp">
        <pc:chgData name="" userId="d59e4ff353c5b8a8" providerId="LiveId" clId="{F4AB6F06-CB8D-4B08-B1EE-49DC46B6BD6C}" dt="2020-12-13T13:07:23.420" v="30"/>
        <pc:sldMkLst>
          <pc:docMk/>
          <pc:sldMk cId="228302263" sldId="260"/>
        </pc:sldMkLst>
        <pc:spChg chg="mod">
          <ac:chgData name="" userId="d59e4ff353c5b8a8" providerId="LiveId" clId="{F4AB6F06-CB8D-4B08-B1EE-49DC46B6BD6C}" dt="2020-12-13T13:07:23.420" v="30"/>
          <ac:spMkLst>
            <pc:docMk/>
            <pc:sldMk cId="228302263" sldId="260"/>
            <ac:spMk id="3" creationId="{7FC920FA-578A-4593-AC12-FA00AFB8DEED}"/>
          </ac:spMkLst>
        </pc:spChg>
      </pc:sldChg>
      <pc:sldChg chg="modSp">
        <pc:chgData name="" userId="d59e4ff353c5b8a8" providerId="LiveId" clId="{F4AB6F06-CB8D-4B08-B1EE-49DC46B6BD6C}" dt="2020-12-13T13:43:25.422" v="172"/>
        <pc:sldMkLst>
          <pc:docMk/>
          <pc:sldMk cId="1296729614" sldId="261"/>
        </pc:sldMkLst>
        <pc:spChg chg="mod">
          <ac:chgData name="" userId="d59e4ff353c5b8a8" providerId="LiveId" clId="{F4AB6F06-CB8D-4B08-B1EE-49DC46B6BD6C}" dt="2020-12-13T13:43:25.422" v="172"/>
          <ac:spMkLst>
            <pc:docMk/>
            <pc:sldMk cId="1296729614" sldId="261"/>
            <ac:spMk id="3" creationId="{C50E4599-284D-4642-9D18-3F2345457AFB}"/>
          </ac:spMkLst>
        </pc:spChg>
      </pc:sldChg>
      <pc:sldChg chg="addSp modSp">
        <pc:chgData name="" userId="d59e4ff353c5b8a8" providerId="LiveId" clId="{F4AB6F06-CB8D-4B08-B1EE-49DC46B6BD6C}" dt="2020-12-13T13:31:39.387" v="32"/>
        <pc:sldMkLst>
          <pc:docMk/>
          <pc:sldMk cId="2942239850" sldId="262"/>
        </pc:sldMkLst>
        <pc:spChg chg="mod">
          <ac:chgData name="" userId="d59e4ff353c5b8a8" providerId="LiveId" clId="{F4AB6F06-CB8D-4B08-B1EE-49DC46B6BD6C}" dt="2020-12-13T13:31:39.387" v="32"/>
          <ac:spMkLst>
            <pc:docMk/>
            <pc:sldMk cId="2942239850" sldId="262"/>
            <ac:spMk id="3" creationId="{E72023F1-AA98-4C9B-90DD-24D1131C754D}"/>
          </ac:spMkLst>
        </pc:spChg>
        <pc:picChg chg="add">
          <ac:chgData name="" userId="d59e4ff353c5b8a8" providerId="LiveId" clId="{F4AB6F06-CB8D-4B08-B1EE-49DC46B6BD6C}" dt="2020-12-13T13:30:32.829" v="31"/>
          <ac:picMkLst>
            <pc:docMk/>
            <pc:sldMk cId="2942239850" sldId="262"/>
            <ac:picMk id="4" creationId="{83657365-2312-4004-A1C2-F543802042E2}"/>
          </ac:picMkLst>
        </pc:picChg>
      </pc:sldChg>
      <pc:sldChg chg="modSp">
        <pc:chgData name="" userId="d59e4ff353c5b8a8" providerId="LiveId" clId="{F4AB6F06-CB8D-4B08-B1EE-49DC46B6BD6C}" dt="2020-12-13T13:48:49.609" v="264"/>
        <pc:sldMkLst>
          <pc:docMk/>
          <pc:sldMk cId="996181269" sldId="263"/>
        </pc:sldMkLst>
        <pc:spChg chg="mod">
          <ac:chgData name="" userId="d59e4ff353c5b8a8" providerId="LiveId" clId="{F4AB6F06-CB8D-4B08-B1EE-49DC46B6BD6C}" dt="2020-12-13T13:48:49.609" v="264"/>
          <ac:spMkLst>
            <pc:docMk/>
            <pc:sldMk cId="996181269" sldId="263"/>
            <ac:spMk id="3" creationId="{3E7690D2-9C5F-429C-8A93-E2F60ED62D09}"/>
          </ac:spMkLst>
        </pc:spChg>
      </pc:sldChg>
      <pc:sldChg chg="modSp">
        <pc:chgData name="" userId="d59e4ff353c5b8a8" providerId="LiveId" clId="{F4AB6F06-CB8D-4B08-B1EE-49DC46B6BD6C}" dt="2020-12-13T13:58:02.097" v="283"/>
        <pc:sldMkLst>
          <pc:docMk/>
          <pc:sldMk cId="3701671290" sldId="264"/>
        </pc:sldMkLst>
        <pc:spChg chg="mod">
          <ac:chgData name="" userId="d59e4ff353c5b8a8" providerId="LiveId" clId="{F4AB6F06-CB8D-4B08-B1EE-49DC46B6BD6C}" dt="2020-12-13T13:58:02.097" v="283"/>
          <ac:spMkLst>
            <pc:docMk/>
            <pc:sldMk cId="3701671290" sldId="264"/>
            <ac:spMk id="3" creationId="{2A5D915C-78AA-4A48-9B4E-36908FF23F7D}"/>
          </ac:spMkLst>
        </pc:spChg>
      </pc:sldChg>
      <pc:sldChg chg="modSp">
        <pc:chgData name="" userId="d59e4ff353c5b8a8" providerId="LiveId" clId="{F4AB6F06-CB8D-4B08-B1EE-49DC46B6BD6C}" dt="2020-12-13T12:50:10.186" v="18"/>
        <pc:sldMkLst>
          <pc:docMk/>
          <pc:sldMk cId="1909015306" sldId="265"/>
        </pc:sldMkLst>
        <pc:spChg chg="mod">
          <ac:chgData name="" userId="d59e4ff353c5b8a8" providerId="LiveId" clId="{F4AB6F06-CB8D-4B08-B1EE-49DC46B6BD6C}" dt="2020-12-13T12:50:10.186" v="18"/>
          <ac:spMkLst>
            <pc:docMk/>
            <pc:sldMk cId="1909015306" sldId="265"/>
            <ac:spMk id="2" creationId="{D1386218-2162-48BF-A034-6DB8374CC77D}"/>
          </ac:spMkLst>
        </pc:spChg>
        <pc:spChg chg="mod">
          <ac:chgData name="" userId="d59e4ff353c5b8a8" providerId="LiveId" clId="{F4AB6F06-CB8D-4B08-B1EE-49DC46B6BD6C}" dt="2020-12-13T10:41:25.630" v="7"/>
          <ac:spMkLst>
            <pc:docMk/>
            <pc:sldMk cId="1909015306" sldId="265"/>
            <ac:spMk id="3" creationId="{B64F20E9-BDBA-48C4-BA2B-42D6F08AA9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41021-A2DC-46FD-A7AA-1F1646FA9ED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D372C-8CCC-43BF-AC53-EDDDB5B85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9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58A46B-6737-4F10-8382-9B6320A439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Speciﬁcally, CL initially trains the model on a small and easy subset. With the progress of the training, CL gradually introduces more harder examples into the subset, and ﬁnally trains the model on the whole training dataset</a:t>
            </a:r>
          </a:p>
          <a:p>
            <a:r>
              <a:rPr lang="zh-CN" altLang="en-US" dirty="0"/>
              <a:t>对于样本等几率分布而言，样本数越大，熵值越大（可能的事件越多，不确定性越高）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58A46B-6737-4F10-8382-9B6320A439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58A46B-6737-4F10-8382-9B6320A439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58A46B-6737-4F10-8382-9B6320A439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58A46B-6737-4F10-8382-9B6320A439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9066E-7761-4C26-AF6A-7FF51B794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1D8190-E563-45FB-91E3-763F3CF3A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DEDB0-A143-4D17-A0AF-B2D86949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141-D0AF-45CB-A8C3-0E1DB9F4105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B3255-68B4-4E15-A495-4091B071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4A26D-C040-419B-ACBE-C4E2B47B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B40F-4B84-4BB6-9CAF-32B14ED55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8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076CE-9B26-4924-8089-8D60725B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1FCE15-40F2-4322-9398-D6577218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9FB35-521B-47E1-8A39-6CBF6AE1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141-D0AF-45CB-A8C3-0E1DB9F4105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7374E-B9D0-4710-9729-3114CBD2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E3E21-3235-44DB-912F-74400150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B40F-4B84-4BB6-9CAF-32B14ED55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3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59FEF8-7959-4046-9A1F-584551F08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3D3917-73DB-4978-ABB8-677B8ED46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C5CC5-5E4E-4685-82E2-EBAA9F69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141-D0AF-45CB-A8C3-0E1DB9F4105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4C492-B7F3-4ADE-92CF-7AE6D6FC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1EB13-B7BD-4F97-83ED-4F4337F0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B40F-4B84-4BB6-9CAF-32B14ED55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43D2-3550-4EF9-9900-F63B8D88EA5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D167-71BC-45A7-8BF9-52B53A14F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8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43D2-3550-4EF9-9900-F63B8D88EA5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D167-71BC-45A7-8BF9-52B53A14F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75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43D2-3550-4EF9-9900-F63B8D88EA5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D167-71BC-45A7-8BF9-52B53A14F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92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43D2-3550-4EF9-9900-F63B8D88EA5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D167-71BC-45A7-8BF9-52B53A14F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27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43D2-3550-4EF9-9900-F63B8D88EA5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D167-71BC-45A7-8BF9-52B53A14F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62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43D2-3550-4EF9-9900-F63B8D88EA5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D167-71BC-45A7-8BF9-52B53A14F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03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43D2-3550-4EF9-9900-F63B8D88EA5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D167-71BC-45A7-8BF9-52B53A14F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97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43D2-3550-4EF9-9900-F63B8D88EA5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D167-71BC-45A7-8BF9-52B53A14F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8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FF3AE-4483-472A-98E3-C16FC62D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735F6-702E-43D1-A839-3FE5E2B1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D3A6A-8A6D-481E-B730-25754378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141-D0AF-45CB-A8C3-0E1DB9F4105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43340-5384-4916-ABCC-740243F8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5E589-6B8C-4D05-A154-B195DD3B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B40F-4B84-4BB6-9CAF-32B14ED55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93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43D2-3550-4EF9-9900-F63B8D88EA5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D167-71BC-45A7-8BF9-52B53A14F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517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43D2-3550-4EF9-9900-F63B8D88EA5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D167-71BC-45A7-8BF9-52B53A14F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97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43D2-3550-4EF9-9900-F63B8D88EA5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D167-71BC-45A7-8BF9-52B53A14F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54FAA-26F4-4D52-92F5-3E1B26FD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C290C8-B471-4E81-A7FE-7BED0D65A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149A3-6649-4D2B-9E85-6E0F9DB5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141-D0AF-45CB-A8C3-0E1DB9F4105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90838-1C92-4EE2-8785-1207B48E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E69A0-4F3C-4154-B03F-9C94AE7F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B40F-4B84-4BB6-9CAF-32B14ED55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1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A7C22-BC2D-4B6F-93D4-B5AF906A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633F5-80C9-4C11-B750-B660488F7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FF359B-5FFA-4EEA-A78C-FF3679A99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5B9D56-A4EF-4128-AFB8-184F449A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141-D0AF-45CB-A8C3-0E1DB9F4105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6E29E-0591-4199-94B5-ACD3E4B4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6CE0A-AFA9-466E-9735-E26571E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B40F-4B84-4BB6-9CAF-32B14ED55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4DA91-395E-4304-BFE0-C63CD1A8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1822C-FA8A-4DC3-98CD-F4C6FB87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867D3F-FFBB-496F-BDDD-F9DB2EA89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2D1F82-BAA4-41FF-9ACD-57C594933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0EE803-0EA4-40F7-B9F3-468CFFA0E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E8F998-A3C4-420B-A8E1-2797F2E5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141-D0AF-45CB-A8C3-0E1DB9F4105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60D1EC-87E7-483F-8E03-B9824302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023591-BFCB-4FF7-8B3B-F3F9F288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B40F-4B84-4BB6-9CAF-32B14ED55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32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847AE-39AE-4CDB-9783-33400EBC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ED52E1-6DEB-4561-A5CA-FAEE11D6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141-D0AF-45CB-A8C3-0E1DB9F4105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5F1820-5587-4D2C-BF2E-3744966B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6CA521-E630-4265-A008-9C89B7C4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B40F-4B84-4BB6-9CAF-32B14ED55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0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771430-3AEE-471B-9346-C98D640A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141-D0AF-45CB-A8C3-0E1DB9F4105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F2B700-40BB-48F2-86B2-CEA502A4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A77AEA-9B94-4748-BF6A-CA29928E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B40F-4B84-4BB6-9CAF-32B14ED55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4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7AEBA-7534-4DEB-8EAC-652DD1D2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D6D41-50BE-451B-8F1A-830E34021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E759E2-070C-4A6D-A8D7-CB93947B0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DD2A8-001E-4BC4-835A-BEF7894E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141-D0AF-45CB-A8C3-0E1DB9F4105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63C34-E82A-4D01-9722-2AA81679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E8E6F-4523-43C7-852F-F44826E9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B40F-4B84-4BB6-9CAF-32B14ED55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3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D6658-6710-443F-96BE-B65F146B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E10755-CCA6-40D8-8B43-35B623F6A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28B4C-CF94-426C-8F2B-E3ADC8353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0516B-5001-4926-899D-B9DB8F72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141-D0AF-45CB-A8C3-0E1DB9F4105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226B2-4195-4DA5-BCE8-F1574AA1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91AA9-76F2-43BB-A651-2CC324F9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B40F-4B84-4BB6-9CAF-32B14ED55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04196E-CE43-4347-BC0E-AC9B02C7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390F5-D279-410F-967A-159DDF8F5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F64A7-99F6-4ED5-92C0-368E2BFF9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C7141-D0AF-45CB-A8C3-0E1DB9F4105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9E954-C1D3-44D1-ABCE-7961E60CE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FF124-004F-4DDE-8597-898B834D1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B40F-4B84-4BB6-9CAF-32B14ED55D2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形 7">
            <a:extLst>
              <a:ext uri="{FF2B5EF4-FFF2-40B4-BE49-F238E27FC236}">
                <a16:creationId xmlns:a16="http://schemas.microsoft.com/office/drawing/2014/main" id="{59A95D62-37CF-4B04-84E6-4BD219BB6D1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10600" y="6159745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8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43D2-3550-4EF9-9900-F63B8D88EA5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2D167-71BC-45A7-8BF9-52B53A14F4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形 7">
            <a:extLst>
              <a:ext uri="{FF2B5EF4-FFF2-40B4-BE49-F238E27FC236}">
                <a16:creationId xmlns:a16="http://schemas.microsoft.com/office/drawing/2014/main" id="{7EA4A191-BBAF-4490-826E-1AC789C23B8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97566" y="6075485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9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2F2AB5E-5F71-4A73-B4D4-691EAF7AD187}"/>
              </a:ext>
            </a:extLst>
          </p:cNvPr>
          <p:cNvSpPr txBox="1"/>
          <p:nvPr/>
        </p:nvSpPr>
        <p:spPr>
          <a:xfrm>
            <a:off x="833774" y="1114695"/>
            <a:ext cx="6481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6383C"/>
                </a:solidFill>
              </a:rPr>
              <a:t>正方：课程学习价值很大。</a:t>
            </a:r>
            <a:endParaRPr lang="en-US" altLang="zh-CN" sz="2400" dirty="0">
              <a:solidFill>
                <a:srgbClr val="06383C"/>
              </a:solidFill>
            </a:endParaRPr>
          </a:p>
          <a:p>
            <a:r>
              <a:rPr lang="en-US" altLang="zh-CN" sz="2400" dirty="0">
                <a:solidFill>
                  <a:srgbClr val="06383C"/>
                </a:solidFill>
              </a:rPr>
              <a:t>Opposition: We really need curriculum learning.</a:t>
            </a:r>
            <a:endParaRPr lang="zh-CN" altLang="en-US" sz="2400" dirty="0">
              <a:solidFill>
                <a:srgbClr val="06383C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C196772-7CF3-4172-828F-744014CA1AD7}"/>
              </a:ext>
            </a:extLst>
          </p:cNvPr>
          <p:cNvCxnSpPr/>
          <p:nvPr/>
        </p:nvCxnSpPr>
        <p:spPr>
          <a:xfrm>
            <a:off x="2079779" y="3628102"/>
            <a:ext cx="95962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F0AFAA-4B79-4D9B-841B-C7E1DDFE575B}"/>
              </a:ext>
            </a:extLst>
          </p:cNvPr>
          <p:cNvSpPr txBox="1"/>
          <p:nvPr/>
        </p:nvSpPr>
        <p:spPr>
          <a:xfrm>
            <a:off x="8487163" y="3991897"/>
            <a:ext cx="2310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6383C"/>
                </a:solidFill>
              </a:rPr>
              <a:t>辩手：一辩：陆东</a:t>
            </a:r>
            <a:endParaRPr lang="en-US" altLang="zh-CN" dirty="0">
              <a:solidFill>
                <a:srgbClr val="06383C"/>
              </a:solidFill>
            </a:endParaRPr>
          </a:p>
          <a:p>
            <a:r>
              <a:rPr lang="en-US" altLang="zh-CN" dirty="0">
                <a:solidFill>
                  <a:srgbClr val="06383C"/>
                </a:solidFill>
              </a:rPr>
              <a:t>           </a:t>
            </a:r>
            <a:r>
              <a:rPr lang="zh-CN" altLang="en-US" dirty="0">
                <a:solidFill>
                  <a:srgbClr val="06383C"/>
                </a:solidFill>
              </a:rPr>
              <a:t>二辩：王志强</a:t>
            </a:r>
            <a:endParaRPr lang="en-US" altLang="zh-CN" dirty="0">
              <a:solidFill>
                <a:srgbClr val="06383C"/>
              </a:solidFill>
            </a:endParaRPr>
          </a:p>
          <a:p>
            <a:r>
              <a:rPr lang="zh-CN" altLang="en-US" dirty="0">
                <a:solidFill>
                  <a:srgbClr val="06383C"/>
                </a:solidFill>
              </a:rPr>
              <a:t>           三辩：耿甜甜</a:t>
            </a:r>
            <a:endParaRPr lang="en-US" altLang="zh-CN" dirty="0">
              <a:solidFill>
                <a:srgbClr val="06383C"/>
              </a:solidFill>
            </a:endParaRPr>
          </a:p>
          <a:p>
            <a:r>
              <a:rPr lang="en-US" altLang="zh-CN" dirty="0">
                <a:solidFill>
                  <a:srgbClr val="06383C"/>
                </a:solidFill>
              </a:rPr>
              <a:t>           </a:t>
            </a:r>
            <a:r>
              <a:rPr lang="zh-CN" altLang="en-US" dirty="0">
                <a:solidFill>
                  <a:srgbClr val="06383C"/>
                </a:solidFill>
              </a:rPr>
              <a:t>四辩：陈明辉</a:t>
            </a:r>
            <a:endParaRPr lang="en-US" altLang="zh-CN" dirty="0">
              <a:solidFill>
                <a:srgbClr val="06383C"/>
              </a:solidFill>
            </a:endParaRPr>
          </a:p>
          <a:p>
            <a:r>
              <a:rPr lang="en-US" altLang="zh-CN" dirty="0">
                <a:solidFill>
                  <a:srgbClr val="06383C"/>
                </a:solidFill>
              </a:rPr>
              <a:t>           2021.1.18</a:t>
            </a:r>
            <a:endParaRPr lang="zh-CN" altLang="en-US" dirty="0">
              <a:solidFill>
                <a:srgbClr val="06383C"/>
              </a:solidFill>
            </a:endParaRPr>
          </a:p>
        </p:txBody>
      </p:sp>
      <p:sp>
        <p:nvSpPr>
          <p:cNvPr id="8" name="iconfont-1067-815968">
            <a:extLst>
              <a:ext uri="{FF2B5EF4-FFF2-40B4-BE49-F238E27FC236}">
                <a16:creationId xmlns:a16="http://schemas.microsoft.com/office/drawing/2014/main" id="{88FBE800-D137-4B3D-BAC0-16FC8AFE993D}"/>
              </a:ext>
            </a:extLst>
          </p:cNvPr>
          <p:cNvSpPr/>
          <p:nvPr/>
        </p:nvSpPr>
        <p:spPr>
          <a:xfrm>
            <a:off x="10350707" y="1225350"/>
            <a:ext cx="609685" cy="609685"/>
          </a:xfrm>
          <a:custGeom>
            <a:avLst/>
            <a:gdLst>
              <a:gd name="T0" fmla="*/ 5600 w 11200"/>
              <a:gd name="T1" fmla="*/ 0 h 11200"/>
              <a:gd name="T2" fmla="*/ 0 w 11200"/>
              <a:gd name="T3" fmla="*/ 5600 h 11200"/>
              <a:gd name="T4" fmla="*/ 5600 w 11200"/>
              <a:gd name="T5" fmla="*/ 11200 h 11200"/>
              <a:gd name="T6" fmla="*/ 11200 w 11200"/>
              <a:gd name="T7" fmla="*/ 5600 h 11200"/>
              <a:gd name="T8" fmla="*/ 5600 w 11200"/>
              <a:gd name="T9" fmla="*/ 0 h 11200"/>
              <a:gd name="T10" fmla="*/ 6320 w 11200"/>
              <a:gd name="T11" fmla="*/ 4320 h 11200"/>
              <a:gd name="T12" fmla="*/ 6720 w 11200"/>
              <a:gd name="T13" fmla="*/ 3920 h 11200"/>
              <a:gd name="T14" fmla="*/ 7280 w 11200"/>
              <a:gd name="T15" fmla="*/ 3920 h 11200"/>
              <a:gd name="T16" fmla="*/ 7680 w 11200"/>
              <a:gd name="T17" fmla="*/ 4320 h 11200"/>
              <a:gd name="T18" fmla="*/ 7680 w 11200"/>
              <a:gd name="T19" fmla="*/ 5040 h 11200"/>
              <a:gd name="T20" fmla="*/ 7280 w 11200"/>
              <a:gd name="T21" fmla="*/ 5440 h 11200"/>
              <a:gd name="T22" fmla="*/ 6720 w 11200"/>
              <a:gd name="T23" fmla="*/ 5440 h 11200"/>
              <a:gd name="T24" fmla="*/ 6320 w 11200"/>
              <a:gd name="T25" fmla="*/ 5040 h 11200"/>
              <a:gd name="T26" fmla="*/ 6320 w 11200"/>
              <a:gd name="T27" fmla="*/ 4320 h 11200"/>
              <a:gd name="T28" fmla="*/ 3520 w 11200"/>
              <a:gd name="T29" fmla="*/ 4320 h 11200"/>
              <a:gd name="T30" fmla="*/ 3920 w 11200"/>
              <a:gd name="T31" fmla="*/ 3920 h 11200"/>
              <a:gd name="T32" fmla="*/ 4480 w 11200"/>
              <a:gd name="T33" fmla="*/ 3920 h 11200"/>
              <a:gd name="T34" fmla="*/ 4880 w 11200"/>
              <a:gd name="T35" fmla="*/ 4320 h 11200"/>
              <a:gd name="T36" fmla="*/ 4880 w 11200"/>
              <a:gd name="T37" fmla="*/ 5040 h 11200"/>
              <a:gd name="T38" fmla="*/ 4480 w 11200"/>
              <a:gd name="T39" fmla="*/ 5440 h 11200"/>
              <a:gd name="T40" fmla="*/ 3920 w 11200"/>
              <a:gd name="T41" fmla="*/ 5440 h 11200"/>
              <a:gd name="T42" fmla="*/ 3520 w 11200"/>
              <a:gd name="T43" fmla="*/ 5040 h 11200"/>
              <a:gd name="T44" fmla="*/ 3520 w 11200"/>
              <a:gd name="T45" fmla="*/ 4320 h 11200"/>
              <a:gd name="T46" fmla="*/ 5600 w 11200"/>
              <a:gd name="T47" fmla="*/ 8400 h 11200"/>
              <a:gd name="T48" fmla="*/ 2800 w 11200"/>
              <a:gd name="T49" fmla="*/ 6560 h 11200"/>
              <a:gd name="T50" fmla="*/ 3600 w 11200"/>
              <a:gd name="T51" fmla="*/ 6560 h 11200"/>
              <a:gd name="T52" fmla="*/ 5600 w 11200"/>
              <a:gd name="T53" fmla="*/ 7680 h 11200"/>
              <a:gd name="T54" fmla="*/ 7600 w 11200"/>
              <a:gd name="T55" fmla="*/ 6560 h 11200"/>
              <a:gd name="T56" fmla="*/ 8400 w 11200"/>
              <a:gd name="T57" fmla="*/ 6560 h 11200"/>
              <a:gd name="T58" fmla="*/ 5600 w 11200"/>
              <a:gd name="T59" fmla="*/ 8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200" h="11200">
                <a:moveTo>
                  <a:pt x="5600" y="0"/>
                </a:moveTo>
                <a:cubicBezTo>
                  <a:pt x="2480" y="0"/>
                  <a:pt x="0" y="2480"/>
                  <a:pt x="0" y="5600"/>
                </a:cubicBezTo>
                <a:cubicBezTo>
                  <a:pt x="0" y="8720"/>
                  <a:pt x="2480" y="11200"/>
                  <a:pt x="5600" y="11200"/>
                </a:cubicBezTo>
                <a:cubicBezTo>
                  <a:pt x="8720" y="11200"/>
                  <a:pt x="11200" y="8720"/>
                  <a:pt x="11200" y="5600"/>
                </a:cubicBezTo>
                <a:cubicBezTo>
                  <a:pt x="11200" y="2480"/>
                  <a:pt x="8720" y="0"/>
                  <a:pt x="5600" y="0"/>
                </a:cubicBezTo>
                <a:close/>
                <a:moveTo>
                  <a:pt x="6320" y="4320"/>
                </a:moveTo>
                <a:cubicBezTo>
                  <a:pt x="6320" y="4160"/>
                  <a:pt x="6480" y="3920"/>
                  <a:pt x="6720" y="3920"/>
                </a:cubicBezTo>
                <a:lnTo>
                  <a:pt x="7280" y="3920"/>
                </a:lnTo>
                <a:cubicBezTo>
                  <a:pt x="7440" y="3920"/>
                  <a:pt x="7680" y="4080"/>
                  <a:pt x="7680" y="4320"/>
                </a:cubicBezTo>
                <a:lnTo>
                  <a:pt x="7680" y="5040"/>
                </a:lnTo>
                <a:cubicBezTo>
                  <a:pt x="7680" y="5200"/>
                  <a:pt x="7520" y="5440"/>
                  <a:pt x="7280" y="5440"/>
                </a:cubicBezTo>
                <a:lnTo>
                  <a:pt x="6720" y="5440"/>
                </a:lnTo>
                <a:cubicBezTo>
                  <a:pt x="6560" y="5440"/>
                  <a:pt x="6320" y="5280"/>
                  <a:pt x="6320" y="5040"/>
                </a:cubicBezTo>
                <a:lnTo>
                  <a:pt x="6320" y="4320"/>
                </a:lnTo>
                <a:close/>
                <a:moveTo>
                  <a:pt x="3520" y="4320"/>
                </a:moveTo>
                <a:cubicBezTo>
                  <a:pt x="3520" y="4160"/>
                  <a:pt x="3680" y="3920"/>
                  <a:pt x="3920" y="3920"/>
                </a:cubicBezTo>
                <a:lnTo>
                  <a:pt x="4480" y="3920"/>
                </a:lnTo>
                <a:cubicBezTo>
                  <a:pt x="4640" y="3920"/>
                  <a:pt x="4880" y="4080"/>
                  <a:pt x="4880" y="4320"/>
                </a:cubicBezTo>
                <a:lnTo>
                  <a:pt x="4880" y="5040"/>
                </a:lnTo>
                <a:cubicBezTo>
                  <a:pt x="4880" y="5200"/>
                  <a:pt x="4720" y="5440"/>
                  <a:pt x="4480" y="5440"/>
                </a:cubicBezTo>
                <a:lnTo>
                  <a:pt x="3920" y="5440"/>
                </a:lnTo>
                <a:cubicBezTo>
                  <a:pt x="3760" y="5440"/>
                  <a:pt x="3520" y="5280"/>
                  <a:pt x="3520" y="5040"/>
                </a:cubicBezTo>
                <a:lnTo>
                  <a:pt x="3520" y="4320"/>
                </a:lnTo>
                <a:close/>
                <a:moveTo>
                  <a:pt x="5600" y="8400"/>
                </a:moveTo>
                <a:cubicBezTo>
                  <a:pt x="4400" y="8400"/>
                  <a:pt x="3200" y="7600"/>
                  <a:pt x="2800" y="6560"/>
                </a:cubicBezTo>
                <a:lnTo>
                  <a:pt x="3600" y="6560"/>
                </a:lnTo>
                <a:cubicBezTo>
                  <a:pt x="4080" y="7360"/>
                  <a:pt x="4720" y="7680"/>
                  <a:pt x="5600" y="7680"/>
                </a:cubicBezTo>
                <a:cubicBezTo>
                  <a:pt x="6480" y="7680"/>
                  <a:pt x="7120" y="7360"/>
                  <a:pt x="7600" y="6560"/>
                </a:cubicBezTo>
                <a:lnTo>
                  <a:pt x="8400" y="6560"/>
                </a:lnTo>
                <a:cubicBezTo>
                  <a:pt x="8160" y="7440"/>
                  <a:pt x="6800" y="8400"/>
                  <a:pt x="5600" y="84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24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70909-8D73-4130-BCF6-FA8669C1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Battle</a:t>
            </a:r>
            <a:r>
              <a:rPr lang="zh-CN" altLang="en-US" dirty="0"/>
              <a:t>这篇对我有什么帮助？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690D2-9C5F-429C-8A93-E2F60ED6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dirty="0"/>
              <a:t>Yoshua </a:t>
            </a:r>
            <a:r>
              <a:rPr lang="en-US" altLang="zh-CN" dirty="0" err="1"/>
              <a:t>Bengio</a:t>
            </a:r>
            <a:r>
              <a:rPr lang="zh-CN" altLang="en-US" dirty="0"/>
              <a:t>大佬背书，学不了吃亏，学不了上当。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dirty="0"/>
              <a:t>Open Review</a:t>
            </a:r>
            <a:r>
              <a:rPr lang="zh-CN" altLang="en-US" dirty="0"/>
              <a:t>的审稿人一致赞绝👍的写作和验证实验设计。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dirty="0"/>
              <a:t>对样本这一机器学习范式的基本元素会有更宏观的认识。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trike="sngStrike" dirty="0">
                <a:solidFill>
                  <a:schemeClr val="bg1">
                    <a:lumMod val="65000"/>
                  </a:schemeClr>
                </a:solidFill>
              </a:rPr>
              <a:t>Transformer</a:t>
            </a:r>
            <a:r>
              <a:rPr lang="zh-CN" altLang="en-US" strike="sngStrike" dirty="0">
                <a:solidFill>
                  <a:schemeClr val="bg1">
                    <a:lumMod val="65000"/>
                  </a:schemeClr>
                </a:solidFill>
              </a:rPr>
              <a:t>我看不行（要讲武德）</a:t>
            </a:r>
          </a:p>
        </p:txBody>
      </p:sp>
    </p:spTree>
    <p:extLst>
      <p:ext uri="{BB962C8B-B14F-4D97-AF65-F5344CB8AC3E}">
        <p14:creationId xmlns:p14="http://schemas.microsoft.com/office/powerpoint/2010/main" val="99618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88B75-68EA-48E2-B16A-BDC9000F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Curriculum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D28955-816F-4251-A5FD-F452C817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132" y="1821630"/>
            <a:ext cx="4224335" cy="10319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F9BF7F-3B0D-426B-8DCD-1AD56D9DF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4" y="1916533"/>
            <a:ext cx="5477933" cy="8421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6EAF9C-28CD-422B-9848-9A569218A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04" y="3229145"/>
            <a:ext cx="4887013" cy="130052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B85C6A2-2593-4A02-A8D7-4F89B0C9A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04" y="4784283"/>
            <a:ext cx="4981524" cy="7190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6F05F42-154F-46A3-82BC-B55CF86B8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132" y="536063"/>
            <a:ext cx="3240036" cy="9836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B3D871B-73F0-4FCD-8A46-105628325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9132" y="3229145"/>
            <a:ext cx="4224335" cy="105953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A594C7-C563-4525-83EF-FCB775A59D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600" y="4654197"/>
            <a:ext cx="4351867" cy="11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8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9DEA0-C263-4623-945E-4D8FFED6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 and HEM are not irreconcilable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3958D-F877-43C3-9214-528550D2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CurricularFace</a:t>
            </a:r>
            <a:r>
              <a:rPr lang="en-US" altLang="zh-CN" sz="2400" dirty="0"/>
              <a:t>: Adaptive Curriculum Learning Loss for Deep Face Recognition (CVPR 2020)</a:t>
            </a:r>
          </a:p>
          <a:p>
            <a:pPr marL="0" indent="0">
              <a:buNone/>
            </a:pPr>
            <a:r>
              <a:rPr lang="en-US" altLang="zh-CN" sz="2400" dirty="0"/>
              <a:t>An Adaptive Curricular Learning Loss.</a:t>
            </a:r>
          </a:p>
          <a:p>
            <a:pPr marL="0" indent="0">
              <a:buNone/>
            </a:pPr>
            <a:r>
              <a:rPr lang="zh-CN" altLang="en-US" sz="2400" dirty="0"/>
              <a:t>人脸识别中常用损失函数主要包括两类，基于</a:t>
            </a:r>
            <a:r>
              <a:rPr lang="zh-CN" altLang="en-US" sz="2400" b="1" dirty="0"/>
              <a:t>间隔</a:t>
            </a:r>
            <a:r>
              <a:rPr lang="zh-CN" altLang="en-US" sz="2400" dirty="0"/>
              <a:t>和</a:t>
            </a:r>
            <a:r>
              <a:rPr lang="zh-CN" altLang="en-US" sz="2400" b="1" dirty="0"/>
              <a:t>难样本挖掘</a:t>
            </a:r>
            <a:r>
              <a:rPr lang="zh-CN" altLang="en-US" sz="2400" dirty="0"/>
              <a:t>，这两种方法损失函数的训练策略都存在缺陷。前一种方法是对所有样本都采用一个固定的间隔值，没有充分利用每个样本自身的难易信息，这可能导致在使用大边际时出现收敛问题；后一种方法则在整个网络训练周期都强调难样本，可能出现网络无法收敛问题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在</a:t>
            </a:r>
            <a:r>
              <a:rPr lang="en-US" altLang="zh-CN" sz="2400" dirty="0" err="1"/>
              <a:t>CurricularFace</a:t>
            </a:r>
            <a:r>
              <a:rPr lang="zh-CN" altLang="en-US" sz="2400" dirty="0"/>
              <a:t>中，做法是由每个</a:t>
            </a:r>
            <a:r>
              <a:rPr lang="en-US" altLang="zh-CN" sz="2400" dirty="0"/>
              <a:t>Batch</a:t>
            </a:r>
            <a:r>
              <a:rPr lang="zh-CN" altLang="en-US" sz="2400" dirty="0"/>
              <a:t>随机抽取样本，通过在线挖掘难样本自适应地建立课程</a:t>
            </a:r>
          </a:p>
        </p:txBody>
      </p:sp>
    </p:spTree>
    <p:extLst>
      <p:ext uri="{BB962C8B-B14F-4D97-AF65-F5344CB8AC3E}">
        <p14:creationId xmlns:p14="http://schemas.microsoft.com/office/powerpoint/2010/main" val="295305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BC533-E114-4473-9F2B-7072A1AC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历年</a:t>
            </a:r>
            <a:r>
              <a:rPr lang="en-US" altLang="zh-CN" dirty="0"/>
              <a:t>Curriculum Learning</a:t>
            </a:r>
            <a:r>
              <a:rPr lang="zh-CN" altLang="en-US" dirty="0"/>
              <a:t>研究</a:t>
            </a:r>
            <a:br>
              <a:rPr lang="en-US" altLang="zh-CN" dirty="0"/>
            </a:br>
            <a:r>
              <a:rPr lang="zh-CN" altLang="en-US" sz="3200" dirty="0"/>
              <a:t>（标题或摘要包含</a:t>
            </a:r>
            <a:r>
              <a:rPr lang="en-US" altLang="zh-CN" sz="3200" dirty="0"/>
              <a:t>Curriculum</a:t>
            </a:r>
            <a:r>
              <a:rPr lang="zh-CN" altLang="en-US" sz="3200" dirty="0"/>
              <a:t>的论文）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19A06A8-23BD-4280-82A2-D3998693EC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6602" y="2008717"/>
          <a:ext cx="4961466" cy="430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822">
                  <a:extLst>
                    <a:ext uri="{9D8B030D-6E8A-4147-A177-3AD203B41FA5}">
                      <a16:colId xmlns:a16="http://schemas.microsoft.com/office/drawing/2014/main" val="1819690094"/>
                    </a:ext>
                  </a:extLst>
                </a:gridCol>
                <a:gridCol w="1653822">
                  <a:extLst>
                    <a:ext uri="{9D8B030D-6E8A-4147-A177-3AD203B41FA5}">
                      <a16:colId xmlns:a16="http://schemas.microsoft.com/office/drawing/2014/main" val="3448980945"/>
                    </a:ext>
                  </a:extLst>
                </a:gridCol>
                <a:gridCol w="1653822">
                  <a:extLst>
                    <a:ext uri="{9D8B030D-6E8A-4147-A177-3AD203B41FA5}">
                      <a16:colId xmlns:a16="http://schemas.microsoft.com/office/drawing/2014/main" val="2955823836"/>
                    </a:ext>
                  </a:extLst>
                </a:gridCol>
              </a:tblGrid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CVPR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ICCV or ECCV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98201"/>
                  </a:ext>
                </a:extLst>
              </a:tr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03585"/>
                  </a:ext>
                </a:extLst>
              </a:tr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96277"/>
                  </a:ext>
                </a:extLst>
              </a:tr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01251"/>
                  </a:ext>
                </a:extLst>
              </a:tr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02556"/>
                  </a:ext>
                </a:extLst>
              </a:tr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57751"/>
                  </a:ext>
                </a:extLst>
              </a:tr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88725"/>
                  </a:ext>
                </a:extLst>
              </a:tr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27282"/>
                  </a:ext>
                </a:extLst>
              </a:tr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2020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31083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386BE39-0F05-4191-96AE-99AE50A3214B}"/>
              </a:ext>
            </a:extLst>
          </p:cNvPr>
          <p:cNvGraphicFramePr>
            <a:graphicFrameLocks noGrp="1"/>
          </p:cNvGraphicFramePr>
          <p:nvPr/>
        </p:nvGraphicFramePr>
        <p:xfrm>
          <a:off x="6493933" y="2008717"/>
          <a:ext cx="5096932" cy="42648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4233">
                  <a:extLst>
                    <a:ext uri="{9D8B030D-6E8A-4147-A177-3AD203B41FA5}">
                      <a16:colId xmlns:a16="http://schemas.microsoft.com/office/drawing/2014/main" val="2515929166"/>
                    </a:ext>
                  </a:extLst>
                </a:gridCol>
                <a:gridCol w="1274233">
                  <a:extLst>
                    <a:ext uri="{9D8B030D-6E8A-4147-A177-3AD203B41FA5}">
                      <a16:colId xmlns:a16="http://schemas.microsoft.com/office/drawing/2014/main" val="751638801"/>
                    </a:ext>
                  </a:extLst>
                </a:gridCol>
                <a:gridCol w="1274233">
                  <a:extLst>
                    <a:ext uri="{9D8B030D-6E8A-4147-A177-3AD203B41FA5}">
                      <a16:colId xmlns:a16="http://schemas.microsoft.com/office/drawing/2014/main" val="1989101276"/>
                    </a:ext>
                  </a:extLst>
                </a:gridCol>
                <a:gridCol w="1274233">
                  <a:extLst>
                    <a:ext uri="{9D8B030D-6E8A-4147-A177-3AD203B41FA5}">
                      <a16:colId xmlns:a16="http://schemas.microsoft.com/office/drawing/2014/main" val="3005223017"/>
                    </a:ext>
                  </a:extLst>
                </a:gridCol>
              </a:tblGrid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ICML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NeurIPS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ICLR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647129"/>
                  </a:ext>
                </a:extLst>
              </a:tr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77493"/>
                  </a:ext>
                </a:extLst>
              </a:tr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88239"/>
                  </a:ext>
                </a:extLst>
              </a:tr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10955"/>
                  </a:ext>
                </a:extLst>
              </a:tr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0425"/>
                  </a:ext>
                </a:extLst>
              </a:tr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14033"/>
                  </a:ext>
                </a:extLst>
              </a:tr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24900"/>
                  </a:ext>
                </a:extLst>
              </a:tr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131726"/>
                  </a:ext>
                </a:extLst>
              </a:tr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2020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0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56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2C61-A1E0-45E2-8A96-2E26B3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 and Data Augmentation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63CB7-198F-4BDB-81B6-0064D560A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Complexity and Diversity.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73F0C3-C1D8-4BDC-96A4-35E5814B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0062"/>
            <a:ext cx="5410200" cy="2401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BFB731-8F3A-4E01-A636-02552C4EC3E8}"/>
              </a:ext>
            </a:extLst>
          </p:cNvPr>
          <p:cNvSpPr txBox="1"/>
          <p:nvPr/>
        </p:nvSpPr>
        <p:spPr>
          <a:xfrm>
            <a:off x="90878" y="5576254"/>
            <a:ext cx="587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Ref: Affinity and Diversity: Quantifying Mechanisms of Data Augmentation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9AA97B-BB57-4A6C-8B4E-EA86C8C89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125" y="2622831"/>
            <a:ext cx="6109997" cy="34021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43DC17-496A-4588-9251-4F23F463DC47}"/>
              </a:ext>
            </a:extLst>
          </p:cNvPr>
          <p:cNvSpPr txBox="1"/>
          <p:nvPr/>
        </p:nvSpPr>
        <p:spPr>
          <a:xfrm>
            <a:off x="2656277" y="6177517"/>
            <a:ext cx="728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Closely Related with Semi-/Weak-/Self-Supervised!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585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E64DE-06CE-4126-99A7-FA9074C9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 and JFT-300M dataset</a:t>
            </a:r>
            <a:endParaRPr lang="zh-CN" altLang="en-US" dirty="0"/>
          </a:p>
        </p:txBody>
      </p:sp>
      <p:pic>
        <p:nvPicPr>
          <p:cNvPr id="1026" name="Picture 2" descr="图像">
            <a:extLst>
              <a:ext uri="{FF2B5EF4-FFF2-40B4-BE49-F238E27FC236}">
                <a16:creationId xmlns:a16="http://schemas.microsoft.com/office/drawing/2014/main" id="{1C8D2516-5D30-4FDA-A129-AC950209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66" y="3306905"/>
            <a:ext cx="6610820" cy="335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0B3623-5E63-4DB6-AEEA-B77D05CD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34" y="1690688"/>
            <a:ext cx="4690533" cy="13063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C1F71D-55DA-47D0-A030-36F0EAFE315B}"/>
              </a:ext>
            </a:extLst>
          </p:cNvPr>
          <p:cNvSpPr txBox="1"/>
          <p:nvPr/>
        </p:nvSpPr>
        <p:spPr>
          <a:xfrm>
            <a:off x="2433434" y="2997084"/>
            <a:ext cx="334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Ref: Meta Pseudo Labels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62ABE4-0E02-4D91-90DD-7830636F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659" y="788458"/>
            <a:ext cx="3722686" cy="40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987852-72D4-40A2-9377-CDBF3D358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774" y="5084110"/>
            <a:ext cx="4584455" cy="140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6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 we really need Curriculum Learning?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5942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8800" b="1" dirty="0">
                <a:solidFill>
                  <a:srgbClr val="FF0000"/>
                </a:solidFill>
              </a:rPr>
              <a:t>Sure we do</a:t>
            </a:r>
            <a:r>
              <a:rPr lang="zh-CN" altLang="en-US" sz="8800" b="1" dirty="0">
                <a:solidFill>
                  <a:srgbClr val="FF0000"/>
                </a:solidFill>
              </a:rPr>
              <a:t>！</a:t>
            </a:r>
            <a:endParaRPr lang="en-US" altLang="zh-CN" sz="8800" b="1" dirty="0">
              <a:solidFill>
                <a:srgbClr val="FF0000"/>
              </a:solidFill>
            </a:endParaRPr>
          </a:p>
          <a:p>
            <a:r>
              <a:rPr lang="zh-CN" altLang="en-US" dirty="0"/>
              <a:t>多个朋友多条路，多个方法也不亏</a:t>
            </a:r>
            <a:r>
              <a:rPr lang="en-US" altLang="zh-CN" dirty="0">
                <a:sym typeface="Wingdings" panose="05000000000000000000" pitchFamily="2" charset="2"/>
              </a:rPr>
              <a:t>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We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need,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but</a:t>
            </a:r>
          </a:p>
          <a:p>
            <a:r>
              <a:rPr lang="en-US" altLang="zh-CN" b="1" u="sng" dirty="0">
                <a:sym typeface="Wingdings" panose="05000000000000000000" pitchFamily="2" charset="2"/>
              </a:rPr>
              <a:t>How Really</a:t>
            </a:r>
            <a:r>
              <a:rPr lang="zh-CN" altLang="en-US" b="1" dirty="0">
                <a:sym typeface="Wingdings" panose="05000000000000000000" pitchFamily="2" charset="2"/>
              </a:rPr>
              <a:t>？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课程学习：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i="1" dirty="0"/>
              <a:t>是什么？</a:t>
            </a:r>
            <a:endParaRPr lang="en-US" altLang="zh-CN" i="1" dirty="0"/>
          </a:p>
          <a:p>
            <a:pPr lvl="1"/>
            <a:r>
              <a:rPr lang="en-US" altLang="zh-CN" dirty="0"/>
              <a:t>training strategy</a:t>
            </a:r>
            <a:r>
              <a:rPr lang="zh-CN" altLang="en-US" dirty="0"/>
              <a:t>：一种模型学习的策略</a:t>
            </a:r>
            <a:endParaRPr lang="en-US" altLang="zh-CN" dirty="0"/>
          </a:p>
          <a:p>
            <a:pPr lvl="1"/>
            <a:r>
              <a:rPr lang="zh-CN" altLang="en-US" dirty="0"/>
              <a:t>简而言之，从易到难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zh-CN" altLang="en-US" dirty="0"/>
              <a:t>从</a:t>
            </a:r>
            <a:r>
              <a:rPr lang="en-US" altLang="zh-CN" dirty="0"/>
              <a:t>1+1</a:t>
            </a:r>
            <a:r>
              <a:rPr lang="zh-CN" altLang="en-US" dirty="0"/>
              <a:t>到</a:t>
            </a:r>
            <a:r>
              <a:rPr lang="en-US" altLang="zh-CN" dirty="0"/>
              <a:t>99</a:t>
            </a:r>
            <a:r>
              <a:rPr lang="zh-CN" altLang="en-US" dirty="0"/>
              <a:t>乘法表，从</a:t>
            </a:r>
            <a:r>
              <a:rPr lang="en-US" altLang="zh-CN" dirty="0"/>
              <a:t>hello world</a:t>
            </a:r>
            <a:r>
              <a:rPr lang="zh-CN" altLang="en-US" dirty="0"/>
              <a:t>到</a:t>
            </a:r>
            <a:r>
              <a:rPr lang="en-US" altLang="zh-CN" dirty="0"/>
              <a:t>import torch</a:t>
            </a:r>
          </a:p>
          <a:p>
            <a:r>
              <a:rPr lang="zh-CN" altLang="en-US" i="1" dirty="0"/>
              <a:t>从哪来？</a:t>
            </a:r>
            <a:endParaRPr lang="en-US" altLang="zh-CN" i="1" dirty="0"/>
          </a:p>
          <a:p>
            <a:pPr lvl="1"/>
            <a:r>
              <a:rPr lang="zh-CN" altLang="en-US" dirty="0"/>
              <a:t>从人类的智慧中来：</a:t>
            </a:r>
            <a:r>
              <a:rPr lang="en-US" altLang="zh-CN" dirty="0"/>
              <a:t>imitates the meaningful learning order in human curricula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义务教育：</a:t>
            </a:r>
            <a:r>
              <a:rPr lang="zh-CN" altLang="en-US" dirty="0"/>
              <a:t>所有适龄儿童、少年必须接受的教育</a:t>
            </a:r>
            <a:endParaRPr lang="en-US" altLang="zh-CN" dirty="0"/>
          </a:p>
          <a:p>
            <a:pPr lvl="1"/>
            <a:r>
              <a:rPr lang="zh-CN" altLang="en-US" dirty="0"/>
              <a:t>科研来自于生活，</a:t>
            </a:r>
            <a:r>
              <a:rPr lang="en-US" altLang="zh-CN" dirty="0"/>
              <a:t>So we</a:t>
            </a:r>
            <a:r>
              <a:rPr lang="zh-CN" altLang="en-US" dirty="0"/>
              <a:t> </a:t>
            </a:r>
            <a:r>
              <a:rPr lang="en-US" altLang="zh-CN" b="1" dirty="0"/>
              <a:t>really</a:t>
            </a:r>
            <a:r>
              <a:rPr lang="zh-CN" altLang="en-US" dirty="0"/>
              <a:t> </a:t>
            </a:r>
            <a:r>
              <a:rPr lang="en-US" altLang="zh-CN" b="1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it!</a:t>
            </a:r>
          </a:p>
          <a:p>
            <a:r>
              <a:rPr lang="zh-CN" altLang="en-US" i="1" dirty="0"/>
              <a:t>有啥用？</a:t>
            </a:r>
            <a:endParaRPr lang="en-US" altLang="zh-CN" i="1" dirty="0"/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improving the </a:t>
            </a:r>
            <a:r>
              <a:rPr lang="en-US" altLang="zh-CN" b="1" dirty="0">
                <a:sym typeface="Wingdings" panose="05000000000000000000" pitchFamily="2" charset="2"/>
              </a:rPr>
              <a:t>generalization capacity </a:t>
            </a:r>
            <a:r>
              <a:rPr lang="en-US" altLang="zh-CN" dirty="0">
                <a:sym typeface="Wingdings" panose="05000000000000000000" pitchFamily="2" charset="2"/>
              </a:rPr>
              <a:t>and </a:t>
            </a:r>
            <a:r>
              <a:rPr lang="en-US" altLang="zh-CN" b="1" dirty="0">
                <a:sym typeface="Wingdings" panose="05000000000000000000" pitchFamily="2" charset="2"/>
              </a:rPr>
              <a:t>convergence rate </a:t>
            </a:r>
            <a:r>
              <a:rPr lang="en-US" altLang="zh-CN" dirty="0">
                <a:sym typeface="Wingdings" panose="05000000000000000000" pitchFamily="2" charset="2"/>
              </a:rPr>
              <a:t>of various models in a wide range of scenarios[1]</a:t>
            </a:r>
          </a:p>
          <a:p>
            <a:r>
              <a:rPr lang="zh-CN" altLang="en-US" i="1" dirty="0">
                <a:sym typeface="Wingdings" panose="05000000000000000000" pitchFamily="2" charset="2"/>
              </a:rPr>
              <a:t>哪里用？</a:t>
            </a:r>
            <a:endParaRPr lang="en-US" altLang="zh-CN" i="1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CV, NLP, RL, NAS, healthcare prediction, network embedding, etc.[1]</a:t>
            </a: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64001" y="6596390"/>
            <a:ext cx="812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[1] A Comprehensive Survey on Curriculum Learning. Xin Wang, Member, IEEE, </a:t>
            </a:r>
            <a:r>
              <a:rPr kumimoji="0" lang="en-US" altLang="zh-CN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Yudong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Chen, and </a:t>
            </a:r>
            <a:r>
              <a:rPr kumimoji="0" lang="en-US" altLang="zh-CN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Wenwu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Zhu</a:t>
            </a:r>
            <a:endParaRPr kumimoji="0" lang="zh-CN" altLang="en-US" sz="11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124"/>
          </a:xfrm>
        </p:spPr>
        <p:txBody>
          <a:bodyPr/>
          <a:lstStyle/>
          <a:p>
            <a:r>
              <a:rPr lang="zh-CN" altLang="en-US" dirty="0"/>
              <a:t>什么是课程？什么又是课程学习？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35575"/>
            <a:ext cx="5053244" cy="19828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54" y="2520447"/>
            <a:ext cx="5027446" cy="32130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199" y="579807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简单理解：就是利用课程改变训练样本中的分布，一开始简单的样本数量很多，出现的概率大，随着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【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第几个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epoch】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增大，使得样本总体的数量和多样性（熵）都不断地扩大，最终和原始数据一致。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Curriculum Learning vs. SGD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312" y="3007452"/>
            <a:ext cx="7945376" cy="2248549"/>
          </a:xfrm>
          <a:prstGeom prst="rect">
            <a:avLst/>
          </a:prstGeom>
        </p:spPr>
      </p:pic>
      <p:sp>
        <p:nvSpPr>
          <p:cNvPr id="9" name="内容占位符 2"/>
          <p:cNvSpPr txBox="1"/>
          <p:nvPr/>
        </p:nvSpPr>
        <p:spPr>
          <a:xfrm>
            <a:off x="838200" y="2112235"/>
            <a:ext cx="10515600" cy="89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Data ordered from easy to hard: similar to human learning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E371D-5B1A-47C6-AF06-F2F01659E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When Do Curricula Work?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473603-897C-47A6-B0E3-B2097CF9C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/>
              <a:t>简要介绍</a:t>
            </a:r>
            <a:endParaRPr lang="en-US" altLang="zh-CN" sz="3200" dirty="0"/>
          </a:p>
          <a:p>
            <a:r>
              <a:rPr lang="zh-CN" altLang="en-US" sz="2000" dirty="0"/>
              <a:t>陈明辉</a:t>
            </a:r>
          </a:p>
        </p:txBody>
      </p:sp>
    </p:spTree>
    <p:extLst>
      <p:ext uri="{BB962C8B-B14F-4D97-AF65-F5344CB8AC3E}">
        <p14:creationId xmlns:p14="http://schemas.microsoft.com/office/powerpoint/2010/main" val="384269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19709"/>
            <a:ext cx="10515600" cy="2618582"/>
          </a:xfrm>
        </p:spPr>
        <p:txBody>
          <a:bodyPr/>
          <a:lstStyle/>
          <a:p>
            <a:pPr algn="ctr"/>
            <a:r>
              <a:rPr lang="en-US" altLang="zh-CN" dirty="0"/>
              <a:t>Curriculum Learning:</a:t>
            </a:r>
            <a:br>
              <a:rPr lang="en-US" altLang="zh-CN" dirty="0"/>
            </a:br>
            <a:r>
              <a:rPr lang="en-US" altLang="zh-CN" dirty="0"/>
              <a:t>Scoring &amp; Pacing Functions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Scoring Functions </a:t>
            </a:r>
            <a:r>
              <a:rPr lang="en-US" altLang="zh-CN" dirty="0">
                <a:sym typeface="Wingdings" panose="05000000000000000000" pitchFamily="2" charset="2"/>
              </a:rPr>
              <a:t> Difficulty Ranking</a:t>
            </a:r>
            <a:endParaRPr lang="zh-CN" altLang="en-US" dirty="0"/>
          </a:p>
        </p:txBody>
      </p:sp>
      <p:pic>
        <p:nvPicPr>
          <p:cNvPr id="4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2254106"/>
            <a:ext cx="994410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Pacing Functions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sz="3600" dirty="0">
                <a:sym typeface="Wingdings" panose="05000000000000000000" pitchFamily="2" charset="2"/>
              </a:rPr>
              <a:t>Increment of Hard Examples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074" y="1996642"/>
            <a:ext cx="4133850" cy="2390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4387417"/>
            <a:ext cx="1029652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Putting them together: Curriculum Learning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689" y="2598672"/>
            <a:ext cx="6438900" cy="514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97939"/>
            <a:ext cx="10086975" cy="381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139" y="3487238"/>
            <a:ext cx="2238375" cy="266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25" y="3868238"/>
            <a:ext cx="4248150" cy="285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075" y="3853950"/>
            <a:ext cx="295275" cy="3143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925" y="4282575"/>
            <a:ext cx="5924550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9306"/>
            <a:ext cx="10515600" cy="20296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Effectiveness and Application scenes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6484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000" dirty="0">
                <a:sym typeface="Wingdings" panose="05000000000000000000" pitchFamily="2" charset="2"/>
              </a:rPr>
              <a:t>Optimization perspective: TO GUIDE</a:t>
            </a:r>
          </a:p>
          <a:p>
            <a:pPr lvl="1"/>
            <a:r>
              <a:rPr lang="en-US" altLang="zh-CN" sz="1800" dirty="0"/>
              <a:t>variance in the gradient directions derived from easier examples is significantly smaller, which contributes to a higher convergence rate </a:t>
            </a:r>
          </a:p>
          <a:p>
            <a:pPr lvl="1"/>
            <a:endParaRPr lang="en-US" altLang="zh-CN" sz="1800" dirty="0"/>
          </a:p>
          <a:p>
            <a:r>
              <a:rPr lang="en-US" altLang="zh-CN" sz="2000" dirty="0"/>
              <a:t>Data distribution perspective: TO DENOISE</a:t>
            </a:r>
          </a:p>
          <a:p>
            <a:pPr lvl="1"/>
            <a:r>
              <a:rPr lang="zh-CN" altLang="en-US" sz="1800" dirty="0"/>
              <a:t>深度学习需要大量的数据，这些数据多为人类、网络收集和标记，因此这些数据会包含</a:t>
            </a:r>
            <a:r>
              <a:rPr lang="en-US" altLang="zh-CN" sz="1800" dirty="0"/>
              <a:t>noise</a:t>
            </a:r>
            <a:r>
              <a:rPr lang="zh-CN" altLang="en-US" sz="1800" dirty="0"/>
              <a:t>，这些噪声数据就可以被当做</a:t>
            </a:r>
            <a:r>
              <a:rPr lang="en-US" altLang="zh-CN" sz="1800" dirty="0"/>
              <a:t>harder examples</a:t>
            </a:r>
            <a:r>
              <a:rPr lang="zh-CN" altLang="en-US" sz="1800" dirty="0"/>
              <a:t>，那些</a:t>
            </a:r>
            <a:r>
              <a:rPr lang="en-US" altLang="zh-CN" sz="1800" dirty="0"/>
              <a:t>clean data</a:t>
            </a:r>
            <a:r>
              <a:rPr lang="zh-CN" altLang="en-US" sz="1800" dirty="0"/>
              <a:t>就可以被当做</a:t>
            </a:r>
            <a:r>
              <a:rPr lang="en-US" altLang="zh-CN" sz="1800" dirty="0"/>
              <a:t>easier examples</a:t>
            </a:r>
          </a:p>
          <a:p>
            <a:pPr lvl="1"/>
            <a:r>
              <a:rPr lang="zh-CN" altLang="en-US" sz="1800" dirty="0"/>
              <a:t>因为课程学习由易到难的学习，那么模型就可以先学简单的</a:t>
            </a:r>
            <a:r>
              <a:rPr lang="en-US" altLang="zh-CN" sz="1800" dirty="0"/>
              <a:t>clean data</a:t>
            </a:r>
            <a:r>
              <a:rPr lang="zh-CN" altLang="en-US" sz="1800" dirty="0"/>
              <a:t>，也就可以在噪声数据上训练时间的浪费 </a:t>
            </a:r>
            <a:r>
              <a:rPr lang="en-US" altLang="zh-CN" sz="1800" dirty="0">
                <a:sym typeface="Wingdings" panose="05000000000000000000" pitchFamily="2" charset="2"/>
              </a:rPr>
              <a:t> </a:t>
            </a:r>
            <a:r>
              <a:rPr lang="zh-CN" altLang="en-US" sz="1800" dirty="0">
                <a:sym typeface="Wingdings" panose="05000000000000000000" pitchFamily="2" charset="2"/>
              </a:rPr>
              <a:t>表明了课程学习的</a:t>
            </a:r>
            <a:r>
              <a:rPr lang="en-US" altLang="zh-CN" sz="1800" dirty="0">
                <a:sym typeface="Wingdings" panose="05000000000000000000" pitchFamily="2" charset="2"/>
              </a:rPr>
              <a:t>denoise</a:t>
            </a:r>
            <a:r>
              <a:rPr lang="zh-CN" altLang="en-US" sz="1800" dirty="0">
                <a:sym typeface="Wingdings" panose="05000000000000000000" pitchFamily="2" charset="2"/>
              </a:rPr>
              <a:t>的优势，尤其是在</a:t>
            </a:r>
            <a:r>
              <a:rPr lang="en-US" altLang="zh-CN" sz="1800" dirty="0">
                <a:sym typeface="Wingdings" panose="05000000000000000000" pitchFamily="2" charset="2"/>
              </a:rPr>
              <a:t>big/noisy data</a:t>
            </a:r>
            <a:r>
              <a:rPr lang="zh-CN" altLang="en-US" sz="1800" dirty="0">
                <a:sym typeface="Wingdings" panose="05000000000000000000" pitchFamily="2" charset="2"/>
              </a:rPr>
              <a:t>上 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lvl="1"/>
            <a:r>
              <a:rPr lang="en-US" altLang="zh-CN" sz="1800" dirty="0">
                <a:sym typeface="Wingdings" panose="05000000000000000000" pitchFamily="2" charset="2"/>
              </a:rPr>
              <a:t> convergence speedup </a:t>
            </a:r>
          </a:p>
          <a:p>
            <a:pPr lvl="1"/>
            <a:endParaRPr lang="en-US" altLang="zh-CN" sz="1800" dirty="0">
              <a:sym typeface="Wingdings" panose="05000000000000000000" pitchFamily="2" charset="2"/>
            </a:endParaRPr>
          </a:p>
          <a:p>
            <a:r>
              <a:rPr lang="en-US" altLang="zh-CN" sz="2000" dirty="0">
                <a:sym typeface="Wingdings" panose="05000000000000000000" pitchFamily="2" charset="2"/>
              </a:rPr>
              <a:t>improve the performance either with limited training time budget or in existence of noisy data[2]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97600" y="6596390"/>
            <a:ext cx="599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[2] WHEN DO CURRICULA WORK? </a:t>
            </a:r>
            <a:r>
              <a:rPr kumimoji="0" lang="en-US" altLang="zh-CN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Xiaoxia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Wu, Ethan Dyer, Behnam </a:t>
            </a:r>
            <a:r>
              <a:rPr kumimoji="0" lang="en-US" altLang="zh-CN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Neyshabur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ICLR 2021 </a:t>
            </a:r>
            <a:endParaRPr kumimoji="0" lang="zh-CN" altLang="en-US" sz="11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 we really need Curriculum Learning?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8436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模型要的就是</a:t>
            </a:r>
            <a:r>
              <a:rPr lang="en-US" altLang="zh-CN" dirty="0"/>
              <a:t>performance</a:t>
            </a:r>
            <a:r>
              <a:rPr lang="zh-CN" altLang="en-US" dirty="0"/>
              <a:t>好，</a:t>
            </a:r>
            <a:r>
              <a:rPr lang="en-US" altLang="zh-CN" dirty="0"/>
              <a:t>convergence rate</a:t>
            </a:r>
            <a:r>
              <a:rPr lang="zh-CN" altLang="en-US" dirty="0"/>
              <a:t>快，还能</a:t>
            </a:r>
            <a:r>
              <a:rPr lang="en-US" altLang="zh-CN" dirty="0"/>
              <a:t>handle noisy data</a:t>
            </a:r>
            <a:r>
              <a:rPr lang="zh-CN" altLang="en-US" dirty="0"/>
              <a:t>，还能在限制时间的情况下有良好表现，大量应用场景都能用到</a:t>
            </a:r>
            <a:endParaRPr lang="en-US" altLang="zh-CN" dirty="0"/>
          </a:p>
          <a:p>
            <a:r>
              <a:rPr lang="en-US" altLang="zh-CN" dirty="0"/>
              <a:t>Curriculum Learning</a:t>
            </a:r>
            <a:r>
              <a:rPr lang="zh-CN" altLang="en-US" dirty="0"/>
              <a:t>都能满足</a:t>
            </a:r>
            <a:endParaRPr lang="en-US" altLang="zh-CN" dirty="0"/>
          </a:p>
          <a:p>
            <a:r>
              <a:rPr lang="zh-CN" altLang="en-US" dirty="0"/>
              <a:t>这样的好东西，我们除了说</a:t>
            </a:r>
            <a:r>
              <a:rPr lang="en-US" altLang="zh-CN" dirty="0">
                <a:solidFill>
                  <a:srgbClr val="FF0000"/>
                </a:solidFill>
              </a:rPr>
              <a:t>We really need</a:t>
            </a:r>
            <a:r>
              <a:rPr lang="zh-CN" altLang="en-US" dirty="0"/>
              <a:t>还能有别的答案吗？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3095" y="920750"/>
            <a:ext cx="1092644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Tekton Pro" panose="020F0603020208020904" charset="0"/>
              </a:rPr>
              <a:t>From the perspective of optimization problem, bengio et al. initially point out that CL can be seen as a particular continuation method.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2308860"/>
            <a:ext cx="6452235" cy="41586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9930" y="5264150"/>
            <a:ext cx="8393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The score function in curriculum learning tends to dig the implicit information of a specific dataset.</a:t>
            </a:r>
          </a:p>
        </p:txBody>
      </p:sp>
      <p:sp>
        <p:nvSpPr>
          <p:cNvPr id="5" name="椭圆 4"/>
          <p:cNvSpPr/>
          <p:nvPr/>
        </p:nvSpPr>
        <p:spPr>
          <a:xfrm>
            <a:off x="5051425" y="578485"/>
            <a:ext cx="2088515" cy="2088515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420" y="1650365"/>
            <a:ext cx="2088515" cy="2088515"/>
          </a:xfrm>
          <a:prstGeom prst="ellipse">
            <a:avLst/>
          </a:prstGeom>
          <a:solidFill>
            <a:schemeClr val="accent6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83935" y="1759585"/>
            <a:ext cx="2088515" cy="2088515"/>
          </a:xfrm>
          <a:prstGeom prst="ellipse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1155" y="1237615"/>
            <a:ext cx="1330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Model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37710" y="2512060"/>
            <a:ext cx="1003300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Data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74765" y="2573655"/>
            <a:ext cx="1628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Optimizer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70" y="1521460"/>
            <a:ext cx="8582660" cy="41770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30" y="309880"/>
            <a:ext cx="8003540" cy="3354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3870" y="3853180"/>
            <a:ext cx="86842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Weinshall et al. prove a theorem based on the linear regression problem with SGD training, which states that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the expected rate of convergence of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g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radient descent is monotonically decreasing with the ideal difficulty score of examples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An intuitive observation is that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the variance in the gradient directions derived from easier examples is significantly smaller,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which contributes to a higher convergence rate.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53870" y="6348730"/>
            <a:ext cx="8462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Daphna Weinshall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et al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. Curriculum learning by transfer learning: Theory and experiments with deep networks.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1B35C-F2BB-4D6B-8853-60EB4D53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这篇文章讲了个什么故事？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71839-32E0-4941-BE01-777D03C5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谈恋爱讲究势均力敌。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谈恋爱的时候，段位是否客观存在？</a:t>
            </a:r>
            <a:r>
              <a:rPr lang="en-US" altLang="zh-CN" dirty="0"/>
              <a:t>(Implicit Curricula: Examples are learned in a consistent order.)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对一般人来说，谈恋爱不必如同升级打怪。</a:t>
            </a:r>
            <a:r>
              <a:rPr lang="en-US" altLang="zh-CN" dirty="0"/>
              <a:t>(Curricula achieve (almost) no improvement in the standard setting.)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当然，如果你的🐟鱼塘比较大，又比较赶时间，还是有点帮助。</a:t>
            </a:r>
            <a:r>
              <a:rPr lang="en-US" altLang="zh-CN" dirty="0"/>
              <a:t>(Curriculum learning improves over standard training when training time is limited.)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特别是在你不能准确评估对方段位的情况下。</a:t>
            </a:r>
            <a:r>
              <a:rPr lang="en-US" altLang="zh-CN" dirty="0"/>
              <a:t>(Curricula improves over standard training in noisy regime.)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7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688340"/>
            <a:ext cx="7981950" cy="3467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85670" y="4712970"/>
            <a:ext cx="7820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Curriculum learning dose help when training with noisy lables.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Performance on CIFAR 100 with the addition of 20%, 40%, 60%, and 80%, label noise shows robust benefits when using curricula.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TQZN2E@OZ}QF77A[CPOWX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0" y="1225550"/>
            <a:ext cx="10058400" cy="24015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`OGRV)E8)]HRIQ(JL}YPQ@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rcRect t="976" b="2118"/>
          <a:stretch>
            <a:fillRect/>
          </a:stretch>
        </p:blipFill>
        <p:spPr>
          <a:xfrm>
            <a:off x="1444625" y="92710"/>
            <a:ext cx="9586595" cy="66719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)00Q1VORMT5[T)U(TLVGNF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926465"/>
            <a:ext cx="11576685" cy="46742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2972-7634-4501-B853-18A63E9D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什么是课程学习（</a:t>
            </a:r>
            <a:r>
              <a:rPr lang="en-US" altLang="zh-CN" dirty="0"/>
              <a:t>Curriculum Learning</a:t>
            </a:r>
            <a:r>
              <a:rPr lang="zh-CN" altLang="en-US" dirty="0"/>
              <a:t>）？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40CD5-DA36-4F8F-928A-3D4C34DF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790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课程学习（</a:t>
            </a:r>
            <a:r>
              <a:rPr lang="en-US" altLang="zh-CN" dirty="0"/>
              <a:t>Curriculum Learning</a:t>
            </a:r>
            <a:r>
              <a:rPr lang="zh-CN" altLang="en-US" dirty="0"/>
              <a:t>）由</a:t>
            </a:r>
            <a:r>
              <a:rPr lang="en-US" altLang="zh-CN" dirty="0"/>
              <a:t>Montreal</a:t>
            </a:r>
            <a:r>
              <a:rPr lang="zh-CN" altLang="en-US" dirty="0"/>
              <a:t>大学的</a:t>
            </a:r>
            <a:r>
              <a:rPr lang="en-US" altLang="zh-CN" dirty="0" err="1"/>
              <a:t>Bengio</a:t>
            </a:r>
            <a:r>
              <a:rPr lang="zh-CN" altLang="en-US" dirty="0"/>
              <a:t>教授团队在</a:t>
            </a:r>
            <a:r>
              <a:rPr lang="en-US" altLang="zh-CN" dirty="0"/>
              <a:t>2009</a:t>
            </a:r>
            <a:r>
              <a:rPr lang="zh-CN" altLang="en-US" dirty="0"/>
              <a:t>年的</a:t>
            </a:r>
            <a:r>
              <a:rPr lang="en-US" altLang="zh-CN" dirty="0"/>
              <a:t>ICML</a:t>
            </a:r>
            <a:r>
              <a:rPr lang="zh-CN" altLang="en-US" dirty="0"/>
              <a:t>上提出，主要思想是模仿人类学习的特点，由简单到困难来学习课程（在机器学习里就是容易学习的样本和不容易学习的样本），这样容易使模型找到更好的局部最优，同时加快训练的速度。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Curriculum Learning">
            <a:extLst>
              <a:ext uri="{FF2B5EF4-FFF2-40B4-BE49-F238E27FC236}">
                <a16:creationId xmlns:a16="http://schemas.microsoft.com/office/drawing/2014/main" id="{2A4990C2-2D03-41CB-B10B-60BE517E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71" y="4691919"/>
            <a:ext cx="3234795" cy="166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1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DFF62-673C-46E4-BE36-F0DE3D68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为什么要用课程学习？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2DFDD-1CD7-40BC-B38B-3B2CC6079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16"/>
            <a:ext cx="10515600" cy="145097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The experiments presented here suggest that pretraining with a curriculum strategy might act similarly to unsupervised pre-training, acting both as a way to find better local minima and as a </a:t>
            </a:r>
            <a:r>
              <a:rPr lang="en-US" altLang="zh-CN" dirty="0" err="1"/>
              <a:t>regularizer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A25DE9-0052-4F7D-905A-CD7131FD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5" y="3015061"/>
            <a:ext cx="6164407" cy="24188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662075D-E1F1-4C1E-934B-1BF1F1EBC640}"/>
              </a:ext>
            </a:extLst>
          </p:cNvPr>
          <p:cNvSpPr/>
          <p:nvPr/>
        </p:nvSpPr>
        <p:spPr>
          <a:xfrm>
            <a:off x="838201" y="5433903"/>
            <a:ext cx="10515599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一个简答的例子就是训练的时候先训练一些简单的样本，之后不断的调整那些相对特殊的样本的权重，使得样本总体的数量和多样性（熵）都不断地扩大，直到最后就是一个完整的我们想要的训练集。</a:t>
            </a:r>
          </a:p>
        </p:txBody>
      </p:sp>
    </p:spTree>
    <p:extLst>
      <p:ext uri="{BB962C8B-B14F-4D97-AF65-F5344CB8AC3E}">
        <p14:creationId xmlns:p14="http://schemas.microsoft.com/office/powerpoint/2010/main" val="426352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86218-2162-48BF-A034-6DB8374C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具体怎么用课程学习？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F20E9-BDBA-48C4-BA2B-42D6F08A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Early iteration determine. </a:t>
            </a:r>
            <a:r>
              <a:rPr lang="en-US" altLang="zh-CN" dirty="0"/>
              <a:t>An example is learned and remains learned after that. (Ref: </a:t>
            </a:r>
            <a:r>
              <a:rPr lang="en-US" altLang="zh-CN" i="1" dirty="0"/>
              <a:t>An Empirical Study of Example Forgetting during Deep Neural Network Learning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Consistency score. </a:t>
            </a:r>
            <a:r>
              <a:rPr lang="en-US" altLang="zh-CN" dirty="0"/>
              <a:t>Based on the consistency of a model in correctly predicting a particular example’s label trained under </a:t>
            </a:r>
            <a:r>
              <a:rPr lang="en-US" altLang="zh-CN" dirty="0" err="1"/>
              <a:t>i.i.d</a:t>
            </a:r>
            <a:r>
              <a:rPr lang="en-US" altLang="zh-CN" dirty="0"/>
              <a:t>. (Ref: </a:t>
            </a:r>
            <a:r>
              <a:rPr lang="en-US" altLang="zh-CN" i="1" dirty="0"/>
              <a:t>Characterizing Structural Regularities of Labeled Data in Overparameterized Models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Pacing function. </a:t>
            </a:r>
            <a:r>
              <a:rPr lang="en-US" altLang="zh-CN" dirty="0"/>
              <a:t>(a) Fixed exponential pacing; (b) Varied exponential pacing; (c) Single-step pacing.(Ref: </a:t>
            </a:r>
            <a:r>
              <a:rPr lang="en-US" altLang="zh-CN" i="1" dirty="0"/>
              <a:t>On The Power of Curriculum Learning in Training Deep Networks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01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14A53-EC99-492A-86A6-205FA5EF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哪些工作运用了课程学习？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920FA-578A-4593-AC12-FA00AFB8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Vision: Imbalanced data classification[1], </a:t>
            </a:r>
            <a:r>
              <a:rPr lang="en-US" altLang="zh-CN" dirty="0" err="1"/>
              <a:t>CurricularFace</a:t>
            </a:r>
            <a:r>
              <a:rPr lang="en-US" altLang="zh-CN" dirty="0"/>
              <a:t>[2], VQA[3].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Language: GPT-3[4], T5[5], Neural Machine Translation[6].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/>
              <a:t>[1] Dynamic Curriculum Learning for Imbalanced Data Classification. ICCV 2019.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/>
              <a:t>[2] </a:t>
            </a:r>
            <a:r>
              <a:rPr lang="en-US" altLang="zh-CN" sz="2200" dirty="0" err="1"/>
              <a:t>CurricularFace</a:t>
            </a:r>
            <a:r>
              <a:rPr lang="en-US" altLang="zh-CN" sz="2200" dirty="0"/>
              <a:t>: Adaptive Curriculum Learning Loss for Deep Face Recognition. CVPR 2020.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/>
              <a:t>[3] A Competence-aware Curriculum for Visual Concepts Learning via Question Answering. ECCV 2020.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/>
              <a:t>[4] Language Models are Few-Shot Learners. </a:t>
            </a:r>
            <a:r>
              <a:rPr lang="en-US" altLang="zh-CN" sz="2200" dirty="0" err="1"/>
              <a:t>NeurIPS</a:t>
            </a:r>
            <a:r>
              <a:rPr lang="en-US" altLang="zh-CN" sz="2200" dirty="0"/>
              <a:t> 2020.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/>
              <a:t>[5] Exploring the Limits of Transfer Learning with a Unified Text-to-Text Transformer. JMLR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/>
              <a:t>[6] Competence-based Curriculum Learning for Neural Machine Translation. NAACL 2019.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0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086E0-CF44-4D37-9848-244F45D8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这篇文章实验上有什么花样？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023F1-AA98-4C9B-90DD-24D1131C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This paper has extremely comprehensive evaluations, examining the influence of curriculum learning (curriculum/anti-curriculum/random-curriculum) in diverse settings (standard/limited training time budget/noisy data).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657365-2312-4004-A1C2-F5438020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77" y="3286125"/>
            <a:ext cx="11303521" cy="33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3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7BA99-F6C2-4456-B963-F8601E0C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可以</a:t>
            </a:r>
            <a:r>
              <a:rPr lang="en-US" altLang="zh-CN" dirty="0"/>
              <a:t>Battle</a:t>
            </a:r>
            <a:r>
              <a:rPr lang="zh-CN" altLang="en-US" dirty="0"/>
              <a:t>的点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E4599-284D-4642-9D18-3F2345457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实验是否足够清晰地说明</a:t>
            </a:r>
            <a:r>
              <a:rPr lang="en-US" altLang="zh-CN" dirty="0"/>
              <a:t>Implicit Curricula</a:t>
            </a:r>
            <a:r>
              <a:rPr lang="zh-CN" altLang="en-US" dirty="0"/>
              <a:t>定义的鲁棒？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Time-limited</a:t>
            </a:r>
            <a:r>
              <a:rPr lang="zh-CN" altLang="en-US" dirty="0"/>
              <a:t>和</a:t>
            </a:r>
            <a:r>
              <a:rPr lang="en-US" altLang="zh-CN" dirty="0"/>
              <a:t>noisy label</a:t>
            </a:r>
            <a:r>
              <a:rPr lang="zh-CN" altLang="en-US" dirty="0"/>
              <a:t>情形下</a:t>
            </a:r>
            <a:r>
              <a:rPr lang="en-US" altLang="zh-CN" dirty="0"/>
              <a:t>works</a:t>
            </a:r>
            <a:r>
              <a:rPr lang="zh-CN" altLang="en-US" dirty="0"/>
              <a:t>，缺乏</a:t>
            </a:r>
            <a:r>
              <a:rPr lang="en-US" altLang="zh-CN" dirty="0"/>
              <a:t>insights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3. Text</a:t>
            </a:r>
            <a:r>
              <a:rPr lang="zh-CN" altLang="en-US" dirty="0"/>
              <a:t>相关实验的缺乏，根据之前的文献实验显示课程学习在一些</a:t>
            </a:r>
            <a:r>
              <a:rPr lang="en-US" altLang="zh-CN" dirty="0"/>
              <a:t>Text</a:t>
            </a:r>
            <a:r>
              <a:rPr lang="zh-CN" altLang="en-US" dirty="0"/>
              <a:t>任务上是标准范式，为什么没在此做实验上的深挖？</a:t>
            </a:r>
          </a:p>
        </p:txBody>
      </p:sp>
    </p:spTree>
    <p:extLst>
      <p:ext uri="{BB962C8B-B14F-4D97-AF65-F5344CB8AC3E}">
        <p14:creationId xmlns:p14="http://schemas.microsoft.com/office/powerpoint/2010/main" val="12967296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4792;#37479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1376,&quot;width&quot;:1584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2033</Words>
  <Application>Microsoft Office PowerPoint</Application>
  <PresentationFormat>寬螢幕</PresentationFormat>
  <Paragraphs>184</Paragraphs>
  <Slides>33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Malgun Gothic</vt:lpstr>
      <vt:lpstr>等线</vt:lpstr>
      <vt:lpstr>等线 Light</vt:lpstr>
      <vt:lpstr>Arial</vt:lpstr>
      <vt:lpstr>Office 主题​​</vt:lpstr>
      <vt:lpstr>1_Office 主题​​</vt:lpstr>
      <vt:lpstr>PowerPoint 簡報</vt:lpstr>
      <vt:lpstr>When Do Curricula Work?</vt:lpstr>
      <vt:lpstr>这篇文章讲了个什么故事？</vt:lpstr>
      <vt:lpstr>什么是课程学习（Curriculum Learning）？</vt:lpstr>
      <vt:lpstr>为什么要用课程学习？</vt:lpstr>
      <vt:lpstr>具体怎么用课程学习？</vt:lpstr>
      <vt:lpstr>哪些工作运用了课程学习？</vt:lpstr>
      <vt:lpstr>这篇文章实验上有什么花样？</vt:lpstr>
      <vt:lpstr>可以Battle的点</vt:lpstr>
      <vt:lpstr>Battle这篇对我有什么帮助？</vt:lpstr>
      <vt:lpstr>Ideal Curriculum</vt:lpstr>
      <vt:lpstr>CL and HEM are not irreconcilable</vt:lpstr>
      <vt:lpstr>历年Curriculum Learning研究 （标题或摘要包含Curriculum的论文）</vt:lpstr>
      <vt:lpstr>CL and Data Augmentation</vt:lpstr>
      <vt:lpstr>CL and JFT-300M dataset</vt:lpstr>
      <vt:lpstr>Do we really need Curriculum Learning?</vt:lpstr>
      <vt:lpstr>课程学习：</vt:lpstr>
      <vt:lpstr>Definition：</vt:lpstr>
      <vt:lpstr>Curriculum Learning vs. SGD</vt:lpstr>
      <vt:lpstr>Curriculum Learning: Scoring &amp; Pacing Functions</vt:lpstr>
      <vt:lpstr>Scoring Functions  Difficulty Ranking</vt:lpstr>
      <vt:lpstr>Pacing Functions  Increment of Hard Examples</vt:lpstr>
      <vt:lpstr>Putting them together: Curriculum Learning</vt:lpstr>
      <vt:lpstr>Effectiveness and Application scenes：</vt:lpstr>
      <vt:lpstr>Do we really need Curriculum Learning?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Do Curricula Work?</dc:title>
  <dc:creator>陈 明辉</dc:creator>
  <cp:lastModifiedBy>刘 柱</cp:lastModifiedBy>
  <cp:revision>16</cp:revision>
  <dcterms:created xsi:type="dcterms:W3CDTF">2020-12-12T14:02:46Z</dcterms:created>
  <dcterms:modified xsi:type="dcterms:W3CDTF">2021-01-22T13:25:30Z</dcterms:modified>
</cp:coreProperties>
</file>