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15" r:id="rId3"/>
    <p:sldId id="309" r:id="rId4"/>
    <p:sldId id="310" r:id="rId5"/>
    <p:sldId id="311" r:id="rId6"/>
    <p:sldId id="312" r:id="rId7"/>
    <p:sldId id="317" r:id="rId8"/>
    <p:sldId id="318" r:id="rId9"/>
    <p:sldId id="313" r:id="rId10"/>
    <p:sldId id="319" r:id="rId11"/>
    <p:sldId id="314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4FE"/>
    <a:srgbClr val="FFB3F1"/>
    <a:srgbClr val="D4029D"/>
    <a:srgbClr val="FC02BB"/>
    <a:srgbClr val="EB0CFC"/>
    <a:srgbClr val="FFCC15"/>
    <a:srgbClr val="7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EAD4-CFB9-4055-8183-9D786D6E0EC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AAF91-AC21-43C3-8498-FEAADED3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B99347-D9E0-4260-8311-A3AE868D5875}"/>
              </a:ext>
            </a:extLst>
          </p:cNvPr>
          <p:cNvSpPr/>
          <p:nvPr userDrawn="1"/>
        </p:nvSpPr>
        <p:spPr>
          <a:xfrm>
            <a:off x="0" y="5334000"/>
            <a:ext cx="12191999" cy="762000"/>
          </a:xfrm>
          <a:prstGeom prst="rect">
            <a:avLst/>
          </a:prstGeom>
          <a:solidFill>
            <a:srgbClr val="FFCC1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5E5544-7C27-4F42-A01E-B5B8421ED75D}"/>
              </a:ext>
            </a:extLst>
          </p:cNvPr>
          <p:cNvSpPr/>
          <p:nvPr userDrawn="1"/>
        </p:nvSpPr>
        <p:spPr>
          <a:xfrm>
            <a:off x="1" y="6096000"/>
            <a:ext cx="12191998" cy="762000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BAE28-DD03-441E-9F77-0C2D6BB14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53721"/>
            <a:ext cx="9144000" cy="230632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5451B-0582-4A96-A84E-0122F53BBC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3027680"/>
            <a:ext cx="9144000" cy="230632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&amp; Patrick W Alford</a:t>
            </a:r>
          </a:p>
          <a:p>
            <a:r>
              <a:rPr lang="en-US" dirty="0"/>
              <a:t>Department of Biomedical Engineering</a:t>
            </a:r>
          </a:p>
          <a:p>
            <a:r>
              <a:rPr lang="en-US" dirty="0"/>
              <a:t>University of Minnesota, MN, USA</a:t>
            </a:r>
          </a:p>
          <a:p>
            <a:r>
              <a:rPr lang="en-US" dirty="0"/>
              <a:t>SB3C2022 Cambridge, MD, USA</a:t>
            </a:r>
          </a:p>
          <a:p>
            <a:r>
              <a:rPr lang="en-US" dirty="0"/>
              <a:t>June 20, 2022</a:t>
            </a:r>
          </a:p>
        </p:txBody>
      </p:sp>
      <p:pic>
        <p:nvPicPr>
          <p:cNvPr id="2050" name="Picture 2" descr="UMN Biomedical Eng (@UMNBME) / Twitter">
            <a:extLst>
              <a:ext uri="{FF2B5EF4-FFF2-40B4-BE49-F238E27FC236}">
                <a16:creationId xmlns:a16="http://schemas.microsoft.com/office/drawing/2014/main" id="{231F19E1-B14B-434F-8498-4789EEEF3E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4" y="533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6C2D4-95F6-4ABE-A4A8-77B7E25E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Tuesday, June 7,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FAAF-F7CB-4731-9531-6A8B1154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SB3C2022 Cambridge, MD,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2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06B0-2581-4063-8488-76D8FE54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6" y="365125"/>
            <a:ext cx="8350624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5397-C080-4F7F-8FCA-3B6D04F3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B667-5E6D-4E52-824C-10AC8725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789" y="6356350"/>
            <a:ext cx="96794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12EE-2DF8-4CE0-A804-2CEB09BF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5280" y="6356350"/>
            <a:ext cx="858520" cy="365125"/>
          </a:xfrm>
        </p:spPr>
        <p:txBody>
          <a:bodyPr/>
          <a:lstStyle/>
          <a:p>
            <a:fld id="{ABDAAAD5-EB22-4793-8726-7C2A16ACFD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Alumni - University of Minnesota (UMN) | CTL | Communication Theory Lab">
            <a:extLst>
              <a:ext uri="{FF2B5EF4-FFF2-40B4-BE49-F238E27FC236}">
                <a16:creationId xmlns:a16="http://schemas.microsoft.com/office/drawing/2014/main" id="{1C54CDB8-63A8-473C-B138-C8CFF84EF5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5789" y="454980"/>
            <a:ext cx="2061882" cy="119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8CA3-7E41-429A-A860-DD0DED8D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209FF-BCA8-4CF8-9C64-244647A0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D8487-A480-45AB-9BA4-1AD1C39E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44613-A7E0-41B6-855E-3D744D63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CB07-42E2-4B2E-9E99-508C68BD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AF4C-7EF3-4B93-8AD1-C5695ACC6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SB3C2022 Cambridge, MD, 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7239-6C9F-4077-9281-493308E2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7839-A088-444B-AFF1-AEDAC7A59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AAD5-EB22-4793-8726-7C2A16AC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EEEC-1FC4-4EDC-BE60-35C3DEE06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The Non-affine Fiber Network Plugin for Finite Element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73860-B77D-462B-B929-3AAADBB4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Ryan R Mahutga, </a:t>
            </a:r>
            <a:r>
              <a:rPr lang="en-US" dirty="0"/>
              <a:t>Victor H </a:t>
            </a:r>
            <a:r>
              <a:rPr lang="en-US" dirty="0" err="1"/>
              <a:t>Barocas</a:t>
            </a:r>
            <a:r>
              <a:rPr lang="en-US" dirty="0"/>
              <a:t>, &amp; Patrick W Alford</a:t>
            </a:r>
            <a:endParaRPr lang="en-US" sz="2000" i="1" dirty="0"/>
          </a:p>
          <a:p>
            <a:r>
              <a:rPr lang="en-US" sz="2000" i="1" dirty="0"/>
              <a:t>Department of Biomedical Engineering</a:t>
            </a:r>
          </a:p>
          <a:p>
            <a:r>
              <a:rPr lang="en-US" sz="2000" i="1" dirty="0"/>
              <a:t>University of Minnesota, MN, USA</a:t>
            </a:r>
          </a:p>
          <a:p>
            <a:r>
              <a:rPr lang="en-US" sz="2000" dirty="0"/>
              <a:t>May 17, 2023</a:t>
            </a:r>
          </a:p>
        </p:txBody>
      </p:sp>
    </p:spTree>
    <p:extLst>
      <p:ext uri="{BB962C8B-B14F-4D97-AF65-F5344CB8AC3E}">
        <p14:creationId xmlns:p14="http://schemas.microsoft.com/office/powerpoint/2010/main" val="77061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EFC7-E1EF-E586-1C57-B55767D5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54D7-E7CD-2DA5-F9D5-C6FBBD6B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Inside the main network creation files, one will find several important sub-functions</a:t>
            </a:r>
          </a:p>
          <a:p>
            <a:pPr lvl="1"/>
            <a:r>
              <a:rPr lang="en-US" dirty="0" err="1"/>
              <a:t>periodicDelaunay.m</a:t>
            </a:r>
            <a:r>
              <a:rPr lang="en-US" dirty="0"/>
              <a:t> – performs periodic Delaunay tessellation on a set of nodes and extracts fibers</a:t>
            </a:r>
          </a:p>
          <a:p>
            <a:pPr lvl="1"/>
            <a:r>
              <a:rPr lang="en-US" dirty="0"/>
              <a:t>periodicDelaunay2D.m – </a:t>
            </a:r>
            <a:r>
              <a:rPr lang="en-US" dirty="0" err="1"/>
              <a:t>performsa</a:t>
            </a:r>
            <a:r>
              <a:rPr lang="en-US" dirty="0"/>
              <a:t> 2D periodic Delaunay tessellation on a set of nodes and extracts fibers</a:t>
            </a:r>
          </a:p>
          <a:p>
            <a:pPr lvl="1"/>
            <a:r>
              <a:rPr lang="en-US" dirty="0" err="1"/>
              <a:t>removeDupes.m</a:t>
            </a:r>
            <a:r>
              <a:rPr lang="en-US" dirty="0"/>
              <a:t> – checks for duplicate fibers and remove them</a:t>
            </a:r>
          </a:p>
          <a:p>
            <a:pPr lvl="1"/>
            <a:r>
              <a:rPr lang="en-US" dirty="0" err="1"/>
              <a:t>NetworkPare.m</a:t>
            </a:r>
            <a:r>
              <a:rPr lang="en-US" dirty="0"/>
              <a:t> – pares the network connectivity to the specified value</a:t>
            </a:r>
          </a:p>
          <a:p>
            <a:pPr lvl="1"/>
            <a:r>
              <a:rPr lang="en-US" dirty="0" err="1"/>
              <a:t>MinDegreeReorder.m</a:t>
            </a:r>
            <a:r>
              <a:rPr lang="en-US" dirty="0"/>
              <a:t> – reorders the nodes to improve computational efficiency</a:t>
            </a:r>
          </a:p>
          <a:p>
            <a:pPr lvl="1"/>
            <a:r>
              <a:rPr lang="en-US" dirty="0" err="1"/>
              <a:t>networkFeatures.m</a:t>
            </a:r>
            <a:r>
              <a:rPr lang="en-US" dirty="0"/>
              <a:t> – calculates fiber lengths and applies fiber radii</a:t>
            </a:r>
          </a:p>
          <a:p>
            <a:pPr lvl="1"/>
            <a:r>
              <a:rPr lang="en-US" dirty="0"/>
              <a:t>WriteNet3.m – writes the network to a text file</a:t>
            </a:r>
          </a:p>
          <a:p>
            <a:pPr lvl="1"/>
            <a:r>
              <a:rPr lang="en-US" dirty="0"/>
              <a:t>solve_periodic_BCs2.m is used to calculate fiber boundary crossing locations for plotting </a:t>
            </a:r>
            <a:r>
              <a:rPr lang="en-US" dirty="0" err="1"/>
              <a:t>netoworks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plot_net_single_fib_type.m</a:t>
            </a:r>
            <a:r>
              <a:rPr lang="en-US" dirty="0"/>
              <a:t> plots a single network with fiber types color coded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plot_net_tile_fib_type.m</a:t>
            </a:r>
            <a:r>
              <a:rPr lang="en-US" dirty="0"/>
              <a:t> plots a 3x3 grid of networks with defined normal direction (1,2,3)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875CA-D39E-255F-32BF-967FBEB4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A8065-9B40-9746-610C-E831516A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4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F9DB-D6A2-0162-ECAA-EFAB7589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A8DD-8C00-E7D8-AB9A-928227493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679" y="4783980"/>
            <a:ext cx="3541059" cy="15332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** If febio4 is unrecognized as a command go to System Properties &gt;&gt; Advanced &gt;&gt; Environment Variables &gt;&gt; Path &gt;&gt; Edit &gt;&gt; New &gt;&gt; [location of </a:t>
            </a:r>
            <a:r>
              <a:rPr lang="en-US" sz="2000" dirty="0" err="1"/>
              <a:t>FEBio</a:t>
            </a:r>
            <a:r>
              <a:rPr lang="en-US" sz="2000" dirty="0"/>
              <a:t> Studio]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54E33-0FEF-525B-7260-FDFA698D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32AC1-C677-A173-02A6-1E32448B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06528-9682-E1D4-629E-79308D2D5DA2}"/>
              </a:ext>
            </a:extLst>
          </p:cNvPr>
          <p:cNvGrpSpPr/>
          <p:nvPr/>
        </p:nvGrpSpPr>
        <p:grpSpPr>
          <a:xfrm>
            <a:off x="3111708" y="1444670"/>
            <a:ext cx="4300909" cy="5276805"/>
            <a:chOff x="3524250" y="1536678"/>
            <a:chExt cx="4300909" cy="52768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71FCE53-7A8E-C743-FA56-AB40B6AB0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250" y="1536678"/>
              <a:ext cx="4300909" cy="527680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E7861-09EA-D04B-39DB-AEF756E70F1D}"/>
                </a:ext>
              </a:extLst>
            </p:cNvPr>
            <p:cNvSpPr/>
            <p:nvPr/>
          </p:nvSpPr>
          <p:spPr>
            <a:xfrm>
              <a:off x="3535680" y="5471160"/>
              <a:ext cx="4221480" cy="342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79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A1D-5A2B-6B34-5230-C2A164F2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5CDF-5A17-063B-7934-FBF3CA35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04680" cy="4351338"/>
          </a:xfrm>
        </p:spPr>
        <p:txBody>
          <a:bodyPr/>
          <a:lstStyle/>
          <a:p>
            <a:r>
              <a:rPr lang="en-US" dirty="0"/>
              <a:t>Open the [filename].</a:t>
            </a:r>
            <a:r>
              <a:rPr lang="en-US" dirty="0" err="1"/>
              <a:t>xplt</a:t>
            </a:r>
            <a:r>
              <a:rPr lang="en-US" dirty="0"/>
              <a:t> file to view the results.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7456A-6EA4-D4A3-B284-C11561FE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B9E8-70B7-6361-D9C4-EC14D144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6F3D3-4F8C-B7A6-4C81-3ABDA5FB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56" y="2210435"/>
            <a:ext cx="7324450" cy="41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7907-2208-9E43-56C9-921E170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C4FD-43CB-FC9D-1458-26DDCD5B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You’ll Need:</a:t>
            </a:r>
          </a:p>
          <a:p>
            <a:pPr marL="514350" indent="-514350">
              <a:buAutoNum type="arabicPeriod"/>
            </a:pPr>
            <a:r>
              <a:rPr lang="en-US" dirty="0" err="1"/>
              <a:t>FEBio</a:t>
            </a:r>
            <a:r>
              <a:rPr lang="en-US" dirty="0"/>
              <a:t> Studio 2 + the </a:t>
            </a:r>
            <a:r>
              <a:rPr lang="en-US" dirty="0" err="1"/>
              <a:t>FEBio</a:t>
            </a:r>
            <a:r>
              <a:rPr lang="en-US" dirty="0"/>
              <a:t> SDK </a:t>
            </a:r>
          </a:p>
          <a:p>
            <a:pPr marL="514350" indent="-514350">
              <a:buAutoNum type="arabicPeriod"/>
            </a:pPr>
            <a:r>
              <a:rPr lang="en-US" dirty="0"/>
              <a:t>Text Editor (Notepad++)</a:t>
            </a:r>
          </a:p>
          <a:p>
            <a:pPr marL="514350" indent="-514350">
              <a:buAutoNum type="arabicPeriod"/>
            </a:pPr>
            <a:r>
              <a:rPr lang="en-US" dirty="0"/>
              <a:t>MATLAB (any newish version should work, I used 2021b)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87215-5D7D-3B7F-B866-A134CF63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47521-2E9B-5C94-09E2-1EEFE426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867E-B9A7-3431-91EB-DE9198BC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8BB1-9AE9-69E6-F7CD-C524268D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ABD6A-3FF2-F158-AC7E-F9781F4E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9F72-417C-8C13-282C-75615B01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6F93B-627F-F49A-554C-D279BEFC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59" y="1825625"/>
            <a:ext cx="9519481" cy="45765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4889FB-4A48-20D3-6623-2C7DC6DC0142}"/>
              </a:ext>
            </a:extLst>
          </p:cNvPr>
          <p:cNvSpPr/>
          <p:nvPr/>
        </p:nvSpPr>
        <p:spPr>
          <a:xfrm>
            <a:off x="2324100" y="4648200"/>
            <a:ext cx="5562600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1D8E-39AB-CA17-BE6D-6F9B05F7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febio.xml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25C2-C960-1950-D945-0B4196DB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3CEEE-5ADC-2437-F9CD-D37E434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43527-0E6F-00EF-E803-6D1E3B02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01B4D-B3B7-2D9B-A8FD-AA8F749A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64" y="1825625"/>
            <a:ext cx="8931816" cy="42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454F-FB23-3D07-0A2D-75D2139D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7719-8F48-127D-0845-C28BF945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F7A4B-70FD-0A24-C700-948DD819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37B04-3B23-7CAE-BCA6-8943AA8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30F3E-BAFF-ADB8-8BCE-B023AFAD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80" y="1757997"/>
            <a:ext cx="8801100" cy="45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4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26B-23B7-CE2B-785C-49F4D729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the Model .</a:t>
            </a:r>
            <a:r>
              <a:rPr lang="en-US" dirty="0" err="1"/>
              <a:t>feb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1D6E-9F49-5965-4CF4-1F4675A0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1382-487D-F691-49A8-C2BECF74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575F9-5F65-A2AA-E4D4-E1CD6BE9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71184-E485-47B3-74DF-6CF56DC6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69" y="1825625"/>
            <a:ext cx="841672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4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18ED-C191-D354-D2A3-CF8EA011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.</a:t>
            </a:r>
            <a:r>
              <a:rPr lang="en-US" dirty="0" err="1"/>
              <a:t>feb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6CF3-9481-4418-6891-01A9568A7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23" y="1825625"/>
            <a:ext cx="495382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NetNum</a:t>
            </a:r>
            <a:r>
              <a:rPr lang="en-US" dirty="0"/>
              <a:t> refers to the number appended to ‘PeriodicNetworkN.txt’ which defines which network to use for which material.</a:t>
            </a:r>
          </a:p>
          <a:p>
            <a:r>
              <a:rPr lang="en-US" dirty="0" err="1"/>
              <a:t>NetSolve</a:t>
            </a:r>
            <a:r>
              <a:rPr lang="en-US" dirty="0"/>
              <a:t> when true (1) solves the full network equilibrium when false (not=1) uses the affine approximation. </a:t>
            </a:r>
          </a:p>
          <a:p>
            <a:pPr lvl="1"/>
            <a:r>
              <a:rPr lang="en-US" dirty="0"/>
              <a:t>Affine approximation is faster and can be used when solving intermediate states you don’t really care about (i.e., one can use a load curve on this parameter so the full solution is only solved on the final iteration)</a:t>
            </a:r>
          </a:p>
          <a:p>
            <a:r>
              <a:rPr lang="en-US" dirty="0" err="1"/>
              <a:t>NetSave</a:t>
            </a:r>
            <a:r>
              <a:rPr lang="en-US" dirty="0"/>
              <a:t> when true (1) saves many text files of network data (fiber stresses, stretches, etc.). The </a:t>
            </a:r>
            <a:r>
              <a:rPr lang="en-US" dirty="0" err="1"/>
              <a:t>NetSave</a:t>
            </a:r>
            <a:r>
              <a:rPr lang="en-US" dirty="0"/>
              <a:t> feature overwrites data and only saves one file per element so beware of its use. </a:t>
            </a:r>
          </a:p>
          <a:p>
            <a:r>
              <a:rPr lang="en-US" dirty="0"/>
              <a:t>E is the </a:t>
            </a:r>
            <a:r>
              <a:rPr lang="en-US" dirty="0" err="1"/>
              <a:t>neoHookean</a:t>
            </a:r>
            <a:r>
              <a:rPr lang="en-US" dirty="0"/>
              <a:t> modulus parameter and v is the Poisson’s Ratio of the material.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FF4CB-E79A-51A0-F4DC-DFA7E196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B2CBA-3575-5CF6-2C1B-354AF24E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78F6D-B25C-74D7-5FC2-27A805A6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46" y="1825624"/>
            <a:ext cx="5844331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7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A4B-8720-1BDE-D56A-5446245F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.</a:t>
            </a:r>
            <a:r>
              <a:rPr lang="en-US" dirty="0" err="1"/>
              <a:t>feb</a:t>
            </a:r>
            <a:r>
              <a:rPr lang="en-US" dirty="0"/>
              <a:t> (ADVANCED)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ED7D-08F1-79C0-7D21-066C754E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in the </a:t>
            </a:r>
            <a:r>
              <a:rPr lang="en-US" dirty="0" err="1"/>
              <a:t>Matlab</a:t>
            </a:r>
            <a:r>
              <a:rPr lang="en-US" dirty="0"/>
              <a:t> Files folder on </a:t>
            </a:r>
            <a:r>
              <a:rPr lang="en-US" dirty="0" err="1"/>
              <a:t>Github</a:t>
            </a:r>
            <a:r>
              <a:rPr lang="en-US" dirty="0"/>
              <a:t> is a folder called FE Simulation Modification</a:t>
            </a:r>
          </a:p>
          <a:p>
            <a:pPr lvl="1"/>
            <a:r>
              <a:rPr lang="en-US" dirty="0"/>
              <a:t>Open main2.m – this code will allow you to take a base .</a:t>
            </a:r>
            <a:r>
              <a:rPr lang="en-US" dirty="0" err="1"/>
              <a:t>feb</a:t>
            </a:r>
            <a:r>
              <a:rPr lang="en-US" dirty="0"/>
              <a:t> file with a specified number of elements and break it into a different material for each element, and create a new network for each material.</a:t>
            </a:r>
          </a:p>
          <a:p>
            <a:pPr lvl="1"/>
            <a:r>
              <a:rPr lang="en-US" dirty="0"/>
              <a:t>The file writeFEBio2.m will need to be modified for specific simulations (including pressure, using different mesh types, including material axes,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ED4FC-F8D9-CA14-746B-FC776ECA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CBB1D-6A09-09B2-E9F2-53333DA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2947-B80C-FD47-698A-1BB7A0A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A9E7-3ECA-0E18-0C67-D8000C21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Navigate to </a:t>
            </a:r>
            <a:r>
              <a:rPr lang="en-US" dirty="0" err="1"/>
              <a:t>MatlabFiles</a:t>
            </a:r>
            <a:r>
              <a:rPr lang="en-US" dirty="0"/>
              <a:t>/Network Generation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two files for creating networks </a:t>
            </a:r>
          </a:p>
          <a:p>
            <a:pPr marL="514350" indent="-514350">
              <a:buAutoNum type="arabicPeriod"/>
            </a:pPr>
            <a:r>
              <a:rPr lang="en-US" dirty="0" err="1"/>
              <a:t>collagen_networks.m</a:t>
            </a:r>
            <a:r>
              <a:rPr lang="en-US" dirty="0"/>
              <a:t> which creates single fiber type networks</a:t>
            </a:r>
          </a:p>
          <a:p>
            <a:pPr marL="514350" indent="-514350">
              <a:buAutoNum type="arabicPeriod"/>
            </a:pPr>
            <a:r>
              <a:rPr lang="en-US" dirty="0" err="1"/>
              <a:t>createMLU.m</a:t>
            </a:r>
            <a:r>
              <a:rPr lang="en-US" dirty="0"/>
              <a:t> which creates medial lamellar unit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56AB9-677D-6C64-EF84-AE4DEB38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46DD6-0B63-6A3E-5D7A-D0C79049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AD5-EB22-4793-8726-7C2A16ACFDE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FABA0-E77B-A5D0-38CF-08D81926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54" y="2435225"/>
            <a:ext cx="682049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2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7296</TotalTime>
  <Words>591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Non-affine Fiber Network Plugin for Finite Element Analysis</vt:lpstr>
      <vt:lpstr>Getting Started</vt:lpstr>
      <vt:lpstr>Download the Plugin</vt:lpstr>
      <vt:lpstr>Modify the febio.xml File</vt:lpstr>
      <vt:lpstr>Create a Model</vt:lpstr>
      <vt:lpstr>Export the Model .feb File</vt:lpstr>
      <vt:lpstr>Edit the .feb File</vt:lpstr>
      <vt:lpstr>Edit the .feb (ADVANCED)</vt:lpstr>
      <vt:lpstr>Create a Network</vt:lpstr>
      <vt:lpstr>Create a Network</vt:lpstr>
      <vt:lpstr>Run the Simulation</vt:lpstr>
      <vt:lpstr>Visualize the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 Mahutga</dc:creator>
  <cp:lastModifiedBy>Ryan R Mahutga</cp:lastModifiedBy>
  <cp:revision>115</cp:revision>
  <dcterms:created xsi:type="dcterms:W3CDTF">2022-06-07T19:06:05Z</dcterms:created>
  <dcterms:modified xsi:type="dcterms:W3CDTF">2023-05-17T13:49:36Z</dcterms:modified>
</cp:coreProperties>
</file>