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Millares" userId="1515a198-0faf-4cef-89d4-f05cc43d8c2c" providerId="ADAL" clId="{935246D8-9CB1-49E5-9E42-72C0BA52A1E7}"/>
    <pc:docChg chg="custSel modSld">
      <pc:chgData name="Ryan Millares" userId="1515a198-0faf-4cef-89d4-f05cc43d8c2c" providerId="ADAL" clId="{935246D8-9CB1-49E5-9E42-72C0BA52A1E7}" dt="2022-11-05T00:20:59.980" v="5" actId="478"/>
      <pc:docMkLst>
        <pc:docMk/>
      </pc:docMkLst>
      <pc:sldChg chg="delSp modSp mod">
        <pc:chgData name="Ryan Millares" userId="1515a198-0faf-4cef-89d4-f05cc43d8c2c" providerId="ADAL" clId="{935246D8-9CB1-49E5-9E42-72C0BA52A1E7}" dt="2022-11-05T00:20:59.980" v="5" actId="478"/>
        <pc:sldMkLst>
          <pc:docMk/>
          <pc:sldMk cId="1174402739" sldId="257"/>
        </pc:sldMkLst>
        <pc:spChg chg="mod">
          <ac:chgData name="Ryan Millares" userId="1515a198-0faf-4cef-89d4-f05cc43d8c2c" providerId="ADAL" clId="{935246D8-9CB1-49E5-9E42-72C0BA52A1E7}" dt="2022-11-05T00:18:17.723" v="2" actId="1076"/>
          <ac:spMkLst>
            <pc:docMk/>
            <pc:sldMk cId="1174402739" sldId="257"/>
            <ac:spMk id="5" creationId="{00000000-0000-0000-0000-000000000000}"/>
          </ac:spMkLst>
        </pc:spChg>
        <pc:spChg chg="del mod">
          <ac:chgData name="Ryan Millares" userId="1515a198-0faf-4cef-89d4-f05cc43d8c2c" providerId="ADAL" clId="{935246D8-9CB1-49E5-9E42-72C0BA52A1E7}" dt="2022-11-05T00:20:59.980" v="5" actId="478"/>
          <ac:spMkLst>
            <pc:docMk/>
            <pc:sldMk cId="1174402739" sldId="257"/>
            <ac:spMk id="12" creationId="{00000000-0000-0000-0000-000000000000}"/>
          </ac:spMkLst>
        </pc:spChg>
        <pc:spChg chg="mod">
          <ac:chgData name="Ryan Millares" userId="1515a198-0faf-4cef-89d4-f05cc43d8c2c" providerId="ADAL" clId="{935246D8-9CB1-49E5-9E42-72C0BA52A1E7}" dt="2022-11-05T00:20:56.351" v="4" actId="14100"/>
          <ac:spMkLst>
            <pc:docMk/>
            <pc:sldMk cId="1174402739" sldId="257"/>
            <ac:spMk id="13" creationId="{00000000-0000-0000-0000-000000000000}"/>
          </ac:spMkLst>
        </pc:spChg>
        <pc:spChg chg="mod">
          <ac:chgData name="Ryan Millares" userId="1515a198-0faf-4cef-89d4-f05cc43d8c2c" providerId="ADAL" clId="{935246D8-9CB1-49E5-9E42-72C0BA52A1E7}" dt="2022-11-05T00:18:17.723" v="2" actId="1076"/>
          <ac:spMkLst>
            <pc:docMk/>
            <pc:sldMk cId="1174402739" sldId="257"/>
            <ac:spMk id="17" creationId="{32C7722D-7D77-4BCD-A3A0-1E75794F7CBE}"/>
          </ac:spMkLst>
        </pc:spChg>
        <pc:spChg chg="del">
          <ac:chgData name="Ryan Millares" userId="1515a198-0faf-4cef-89d4-f05cc43d8c2c" providerId="ADAL" clId="{935246D8-9CB1-49E5-9E42-72C0BA52A1E7}" dt="2022-11-05T00:17:58.469" v="0" actId="478"/>
          <ac:spMkLst>
            <pc:docMk/>
            <pc:sldMk cId="1174402739" sldId="257"/>
            <ac:spMk id="22" creationId="{FF88C858-3775-D514-C3F1-9AE3A0CE2686}"/>
          </ac:spMkLst>
        </pc:spChg>
        <pc:spChg chg="del">
          <ac:chgData name="Ryan Millares" userId="1515a198-0faf-4cef-89d4-f05cc43d8c2c" providerId="ADAL" clId="{935246D8-9CB1-49E5-9E42-72C0BA52A1E7}" dt="2022-11-05T00:18:01.577" v="1" actId="478"/>
          <ac:spMkLst>
            <pc:docMk/>
            <pc:sldMk cId="1174402739" sldId="257"/>
            <ac:spMk id="23" creationId="{C261BCB4-F2D8-B81F-855D-062A8C6DDAB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urora - 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51215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urora - Divider slide">
    <p:spTree>
      <p:nvGrpSpPr>
        <p:cNvPr id="1" name=""/>
        <p:cNvGrpSpPr/>
        <p:nvPr/>
      </p:nvGrpSpPr>
      <p:grpSpPr>
        <a:xfrm>
          <a:off x="0" y="0"/>
          <a:ext cx="0" cy="0"/>
          <a:chOff x="0" y="0"/>
          <a:chExt cx="0" cy="0"/>
        </a:xfrm>
      </p:grpSpPr>
      <p:sp>
        <p:nvSpPr>
          <p:cNvPr id="8" name="Text Placeholder 9"/>
          <p:cNvSpPr>
            <a:spLocks noGrp="1"/>
          </p:cNvSpPr>
          <p:nvPr>
            <p:ph type="body" sz="quarter" idx="10" hasCustomPrompt="1"/>
          </p:nvPr>
        </p:nvSpPr>
        <p:spPr>
          <a:xfrm>
            <a:off x="1083386" y="2992375"/>
            <a:ext cx="10524898" cy="1080861"/>
          </a:xfrm>
        </p:spPr>
        <p:txBody>
          <a:bodyPr>
            <a:noAutofit/>
          </a:bodyPr>
          <a:lstStyle>
            <a:lvl1pPr marL="0" indent="0">
              <a:buNone/>
              <a:defRPr sz="4400" b="0" i="0">
                <a:solidFill>
                  <a:schemeClr val="tx1"/>
                </a:solidFill>
                <a:latin typeface="Segoe UI" charset="0"/>
                <a:ea typeface="Segoe UI" charset="0"/>
                <a:cs typeface="Segoe UI" charset="0"/>
              </a:defRPr>
            </a:lvl1pPr>
          </a:lstStyle>
          <a:p>
            <a:pPr lvl="0"/>
            <a:r>
              <a:rPr lang="en-US"/>
              <a:t>Click to edit Master text styles</a:t>
            </a:r>
          </a:p>
        </p:txBody>
      </p:sp>
      <p:sp>
        <p:nvSpPr>
          <p:cNvPr id="9" name="Text Placeholder 11"/>
          <p:cNvSpPr>
            <a:spLocks noGrp="1"/>
          </p:cNvSpPr>
          <p:nvPr>
            <p:ph type="body" sz="quarter" idx="11" hasCustomPrompt="1"/>
          </p:nvPr>
        </p:nvSpPr>
        <p:spPr>
          <a:xfrm>
            <a:off x="1083386" y="4156074"/>
            <a:ext cx="10524898" cy="1092819"/>
          </a:xfrm>
        </p:spPr>
        <p:txBody>
          <a:bodyPr>
            <a:noAutofit/>
          </a:bodyPr>
          <a:lstStyle>
            <a:lvl1pPr marL="0" indent="0">
              <a:buNone/>
              <a:defRPr sz="28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0281534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Aurora -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793" y="1122363"/>
            <a:ext cx="10270414" cy="2387600"/>
          </a:xfrm>
        </p:spPr>
        <p:txBody>
          <a:bodyPr anchor="b">
            <a:noAutofit/>
          </a:bodyPr>
          <a:lstStyle>
            <a:lvl1pPr algn="l">
              <a:defRPr sz="4400" b="0" i="0">
                <a:solidFill>
                  <a:schemeClr val="tx1"/>
                </a:solidFill>
                <a:latin typeface="Segoe UI" charset="0"/>
                <a:ea typeface="Segoe UI" charset="0"/>
                <a:cs typeface="Segoe UI" charset="0"/>
              </a:defRPr>
            </a:lvl1pPr>
          </a:lstStyle>
          <a:p>
            <a:r>
              <a:rPr lang="en-US"/>
              <a:t>Click to edit Master title style</a:t>
            </a:r>
            <a:endParaRPr lang="en-US" dirty="0"/>
          </a:p>
        </p:txBody>
      </p:sp>
      <p:sp>
        <p:nvSpPr>
          <p:cNvPr id="3" name="Subtitle 2"/>
          <p:cNvSpPr>
            <a:spLocks noGrp="1"/>
          </p:cNvSpPr>
          <p:nvPr>
            <p:ph type="subTitle" idx="1"/>
          </p:nvPr>
        </p:nvSpPr>
        <p:spPr>
          <a:xfrm>
            <a:off x="960793" y="3682980"/>
            <a:ext cx="10270414" cy="1655762"/>
          </a:xfrm>
        </p:spPr>
        <p:txBody>
          <a:bodyPr>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39650445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urora - 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817" y="1524000"/>
            <a:ext cx="5181600"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3817" y="1524000"/>
            <a:ext cx="4936414"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11230231" y="6356350"/>
            <a:ext cx="496632"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930136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urora - Title Only">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680632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a:xfrm>
            <a:off x="381000" y="390719"/>
            <a:ext cx="11430000" cy="998344"/>
          </a:xfrm>
          <a:prstGeom prst="rect">
            <a:avLst/>
          </a:prstGeom>
        </p:spPr>
        <p:txBody>
          <a:bodyPr/>
          <a:lstStyle>
            <a:lvl1pPr>
              <a:defRPr>
                <a:solidFill>
                  <a:schemeClr val="tx1"/>
                </a:solidFill>
              </a:defRPr>
            </a:lvl1pPr>
          </a:lstStyle>
          <a:p>
            <a:r>
              <a:rPr lang="en-US"/>
              <a:t>Click to edit Master title style</a:t>
            </a:r>
          </a:p>
        </p:txBody>
      </p:sp>
      <p:sp>
        <p:nvSpPr>
          <p:cNvPr id="12" name="Text Placeholder 11"/>
          <p:cNvSpPr>
            <a:spLocks noGrp="1"/>
          </p:cNvSpPr>
          <p:nvPr>
            <p:ph type="body" sz="quarter" idx="13"/>
          </p:nvPr>
        </p:nvSpPr>
        <p:spPr>
          <a:xfrm>
            <a:off x="381000" y="1524000"/>
            <a:ext cx="11430000" cy="4597400"/>
          </a:xfrm>
        </p:spPr>
        <p:txBody>
          <a:bodyPr vert="horz" lIns="91440" tIns="45720" rIns="91440" bIns="45720" rtlCol="0">
            <a:noAutofit/>
          </a:bodyPr>
          <a:lstStyle>
            <a:lvl1pPr marL="0" indent="0" algn="l" defTabSz="914400" rtl="0" eaLnBrk="1" latinLnBrk="0" hangingPunct="1">
              <a:lnSpc>
                <a:spcPct val="90000"/>
              </a:lnSpc>
              <a:buFont typeface="Arial"/>
              <a:buNone/>
              <a:defRPr lang="en-US" sz="2000" b="0" i="0" kern="1200" smtClean="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buFont typeface="Arial"/>
              <a:buChar char="•"/>
              <a:defRPr lang="en-US" sz="1800" b="0" i="0" kern="1200" smtClean="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buFont typeface="Arial"/>
              <a:buChar char="•"/>
              <a:defRPr lang="en-US" sz="1600" b="0" i="0" kern="1200" smtClean="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buFont typeface="Arial"/>
              <a:buChar char="•"/>
              <a:defRPr lang="en-US" sz="1400" b="0" i="0" kern="1200" smtClean="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buFont typeface="Arial"/>
              <a:buChar char="•"/>
              <a:defRPr lang="en-US" sz="1400" b="0" i="0" kern="1200">
                <a:solidFill>
                  <a:schemeClr val="tx1"/>
                </a:solidFill>
                <a:latin typeface="Segoe UI Light" charset="0"/>
                <a:ea typeface="Segoe UI Light" charset="0"/>
                <a:cs typeface="Segoe UI Light" charset="0"/>
              </a:defRPr>
            </a:lvl5pPr>
          </a:lstStyle>
          <a:p>
            <a:pPr lvl="0"/>
            <a:r>
              <a:rPr lang="en-US"/>
              <a:t>Edit Master text styles</a:t>
            </a:r>
          </a:p>
          <a:p>
            <a:pPr marL="685800" lvl="1" indent="-228600" algn="l" defTabSz="914400" rtl="0" eaLnBrk="1" latinLnBrk="0" hangingPunct="1">
              <a:lnSpc>
                <a:spcPct val="90000"/>
              </a:lnSpc>
              <a:spcBef>
                <a:spcPts val="500"/>
              </a:spcBef>
              <a:buFont typeface="Arial"/>
              <a:buChar char="•"/>
            </a:pPr>
            <a:r>
              <a:rPr lang="en-US"/>
              <a:t>Second level</a:t>
            </a:r>
          </a:p>
          <a:p>
            <a:pPr marL="1143000" lvl="2" indent="-228600" algn="l" defTabSz="914400" rtl="0" eaLnBrk="1" latinLnBrk="0" hangingPunct="1">
              <a:lnSpc>
                <a:spcPct val="90000"/>
              </a:lnSpc>
              <a:spcBef>
                <a:spcPts val="500"/>
              </a:spcBef>
              <a:buFont typeface="Arial"/>
              <a:buChar char="•"/>
            </a:pPr>
            <a:r>
              <a:rPr lang="en-US"/>
              <a:t>Third level</a:t>
            </a:r>
          </a:p>
          <a:p>
            <a:pPr marL="1600200" lvl="3" indent="-228600" algn="l" defTabSz="914400" rtl="0" eaLnBrk="1" latinLnBrk="0" hangingPunct="1">
              <a:lnSpc>
                <a:spcPct val="90000"/>
              </a:lnSpc>
              <a:spcBef>
                <a:spcPts val="500"/>
              </a:spcBef>
              <a:buFont typeface="Arial"/>
              <a:buChar char="•"/>
            </a:pPr>
            <a:r>
              <a:rPr lang="en-US"/>
              <a:t>Fourth level</a:t>
            </a:r>
          </a:p>
          <a:p>
            <a:pPr marL="2057400" lvl="4" indent="-228600" algn="l" defTabSz="914400" rtl="0" eaLnBrk="1" latinLnBrk="0" hangingPunct="1">
              <a:lnSpc>
                <a:spcPct val="90000"/>
              </a:lnSpc>
              <a:spcBef>
                <a:spcPts val="500"/>
              </a:spcBef>
              <a:buFont typeface="Arial"/>
              <a:buChar char="•"/>
            </a:pPr>
            <a:r>
              <a:rPr lang="en-US"/>
              <a:t>Fifth level</a:t>
            </a:r>
          </a:p>
        </p:txBody>
      </p:sp>
    </p:spTree>
    <p:extLst>
      <p:ext uri="{BB962C8B-B14F-4D97-AF65-F5344CB8AC3E}">
        <p14:creationId xmlns:p14="http://schemas.microsoft.com/office/powerpoint/2010/main" val="218476988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6" name="Picture Placeholder 5"/>
          <p:cNvSpPr>
            <a:spLocks noGrp="1"/>
          </p:cNvSpPr>
          <p:nvPr>
            <p:ph type="pic" sz="quarter" idx="13"/>
          </p:nvPr>
        </p:nvSpPr>
        <p:spPr>
          <a:xfrm>
            <a:off x="0" y="0"/>
            <a:ext cx="12192000" cy="6858000"/>
          </a:xfrm>
          <a:prstGeom prst="rect">
            <a:avLst/>
          </a:prstGeom>
        </p:spPr>
        <p:txBody>
          <a:bodyPr anchor="ctr"/>
          <a:lstStyle>
            <a:lvl1pPr marL="0" indent="0" algn="ctr">
              <a:buNone/>
              <a:defRPr b="0">
                <a:solidFill>
                  <a:schemeClr val="tx1"/>
                </a:solidFill>
              </a:defRPr>
            </a:lvl1pPr>
          </a:lstStyle>
          <a:p>
            <a:endParaRPr lang="en-US"/>
          </a:p>
        </p:txBody>
      </p:sp>
    </p:spTree>
    <p:extLst>
      <p:ext uri="{BB962C8B-B14F-4D97-AF65-F5344CB8AC3E}">
        <p14:creationId xmlns:p14="http://schemas.microsoft.com/office/powerpoint/2010/main" val="148874596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hyperlink" Target="https://avanade.sharepoint.com/sites/policies/Policies2/Data%20Management/1431_DataManagement.pdf" TargetMode="Externa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AvanadeLogoNoTM_AWColor_RGB.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1639" y="6069204"/>
            <a:ext cx="1494933" cy="548639"/>
          </a:xfrm>
          <a:prstGeom prst="rect">
            <a:avLst/>
          </a:prstGeom>
        </p:spPr>
      </p:pic>
      <p:sp>
        <p:nvSpPr>
          <p:cNvPr id="2" name="Title Placeholder 1"/>
          <p:cNvSpPr>
            <a:spLocks noGrp="1"/>
          </p:cNvSpPr>
          <p:nvPr>
            <p:ph type="title"/>
          </p:nvPr>
        </p:nvSpPr>
        <p:spPr>
          <a:xfrm>
            <a:off x="960792" y="390719"/>
            <a:ext cx="10270415" cy="998344"/>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960792" y="1524000"/>
            <a:ext cx="10270415"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896600" y="6584960"/>
            <a:ext cx="457200" cy="266806"/>
          </a:xfrm>
          <a:prstGeom prst="rect">
            <a:avLst/>
          </a:prstGeom>
        </p:spPr>
        <p:txBody>
          <a:bodyPr vert="horz" lIns="91440" tIns="45720" rIns="91440" bIns="45720" rtlCol="0" anchor="ctr"/>
          <a:lstStyle>
            <a:lvl1pPr algn="r">
              <a:defRPr sz="1050" b="0" i="0">
                <a:solidFill>
                  <a:schemeClr val="tx1">
                    <a:tint val="75000"/>
                  </a:schemeClr>
                </a:solidFill>
                <a:latin typeface="Segoe UI Light" charset="0"/>
                <a:ea typeface="Segoe UI Light" charset="0"/>
                <a:cs typeface="Segoe UI Light" charset="0"/>
              </a:defRPr>
            </a:lvl1pPr>
          </a:lstStyle>
          <a:p>
            <a:fld id="{3847DB54-D037-B84F-B6F1-2E8DA40D09AD}" type="slidenum">
              <a:rPr lang="en-US" smtClean="0"/>
              <a:pPr/>
              <a:t>‹#›</a:t>
            </a:fld>
            <a:endParaRPr lang="en-US"/>
          </a:p>
        </p:txBody>
      </p:sp>
      <p:sp>
        <p:nvSpPr>
          <p:cNvPr id="5" name="Rectangle 4"/>
          <p:cNvSpPr/>
          <p:nvPr/>
        </p:nvSpPr>
        <p:spPr>
          <a:xfrm>
            <a:off x="960793" y="0"/>
            <a:ext cx="10270414" cy="203287"/>
          </a:xfrm>
          <a:prstGeom prst="rect">
            <a:avLst/>
          </a:prstGeom>
          <a:gradFill>
            <a:gsLst>
              <a:gs pos="80000">
                <a:srgbClr val="FF5800"/>
              </a:gs>
              <a:gs pos="0">
                <a:srgbClr val="890078"/>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5"/>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lumMod val="75000"/>
                  </a:schemeClr>
                </a:solidFill>
                <a:latin typeface="Segoe UI" panose="020B0502040204020203" pitchFamily="34" charset="0"/>
                <a:cs typeface="Segoe UI" panose="020B0502040204020203" pitchFamily="34" charset="0"/>
              </a:rPr>
              <a:t>©2017 Avanade Inc. All Rights Reserved.</a:t>
            </a:r>
          </a:p>
        </p:txBody>
      </p:sp>
      <p:sp>
        <p:nvSpPr>
          <p:cNvPr id="9" name="TextBox 8"/>
          <p:cNvSpPr txBox="1"/>
          <p:nvPr userDrawn="1"/>
        </p:nvSpPr>
        <p:spPr>
          <a:xfrm>
            <a:off x="8514496" y="6274700"/>
            <a:ext cx="2777072" cy="200055"/>
          </a:xfrm>
          <a:prstGeom prst="rect">
            <a:avLst/>
          </a:prstGeom>
          <a:noFill/>
        </p:spPr>
        <p:txBody>
          <a:bodyPr wrap="square" rtlCol="0">
            <a:spAutoFit/>
          </a:bodyPr>
          <a:lstStyle/>
          <a:p>
            <a:pPr algn="r"/>
            <a:r>
              <a:rPr lang="en-US" sz="700" dirty="0">
                <a:solidFill>
                  <a:srgbClr val="FF5800"/>
                </a:solidFill>
              </a:rPr>
              <a:t>&lt;Highly Confidential&gt; </a:t>
            </a:r>
            <a:r>
              <a:rPr lang="en-US" sz="700" dirty="0">
                <a:solidFill>
                  <a:srgbClr val="464646"/>
                </a:solidFill>
              </a:rPr>
              <a:t>See Avanade’s </a:t>
            </a:r>
            <a:r>
              <a:rPr lang="en-US" sz="700" dirty="0">
                <a:solidFill>
                  <a:srgbClr val="FF5800"/>
                </a:solidFill>
                <a:hlinkClick r:id="rId10" invalidUrl="https://avanade.sharepoint.com/sites/policies/Policies2/Data Management/1431_DataManagement.pdf"/>
              </a:rPr>
              <a:t>Data Management Policy</a:t>
            </a:r>
            <a:endParaRPr lang="en-US" sz="700" dirty="0">
              <a:solidFill>
                <a:srgbClr val="FF5800"/>
              </a:solidFill>
            </a:endParaRPr>
          </a:p>
        </p:txBody>
      </p:sp>
    </p:spTree>
    <p:extLst>
      <p:ext uri="{BB962C8B-B14F-4D97-AF65-F5344CB8AC3E}">
        <p14:creationId xmlns:p14="http://schemas.microsoft.com/office/powerpoint/2010/main" val="15487165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yan.millares@avanade.com"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5074346" y="265866"/>
            <a:ext cx="6157946" cy="304800"/>
          </a:xfrm>
          <a:prstGeom prst="rect">
            <a:avLst/>
          </a:prstGeom>
          <a:solidFill>
            <a:srgbClr val="FF5800"/>
          </a:solidFill>
          <a:ln w="3175" algn="ctr">
            <a:noFill/>
            <a:miter lim="800000"/>
            <a:headEnd/>
            <a:tailEnd/>
          </a:ln>
        </p:spPr>
        <p:txBody>
          <a:bodyPr wrap="none" lIns="36000" tIns="36000" rIns="36000" bIns="36000" anchor="ctr"/>
          <a:lstStyle/>
          <a:p>
            <a:pPr marL="195263" marR="0" lvl="0" indent="-195263"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srgbClr val="FFFFFF"/>
                </a:solidFill>
                <a:effectLst/>
                <a:uLnTx/>
                <a:uFillTx/>
                <a:latin typeface="Calibri" pitchFamily="34" charset="0"/>
                <a:ea typeface="+mn-ea"/>
                <a:cs typeface="+mn-cs"/>
              </a:rPr>
              <a:t>Key Selected Experience</a:t>
            </a:r>
          </a:p>
        </p:txBody>
      </p:sp>
      <p:sp>
        <p:nvSpPr>
          <p:cNvPr id="5" name="Rectangle 17"/>
          <p:cNvSpPr>
            <a:spLocks noChangeArrowheads="1"/>
          </p:cNvSpPr>
          <p:nvPr/>
        </p:nvSpPr>
        <p:spPr bwMode="auto">
          <a:xfrm>
            <a:off x="956469" y="4606907"/>
            <a:ext cx="4035664" cy="304800"/>
          </a:xfrm>
          <a:prstGeom prst="rect">
            <a:avLst/>
          </a:prstGeom>
          <a:solidFill>
            <a:srgbClr val="FF5800"/>
          </a:solidFill>
          <a:ln w="3175" algn="ctr">
            <a:noFill/>
            <a:miter lim="800000"/>
            <a:headEnd/>
            <a:tailEnd/>
          </a:ln>
        </p:spPr>
        <p:txBody>
          <a:bodyPr wrap="none" lIns="36000" tIns="36000" rIns="36000" bIns="36000" anchor="ctr"/>
          <a:lstStyle/>
          <a:p>
            <a:pPr marL="195263" marR="0" lvl="0" indent="-195263" algn="l" defTabSz="914400" rtl="0" eaLnBrk="0" fontAlgn="auto" latinLnBrk="0" hangingPunct="0">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srgbClr val="FFFFFF"/>
                </a:solidFill>
                <a:effectLst/>
                <a:uLnTx/>
                <a:uFillTx/>
                <a:latin typeface="Calibri" pitchFamily="34" charset="0"/>
                <a:ea typeface="+mn-ea"/>
                <a:cs typeface="+mn-cs"/>
              </a:rPr>
              <a:t>Professional Background</a:t>
            </a:r>
          </a:p>
        </p:txBody>
      </p:sp>
      <p:sp>
        <p:nvSpPr>
          <p:cNvPr id="6" name="Rectangle 18"/>
          <p:cNvSpPr>
            <a:spLocks noChangeArrowheads="1"/>
          </p:cNvSpPr>
          <p:nvPr/>
        </p:nvSpPr>
        <p:spPr bwMode="auto">
          <a:xfrm>
            <a:off x="911192" y="2742019"/>
            <a:ext cx="4022476" cy="1590697"/>
          </a:xfrm>
          <a:prstGeom prst="rect">
            <a:avLst/>
          </a:prstGeom>
          <a:noFill/>
          <a:ln w="3175">
            <a:noFill/>
            <a:miter lim="800000"/>
            <a:headEnd/>
            <a:tailEnd/>
          </a:ln>
        </p:spPr>
        <p:txBody>
          <a:bodyPr lIns="36000" tIns="36000" rIns="36000" bIns="36000"/>
          <a:lstStyle/>
          <a:p>
            <a:pPr marL="0" marR="0" lvl="0" indent="0" algn="l" defTabSz="914400" rtl="0" eaLnBrk="0" fontAlgn="auto" latinLnBrk="0" hangingPunct="0">
              <a:lnSpc>
                <a:spcPct val="100000"/>
              </a:lnSpc>
              <a:spcBef>
                <a:spcPts val="0"/>
              </a:spcBef>
              <a:spcAft>
                <a:spcPts val="0"/>
              </a:spcAft>
              <a:buClrTx/>
              <a:buSzTx/>
              <a:buFontTx/>
              <a:buNone/>
              <a:tabLst>
                <a:tab pos="180975" algn="l"/>
              </a:tabLst>
              <a:defRPr/>
            </a:pPr>
            <a:endParaRPr kumimoji="0" lang="en-GB" sz="1000" b="0" i="0" u="none" strike="noStrike" kern="1200" cap="none" spc="0" normalizeH="0" baseline="0" noProof="0" dirty="0">
              <a:ln>
                <a:noFill/>
              </a:ln>
              <a:solidFill>
                <a:srgbClr val="000000"/>
              </a:solidFill>
              <a:effectLst/>
              <a:uLnTx/>
              <a:uFillTx/>
              <a:latin typeface="Calibri" pitchFamily="34" charset="0"/>
              <a:ea typeface="+mn-ea"/>
              <a:cs typeface="+mn-cs"/>
            </a:endParaRPr>
          </a:p>
          <a:p>
            <a:pPr marL="0" marR="0" lvl="0" indent="0" algn="l" defTabSz="914400" rtl="0" eaLnBrk="0" fontAlgn="auto" latinLnBrk="0" hangingPunct="0">
              <a:lnSpc>
                <a:spcPct val="100000"/>
              </a:lnSpc>
              <a:spcBef>
                <a:spcPts val="0"/>
              </a:spcBef>
              <a:spcAft>
                <a:spcPts val="0"/>
              </a:spcAft>
              <a:buClrTx/>
              <a:buSzTx/>
              <a:buFontTx/>
              <a:buNone/>
              <a:tabLst>
                <a:tab pos="180975" algn="l"/>
              </a:tabLst>
              <a:defRPr/>
            </a:pPr>
            <a:r>
              <a:rPr kumimoji="0" lang="en-GB" sz="1000" b="0" i="0" u="none" strike="noStrike" kern="1200" cap="none" spc="0" normalizeH="0" baseline="0" noProof="0" dirty="0">
                <a:ln>
                  <a:noFill/>
                </a:ln>
                <a:solidFill>
                  <a:srgbClr val="000000"/>
                </a:solidFill>
                <a:effectLst/>
                <a:uLnTx/>
                <a:uFillTx/>
                <a:latin typeface="Calibri" pitchFamily="34" charset="0"/>
                <a:ea typeface="+mn-ea"/>
                <a:cs typeface="+mn-cs"/>
              </a:rPr>
              <a:t> </a:t>
            </a:r>
          </a:p>
          <a:p>
            <a:pPr marL="0" marR="0" lvl="0" indent="0" algn="l" defTabSz="914400" rtl="0" eaLnBrk="0" fontAlgn="auto" latinLnBrk="0" hangingPunct="0">
              <a:lnSpc>
                <a:spcPct val="100000"/>
              </a:lnSpc>
              <a:spcBef>
                <a:spcPts val="0"/>
              </a:spcBef>
              <a:spcAft>
                <a:spcPts val="0"/>
              </a:spcAft>
              <a:buClrTx/>
              <a:buSzTx/>
              <a:buFontTx/>
              <a:buNone/>
              <a:tabLst>
                <a:tab pos="180975" algn="l"/>
              </a:tabLst>
              <a:defRPr/>
            </a:pPr>
            <a:endParaRPr kumimoji="0" lang="en-GB" sz="1000" b="0" i="0" u="none" strike="noStrike" kern="1200" cap="none" spc="0" normalizeH="0" baseline="0" noProof="0" dirty="0">
              <a:ln>
                <a:noFill/>
              </a:ln>
              <a:solidFill>
                <a:srgbClr val="000000"/>
              </a:solidFill>
              <a:effectLst/>
              <a:uLnTx/>
              <a:uFillTx/>
              <a:latin typeface="Calibri" pitchFamily="34" charset="0"/>
              <a:ea typeface="+mn-ea"/>
              <a:cs typeface="+mn-cs"/>
            </a:endParaRPr>
          </a:p>
          <a:p>
            <a:pPr marL="0" marR="0" lvl="0" indent="0" algn="l" defTabSz="914400" rtl="0" eaLnBrk="0" fontAlgn="auto" latinLnBrk="0" hangingPunct="0">
              <a:lnSpc>
                <a:spcPct val="100000"/>
              </a:lnSpc>
              <a:spcBef>
                <a:spcPts val="0"/>
              </a:spcBef>
              <a:spcAft>
                <a:spcPts val="0"/>
              </a:spcAft>
              <a:buClrTx/>
              <a:buSzTx/>
              <a:buFontTx/>
              <a:buNone/>
              <a:tabLst>
                <a:tab pos="180975" algn="l"/>
              </a:tabLst>
              <a:defRPr/>
            </a:pPr>
            <a:endParaRPr kumimoji="0" lang="en-GB" sz="1000" b="0" i="0" u="none" strike="noStrike" kern="1200" cap="none" spc="0" normalizeH="0" baseline="0" noProof="0" dirty="0">
              <a:ln>
                <a:noFill/>
              </a:ln>
              <a:solidFill>
                <a:srgbClr val="000000"/>
              </a:solidFill>
              <a:effectLst/>
              <a:uLnTx/>
              <a:uFillTx/>
              <a:latin typeface="Calibri" pitchFamily="34" charset="0"/>
              <a:ea typeface="+mn-ea"/>
              <a:cs typeface="+mn-cs"/>
            </a:endParaRPr>
          </a:p>
        </p:txBody>
      </p:sp>
      <p:sp>
        <p:nvSpPr>
          <p:cNvPr id="7" name="Rectangle 17"/>
          <p:cNvSpPr>
            <a:spLocks noChangeArrowheads="1"/>
          </p:cNvSpPr>
          <p:nvPr/>
        </p:nvSpPr>
        <p:spPr bwMode="auto">
          <a:xfrm>
            <a:off x="898004" y="2384806"/>
            <a:ext cx="4035664" cy="304800"/>
          </a:xfrm>
          <a:prstGeom prst="rect">
            <a:avLst/>
          </a:prstGeom>
          <a:solidFill>
            <a:srgbClr val="FF5800"/>
          </a:solidFill>
          <a:ln w="3175" algn="ctr">
            <a:noFill/>
            <a:miter lim="800000"/>
            <a:headEnd/>
            <a:tailEnd/>
          </a:ln>
        </p:spPr>
        <p:txBody>
          <a:bodyPr wrap="none" lIns="36000" tIns="36000" rIns="36000" bIns="36000" anchor="ctr"/>
          <a:lstStyle/>
          <a:p>
            <a:pPr marL="195263" marR="0" lvl="0" indent="-195263" algn="l" defTabSz="914400" rtl="0" eaLnBrk="0" fontAlgn="auto" latinLnBrk="0" hangingPunct="0">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srgbClr val="FFFFFF"/>
                </a:solidFill>
                <a:effectLst/>
                <a:uLnTx/>
                <a:uFillTx/>
                <a:latin typeface="Calibri" pitchFamily="34" charset="0"/>
                <a:ea typeface="+mn-ea"/>
                <a:cs typeface="+mn-cs"/>
              </a:rPr>
              <a:t>Areas of Expertise</a:t>
            </a:r>
          </a:p>
        </p:txBody>
      </p:sp>
      <p:sp>
        <p:nvSpPr>
          <p:cNvPr id="8" name="Rectangle 4"/>
          <p:cNvSpPr>
            <a:spLocks noChangeArrowheads="1"/>
          </p:cNvSpPr>
          <p:nvPr/>
        </p:nvSpPr>
        <p:spPr bwMode="auto">
          <a:xfrm>
            <a:off x="1070882" y="306691"/>
            <a:ext cx="3769526" cy="1930924"/>
          </a:xfrm>
          <a:prstGeom prst="rect">
            <a:avLst/>
          </a:prstGeom>
          <a:solidFill>
            <a:srgbClr val="FFFFFF"/>
          </a:solidFill>
          <a:ln w="12700">
            <a:solidFill>
              <a:srgbClr val="000000"/>
            </a:solidFill>
            <a:miter lim="800000"/>
            <a:headEnd/>
            <a:tailEnd/>
          </a:ln>
          <a:effectLst>
            <a:outerShdw blurRad="139700" sx="103000" sy="103000" algn="ctr" rotWithShape="0">
              <a:srgbClr val="FF5800"/>
            </a:outerShdw>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3" name="Rectangle 13"/>
          <p:cNvSpPr>
            <a:spLocks noChangeArrowheads="1"/>
          </p:cNvSpPr>
          <p:nvPr/>
        </p:nvSpPr>
        <p:spPr bwMode="auto">
          <a:xfrm>
            <a:off x="884756" y="2691311"/>
            <a:ext cx="4048911" cy="1752291"/>
          </a:xfrm>
          <a:prstGeom prst="rect">
            <a:avLst/>
          </a:prstGeom>
          <a:noFill/>
          <a:ln w="3175">
            <a:noFill/>
            <a:miter lim="800000"/>
            <a:headEnd/>
            <a:tailEnd/>
          </a:ln>
        </p:spPr>
        <p:txBody>
          <a:bodyPr wrap="none" lIns="36000" tIns="36000" rIns="36000" bIns="36000" anchor="t" anchorCtr="0"/>
          <a:lstStyle/>
          <a:p>
            <a:pPr marL="195263" marR="0" lvl="0" indent="-195263" algn="l" defTabSz="914400" rtl="0" eaLnBrk="0" fontAlgn="auto" latinLnBrk="0" hangingPunct="0">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mn-cs"/>
              </a:rPr>
              <a:t>Technical</a:t>
            </a:r>
            <a:endPar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mn-cs"/>
            </a:endParaRPr>
          </a:p>
          <a:p>
            <a:pPr marL="171450" marR="0" lvl="0" indent="-171450" algn="l" defTabSz="457200" rtl="0" eaLnBrk="1" fontAlgn="b" latinLnBrk="0" hangingPunct="1">
              <a:lnSpc>
                <a:spcPct val="100000"/>
              </a:lnSpc>
              <a:spcBef>
                <a:spcPts val="0"/>
              </a:spcBef>
              <a:spcAft>
                <a:spcPts val="0"/>
              </a:spcAft>
              <a:buClrTx/>
              <a:buSzTx/>
              <a:buFont typeface="Arial" pitchFamily="34" charset="0"/>
              <a:buChar char="•"/>
              <a:tabLst/>
              <a:defRPr/>
            </a:pPr>
            <a:r>
              <a:rPr lang="en-US" sz="1100" dirty="0">
                <a:solidFill>
                  <a:srgbClr val="595959"/>
                </a:solidFill>
                <a:latin typeface="Calibri" panose="020F0502020204030204" pitchFamily="34" charset="0"/>
              </a:rPr>
              <a:t>C# / .NET Programming</a:t>
            </a:r>
            <a:endPar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mn-cs"/>
            </a:endParaRPr>
          </a:p>
          <a:p>
            <a:pPr marL="171450" marR="0" lvl="0" indent="-171450" algn="l" defTabSz="457200" rtl="0" eaLnBrk="1" fontAlgn="b" latinLnBrk="0" hangingPunct="1">
              <a:lnSpc>
                <a:spcPct val="100000"/>
              </a:lnSpc>
              <a:spcBef>
                <a:spcPts val="0"/>
              </a:spcBef>
              <a:spcAft>
                <a:spcPts val="0"/>
              </a:spcAft>
              <a:buClrTx/>
              <a:buSzTx/>
              <a:buFont typeface="Arial" pitchFamily="34" charset="0"/>
              <a:buChar char="•"/>
              <a:tabLst/>
              <a:defRPr/>
            </a:pPr>
            <a:r>
              <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mn-cs"/>
              </a:rPr>
              <a:t>Angular, </a:t>
            </a:r>
            <a:r>
              <a:rPr kumimoji="0" lang="en-US" sz="1100" b="0" i="0" u="none" strike="noStrike" kern="1200" cap="none" spc="0" normalizeH="0" baseline="0" noProof="0" dirty="0" err="1">
                <a:ln>
                  <a:noFill/>
                </a:ln>
                <a:solidFill>
                  <a:srgbClr val="595959"/>
                </a:solidFill>
                <a:effectLst/>
                <a:uLnTx/>
                <a:uFillTx/>
                <a:latin typeface="Calibri" panose="020F0502020204030204" pitchFamily="34" charset="0"/>
                <a:ea typeface="+mn-ea"/>
                <a:cs typeface="+mn-cs"/>
              </a:rPr>
              <a:t>Reactjs</a:t>
            </a:r>
            <a:endPar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mn-cs"/>
            </a:endParaRPr>
          </a:p>
          <a:p>
            <a:pPr marL="171450" marR="0" lvl="0" indent="-171450" algn="l" defTabSz="457200" rtl="0" eaLnBrk="1" fontAlgn="b" latinLnBrk="0" hangingPunct="1">
              <a:lnSpc>
                <a:spcPct val="100000"/>
              </a:lnSpc>
              <a:spcBef>
                <a:spcPts val="0"/>
              </a:spcBef>
              <a:spcAft>
                <a:spcPts val="0"/>
              </a:spcAft>
              <a:buClrTx/>
              <a:buSzTx/>
              <a:buFont typeface="Arial" pitchFamily="34" charset="0"/>
              <a:buChar char="•"/>
              <a:tabLst/>
              <a:defRPr/>
            </a:pPr>
            <a:r>
              <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mn-cs"/>
              </a:rPr>
              <a:t>Typescript</a:t>
            </a:r>
            <a:r>
              <a:rPr lang="en-US" sz="1100" dirty="0">
                <a:solidFill>
                  <a:srgbClr val="595959"/>
                </a:solidFill>
                <a:latin typeface="Calibri" panose="020F0502020204030204" pitchFamily="34" charset="0"/>
              </a:rPr>
              <a:t>/</a:t>
            </a:r>
            <a:r>
              <a:rPr kumimoji="0" lang="en-US" sz="1100" b="0" i="0" u="none" strike="noStrike" kern="1200" cap="none" spc="0" normalizeH="0" baseline="0" noProof="0" dirty="0" err="1">
                <a:ln>
                  <a:noFill/>
                </a:ln>
                <a:solidFill>
                  <a:srgbClr val="595959"/>
                </a:solidFill>
                <a:effectLst/>
                <a:uLnTx/>
                <a:uFillTx/>
                <a:latin typeface="Calibri" panose="020F0502020204030204" pitchFamily="34" charset="0"/>
                <a:ea typeface="+mn-ea"/>
                <a:cs typeface="+mn-cs"/>
              </a:rPr>
              <a:t>Javascript</a:t>
            </a:r>
            <a:r>
              <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mn-cs"/>
              </a:rPr>
              <a:t>, HTML, CSS</a:t>
            </a:r>
          </a:p>
          <a:p>
            <a:pPr marL="171450" marR="0" lvl="0" indent="-171450" algn="l" defTabSz="457200" rtl="0" eaLnBrk="1" fontAlgn="b" latinLnBrk="0" hangingPunct="1">
              <a:lnSpc>
                <a:spcPct val="100000"/>
              </a:lnSpc>
              <a:spcBef>
                <a:spcPts val="0"/>
              </a:spcBef>
              <a:spcAft>
                <a:spcPts val="0"/>
              </a:spcAft>
              <a:buClrTx/>
              <a:buSzTx/>
              <a:buFont typeface="Arial" pitchFamily="34" charset="0"/>
              <a:buChar char="•"/>
              <a:tabLst/>
              <a:defRPr/>
            </a:pPr>
            <a:r>
              <a:rPr lang="en-US" sz="1100" dirty="0">
                <a:solidFill>
                  <a:srgbClr val="595959"/>
                </a:solidFill>
                <a:latin typeface="Calibri" panose="020F0502020204030204" pitchFamily="34" charset="0"/>
              </a:rPr>
              <a:t>Azure DevOps, GitHub</a:t>
            </a:r>
          </a:p>
          <a:p>
            <a:pPr marL="171450" marR="0" lvl="0" indent="-171450" algn="l" defTabSz="457200" rtl="0" eaLnBrk="1" fontAlgn="b" latinLnBrk="0" hangingPunct="1">
              <a:lnSpc>
                <a:spcPct val="100000"/>
              </a:lnSpc>
              <a:spcBef>
                <a:spcPts val="0"/>
              </a:spcBef>
              <a:spcAft>
                <a:spcPts val="0"/>
              </a:spcAft>
              <a:buClrTx/>
              <a:buSzTx/>
              <a:buFont typeface="Arial" pitchFamily="34" charset="0"/>
              <a:buChar char="•"/>
              <a:tabLst/>
              <a:defRPr/>
            </a:pPr>
            <a:endPar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mn-cs"/>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840" y="1681936"/>
            <a:ext cx="1612410" cy="591752"/>
          </a:xfrm>
          <a:prstGeom prst="rect">
            <a:avLst/>
          </a:prstGeom>
        </p:spPr>
      </p:pic>
      <p:cxnSp>
        <p:nvCxnSpPr>
          <p:cNvPr id="3" name="Straight Connector 2">
            <a:extLst>
              <a:ext uri="{FF2B5EF4-FFF2-40B4-BE49-F238E27FC236}">
                <a16:creationId xmlns:a16="http://schemas.microsoft.com/office/drawing/2014/main" id="{C93D40E0-D68D-4E5D-89BE-547FE3706177}"/>
              </a:ext>
            </a:extLst>
          </p:cNvPr>
          <p:cNvCxnSpPr>
            <a:cxnSpLocks/>
          </p:cNvCxnSpPr>
          <p:nvPr/>
        </p:nvCxnSpPr>
        <p:spPr>
          <a:xfrm>
            <a:off x="2856089" y="1274092"/>
            <a:ext cx="1885244"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EFBCF0D-4717-41B3-BF9B-20AE0E9A3DE1}"/>
              </a:ext>
            </a:extLst>
          </p:cNvPr>
          <p:cNvSpPr txBox="1"/>
          <p:nvPr/>
        </p:nvSpPr>
        <p:spPr>
          <a:xfrm>
            <a:off x="2769923" y="399669"/>
            <a:ext cx="1971410"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rPr>
              <a:t>Ryan Millares</a:t>
            </a:r>
            <a:endParaRPr kumimoji="0" lang="en-US" sz="1200" b="1" i="1" u="none" strike="noStrike" kern="1200" cap="none" spc="0" normalizeH="0" baseline="0" noProof="0" dirty="0">
              <a:ln>
                <a:noFill/>
              </a:ln>
              <a:solidFill>
                <a:srgbClr val="FF5800"/>
              </a:solidFill>
              <a:effectLst/>
              <a:uLnTx/>
              <a:uFillTx/>
              <a:latin typeface="Calibri" panose="020F0502020204030204" pitchFamily="34" charset="0"/>
              <a:ea typeface="+mn-ea"/>
              <a:cs typeface="Calibri" panose="020F0502020204030204" pitchFamily="34" charset="0"/>
            </a:endParaRPr>
          </a:p>
        </p:txBody>
      </p:sp>
      <p:sp>
        <p:nvSpPr>
          <p:cNvPr id="11" name="TextBox 10">
            <a:extLst>
              <a:ext uri="{FF2B5EF4-FFF2-40B4-BE49-F238E27FC236}">
                <a16:creationId xmlns:a16="http://schemas.microsoft.com/office/drawing/2014/main" id="{8095DE34-ED35-4EA2-9077-162372868335}"/>
              </a:ext>
            </a:extLst>
          </p:cNvPr>
          <p:cNvSpPr txBox="1"/>
          <p:nvPr/>
        </p:nvSpPr>
        <p:spPr>
          <a:xfrm>
            <a:off x="2750610" y="638520"/>
            <a:ext cx="2013737"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Calibri" panose="020F0502020204030204" pitchFamily="34" charset="0"/>
              </a:rPr>
              <a:t>Analyst, Full Stack Developer</a:t>
            </a:r>
          </a:p>
        </p:txBody>
      </p:sp>
      <p:sp>
        <p:nvSpPr>
          <p:cNvPr id="16" name="TextBox 15">
            <a:extLst>
              <a:ext uri="{FF2B5EF4-FFF2-40B4-BE49-F238E27FC236}">
                <a16:creationId xmlns:a16="http://schemas.microsoft.com/office/drawing/2014/main" id="{09029C8A-DD17-4E70-A0D2-29C9E446B2E2}"/>
              </a:ext>
            </a:extLst>
          </p:cNvPr>
          <p:cNvSpPr txBox="1"/>
          <p:nvPr/>
        </p:nvSpPr>
        <p:spPr>
          <a:xfrm>
            <a:off x="2750610" y="779192"/>
            <a:ext cx="1883561"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595959"/>
                </a:solidFill>
                <a:effectLst/>
                <a:uLnTx/>
                <a:uFillTx/>
                <a:latin typeface="Calibri" panose="020F0502020204030204" pitchFamily="34" charset="0"/>
                <a:ea typeface="+mn-ea"/>
                <a:cs typeface="Calibri" panose="020F0502020204030204" pitchFamily="34" charset="0"/>
              </a:rPr>
              <a:t>Software Engineering</a:t>
            </a:r>
          </a:p>
        </p:txBody>
      </p:sp>
      <p:sp>
        <p:nvSpPr>
          <p:cNvPr id="14" name="TextBox 13">
            <a:extLst>
              <a:ext uri="{FF2B5EF4-FFF2-40B4-BE49-F238E27FC236}">
                <a16:creationId xmlns:a16="http://schemas.microsoft.com/office/drawing/2014/main" id="{1029A083-6049-4383-9441-1F3A87ECC0E6}"/>
              </a:ext>
            </a:extLst>
          </p:cNvPr>
          <p:cNvSpPr txBox="1"/>
          <p:nvPr/>
        </p:nvSpPr>
        <p:spPr>
          <a:xfrm>
            <a:off x="2763557" y="1309511"/>
            <a:ext cx="1977776" cy="9387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rPr>
              <a:t>Avanade, Inc.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dirty="0">
                <a:solidFill>
                  <a:srgbClr val="26272B"/>
                </a:solidFill>
                <a:effectLst/>
                <a:latin typeface="SourceSansPro"/>
              </a:rPr>
              <a:t>Los Angeles Song 5418 McConnell Ave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E7E6E6">
                    <a:lumMod val="10000"/>
                  </a:srgbClr>
                </a:solidFill>
                <a:latin typeface="Calibri" panose="020F0502020204030204" pitchFamily="34" charset="0"/>
                <a:cs typeface="Calibri" panose="020F0502020204030204" pitchFamily="34" charset="0"/>
                <a:hlinkClick r:id="rId3"/>
              </a:rPr>
              <a:t>r</a:t>
            </a:r>
            <a:r>
              <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cs typeface="Calibri" panose="020F0502020204030204" pitchFamily="34" charset="0"/>
                <a:hlinkClick r:id="rId3"/>
              </a:rPr>
              <a:t>yan.millares@avanade.com</a:t>
            </a:r>
            <a:endPar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rPr>
              <a:t>Mobile: (949) 276-1774</a:t>
            </a:r>
          </a:p>
        </p:txBody>
      </p:sp>
      <p:sp>
        <p:nvSpPr>
          <p:cNvPr id="17" name="TextBox 16">
            <a:extLst>
              <a:ext uri="{FF2B5EF4-FFF2-40B4-BE49-F238E27FC236}">
                <a16:creationId xmlns:a16="http://schemas.microsoft.com/office/drawing/2014/main" id="{32C7722D-7D77-4BCD-A3A0-1E75794F7CBE}"/>
              </a:ext>
            </a:extLst>
          </p:cNvPr>
          <p:cNvSpPr txBox="1"/>
          <p:nvPr/>
        </p:nvSpPr>
        <p:spPr>
          <a:xfrm>
            <a:off x="955243" y="4902764"/>
            <a:ext cx="4036890"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595959"/>
                </a:solidFill>
                <a:latin typeface="Calibri" panose="020F0502020204030204" pitchFamily="34" charset="0"/>
                <a:cs typeface="Calibri" panose="020F0502020204030204" pitchFamily="34" charset="0"/>
              </a:rPr>
              <a:t>Ryan Millares is a software engineer at Avanade with experience in designing and implementing software solutions across various industries. He has hands-on experience working with full-stack and back-end technologies  in the development of software and web applications. He has strong understanding of Agile Project Management through Azure DevOps and is experienced with collaborating with team members to see a project through its lifecycle.</a:t>
            </a:r>
          </a:p>
        </p:txBody>
      </p:sp>
      <p:sp>
        <p:nvSpPr>
          <p:cNvPr id="18" name="TextBox 17">
            <a:extLst>
              <a:ext uri="{FF2B5EF4-FFF2-40B4-BE49-F238E27FC236}">
                <a16:creationId xmlns:a16="http://schemas.microsoft.com/office/drawing/2014/main" id="{C7E7CAC9-EF8B-4E5F-AE12-BE14D15BF30E}"/>
              </a:ext>
            </a:extLst>
          </p:cNvPr>
          <p:cNvSpPr txBox="1"/>
          <p:nvPr/>
        </p:nvSpPr>
        <p:spPr>
          <a:xfrm>
            <a:off x="5051823" y="596885"/>
            <a:ext cx="6157946" cy="67403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rPr>
              <a:t>Avanade – Full Stack Developer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1" u="none" strike="noStrike" kern="1200" cap="none" spc="0" normalizeH="0" baseline="0" noProof="0" dirty="0">
                <a:ln>
                  <a:noFill/>
                </a:ln>
                <a:solidFill>
                  <a:srgbClr val="595959"/>
                </a:solidFill>
                <a:effectLst/>
                <a:uLnTx/>
                <a:uFillTx/>
                <a:latin typeface="Calibri" panose="020F0502020204030204" pitchFamily="34" charset="0"/>
                <a:ea typeface="+mn-ea"/>
                <a:cs typeface="+mn-cs"/>
              </a:rPr>
              <a:t>Relevant technologies: ReactJS,  NodeJS, C#/.NET, Azure DevOps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1" u="none" strike="noStrike" kern="1200" cap="none" spc="0" normalizeH="0" baseline="0" noProof="0" dirty="0">
              <a:ln>
                <a:noFill/>
              </a:ln>
              <a:solidFill>
                <a:srgbClr val="FF5800"/>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rPr>
              <a:t>Ryan worked as a full stack developer for Avanade on an internal web application that calculated and compared the costs of migrating operations to an Azure Infrastructure-as-a-Service (IaaS) or Platform-as-a-Service (PaaS) based on customizable fields for virtual machines, databases, </a:t>
            </a:r>
            <a:r>
              <a:rPr kumimoji="0" lang="en-US" sz="1100" b="0" i="0" u="none" strike="noStrike" kern="1200" cap="none" spc="0" normalizeH="0" baseline="0" noProof="0" dirty="0" err="1">
                <a:ln>
                  <a:noFill/>
                </a:ln>
                <a:solidFill>
                  <a:srgbClr val="E7E6E6">
                    <a:lumMod val="10000"/>
                  </a:srgbClr>
                </a:solidFill>
                <a:effectLst/>
                <a:uLnTx/>
                <a:uFillTx/>
                <a:latin typeface="Calibri" panose="020F0502020204030204" pitchFamily="34" charset="0"/>
                <a:ea typeface="+mn-ea"/>
                <a:cs typeface="Calibri" panose="020F0502020204030204" pitchFamily="34" charset="0"/>
              </a:rPr>
              <a:t>AppService</a:t>
            </a:r>
            <a:r>
              <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rPr>
              <a:t>, and APIs. Primary responsibilities included leveraging ReactJS to implement new features and enhance the UI, implementing new backend API endpoints in C#/.NET to add CRUD features to the app, integrating the API endpoints into the frontend, and managing project sprints and backlog items on Azure DevOps.</a:t>
            </a:r>
            <a:endParaRPr lang="en-US" sz="1100" b="1" dirty="0">
              <a:solidFill>
                <a:srgbClr val="E7E6E6">
                  <a:lumMod val="10000"/>
                </a:srgbClr>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dirty="0">
              <a:solidFill>
                <a:srgbClr val="E7E6E6">
                  <a:lumMod val="10000"/>
                </a:srgbClr>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rgbClr val="E7E6E6">
                    <a:lumMod val="10000"/>
                  </a:srgbClr>
                </a:solidFill>
                <a:latin typeface="Calibri" panose="020F0502020204030204" pitchFamily="34" charset="0"/>
                <a:cs typeface="Calibri" panose="020F0502020204030204" pitchFamily="34" charset="0"/>
              </a:rPr>
              <a:t>Large Auto Insurance Company – Full Stack Developer</a:t>
            </a:r>
            <a:endParaRPr kumimoji="0" lang="en-US" sz="1100" b="1" i="1" u="none" strike="noStrike" kern="1200" cap="none" spc="0" normalizeH="0" baseline="0" noProof="0" dirty="0">
              <a:ln>
                <a:noFill/>
              </a:ln>
              <a:solidFill>
                <a:srgbClr val="FF5800"/>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1" u="none" strike="noStrike" kern="1200" cap="none" spc="0" normalizeH="0" baseline="0" noProof="0" dirty="0">
                <a:ln>
                  <a:noFill/>
                </a:ln>
                <a:solidFill>
                  <a:srgbClr val="595959"/>
                </a:solidFill>
                <a:effectLst/>
                <a:uLnTx/>
                <a:uFillTx/>
                <a:latin typeface="Calibri" panose="020F0502020204030204" pitchFamily="34" charset="0"/>
                <a:ea typeface="+mn-ea"/>
                <a:cs typeface="+mn-cs"/>
              </a:rPr>
              <a:t>Relevant technologies: Angular, Typescript, HTML5, C#/.NET, Azure DevOps, GitHub</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1" u="none" strike="noStrike" kern="1200" cap="none" spc="0" normalizeH="0" baseline="0" noProof="0" dirty="0">
              <a:ln>
                <a:noFill/>
              </a:ln>
              <a:solidFill>
                <a:srgbClr val="595959"/>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595959"/>
                </a:solidFill>
                <a:effectLst/>
                <a:uLnTx/>
                <a:uFillTx/>
                <a:latin typeface="Calibri" panose="020F0502020204030204" pitchFamily="34" charset="0"/>
                <a:ea typeface="+mn-ea"/>
                <a:cs typeface="+mn-cs"/>
              </a:rPr>
              <a:t>Ryan worked as a full stack developer for a large auto insurance company seeking to modernize their quote creation process with Azure-supported cloud storage for security, mobile-first design for user convenience,  and improved navigation and features for enhanced experience. Primary responsibilities included using HTML5 and Typescript within Angular to create frontend forms for crucial application features supported with smart data persistence, an intuitive UI for searching the quote database through numerous filters/parameters, utilizing backend API calls to connect the front-end forms to a database hosted on SQL Server Management Studio, and performing rigorous testing to implement solutions for edge-cases (e.g.,</a:t>
            </a:r>
            <a:r>
              <a:rPr lang="en-US" sz="1100" dirty="0">
                <a:solidFill>
                  <a:srgbClr val="595959"/>
                </a:solidFill>
                <a:latin typeface="Calibri" panose="020F0502020204030204" pitchFamily="34" charset="0"/>
              </a:rPr>
              <a:t> a user directly routing to a page that needs prior info to load). Used Azure DevOps and GitHub through Agile practices to coordinate code branches, pushes, and merges with rest of team.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rgbClr val="E7E6E6">
                    <a:lumMod val="10000"/>
                  </a:srgbClr>
                </a:solidFill>
                <a:latin typeface="Calibri" panose="020F0502020204030204" pitchFamily="34" charset="0"/>
                <a:cs typeface="Calibri" panose="020F0502020204030204" pitchFamily="34" charset="0"/>
              </a:rPr>
              <a:t>Intermediate Software Development Company – Application Developer </a:t>
            </a:r>
            <a:endParaRPr kumimoji="0" lang="en-US" sz="1100" b="1" i="1" u="none" strike="noStrike" kern="1200" cap="none" spc="0" normalizeH="0" baseline="0" noProof="0" dirty="0">
              <a:ln>
                <a:noFill/>
              </a:ln>
              <a:solidFill>
                <a:srgbClr val="FF5800"/>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1" u="none" strike="noStrike" kern="1200" cap="none" spc="0" normalizeH="0" baseline="0" noProof="0" dirty="0">
                <a:ln>
                  <a:noFill/>
                </a:ln>
                <a:solidFill>
                  <a:srgbClr val="595959"/>
                </a:solidFill>
                <a:effectLst/>
                <a:uLnTx/>
                <a:uFillTx/>
                <a:latin typeface="Calibri" panose="020F0502020204030204" pitchFamily="34" charset="0"/>
                <a:ea typeface="+mn-ea"/>
                <a:cs typeface="+mn-cs"/>
              </a:rPr>
              <a:t>Relevant technologies: C#, .NET Programming, Azure DevOps, GitHub, RESTful API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1" u="none" strike="noStrike" kern="1200" cap="none" spc="0" normalizeH="0" baseline="0" noProof="0" dirty="0">
              <a:ln>
                <a:noFill/>
              </a:ln>
              <a:solidFill>
                <a:srgbClr val="FF5800"/>
              </a:solidFill>
              <a:effectLst/>
              <a:uLnTx/>
              <a:uFillTx/>
              <a:latin typeface="Calibri" panose="020F0502020204030204" pitchFamily="34" charset="0"/>
              <a:ea typeface="+mn-ea"/>
              <a:cs typeface="Calibri" panose="020F0502020204030204" pitchFamily="34" charset="0"/>
            </a:endParaRPr>
          </a:p>
          <a:p>
            <a:pPr marR="0" lvl="0" algn="l" defTabSz="914400" rtl="0" eaLnBrk="1" fontAlgn="auto" latinLnBrk="0" hangingPunct="1">
              <a:lnSpc>
                <a:spcPct val="100000"/>
              </a:lnSpc>
              <a:spcBef>
                <a:spcPts val="0"/>
              </a:spcBef>
              <a:spcAft>
                <a:spcPts val="0"/>
              </a:spcAft>
              <a:buClrTx/>
              <a:buSzTx/>
              <a:tabLst/>
              <a:defRPr/>
            </a:pPr>
            <a:r>
              <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rPr>
              <a:t>Ryan worked as an application developer for an intermediate software</a:t>
            </a:r>
            <a:r>
              <a:rPr lang="en-US" sz="1100" dirty="0">
                <a:solidFill>
                  <a:srgbClr val="E7E6E6">
                    <a:lumMod val="10000"/>
                  </a:srgbClr>
                </a:solidFill>
                <a:latin typeface="Calibri" panose="020F0502020204030204" pitchFamily="34" charset="0"/>
                <a:cs typeface="Calibri" panose="020F0502020204030204" pitchFamily="34" charset="0"/>
              </a:rPr>
              <a:t> development company on numerous tasks and projects geared towards transitioning company assets away from legacy code. Primary responsibilities included utilizing C#/.NET Programming for internal file validation to check specific requirements, researched and implemented workarounds for limits with </a:t>
            </a:r>
            <a:r>
              <a:rPr lang="en-US" sz="1100" dirty="0" err="1">
                <a:solidFill>
                  <a:srgbClr val="E7E6E6">
                    <a:lumMod val="10000"/>
                  </a:srgbClr>
                </a:solidFill>
                <a:latin typeface="Calibri" panose="020F0502020204030204" pitchFamily="34" charset="0"/>
                <a:cs typeface="Calibri" panose="020F0502020204030204" pitchFamily="34" charset="0"/>
              </a:rPr>
              <a:t>Sharepoint</a:t>
            </a:r>
            <a:r>
              <a:rPr lang="en-US" sz="1100" dirty="0">
                <a:solidFill>
                  <a:srgbClr val="E7E6E6">
                    <a:lumMod val="10000"/>
                  </a:srgbClr>
                </a:solidFill>
                <a:latin typeface="Calibri" panose="020F0502020204030204" pitchFamily="34" charset="0"/>
                <a:cs typeface="Calibri" panose="020F0502020204030204" pitchFamily="34" charset="0"/>
              </a:rPr>
              <a:t> and RESTful API calls, and collaborated with testers and consultants on the creation of Microsoft Installer (MSI) tests while using Azure DevOps and GitHub to coordinate merges and version updates to the primary software.</a:t>
            </a:r>
          </a:p>
          <a:p>
            <a:pPr marR="0" lvl="0" algn="l" defTabSz="914400" rtl="0" eaLnBrk="1" fontAlgn="auto" latinLnBrk="0" hangingPunct="1">
              <a:lnSpc>
                <a:spcPct val="100000"/>
              </a:lnSpc>
              <a:spcBef>
                <a:spcPts val="0"/>
              </a:spcBef>
              <a:spcAft>
                <a:spcPts val="0"/>
              </a:spcAft>
              <a:buClrTx/>
              <a:buSzTx/>
              <a:tabLst/>
              <a:defRPr/>
            </a:pPr>
            <a:endParaRPr kumimoji="0" lang="en-US" sz="1200" b="1" i="0" u="sng"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1" u="none" strike="noStrike" kern="1200" cap="none" spc="0" normalizeH="0" baseline="0" noProof="0" dirty="0">
              <a:ln>
                <a:noFill/>
              </a:ln>
              <a:solidFill>
                <a:srgbClr val="FF5800"/>
              </a:solidFill>
              <a:effectLst/>
              <a:uLnTx/>
              <a:uFillTx/>
              <a:latin typeface="Calibri" panose="020F0502020204030204" pitchFamily="34"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endParaRPr>
          </a:p>
        </p:txBody>
      </p:sp>
      <p:pic>
        <p:nvPicPr>
          <p:cNvPr id="21" name="Picture 20" descr="A person wearing glasses&#10;&#10;Description automatically generated with medium confidence">
            <a:extLst>
              <a:ext uri="{FF2B5EF4-FFF2-40B4-BE49-F238E27FC236}">
                <a16:creationId xmlns:a16="http://schemas.microsoft.com/office/drawing/2014/main" id="{0455BC43-101C-4F72-BD62-6D4E553691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5371" y="399667"/>
            <a:ext cx="1075063" cy="1433417"/>
          </a:xfrm>
          <a:prstGeom prst="rect">
            <a:avLst/>
          </a:prstGeom>
        </p:spPr>
      </p:pic>
    </p:spTree>
    <p:extLst>
      <p:ext uri="{BB962C8B-B14F-4D97-AF65-F5344CB8AC3E}">
        <p14:creationId xmlns:p14="http://schemas.microsoft.com/office/powerpoint/2010/main" val="1174402739"/>
      </p:ext>
    </p:extLst>
  </p:cSld>
  <p:clrMapOvr>
    <a:masterClrMapping/>
  </p:clrMapOvr>
  <p:transition>
    <p:fade/>
  </p:transition>
</p:sld>
</file>

<file path=ppt/theme/theme1.xml><?xml version="1.0" encoding="utf-8"?>
<a:theme xmlns:a="http://schemas.openxmlformats.org/drawingml/2006/main" name="Highly Confidential">
  <a:themeElements>
    <a:clrScheme name="Avanade_Aurora">
      <a:dk1>
        <a:srgbClr val="595959"/>
      </a:dk1>
      <a:lt1>
        <a:sysClr val="window" lastClr="FFFFFF"/>
      </a:lt1>
      <a:dk2>
        <a:srgbClr val="FF5800"/>
      </a:dk2>
      <a:lt2>
        <a:srgbClr val="E7E6E6"/>
      </a:lt2>
      <a:accent1>
        <a:srgbClr val="CE056A"/>
      </a:accent1>
      <a:accent2>
        <a:srgbClr val="C80000"/>
      </a:accent2>
      <a:accent3>
        <a:srgbClr val="FFB414"/>
      </a:accent3>
      <a:accent4>
        <a:srgbClr val="47800A"/>
      </a:accent4>
      <a:accent5>
        <a:srgbClr val="008376"/>
      </a:accent5>
      <a:accent6>
        <a:srgbClr val="006EBD"/>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_Aurora.potx_Project05_SG01" id="{428A1B69-2E94-42AB-9A2F-DAFFDD04ABA4}" vid="{5BEBE594-7E4F-4EDA-AB5D-1B1B13B08BF3}"/>
    </a:ext>
  </a:extLst>
</a:theme>
</file>

<file path=docMetadata/LabelInfo.xml><?xml version="1.0" encoding="utf-8"?>
<clbl:labelList xmlns:clbl="http://schemas.microsoft.com/office/2020/mipLabelMetadata">
  <clbl:label id="{5fae8262-b78e-4366-8929-a5d6aac95320}" enabled="1" method="Standard" siteId="{cf36141c-ddd7-45a7-b073-111f66d0b30c}" contentBits="0" removed="0"/>
</clbl:labelList>
</file>

<file path=docProps/app.xml><?xml version="1.0" encoding="utf-8"?>
<Properties xmlns="http://schemas.openxmlformats.org/officeDocument/2006/extended-properties" xmlns:vt="http://schemas.openxmlformats.org/officeDocument/2006/docPropsVTypes">
  <TotalTime>1534</TotalTime>
  <Words>532</Words>
  <Application>Microsoft Office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Segoe UI</vt:lpstr>
      <vt:lpstr>Segoe UI Light</vt:lpstr>
      <vt:lpstr>SourceSansPro</vt:lpstr>
      <vt:lpstr>Highly Confidential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Dawn Weber</dc:creator>
  <cp:lastModifiedBy>Ryan Millares</cp:lastModifiedBy>
  <cp:revision>15</cp:revision>
  <dcterms:created xsi:type="dcterms:W3CDTF">2018-04-24T23:44:58Z</dcterms:created>
  <dcterms:modified xsi:type="dcterms:W3CDTF">2022-11-05T00:21:05Z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fae8262-b78e-4366-8929-a5d6aac95320_Enabled">
    <vt:lpwstr>true</vt:lpwstr>
  </property>
  <property fmtid="{D5CDD505-2E9C-101B-9397-08002B2CF9AE}" pid="3" name="MSIP_Label_5fae8262-b78e-4366-8929-a5d6aac95320_SetDate">
    <vt:lpwstr>2021-12-08T21:44:20Z</vt:lpwstr>
  </property>
  <property fmtid="{D5CDD505-2E9C-101B-9397-08002B2CF9AE}" pid="4" name="MSIP_Label_5fae8262-b78e-4366-8929-a5d6aac95320_Method">
    <vt:lpwstr>Standard</vt:lpwstr>
  </property>
  <property fmtid="{D5CDD505-2E9C-101B-9397-08002B2CF9AE}" pid="5" name="MSIP_Label_5fae8262-b78e-4366-8929-a5d6aac95320_Name">
    <vt:lpwstr>5fae8262-b78e-4366-8929-a5d6aac95320</vt:lpwstr>
  </property>
  <property fmtid="{D5CDD505-2E9C-101B-9397-08002B2CF9AE}" pid="6" name="MSIP_Label_5fae8262-b78e-4366-8929-a5d6aac95320_SiteId">
    <vt:lpwstr>cf36141c-ddd7-45a7-b073-111f66d0b30c</vt:lpwstr>
  </property>
  <property fmtid="{D5CDD505-2E9C-101B-9397-08002B2CF9AE}" pid="7" name="MSIP_Label_5fae8262-b78e-4366-8929-a5d6aac95320_ActionId">
    <vt:lpwstr>9c01611c-8243-4977-ac5e-9fb26dc07541</vt:lpwstr>
  </property>
  <property fmtid="{D5CDD505-2E9C-101B-9397-08002B2CF9AE}" pid="8" name="MSIP_Label_5fae8262-b78e-4366-8929-a5d6aac95320_ContentBits">
    <vt:lpwstr>0</vt:lpwstr>
  </property>
</Properties>
</file>