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1215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28153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965044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3013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063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2184769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14887459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avanade.sharepoint.com/sites/policies/Policies2/Data%20Management/1431_DataManagement.pdf"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5" name="Rectangle 4"/>
          <p:cNvSpPr/>
          <p:nvPr/>
        </p:nvSpPr>
        <p:spPr>
          <a:xfrm>
            <a:off x="960793" y="0"/>
            <a:ext cx="10270414" cy="203287"/>
          </a:xfrm>
          <a:prstGeom prst="rect">
            <a:avLst/>
          </a:prstGeom>
          <a:gradFill>
            <a:gsLst>
              <a:gs pos="80000">
                <a:srgbClr val="FF5800"/>
              </a:gs>
              <a:gs pos="0">
                <a:srgbClr val="89007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10"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1548716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illares@avanad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5074346" y="265866"/>
            <a:ext cx="6157946"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Key Selected Experience</a:t>
            </a:r>
          </a:p>
        </p:txBody>
      </p:sp>
      <p:sp>
        <p:nvSpPr>
          <p:cNvPr id="5" name="Rectangle 17"/>
          <p:cNvSpPr>
            <a:spLocks noChangeArrowheads="1"/>
          </p:cNvSpPr>
          <p:nvPr/>
        </p:nvSpPr>
        <p:spPr bwMode="auto">
          <a:xfrm>
            <a:off x="885983" y="3641707"/>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Professional Background</a:t>
            </a:r>
          </a:p>
        </p:txBody>
      </p:sp>
      <p:sp>
        <p:nvSpPr>
          <p:cNvPr id="6" name="Rectangle 18"/>
          <p:cNvSpPr>
            <a:spLocks noChangeArrowheads="1"/>
          </p:cNvSpPr>
          <p:nvPr/>
        </p:nvSpPr>
        <p:spPr bwMode="auto">
          <a:xfrm>
            <a:off x="911192" y="2742019"/>
            <a:ext cx="4022476" cy="1590697"/>
          </a:xfrm>
          <a:prstGeom prst="rect">
            <a:avLst/>
          </a:prstGeom>
          <a:noFill/>
          <a:ln w="3175">
            <a:noFill/>
            <a:miter lim="800000"/>
            <a:headEnd/>
            <a:tailEnd/>
          </a:ln>
        </p:spPr>
        <p:txBody>
          <a:bodyPr lIns="36000" tIns="36000" rIns="36000" bIns="36000"/>
          <a:lstStyle/>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r>
              <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rPr>
              <a:t> </a:t>
            </a: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 name="Rectangle 17"/>
          <p:cNvSpPr>
            <a:spLocks noChangeArrowheads="1"/>
          </p:cNvSpPr>
          <p:nvPr/>
        </p:nvSpPr>
        <p:spPr bwMode="auto">
          <a:xfrm>
            <a:off x="898004" y="2384806"/>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Areas of Expertise</a:t>
            </a:r>
          </a:p>
        </p:txBody>
      </p:sp>
      <p:sp>
        <p:nvSpPr>
          <p:cNvPr id="8" name="Rectangle 4"/>
          <p:cNvSpPr>
            <a:spLocks noChangeArrowheads="1"/>
          </p:cNvSpPr>
          <p:nvPr/>
        </p:nvSpPr>
        <p:spPr bwMode="auto">
          <a:xfrm>
            <a:off x="1070882" y="306691"/>
            <a:ext cx="3769526" cy="1930924"/>
          </a:xfrm>
          <a:prstGeom prst="rect">
            <a:avLst/>
          </a:prstGeom>
          <a:solidFill>
            <a:srgbClr val="FFFFFF"/>
          </a:solidFill>
          <a:ln w="12700">
            <a:solidFill>
              <a:srgbClr val="000000"/>
            </a:solidFill>
            <a:miter lim="800000"/>
            <a:headEnd/>
            <a:tailEnd/>
          </a:ln>
          <a:effectLst>
            <a:outerShdw blurRad="139700" sx="103000" sy="103000" algn="ctr" rotWithShape="0">
              <a:srgbClr val="FF5800"/>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 name="Rectangle 13"/>
          <p:cNvSpPr>
            <a:spLocks noChangeArrowheads="1"/>
          </p:cNvSpPr>
          <p:nvPr/>
        </p:nvSpPr>
        <p:spPr bwMode="auto">
          <a:xfrm>
            <a:off x="3046975" y="2690028"/>
            <a:ext cx="1943859" cy="1759822"/>
          </a:xfrm>
          <a:prstGeom prst="rect">
            <a:avLst/>
          </a:prstGeom>
          <a:noFill/>
          <a:ln w="3175">
            <a:noFill/>
            <a:miter lim="800000"/>
            <a:headEnd/>
            <a:tailEnd/>
          </a:ln>
        </p:spPr>
        <p:txBody>
          <a:bodyPr wrap="none" lIns="36000" tIns="36000" rIns="36000" bIns="36000" anchor="t" anchorCtr="0"/>
          <a:lstStyle/>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r>
              <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rPr>
              <a:t>SQL Server/PostgreSQL</a:t>
            </a: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r>
              <a:rPr lang="en-GB" sz="1100" dirty="0">
                <a:solidFill>
                  <a:srgbClr val="595959"/>
                </a:solidFill>
                <a:latin typeface="Calibri" panose="020F0502020204030204" pitchFamily="34" charset="0"/>
                <a:cs typeface="Times New Roman" pitchFamily="18" charset="0"/>
              </a:rPr>
              <a:t>Java, C++, Python, R</a:t>
            </a: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14300" indent="-114300">
              <a:buSzPct val="75000"/>
              <a:buFont typeface="Wingdings" pitchFamily="2" charset="2"/>
              <a:buChar char="§"/>
              <a:defRPr/>
            </a:pPr>
            <a:r>
              <a:rPr lang="en-US" sz="1100" dirty="0">
                <a:solidFill>
                  <a:srgbClr val="595959"/>
                </a:solidFill>
                <a:latin typeface="Calibri" panose="020F0502020204030204" pitchFamily="34" charset="0"/>
              </a:rPr>
              <a:t>Azure DevOps, Active Directory</a:t>
            </a: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Pct val="75000"/>
              <a:buFontTx/>
              <a:buNone/>
              <a:tabLst/>
              <a:defRPr/>
            </a:pP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endParaRPr kumimoji="0" lang="en-GB" sz="10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Pct val="75000"/>
              <a:buFontTx/>
              <a:buNone/>
              <a:tabLst/>
              <a:defRPr/>
            </a:pPr>
            <a:endParaRPr kumimoji="0" lang="en-GB" sz="10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95263" marR="0" lvl="0" indent="-195263" algn="l" defTabSz="914400" rtl="0" eaLnBrk="0" fontAlgn="auto" latinLnBrk="0" hangingPunct="0">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Calibri" pitchFamily="34" charset="0"/>
              <a:ea typeface="+mn-ea"/>
              <a:cs typeface="+mn-cs"/>
            </a:endParaRPr>
          </a:p>
        </p:txBody>
      </p:sp>
      <p:sp>
        <p:nvSpPr>
          <p:cNvPr id="13" name="Rectangle 13"/>
          <p:cNvSpPr>
            <a:spLocks noChangeArrowheads="1"/>
          </p:cNvSpPr>
          <p:nvPr/>
        </p:nvSpPr>
        <p:spPr bwMode="auto">
          <a:xfrm>
            <a:off x="884757" y="2691311"/>
            <a:ext cx="2056264" cy="1752291"/>
          </a:xfrm>
          <a:prstGeom prst="rect">
            <a:avLst/>
          </a:prstGeom>
          <a:noFill/>
          <a:ln w="3175">
            <a:noFill/>
            <a:miter lim="800000"/>
            <a:headEnd/>
            <a:tailEnd/>
          </a:ln>
        </p:spPr>
        <p:txBody>
          <a:bodyPr wrap="none" lIns="36000" tIns="36000" rIns="36000" bIns="36000" anchor="t" anchorCtr="0"/>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Technical</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lang="en-US" sz="1100" dirty="0">
                <a:solidFill>
                  <a:srgbClr val="595959"/>
                </a:solidFill>
                <a:latin typeface="Calibri" panose="020F0502020204030204" pitchFamily="34" charset="0"/>
              </a:rPr>
              <a:t>C# / .NET Programming</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Angular, </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Reactjs</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Typescript</a:t>
            </a:r>
            <a:r>
              <a:rPr lang="en-US" sz="1100" dirty="0">
                <a:solidFill>
                  <a:srgbClr val="595959"/>
                </a:solidFill>
                <a:latin typeface="Calibri" panose="020F0502020204030204" pitchFamily="34" charset="0"/>
              </a:rPr>
              <a:t>/</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Javascript</a:t>
            </a: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 </a:t>
            </a:r>
            <a:r>
              <a:rPr lang="en-US" sz="1100" dirty="0">
                <a:solidFill>
                  <a:srgbClr val="595959"/>
                </a:solidFill>
                <a:latin typeface="Calibri" panose="020F0502020204030204" pitchFamily="34" charset="0"/>
              </a:rPr>
              <a:t>NodeJS</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HTML</a:t>
            </a:r>
            <a:r>
              <a:rPr lang="en-US" sz="1100" dirty="0">
                <a:solidFill>
                  <a:srgbClr val="595959"/>
                </a:solidFill>
                <a:latin typeface="Calibri" panose="020F0502020204030204" pitchFamily="34" charset="0"/>
              </a:rPr>
              <a:t>, CSS</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40" y="1681936"/>
            <a:ext cx="1612410" cy="591752"/>
          </a:xfrm>
          <a:prstGeom prst="rect">
            <a:avLst/>
          </a:prstGeom>
        </p:spPr>
      </p:pic>
      <p:cxnSp>
        <p:nvCxnSpPr>
          <p:cNvPr id="3" name="Straight Connector 2">
            <a:extLst>
              <a:ext uri="{FF2B5EF4-FFF2-40B4-BE49-F238E27FC236}">
                <a16:creationId xmlns:a16="http://schemas.microsoft.com/office/drawing/2014/main" id="{C93D40E0-D68D-4E5D-89BE-547FE3706177}"/>
              </a:ext>
            </a:extLst>
          </p:cNvPr>
          <p:cNvCxnSpPr>
            <a:cxnSpLocks/>
          </p:cNvCxnSpPr>
          <p:nvPr/>
        </p:nvCxnSpPr>
        <p:spPr>
          <a:xfrm>
            <a:off x="2856089" y="1274092"/>
            <a:ext cx="188524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FBCF0D-4717-41B3-BF9B-20AE0E9A3DE1}"/>
              </a:ext>
            </a:extLst>
          </p:cNvPr>
          <p:cNvSpPr txBox="1"/>
          <p:nvPr/>
        </p:nvSpPr>
        <p:spPr>
          <a:xfrm>
            <a:off x="2769923" y="399669"/>
            <a:ext cx="197141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Millares</a:t>
            </a: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p:txBody>
      </p:sp>
      <p:sp>
        <p:nvSpPr>
          <p:cNvPr id="11" name="TextBox 10">
            <a:extLst>
              <a:ext uri="{FF2B5EF4-FFF2-40B4-BE49-F238E27FC236}">
                <a16:creationId xmlns:a16="http://schemas.microsoft.com/office/drawing/2014/main" id="{8095DE34-ED35-4EA2-9077-162372868335}"/>
              </a:ext>
            </a:extLst>
          </p:cNvPr>
          <p:cNvSpPr txBox="1"/>
          <p:nvPr/>
        </p:nvSpPr>
        <p:spPr>
          <a:xfrm>
            <a:off x="2750610" y="638520"/>
            <a:ext cx="201373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Analyst, Full Stack Developer</a:t>
            </a:r>
          </a:p>
        </p:txBody>
      </p:sp>
      <p:sp>
        <p:nvSpPr>
          <p:cNvPr id="16" name="TextBox 15">
            <a:extLst>
              <a:ext uri="{FF2B5EF4-FFF2-40B4-BE49-F238E27FC236}">
                <a16:creationId xmlns:a16="http://schemas.microsoft.com/office/drawing/2014/main" id="{09029C8A-DD17-4E70-A0D2-29C9E446B2E2}"/>
              </a:ext>
            </a:extLst>
          </p:cNvPr>
          <p:cNvSpPr txBox="1"/>
          <p:nvPr/>
        </p:nvSpPr>
        <p:spPr>
          <a:xfrm>
            <a:off x="2750610" y="779192"/>
            <a:ext cx="188356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Software Engineering</a:t>
            </a:r>
          </a:p>
        </p:txBody>
      </p:sp>
      <p:sp>
        <p:nvSpPr>
          <p:cNvPr id="14" name="TextBox 13">
            <a:extLst>
              <a:ext uri="{FF2B5EF4-FFF2-40B4-BE49-F238E27FC236}">
                <a16:creationId xmlns:a16="http://schemas.microsoft.com/office/drawing/2014/main" id="{1029A083-6049-4383-9441-1F3A87ECC0E6}"/>
              </a:ext>
            </a:extLst>
          </p:cNvPr>
          <p:cNvSpPr txBox="1"/>
          <p:nvPr/>
        </p:nvSpPr>
        <p:spPr>
          <a:xfrm>
            <a:off x="2763557" y="1309511"/>
            <a:ext cx="1977776"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Inc.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6272B"/>
                </a:solidFill>
                <a:effectLst/>
                <a:latin typeface="SourceSansPro"/>
              </a:rPr>
              <a:t>Los Angeles Song 5418 McConnell Ave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E7E6E6">
                    <a:lumMod val="10000"/>
                  </a:srgbClr>
                </a:solidFill>
                <a:latin typeface="Calibri" panose="020F0502020204030204" pitchFamily="34" charset="0"/>
                <a:cs typeface="Calibri" panose="020F0502020204030204" pitchFamily="34" charset="0"/>
                <a:hlinkClick r:id="rId3"/>
              </a:rPr>
              <a:t>r</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cs typeface="Calibri" panose="020F0502020204030204" pitchFamily="34" charset="0"/>
                <a:hlinkClick r:id="rId3"/>
              </a:rPr>
              <a:t>yan.millares@avanade.com</a:t>
            </a: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Mobile: (949) 276-1774</a:t>
            </a:r>
          </a:p>
        </p:txBody>
      </p:sp>
      <p:sp>
        <p:nvSpPr>
          <p:cNvPr id="17" name="TextBox 16">
            <a:extLst>
              <a:ext uri="{FF2B5EF4-FFF2-40B4-BE49-F238E27FC236}">
                <a16:creationId xmlns:a16="http://schemas.microsoft.com/office/drawing/2014/main" id="{32C7722D-7D77-4BCD-A3A0-1E75794F7CBE}"/>
              </a:ext>
            </a:extLst>
          </p:cNvPr>
          <p:cNvSpPr txBox="1"/>
          <p:nvPr/>
        </p:nvSpPr>
        <p:spPr>
          <a:xfrm>
            <a:off x="884757" y="3937564"/>
            <a:ext cx="403689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95959"/>
                </a:solidFill>
                <a:latin typeface="Calibri" panose="020F0502020204030204" pitchFamily="34" charset="0"/>
                <a:cs typeface="Calibri" panose="020F0502020204030204" pitchFamily="34" charset="0"/>
              </a:rPr>
              <a:t>Ryan Millares is a software engineer at Avanade with experience in designing and implementing software solutions across various industries. He has hands-on experience working with front-end and back-end technologies in the development of software and web applications. He has strong understanding of Agile Project Management through Azure DevOps and is experienced with collaborating with team members to see a project through its lifecycle.</a:t>
            </a:r>
          </a:p>
        </p:txBody>
      </p:sp>
      <p:sp>
        <p:nvSpPr>
          <p:cNvPr id="18" name="TextBox 17">
            <a:extLst>
              <a:ext uri="{FF2B5EF4-FFF2-40B4-BE49-F238E27FC236}">
                <a16:creationId xmlns:a16="http://schemas.microsoft.com/office/drawing/2014/main" id="{C7E7CAC9-EF8B-4E5F-AE12-BE14D15BF30E}"/>
              </a:ext>
            </a:extLst>
          </p:cNvPr>
          <p:cNvSpPr txBox="1"/>
          <p:nvPr/>
        </p:nvSpPr>
        <p:spPr>
          <a:xfrm>
            <a:off x="5014626" y="428587"/>
            <a:ext cx="6157946" cy="70788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Large Non-Profit Company –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C#/ASP.NET, Azure Active Directory, MS SQL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for a large non-profit </a:t>
            </a:r>
            <a:r>
              <a:rPr lang="en-US" sz="1100" dirty="0">
                <a:solidFill>
                  <a:srgbClr val="E7E6E6">
                    <a:lumMod val="10000"/>
                  </a:srgbClr>
                </a:solidFill>
                <a:latin typeface="Calibri" panose="020F0502020204030204" pitchFamily="34" charset="0"/>
                <a:cs typeface="Calibri" panose="020F0502020204030204" pitchFamily="34" charset="0"/>
              </a:rPr>
              <a:t>company on the addition and enhancement of various features on their business-facing portal website. Native ASP.NET and SQL was used to build out the backend API with new methods to support CRUD operations and other required validations. NodeJS was applied with Azure </a:t>
            </a:r>
            <a:r>
              <a:rPr lang="en-US" sz="1100">
                <a:solidFill>
                  <a:srgbClr val="E7E6E6">
                    <a:lumMod val="10000"/>
                  </a:srgbClr>
                </a:solidFill>
                <a:latin typeface="Calibri" panose="020F0502020204030204" pitchFamily="34" charset="0"/>
                <a:cs typeface="Calibri" panose="020F0502020204030204" pitchFamily="34" charset="0"/>
              </a:rPr>
              <a:t>Active Directory B2C </a:t>
            </a:r>
            <a:r>
              <a:rPr lang="en-US" sz="1100" dirty="0">
                <a:solidFill>
                  <a:srgbClr val="E7E6E6">
                    <a:lumMod val="10000"/>
                  </a:srgbClr>
                </a:solidFill>
                <a:latin typeface="Calibri" panose="020F0502020204030204" pitchFamily="34" charset="0"/>
                <a:cs typeface="Calibri" panose="020F0502020204030204" pitchFamily="34" charset="0"/>
              </a:rPr>
              <a:t>to connect the site to registered applications to enforce sitewide authentication with MSAL. ReactJS was used to enhance the frontend with UI features to support the new API endpoints and overall improve user experience. Source control and collaboration was done through Azure DevOps and GitHub.</a:t>
            </a:r>
          </a:p>
          <a:p>
            <a:pPr marR="0" lvl="0" algn="l" defTabSz="914400" rtl="0" eaLnBrk="1" fontAlgn="auto" latinLnBrk="0" hangingPunct="1">
              <a:lnSpc>
                <a:spcPct val="100000"/>
              </a:lnSpc>
              <a:spcBef>
                <a:spcPts val="0"/>
              </a:spcBef>
              <a:spcAft>
                <a:spcPts val="0"/>
              </a:spcAft>
              <a:buClrTx/>
              <a:buSzTx/>
              <a:tabLst/>
              <a:defRPr/>
            </a:pPr>
            <a:endParaRPr lang="en-US" sz="1100"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 Full Stack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C#/.NET, Azure DevOps, MS SQL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for Avanade on an internal web application that calculated and compared the costs of migrating operations to an Azure Infrastructure-as-a-Service (IaaS) or Platform-as-a-Service (PaaS) based on customizable fields for virtual machines, databases, </a:t>
            </a:r>
            <a:r>
              <a:rPr kumimoji="0" lang="en-US" sz="1100" b="0" i="0" u="none" strike="noStrike" kern="1200" cap="none" spc="0" normalizeH="0" baseline="0" noProof="0" dirty="0" err="1">
                <a:ln>
                  <a:noFill/>
                </a:ln>
                <a:solidFill>
                  <a:srgbClr val="E7E6E6">
                    <a:lumMod val="10000"/>
                  </a:srgbClr>
                </a:solidFill>
                <a:effectLst/>
                <a:uLnTx/>
                <a:uFillTx/>
                <a:latin typeface="Calibri" panose="020F0502020204030204" pitchFamily="34" charset="0"/>
                <a:ea typeface="+mn-ea"/>
                <a:cs typeface="Calibri" panose="020F0502020204030204" pitchFamily="34" charset="0"/>
              </a:rPr>
              <a:t>AppService</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 and APIs. Primary responsibilities included leveraging ReactJS to implement new features and enhance the UI, implementing new backend API endpoints in C#/.NET to add CRUD features to the app, integrating the API endpoints into the frontend, and managing project sprints and backlog items on Azure DevOps.</a:t>
            </a: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Large Auto Insurance Company –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Angular, Typescript, HTML5, C#/.NET, Azure DevOps,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Ryan worked as a full stack developer for a large auto insurance company seeking to modernize their quote creation process with Azure-supported cloud storage for security, mobile-first design for user convenience,  and improved navigation and features for enhanced experience. Primary responsibilities included using HTML5 and Typescript within Angular to create frontend forms for crucial application features supported with smart data persistence, an intuitive UI for searching tables with numerous filters/parameters, utilizing backend API calls to connect the front-end forms to a database hosted on SQL Server Management Studio, and performing rigorous testing to implement solutions for edge-cases. </a:t>
            </a:r>
            <a:r>
              <a:rPr lang="en-US" sz="1100" dirty="0">
                <a:solidFill>
                  <a:srgbClr val="595959"/>
                </a:solidFill>
                <a:latin typeface="Calibri" panose="020F0502020204030204" pitchFamily="34" charset="0"/>
              </a:rPr>
              <a:t>Used Azure DevOps and GitHub through Agile practices to coordinate code branches, pushes, and merges with rest of team.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p:txBody>
      </p:sp>
      <p:pic>
        <p:nvPicPr>
          <p:cNvPr id="21" name="Picture 20" descr="A person wearing glasses&#10;&#10;Description automatically generated with medium confidence">
            <a:extLst>
              <a:ext uri="{FF2B5EF4-FFF2-40B4-BE49-F238E27FC236}">
                <a16:creationId xmlns:a16="http://schemas.microsoft.com/office/drawing/2014/main" id="{0455BC43-101C-4F72-BD62-6D4E55369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371" y="399667"/>
            <a:ext cx="1075063" cy="1433417"/>
          </a:xfrm>
          <a:prstGeom prst="rect">
            <a:avLst/>
          </a:prstGeom>
        </p:spPr>
      </p:pic>
      <p:sp>
        <p:nvSpPr>
          <p:cNvPr id="22" name="Rectangle 17">
            <a:extLst>
              <a:ext uri="{FF2B5EF4-FFF2-40B4-BE49-F238E27FC236}">
                <a16:creationId xmlns:a16="http://schemas.microsoft.com/office/drawing/2014/main" id="{FF88C858-3775-D514-C3F1-9AE3A0CE2686}"/>
              </a:ext>
            </a:extLst>
          </p:cNvPr>
          <p:cNvSpPr>
            <a:spLocks noChangeArrowheads="1"/>
          </p:cNvSpPr>
          <p:nvPr/>
        </p:nvSpPr>
        <p:spPr bwMode="auto">
          <a:xfrm>
            <a:off x="885983" y="5385929"/>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Certifications</a:t>
            </a:r>
          </a:p>
        </p:txBody>
      </p:sp>
      <p:sp>
        <p:nvSpPr>
          <p:cNvPr id="23" name="Rectangle 13">
            <a:extLst>
              <a:ext uri="{FF2B5EF4-FFF2-40B4-BE49-F238E27FC236}">
                <a16:creationId xmlns:a16="http://schemas.microsoft.com/office/drawing/2014/main" id="{C261BCB4-F2D8-B81F-855D-062A8C6DDABE}"/>
              </a:ext>
            </a:extLst>
          </p:cNvPr>
          <p:cNvSpPr>
            <a:spLocks noChangeArrowheads="1"/>
          </p:cNvSpPr>
          <p:nvPr/>
        </p:nvSpPr>
        <p:spPr bwMode="auto">
          <a:xfrm>
            <a:off x="884757" y="5710451"/>
            <a:ext cx="4005813" cy="1752291"/>
          </a:xfrm>
          <a:prstGeom prst="rect">
            <a:avLst/>
          </a:prstGeom>
          <a:noFill/>
          <a:ln w="3175">
            <a:noFill/>
            <a:miter lim="800000"/>
            <a:headEnd/>
            <a:tailEnd/>
          </a:ln>
        </p:spPr>
        <p:txBody>
          <a:bodyPr wrap="none" lIns="36000" tIns="36000" rIns="36000" bIns="36000" anchor="t" anchorCtr="0"/>
          <a:lstStyle/>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Azure Fundamentals (AZ-900)</a:t>
            </a:r>
          </a:p>
        </p:txBody>
      </p:sp>
    </p:spTree>
    <p:extLst>
      <p:ext uri="{BB962C8B-B14F-4D97-AF65-F5344CB8AC3E}">
        <p14:creationId xmlns:p14="http://schemas.microsoft.com/office/powerpoint/2010/main" val="1174402739"/>
      </p:ext>
    </p:extLst>
  </p:cSld>
  <p:clrMapOvr>
    <a:masterClrMapping/>
  </p:clrMapOvr>
  <p:transition>
    <p:fade/>
  </p:transition>
</p:sld>
</file>

<file path=ppt/theme/theme1.xml><?xml version="1.0" encoding="utf-8"?>
<a:theme xmlns:a="http://schemas.openxmlformats.org/drawingml/2006/main" name="Highly Confidential">
  <a:themeElements>
    <a:clrScheme name="Avanade_Aurora">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Aurora.potx_Project05_SG01" id="{428A1B69-2E94-42AB-9A2F-DAFFDD04ABA4}" vid="{5BEBE594-7E4F-4EDA-AB5D-1B1B13B08BF3}"/>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otalTime>12627</TotalTime>
  <Words>557</Words>
  <Application>Microsoft Office PowerPoint</Application>
  <PresentationFormat>Widescreen</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Segoe UI</vt:lpstr>
      <vt:lpstr>Segoe UI Light</vt:lpstr>
      <vt:lpstr>SourceSansPro</vt:lpstr>
      <vt:lpstr>Wingdings</vt:lpstr>
      <vt:lpstr>Highly Confidential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Weber</dc:creator>
  <cp:lastModifiedBy>Ryan Millares</cp:lastModifiedBy>
  <cp:revision>22</cp:revision>
  <dcterms:created xsi:type="dcterms:W3CDTF">2018-04-24T23:44:58Z</dcterms:created>
  <dcterms:modified xsi:type="dcterms:W3CDTF">2023-01-31T21:55:43Z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2021-12-08T21:44:20Z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9c01611c-8243-4977-ac5e-9fb26dc07541</vt:lpwstr>
  </property>
  <property fmtid="{D5CDD505-2E9C-101B-9397-08002B2CF9AE}" pid="8" name="MSIP_Label_5fae8262-b78e-4366-8929-a5d6aac95320_ContentBits">
    <vt:lpwstr>0</vt:lpwstr>
  </property>
</Properties>
</file>