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0"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51215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28153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965044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93013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8063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2184769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14887459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avanade.sharepoint.com/sites/policies/Policies2/Data%20Management/1431_DataManagement.pdf"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5" name="Rectangle 4"/>
          <p:cNvSpPr/>
          <p:nvPr/>
        </p:nvSpPr>
        <p:spPr>
          <a:xfrm>
            <a:off x="960793" y="0"/>
            <a:ext cx="10270414" cy="203287"/>
          </a:xfrm>
          <a:prstGeom prst="rect">
            <a:avLst/>
          </a:prstGeom>
          <a:gradFill>
            <a:gsLst>
              <a:gs pos="80000">
                <a:srgbClr val="FF5800"/>
              </a:gs>
              <a:gs pos="0">
                <a:srgbClr val="89007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10" invalidUrl="https://avanade.sharepoint.com/sites/policies/Policies2/Data Management/1431_DataManagement.pdf"/>
              </a:rPr>
              <a:t>Data Management Policy</a:t>
            </a:r>
            <a:endParaRPr lang="en-US" sz="700" dirty="0">
              <a:solidFill>
                <a:srgbClr val="FF5800"/>
              </a:solidFill>
            </a:endParaRPr>
          </a:p>
        </p:txBody>
      </p:sp>
    </p:spTree>
    <p:extLst>
      <p:ext uri="{BB962C8B-B14F-4D97-AF65-F5344CB8AC3E}">
        <p14:creationId xmlns:p14="http://schemas.microsoft.com/office/powerpoint/2010/main" val="1548716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millares@avanade.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5074346" y="265866"/>
            <a:ext cx="6157946"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Key Selected Experience</a:t>
            </a:r>
          </a:p>
        </p:txBody>
      </p:sp>
      <p:sp>
        <p:nvSpPr>
          <p:cNvPr id="5" name="Rectangle 17"/>
          <p:cNvSpPr>
            <a:spLocks noChangeArrowheads="1"/>
          </p:cNvSpPr>
          <p:nvPr/>
        </p:nvSpPr>
        <p:spPr bwMode="auto">
          <a:xfrm>
            <a:off x="912418" y="4446730"/>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Professional Background</a:t>
            </a:r>
          </a:p>
        </p:txBody>
      </p:sp>
      <p:sp>
        <p:nvSpPr>
          <p:cNvPr id="6" name="Rectangle 18"/>
          <p:cNvSpPr>
            <a:spLocks noChangeArrowheads="1"/>
          </p:cNvSpPr>
          <p:nvPr/>
        </p:nvSpPr>
        <p:spPr bwMode="auto">
          <a:xfrm>
            <a:off x="911192" y="2742019"/>
            <a:ext cx="4022476" cy="1590697"/>
          </a:xfrm>
          <a:prstGeom prst="rect">
            <a:avLst/>
          </a:prstGeom>
          <a:noFill/>
          <a:ln w="3175">
            <a:noFill/>
            <a:miter lim="800000"/>
            <a:headEnd/>
            <a:tailEnd/>
          </a:ln>
        </p:spPr>
        <p:txBody>
          <a:bodyPr lIns="36000" tIns="36000" rIns="36000" bIns="36000"/>
          <a:lstStyle/>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r>
              <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rPr>
              <a:t> </a:t>
            </a: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7" name="Rectangle 17"/>
          <p:cNvSpPr>
            <a:spLocks noChangeArrowheads="1"/>
          </p:cNvSpPr>
          <p:nvPr/>
        </p:nvSpPr>
        <p:spPr bwMode="auto">
          <a:xfrm>
            <a:off x="898004" y="2384806"/>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Areas of Expertise</a:t>
            </a:r>
          </a:p>
        </p:txBody>
      </p:sp>
      <p:sp>
        <p:nvSpPr>
          <p:cNvPr id="8" name="Rectangle 4"/>
          <p:cNvSpPr>
            <a:spLocks noChangeArrowheads="1"/>
          </p:cNvSpPr>
          <p:nvPr/>
        </p:nvSpPr>
        <p:spPr bwMode="auto">
          <a:xfrm>
            <a:off x="1070882" y="306691"/>
            <a:ext cx="3769526" cy="1930924"/>
          </a:xfrm>
          <a:prstGeom prst="rect">
            <a:avLst/>
          </a:prstGeom>
          <a:solidFill>
            <a:srgbClr val="FFFFFF"/>
          </a:solidFill>
          <a:ln w="12700">
            <a:solidFill>
              <a:srgbClr val="000000"/>
            </a:solidFill>
            <a:miter lim="800000"/>
            <a:headEnd/>
            <a:tailEnd/>
          </a:ln>
          <a:effectLst>
            <a:outerShdw blurRad="139700" sx="103000" sy="103000" algn="ctr" rotWithShape="0">
              <a:srgbClr val="FF5800"/>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3" name="Rectangle 13"/>
          <p:cNvSpPr>
            <a:spLocks noChangeArrowheads="1"/>
          </p:cNvSpPr>
          <p:nvPr/>
        </p:nvSpPr>
        <p:spPr bwMode="auto">
          <a:xfrm>
            <a:off x="884756" y="2691311"/>
            <a:ext cx="4063325" cy="1752291"/>
          </a:xfrm>
          <a:prstGeom prst="rect">
            <a:avLst/>
          </a:prstGeom>
          <a:noFill/>
          <a:ln w="3175">
            <a:noFill/>
            <a:miter lim="800000"/>
            <a:headEnd/>
            <a:tailEnd/>
          </a:ln>
        </p:spPr>
        <p:txBody>
          <a:bodyPr wrap="none" lIns="36000" tIns="36000" rIns="36000" bIns="36000" anchor="t" anchorCtr="0"/>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Technical</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595959"/>
                </a:solidFill>
                <a:latin typeface="Calibri" panose="020F0502020204030204" pitchFamily="34" charset="0"/>
              </a:rPr>
              <a:t>C# / .NET / ASP.NET Web API, </a:t>
            </a:r>
            <a:r>
              <a:rPr lang="en-GB" sz="1100" dirty="0">
                <a:solidFill>
                  <a:srgbClr val="595959"/>
                </a:solidFill>
                <a:latin typeface="Calibri" panose="020F0502020204030204" pitchFamily="34" charset="0"/>
                <a:cs typeface="Times New Roman" pitchFamily="18" charset="0"/>
              </a:rPr>
              <a:t>Java, C/C++, Python, R</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Angular, </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Reactjs</a:t>
            </a:r>
            <a:r>
              <a:rPr lang="en-US" sz="1100" dirty="0">
                <a:solidFill>
                  <a:srgbClr val="595959"/>
                </a:solidFill>
                <a:latin typeface="Calibri" panose="020F0502020204030204" pitchFamily="34" charset="0"/>
              </a:rPr>
              <a:t>, </a:t>
            </a: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Typescript</a:t>
            </a:r>
            <a:r>
              <a:rPr lang="en-US" sz="1100" dirty="0">
                <a:solidFill>
                  <a:srgbClr val="595959"/>
                </a:solidFill>
                <a:latin typeface="Calibri" panose="020F0502020204030204" pitchFamily="34" charset="0"/>
              </a:rPr>
              <a:t>/</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Javascript</a:t>
            </a: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 </a:t>
            </a:r>
            <a:r>
              <a:rPr lang="en-US" sz="1100" dirty="0">
                <a:solidFill>
                  <a:srgbClr val="595959"/>
                </a:solidFill>
                <a:latin typeface="Calibri" panose="020F0502020204030204" pitchFamily="34" charset="0"/>
              </a:rPr>
              <a:t>NodeJS</a:t>
            </a:r>
          </a:p>
          <a:p>
            <a:pPr marL="1714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HTML</a:t>
            </a:r>
            <a:r>
              <a:rPr lang="en-US" sz="1100" dirty="0">
                <a:solidFill>
                  <a:srgbClr val="595959"/>
                </a:solidFill>
                <a:latin typeface="Calibri" panose="020F0502020204030204" pitchFamily="34" charset="0"/>
              </a:rPr>
              <a:t>, CSS</a:t>
            </a:r>
          </a:p>
          <a:p>
            <a:pPr marL="171450" marR="0" lvl="0" indent="-171450" algn="l" defTabSz="914400" rtl="0" eaLnBrk="1" fontAlgn="auto" latinLnBrk="0" hangingPunct="1">
              <a:lnSpc>
                <a:spcPct val="100000"/>
              </a:lnSpc>
              <a:spcBef>
                <a:spcPts val="0"/>
              </a:spcBef>
              <a:spcAft>
                <a:spcPts val="0"/>
              </a:spcAft>
              <a:buClrTx/>
              <a:buSzPct val="75000"/>
              <a:buFont typeface="Arial" panose="020B0604020202020204" pitchFamily="34" charset="0"/>
              <a:buChar char="•"/>
              <a:tabLst/>
              <a:defRPr/>
            </a:pPr>
            <a:r>
              <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rPr>
              <a:t>SQL, SQL Server/PostgreSQL, MongoDB, NoSQL</a:t>
            </a:r>
          </a:p>
          <a:p>
            <a:pPr marL="171450" marR="0" lvl="0" indent="-171450" algn="l" defTabSz="914400" rtl="0" eaLnBrk="1" fontAlgn="auto" latinLnBrk="0" hangingPunct="1">
              <a:lnSpc>
                <a:spcPct val="100000"/>
              </a:lnSpc>
              <a:spcBef>
                <a:spcPts val="0"/>
              </a:spcBef>
              <a:spcAft>
                <a:spcPts val="0"/>
              </a:spcAft>
              <a:buClrTx/>
              <a:buSzPct val="75000"/>
              <a:buFont typeface="Arial" panose="020B0604020202020204" pitchFamily="34" charset="0"/>
              <a:buChar char="•"/>
              <a:tabLst/>
              <a:defRPr/>
            </a:pPr>
            <a:r>
              <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rPr>
              <a:t>Stored Procedures/Functions/Triggers</a:t>
            </a:r>
          </a:p>
          <a:p>
            <a:pPr marL="171450" marR="0" lvl="0" indent="-171450" algn="l" defTabSz="914400" rtl="0" eaLnBrk="1" fontAlgn="auto" latinLnBrk="0" hangingPunct="1">
              <a:lnSpc>
                <a:spcPct val="100000"/>
              </a:lnSpc>
              <a:spcBef>
                <a:spcPts val="0"/>
              </a:spcBef>
              <a:spcAft>
                <a:spcPts val="0"/>
              </a:spcAft>
              <a:buClrTx/>
              <a:buSzPct val="75000"/>
              <a:buFont typeface="Arial" panose="020B0604020202020204" pitchFamily="34" charset="0"/>
              <a:buChar char="•"/>
              <a:tabLst/>
              <a:defRPr/>
            </a:pPr>
            <a:r>
              <a:rPr lang="en-GB" sz="1100" dirty="0">
                <a:solidFill>
                  <a:srgbClr val="595959"/>
                </a:solidFill>
                <a:latin typeface="Calibri" panose="020F0502020204030204" pitchFamily="34" charset="0"/>
                <a:cs typeface="Times New Roman" pitchFamily="18" charset="0"/>
              </a:rPr>
              <a:t>Unity Game Engine, 3DSMax</a:t>
            </a: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71450" indent="-171450">
              <a:buSzPct val="75000"/>
              <a:buFont typeface="Arial" panose="020B0604020202020204" pitchFamily="34" charset="0"/>
              <a:buChar char="•"/>
              <a:defRPr/>
            </a:pPr>
            <a:r>
              <a:rPr lang="en-US" sz="1100" dirty="0">
                <a:solidFill>
                  <a:srgbClr val="595959"/>
                </a:solidFill>
                <a:latin typeface="Calibri" panose="020F0502020204030204" pitchFamily="34" charset="0"/>
              </a:rPr>
              <a:t>Azure DevOps, Git, GitHub, Azure Active Directory</a:t>
            </a:r>
          </a:p>
          <a:p>
            <a:pPr marL="171450" indent="-171450">
              <a:buSzPct val="75000"/>
              <a:buFont typeface="Arial" panose="020B0604020202020204" pitchFamily="34" charset="0"/>
              <a:buChar char="•"/>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AZ-900</a:t>
            </a: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40" y="1681936"/>
            <a:ext cx="1612410" cy="591752"/>
          </a:xfrm>
          <a:prstGeom prst="rect">
            <a:avLst/>
          </a:prstGeom>
        </p:spPr>
      </p:pic>
      <p:cxnSp>
        <p:nvCxnSpPr>
          <p:cNvPr id="3" name="Straight Connector 2">
            <a:extLst>
              <a:ext uri="{FF2B5EF4-FFF2-40B4-BE49-F238E27FC236}">
                <a16:creationId xmlns:a16="http://schemas.microsoft.com/office/drawing/2014/main" id="{C93D40E0-D68D-4E5D-89BE-547FE3706177}"/>
              </a:ext>
            </a:extLst>
          </p:cNvPr>
          <p:cNvCxnSpPr>
            <a:cxnSpLocks/>
          </p:cNvCxnSpPr>
          <p:nvPr/>
        </p:nvCxnSpPr>
        <p:spPr>
          <a:xfrm>
            <a:off x="2856089" y="1274092"/>
            <a:ext cx="188524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FBCF0D-4717-41B3-BF9B-20AE0E9A3DE1}"/>
              </a:ext>
            </a:extLst>
          </p:cNvPr>
          <p:cNvSpPr txBox="1"/>
          <p:nvPr/>
        </p:nvSpPr>
        <p:spPr>
          <a:xfrm>
            <a:off x="2769923" y="399669"/>
            <a:ext cx="197141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Millares</a:t>
            </a: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p:txBody>
      </p:sp>
      <p:sp>
        <p:nvSpPr>
          <p:cNvPr id="11" name="TextBox 10">
            <a:extLst>
              <a:ext uri="{FF2B5EF4-FFF2-40B4-BE49-F238E27FC236}">
                <a16:creationId xmlns:a16="http://schemas.microsoft.com/office/drawing/2014/main" id="{8095DE34-ED35-4EA2-9077-162372868335}"/>
              </a:ext>
            </a:extLst>
          </p:cNvPr>
          <p:cNvSpPr txBox="1"/>
          <p:nvPr/>
        </p:nvSpPr>
        <p:spPr>
          <a:xfrm>
            <a:off x="2750610" y="638520"/>
            <a:ext cx="201373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Analyst, Full Stack Developer</a:t>
            </a:r>
          </a:p>
        </p:txBody>
      </p:sp>
      <p:sp>
        <p:nvSpPr>
          <p:cNvPr id="16" name="TextBox 15">
            <a:extLst>
              <a:ext uri="{FF2B5EF4-FFF2-40B4-BE49-F238E27FC236}">
                <a16:creationId xmlns:a16="http://schemas.microsoft.com/office/drawing/2014/main" id="{09029C8A-DD17-4E70-A0D2-29C9E446B2E2}"/>
              </a:ext>
            </a:extLst>
          </p:cNvPr>
          <p:cNvSpPr txBox="1"/>
          <p:nvPr/>
        </p:nvSpPr>
        <p:spPr>
          <a:xfrm>
            <a:off x="2750610" y="779192"/>
            <a:ext cx="188356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Software Engineering</a:t>
            </a:r>
          </a:p>
        </p:txBody>
      </p:sp>
      <p:sp>
        <p:nvSpPr>
          <p:cNvPr id="14" name="TextBox 13">
            <a:extLst>
              <a:ext uri="{FF2B5EF4-FFF2-40B4-BE49-F238E27FC236}">
                <a16:creationId xmlns:a16="http://schemas.microsoft.com/office/drawing/2014/main" id="{1029A083-6049-4383-9441-1F3A87ECC0E6}"/>
              </a:ext>
            </a:extLst>
          </p:cNvPr>
          <p:cNvSpPr txBox="1"/>
          <p:nvPr/>
        </p:nvSpPr>
        <p:spPr>
          <a:xfrm>
            <a:off x="2763557" y="1309511"/>
            <a:ext cx="1977776"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Inc.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26272B"/>
                </a:solidFill>
                <a:effectLst/>
                <a:latin typeface="SourceSansPro"/>
              </a:rPr>
              <a:t>Los Angeles Song 5418 McConnell Ave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E7E6E6">
                    <a:lumMod val="10000"/>
                  </a:srgbClr>
                </a:solidFill>
                <a:latin typeface="Calibri" panose="020F0502020204030204" pitchFamily="34" charset="0"/>
                <a:cs typeface="Calibri" panose="020F0502020204030204" pitchFamily="34" charset="0"/>
                <a:hlinkClick r:id="rId3"/>
              </a:rPr>
              <a:t>r</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cs typeface="Calibri" panose="020F0502020204030204" pitchFamily="34" charset="0"/>
                <a:hlinkClick r:id="rId3"/>
              </a:rPr>
              <a:t>yan.millares@avanade.com</a:t>
            </a: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Mobile: (949) 276-1774</a:t>
            </a:r>
          </a:p>
        </p:txBody>
      </p:sp>
      <p:sp>
        <p:nvSpPr>
          <p:cNvPr id="17" name="TextBox 16">
            <a:extLst>
              <a:ext uri="{FF2B5EF4-FFF2-40B4-BE49-F238E27FC236}">
                <a16:creationId xmlns:a16="http://schemas.microsoft.com/office/drawing/2014/main" id="{32C7722D-7D77-4BCD-A3A0-1E75794F7CBE}"/>
              </a:ext>
            </a:extLst>
          </p:cNvPr>
          <p:cNvSpPr txBox="1"/>
          <p:nvPr/>
        </p:nvSpPr>
        <p:spPr>
          <a:xfrm>
            <a:off x="911192" y="4742587"/>
            <a:ext cx="4036890"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595959"/>
                </a:solidFill>
                <a:latin typeface="Calibri" panose="020F0502020204030204" pitchFamily="34" charset="0"/>
                <a:cs typeface="Calibri" panose="020F0502020204030204" pitchFamily="34" charset="0"/>
              </a:rPr>
              <a:t>Ryan Millares is a full stack developer with a passion in developing dynamic, interactive, user-focused front-end solutions for web applications. He enjoys exploring various use cases and approaching problems with different personas to handle all possible edge cases with precision and efficiency. Ryan seeks out ways to improve upon applications beyond minimal functionality to exceed the expectations of users and build software that fully delivers its capabilities.</a:t>
            </a:r>
          </a:p>
        </p:txBody>
      </p:sp>
      <p:sp>
        <p:nvSpPr>
          <p:cNvPr id="18" name="TextBox 17">
            <a:extLst>
              <a:ext uri="{FF2B5EF4-FFF2-40B4-BE49-F238E27FC236}">
                <a16:creationId xmlns:a16="http://schemas.microsoft.com/office/drawing/2014/main" id="{C7E7CAC9-EF8B-4E5F-AE12-BE14D15BF30E}"/>
              </a:ext>
            </a:extLst>
          </p:cNvPr>
          <p:cNvSpPr txBox="1"/>
          <p:nvPr/>
        </p:nvSpPr>
        <p:spPr>
          <a:xfrm>
            <a:off x="5014626" y="473491"/>
            <a:ext cx="6157946" cy="68788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Private Foundation Fighting Inequality– Full Stack Developer</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ReactJS, NodeJS, C#/ASP.NET, Azure Active Directory, MS SQL Server, Dapper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 full stack developer creating new features for an </a:t>
            </a:r>
            <a:r>
              <a:rPr lang="en-US" sz="1100" dirty="0">
                <a:solidFill>
                  <a:srgbClr val="E7E6E6">
                    <a:lumMod val="10000"/>
                  </a:srgbClr>
                </a:solidFill>
                <a:latin typeface="Calibri" panose="020F0502020204030204" pitchFamily="34" charset="0"/>
                <a:cs typeface="Calibri" panose="020F0502020204030204" pitchFamily="34" charset="0"/>
              </a:rPr>
              <a:t>employee-management web app. He created new features to add, edit, delete and assign new project members, teams, and certifications.  He created data entry screens, popup modals, and paginated data grids that integrated with new API endpoints. Ryan created the controllers called by the new components that used a custom Dapper data layer. He used Dapper to execute custom SQL to read and write data. Ryan also enabled pagination in SQL using window functions. Ryan managed the app registration in Azure Active Directory B2C. </a:t>
            </a:r>
          </a:p>
          <a:p>
            <a:pPr marR="0" lvl="0" algn="l" defTabSz="914400" rtl="0" eaLnBrk="1" fontAlgn="auto" latinLnBrk="0" hangingPunct="1">
              <a:lnSpc>
                <a:spcPct val="100000"/>
              </a:lnSpc>
              <a:spcBef>
                <a:spcPts val="0"/>
              </a:spcBef>
              <a:spcAft>
                <a:spcPts val="0"/>
              </a:spcAft>
              <a:buClrTx/>
              <a:buSzTx/>
              <a:tabLst/>
              <a:defRPr/>
            </a:pPr>
            <a:endParaRPr lang="en-US" sz="1100"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 Full Stack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ReactJS,  NodeJS, C#/.NET, Azure DevOps, MS SQL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 full stack developer for Avanade on an internal web application that calculated and compared the costs of migrating operations to an Azure Infrastructure-as-a-Service (IaaS) or Platform-as-a-Service (PaaS) based on customizable fields for virtual machines, databases, </a:t>
            </a:r>
            <a:r>
              <a:rPr kumimoji="0" lang="en-US" sz="1100" b="0" i="0" u="none" strike="noStrike" kern="1200" cap="none" spc="0" normalizeH="0" baseline="0" noProof="0" dirty="0" err="1">
                <a:ln>
                  <a:noFill/>
                </a:ln>
                <a:solidFill>
                  <a:srgbClr val="E7E6E6">
                    <a:lumMod val="10000"/>
                  </a:srgbClr>
                </a:solidFill>
                <a:effectLst/>
                <a:uLnTx/>
                <a:uFillTx/>
                <a:latin typeface="Calibri" panose="020F0502020204030204" pitchFamily="34" charset="0"/>
                <a:ea typeface="+mn-ea"/>
                <a:cs typeface="Calibri" panose="020F0502020204030204" pitchFamily="34" charset="0"/>
              </a:rPr>
              <a:t>AppService</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 and APIs. Primary responsibilities included leveraging ReactJS to implement new features and enhance the UI, implementing new backend API endpoints in C#/.NET to add CRUD features to the app, integrating the API endpoints into the frontend, and managing project sprints and backlog items on Azure DevOps.</a:t>
            </a: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Large Auto Insurance Company – Full Stack Developer</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Angular, Typescript, HTML5, C#/.NET, Azure DevOps,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Ryan worked as a full stack developer to implement crucial features for an insurance quote management app. He created data entry pages integrated with new API endpoints to add and edit info on new and existing insurance quotes, as well as to add, edit, assign, or delete vehicles and drivers from the quote, using Angular services to persist data locally. He created the summary page containing a collapsible overview of the quote and calculated price, as well as navigation menus to go back and edit previously completed steps. Ryan created an interactive data table to display a list of all quotes, either by the logged-in user or by everyone depending on permissions, as well as a customizable multi-search bar to filter the table by price range, holder name, date of creation, and other fields.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rgbClr val="595959"/>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p:txBody>
      </p:sp>
      <p:pic>
        <p:nvPicPr>
          <p:cNvPr id="21" name="Picture 20" descr="A person wearing glasses&#10;&#10;Description automatically generated with medium confidence">
            <a:extLst>
              <a:ext uri="{FF2B5EF4-FFF2-40B4-BE49-F238E27FC236}">
                <a16:creationId xmlns:a16="http://schemas.microsoft.com/office/drawing/2014/main" id="{0455BC43-101C-4F72-BD62-6D4E55369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371" y="399667"/>
            <a:ext cx="1075063" cy="1433417"/>
          </a:xfrm>
          <a:prstGeom prst="rect">
            <a:avLst/>
          </a:prstGeom>
        </p:spPr>
      </p:pic>
      <p:sp>
        <p:nvSpPr>
          <p:cNvPr id="23" name="Rectangle 13">
            <a:extLst>
              <a:ext uri="{FF2B5EF4-FFF2-40B4-BE49-F238E27FC236}">
                <a16:creationId xmlns:a16="http://schemas.microsoft.com/office/drawing/2014/main" id="{C261BCB4-F2D8-B81F-855D-062A8C6DDABE}"/>
              </a:ext>
            </a:extLst>
          </p:cNvPr>
          <p:cNvSpPr>
            <a:spLocks noChangeArrowheads="1"/>
          </p:cNvSpPr>
          <p:nvPr/>
        </p:nvSpPr>
        <p:spPr bwMode="auto">
          <a:xfrm>
            <a:off x="884757" y="5710451"/>
            <a:ext cx="4005813" cy="1752291"/>
          </a:xfrm>
          <a:prstGeom prst="rect">
            <a:avLst/>
          </a:prstGeom>
          <a:noFill/>
          <a:ln w="3175">
            <a:noFill/>
            <a:miter lim="800000"/>
            <a:headEnd/>
            <a:tailEnd/>
          </a:ln>
        </p:spPr>
        <p:txBody>
          <a:bodyPr wrap="none" lIns="36000" tIns="36000" rIns="36000" bIns="36000" anchor="t" anchorCtr="0"/>
          <a:lstStyle/>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74402739"/>
      </p:ext>
    </p:extLst>
  </p:cSld>
  <p:clrMapOvr>
    <a:masterClrMapping/>
  </p:clrMapOvr>
  <p:transition>
    <p:fade/>
  </p:transition>
</p:sld>
</file>

<file path=ppt/theme/theme1.xml><?xml version="1.0" encoding="utf-8"?>
<a:theme xmlns:a="http://schemas.openxmlformats.org/drawingml/2006/main" name="Highly Confidential">
  <a:themeElements>
    <a:clrScheme name="Avanade_Aurora">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Aurora.potx_Project05_SG01" id="{428A1B69-2E94-42AB-9A2F-DAFFDD04ABA4}" vid="{5BEBE594-7E4F-4EDA-AB5D-1B1B13B08BF3}"/>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List>
</file>

<file path=docProps/app.xml><?xml version="1.0" encoding="utf-8"?>
<Properties xmlns="http://schemas.openxmlformats.org/officeDocument/2006/extended-properties" xmlns:vt="http://schemas.openxmlformats.org/officeDocument/2006/docPropsVTypes">
  <TotalTime>17089</TotalTime>
  <Words>613</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Light</vt:lpstr>
      <vt:lpstr>SourceSansPro</vt:lpstr>
      <vt:lpstr>Highly Confidential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Weber</dc:creator>
  <cp:lastModifiedBy>Ryan Millares</cp:lastModifiedBy>
  <cp:revision>34</cp:revision>
  <dcterms:created xsi:type="dcterms:W3CDTF">2018-04-24T23:44:58Z</dcterms:created>
  <dcterms:modified xsi:type="dcterms:W3CDTF">2023-02-04T00:17:40Z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2021-12-08T21:44:20Z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9c01611c-8243-4977-ac5e-9fb26dc07541</vt:lpwstr>
  </property>
  <property fmtid="{D5CDD505-2E9C-101B-9397-08002B2CF9AE}" pid="8" name="MSIP_Label_5fae8262-b78e-4366-8929-a5d6aac95320_ContentBits">
    <vt:lpwstr>0</vt:lpwstr>
  </property>
</Properties>
</file>