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67" r:id="rId4"/>
    <p:sldId id="269" r:id="rId5"/>
    <p:sldId id="270" r:id="rId6"/>
    <p:sldId id="271" r:id="rId7"/>
    <p:sldId id="272" r:id="rId8"/>
    <p:sldId id="273" r:id="rId9"/>
    <p:sldId id="277" r:id="rId10"/>
    <p:sldId id="274" r:id="rId11"/>
    <p:sldId id="275" r:id="rId12"/>
    <p:sldId id="276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8" r:id="rId21"/>
    <p:sldId id="279" r:id="rId22"/>
    <p:sldId id="280" r:id="rId23"/>
    <p:sldId id="281" r:id="rId24"/>
    <p:sldId id="282" r:id="rId25"/>
    <p:sldId id="263" r:id="rId26"/>
    <p:sldId id="268" r:id="rId27"/>
    <p:sldId id="264" r:id="rId28"/>
    <p:sldId id="265" r:id="rId29"/>
    <p:sldId id="261" r:id="rId30"/>
    <p:sldId id="266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Shu Wang" initials="SW" lastIdx="1" clrIdx="1">
    <p:extLst>
      <p:ext uri="{19B8F6BF-5375-455C-9EA6-DF929625EA0E}">
        <p15:presenceInfo xmlns:p15="http://schemas.microsoft.com/office/powerpoint/2012/main" userId="9f50ad8794ace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70" autoAdjust="0"/>
  </p:normalViewPr>
  <p:slideViewPr>
    <p:cSldViewPr snapToGrid="0" snapToObjects="1">
      <p:cViewPr varScale="1">
        <p:scale>
          <a:sx n="63" d="100"/>
          <a:sy n="63" d="100"/>
        </p:scale>
        <p:origin x="19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w\Desktop\MATH512\Project_1\DEJDsimulation\R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w\Desktop\MATH512\Project_1\DEJDsimulation\R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w\Desktop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w\Desktop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European Call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'for figures'!$B$1</c:f>
              <c:strCache>
                <c:ptCount val="1"/>
                <c:pt idx="0">
                  <c:v>0.6</c:v>
                </c:pt>
              </c:strCache>
            </c:strRef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figures'!$A$9:$A$15</c:f>
              <c:numCache>
                <c:formatCode>General</c:formatCode>
                <c:ptCount val="7"/>
                <c:pt idx="0">
                  <c:v>94</c:v>
                </c:pt>
                <c:pt idx="1">
                  <c:v>96</c:v>
                </c:pt>
                <c:pt idx="2">
                  <c:v>98</c:v>
                </c:pt>
                <c:pt idx="3">
                  <c:v>100</c:v>
                </c:pt>
                <c:pt idx="4">
                  <c:v>102</c:v>
                </c:pt>
                <c:pt idx="5">
                  <c:v>104</c:v>
                </c:pt>
                <c:pt idx="6">
                  <c:v>106</c:v>
                </c:pt>
              </c:numCache>
            </c:numRef>
          </c:cat>
          <c:val>
            <c:numRef>
              <c:f>'for figures'!$B$9:$B$15</c:f>
              <c:numCache>
                <c:formatCode>General</c:formatCode>
                <c:ptCount val="7"/>
                <c:pt idx="0">
                  <c:v>6.5352699999999997</c:v>
                </c:pt>
                <c:pt idx="1">
                  <c:v>4.8900600000000001</c:v>
                </c:pt>
                <c:pt idx="2">
                  <c:v>3.5463300000000002</c:v>
                </c:pt>
                <c:pt idx="3">
                  <c:v>2.5621200000000002</c:v>
                </c:pt>
                <c:pt idx="4">
                  <c:v>1.8406499999999999</c:v>
                </c:pt>
                <c:pt idx="5">
                  <c:v>0.98237200000000002</c:v>
                </c:pt>
                <c:pt idx="6">
                  <c:v>0.59459300000000004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48-4A58-99C8-6BB381B9A09D}"/>
            </c:ext>
          </c:extLst>
        </c:ser>
        <c:ser>
          <c:idx val="1"/>
          <c:order val="1"/>
          <c:tx>
            <c:strRef>
              <c:f>'for figures'!$C$1</c:f>
              <c:strCache>
                <c:ptCount val="1"/>
                <c:pt idx="0">
                  <c:v>0.9</c:v>
                </c:pt>
              </c:strCache>
            </c:strRef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figures'!$A$9:$A$15</c:f>
              <c:numCache>
                <c:formatCode>General</c:formatCode>
                <c:ptCount val="7"/>
                <c:pt idx="0">
                  <c:v>94</c:v>
                </c:pt>
                <c:pt idx="1">
                  <c:v>96</c:v>
                </c:pt>
                <c:pt idx="2">
                  <c:v>98</c:v>
                </c:pt>
                <c:pt idx="3">
                  <c:v>100</c:v>
                </c:pt>
                <c:pt idx="4">
                  <c:v>102</c:v>
                </c:pt>
                <c:pt idx="5">
                  <c:v>104</c:v>
                </c:pt>
                <c:pt idx="6">
                  <c:v>106</c:v>
                </c:pt>
              </c:numCache>
            </c:numRef>
          </c:cat>
          <c:val>
            <c:numRef>
              <c:f>'for figures'!$C$9:$C$15</c:f>
              <c:numCache>
                <c:formatCode>General</c:formatCode>
                <c:ptCount val="7"/>
                <c:pt idx="0">
                  <c:v>7.1174200000000001</c:v>
                </c:pt>
                <c:pt idx="1">
                  <c:v>5.5701999999999998</c:v>
                </c:pt>
                <c:pt idx="2">
                  <c:v>4.1651800000000003</c:v>
                </c:pt>
                <c:pt idx="3">
                  <c:v>3.1376300000000001</c:v>
                </c:pt>
                <c:pt idx="4">
                  <c:v>2.1732100000000001</c:v>
                </c:pt>
                <c:pt idx="5">
                  <c:v>1.4156</c:v>
                </c:pt>
                <c:pt idx="6">
                  <c:v>0.99833499999999997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48-4A58-99C8-6BB381B9A09D}"/>
            </c:ext>
          </c:extLst>
        </c:ser>
        <c:ser>
          <c:idx val="2"/>
          <c:order val="2"/>
          <c:tx>
            <c:strRef>
              <c:f>'for figures'!$D$1</c:f>
              <c:strCache>
                <c:ptCount val="1"/>
                <c:pt idx="0">
                  <c:v>1.2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'for figures'!$A$9:$A$15</c:f>
              <c:numCache>
                <c:formatCode>General</c:formatCode>
                <c:ptCount val="7"/>
                <c:pt idx="0">
                  <c:v>94</c:v>
                </c:pt>
                <c:pt idx="1">
                  <c:v>96</c:v>
                </c:pt>
                <c:pt idx="2">
                  <c:v>98</c:v>
                </c:pt>
                <c:pt idx="3">
                  <c:v>100</c:v>
                </c:pt>
                <c:pt idx="4">
                  <c:v>102</c:v>
                </c:pt>
                <c:pt idx="5">
                  <c:v>104</c:v>
                </c:pt>
                <c:pt idx="6">
                  <c:v>106</c:v>
                </c:pt>
              </c:numCache>
            </c:numRef>
          </c:cat>
          <c:val>
            <c:numRef>
              <c:f>'for figures'!$D$9:$D$15</c:f>
              <c:numCache>
                <c:formatCode>General</c:formatCode>
                <c:ptCount val="7"/>
                <c:pt idx="0">
                  <c:v>7.0587299999999997</c:v>
                </c:pt>
                <c:pt idx="1">
                  <c:v>5.8812499999999996</c:v>
                </c:pt>
                <c:pt idx="2">
                  <c:v>4.55532</c:v>
                </c:pt>
                <c:pt idx="3">
                  <c:v>3.51261</c:v>
                </c:pt>
                <c:pt idx="4">
                  <c:v>2.6061800000000002</c:v>
                </c:pt>
                <c:pt idx="5">
                  <c:v>1.8710199999999999</c:v>
                </c:pt>
                <c:pt idx="6">
                  <c:v>1.4549099999999999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48-4A58-99C8-6BB381B9A09D}"/>
            </c:ext>
          </c:extLst>
        </c:ser>
        <c:ser>
          <c:idx val="3"/>
          <c:order val="3"/>
          <c:tx>
            <c:strRef>
              <c:f>'for figures'!$E$1</c:f>
              <c:strCache>
                <c:ptCount val="1"/>
                <c:pt idx="0">
                  <c:v>1.5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figures'!$A$9:$A$15</c:f>
              <c:numCache>
                <c:formatCode>General</c:formatCode>
                <c:ptCount val="7"/>
                <c:pt idx="0">
                  <c:v>94</c:v>
                </c:pt>
                <c:pt idx="1">
                  <c:v>96</c:v>
                </c:pt>
                <c:pt idx="2">
                  <c:v>98</c:v>
                </c:pt>
                <c:pt idx="3">
                  <c:v>100</c:v>
                </c:pt>
                <c:pt idx="4">
                  <c:v>102</c:v>
                </c:pt>
                <c:pt idx="5">
                  <c:v>104</c:v>
                </c:pt>
                <c:pt idx="6">
                  <c:v>106</c:v>
                </c:pt>
              </c:numCache>
            </c:numRef>
          </c:cat>
          <c:val>
            <c:numRef>
              <c:f>'for figures'!$E$9:$E$15</c:f>
              <c:numCache>
                <c:formatCode>General</c:formatCode>
                <c:ptCount val="7"/>
                <c:pt idx="0">
                  <c:v>7.3823600000000003</c:v>
                </c:pt>
                <c:pt idx="1">
                  <c:v>6.0995299999999997</c:v>
                </c:pt>
                <c:pt idx="2">
                  <c:v>4.9262499999999996</c:v>
                </c:pt>
                <c:pt idx="3">
                  <c:v>3.96536</c:v>
                </c:pt>
                <c:pt idx="4">
                  <c:v>3.1802600000000001</c:v>
                </c:pt>
                <c:pt idx="5">
                  <c:v>2.1130499999999999</c:v>
                </c:pt>
                <c:pt idx="6">
                  <c:v>1.7530399999999999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48-4A58-99C8-6BB381B9A09D}"/>
            </c:ext>
          </c:extLst>
        </c:ser>
        <c:ser>
          <c:idx val="4"/>
          <c:order val="4"/>
          <c:tx>
            <c:strRef>
              <c:f>'for figures'!$F$1</c:f>
              <c:strCache>
                <c:ptCount val="1"/>
                <c:pt idx="0">
                  <c:v>1.8</c:v>
                </c:pt>
              </c:strCache>
            </c:strRef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figures'!$A$9:$A$15</c:f>
              <c:numCache>
                <c:formatCode>General</c:formatCode>
                <c:ptCount val="7"/>
                <c:pt idx="0">
                  <c:v>94</c:v>
                </c:pt>
                <c:pt idx="1">
                  <c:v>96</c:v>
                </c:pt>
                <c:pt idx="2">
                  <c:v>98</c:v>
                </c:pt>
                <c:pt idx="3">
                  <c:v>100</c:v>
                </c:pt>
                <c:pt idx="4">
                  <c:v>102</c:v>
                </c:pt>
                <c:pt idx="5">
                  <c:v>104</c:v>
                </c:pt>
                <c:pt idx="6">
                  <c:v>106</c:v>
                </c:pt>
              </c:numCache>
            </c:numRef>
          </c:cat>
          <c:val>
            <c:numRef>
              <c:f>'for figures'!$F$9:$F$15</c:f>
              <c:numCache>
                <c:formatCode>General</c:formatCode>
                <c:ptCount val="7"/>
                <c:pt idx="0">
                  <c:v>7.8496800000000002</c:v>
                </c:pt>
                <c:pt idx="1">
                  <c:v>6.4196499999999999</c:v>
                </c:pt>
                <c:pt idx="2">
                  <c:v>5.0970500000000003</c:v>
                </c:pt>
                <c:pt idx="3">
                  <c:v>4.3604200000000004</c:v>
                </c:pt>
                <c:pt idx="4">
                  <c:v>3.45871</c:v>
                </c:pt>
                <c:pt idx="5">
                  <c:v>2.6936499999999999</c:v>
                </c:pt>
                <c:pt idx="6">
                  <c:v>2.05593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48-4A58-99C8-6BB381B9A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665760"/>
        <c:axId val="562668056"/>
      </c:lineChart>
      <c:catAx>
        <c:axId val="56266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strike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68056"/>
        <c:crosses val="autoZero"/>
        <c:auto val="1"/>
        <c:lblAlgn val="ctr"/>
        <c:lblOffset val="100"/>
        <c:noMultiLvlLbl val="0"/>
      </c:catAx>
      <c:valAx>
        <c:axId val="56266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6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European Put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'for figures'!$L$1</c:f>
              <c:strCache>
                <c:ptCount val="1"/>
                <c:pt idx="0">
                  <c:v>0.6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figures'!$K$7:$K$13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  <c:pt idx="5">
                  <c:v>100</c:v>
                </c:pt>
                <c:pt idx="6">
                  <c:v>102</c:v>
                </c:pt>
              </c:numCache>
            </c:numRef>
          </c:cat>
          <c:val>
            <c:numRef>
              <c:f>'for figures'!$L$7:$L$13</c:f>
              <c:numCache>
                <c:formatCode>General</c:formatCode>
                <c:ptCount val="7"/>
                <c:pt idx="0">
                  <c:v>0.11182400000000001</c:v>
                </c:pt>
                <c:pt idx="1">
                  <c:v>0.25030999999999998</c:v>
                </c:pt>
                <c:pt idx="2">
                  <c:v>0.49275799999999997</c:v>
                </c:pt>
                <c:pt idx="3">
                  <c:v>0.95681099999999997</c:v>
                </c:pt>
                <c:pt idx="4">
                  <c:v>1.5946400000000001</c:v>
                </c:pt>
                <c:pt idx="5">
                  <c:v>2.3353299999999999</c:v>
                </c:pt>
                <c:pt idx="6">
                  <c:v>3.2580900000000002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B-4166-B325-79E4F995E784}"/>
            </c:ext>
          </c:extLst>
        </c:ser>
        <c:ser>
          <c:idx val="1"/>
          <c:order val="1"/>
          <c:tx>
            <c:strRef>
              <c:f>'for figures'!$M$1</c:f>
              <c:strCache>
                <c:ptCount val="1"/>
                <c:pt idx="0">
                  <c:v>0.9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figures'!$K$7:$K$13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  <c:pt idx="5">
                  <c:v>100</c:v>
                </c:pt>
                <c:pt idx="6">
                  <c:v>102</c:v>
                </c:pt>
              </c:numCache>
            </c:numRef>
          </c:cat>
          <c:val>
            <c:numRef>
              <c:f>'for figures'!$M$7:$M$13</c:f>
              <c:numCache>
                <c:formatCode>General</c:formatCode>
                <c:ptCount val="7"/>
                <c:pt idx="0">
                  <c:v>0.26829799999999998</c:v>
                </c:pt>
                <c:pt idx="1">
                  <c:v>0.43823299999999998</c:v>
                </c:pt>
                <c:pt idx="2">
                  <c:v>0.81038500000000002</c:v>
                </c:pt>
                <c:pt idx="3">
                  <c:v>1.3752</c:v>
                </c:pt>
                <c:pt idx="4">
                  <c:v>2.0471900000000001</c:v>
                </c:pt>
                <c:pt idx="5">
                  <c:v>2.96231</c:v>
                </c:pt>
                <c:pt idx="6">
                  <c:v>4.0492499999999998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FB-4166-B325-79E4F995E784}"/>
            </c:ext>
          </c:extLst>
        </c:ser>
        <c:ser>
          <c:idx val="2"/>
          <c:order val="2"/>
          <c:tx>
            <c:strRef>
              <c:f>'for figures'!$N$1</c:f>
              <c:strCache>
                <c:ptCount val="1"/>
                <c:pt idx="0">
                  <c:v>1.2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'for figures'!$K$7:$K$13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  <c:pt idx="5">
                  <c:v>100</c:v>
                </c:pt>
                <c:pt idx="6">
                  <c:v>102</c:v>
                </c:pt>
              </c:numCache>
            </c:numRef>
          </c:cat>
          <c:val>
            <c:numRef>
              <c:f>'for figures'!$N$7:$N$13</c:f>
              <c:numCache>
                <c:formatCode>General</c:formatCode>
                <c:ptCount val="7"/>
                <c:pt idx="0">
                  <c:v>0.414132</c:v>
                </c:pt>
                <c:pt idx="1">
                  <c:v>0.77415299999999998</c:v>
                </c:pt>
                <c:pt idx="2">
                  <c:v>1.2445299999999999</c:v>
                </c:pt>
                <c:pt idx="3">
                  <c:v>1.7751300000000001</c:v>
                </c:pt>
                <c:pt idx="4">
                  <c:v>2.44726</c:v>
                </c:pt>
                <c:pt idx="5">
                  <c:v>3.4855499999999999</c:v>
                </c:pt>
                <c:pt idx="6">
                  <c:v>4.5599400000000001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FB-4166-B325-79E4F995E784}"/>
            </c:ext>
          </c:extLst>
        </c:ser>
        <c:ser>
          <c:idx val="3"/>
          <c:order val="3"/>
          <c:tx>
            <c:strRef>
              <c:f>'for figures'!$O$1</c:f>
              <c:strCache>
                <c:ptCount val="1"/>
                <c:pt idx="0">
                  <c:v>1.5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figures'!$K$7:$K$13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  <c:pt idx="5">
                  <c:v>100</c:v>
                </c:pt>
                <c:pt idx="6">
                  <c:v>102</c:v>
                </c:pt>
              </c:numCache>
            </c:numRef>
          </c:cat>
          <c:val>
            <c:numRef>
              <c:f>'for figures'!$O$7:$O$13</c:f>
              <c:numCache>
                <c:formatCode>General</c:formatCode>
                <c:ptCount val="7"/>
                <c:pt idx="0">
                  <c:v>0.64573000000000003</c:v>
                </c:pt>
                <c:pt idx="1">
                  <c:v>1.06314</c:v>
                </c:pt>
                <c:pt idx="2">
                  <c:v>1.53433</c:v>
                </c:pt>
                <c:pt idx="3">
                  <c:v>2.14927</c:v>
                </c:pt>
                <c:pt idx="4">
                  <c:v>2.8184</c:v>
                </c:pt>
                <c:pt idx="5">
                  <c:v>3.8237100000000002</c:v>
                </c:pt>
                <c:pt idx="6">
                  <c:v>4.8999100000000002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FB-4166-B325-79E4F995E784}"/>
            </c:ext>
          </c:extLst>
        </c:ser>
        <c:ser>
          <c:idx val="4"/>
          <c:order val="4"/>
          <c:tx>
            <c:strRef>
              <c:f>'for figures'!$P$1</c:f>
              <c:strCache>
                <c:ptCount val="1"/>
                <c:pt idx="0">
                  <c:v>1.8</c:v>
                </c:pt>
              </c:strCache>
            </c:strRef>
          </c:tx>
          <c:spPr>
            <a:ln w="28575" cap="rnd">
              <a:solidFill>
                <a:schemeClr val="accent6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figures'!$K$7:$K$13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  <c:pt idx="5">
                  <c:v>100</c:v>
                </c:pt>
                <c:pt idx="6">
                  <c:v>102</c:v>
                </c:pt>
              </c:numCache>
            </c:numRef>
          </c:cat>
          <c:val>
            <c:numRef>
              <c:f>'for figures'!$P$7:$P$13</c:f>
              <c:numCache>
                <c:formatCode>General</c:formatCode>
                <c:ptCount val="7"/>
                <c:pt idx="0">
                  <c:v>0.84692299999999998</c:v>
                </c:pt>
                <c:pt idx="1">
                  <c:v>1.2331700000000001</c:v>
                </c:pt>
                <c:pt idx="2">
                  <c:v>1.8088200000000001</c:v>
                </c:pt>
                <c:pt idx="3">
                  <c:v>2.5020600000000002</c:v>
                </c:pt>
                <c:pt idx="4">
                  <c:v>3.2978900000000002</c:v>
                </c:pt>
                <c:pt idx="5">
                  <c:v>3.8799800000000002</c:v>
                </c:pt>
                <c:pt idx="6">
                  <c:v>4.9742699999999997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FB-4166-B325-79E4F995E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665760"/>
        <c:axId val="562668056"/>
      </c:lineChart>
      <c:catAx>
        <c:axId val="56266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strike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68056"/>
        <c:crosses val="autoZero"/>
        <c:auto val="1"/>
        <c:lblAlgn val="ctr"/>
        <c:lblOffset val="100"/>
        <c:noMultiLvlLbl val="0"/>
      </c:catAx>
      <c:valAx>
        <c:axId val="56266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6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European </a:t>
            </a:r>
            <a:r>
              <a:rPr lang="en-US" altLang="zh-CN" sz="1800" dirty="0"/>
              <a:t>C</a:t>
            </a:r>
            <a:r>
              <a:rPr lang="en-US" sz="1800" dirty="0"/>
              <a:t>all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 vs. DEJD figure'!$B$2</c:f>
              <c:strCache>
                <c:ptCount val="1"/>
                <c:pt idx="0">
                  <c:v>BS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 vs. DEJD figure'!$A$3:$A$18</c:f>
              <c:numCache>
                <c:formatCode>General</c:formatCode>
                <c:ptCount val="16"/>
                <c:pt idx="0">
                  <c:v>80</c:v>
                </c:pt>
                <c:pt idx="1">
                  <c:v>82</c:v>
                </c:pt>
                <c:pt idx="2">
                  <c:v>84</c:v>
                </c:pt>
                <c:pt idx="3">
                  <c:v>86</c:v>
                </c:pt>
                <c:pt idx="4">
                  <c:v>88</c:v>
                </c:pt>
                <c:pt idx="5">
                  <c:v>90</c:v>
                </c:pt>
                <c:pt idx="6">
                  <c:v>92</c:v>
                </c:pt>
                <c:pt idx="7">
                  <c:v>94</c:v>
                </c:pt>
                <c:pt idx="8">
                  <c:v>96</c:v>
                </c:pt>
                <c:pt idx="9">
                  <c:v>98</c:v>
                </c:pt>
                <c:pt idx="10">
                  <c:v>100</c:v>
                </c:pt>
                <c:pt idx="11">
                  <c:v>102</c:v>
                </c:pt>
                <c:pt idx="12">
                  <c:v>104</c:v>
                </c:pt>
                <c:pt idx="13">
                  <c:v>106</c:v>
                </c:pt>
                <c:pt idx="14">
                  <c:v>108</c:v>
                </c:pt>
                <c:pt idx="15">
                  <c:v>110</c:v>
                </c:pt>
              </c:numCache>
            </c:numRef>
          </c:cat>
          <c:val>
            <c:numRef>
              <c:f>'BS vs. DEJD figure'!$B$3:$B$18</c:f>
              <c:numCache>
                <c:formatCode>General</c:formatCode>
                <c:ptCount val="16"/>
                <c:pt idx="0">
                  <c:v>20.286999999999999</c:v>
                </c:pt>
                <c:pt idx="1">
                  <c:v>18.513500000000001</c:v>
                </c:pt>
                <c:pt idx="2">
                  <c:v>16.675799999999999</c:v>
                </c:pt>
                <c:pt idx="3">
                  <c:v>14.6485</c:v>
                </c:pt>
                <c:pt idx="4">
                  <c:v>12.834899999999999</c:v>
                </c:pt>
                <c:pt idx="5">
                  <c:v>10.962300000000001</c:v>
                </c:pt>
                <c:pt idx="6">
                  <c:v>9.2874400000000001</c:v>
                </c:pt>
                <c:pt idx="7">
                  <c:v>7.68764</c:v>
                </c:pt>
                <c:pt idx="8">
                  <c:v>6.1071499999999999</c:v>
                </c:pt>
                <c:pt idx="9">
                  <c:v>4.8957499999999996</c:v>
                </c:pt>
                <c:pt idx="10">
                  <c:v>3.67435</c:v>
                </c:pt>
                <c:pt idx="11">
                  <c:v>2.8885200000000002</c:v>
                </c:pt>
                <c:pt idx="12">
                  <c:v>2.2170999999999998</c:v>
                </c:pt>
                <c:pt idx="13">
                  <c:v>1.55305</c:v>
                </c:pt>
                <c:pt idx="14">
                  <c:v>1.02495</c:v>
                </c:pt>
                <c:pt idx="15">
                  <c:v>0.84531999999999996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92-4FFA-BA42-B7D59547BA21}"/>
            </c:ext>
          </c:extLst>
        </c:ser>
        <c:ser>
          <c:idx val="1"/>
          <c:order val="1"/>
          <c:tx>
            <c:strRef>
              <c:f>'BS vs. DEJD figure'!$C$2</c:f>
              <c:strCache>
                <c:ptCount val="1"/>
                <c:pt idx="0">
                  <c:v>DEJD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 vs. DEJD figure'!$A$3:$A$18</c:f>
              <c:numCache>
                <c:formatCode>General</c:formatCode>
                <c:ptCount val="16"/>
                <c:pt idx="0">
                  <c:v>80</c:v>
                </c:pt>
                <c:pt idx="1">
                  <c:v>82</c:v>
                </c:pt>
                <c:pt idx="2">
                  <c:v>84</c:v>
                </c:pt>
                <c:pt idx="3">
                  <c:v>86</c:v>
                </c:pt>
                <c:pt idx="4">
                  <c:v>88</c:v>
                </c:pt>
                <c:pt idx="5">
                  <c:v>90</c:v>
                </c:pt>
                <c:pt idx="6">
                  <c:v>92</c:v>
                </c:pt>
                <c:pt idx="7">
                  <c:v>94</c:v>
                </c:pt>
                <c:pt idx="8">
                  <c:v>96</c:v>
                </c:pt>
                <c:pt idx="9">
                  <c:v>98</c:v>
                </c:pt>
                <c:pt idx="10">
                  <c:v>100</c:v>
                </c:pt>
                <c:pt idx="11">
                  <c:v>102</c:v>
                </c:pt>
                <c:pt idx="12">
                  <c:v>104</c:v>
                </c:pt>
                <c:pt idx="13">
                  <c:v>106</c:v>
                </c:pt>
                <c:pt idx="14">
                  <c:v>108</c:v>
                </c:pt>
                <c:pt idx="15">
                  <c:v>110</c:v>
                </c:pt>
              </c:numCache>
            </c:numRef>
          </c:cat>
          <c:val>
            <c:numRef>
              <c:f>'BS vs. DEJD figure'!$C$3:$C$18</c:f>
              <c:numCache>
                <c:formatCode>General</c:formatCode>
                <c:ptCount val="16"/>
                <c:pt idx="0">
                  <c:v>19.804600000000001</c:v>
                </c:pt>
                <c:pt idx="1">
                  <c:v>18.275600000000001</c:v>
                </c:pt>
                <c:pt idx="2">
                  <c:v>15.989699999999999</c:v>
                </c:pt>
                <c:pt idx="3">
                  <c:v>13.936</c:v>
                </c:pt>
                <c:pt idx="4">
                  <c:v>12.5091</c:v>
                </c:pt>
                <c:pt idx="5">
                  <c:v>10.3269</c:v>
                </c:pt>
                <c:pt idx="6">
                  <c:v>8.8653700000000004</c:v>
                </c:pt>
                <c:pt idx="7">
                  <c:v>7.3068299999999997</c:v>
                </c:pt>
                <c:pt idx="8">
                  <c:v>6.0201599999999997</c:v>
                </c:pt>
                <c:pt idx="9">
                  <c:v>4.5715700000000004</c:v>
                </c:pt>
                <c:pt idx="10">
                  <c:v>3.65632</c:v>
                </c:pt>
                <c:pt idx="11">
                  <c:v>2.7757900000000002</c:v>
                </c:pt>
                <c:pt idx="12">
                  <c:v>2.0084200000000001</c:v>
                </c:pt>
                <c:pt idx="13">
                  <c:v>1.3837999999999999</c:v>
                </c:pt>
                <c:pt idx="14">
                  <c:v>0.93637800000000004</c:v>
                </c:pt>
                <c:pt idx="15">
                  <c:v>0.56969899999999996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92-4FFA-BA42-B7D59547B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6931784"/>
        <c:axId val="766933752"/>
      </c:lineChart>
      <c:catAx>
        <c:axId val="766931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strike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933752"/>
        <c:crosses val="autoZero"/>
        <c:auto val="1"/>
        <c:lblAlgn val="ctr"/>
        <c:lblOffset val="100"/>
        <c:noMultiLvlLbl val="0"/>
      </c:catAx>
      <c:valAx>
        <c:axId val="76693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option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93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82606955489093"/>
          <c:y val="0.14000140868737024"/>
          <c:w val="0.21724863956826962"/>
          <c:h val="0.1373035079440592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European Put Price</a:t>
            </a:r>
            <a:endParaRPr 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 vs. DEJD figure'!$I$2</c:f>
              <c:strCache>
                <c:ptCount val="1"/>
                <c:pt idx="0">
                  <c:v>BS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 vs. DEJD figure'!$H$3:$H$18</c:f>
              <c:numCache>
                <c:formatCode>General</c:formatCode>
                <c:ptCount val="16"/>
                <c:pt idx="0">
                  <c:v>80</c:v>
                </c:pt>
                <c:pt idx="1">
                  <c:v>82</c:v>
                </c:pt>
                <c:pt idx="2">
                  <c:v>84</c:v>
                </c:pt>
                <c:pt idx="3">
                  <c:v>86</c:v>
                </c:pt>
                <c:pt idx="4">
                  <c:v>88</c:v>
                </c:pt>
                <c:pt idx="5">
                  <c:v>90</c:v>
                </c:pt>
                <c:pt idx="6">
                  <c:v>92</c:v>
                </c:pt>
                <c:pt idx="7">
                  <c:v>94</c:v>
                </c:pt>
                <c:pt idx="8">
                  <c:v>96</c:v>
                </c:pt>
                <c:pt idx="9">
                  <c:v>98</c:v>
                </c:pt>
                <c:pt idx="10">
                  <c:v>100</c:v>
                </c:pt>
                <c:pt idx="11">
                  <c:v>102</c:v>
                </c:pt>
                <c:pt idx="12">
                  <c:v>104</c:v>
                </c:pt>
                <c:pt idx="13">
                  <c:v>106</c:v>
                </c:pt>
                <c:pt idx="14">
                  <c:v>108</c:v>
                </c:pt>
                <c:pt idx="15">
                  <c:v>110</c:v>
                </c:pt>
              </c:numCache>
            </c:numRef>
          </c:cat>
          <c:val>
            <c:numRef>
              <c:f>'BS vs. DEJD figure'!$I$3:$I$18</c:f>
              <c:numCache>
                <c:formatCode>General</c:formatCode>
                <c:ptCount val="16"/>
                <c:pt idx="0">
                  <c:v>1.1673599999999999E-2</c:v>
                </c:pt>
                <c:pt idx="1">
                  <c:v>4.47204E-2</c:v>
                </c:pt>
                <c:pt idx="2">
                  <c:v>6.0062200000000003E-2</c:v>
                </c:pt>
                <c:pt idx="3">
                  <c:v>0.118535</c:v>
                </c:pt>
                <c:pt idx="4">
                  <c:v>0.242311</c:v>
                </c:pt>
                <c:pt idx="5">
                  <c:v>0.41709099999999999</c:v>
                </c:pt>
                <c:pt idx="6">
                  <c:v>0.70255699999999999</c:v>
                </c:pt>
                <c:pt idx="7">
                  <c:v>1.0745800000000001</c:v>
                </c:pt>
                <c:pt idx="8">
                  <c:v>1.6355200000000001</c:v>
                </c:pt>
                <c:pt idx="9">
                  <c:v>2.4022800000000002</c:v>
                </c:pt>
                <c:pt idx="10">
                  <c:v>3.3198099999999999</c:v>
                </c:pt>
                <c:pt idx="11">
                  <c:v>4.2104699999999999</c:v>
                </c:pt>
                <c:pt idx="12">
                  <c:v>5.4953599999999998</c:v>
                </c:pt>
                <c:pt idx="13">
                  <c:v>7.0079599999999997</c:v>
                </c:pt>
                <c:pt idx="14">
                  <c:v>8.4292400000000001</c:v>
                </c:pt>
                <c:pt idx="15">
                  <c:v>10.0008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5-4D8B-BFCF-1BA64B548C9E}"/>
            </c:ext>
          </c:extLst>
        </c:ser>
        <c:ser>
          <c:idx val="1"/>
          <c:order val="1"/>
          <c:tx>
            <c:strRef>
              <c:f>'BS vs. DEJD figure'!$J$2</c:f>
              <c:strCache>
                <c:ptCount val="1"/>
                <c:pt idx="0">
                  <c:v>DEJD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 vs. DEJD figure'!$H$3:$H$18</c:f>
              <c:numCache>
                <c:formatCode>General</c:formatCode>
                <c:ptCount val="16"/>
                <c:pt idx="0">
                  <c:v>80</c:v>
                </c:pt>
                <c:pt idx="1">
                  <c:v>82</c:v>
                </c:pt>
                <c:pt idx="2">
                  <c:v>84</c:v>
                </c:pt>
                <c:pt idx="3">
                  <c:v>86</c:v>
                </c:pt>
                <c:pt idx="4">
                  <c:v>88</c:v>
                </c:pt>
                <c:pt idx="5">
                  <c:v>90</c:v>
                </c:pt>
                <c:pt idx="6">
                  <c:v>92</c:v>
                </c:pt>
                <c:pt idx="7">
                  <c:v>94</c:v>
                </c:pt>
                <c:pt idx="8">
                  <c:v>96</c:v>
                </c:pt>
                <c:pt idx="9">
                  <c:v>98</c:v>
                </c:pt>
                <c:pt idx="10">
                  <c:v>100</c:v>
                </c:pt>
                <c:pt idx="11">
                  <c:v>102</c:v>
                </c:pt>
                <c:pt idx="12">
                  <c:v>104</c:v>
                </c:pt>
                <c:pt idx="13">
                  <c:v>106</c:v>
                </c:pt>
                <c:pt idx="14">
                  <c:v>108</c:v>
                </c:pt>
                <c:pt idx="15">
                  <c:v>110</c:v>
                </c:pt>
              </c:numCache>
            </c:numRef>
          </c:cat>
          <c:val>
            <c:numRef>
              <c:f>'BS vs. DEJD figure'!$J$3:$J$18</c:f>
              <c:numCache>
                <c:formatCode>General</c:formatCode>
                <c:ptCount val="16"/>
                <c:pt idx="0">
                  <c:v>7.6171800000000003E-3</c:v>
                </c:pt>
                <c:pt idx="1">
                  <c:v>2.2681799999999998E-2</c:v>
                </c:pt>
                <c:pt idx="2">
                  <c:v>8.1858100000000003E-2</c:v>
                </c:pt>
                <c:pt idx="3">
                  <c:v>0.178229</c:v>
                </c:pt>
                <c:pt idx="4">
                  <c:v>0.256187</c:v>
                </c:pt>
                <c:pt idx="5">
                  <c:v>0.48438100000000001</c:v>
                </c:pt>
                <c:pt idx="6">
                  <c:v>0.747973</c:v>
                </c:pt>
                <c:pt idx="7">
                  <c:v>1.16262</c:v>
                </c:pt>
                <c:pt idx="8">
                  <c:v>1.8089999999999999</c:v>
                </c:pt>
                <c:pt idx="9">
                  <c:v>2.60385</c:v>
                </c:pt>
                <c:pt idx="10">
                  <c:v>3.3848600000000002</c:v>
                </c:pt>
                <c:pt idx="11">
                  <c:v>4.6901099999999998</c:v>
                </c:pt>
                <c:pt idx="12">
                  <c:v>5.71211</c:v>
                </c:pt>
                <c:pt idx="13">
                  <c:v>7.3735999999999997</c:v>
                </c:pt>
                <c:pt idx="14">
                  <c:v>8.80504</c:v>
                </c:pt>
                <c:pt idx="15">
                  <c:v>10.6812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25-4D8B-BFCF-1BA64B548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6536464"/>
        <c:axId val="566534496"/>
      </c:lineChart>
      <c:catAx>
        <c:axId val="56653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strike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534496"/>
        <c:crosses val="autoZero"/>
        <c:auto val="1"/>
        <c:lblAlgn val="ctr"/>
        <c:lblOffset val="100"/>
        <c:noMultiLvlLbl val="0"/>
      </c:catAx>
      <c:valAx>
        <c:axId val="56653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option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53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8610625060756295"/>
          <c:y val="0.1358818591603109"/>
          <c:w val="0.20783197239233986"/>
          <c:h val="0.126684686014387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7T23:00:26.09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0.84235</cdr:x>
      <cdr:y>0.30019</cdr:y>
    </cdr:from>
    <cdr:to>
      <cdr:x>0.966</cdr:x>
      <cdr:y>0.41554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3147DA2-E4DD-4792-BCAD-4364B89B4746}"/>
            </a:ext>
          </a:extLst>
        </cdr:cNvPr>
        <cdr:cNvSpPr txBox="1"/>
      </cdr:nvSpPr>
      <cdr:spPr>
        <a:xfrm xmlns:a="http://schemas.openxmlformats.org/drawingml/2006/main">
          <a:off x="3147646" y="1233298"/>
          <a:ext cx="462049" cy="4738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600" b="0" i="0" dirty="0">
              <a:solidFill>
                <a:schemeClr val="tx1"/>
              </a:solidFill>
              <a:latin typeface="Cambria Math" panose="02040503050406030204" pitchFamily="18" charset="0"/>
            </a:rPr>
            <a:t>𝜆</a:t>
          </a:r>
          <a:endParaRPr lang="zh-CN" altLang="en-US" sz="16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0.82751</cdr:x>
      <cdr:y>0.28735</cdr:y>
    </cdr:from>
    <cdr:to>
      <cdr:x>0.98309</cdr:x>
      <cdr:y>0.40436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091B4D-FA40-42AD-8A5A-07F4B852E0C6}"/>
            </a:ext>
          </a:extLst>
        </cdr:cNvPr>
        <cdr:cNvSpPr txBox="1"/>
      </cdr:nvSpPr>
      <cdr:spPr>
        <a:xfrm xmlns:a="http://schemas.openxmlformats.org/drawingml/2006/main">
          <a:off x="3012579" y="1180542"/>
          <a:ext cx="566430" cy="4807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b="0" i="0" dirty="0">
              <a:solidFill>
                <a:schemeClr val="tx1"/>
              </a:solidFill>
              <a:latin typeface="Cambria Math" panose="02040503050406030204" pitchFamily="18" charset="0"/>
            </a:rPr>
            <a:t>𝜆</a:t>
          </a:r>
          <a:endParaRPr lang="zh-CN" altLang="en-US" sz="16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  <a:t>5/6/2017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Lambda: rate for Poisson Process</a:t>
            </a:r>
          </a:p>
          <a:p>
            <a:r>
              <a:rPr lang="en-US" altLang="zh-CN" baseline="0" dirty="0"/>
              <a:t>Lambda increases -&gt; jump freq. increases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P: down jump ratio</a:t>
            </a:r>
          </a:p>
          <a:p>
            <a:r>
              <a:rPr lang="en-US" altLang="zh-CN" baseline="0" dirty="0"/>
              <a:t>P &lt; ½: down jump occurs more frequently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BS: from sample mean / variance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Sigma for DEJD &lt; sigma for BS:</a:t>
            </a:r>
          </a:p>
          <a:p>
            <a:r>
              <a:rPr lang="en-US" altLang="zh-CN" baseline="0" dirty="0"/>
              <a:t>part of the volatility is explained by jump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baseline="0" dirty="0"/>
              <a:t> increases as:</a:t>
            </a:r>
          </a:p>
          <a:p>
            <a:r>
              <a:rPr lang="en-US" altLang="zh-CN" baseline="0" dirty="0"/>
              <a:t>K increases,</a:t>
            </a:r>
          </a:p>
          <a:p>
            <a:r>
              <a:rPr lang="en-US" altLang="zh-CN" baseline="0" dirty="0"/>
              <a:t>lambda increases, and</a:t>
            </a:r>
          </a:p>
          <a:p>
            <a:r>
              <a:rPr lang="en-US" altLang="zh-CN" baseline="0" dirty="0"/>
              <a:t>Maturity time increases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Color of each cell indicates price from high to low</a:t>
            </a:r>
          </a:p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baseline="0" dirty="0"/>
              <a:t> increases as:</a:t>
            </a:r>
          </a:p>
          <a:p>
            <a:r>
              <a:rPr lang="en-US" altLang="zh-CN" baseline="0" dirty="0"/>
              <a:t>K decreases,</a:t>
            </a:r>
          </a:p>
          <a:p>
            <a:r>
              <a:rPr lang="en-US" altLang="zh-CN" baseline="0" dirty="0"/>
              <a:t>lambda increases, and</a:t>
            </a:r>
          </a:p>
          <a:p>
            <a:r>
              <a:rPr lang="en-US" altLang="zh-CN" baseline="0" dirty="0"/>
              <a:t>Maturity time increases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Relation K &amp; C/P - clear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en-US" altLang="zh-CN" baseline="0" dirty="0"/>
              <a:t> both types of options,</a:t>
            </a:r>
          </a:p>
          <a:p>
            <a:r>
              <a:rPr lang="en-US" altLang="zh-CN" baseline="0" dirty="0"/>
              <a:t>Price increases as lambda increases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Recall: lambda is the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 price from DEJD model is quite near</a:t>
            </a:r>
          </a:p>
          <a:p>
            <a:r>
              <a:rPr lang="en-US" altLang="zh-CN" dirty="0"/>
              <a:t>from</a:t>
            </a:r>
            <a:r>
              <a:rPr lang="en-US" altLang="zh-CN" baseline="0" dirty="0"/>
              <a:t> prices from </a:t>
            </a:r>
            <a:r>
              <a:rPr lang="en-US" altLang="zh-CN" dirty="0"/>
              <a:t>Black</a:t>
            </a:r>
            <a:r>
              <a:rPr lang="en-US" altLang="zh-CN" baseline="0" dirty="0"/>
              <a:t>-Scholes model </a:t>
            </a:r>
          </a:p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8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aseline="0" dirty="0"/>
              <a:t>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2. similar</a:t>
            </a:r>
          </a:p>
          <a:p>
            <a:r>
              <a:rPr lang="en-US" altLang="zh-CN" baseline="0" dirty="0"/>
              <a:t>Surprising: since the random walk assum. NOT fit the reality</a:t>
            </a:r>
          </a:p>
          <a:p>
            <a:r>
              <a:rPr lang="en-US" altLang="zh-CN" baseline="0" dirty="0"/>
              <a:t>Thus, BS model is still valuable for Vanilla option pricing</a:t>
            </a:r>
          </a:p>
          <a:p>
            <a:r>
              <a:rPr lang="en-US" altLang="zh-CN" baseline="0" dirty="0"/>
              <a:t>(Some papers have pointed out some differences for Lookback options)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3. Larger lambda leads to a larger price:</a:t>
            </a:r>
          </a:p>
          <a:p>
            <a:r>
              <a:rPr lang="en-US" altLang="zh-CN" baseline="0" dirty="0"/>
              <a:t>Explained by the jump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66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7700" y="6512823"/>
            <a:ext cx="1822126" cy="154821"/>
          </a:xfrm>
          <a:prstGeom prst="rect">
            <a:avLst/>
          </a:prstGeom>
        </p:spPr>
      </p:pic>
      <p:pic>
        <p:nvPicPr>
          <p:cNvPr id="10" name="Picture 9" descr="Dornsife_Formal_FullTag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0213" y="6049596"/>
            <a:ext cx="2379555" cy="606896"/>
          </a:xfrm>
          <a:prstGeom prst="rect">
            <a:avLst/>
          </a:prstGeom>
        </p:spPr>
      </p:pic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bg2"/>
                </a:solidFill>
                <a:latin typeface="Arial"/>
                <a:ea typeface="+mj-ea"/>
                <a:cs typeface="Arial"/>
              </a:rPr>
              <a:t>Application of Double Exponential Jump Diffusion for Option Pricing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2201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Shu Wang,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Dashan </a:t>
            </a:r>
            <a:r>
              <a:rPr lang="en-US" sz="24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Xue</a:t>
            </a: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4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Yizhou</a:t>
            </a:r>
            <a:r>
              <a:rPr lang="en-US" altLang="zh-CN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 Huang,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Dan Zhu,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4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Kun</a:t>
            </a:r>
            <a:r>
              <a:rPr lang="en-US" altLang="zh-CN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 Qian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4198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fr-FR" sz="2400" b="1" dirty="0">
                    <a:latin typeface="Arial Rounded MT Bold" panose="020F0704030504030204" pitchFamily="34" charset="0"/>
                    <a:cs typeface="Arial"/>
                  </a:rPr>
                  <a:t>DEJD model under risk neutral measure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𝑑𝑆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−)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𝜁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𝜁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Solving the SDE,</a:t>
                </a:r>
                <a:r>
                  <a:rPr lang="en-US" altLang="zh-CN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/>
                    <a:cs typeface="Arial"/>
                  </a:rPr>
                  <a:t>let</a:t>
                </a:r>
                <a:r>
                  <a:rPr lang="en-US" altLang="zh-CN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(0)</m:t>
                        </m:r>
                      </m:den>
                    </m:f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4198778"/>
              </a:xfrm>
              <a:prstGeom prst="rect">
                <a:avLst/>
              </a:prstGeom>
              <a:blipFill>
                <a:blip r:embed="rId2"/>
                <a:stretch>
                  <a:fillRect l="-1318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75443" y="6206058"/>
            <a:ext cx="177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DEJD MODEL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10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sz="2400" b="1" dirty="0">
                    <a:latin typeface="Arial Rounded MT Bold" panose="020F0704030504030204" pitchFamily="34" charset="0"/>
                    <a:cs typeface="Arial"/>
                  </a:rPr>
                  <a:t>M</a:t>
                </a: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ain assumptions of the DEJD model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fr-FR" sz="2400" b="1" dirty="0"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Arial"/>
                    <a:cs typeface="Arial"/>
                  </a:rPr>
                  <a:t>Risk free rate and volatility are known and constant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Arial"/>
                    <a:cs typeface="Arial"/>
                  </a:rPr>
                  <a:t>No dividends are paid during the life time of the option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Arial"/>
                    <a:cs typeface="Arial"/>
                  </a:rPr>
                  <a:t>No transaction costs, taxes, etc..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Arial"/>
                    <a:cs typeface="Arial"/>
                  </a:rPr>
                  <a:t>Trading takes place continuous in time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/>
                    <a:cs typeface="Arial"/>
                  </a:rPr>
                  <a:t>All parts involve randomness (i.e.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  <a:cs typeface="Arial"/>
                      </a:rPr>
                      <m:t>W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>
                            <a:latin typeface="Cambria Math" panose="02040503050406030204" pitchFamily="18" charset="0"/>
                            <a:cs typeface="Arial"/>
                          </a:rPr>
                          <m:t>t</m:t>
                        </m:r>
                      </m:e>
                    </m:d>
                    <m:r>
                      <a:rPr lang="en-US" b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>
                            <a:latin typeface="Cambria Math" panose="02040503050406030204" pitchFamily="18" charset="0"/>
                            <a:cs typeface="Arial"/>
                          </a:rPr>
                          <m:t>t</m:t>
                        </m:r>
                      </m:e>
                    </m:d>
                    <m:r>
                      <a:rPr lang="en-US" b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l-GR" b="0">
                        <a:latin typeface="Cambria Math" panose="02040503050406030204" pitchFamily="18" charset="0"/>
                        <a:cs typeface="Arial"/>
                      </a:rPr>
                      <m:t>Υ</m:t>
                    </m:r>
                  </m:oMath>
                </a14:m>
                <a:r>
                  <a:rPr lang="en-US" dirty="0">
                    <a:latin typeface="Arial"/>
                    <a:cs typeface="Arial"/>
                  </a:rPr>
                  <a:t>) are independent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sz="24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3693319"/>
              </a:xfrm>
              <a:prstGeom prst="rect">
                <a:avLst/>
              </a:prstGeom>
              <a:blipFill>
                <a:blip r:embed="rId2"/>
                <a:stretch>
                  <a:fillRect l="-1318" t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75443" y="6206058"/>
            <a:ext cx="177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DEJD MODEL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11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9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65855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Empirical Analysis 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Replicate the existing DEJD model using given parameters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Estimate the parameters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Simulate option prices using parameters estimated from recent years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12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8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13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3687" y="977900"/>
                <a:ext cx="7399800" cy="3256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Dynamics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−)</m:t>
                        </m:r>
                      </m:den>
                    </m:f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3256404"/>
              </a:xfrm>
              <a:prstGeom prst="rect">
                <a:avLst/>
              </a:prstGeom>
              <a:blipFill>
                <a:blip r:embed="rId2"/>
                <a:stretch>
                  <a:fillRect l="-1318" t="-1495" b="-9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3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4953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Replication of the model</a:t>
                </a:r>
                <a:endParaRPr lang="en-US" altLang="zh-CN" sz="2400" b="1" dirty="0">
                  <a:solidFill>
                    <a:srgbClr val="990000"/>
                  </a:solidFill>
                  <a:latin typeface="Arial Rounded MT Bold" panose="020F0704030504030204" pitchFamily="34" charset="0"/>
                  <a:cs typeface="Arial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990000"/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dirty="0">
                    <a:solidFill>
                      <a:srgbClr val="990000"/>
                    </a:solidFill>
                    <a:latin typeface="Arial Rounded MT Bold" panose="020F0704030504030204" pitchFamily="34" charset="0"/>
                    <a:cs typeface="Arial"/>
                  </a:rPr>
                  <a:t>Key steps</a:t>
                </a: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 Rounded MT Bold" panose="020F0704030504030204" pitchFamily="34" charset="0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One-step simulation of Black Scholes PDE. 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Generate Poisson-distributed r.v.s via Knuth’s algorithm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Generate Double-exponentially-distributed r.v.s by Inverse transform method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Compute options price using discounted payoff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99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4953857"/>
              </a:xfrm>
              <a:prstGeom prst="rect">
                <a:avLst/>
              </a:prstGeom>
              <a:blipFill>
                <a:blip r:embed="rId2"/>
                <a:stretch>
                  <a:fillRect l="-1318" t="-984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14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93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15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3687" y="977900"/>
                <a:ext cx="7399800" cy="406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rgbClr val="990000"/>
                    </a:solidFill>
                    <a:latin typeface="Arial Rounded MT Bold" panose="020F0704030504030204" pitchFamily="34" charset="0"/>
                    <a:cs typeface="Arial"/>
                  </a:rPr>
                  <a:t>Underlying Asset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S&amp;P500.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rgbClr val="990000"/>
                    </a:solidFill>
                    <a:latin typeface="Arial Rounded MT Bold" panose="020F0704030504030204" pitchFamily="34" charset="0"/>
                    <a:cs typeface="Arial"/>
                  </a:rPr>
                  <a:t>Parameters in the Model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 =0.0007       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=0.0047  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=174.09 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=185.92          </m:t>
                    </m:r>
                  </m:oMath>
                </a14:m>
                <a:endParaRPr lang="en-US" altLang="zh-CN" b="0" i="1" dirty="0">
                  <a:solidFill>
                    <a:srgbClr val="EEECE1">
                      <a:lumMod val="10000"/>
                    </a:srgbClr>
                  </a:solidFill>
                  <a:latin typeface="Cambria Math" panose="02040503050406030204" pitchFamily="18" charset="0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=1.0264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    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=0.452065     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=250</m:t>
                    </m:r>
                  </m:oMath>
                </a14:m>
                <a:endParaRPr lang="en-US" altLang="zh-CN" b="0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EEECE1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endParaRPr lang="en-US" altLang="zh-CN" b="0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b="0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     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4065152"/>
              </a:xfrm>
              <a:prstGeom prst="rect">
                <a:avLst/>
              </a:prstGeom>
              <a:blipFill>
                <a:blip r:embed="rId2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4629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Knuth’s Algorithm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u="sng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Step 1</a:t>
                </a:r>
              </a:p>
              <a:p>
                <a:pPr lvl="1"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 ←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←0, 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←1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. </a:t>
                </a:r>
              </a:p>
              <a:p>
                <a:pPr lvl="1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u="sng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Step 2</a:t>
                </a: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	Do :</a:t>
                </a:r>
              </a:p>
              <a:p>
                <a:pPr lvl="1">
                  <a:spcBef>
                    <a:spcPct val="0"/>
                  </a:spcBef>
                  <a:defRPr/>
                </a:pPr>
                <a:r>
                  <a:rPr lang="en-US" altLang="zh-CN" b="0" dirty="0">
                    <a:solidFill>
                      <a:srgbClr val="EEECE1">
                        <a:lumMod val="10000"/>
                      </a:srgbClr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++</a:t>
                </a:r>
              </a:p>
              <a:p>
                <a:pPr lvl="1">
                  <a:spcBef>
                    <a:spcPct val="0"/>
                  </a:spcBef>
                  <a:defRPr/>
                </a:pPr>
                <a:r>
                  <a:rPr lang="en-US" altLang="zh-CN" b="0" dirty="0">
                    <a:solidFill>
                      <a:srgbClr val="EEECE1">
                        <a:lumMod val="10000"/>
                      </a:srgbClr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←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𝑢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, in 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~</m:t>
                    </m:r>
                    <m:r>
                      <a:rPr lang="zh-CN" altLang="en-US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𝒰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(0, 1)</m:t>
                    </m:r>
                  </m:oMath>
                </a14:m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	While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 &gt;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𝐿</m:t>
                    </m:r>
                  </m:oMath>
                </a14:m>
                <a:endParaRPr lang="en-US" altLang="zh-CN" b="0" dirty="0">
                  <a:solidFill>
                    <a:srgbClr val="EEECE1">
                      <a:lumMod val="10000"/>
                    </a:srgbClr>
                  </a:solidFill>
                  <a:latin typeface="Arial"/>
                  <a:ea typeface="Cambria Math" panose="02040503050406030204" pitchFamily="18" charset="0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0" u="sng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ea typeface="Cambria Math" panose="02040503050406030204" pitchFamily="18" charset="0"/>
                    <a:cs typeface="Arial"/>
                  </a:rPr>
                  <a:t>Step 3</a:t>
                </a: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	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This is a rather simple algorithm, but it is good enough for us.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990000"/>
                  </a:solidFill>
                  <a:latin typeface="Arial"/>
                  <a:cs typeface="Aria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99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4629601"/>
              </a:xfrm>
              <a:prstGeom prst="rect">
                <a:avLst/>
              </a:prstGeom>
              <a:blipFill>
                <a:blip r:embed="rId2"/>
                <a:stretch>
                  <a:fillRect l="-1318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16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69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rgbClr val="990000"/>
                    </a:solidFill>
                    <a:latin typeface="Arial Rounded MT Bold" panose="020F0704030504030204" pitchFamily="34" charset="0"/>
                    <a:cs typeface="Arial"/>
                  </a:rPr>
                  <a:t>Inverse Transform Method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sz="2400" b="1" dirty="0">
                  <a:solidFill>
                    <a:srgbClr val="990000"/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 which is the cdf of a desired r.v. x, 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US" altLang="zh-CN" i="1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~</m:t>
                    </m:r>
                    <m:r>
                      <a:rPr lang="zh-CN" altLang="en-US" i="1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𝒰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≜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EEECE1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,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 has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EECE1">
                            <a:lumMod val="10000"/>
                          </a:srgbClr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</m:oMath>
                </a14:m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EEECE1">
                      <a:lumMod val="10000"/>
                    </a:srgbClr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EEECE1">
                        <a:lumMod val="10000"/>
                      </a:srgbClr>
                    </a:solidFill>
                    <a:latin typeface="Arial"/>
                    <a:cs typeface="Arial"/>
                  </a:rPr>
                  <a:t>The detailed proof is given in MATH512 lecture 2.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99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3046988"/>
              </a:xfrm>
              <a:prstGeom prst="rect">
                <a:avLst/>
              </a:prstGeom>
              <a:blipFill>
                <a:blip r:embed="rId2"/>
                <a:stretch>
                  <a:fillRect l="-1318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17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95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Calculation of options price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Instead of using Black Scholes Formula, directly find the average payoff, then discount it using rate of return of zero coupon bond.</a:t>
            </a:r>
          </a:p>
          <a:p>
            <a:pPr lvl="0">
              <a:spcBef>
                <a:spcPct val="0"/>
              </a:spcBef>
              <a:defRPr/>
            </a:pPr>
            <a:endParaRPr lang="en-US" altLang="zh-CN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7891" y="6174358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Empirical Analysis for DEJD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14070533-1749-47AC-9E44-E9F9AD01A723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18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729454"/>
          </a:xfrm>
          <a:prstGeom prst="rightArrow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400" b="1" dirty="0">
              <a:latin typeface="Arial Rounded MT Bold" panose="020F0704030504030204" pitchFamily="34" charset="0"/>
              <a:ea typeface="微软雅黑" panose="020B0503020204020204" pitchFamily="34" charset="-122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8203" y="6182809"/>
            <a:ext cx="279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Parameter Estimation  | </a:t>
            </a:r>
            <a:fld id="{F4D90AEF-E01F-4AF2-A160-E534C5E4F8E9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19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rrow: Right 5"/>
          <p:cNvSpPr/>
          <p:nvPr/>
        </p:nvSpPr>
        <p:spPr>
          <a:xfrm rot="2760470">
            <a:off x="5065525" y="1611957"/>
            <a:ext cx="978408" cy="484632"/>
          </a:xfrm>
          <a:prstGeom prst="rightArrow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0599" y="530912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Errors</a:t>
            </a:r>
          </a:p>
          <a:p>
            <a:endParaRPr lang="en-US" dirty="0"/>
          </a:p>
        </p:txBody>
      </p:sp>
      <p:sp>
        <p:nvSpPr>
          <p:cNvPr id="10" name="Arrow: Right 9"/>
          <p:cNvSpPr/>
          <p:nvPr/>
        </p:nvSpPr>
        <p:spPr>
          <a:xfrm rot="7309990">
            <a:off x="3120769" y="1597869"/>
            <a:ext cx="978408" cy="484632"/>
          </a:xfrm>
          <a:prstGeom prst="rightArrow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8018" y="4131917"/>
            <a:ext cx="346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Accuracy of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0341" y="2385259"/>
            <a:ext cx="151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微软雅黑" panose="020B0503020204020204" pitchFamily="34" charset="-122"/>
                <a:cs typeface="Arial"/>
              </a:rPr>
              <a:t>Bias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6087360" y="3115241"/>
            <a:ext cx="438150" cy="944344"/>
          </a:xfrm>
          <a:prstGeom prst="downArrow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/>
          <p:cNvSpPr/>
          <p:nvPr/>
        </p:nvSpPr>
        <p:spPr>
          <a:xfrm>
            <a:off x="2707924" y="3085346"/>
            <a:ext cx="438150" cy="944344"/>
          </a:xfrm>
          <a:prstGeom prst="downArrow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1697" y="2379304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微软雅黑" panose="020B0503020204020204" pitchFamily="34" charset="-122"/>
                <a:cs typeface="Arial"/>
              </a:rPr>
              <a:t>Variance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9009" y="4139116"/>
            <a:ext cx="259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Accuracy of Model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78202" y="6365340"/>
            <a:ext cx="20764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2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CONTENTS  | </a:t>
            </a:r>
            <a:fld id="{72FEE37F-2BE7-4853-881F-2F7DA0D99225}" type="slidenum">
              <a:rPr lang="en-US" altLang="zh-CN" sz="1100" b="1">
                <a:solidFill>
                  <a:srgbClr val="000000"/>
                </a:solidFill>
                <a:latin typeface="Arial"/>
                <a:cs typeface="Arial"/>
              </a:rPr>
              <a:pPr/>
              <a:t>2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49"/>
          <p:cNvGrpSpPr/>
          <p:nvPr/>
        </p:nvGrpSpPr>
        <p:grpSpPr>
          <a:xfrm>
            <a:off x="467544" y="1772816"/>
            <a:ext cx="8277622" cy="3346115"/>
            <a:chOff x="234045" y="1628800"/>
            <a:chExt cx="8881426" cy="359019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335566" y="1628800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9" name="Text Placeholder 3"/>
            <p:cNvSpPr txBox="1">
              <a:spLocks/>
            </p:cNvSpPr>
            <p:nvPr/>
          </p:nvSpPr>
          <p:spPr>
            <a:xfrm>
              <a:off x="3255302" y="1628800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6154016" y="1628800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8D35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335566" y="3864817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3241209" y="3864817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8D35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198859" y="3864817"/>
              <a:ext cx="612296" cy="66045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84CBC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cxnSp>
          <p:nvCxnSpPr>
            <p:cNvPr id="14" name="Straight Connector 25"/>
            <p:cNvCxnSpPr/>
            <p:nvPr/>
          </p:nvCxnSpPr>
          <p:spPr>
            <a:xfrm>
              <a:off x="1108955" y="1974677"/>
              <a:ext cx="1958535" cy="0"/>
            </a:xfrm>
            <a:prstGeom prst="line">
              <a:avLst/>
            </a:prstGeom>
            <a:noFill/>
            <a:ln w="38100" cap="rnd" cmpd="sng" algn="ctr">
              <a:solidFill>
                <a:srgbClr val="29B9A6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5" name="Straight Connector 34"/>
            <p:cNvCxnSpPr/>
            <p:nvPr/>
          </p:nvCxnSpPr>
          <p:spPr>
            <a:xfrm>
              <a:off x="4068903" y="1974677"/>
              <a:ext cx="1958535" cy="0"/>
            </a:xfrm>
            <a:prstGeom prst="line">
              <a:avLst/>
            </a:prstGeom>
            <a:noFill/>
            <a:ln w="38100" cap="rnd" cmpd="sng" algn="ctr">
              <a:solidFill>
                <a:srgbClr val="F47264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6" name="Straight Connector 39"/>
            <p:cNvCxnSpPr/>
            <p:nvPr/>
          </p:nvCxnSpPr>
          <p:spPr>
            <a:xfrm>
              <a:off x="7005953" y="1974677"/>
              <a:ext cx="1958535" cy="0"/>
            </a:xfrm>
            <a:prstGeom prst="line">
              <a:avLst/>
            </a:prstGeom>
            <a:noFill/>
            <a:ln w="38100" cap="rnd" cmpd="sng" algn="ctr">
              <a:solidFill>
                <a:srgbClr val="F8D35E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17" name="Elbow Connector 44"/>
            <p:cNvCxnSpPr/>
            <p:nvPr/>
          </p:nvCxnSpPr>
          <p:spPr>
            <a:xfrm rot="5400000">
              <a:off x="6798340" y="2069229"/>
              <a:ext cx="2260700" cy="2071596"/>
            </a:xfrm>
            <a:prstGeom prst="bentConnector3">
              <a:avLst>
                <a:gd name="adj1" fmla="val 100560"/>
              </a:avLst>
            </a:prstGeom>
            <a:noFill/>
            <a:ln w="38100" cap="flat" cmpd="sng" algn="ctr">
              <a:solidFill>
                <a:srgbClr val="F8D35E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Connector 67"/>
            <p:cNvCxnSpPr/>
            <p:nvPr/>
          </p:nvCxnSpPr>
          <p:spPr>
            <a:xfrm flipH="1">
              <a:off x="4027118" y="4235377"/>
              <a:ext cx="1958535" cy="0"/>
            </a:xfrm>
            <a:prstGeom prst="line">
              <a:avLst/>
            </a:prstGeom>
            <a:noFill/>
            <a:ln w="38100" cap="rnd" cmpd="sng" algn="ctr">
              <a:solidFill>
                <a:srgbClr val="84CBC5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9" name="Straight Connector 68"/>
            <p:cNvCxnSpPr/>
            <p:nvPr/>
          </p:nvCxnSpPr>
          <p:spPr>
            <a:xfrm flipH="1">
              <a:off x="1067170" y="4235377"/>
              <a:ext cx="1958535" cy="0"/>
            </a:xfrm>
            <a:prstGeom prst="line">
              <a:avLst/>
            </a:prstGeom>
            <a:noFill/>
            <a:ln w="38100" cap="rnd" cmpd="sng" algn="ctr">
              <a:solidFill>
                <a:srgbClr val="F8D35E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sp>
          <p:nvSpPr>
            <p:cNvPr id="20" name="文本框 80"/>
            <p:cNvSpPr txBox="1"/>
            <p:nvPr/>
          </p:nvSpPr>
          <p:spPr>
            <a:xfrm>
              <a:off x="234045" y="2322271"/>
              <a:ext cx="2248672" cy="6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Economic facts in stock market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82"/>
            <p:cNvSpPr txBox="1"/>
            <p:nvPr/>
          </p:nvSpPr>
          <p:spPr>
            <a:xfrm>
              <a:off x="3222444" y="2322271"/>
              <a:ext cx="2915697" cy="6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Double Exponential Jump Diffusion model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84"/>
            <p:cNvSpPr txBox="1"/>
            <p:nvPr/>
          </p:nvSpPr>
          <p:spPr>
            <a:xfrm>
              <a:off x="6138142" y="2322272"/>
              <a:ext cx="2461888" cy="6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Empirical analysis for DEJD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88"/>
            <p:cNvSpPr txBox="1"/>
            <p:nvPr/>
          </p:nvSpPr>
          <p:spPr>
            <a:xfrm>
              <a:off x="234045" y="4525517"/>
              <a:ext cx="1666249" cy="396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Conclusion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90"/>
            <p:cNvSpPr txBox="1"/>
            <p:nvPr/>
          </p:nvSpPr>
          <p:spPr>
            <a:xfrm>
              <a:off x="3222445" y="4525517"/>
              <a:ext cx="2453154" cy="6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Empirical Analysis for MLE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91"/>
            <p:cNvSpPr txBox="1"/>
            <p:nvPr/>
          </p:nvSpPr>
          <p:spPr>
            <a:xfrm>
              <a:off x="6138143" y="4525518"/>
              <a:ext cx="2977328" cy="6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dirty="0">
                  <a:latin typeface="Arial Rounded MT Bold" panose="020F0704030504030204" pitchFamily="34" charset="0"/>
                  <a:cs typeface="Arial"/>
                </a:rPr>
                <a:t>Parameter estimation method - MLE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47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905" y="389824"/>
            <a:ext cx="8505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MLE: Density function of all observed data 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78202" y="6365340"/>
            <a:ext cx="20764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8203" y="6182809"/>
            <a:ext cx="279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Parameter Estimation  | </a:t>
            </a:r>
            <a:fld id="{F4D90AEF-E01F-4AF2-A160-E534C5E4F8E9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20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4905" y="1580686"/>
                <a:ext cx="743152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𝐏𝐫𝐨𝐛𝐚𝐛𝐢𝐥𝐢𝐭𝐲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𝐚𝐥𝐥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𝐨𝐛𝐬𝐞𝐫𝐯𝐞𝐝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𝐝𝐚𝐭𝐚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" y="1580686"/>
                <a:ext cx="7431522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4905" y="1162096"/>
                <a:ext cx="7115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𝑙𝑛𝑆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 is I.I.D</a:t>
                </a:r>
                <a:r>
                  <a:rPr lang="en-US" dirty="0">
                    <a:latin typeface="Arial Rounded MT Bold" panose="020F07040305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" y="1162096"/>
                <a:ext cx="711517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4905" y="2501208"/>
                <a:ext cx="566315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𝐋𝐨𝐠𝐅𝐨𝐫𝐦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" y="2501208"/>
                <a:ext cx="5663152" cy="659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905" y="3487716"/>
                <a:ext cx="4639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Nees to Maximize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!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" y="3487716"/>
                <a:ext cx="4639027" cy="369332"/>
              </a:xfrm>
              <a:prstGeom prst="rect">
                <a:avLst/>
              </a:prstGeom>
              <a:blipFill>
                <a:blip r:embed="rId5"/>
                <a:stretch>
                  <a:fillRect l="-1051" t="-11475" r="-13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4905" y="4280367"/>
                <a:ext cx="828675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𝐏𝐫𝐨𝐛𝐚𝐛𝐢𝐥𝐢𝐭𝐲</m:t>
                    </m:r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𝐨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𝐨𝐧𝐞</m:t>
                    </m:r>
                    <m:r>
                      <a:rPr lang="en-US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𝐨𝐛𝐬𝐞𝐫𝐯𝐞𝐝</m:t>
                    </m:r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𝐝𝐚𝐭𝐚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" y="4280367"/>
                <a:ext cx="8286750" cy="404983"/>
              </a:xfrm>
              <a:prstGeom prst="rect">
                <a:avLst/>
              </a:prstGeom>
              <a:blipFill>
                <a:blip r:embed="rId6"/>
                <a:stretch>
                  <a:fillRect l="-221" t="-153731" r="-5588" b="-228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05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149"/>
          <p:cNvGrpSpPr/>
          <p:nvPr/>
        </p:nvGrpSpPr>
        <p:grpSpPr>
          <a:xfrm>
            <a:off x="424824" y="2318912"/>
            <a:ext cx="8294371" cy="615691"/>
            <a:chOff x="424812" y="1177875"/>
            <a:chExt cx="8294371" cy="849902"/>
          </a:xfrm>
          <a:solidFill>
            <a:srgbClr val="FFC000"/>
          </a:solidFill>
        </p:grpSpPr>
        <p:sp>
          <p:nvSpPr>
            <p:cNvPr id="4" name="Shape 150"/>
            <p:cNvSpPr/>
            <p:nvPr/>
          </p:nvSpPr>
          <p:spPr>
            <a:xfrm>
              <a:off x="2927683" y="1177876"/>
              <a:ext cx="5791500" cy="8499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                         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                             Probability of </a:t>
              </a:r>
              <a:r>
                <a:rPr lang="en-US" b="1" i="1" dirty="0">
                  <a:solidFill>
                    <a:srgbClr val="000000"/>
                  </a:solidFill>
                </a:rPr>
                <a:t>NO</a:t>
              </a:r>
              <a:r>
                <a:rPr lang="en-US" dirty="0">
                  <a:solidFill>
                    <a:srgbClr val="000000"/>
                  </a:solidFill>
                </a:rPr>
                <a:t> jump occurring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" name="Shape 151"/>
            <p:cNvSpPr/>
            <p:nvPr/>
          </p:nvSpPr>
          <p:spPr>
            <a:xfrm>
              <a:off x="424812" y="1177875"/>
              <a:ext cx="3766176" cy="849900"/>
            </a:xfrm>
            <a:prstGeom prst="homePlate">
              <a:avLst>
                <a:gd name="adj" fmla="val 26719"/>
              </a:avLst>
            </a:prstGeom>
            <a:solidFill>
              <a:srgbClr val="FF9900"/>
            </a:solidFill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6" name="Shape 149"/>
          <p:cNvGrpSpPr/>
          <p:nvPr/>
        </p:nvGrpSpPr>
        <p:grpSpPr>
          <a:xfrm>
            <a:off x="424824" y="3167785"/>
            <a:ext cx="8294371" cy="608366"/>
            <a:chOff x="424812" y="1177875"/>
            <a:chExt cx="8294371" cy="849900"/>
          </a:xfrm>
          <a:solidFill>
            <a:srgbClr val="FF9900"/>
          </a:solidFill>
        </p:grpSpPr>
        <p:sp>
          <p:nvSpPr>
            <p:cNvPr id="7" name="Shape 150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noFill/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151"/>
            <p:cNvSpPr/>
            <p:nvPr/>
          </p:nvSpPr>
          <p:spPr>
            <a:xfrm>
              <a:off x="424812" y="1177875"/>
              <a:ext cx="3804276" cy="849900"/>
            </a:xfrm>
            <a:prstGeom prst="homePlate">
              <a:avLst>
                <a:gd name="adj" fmla="val 26719"/>
              </a:avLst>
            </a:prstGeom>
            <a:grpFill/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" name="Shape 149"/>
          <p:cNvGrpSpPr/>
          <p:nvPr/>
        </p:nvGrpSpPr>
        <p:grpSpPr>
          <a:xfrm>
            <a:off x="424824" y="3985934"/>
            <a:ext cx="8294371" cy="575754"/>
            <a:chOff x="424812" y="1177875"/>
            <a:chExt cx="8294371" cy="849900"/>
          </a:xfrm>
          <a:solidFill>
            <a:srgbClr val="FFCC00"/>
          </a:solidFill>
        </p:grpSpPr>
        <p:sp>
          <p:nvSpPr>
            <p:cNvPr id="10" name="Shape 150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noFill/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51"/>
            <p:cNvSpPr/>
            <p:nvPr/>
          </p:nvSpPr>
          <p:spPr>
            <a:xfrm>
              <a:off x="424812" y="1177875"/>
              <a:ext cx="3804276" cy="849900"/>
            </a:xfrm>
            <a:prstGeom prst="homePlate">
              <a:avLst>
                <a:gd name="adj" fmla="val 26719"/>
              </a:avLst>
            </a:prstGeom>
            <a:solidFill>
              <a:srgbClr val="FF9900"/>
            </a:solidFill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2" name="Shape 149"/>
          <p:cNvGrpSpPr/>
          <p:nvPr/>
        </p:nvGrpSpPr>
        <p:grpSpPr>
          <a:xfrm>
            <a:off x="451671" y="4768358"/>
            <a:ext cx="8294371" cy="605644"/>
            <a:chOff x="424812" y="1177875"/>
            <a:chExt cx="8294371" cy="849900"/>
          </a:xfrm>
          <a:solidFill>
            <a:srgbClr val="FF9900"/>
          </a:solidFill>
        </p:grpSpPr>
        <p:sp>
          <p:nvSpPr>
            <p:cNvPr id="13" name="Shape 150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noFill/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51"/>
            <p:cNvSpPr/>
            <p:nvPr/>
          </p:nvSpPr>
          <p:spPr>
            <a:xfrm>
              <a:off x="424812" y="1177875"/>
              <a:ext cx="3804276" cy="849900"/>
            </a:xfrm>
            <a:prstGeom prst="homePlate">
              <a:avLst>
                <a:gd name="adj" fmla="val 26719"/>
              </a:avLst>
            </a:prstGeom>
            <a:grpFill/>
            <a:ln w="76200">
              <a:solidFill>
                <a:srgbClr val="FF99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6402" y="2372235"/>
                <a:ext cx="2298643" cy="493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z="16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sub>
                              </m:s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000000"/>
                  </a:solidFill>
                  <a:latin typeface="Bodoni MT" panose="020706030806060202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2" y="2372235"/>
                <a:ext cx="2298643" cy="493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05849" y="3028727"/>
                <a:ext cx="2466316" cy="91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𝛌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9" y="3028727"/>
                <a:ext cx="2466316" cy="91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89738" y="3892617"/>
                <a:ext cx="2612189" cy="76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𝛌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𝐦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8" y="3892617"/>
                <a:ext cx="2612189" cy="762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89738" y="4748322"/>
                <a:ext cx="2873799" cy="678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𝐦</m:t>
                          </m:r>
                          <m:r>
                            <a:rPr lang="en-US" sz="1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𝛌</m:t>
                                      </m:r>
                                    </m:e>
                                    <m:sub>
                                      <m:r>
                                        <a:rPr lang="en-US" sz="1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𝐦</m:t>
                                  </m:r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𝛌</m:t>
                                      </m:r>
                                    </m:e>
                                    <m:sub>
                                      <m:r>
                                        <a:rPr lang="en-US" sz="1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𝐦</m:t>
                                  </m:r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sz="1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8" y="4748322"/>
                <a:ext cx="2873799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01557" y="336822"/>
            <a:ext cx="828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MLE: Mixture Model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1607" y="3263645"/>
            <a:ext cx="416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Probability of only </a:t>
            </a:r>
            <a:r>
              <a:rPr lang="en-US" b="1" i="1" dirty="0">
                <a:solidFill>
                  <a:srgbClr val="000000"/>
                </a:solidFill>
              </a:rPr>
              <a:t>DOWN</a:t>
            </a:r>
            <a:r>
              <a:rPr lang="en-US" dirty="0">
                <a:solidFill>
                  <a:srgbClr val="000000"/>
                </a:solidFill>
              </a:rPr>
              <a:t> jumps occurring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10330" y="4067245"/>
            <a:ext cx="378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Probability of </a:t>
            </a:r>
            <a:r>
              <a:rPr lang="en-US" altLang="zh-CN" b="1" i="1" dirty="0">
                <a:solidFill>
                  <a:srgbClr val="000000"/>
                </a:solidFill>
              </a:rPr>
              <a:t>only UP </a:t>
            </a:r>
            <a:r>
              <a:rPr lang="en-US" dirty="0">
                <a:solidFill>
                  <a:srgbClr val="000000"/>
                </a:solidFill>
              </a:rPr>
              <a:t>jumps occurring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6737" y="47276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Probability of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b="1" i="1" dirty="0">
                <a:solidFill>
                  <a:srgbClr val="000000"/>
                </a:solidFill>
              </a:rPr>
              <a:t>both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UP</a:t>
            </a:r>
            <a:r>
              <a:rPr lang="en-US" dirty="0">
                <a:solidFill>
                  <a:srgbClr val="000000"/>
                </a:solidFill>
              </a:rPr>
              <a:t>  jump and </a:t>
            </a:r>
            <a:r>
              <a:rPr lang="en-US" b="1" i="1" dirty="0">
                <a:solidFill>
                  <a:srgbClr val="000000"/>
                </a:solidFill>
              </a:rPr>
              <a:t>DOWN</a:t>
            </a:r>
          </a:p>
          <a:p>
            <a:r>
              <a:rPr lang="en-US" dirty="0">
                <a:solidFill>
                  <a:srgbClr val="000000"/>
                </a:solidFill>
              </a:rPr>
              <a:t> jump occurring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78202" y="6365340"/>
            <a:ext cx="20764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Shape 149"/>
          <p:cNvGrpSpPr/>
          <p:nvPr/>
        </p:nvGrpSpPr>
        <p:grpSpPr>
          <a:xfrm>
            <a:off x="412744" y="1134736"/>
            <a:ext cx="8306451" cy="700283"/>
            <a:chOff x="412732" y="1177876"/>
            <a:chExt cx="8306451" cy="966673"/>
          </a:xfrm>
          <a:solidFill>
            <a:srgbClr val="FFC000"/>
          </a:solidFill>
        </p:grpSpPr>
        <p:sp>
          <p:nvSpPr>
            <p:cNvPr id="34" name="Shape 150"/>
            <p:cNvSpPr/>
            <p:nvPr/>
          </p:nvSpPr>
          <p:spPr>
            <a:xfrm>
              <a:off x="2927683" y="1177876"/>
              <a:ext cx="5791500" cy="84990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                         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                             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hape 151"/>
                <p:cNvSpPr/>
                <p:nvPr/>
              </p:nvSpPr>
              <p:spPr>
                <a:xfrm>
                  <a:off x="412732" y="1294648"/>
                  <a:ext cx="3766176" cy="849901"/>
                </a:xfrm>
                <a:prstGeom prst="homePlate">
                  <a:avLst>
                    <a:gd name="adj" fmla="val 26719"/>
                  </a:avLst>
                </a:prstGeom>
                <a:solidFill>
                  <a:srgbClr val="FF9900"/>
                </a:solidFill>
                <a:ln w="76200">
                  <a:solidFill>
                    <a:srgbClr val="FF9900"/>
                  </a:solidFill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Let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ar-A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ar-AE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Shap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2" y="1294648"/>
                  <a:ext cx="3766176" cy="849901"/>
                </a:xfrm>
                <a:prstGeom prst="homePlate">
                  <a:avLst>
                    <a:gd name="adj" fmla="val 26719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solidFill>
                    <a:srgbClr val="FF99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6778203" y="6182809"/>
            <a:ext cx="279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Parameter Estimation  | </a:t>
            </a:r>
            <a:fld id="{F4D90AEF-E01F-4AF2-A160-E534C5E4F8E9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21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9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72"/>
          <p:cNvGrpSpPr/>
          <p:nvPr/>
        </p:nvGrpSpPr>
        <p:grpSpPr>
          <a:xfrm>
            <a:off x="255607" y="768218"/>
            <a:ext cx="8248650" cy="1212982"/>
            <a:chOff x="431925" y="1304875"/>
            <a:chExt cx="2628924" cy="3416400"/>
          </a:xfrm>
        </p:grpSpPr>
        <p:sp>
          <p:nvSpPr>
            <p:cNvPr id="3" name="Shape 73"/>
            <p:cNvSpPr txBox="1"/>
            <p:nvPr/>
          </p:nvSpPr>
          <p:spPr>
            <a:xfrm>
              <a:off x="431925" y="1304875"/>
              <a:ext cx="2628899" cy="853780"/>
            </a:xfrm>
            <a:prstGeom prst="rect">
              <a:avLst/>
            </a:prstGeom>
            <a:solidFill>
              <a:srgbClr val="FF9900"/>
            </a:solidFill>
            <a:ln>
              <a:solidFill>
                <a:srgbClr val="FFC0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  <a:cs typeface="Arial"/>
                </a:rPr>
                <a:t>Complexity 1: </a:t>
              </a:r>
              <a:r>
                <a:rPr lang="en-US" dirty="0">
                  <a:solidFill>
                    <a:srgbClr val="000000"/>
                  </a:solidFill>
                  <a:latin typeface="+mj-lt"/>
                </a:rPr>
                <a:t>Loglikelihood can’t be reduced into linear form</a:t>
              </a:r>
              <a:endParaRPr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4488" y="137144"/>
            <a:ext cx="5936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MLE: Complexity and Challenges </a:t>
            </a:r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5119" y="1286098"/>
                <a:ext cx="424815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9" y="1286098"/>
                <a:ext cx="4248150" cy="370294"/>
              </a:xfrm>
              <a:prstGeom prst="rect">
                <a:avLst/>
              </a:prstGeom>
              <a:blipFill>
                <a:blip r:embed="rId2"/>
                <a:stretch>
                  <a:fillRect l="-143" t="-142623" r="-6600" b="-2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97297" y="1147962"/>
                <a:ext cx="4095608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fName>
                                <m:e>
                                  <m:r>
                                    <a:rPr lang="en-US" sz="1600" b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6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97" y="1147962"/>
                <a:ext cx="4095608" cy="596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3167" y="2493868"/>
                <a:ext cx="3256276" cy="850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2493868"/>
                <a:ext cx="3256276" cy="850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84688" y="2493868"/>
                <a:ext cx="4572000" cy="7287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eqArr>
                                    <m:eqArr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  <m: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endChr m:val="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en-US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) </m:t>
                                      </m:r>
                                    </m:e>
                                    <m:e>
                                      <m:r>
                                        <a:rPr lang="en-US" sz="160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88" y="2493868"/>
                <a:ext cx="4572000" cy="72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33787" y="3237292"/>
                <a:ext cx="2970813" cy="466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87" y="3237292"/>
                <a:ext cx="2970813" cy="466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Shape 72"/>
          <p:cNvGrpSpPr/>
          <p:nvPr/>
        </p:nvGrpSpPr>
        <p:grpSpPr>
          <a:xfrm>
            <a:off x="244488" y="2009135"/>
            <a:ext cx="8256554" cy="1724631"/>
            <a:chOff x="429356" y="1304875"/>
            <a:chExt cx="2631493" cy="341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Shape 73"/>
                <p:cNvSpPr txBox="1"/>
                <p:nvPr/>
              </p:nvSpPr>
              <p:spPr>
                <a:xfrm>
                  <a:off x="429356" y="1371702"/>
                  <a:ext cx="2628899" cy="69354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solidFill>
                    <a:srgbClr val="FFC000"/>
                  </a:solidFill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Arial Rounded MT Bold" panose="020F0704030504030204" pitchFamily="34" charset="0"/>
                      <a:ea typeface="微软雅黑" panose="020B0503020204020204" pitchFamily="34" charset="-122"/>
                      <a:cs typeface="Arial"/>
                    </a:rPr>
                    <a:t>Complexity 2: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very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complex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</m:oMath>
                  </a14:m>
                  <a:endParaRPr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Shap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56" y="1371702"/>
                  <a:ext cx="2628899" cy="693545"/>
                </a:xfrm>
                <a:prstGeom prst="rect">
                  <a:avLst/>
                </a:prstGeom>
                <a:blipFill>
                  <a:blip r:embed="rId7"/>
                  <a:stretch>
                    <a:fillRect l="-517" t="-13333" b="-23333"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3" name="Shape 72"/>
          <p:cNvGrpSpPr/>
          <p:nvPr/>
        </p:nvGrpSpPr>
        <p:grpSpPr>
          <a:xfrm>
            <a:off x="273089" y="4087525"/>
            <a:ext cx="8248494" cy="1407995"/>
            <a:chOff x="431925" y="1304875"/>
            <a:chExt cx="2628924" cy="3416400"/>
          </a:xfrm>
        </p:grpSpPr>
        <p:sp>
          <p:nvSpPr>
            <p:cNvPr id="24" name="Shape 73"/>
            <p:cNvSpPr txBox="1"/>
            <p:nvPr/>
          </p:nvSpPr>
          <p:spPr>
            <a:xfrm>
              <a:off x="431925" y="1338413"/>
              <a:ext cx="2628899" cy="820241"/>
            </a:xfrm>
            <a:prstGeom prst="rect">
              <a:avLst/>
            </a:prstGeom>
            <a:solidFill>
              <a:srgbClr val="FF9900"/>
            </a:solidFill>
            <a:ln>
              <a:solidFill>
                <a:srgbClr val="FFC00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  <a:cs typeface="Arial"/>
                </a:rPr>
                <a:t>Challenges:  </a:t>
              </a:r>
              <a:r>
                <a:rPr lang="en-US" altLang="zh-CN" dirty="0">
                  <a:solidFill>
                    <a:srgbClr val="000000"/>
                  </a:solidFill>
                  <a:latin typeface="+mj-lt"/>
                  <a:ea typeface="微软雅黑" panose="020B0503020204020204" pitchFamily="34" charset="-122"/>
                  <a:cs typeface="Arial"/>
                </a:rPr>
                <a:t>numerical difficulty</a:t>
              </a:r>
              <a:endParaRPr dirty="0">
                <a:latin typeface="+mj-lt"/>
              </a:endParaRPr>
            </a:p>
          </p:txBody>
        </p:sp>
        <p:sp>
          <p:nvSpPr>
            <p:cNvPr id="25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5119" y="4520620"/>
                <a:ext cx="690562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Hard to numerically calculate derivatives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9" y="4520620"/>
                <a:ext cx="6905624" cy="404983"/>
              </a:xfrm>
              <a:prstGeom prst="rect">
                <a:avLst/>
              </a:prstGeom>
              <a:blipFill>
                <a:blip r:embed="rId8"/>
                <a:stretch>
                  <a:fillRect l="-5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3875" y="5016425"/>
                <a:ext cx="66832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Hard to numerically calculate the infinite integration in</a:t>
                </a:r>
                <a:r>
                  <a:rPr lang="en-US" sz="1600" dirty="0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5" y="5016425"/>
                <a:ext cx="6683200" cy="381515"/>
              </a:xfrm>
              <a:prstGeom prst="rect">
                <a:avLst/>
              </a:prstGeom>
              <a:blipFill>
                <a:blip r:embed="rId9"/>
                <a:stretch>
                  <a:fillRect l="-54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778202" y="6365340"/>
            <a:ext cx="20764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78203" y="6182809"/>
            <a:ext cx="279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Parameter Estimation  | </a:t>
            </a:r>
            <a:fld id="{F4D90AEF-E01F-4AF2-A160-E534C5E4F8E9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22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11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451275" y="1207050"/>
            <a:ext cx="2469299" cy="100185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1800" dirty="0">
                <a:latin typeface="Arial Rounded MT Bold" panose="020F0704030504030204" pitchFamily="34" charset="0"/>
              </a:rPr>
              <a:t>Influence</a:t>
            </a:r>
          </a:p>
        </p:txBody>
      </p:sp>
      <p:sp>
        <p:nvSpPr>
          <p:cNvPr id="4" name="Shape 84"/>
          <p:cNvSpPr/>
          <p:nvPr/>
        </p:nvSpPr>
        <p:spPr>
          <a:xfrm>
            <a:off x="3210750" y="1207050"/>
            <a:ext cx="2760599" cy="1001850"/>
          </a:xfrm>
          <a:prstGeom prst="chevron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1800" dirty="0">
                <a:latin typeface="Arial Rounded MT Bold" panose="020F0704030504030204" pitchFamily="34" charset="0"/>
              </a:rPr>
              <a:t>Solution: </a:t>
            </a:r>
            <a:r>
              <a:rPr lang="en-US" sz="1800" dirty="0">
                <a:latin typeface="Arial Rounded MT Bold" panose="020F0704030504030204" pitchFamily="34" charset="0"/>
              </a:rPr>
              <a:t>avoid derivatives</a:t>
            </a:r>
            <a:r>
              <a:rPr lang="en" sz="18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5" name="Shape 84"/>
          <p:cNvSpPr/>
          <p:nvPr/>
        </p:nvSpPr>
        <p:spPr>
          <a:xfrm>
            <a:off x="6261525" y="1207050"/>
            <a:ext cx="2760599" cy="1001850"/>
          </a:xfrm>
          <a:prstGeom prst="chevron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1800" dirty="0">
                <a:latin typeface="Arial Rounded MT Bold" panose="020F0704030504030204" pitchFamily="34" charset="0"/>
              </a:rPr>
              <a:t>Solution: </a:t>
            </a:r>
            <a:r>
              <a:rPr lang="en-US" sz="1800" dirty="0">
                <a:latin typeface="Arial Rounded MT Bold" panose="020F0704030504030204" pitchFamily="34" charset="0"/>
              </a:rPr>
              <a:t>transform the integration</a:t>
            </a:r>
            <a:r>
              <a:rPr lang="en" sz="18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448" y="302368"/>
            <a:ext cx="7191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Arial"/>
              </a:rPr>
              <a:t>MLE: Influence of Challenges and Solutions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Shape 83"/>
          <p:cNvSpPr txBox="1">
            <a:spLocks noGrp="1"/>
          </p:cNvSpPr>
          <p:nvPr/>
        </p:nvSpPr>
        <p:spPr>
          <a:xfrm>
            <a:off x="566287" y="24369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" sz="1600" b="1" dirty="0">
                <a:solidFill>
                  <a:srgbClr val="000000"/>
                </a:solidFill>
              </a:rPr>
              <a:t>Can’t use Gradient Method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The Complexity of the Model leads to great difficulty when calculating derivatives (first order, second order) . </a:t>
            </a:r>
          </a:p>
        </p:txBody>
      </p:sp>
      <p:sp>
        <p:nvSpPr>
          <p:cNvPr id="9" name="Shape 83"/>
          <p:cNvSpPr txBox="1">
            <a:spLocks noGrp="1"/>
          </p:cNvSpPr>
          <p:nvPr/>
        </p:nvSpPr>
        <p:spPr>
          <a:xfrm>
            <a:off x="3324224" y="2436975"/>
            <a:ext cx="2647125" cy="26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" sz="1600" b="1" dirty="0">
                <a:solidFill>
                  <a:srgbClr val="000000"/>
                </a:solidFill>
              </a:rPr>
              <a:t>BOBYQA Method</a:t>
            </a:r>
          </a:p>
          <a:p>
            <a:pPr lvl="0"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</a:rPr>
              <a:t>ound </a:t>
            </a:r>
            <a:r>
              <a:rPr lang="en-US" sz="1600" b="1" dirty="0">
                <a:solidFill>
                  <a:srgbClr val="000000"/>
                </a:solidFill>
              </a:rPr>
              <a:t>O</a:t>
            </a:r>
            <a:r>
              <a:rPr lang="en-US" sz="1600" dirty="0">
                <a:solidFill>
                  <a:srgbClr val="000000"/>
                </a:solidFill>
              </a:rPr>
              <a:t>ptimization</a:t>
            </a:r>
            <a:r>
              <a:rPr lang="en-US" sz="1600" b="1" dirty="0">
                <a:solidFill>
                  <a:srgbClr val="000000"/>
                </a:solidFill>
              </a:rPr>
              <a:t> By Q</a:t>
            </a:r>
            <a:r>
              <a:rPr lang="en-US" sz="1600" dirty="0">
                <a:solidFill>
                  <a:srgbClr val="000000"/>
                </a:solidFill>
              </a:rPr>
              <a:t>uadratic </a:t>
            </a:r>
            <a:r>
              <a:rPr lang="en-US" sz="1600" b="1" dirty="0">
                <a:solidFill>
                  <a:srgbClr val="000000"/>
                </a:solidFill>
              </a:rPr>
              <a:t>A</a:t>
            </a:r>
            <a:r>
              <a:rPr lang="en-US" sz="1600" dirty="0">
                <a:solidFill>
                  <a:srgbClr val="000000"/>
                </a:solidFill>
              </a:rPr>
              <a:t>pproximation (BOBYQA) can solve  bound constrained optimization problems without derivatives  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1" name="Shape 83"/>
          <p:cNvSpPr txBox="1">
            <a:spLocks noGrp="1"/>
          </p:cNvSpPr>
          <p:nvPr/>
        </p:nvSpPr>
        <p:spPr>
          <a:xfrm>
            <a:off x="6373611" y="2370299"/>
            <a:ext cx="2536425" cy="3030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" sz="1600" b="1" dirty="0">
                <a:solidFill>
                  <a:srgbClr val="000000"/>
                </a:solidFill>
              </a:rPr>
              <a:t>Change variables in integration</a:t>
            </a:r>
          </a:p>
          <a:p>
            <a:pPr>
              <a:spcAft>
                <a:spcPts val="800"/>
              </a:spcAft>
            </a:pPr>
            <a:r>
              <a:rPr lang="en" sz="1600" dirty="0">
                <a:solidFill>
                  <a:srgbClr val="000000"/>
                </a:solidFill>
              </a:rPr>
              <a:t>Different from traditional truncation method, our group develped the variable changing method to transform the infinite integration into piecewise finite integration, which is easier for computing.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8202" y="6365340"/>
            <a:ext cx="20764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8203" y="6182809"/>
            <a:ext cx="279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Parameter Estimation  | </a:t>
            </a:r>
            <a:fld id="{F4D90AEF-E01F-4AF2-A160-E534C5E4F8E9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23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15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Conclusion – MLE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 Rounded MT Bold" panose="020F0704030504030204" pitchFamily="34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from S&amp;P500 daily return, 01/01/2015 – 04/01/2016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24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153661"/>
                  </p:ext>
                </p:extLst>
              </p:nvPr>
            </p:nvGraphicFramePr>
            <p:xfrm>
              <a:off x="1964987" y="2178231"/>
              <a:ext cx="4134254" cy="3378046"/>
            </p:xfrm>
            <a:graphic>
              <a:graphicData uri="http://schemas.openxmlformats.org/drawingml/2006/table">
                <a:tbl>
                  <a:tblPr/>
                  <a:tblGrid>
                    <a:gridCol w="914399">
                      <a:extLst>
                        <a:ext uri="{9D8B030D-6E8A-4147-A177-3AD203B41FA5}">
                          <a16:colId xmlns:a16="http://schemas.microsoft.com/office/drawing/2014/main" val="3685863384"/>
                        </a:ext>
                      </a:extLst>
                    </a:gridCol>
                    <a:gridCol w="1673188">
                      <a:extLst>
                        <a:ext uri="{9D8B030D-6E8A-4147-A177-3AD203B41FA5}">
                          <a16:colId xmlns:a16="http://schemas.microsoft.com/office/drawing/2014/main" val="3874313161"/>
                        </a:ext>
                      </a:extLst>
                    </a:gridCol>
                    <a:gridCol w="1546667">
                      <a:extLst>
                        <a:ext uri="{9D8B030D-6E8A-4147-A177-3AD203B41FA5}">
                          <a16:colId xmlns:a16="http://schemas.microsoft.com/office/drawing/2014/main" val="1468098308"/>
                        </a:ext>
                      </a:extLst>
                    </a:gridCol>
                  </a:tblGrid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DEJD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BS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1828966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213.216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224278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313.242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7112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𝒓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5.45E-06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2.47E-05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945665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1.24551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4043566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0.217218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5806320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0.000225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0.005633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164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153661"/>
                  </p:ext>
                </p:extLst>
              </p:nvPr>
            </p:nvGraphicFramePr>
            <p:xfrm>
              <a:off x="1964987" y="2178231"/>
              <a:ext cx="4134254" cy="3378046"/>
            </p:xfrm>
            <a:graphic>
              <a:graphicData uri="http://schemas.openxmlformats.org/drawingml/2006/table">
                <a:tbl>
                  <a:tblPr/>
                  <a:tblGrid>
                    <a:gridCol w="914399">
                      <a:extLst>
                        <a:ext uri="{9D8B030D-6E8A-4147-A177-3AD203B41FA5}">
                          <a16:colId xmlns:a16="http://schemas.microsoft.com/office/drawing/2014/main" val="3685863384"/>
                        </a:ext>
                      </a:extLst>
                    </a:gridCol>
                    <a:gridCol w="1673188">
                      <a:extLst>
                        <a:ext uri="{9D8B030D-6E8A-4147-A177-3AD203B41FA5}">
                          <a16:colId xmlns:a16="http://schemas.microsoft.com/office/drawing/2014/main" val="3874313161"/>
                        </a:ext>
                      </a:extLst>
                    </a:gridCol>
                    <a:gridCol w="1546667">
                      <a:extLst>
                        <a:ext uri="{9D8B030D-6E8A-4147-A177-3AD203B41FA5}">
                          <a16:colId xmlns:a16="http://schemas.microsoft.com/office/drawing/2014/main" val="1468098308"/>
                        </a:ext>
                      </a:extLst>
                    </a:gridCol>
                  </a:tblGrid>
                  <a:tr h="482578">
                    <a:tc>
                      <a:txBody>
                        <a:bodyPr/>
                        <a:lstStyle/>
                        <a:p>
                          <a:pPr algn="l" fontAlgn="ctr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DEJD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BS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1828966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06250" r="-352667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213.216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224278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08861" r="-352667" b="-4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313.242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7112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08861" r="-352667" b="-3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5.45E-06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2.47E-05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945665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408861" r="-352667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1.24551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4043566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502500" r="-352667" b="-12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0.217218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5806320"/>
                      </a:ext>
                    </a:extLst>
                  </a:tr>
                  <a:tr h="4825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610127" r="-352667" b="-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0.000225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0.005633</a:t>
                          </a:r>
                        </a:p>
                      </a:txBody>
                      <a:tcPr marL="7620" marR="7620" marT="762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1643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964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Conclusion – Option Pricing</a:t>
            </a:r>
          </a:p>
          <a:p>
            <a:pPr lvl="0"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Table 6-1. European call option price estimated by DEJD model.</a:t>
            </a:r>
            <a:endParaRPr lang="en-US" altLang="zh-CN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25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70549"/>
              </p:ext>
            </p:extLst>
          </p:nvPr>
        </p:nvGraphicFramePr>
        <p:xfrm>
          <a:off x="943687" y="1993563"/>
          <a:ext cx="6984355" cy="3704748"/>
        </p:xfrm>
        <a:graphic>
          <a:graphicData uri="http://schemas.openxmlformats.org/drawingml/2006/table">
            <a:tbl>
              <a:tblPr/>
              <a:tblGrid>
                <a:gridCol w="810311">
                  <a:extLst>
                    <a:ext uri="{9D8B030D-6E8A-4147-A177-3AD203B41FA5}">
                      <a16:colId xmlns:a16="http://schemas.microsoft.com/office/drawing/2014/main" val="3067908473"/>
                    </a:ext>
                  </a:extLst>
                </a:gridCol>
                <a:gridCol w="810311">
                  <a:extLst>
                    <a:ext uri="{9D8B030D-6E8A-4147-A177-3AD203B41FA5}">
                      <a16:colId xmlns:a16="http://schemas.microsoft.com/office/drawing/2014/main" val="1352254333"/>
                    </a:ext>
                  </a:extLst>
                </a:gridCol>
                <a:gridCol w="1787911">
                  <a:extLst>
                    <a:ext uri="{9D8B030D-6E8A-4147-A177-3AD203B41FA5}">
                      <a16:colId xmlns:a16="http://schemas.microsoft.com/office/drawing/2014/main" val="462157647"/>
                    </a:ext>
                  </a:extLst>
                </a:gridCol>
                <a:gridCol w="1787911">
                  <a:extLst>
                    <a:ext uri="{9D8B030D-6E8A-4147-A177-3AD203B41FA5}">
                      <a16:colId xmlns:a16="http://schemas.microsoft.com/office/drawing/2014/main" val="1491130172"/>
                    </a:ext>
                  </a:extLst>
                </a:gridCol>
                <a:gridCol w="1787911">
                  <a:extLst>
                    <a:ext uri="{9D8B030D-6E8A-4147-A177-3AD203B41FA5}">
                      <a16:colId xmlns:a16="http://schemas.microsoft.com/office/drawing/2014/main" val="3486602280"/>
                    </a:ext>
                  </a:extLst>
                </a:gridCol>
              </a:tblGrid>
              <a:tr h="458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lambda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74558"/>
                  </a:ext>
                </a:extLst>
              </a:tr>
              <a:tr h="4780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337295"/>
                  </a:ext>
                </a:extLst>
              </a:tr>
              <a:tr h="458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0.114167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0.249643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0.489992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21328"/>
                  </a:ext>
                </a:extLst>
              </a:tr>
              <a:tr h="458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2.381750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2.956990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3.271850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52886"/>
                  </a:ext>
                </a:extLst>
              </a:tr>
              <a:tr h="458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9.879620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10.196600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10.610600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92465"/>
                  </a:ext>
                </a:extLst>
              </a:tr>
              <a:tr h="458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0.364972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0.842972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1.162280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8959"/>
                  </a:ext>
                </a:extLst>
              </a:tr>
              <a:tr h="458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3.353250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4.273380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5.038110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1434"/>
                  </a:ext>
                </a:extLst>
              </a:tr>
              <a:tr h="4780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10.308200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11.016800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11.242500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5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1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Conclusion – Option Pricing</a:t>
            </a:r>
          </a:p>
          <a:p>
            <a:pPr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Table 6-2. European put option price estimated by DEJD model.</a:t>
            </a:r>
            <a:endParaRPr lang="en-US" altLang="zh-CN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altLang="zh-CN" sz="11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26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20065"/>
              </p:ext>
            </p:extLst>
          </p:nvPr>
        </p:nvGraphicFramePr>
        <p:xfrm>
          <a:off x="943688" y="1993563"/>
          <a:ext cx="6994081" cy="3726300"/>
        </p:xfrm>
        <a:graphic>
          <a:graphicData uri="http://schemas.openxmlformats.org/drawingml/2006/table">
            <a:tbl>
              <a:tblPr/>
              <a:tblGrid>
                <a:gridCol w="811439">
                  <a:extLst>
                    <a:ext uri="{9D8B030D-6E8A-4147-A177-3AD203B41FA5}">
                      <a16:colId xmlns:a16="http://schemas.microsoft.com/office/drawing/2014/main" val="66663203"/>
                    </a:ext>
                  </a:extLst>
                </a:gridCol>
                <a:gridCol w="811439">
                  <a:extLst>
                    <a:ext uri="{9D8B030D-6E8A-4147-A177-3AD203B41FA5}">
                      <a16:colId xmlns:a16="http://schemas.microsoft.com/office/drawing/2014/main" val="4084906201"/>
                    </a:ext>
                  </a:extLst>
                </a:gridCol>
                <a:gridCol w="1790401">
                  <a:extLst>
                    <a:ext uri="{9D8B030D-6E8A-4147-A177-3AD203B41FA5}">
                      <a16:colId xmlns:a16="http://schemas.microsoft.com/office/drawing/2014/main" val="3553411014"/>
                    </a:ext>
                  </a:extLst>
                </a:gridCol>
                <a:gridCol w="1790401">
                  <a:extLst>
                    <a:ext uri="{9D8B030D-6E8A-4147-A177-3AD203B41FA5}">
                      <a16:colId xmlns:a16="http://schemas.microsoft.com/office/drawing/2014/main" val="3298305649"/>
                    </a:ext>
                  </a:extLst>
                </a:gridCol>
                <a:gridCol w="1790401">
                  <a:extLst>
                    <a:ext uri="{9D8B030D-6E8A-4147-A177-3AD203B41FA5}">
                      <a16:colId xmlns:a16="http://schemas.microsoft.com/office/drawing/2014/main" val="892814746"/>
                    </a:ext>
                  </a:extLst>
                </a:gridCol>
              </a:tblGrid>
              <a:tr h="460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lambda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17973"/>
                  </a:ext>
                </a:extLst>
              </a:tr>
              <a:tr h="480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698248"/>
                  </a:ext>
                </a:extLst>
              </a:tr>
              <a:tr h="4607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10.046000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10.295700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10.492900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52033"/>
                  </a:ext>
                </a:extLst>
              </a:tr>
              <a:tr h="4607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2.588240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2.949290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3.508130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21395"/>
                  </a:ext>
                </a:extLst>
              </a:tr>
              <a:tr h="4607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0.222815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0.366591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0.606458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60556"/>
                  </a:ext>
                </a:extLst>
              </a:tr>
              <a:tr h="4607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10.793500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10.914700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11.079100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0473"/>
                  </a:ext>
                </a:extLst>
              </a:tr>
              <a:tr h="4607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3.599010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4.241760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4.617090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051170"/>
                  </a:ext>
                </a:extLst>
              </a:tr>
              <a:tr h="480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0.618856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1.273220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1.620740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8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95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Conclusion – Option Pricing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altLang="zh-CN" sz="1100" b="1">
                <a:solidFill>
                  <a:srgbClr val="000000"/>
                </a:solidFill>
                <a:latin typeface="Arial"/>
                <a:cs typeface="Arial"/>
              </a:rPr>
              <a:pPr/>
              <a:t>27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9E820E-9C65-48D8-91AE-714715F4D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285475"/>
              </p:ext>
            </p:extLst>
          </p:nvPr>
        </p:nvGraphicFramePr>
        <p:xfrm>
          <a:off x="483577" y="1439564"/>
          <a:ext cx="4088423" cy="425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44C71F-BD80-40B4-B2D6-D986CD060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273281"/>
              </p:ext>
            </p:extLst>
          </p:nvPr>
        </p:nvGraphicFramePr>
        <p:xfrm>
          <a:off x="4572000" y="1420237"/>
          <a:ext cx="4114799" cy="4270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0328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Conclusion – Option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altLang="zh-CN" sz="1100" b="1">
                <a:solidFill>
                  <a:srgbClr val="000000"/>
                </a:solidFill>
                <a:latin typeface="Arial"/>
                <a:cs typeface="Arial"/>
              </a:rPr>
              <a:pPr/>
              <a:t>28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273157-0ECE-4D91-8FAD-81AD602E4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342819"/>
              </p:ext>
            </p:extLst>
          </p:nvPr>
        </p:nvGraphicFramePr>
        <p:xfrm>
          <a:off x="476654" y="1575880"/>
          <a:ext cx="4085617" cy="41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3E2991-C6ED-4C46-B94F-63A75AA8C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2064"/>
              </p:ext>
            </p:extLst>
          </p:nvPr>
        </p:nvGraphicFramePr>
        <p:xfrm>
          <a:off x="4562272" y="1561288"/>
          <a:ext cx="4114800" cy="417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988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3998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Conclusion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rgbClr val="323232"/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DEJD model explains </a:t>
                </a:r>
                <a:r>
                  <a:rPr lang="en-US" altLang="zh-CN" u="sng" dirty="0">
                    <a:solidFill>
                      <a:srgbClr val="323232"/>
                    </a:solidFill>
                    <a:latin typeface="Arial"/>
                    <a:cs typeface="Arial"/>
                  </a:rPr>
                  <a:t>asymmetric leptokurtic feature </a:t>
                </a: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of stock return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323232"/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DEJD method and BS method give similar option prices</a:t>
                </a: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323232"/>
                  </a:solidFill>
                  <a:latin typeface="Arial"/>
                  <a:cs typeface="Arial"/>
                </a:endParaRPr>
              </a:p>
              <a:p>
                <a:pPr marL="285750" lvl="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(Assuming other parameters do not change) European call option price increases as :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strike price K decreases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0" dirty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 increases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323232"/>
                  </a:solidFill>
                  <a:latin typeface="Arial"/>
                  <a:cs typeface="Arial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Similar conclusions to European put option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399800" cy="3508653"/>
              </a:xfrm>
              <a:prstGeom prst="rect">
                <a:avLst/>
              </a:prstGeom>
              <a:blipFill>
                <a:blip r:embed="rId3"/>
                <a:stretch>
                  <a:fillRect l="-1318" t="-1389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86079" y="6206058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CONCLUSION | </a:t>
            </a:r>
            <a:fld id="{72FEE37F-2BE7-4853-881F-2F7DA0D99225}" type="slidenum">
              <a:rPr lang="en-US" altLang="zh-CN" sz="1100" b="1">
                <a:solidFill>
                  <a:srgbClr val="000000"/>
                </a:solidFill>
                <a:latin typeface="Arial"/>
                <a:cs typeface="Arial"/>
              </a:rPr>
              <a:pPr/>
              <a:t>29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Economic Facts in Stock Market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dirty="0">
              <a:solidFill>
                <a:srgbClr val="990000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140" y="6206058"/>
            <a:ext cx="218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ECONOMIC FACTS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3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7522" y="5396002"/>
            <a:ext cx="651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finance.yahoo.com  index: SPY  interval: 08/03/2015-12/04/2015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20" y="1501856"/>
            <a:ext cx="6075617" cy="38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2485688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 Rounded MT Bold" panose="020F0704030504030204" pitchFamily="34" charset="0"/>
                <a:cs typeface="Arial"/>
              </a:rPr>
              <a:t>Thanks for listening.</a:t>
            </a:r>
            <a:endParaRPr lang="en-US" sz="2400" b="1" dirty="0">
              <a:latin typeface="Arial Rounded MT Bold" panose="020F0704030504030204" pitchFamily="34" charset="0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b="1" dirty="0">
              <a:latin typeface="Arial Rounded MT Bold" panose="020F0704030504030204" pitchFamily="34" charset="0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Feel free to ask questions.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41" y="1279376"/>
            <a:ext cx="5399292" cy="45052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3687" y="977900"/>
            <a:ext cx="739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Arial Rounded MT Bold" panose="020F0704030504030204" pitchFamily="34" charset="0"/>
                <a:cs typeface="Arial"/>
              </a:rPr>
              <a:t>Asymmetric Leptokurtic feature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7522" y="5223739"/>
            <a:ext cx="386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finance.yahoo.com  index: SPY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01/02/2015-04/01/2016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8817" y="2716413"/>
            <a:ext cx="2271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Excess Kurtosis: 1.22148 &gt; 0</a:t>
            </a:r>
          </a:p>
          <a:p>
            <a:endParaRPr lang="en-US" altLang="zh-CN" sz="2000" dirty="0"/>
          </a:p>
          <a:p>
            <a:r>
              <a:rPr lang="en-US" altLang="zh-CN" sz="2000" dirty="0"/>
              <a:t>Skewness: </a:t>
            </a:r>
          </a:p>
          <a:p>
            <a:r>
              <a:rPr lang="en-US" altLang="zh-CN" sz="2000" dirty="0"/>
              <a:t>-0.0436 &lt; 0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6872140" y="6206058"/>
            <a:ext cx="218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ECONOMIC FACTS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4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79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17" y="1201430"/>
            <a:ext cx="2914800" cy="2432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3687" y="888376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Behavior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30" y="3253132"/>
            <a:ext cx="2914800" cy="243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87" y="3253132"/>
            <a:ext cx="2914800" cy="243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1617" y="1960316"/>
            <a:ext cx="18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underreaction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06226" y="4124312"/>
            <a:ext cx="167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overreaction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72140" y="6206058"/>
            <a:ext cx="218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ECONOMIC FACTS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5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5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9597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Alternative Models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Models Based on t-Distribution</a:t>
            </a: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    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cannot be used in models with continuous compounding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The Normal Jump-Diffusion Model</a:t>
            </a:r>
          </a:p>
          <a:p>
            <a:pPr lvl="0"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   - impossible to get analytical solutions for path-dependent options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   - not asymmetric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2140" y="6206058"/>
            <a:ext cx="218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ECONOMIC FACTS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6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14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419728" cy="431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fr-FR" sz="2400" b="1" dirty="0">
                    <a:latin typeface="Arial Rounded MT Bold" panose="020F0704030504030204" pitchFamily="34" charset="0"/>
                    <a:cs typeface="Arial"/>
                  </a:rPr>
                  <a:t>Double Exponential Jump Diffusion model</a:t>
                </a:r>
              </a:p>
              <a:p>
                <a:pPr>
                  <a:spcBef>
                    <a:spcPct val="0"/>
                  </a:spcBef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Arial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&gt;1,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419728" cy="4318233"/>
              </a:xfrm>
              <a:prstGeom prst="rect">
                <a:avLst/>
              </a:prstGeom>
              <a:blipFill>
                <a:blip r:embed="rId2"/>
                <a:stretch>
                  <a:fillRect l="-1315" t="-1128" b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75443" y="6206058"/>
            <a:ext cx="177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DEJD MODEL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7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955474" y="2559497"/>
            <a:ext cx="193964" cy="17595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202952" y="2559496"/>
            <a:ext cx="193964" cy="17595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55868" y="3666837"/>
            <a:ext cx="25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Brownian motion term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9333" y="3666837"/>
            <a:ext cx="25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jump term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1127" y="2170546"/>
            <a:ext cx="554182" cy="2955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>
            <a:endCxn id="12" idx="3"/>
          </p:cNvCxnSpPr>
          <p:nvPr/>
        </p:nvCxnSpPr>
        <p:spPr>
          <a:xfrm flipH="1">
            <a:off x="6225309" y="2096655"/>
            <a:ext cx="304800" cy="2216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3929" y="1893456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Poisson process</a:t>
            </a:r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9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3687" y="977900"/>
                <a:ext cx="7419728" cy="442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latin typeface="Arial Rounded MT Bold" panose="020F0704030504030204" pitchFamily="34" charset="0"/>
                    <a:cs typeface="Arial"/>
                  </a:rPr>
                  <a:t>European call option pricing formula</a:t>
                </a:r>
              </a:p>
              <a:p>
                <a:pPr algn="dist">
                  <a:spcBef>
                    <a:spcPct val="0"/>
                  </a:spcBef>
                  <a:defRPr/>
                </a:pPr>
                <a:r>
                  <a:rPr lang="en-US" altLang="zh-CN" sz="2400" dirty="0">
                    <a:solidFill>
                      <a:srgbClr val="323232"/>
                    </a:solidFill>
                    <a:ea typeface="Cambria Math" panose="02040503050406030204" pitchFamily="18" charset="0"/>
                    <a:cs typeface="Arial"/>
                  </a:rPr>
                  <a:t>	</a:t>
                </a:r>
              </a:p>
              <a:p>
                <a:pPr algn="dist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𝑆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𝜆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𝜁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;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rgbClr val="32323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algn="dist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𝐾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𝜆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𝜁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;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323232"/>
                  </a:solidFill>
                  <a:latin typeface="Arial"/>
                  <a:ea typeface="Cambria Math" panose="02040503050406030204" pitchFamily="18" charset="0"/>
                  <a:cs typeface="Arial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2000" dirty="0">
                    <a:solidFill>
                      <a:srgbClr val="323232"/>
                    </a:solidFill>
                    <a:latin typeface="Arial"/>
                    <a:cs typeface="Arial"/>
                  </a:rPr>
                  <a:t>where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𝜁</m:t>
                    </m:r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,</a:t>
                </a:r>
                <a:r>
                  <a:rPr lang="en-US" altLang="zh-CN" dirty="0">
                    <a:solidFill>
                      <a:srgbClr val="323232"/>
                    </a:solidFill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</m:acc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en-US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𝜁</m:t>
                    </m:r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+1)</m:t>
                    </m:r>
                  </m:oMath>
                </a14:m>
                <a:r>
                  <a:rPr lang="en-US" altLang="zh-CN" dirty="0">
                    <a:solidFill>
                      <a:srgbClr val="323232"/>
                    </a:solidFill>
                    <a:ea typeface="Cambria Math" panose="02040503050406030204" pitchFamily="18" charset="0"/>
                    <a:cs typeface="Arial"/>
                  </a:rPr>
                  <a:t>,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1+</m:t>
                        </m:r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𝜁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,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323232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endParaRPr lang="en-US" altLang="zh-CN" dirty="0">
                  <a:solidFill>
                    <a:srgbClr val="323232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87" y="977900"/>
                <a:ext cx="7419728" cy="4427366"/>
              </a:xfrm>
              <a:prstGeom prst="rect">
                <a:avLst/>
              </a:prstGeom>
              <a:blipFill>
                <a:blip r:embed="rId2"/>
                <a:stretch>
                  <a:fillRect l="-1315" t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75443" y="6206058"/>
            <a:ext cx="177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DEJD MODEL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8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1358371"/>
            <a:ext cx="7332986" cy="3554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75443" y="6206058"/>
            <a:ext cx="177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Arial"/>
                <a:cs typeface="Arial"/>
              </a:rPr>
              <a:t>DEJD MODEL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|  </a:t>
            </a:r>
            <a:fld id="{FC12A9EB-9437-4531-AB3B-AFA556245582}" type="slidenum">
              <a:rPr lang="en-US" sz="1100" b="1" smtClean="0">
                <a:solidFill>
                  <a:srgbClr val="000000"/>
                </a:solidFill>
                <a:latin typeface="Arial"/>
                <a:cs typeface="Arial"/>
              </a:rPr>
              <a:t>9</a:t>
            </a:fld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4715" y="6435968"/>
            <a:ext cx="2039816" cy="30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84073" y="4709810"/>
            <a:ext cx="683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9454" y="2152071"/>
            <a:ext cx="461665" cy="173643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altLang="zh-CN" dirty="0"/>
              <a:t>Daily Returns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3276" y="1256085"/>
            <a:ext cx="38700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Daily log returns of Dow Jones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986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Dornsife-SSI-PowerPoint-template</Template>
  <TotalTime>1125</TotalTime>
  <Words>2231</Words>
  <Application>Microsoft Office PowerPoint</Application>
  <PresentationFormat>On-screen Show (4:3)</PresentationFormat>
  <Paragraphs>404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宋体</vt:lpstr>
      <vt:lpstr>微软雅黑</vt:lpstr>
      <vt:lpstr>等线</vt:lpstr>
      <vt:lpstr>Arial</vt:lpstr>
      <vt:lpstr>Arial Rounded MT Bold</vt:lpstr>
      <vt:lpstr>Bodoni MT</vt:lpstr>
      <vt:lpstr>Calibri</vt:lpstr>
      <vt:lpstr>Cambria Math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 Wang</dc:creator>
  <cp:lastModifiedBy>Shu Wang</cp:lastModifiedBy>
  <cp:revision>118</cp:revision>
  <cp:lastPrinted>2012-02-07T18:57:58Z</cp:lastPrinted>
  <dcterms:created xsi:type="dcterms:W3CDTF">2017-04-25T20:15:20Z</dcterms:created>
  <dcterms:modified xsi:type="dcterms:W3CDTF">2017-05-06T20:40:42Z</dcterms:modified>
</cp:coreProperties>
</file>