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14450"/>
            </a:lvl1pPr>
          </a:lstStyle>
          <a:p>
            <a:pPr/>
            <a:r>
              <a:t>Housing Algorithm</a:t>
            </a:r>
          </a:p>
        </p:txBody>
      </p:sp>
      <p:sp>
        <p:nvSpPr>
          <p:cNvPr id="167" name="Shape 16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By Ryan Neumann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Looking towards the future</a:t>
            </a:r>
          </a:p>
        </p:txBody>
      </p:sp>
      <p:sp>
        <p:nvSpPr>
          <p:cNvPr id="195" name="Shape 195"/>
          <p:cNvSpPr/>
          <p:nvPr>
            <p:ph type="body" idx="1"/>
          </p:nvPr>
        </p:nvSpPr>
        <p:spPr>
          <a:xfrm>
            <a:off x="406399" y="1822449"/>
            <a:ext cx="12192001" cy="6108701"/>
          </a:xfrm>
          <a:prstGeom prst="rect">
            <a:avLst/>
          </a:prstGeom>
        </p:spPr>
        <p:txBody>
          <a:bodyPr/>
          <a:lstStyle/>
          <a:p>
            <a:pPr/>
            <a:r>
              <a:t>These factors will be used to determine</a:t>
            </a:r>
          </a:p>
          <a:p>
            <a:pPr lvl="1"/>
            <a:r>
              <a:t>Proper Appraisal for home</a:t>
            </a:r>
          </a:p>
          <a:p>
            <a:pPr lvl="1"/>
            <a:r>
              <a:t>Seller Profit</a:t>
            </a:r>
          </a:p>
          <a:p>
            <a:pPr/>
            <a:r>
              <a:t>How it will save money?</a:t>
            </a:r>
          </a:p>
          <a:p>
            <a:pPr lvl="1"/>
            <a:r>
              <a:t>No more real estate agents (5% alone)</a:t>
            </a:r>
          </a:p>
          <a:p>
            <a:pPr lvl="1"/>
            <a:r>
              <a:t>Direct transactions - No middleman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House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626" t="0" r="3626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98" name="Shape 198"/>
          <p:cNvSpPr/>
          <p:nvPr/>
        </p:nvSpPr>
        <p:spPr>
          <a:xfrm>
            <a:off x="8525491" y="7791913"/>
            <a:ext cx="2490116" cy="980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49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491" y="0"/>
                </a:lnTo>
                <a:close/>
              </a:path>
            </a:pathLst>
          </a:cu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9" name="Shape 199"/>
          <p:cNvSpPr/>
          <p:nvPr/>
        </p:nvSpPr>
        <p:spPr>
          <a:xfrm>
            <a:off x="4540496" y="3772267"/>
            <a:ext cx="3937346" cy="4037146"/>
          </a:xfrm>
          <a:prstGeom prst="line">
            <a:avLst/>
          </a:prstGeom>
          <a:ln w="63500">
            <a:solidFill>
              <a:schemeClr val="accent6">
                <a:hueOff val="146492"/>
                <a:satOff val="27796"/>
                <a:lumOff val="22179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0" name="Shape 200"/>
          <p:cNvSpPr/>
          <p:nvPr/>
        </p:nvSpPr>
        <p:spPr>
          <a:xfrm>
            <a:off x="9279466" y="3742266"/>
            <a:ext cx="3755899" cy="3531196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1" name="Shape 201"/>
          <p:cNvSpPr/>
          <p:nvPr/>
        </p:nvSpPr>
        <p:spPr>
          <a:xfrm>
            <a:off x="9279466" y="3915833"/>
            <a:ext cx="357381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solidFill>
                  <a:schemeClr val="accent5"/>
                </a:solidFill>
              </a:defRPr>
            </a:lvl1pPr>
          </a:lstStyle>
          <a:p>
            <a:pPr/>
            <a:r>
              <a:t>Real Estate Agent Cut: $11,250</a:t>
            </a:r>
          </a:p>
        </p:txBody>
      </p:sp>
      <p:sp>
        <p:nvSpPr>
          <p:cNvPr id="202" name="Shape 202"/>
          <p:cNvSpPr/>
          <p:nvPr/>
        </p:nvSpPr>
        <p:spPr>
          <a:xfrm>
            <a:off x="9279466" y="4480983"/>
            <a:ext cx="372412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chemeClr val="accent5"/>
                </a:solidFill>
              </a:defRPr>
            </a:lvl1pPr>
          </a:lstStyle>
          <a:p>
            <a:pPr/>
            <a:r>
              <a:t>Seller’s Cut: $213,750 (Before Tax)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 valuation</a:t>
            </a:r>
          </a:p>
        </p:txBody>
      </p:sp>
      <p:sp>
        <p:nvSpPr>
          <p:cNvPr id="205" name="Shape 205"/>
          <p:cNvSpPr/>
          <p:nvPr>
            <p:ph type="body" idx="1"/>
          </p:nvPr>
        </p:nvSpPr>
        <p:spPr>
          <a:xfrm>
            <a:off x="406400" y="1822450"/>
            <a:ext cx="12192000" cy="6108701"/>
          </a:xfrm>
          <a:prstGeom prst="rect">
            <a:avLst/>
          </a:prstGeom>
        </p:spPr>
        <p:txBody>
          <a:bodyPr/>
          <a:lstStyle/>
          <a:p>
            <a:pPr/>
            <a:r>
              <a:t>Worth approximately $215,000. </a:t>
            </a:r>
          </a:p>
          <a:p>
            <a:pPr/>
            <a:r>
              <a:t>However, both the buyer and seller would be getting a better deal</a:t>
            </a:r>
          </a:p>
          <a:p>
            <a:pPr lvl="1"/>
            <a:r>
              <a:t> Real Estate Agents Cut - $0</a:t>
            </a:r>
          </a:p>
          <a:p>
            <a:pPr lvl="1"/>
            <a:r>
              <a:t>Seller’s Cut - $215,000 (Before Tax)</a:t>
            </a:r>
          </a:p>
        </p:txBody>
      </p:sp>
      <p:sp>
        <p:nvSpPr>
          <p:cNvPr id="206" name="Shape 206"/>
          <p:cNvSpPr/>
          <p:nvPr/>
        </p:nvSpPr>
        <p:spPr>
          <a:xfrm>
            <a:off x="643466" y="5168900"/>
            <a:ext cx="7913821" cy="869554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body" idx="13"/>
          </p:nvPr>
        </p:nvSpPr>
        <p:spPr>
          <a:xfrm>
            <a:off x="889000" y="3479800"/>
            <a:ext cx="11226800" cy="2493775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Buy land, they’re not making it anymore</a:t>
            </a:r>
          </a:p>
        </p:txBody>
      </p:sp>
      <p:sp>
        <p:nvSpPr>
          <p:cNvPr id="170" name="Shape 170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Mark Twain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body" idx="13"/>
          </p:nvPr>
        </p:nvSpPr>
        <p:spPr>
          <a:xfrm>
            <a:off x="406400" y="330200"/>
            <a:ext cx="11176000" cy="571500"/>
          </a:xfrm>
          <a:prstGeom prst="rect">
            <a:avLst/>
          </a:prstGeom>
        </p:spPr>
        <p:txBody>
          <a:bodyPr/>
          <a:lstStyle>
            <a:lvl1pPr>
              <a:defRPr spc="160" sz="3200"/>
            </a:lvl1pPr>
          </a:lstStyle>
          <a:p>
            <a:pPr/>
            <a:r>
              <a:t>Problems</a:t>
            </a:r>
          </a:p>
        </p:txBody>
      </p:sp>
      <p:sp>
        <p:nvSpPr>
          <p:cNvPr id="173" name="Shape 173"/>
          <p:cNvSpPr/>
          <p:nvPr>
            <p:ph type="body" idx="1"/>
          </p:nvPr>
        </p:nvSpPr>
        <p:spPr>
          <a:xfrm>
            <a:off x="406400" y="1822450"/>
            <a:ext cx="12192000" cy="6108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Real Estate Agents hold all the power in the housing market</a:t>
            </a:r>
          </a:p>
          <a:p>
            <a:pPr>
              <a:lnSpc>
                <a:spcPct val="200000"/>
              </a:lnSpc>
            </a:pPr>
            <a:r>
              <a:t>Individual buyers/sellers are usually clueless</a:t>
            </a:r>
          </a:p>
          <a:p>
            <a:pPr>
              <a:lnSpc>
                <a:spcPct val="200000"/>
              </a:lnSpc>
            </a:pPr>
            <a:r>
              <a:t>Housing appraisal is done in a vague/sketchy way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body" sz="half" idx="1"/>
          </p:nvPr>
        </p:nvSpPr>
        <p:spPr>
          <a:xfrm>
            <a:off x="406400" y="1822450"/>
            <a:ext cx="6299200" cy="6108700"/>
          </a:xfrm>
          <a:prstGeom prst="rect">
            <a:avLst/>
          </a:prstGeom>
        </p:spPr>
        <p:txBody>
          <a:bodyPr/>
          <a:lstStyle/>
          <a:p>
            <a:pPr/>
            <a:r>
              <a:t>Automated Valuation Model (AVM)</a:t>
            </a:r>
          </a:p>
          <a:p>
            <a:pPr lvl="1"/>
            <a:r>
              <a:t>Considers:</a:t>
            </a:r>
          </a:p>
          <a:p>
            <a:pPr lvl="2"/>
            <a:r>
              <a:t>Previous sales of home</a:t>
            </a:r>
          </a:p>
          <a:p>
            <a:pPr lvl="2"/>
            <a:r>
              <a:t>Previous sales of houses around location</a:t>
            </a:r>
          </a:p>
          <a:p>
            <a:pPr lvl="2"/>
            <a:r>
              <a:t>Search rate</a:t>
            </a:r>
          </a:p>
          <a:p>
            <a:pPr lvl="2"/>
            <a:r>
              <a:t>Click rate</a:t>
            </a:r>
          </a:p>
        </p:txBody>
      </p:sp>
      <p:pic>
        <p:nvPicPr>
          <p:cNvPr id="176" name="Hit ra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75584" y="1529707"/>
            <a:ext cx="4803484" cy="7378576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hape 177"/>
          <p:cNvSpPr/>
          <p:nvPr/>
        </p:nvSpPr>
        <p:spPr>
          <a:xfrm>
            <a:off x="406400" y="330200"/>
            <a:ext cx="11176000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60" sz="32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Current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body" idx="13"/>
          </p:nvPr>
        </p:nvSpPr>
        <p:spPr>
          <a:xfrm>
            <a:off x="406400" y="330200"/>
            <a:ext cx="11176000" cy="571500"/>
          </a:xfrm>
          <a:prstGeom prst="rect">
            <a:avLst/>
          </a:prstGeom>
        </p:spPr>
        <p:txBody>
          <a:bodyPr/>
          <a:lstStyle>
            <a:lvl1pPr>
              <a:defRPr spc="160" sz="3200"/>
            </a:lvl1pPr>
          </a:lstStyle>
          <a:p>
            <a:pPr/>
            <a:r>
              <a:t>Solution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xfrm>
            <a:off x="406400" y="1822450"/>
            <a:ext cx="12192000" cy="6108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Create a transparent algorithm for every day people to use</a:t>
            </a:r>
          </a:p>
          <a:p>
            <a:pPr lvl="1">
              <a:lnSpc>
                <a:spcPct val="200000"/>
              </a:lnSpc>
            </a:pPr>
            <a:r>
              <a:t>Understandable Variables</a:t>
            </a:r>
          </a:p>
          <a:p>
            <a:pPr lvl="1">
              <a:lnSpc>
                <a:spcPct val="200000"/>
              </a:lnSpc>
            </a:pPr>
            <a:r>
              <a:t>House Appraisal with in depth detail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body" idx="13"/>
          </p:nvPr>
        </p:nvSpPr>
        <p:spPr>
          <a:xfrm>
            <a:off x="406400" y="330200"/>
            <a:ext cx="11176000" cy="571500"/>
          </a:xfrm>
          <a:prstGeom prst="rect">
            <a:avLst/>
          </a:prstGeom>
        </p:spPr>
        <p:txBody>
          <a:bodyPr/>
          <a:lstStyle>
            <a:lvl1pPr>
              <a:defRPr spc="160" sz="3200"/>
            </a:lvl1pPr>
          </a:lstStyle>
          <a:p>
            <a:pPr/>
            <a:r>
              <a:t>What to consider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xfrm>
            <a:off x="406400" y="1822450"/>
            <a:ext cx="12192000" cy="6108700"/>
          </a:xfrm>
          <a:prstGeom prst="rect">
            <a:avLst/>
          </a:prstGeom>
        </p:spPr>
        <p:txBody>
          <a:bodyPr/>
          <a:lstStyle/>
          <a:p>
            <a:pPr lvl="1" marL="657859" indent="-328929" defTabSz="432308">
              <a:spcBef>
                <a:spcPts val="2000"/>
              </a:spcBef>
              <a:defRPr sz="2516"/>
            </a:pPr>
            <a:r>
              <a:t>Variables</a:t>
            </a:r>
          </a:p>
          <a:p>
            <a:pPr lvl="2" marL="986790" indent="-328929" defTabSz="432308">
              <a:spcBef>
                <a:spcPts val="2000"/>
              </a:spcBef>
              <a:defRPr sz="2516"/>
            </a:pPr>
            <a:r>
              <a:t>Location</a:t>
            </a:r>
          </a:p>
          <a:p>
            <a:pPr lvl="3" marL="1315719" indent="-328929" defTabSz="432308">
              <a:spcBef>
                <a:spcPts val="2000"/>
              </a:spcBef>
              <a:defRPr sz="2516"/>
            </a:pPr>
            <a:r>
              <a:t>Distance to schools</a:t>
            </a:r>
          </a:p>
          <a:p>
            <a:pPr lvl="3" marL="1315719" indent="-328929" defTabSz="432308">
              <a:spcBef>
                <a:spcPts val="2000"/>
              </a:spcBef>
              <a:defRPr sz="2516"/>
            </a:pPr>
            <a:r>
              <a:t>Type of Neighborhood</a:t>
            </a:r>
          </a:p>
          <a:p>
            <a:pPr lvl="3" marL="1315719" indent="-328929" defTabSz="432308">
              <a:spcBef>
                <a:spcPts val="2000"/>
              </a:spcBef>
              <a:defRPr sz="2516"/>
            </a:pPr>
            <a:r>
              <a:t>General Environment</a:t>
            </a:r>
          </a:p>
          <a:p>
            <a:pPr lvl="2" marL="986790" indent="-328929" defTabSz="432308">
              <a:spcBef>
                <a:spcPts val="2000"/>
              </a:spcBef>
              <a:defRPr sz="2516"/>
            </a:pPr>
            <a:r>
              <a:t>House Details</a:t>
            </a:r>
          </a:p>
          <a:p>
            <a:pPr lvl="3" marL="1315719" indent="-328929" defTabSz="432308">
              <a:spcBef>
                <a:spcPts val="2000"/>
              </a:spcBef>
              <a:defRPr sz="2516"/>
            </a:pPr>
            <a:r>
              <a:t>Denoted by a 1 or 0 (Yes or No)</a:t>
            </a:r>
          </a:p>
          <a:p>
            <a:pPr lvl="3" marL="1315719" indent="-328929" defTabSz="432308">
              <a:spcBef>
                <a:spcPts val="2000"/>
              </a:spcBef>
              <a:defRPr sz="2516"/>
            </a:pPr>
            <a:r>
              <a:t>Size</a:t>
            </a:r>
          </a:p>
          <a:p>
            <a:pPr lvl="3" marL="1315719" indent="-328929" defTabSz="432308">
              <a:spcBef>
                <a:spcPts val="2000"/>
              </a:spcBef>
              <a:defRPr sz="2516"/>
            </a:pPr>
            <a:r>
              <a:t>Amount of Bedrooms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Co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254" y="0"/>
            <a:ext cx="5279842" cy="97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cod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9021" y="-1"/>
            <a:ext cx="5327375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108176231_2889x1907_2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6172" t="129" r="6044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89" name="Shape 189"/>
          <p:cNvSpPr/>
          <p:nvPr/>
        </p:nvSpPr>
        <p:spPr>
          <a:xfrm>
            <a:off x="491997" y="7795683"/>
            <a:ext cx="7443916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What does this do?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does this do?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xfrm>
            <a:off x="406400" y="1822449"/>
            <a:ext cx="12192000" cy="6108701"/>
          </a:xfrm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2600"/>
              </a:spcBef>
              <a:defRPr sz="3230"/>
            </a:pPr>
            <a:r>
              <a:t>Accesses given URL (Variable: r)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Determines:</a:t>
            </a:r>
          </a:p>
          <a:p>
            <a:pPr lvl="1" marL="844550" indent="-422275" defTabSz="554990">
              <a:spcBef>
                <a:spcPts val="2600"/>
              </a:spcBef>
              <a:defRPr sz="3230"/>
            </a:pPr>
            <a:r>
              <a:t>Address of house</a:t>
            </a:r>
          </a:p>
          <a:p>
            <a:pPr lvl="1" marL="844550" indent="-422275" defTabSz="554990">
              <a:spcBef>
                <a:spcPts val="2600"/>
              </a:spcBef>
              <a:defRPr sz="3230"/>
            </a:pPr>
            <a:r>
              <a:t>Amount of Rooms</a:t>
            </a:r>
          </a:p>
          <a:p>
            <a:pPr lvl="1" marL="844550" indent="-422275" defTabSz="554990">
              <a:spcBef>
                <a:spcPts val="2600"/>
              </a:spcBef>
              <a:defRPr sz="3230"/>
            </a:pPr>
            <a:r>
              <a:t>Size of Property</a:t>
            </a:r>
          </a:p>
          <a:p>
            <a:pPr lvl="1" marL="844550" indent="-422275" defTabSz="554990">
              <a:spcBef>
                <a:spcPts val="2600"/>
              </a:spcBef>
              <a:defRPr sz="3230"/>
            </a:pPr>
            <a:r>
              <a:t>Current Estimated Price</a:t>
            </a:r>
          </a:p>
          <a:p>
            <a:pPr lvl="1" marL="844550" indent="-422275" defTabSz="554990">
              <a:spcBef>
                <a:spcPts val="2600"/>
              </a:spcBef>
              <a:defRPr sz="3230"/>
            </a:pPr>
            <a:r>
              <a:t>Distance to nearby locations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