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Lato" panose="020B0604020202020204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b879717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cb879717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c35356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c35356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cc35356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cc35356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c35356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cc35356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2eb3df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2eb3df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2eb3df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2eb3dfa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b87971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cb87971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cb879717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cb879717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2eb3df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d2eb3df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d2eb3dfa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d2eb3dfa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2fc09b7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2fc09b7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d2eb3dfa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d2eb3dfa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d2eb3dfa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d2eb3dfa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d2eb3dfa0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d2eb3dfa0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d2eb3df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d2eb3df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d2eb3dfa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d2eb3dfa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d2eb3dfa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d2eb3dfa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d2eb3dfa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d2eb3dfa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d2eb3dfa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d2eb3dfa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d2eb3dfa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d2eb3dfa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d2eb3dfa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d2eb3dfa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405c86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405c86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d2eb3dfa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d2eb3dfa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d2eb3dfa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d2eb3dfa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d2eacbb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d2eacbb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405c86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405c86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405c86e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405c86e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405c86e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405c86e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2fc09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2fc09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405c86e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405c86e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405c86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405c86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06175" y="1083150"/>
            <a:ext cx="5973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ato"/>
                <a:ea typeface="Lato"/>
                <a:cs typeface="Lato"/>
                <a:sym typeface="Lato"/>
              </a:rPr>
              <a:t>Combining </a:t>
            </a:r>
            <a:endParaRPr sz="3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ato"/>
                <a:ea typeface="Lato"/>
                <a:cs typeface="Lato"/>
                <a:sym typeface="Lato"/>
              </a:rPr>
              <a:t>Diffie-Hellman &amp; </a:t>
            </a:r>
            <a:endParaRPr sz="3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ato"/>
                <a:ea typeface="Lato"/>
                <a:cs typeface="Lato"/>
                <a:sym typeface="Lato"/>
              </a:rPr>
              <a:t>Elliptic Curve Cryptography</a:t>
            </a:r>
            <a:endParaRPr sz="3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78100" y="3543125"/>
            <a:ext cx="33492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Ryan Ng</a:t>
            </a:r>
            <a:endParaRPr sz="2400" b="1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Matthias</a:t>
            </a:r>
            <a:endParaRPr sz="2400" b="1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Ezra Ho</a:t>
            </a:r>
            <a:endParaRPr sz="2400" b="1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35BDB-306C-03E2-DFA7-0352FF2772BE}"/>
              </a:ext>
            </a:extLst>
          </p:cNvPr>
          <p:cNvSpPr txBox="1"/>
          <p:nvPr/>
        </p:nvSpPr>
        <p:spPr>
          <a:xfrm>
            <a:off x="326065" y="4309730"/>
            <a:ext cx="445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chemeClr val="bg1"/>
                </a:solidFill>
              </a:rPr>
              <a:t>Kindly contact </a:t>
            </a:r>
            <a:r>
              <a:rPr lang="en-SG" sz="1200" i="1" dirty="0" err="1">
                <a:solidFill>
                  <a:schemeClr val="bg1"/>
                </a:solidFill>
              </a:rPr>
              <a:t>ryanngct</a:t>
            </a:r>
            <a:r>
              <a:rPr lang="en-SG" sz="1200" i="1" dirty="0">
                <a:solidFill>
                  <a:schemeClr val="bg1"/>
                </a:solidFill>
              </a:rPr>
              <a:t> [dot] dev [at] </a:t>
            </a:r>
            <a:r>
              <a:rPr lang="en-SG" sz="1200" i="1" dirty="0" err="1">
                <a:solidFill>
                  <a:schemeClr val="bg1"/>
                </a:solidFill>
              </a:rPr>
              <a:t>gmail</a:t>
            </a:r>
            <a:r>
              <a:rPr lang="en-SG" sz="1200" i="1" dirty="0">
                <a:solidFill>
                  <a:schemeClr val="bg1"/>
                </a:solidFill>
              </a:rPr>
              <a:t> [dot] com for authorization to reproduce.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Elliptic Curve - Diffie Hellman (EC-DH) Encryption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985950" y="1367125"/>
            <a:ext cx="76620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Key Disadvantage of DH: </a:t>
            </a:r>
            <a:r>
              <a:rPr lang="en" sz="1600"/>
              <a:t>susceptible to Man-In-the-Middle Attacks as the attacker can claim to be the other party communicating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not allow for Authentication (Attacker can publish public key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ECDH as a protocol of </a:t>
            </a:r>
            <a:r>
              <a:rPr lang="en" sz="1600">
                <a:solidFill>
                  <a:srgbClr val="FF9900"/>
                </a:solidFill>
              </a:rPr>
              <a:t>key exchange</a:t>
            </a:r>
            <a:r>
              <a:rPr lang="en" sz="1600"/>
              <a:t> and </a:t>
            </a:r>
            <a:r>
              <a:rPr lang="en" sz="1600">
                <a:solidFill>
                  <a:srgbClr val="FF9900"/>
                </a:solidFill>
              </a:rPr>
              <a:t>secured communication</a:t>
            </a:r>
            <a:endParaRPr sz="1600">
              <a:solidFill>
                <a:srgbClr val="FF9900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Elliptic curve generates Key pairs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of Point Addition makes it extremely difficult and computationally expensive to break (Discrete Log Problem)</a:t>
            </a:r>
            <a:endParaRPr sz="1600"/>
          </a:p>
          <a:p>
            <a:pPr marL="137160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 i="1"/>
              <a:t>Note: Point Addition is similar to modulo arithmetic (wrap arounds)</a:t>
            </a:r>
            <a:endParaRPr sz="1400" i="1"/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Allow for secure communication after generation of keys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ECDH</a:t>
            </a:r>
            <a:endParaRPr sz="3000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ECDH solves the issue of man in the middle attacks present in the DH key exchange (needs to derive the secret key from base point).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not face the same issue of generating extremely large messages as ECC.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Disadvantages of ECDH</a:t>
            </a:r>
            <a:endParaRPr sz="3000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Not totally immune to imposters as non-repudiation and authentication are still not guaranteed. We fixed this issue by generating a new shared secret key for every message (one time use only). Can be further improved by combining ECDH with digital certificates.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Real World Applications of ECDH</a:t>
            </a:r>
            <a:endParaRPr sz="3000"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Instant Messaging. ECDH is used to encrypt messages on popular instant messaging apps LINE and Signal.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Internet Communications. ECDH is one of the cipher suites offered in Transport Layer Security and OpenSSL.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Code Demo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 Level Overview of our Demo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318200" y="1261025"/>
            <a:ext cx="16392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 Curve (brainpoolP256r1)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434975" y="1261025"/>
            <a:ext cx="18921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Generate Private Key using random point in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4977075" y="1261025"/>
            <a:ext cx="16893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Generate Public Key using Point Addition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7372950" y="3160125"/>
            <a:ext cx="15021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Generate shared keys (DH Concepts)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387350" y="3160125"/>
            <a:ext cx="13638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Plaintext retrieved is the same as ciphertext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2317075" y="3160125"/>
            <a:ext cx="11322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Decryption to get plaintext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845575" y="3160125"/>
            <a:ext cx="11322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Encryption to get  Ciphertext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5456725" y="3160125"/>
            <a:ext cx="13230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Proof of Equality of Shared Keys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7442100" y="1261025"/>
            <a:ext cx="1363800" cy="91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Exchange Public Keys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7"/>
          <p:cNvCxnSpPr>
            <a:stCxn id="220" idx="3"/>
            <a:endCxn id="221" idx="1"/>
          </p:cNvCxnSpPr>
          <p:nvPr/>
        </p:nvCxnSpPr>
        <p:spPr>
          <a:xfrm>
            <a:off x="1957400" y="1718075"/>
            <a:ext cx="477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7"/>
          <p:cNvCxnSpPr>
            <a:stCxn id="221" idx="3"/>
            <a:endCxn id="222" idx="1"/>
          </p:cNvCxnSpPr>
          <p:nvPr/>
        </p:nvCxnSpPr>
        <p:spPr>
          <a:xfrm>
            <a:off x="4327075" y="1718075"/>
            <a:ext cx="650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7"/>
          <p:cNvCxnSpPr>
            <a:stCxn id="222" idx="3"/>
            <a:endCxn id="228" idx="1"/>
          </p:cNvCxnSpPr>
          <p:nvPr/>
        </p:nvCxnSpPr>
        <p:spPr>
          <a:xfrm>
            <a:off x="6666375" y="1718075"/>
            <a:ext cx="775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7"/>
          <p:cNvCxnSpPr>
            <a:stCxn id="228" idx="2"/>
            <a:endCxn id="223" idx="0"/>
          </p:cNvCxnSpPr>
          <p:nvPr/>
        </p:nvCxnSpPr>
        <p:spPr>
          <a:xfrm>
            <a:off x="8124000" y="2175125"/>
            <a:ext cx="0" cy="984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7"/>
          <p:cNvCxnSpPr>
            <a:stCxn id="223" idx="1"/>
            <a:endCxn id="227" idx="3"/>
          </p:cNvCxnSpPr>
          <p:nvPr/>
        </p:nvCxnSpPr>
        <p:spPr>
          <a:xfrm rot="10800000">
            <a:off x="6779850" y="3617175"/>
            <a:ext cx="593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7"/>
          <p:cNvCxnSpPr>
            <a:stCxn id="227" idx="1"/>
            <a:endCxn id="226" idx="3"/>
          </p:cNvCxnSpPr>
          <p:nvPr/>
        </p:nvCxnSpPr>
        <p:spPr>
          <a:xfrm rot="10800000">
            <a:off x="4977625" y="3617175"/>
            <a:ext cx="479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7"/>
          <p:cNvCxnSpPr>
            <a:stCxn id="226" idx="1"/>
            <a:endCxn id="225" idx="3"/>
          </p:cNvCxnSpPr>
          <p:nvPr/>
        </p:nvCxnSpPr>
        <p:spPr>
          <a:xfrm rot="10800000">
            <a:off x="3449275" y="3617175"/>
            <a:ext cx="396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7"/>
          <p:cNvCxnSpPr>
            <a:stCxn id="225" idx="1"/>
            <a:endCxn id="224" idx="3"/>
          </p:cNvCxnSpPr>
          <p:nvPr/>
        </p:nvCxnSpPr>
        <p:spPr>
          <a:xfrm rot="10800000">
            <a:off x="1751275" y="3617175"/>
            <a:ext cx="565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181725" y="170600"/>
            <a:ext cx="7545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Github Repository we referenced (ECC)</a:t>
            </a:r>
            <a:endParaRPr sz="2800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25" y="882325"/>
            <a:ext cx="5658875" cy="40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6899100" y="1462275"/>
            <a:ext cx="21468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are able to use these curves by importing the tinyec python library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curves were commissioned for use by NIST in the US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install: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tinyec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2010650" y="4087150"/>
            <a:ext cx="3825600" cy="84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1257925" y="4204075"/>
            <a:ext cx="786300" cy="47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76625" y="3810875"/>
            <a:ext cx="13815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will use this curve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Github Repository we referenced (DH)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297500" y="3715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symmetric encryption library that we will be using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install: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pip install cryptography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24" y="1363849"/>
            <a:ext cx="7816924" cy="22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Encryption &amp; Decryption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1"/>
          </p:nvPr>
        </p:nvSpPr>
        <p:spPr>
          <a:xfrm>
            <a:off x="1223125" y="1232075"/>
            <a:ext cx="4527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Fernet Symmetric  Encryption Library requires a 32 byte/256-bit Base64 Encoded Byte string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Our shared key is 257-bits even after compression.</a:t>
            </a:r>
            <a:endParaRPr sz="1800"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000" y="1307838"/>
            <a:ext cx="329565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 rot="-2176354">
            <a:off x="1431187" y="2130494"/>
            <a:ext cx="3602776" cy="751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OH NO!!!😓😱</a:t>
            </a:r>
            <a:endParaRPr sz="3600" baseline="30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97500" y="110875"/>
            <a:ext cx="7038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the problems</a:t>
            </a: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97500" y="612125"/>
            <a:ext cx="7610100" cy="15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of SHA-256 algorithm to hash the secret key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of Base64 encoding for the digest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Digest will be used for encryption and decryption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Decryption: Same order for blue processes, reverse other processes</a:t>
            </a:r>
            <a:endParaRPr sz="1800"/>
          </a:p>
        </p:txBody>
      </p:sp>
      <p:sp>
        <p:nvSpPr>
          <p:cNvPr id="268" name="Google Shape;268;p31"/>
          <p:cNvSpPr txBox="1"/>
          <p:nvPr/>
        </p:nvSpPr>
        <p:spPr>
          <a:xfrm>
            <a:off x="228150" y="2135450"/>
            <a:ext cx="25611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Encryption Process: </a:t>
            </a:r>
            <a:endParaRPr b="1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245400" y="4415775"/>
            <a:ext cx="10521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Secret Key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coord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1820900" y="4415775"/>
            <a:ext cx="11478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Secret Key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Encoded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31"/>
          <p:cNvCxnSpPr>
            <a:stCxn id="269" idx="3"/>
            <a:endCxn id="270" idx="1"/>
          </p:cNvCxnSpPr>
          <p:nvPr/>
        </p:nvCxnSpPr>
        <p:spPr>
          <a:xfrm>
            <a:off x="1297500" y="4718625"/>
            <a:ext cx="523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31"/>
          <p:cNvCxnSpPr>
            <a:stCxn id="273" idx="2"/>
          </p:cNvCxnSpPr>
          <p:nvPr/>
        </p:nvCxnSpPr>
        <p:spPr>
          <a:xfrm>
            <a:off x="1556500" y="4138475"/>
            <a:ext cx="5400" cy="531300"/>
          </a:xfrm>
          <a:prstGeom prst="straightConnector1">
            <a:avLst/>
          </a:prstGeom>
          <a:noFill/>
          <a:ln w="28575" cap="flat" cmpd="sng">
            <a:solidFill>
              <a:srgbClr val="57A6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1"/>
          <p:cNvSpPr txBox="1"/>
          <p:nvPr/>
        </p:nvSpPr>
        <p:spPr>
          <a:xfrm>
            <a:off x="738100" y="3830375"/>
            <a:ext cx="1636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 to Byte String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3581275" y="4415775"/>
            <a:ext cx="11478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Hash Digest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31"/>
          <p:cNvCxnSpPr>
            <a:stCxn id="270" idx="3"/>
            <a:endCxn id="274" idx="1"/>
          </p:cNvCxnSpPr>
          <p:nvPr/>
        </p:nvCxnSpPr>
        <p:spPr>
          <a:xfrm>
            <a:off x="2968700" y="4718625"/>
            <a:ext cx="612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1"/>
          <p:cNvCxnSpPr>
            <a:stCxn id="277" idx="2"/>
          </p:cNvCxnSpPr>
          <p:nvPr/>
        </p:nvCxnSpPr>
        <p:spPr>
          <a:xfrm>
            <a:off x="3190975" y="4138475"/>
            <a:ext cx="5400" cy="531300"/>
          </a:xfrm>
          <a:prstGeom prst="straightConnector1">
            <a:avLst/>
          </a:prstGeom>
          <a:noFill/>
          <a:ln w="28575" cap="flat" cmpd="sng">
            <a:solidFill>
              <a:srgbClr val="57A6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31"/>
          <p:cNvSpPr txBox="1"/>
          <p:nvPr/>
        </p:nvSpPr>
        <p:spPr>
          <a:xfrm>
            <a:off x="2800675" y="3830375"/>
            <a:ext cx="780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SHA256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5412775" y="4415775"/>
            <a:ext cx="11478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Hash Digest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Encoded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9" name="Google Shape;279;p31"/>
          <p:cNvCxnSpPr>
            <a:stCxn id="274" idx="3"/>
            <a:endCxn id="278" idx="1"/>
          </p:cNvCxnSpPr>
          <p:nvPr/>
        </p:nvCxnSpPr>
        <p:spPr>
          <a:xfrm>
            <a:off x="4729075" y="4718625"/>
            <a:ext cx="683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31"/>
          <p:cNvCxnSpPr>
            <a:stCxn id="281" idx="2"/>
          </p:cNvCxnSpPr>
          <p:nvPr/>
        </p:nvCxnSpPr>
        <p:spPr>
          <a:xfrm>
            <a:off x="4949000" y="4138475"/>
            <a:ext cx="5400" cy="531300"/>
          </a:xfrm>
          <a:prstGeom prst="straightConnector1">
            <a:avLst/>
          </a:prstGeom>
          <a:noFill/>
          <a:ln w="28575" cap="flat" cmpd="sng">
            <a:solidFill>
              <a:srgbClr val="57A6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31"/>
          <p:cNvSpPr txBox="1"/>
          <p:nvPr/>
        </p:nvSpPr>
        <p:spPr>
          <a:xfrm>
            <a:off x="4231700" y="3830375"/>
            <a:ext cx="1434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 to Base64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245400" y="3033850"/>
            <a:ext cx="10521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1820900" y="3033850"/>
            <a:ext cx="11478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Encoded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4" name="Google Shape;284;p31"/>
          <p:cNvCxnSpPr>
            <a:stCxn id="282" idx="3"/>
            <a:endCxn id="283" idx="1"/>
          </p:cNvCxnSpPr>
          <p:nvPr/>
        </p:nvCxnSpPr>
        <p:spPr>
          <a:xfrm>
            <a:off x="1297500" y="3336700"/>
            <a:ext cx="523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1"/>
          <p:cNvCxnSpPr>
            <a:stCxn id="286" idx="2"/>
          </p:cNvCxnSpPr>
          <p:nvPr/>
        </p:nvCxnSpPr>
        <p:spPr>
          <a:xfrm>
            <a:off x="1556500" y="2756550"/>
            <a:ext cx="5400" cy="531300"/>
          </a:xfrm>
          <a:prstGeom prst="straightConnector1">
            <a:avLst/>
          </a:prstGeom>
          <a:noFill/>
          <a:ln w="28575" cap="flat" cmpd="sng">
            <a:solidFill>
              <a:srgbClr val="57A6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1"/>
          <p:cNvSpPr txBox="1"/>
          <p:nvPr/>
        </p:nvSpPr>
        <p:spPr>
          <a:xfrm>
            <a:off x="738100" y="2448450"/>
            <a:ext cx="1636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 to Byte String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5412775" y="3033850"/>
            <a:ext cx="1147800" cy="6057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Fernet Function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31"/>
          <p:cNvCxnSpPr>
            <a:stCxn id="283" idx="3"/>
            <a:endCxn id="287" idx="1"/>
          </p:cNvCxnSpPr>
          <p:nvPr/>
        </p:nvCxnSpPr>
        <p:spPr>
          <a:xfrm>
            <a:off x="2968700" y="3336700"/>
            <a:ext cx="2444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31"/>
          <p:cNvCxnSpPr>
            <a:stCxn id="278" idx="0"/>
            <a:endCxn id="287" idx="2"/>
          </p:cNvCxnSpPr>
          <p:nvPr/>
        </p:nvCxnSpPr>
        <p:spPr>
          <a:xfrm rot="10800000">
            <a:off x="5986675" y="3639675"/>
            <a:ext cx="0" cy="77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1"/>
          <p:cNvSpPr txBox="1"/>
          <p:nvPr/>
        </p:nvSpPr>
        <p:spPr>
          <a:xfrm>
            <a:off x="5892500" y="3639550"/>
            <a:ext cx="1147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Encrypt Encoded message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7371850" y="3033850"/>
            <a:ext cx="1147800" cy="60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Ciphertext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2" name="Google Shape;292;p31"/>
          <p:cNvCxnSpPr>
            <a:stCxn id="287" idx="3"/>
            <a:endCxn id="291" idx="1"/>
          </p:cNvCxnSpPr>
          <p:nvPr/>
        </p:nvCxnSpPr>
        <p:spPr>
          <a:xfrm>
            <a:off x="6560575" y="3336700"/>
            <a:ext cx="811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31"/>
          <p:cNvCxnSpPr>
            <a:stCxn id="294" idx="2"/>
          </p:cNvCxnSpPr>
          <p:nvPr/>
        </p:nvCxnSpPr>
        <p:spPr>
          <a:xfrm>
            <a:off x="6927325" y="2819150"/>
            <a:ext cx="5400" cy="531300"/>
          </a:xfrm>
          <a:prstGeom prst="straightConnector1">
            <a:avLst/>
          </a:prstGeom>
          <a:noFill/>
          <a:ln w="28575" cap="flat" cmpd="sng">
            <a:solidFill>
              <a:srgbClr val="57A6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31"/>
          <p:cNvSpPr txBox="1"/>
          <p:nvPr/>
        </p:nvSpPr>
        <p:spPr>
          <a:xfrm>
            <a:off x="6317875" y="2511050"/>
            <a:ext cx="1218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Decode UTF-8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(DH) Encryption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85950" y="393750"/>
            <a:ext cx="76620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Method of securely exchanging cryptographic keys over a public channel</a:t>
            </a: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One of the first public-key protocols</a:t>
            </a: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Still widely used today</a:t>
            </a: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Key Advantage of DH: </a:t>
            </a:r>
            <a:r>
              <a:rPr lang="en" sz="1600"/>
              <a:t>Communication can be done securely through an insecure channel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Key Disadvantage of DH: </a:t>
            </a:r>
            <a:r>
              <a:rPr lang="en" sz="1600"/>
              <a:t>susceptible to Man-In-the-Middle Attacks as the attacker can claim to be the other party communicating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not allow for Authentication (Attacker can publish public key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use of secret key x coordinate?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916050" y="3639050"/>
            <a:ext cx="5876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Just casting the entire secret key to string does not make sense as the key comprises of the x coordinate , the y coordinate and the equation of the curve (y</a:t>
            </a:r>
            <a:r>
              <a:rPr lang="en" sz="1600" baseline="30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x</a:t>
            </a:r>
            <a:r>
              <a:rPr lang="en" sz="1600" baseline="30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+ ax = b)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00" y="1056425"/>
            <a:ext cx="6573076" cy="22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/>
          <p:nvPr/>
        </p:nvSpPr>
        <p:spPr>
          <a:xfrm>
            <a:off x="779400" y="2103950"/>
            <a:ext cx="6484200" cy="73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Libraries to import</a:t>
            </a:r>
            <a:endParaRPr/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475" y="1810900"/>
            <a:ext cx="6292450" cy="18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4819200" y="2141075"/>
            <a:ext cx="33264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(for generating random private key)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3"/>
          <p:cNvCxnSpPr>
            <a:endCxn id="309" idx="1"/>
          </p:cNvCxnSpPr>
          <p:nvPr/>
        </p:nvCxnSpPr>
        <p:spPr>
          <a:xfrm rot="10800000" flipH="1">
            <a:off x="3749700" y="2300525"/>
            <a:ext cx="1069500" cy="1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25" y="308900"/>
            <a:ext cx="5800875" cy="4497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4"/>
          <p:cNvCxnSpPr/>
          <p:nvPr/>
        </p:nvCxnSpPr>
        <p:spPr>
          <a:xfrm>
            <a:off x="4199825" y="2450600"/>
            <a:ext cx="3145500" cy="276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34"/>
          <p:cNvSpPr txBox="1"/>
          <p:nvPr/>
        </p:nvSpPr>
        <p:spPr>
          <a:xfrm>
            <a:off x="7515475" y="2726900"/>
            <a:ext cx="1530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Compress is a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 Function</a:t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981200"/>
            <a:ext cx="87344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Key Generation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59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1276250" y="329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Function Call</a:t>
            </a:r>
            <a:endParaRPr/>
          </a:p>
        </p:txBody>
      </p:sp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0" y="1596000"/>
            <a:ext cx="7442225" cy="112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652475"/>
            <a:ext cx="8891574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1097400" y="127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0716"/>
            <a:ext cx="9144000" cy="107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(Continued)</a:t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463988"/>
            <a:ext cx="73533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8063"/>
            <a:ext cx="8839201" cy="77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Function Call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747175"/>
            <a:ext cx="7534274" cy="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75" y="1368063"/>
            <a:ext cx="7904051" cy="24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(DH) Encryption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85950" y="393750"/>
            <a:ext cx="76620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FFFF"/>
                </a:solidFill>
              </a:rPr>
              <a:t>The users 1 and 2 pick out two DH parameters, </a:t>
            </a:r>
            <a:r>
              <a:rPr lang="en" sz="1600" b="1">
                <a:solidFill>
                  <a:srgbClr val="FF9900"/>
                </a:solidFill>
              </a:rPr>
              <a:t>prime number (p), base number (g) </a:t>
            </a:r>
            <a:r>
              <a:rPr lang="en" sz="1600" b="1">
                <a:solidFill>
                  <a:srgbClr val="FFFFFF"/>
                </a:solidFill>
              </a:rPr>
              <a:t>which is smaller than (p). These two parameters are known to all.</a:t>
            </a:r>
            <a:endParaRPr sz="1600" b="1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FFFF"/>
                </a:solidFill>
              </a:rPr>
              <a:t>User 1 and 2 will then pick their own private numbers (random numbers (a) and (b)) which has to be smaller than (p-1)</a:t>
            </a:r>
            <a:endParaRPr sz="1600" b="1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User 1 compile A = g ^ a mod p </a:t>
            </a:r>
            <a:r>
              <a:rPr lang="en" sz="1600" b="1">
                <a:solidFill>
                  <a:srgbClr val="FFFFFF"/>
                </a:solidFill>
              </a:rPr>
              <a:t>and </a:t>
            </a:r>
            <a:r>
              <a:rPr lang="en" sz="1600" b="1">
                <a:solidFill>
                  <a:srgbClr val="FF9900"/>
                </a:solidFill>
              </a:rPr>
              <a:t>user 2 compiles  B = g ^ b mod p. </a:t>
            </a:r>
            <a:r>
              <a:rPr lang="en" sz="1600" b="1">
                <a:solidFill>
                  <a:srgbClr val="FFFFFF"/>
                </a:solidFill>
              </a:rPr>
              <a:t>They then send the values A and B to each other.  </a:t>
            </a:r>
            <a:endParaRPr sz="1600" b="1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User 1 will then compile s = B ^ a mod p and user 2 compile s = A ^ b mod p to each obtain the shared secret key.</a:t>
            </a:r>
            <a:endParaRPr sz="1600" b="1"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(Continued)</a:t>
            </a:r>
            <a:endParaRPr/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76" y="1866125"/>
            <a:ext cx="6374875" cy="1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4308450" y="943575"/>
            <a:ext cx="263700" cy="18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950" y="0"/>
            <a:ext cx="6503049" cy="50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/>
          <p:nvPr/>
        </p:nvSpPr>
        <p:spPr>
          <a:xfrm>
            <a:off x="4308450" y="943575"/>
            <a:ext cx="2637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"/>
          <p:cNvSpPr/>
          <p:nvPr/>
        </p:nvSpPr>
        <p:spPr>
          <a:xfrm>
            <a:off x="2687225" y="2381075"/>
            <a:ext cx="3531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3"/>
          <p:cNvSpPr/>
          <p:nvPr/>
        </p:nvSpPr>
        <p:spPr>
          <a:xfrm>
            <a:off x="4263750" y="3431375"/>
            <a:ext cx="3531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2687225" y="4703375"/>
            <a:ext cx="508200" cy="18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280075" y="2170475"/>
            <a:ext cx="1607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Keys generated every time the program runs is different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43"/>
          <p:cNvCxnSpPr/>
          <p:nvPr/>
        </p:nvCxnSpPr>
        <p:spPr>
          <a:xfrm rot="10800000" flipH="1">
            <a:off x="1532700" y="729500"/>
            <a:ext cx="1141800" cy="1485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43"/>
          <p:cNvCxnSpPr/>
          <p:nvPr/>
        </p:nvCxnSpPr>
        <p:spPr>
          <a:xfrm>
            <a:off x="1632475" y="3046200"/>
            <a:ext cx="1030800" cy="166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Thank You for your attention!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BA435-96BE-F33E-D4A9-F7B89D8B0917}"/>
              </a:ext>
            </a:extLst>
          </p:cNvPr>
          <p:cNvSpPr txBox="1"/>
          <p:nvPr/>
        </p:nvSpPr>
        <p:spPr>
          <a:xfrm>
            <a:off x="326065" y="4309730"/>
            <a:ext cx="445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chemeClr val="bg1"/>
                </a:solidFill>
              </a:rPr>
              <a:t>Kindly contact </a:t>
            </a:r>
            <a:r>
              <a:rPr lang="en-SG" sz="1200" i="1" dirty="0" err="1">
                <a:solidFill>
                  <a:schemeClr val="bg1"/>
                </a:solidFill>
              </a:rPr>
              <a:t>ryanngct</a:t>
            </a:r>
            <a:r>
              <a:rPr lang="en-SG" sz="1200" i="1" dirty="0">
                <a:solidFill>
                  <a:schemeClr val="bg1"/>
                </a:solidFill>
              </a:rPr>
              <a:t> [dot] dev [at] </a:t>
            </a:r>
            <a:r>
              <a:rPr lang="en-SG" sz="1200" i="1" dirty="0" err="1">
                <a:solidFill>
                  <a:schemeClr val="bg1"/>
                </a:solidFill>
              </a:rPr>
              <a:t>gmail</a:t>
            </a:r>
            <a:r>
              <a:rPr lang="en-SG" sz="1200" i="1" dirty="0">
                <a:solidFill>
                  <a:schemeClr val="bg1"/>
                </a:solidFill>
              </a:rPr>
              <a:t> [dot] com for authorization to reproduce.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(DH) Encryption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53" y="926725"/>
            <a:ext cx="7272996" cy="41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Ephemeral (DHE) Encryption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985950" y="603000"/>
            <a:ext cx="76620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FFFF"/>
                </a:solidFill>
              </a:rPr>
              <a:t>This is a variation of the Diffie Hellman Key Exchange whereby the </a:t>
            </a:r>
            <a:r>
              <a:rPr lang="en" sz="1600" b="1">
                <a:solidFill>
                  <a:srgbClr val="FF9900"/>
                </a:solidFill>
              </a:rPr>
              <a:t>generated numbers from each user </a:t>
            </a:r>
            <a:r>
              <a:rPr lang="en" sz="1600" b="1" i="1">
                <a:solidFill>
                  <a:srgbClr val="FF9900"/>
                </a:solidFill>
              </a:rPr>
              <a:t>(a, b) </a:t>
            </a:r>
            <a:r>
              <a:rPr lang="en" sz="1600" b="1">
                <a:solidFill>
                  <a:srgbClr val="FF9900"/>
                </a:solidFill>
              </a:rPr>
              <a:t>are deleted after authentication</a:t>
            </a:r>
            <a:r>
              <a:rPr lang="en" sz="1600" b="1">
                <a:solidFill>
                  <a:srgbClr val="FFFFFF"/>
                </a:solidFill>
              </a:rPr>
              <a:t>. The shared keys shared between the users are also wiped after the session. </a:t>
            </a:r>
            <a:r>
              <a:rPr lang="en" sz="1600" b="1">
                <a:solidFill>
                  <a:srgbClr val="FF9900"/>
                </a:solidFill>
              </a:rPr>
              <a:t>This makes the key exchange extremely secure as there is no way to retrieve the values to obtain the variables needed to re-generate the exact same keys. </a:t>
            </a:r>
            <a:endParaRPr sz="1600" b="1"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Ephemeral (DHE) Encryption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985950" y="603000"/>
            <a:ext cx="76620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FFFF"/>
                </a:solidFill>
              </a:rPr>
              <a:t>Perfect Forward Secrecy doable by DHE as the </a:t>
            </a:r>
            <a:r>
              <a:rPr lang="en" sz="1600" b="1">
                <a:solidFill>
                  <a:srgbClr val="FF9900"/>
                </a:solidFill>
              </a:rPr>
              <a:t>previous key sessions are unobtainable since it is replaced every session.</a:t>
            </a: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If one session is compromised, it would not affect the other sessions</a:t>
            </a:r>
            <a:r>
              <a:rPr lang="en" sz="1600" b="1">
                <a:solidFill>
                  <a:srgbClr val="FFFFFF"/>
                </a:solidFill>
              </a:rPr>
              <a:t> that has taken place beforehand thus is very secure.</a:t>
            </a:r>
            <a:endParaRPr sz="16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 Cryptography (ECC)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07600" y="1039350"/>
            <a:ext cx="55269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 dirty="0">
                <a:solidFill>
                  <a:srgbClr val="FF9900"/>
                </a:solidFill>
              </a:rPr>
              <a:t>ECC is a public key cryptography method which evolved  from the DH Key Exchange. It is used in several integer factorization algorithms.</a:t>
            </a:r>
            <a:endParaRPr sz="1600" b="1" dirty="0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 dirty="0">
                <a:solidFill>
                  <a:srgbClr val="FF9900"/>
                </a:solidFill>
              </a:rPr>
              <a:t>Key Advantage of ECC: </a:t>
            </a:r>
            <a:r>
              <a:rPr lang="en" sz="1600" b="1" dirty="0">
                <a:solidFill>
                  <a:srgbClr val="FFFFFF"/>
                </a:solidFill>
              </a:rPr>
              <a:t>Small key size. Faster, Less Storage, Compute Power required.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 dirty="0">
                <a:solidFill>
                  <a:srgbClr val="FF9900"/>
                </a:solidFill>
              </a:rPr>
              <a:t>Key Disadvantage of ECC: </a:t>
            </a:r>
            <a:r>
              <a:rPr lang="en" sz="1600" b="1" dirty="0">
                <a:solidFill>
                  <a:srgbClr val="FFFFFF"/>
                </a:solidFill>
              </a:rPr>
              <a:t>Not supported by some browsers, pre defined curves are believed to have backdoors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824" y="2128721"/>
            <a:ext cx="2842176" cy="28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 Cryptography (ECC)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985950" y="1011400"/>
            <a:ext cx="73503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The security of the ECC algorithm depends on the ability to compute the multiplicand given the original and product point.</a:t>
            </a:r>
            <a:endParaRPr sz="1600" b="1">
              <a:solidFill>
                <a:srgbClr val="FF99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The ECC algorithm requires far smaller key size than compared to RSA </a:t>
            </a:r>
            <a:r>
              <a:rPr lang="en" sz="1600" b="1">
                <a:solidFill>
                  <a:srgbClr val="FFFFFF"/>
                </a:solidFill>
              </a:rPr>
              <a:t>which reduces storage and transmission requirements yet still able to provide same level of security as RSA.</a:t>
            </a:r>
            <a:endParaRPr sz="16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652875"/>
            <a:ext cx="5943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 Cryptography (ECC)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985950" y="1011400"/>
            <a:ext cx="73503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Perfect Forward Secrecy is also found in ECC. </a:t>
            </a:r>
            <a:r>
              <a:rPr lang="en" sz="1600" b="1">
                <a:solidFill>
                  <a:srgbClr val="FFFFFF"/>
                </a:solidFill>
              </a:rPr>
              <a:t>This is a piece of the  encryption system automatically and frequently changes the keys it uses to encrypt and decrypt information, such that if the latest key is compromised, it exposes only a small portion of the user’s sensitive data.</a:t>
            </a:r>
            <a:endParaRPr sz="1600" b="1">
              <a:solidFill>
                <a:srgbClr val="FFFFFF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b="1">
                <a:solidFill>
                  <a:srgbClr val="FFFFFF"/>
                </a:solidFill>
              </a:rPr>
              <a:t>Perfect Forward Secrecy compliments ECC by </a:t>
            </a:r>
            <a:r>
              <a:rPr lang="en" sz="1600" b="1">
                <a:solidFill>
                  <a:srgbClr val="FF9900"/>
                </a:solidFill>
              </a:rPr>
              <a:t>generating a unique session key for each session</a:t>
            </a:r>
            <a:r>
              <a:rPr lang="en" sz="1600" b="1">
                <a:solidFill>
                  <a:srgbClr val="FFFFFF"/>
                </a:solidFill>
              </a:rPr>
              <a:t> a user initiates and ensures that the encryption of a specific session is unique and specific to that session. </a:t>
            </a:r>
            <a:endParaRPr sz="1600"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1172</Words>
  <Application>Microsoft Office PowerPoint</Application>
  <PresentationFormat>On-screen Show (16:9)</PresentationFormat>
  <Paragraphs>122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Montserrat</vt:lpstr>
      <vt:lpstr>Lato</vt:lpstr>
      <vt:lpstr>Courier New</vt:lpstr>
      <vt:lpstr>Arial</vt:lpstr>
      <vt:lpstr>Focus</vt:lpstr>
      <vt:lpstr>Combining  Diffie-Hellman &amp;  Elliptic Curve Cryptography </vt:lpstr>
      <vt:lpstr>Diffie Hellman (DH) Encryption</vt:lpstr>
      <vt:lpstr>Diffie Hellman (DH) Encryption</vt:lpstr>
      <vt:lpstr>Diffie Hellman (DH) Encryption</vt:lpstr>
      <vt:lpstr>Diffie Hellman Ephemeral (DHE) Encryption</vt:lpstr>
      <vt:lpstr>Diffie Hellman Ephemeral (DHE) Encryption</vt:lpstr>
      <vt:lpstr>Elliptic Curve Cryptography (ECC)</vt:lpstr>
      <vt:lpstr>Elliptic Curve Cryptography (ECC)</vt:lpstr>
      <vt:lpstr>Elliptic Curve Cryptography (ECC)</vt:lpstr>
      <vt:lpstr>Purpose of Elliptic Curve - Diffie Hellman (EC-DH) Encryption</vt:lpstr>
      <vt:lpstr>Advantages of ECDH</vt:lpstr>
      <vt:lpstr>Disadvantages of ECDH</vt:lpstr>
      <vt:lpstr>Real World Applications of ECDH</vt:lpstr>
      <vt:lpstr>The Code Demo</vt:lpstr>
      <vt:lpstr>The High Level Overview of our Demo</vt:lpstr>
      <vt:lpstr>Github Repository we referenced (ECC)</vt:lpstr>
      <vt:lpstr>Github Repository we referenced (DH)</vt:lpstr>
      <vt:lpstr>Problems with Encryption &amp; Decryption</vt:lpstr>
      <vt:lpstr>How to Resolve the problems</vt:lpstr>
      <vt:lpstr>Why the use of secret key x coordinate?</vt:lpstr>
      <vt:lpstr>Updated Libraries to import</vt:lpstr>
      <vt:lpstr>PowerPoint Presentation</vt:lpstr>
      <vt:lpstr>Compress Function</vt:lpstr>
      <vt:lpstr>Shared Key Generation</vt:lpstr>
      <vt:lpstr>Encryption Function Call</vt:lpstr>
      <vt:lpstr>Encryption</vt:lpstr>
      <vt:lpstr>Encryption (Continued)</vt:lpstr>
      <vt:lpstr>Decryption Function Call</vt:lpstr>
      <vt:lpstr>Decryption</vt:lpstr>
      <vt:lpstr>Decryption (Continued)</vt:lpstr>
      <vt:lpstr>Results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 Diffie-Hellman &amp;  Elliptic Curve Cryptography </dc:title>
  <dc:creator>Ryan Ng C.T.</dc:creator>
  <cp:lastModifiedBy>Ryan Ng</cp:lastModifiedBy>
  <cp:revision>3</cp:revision>
  <dcterms:modified xsi:type="dcterms:W3CDTF">2022-07-21T05:50:07Z</dcterms:modified>
</cp:coreProperties>
</file>