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4"/>
  </p:sldMasterIdLst>
  <p:sldIdLst>
    <p:sldId id="256" r:id="rId5"/>
    <p:sldId id="258" r:id="rId6"/>
    <p:sldId id="266" r:id="rId7"/>
    <p:sldId id="259" r:id="rId8"/>
    <p:sldId id="261" r:id="rId9"/>
    <p:sldId id="263" r:id="rId10"/>
    <p:sldId id="267" r:id="rId11"/>
    <p:sldId id="262" r:id="rId12"/>
    <p:sldId id="264" r:id="rId13"/>
    <p:sldId id="27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41" dt="2021-05-08T14:45:08.583"/>
    <p1510:client id="{0CB6CF8D-F415-4FD8-2405-5DA8868CA5CA}" v="523" dt="2021-05-08T08:17:54.619"/>
    <p1510:client id="{71AFCC8F-BE2B-5767-B2B7-00CF407E9D99}" v="4" dt="2021-05-07T23:33:22.828"/>
    <p1510:client id="{D3E13F15-61FF-4718-99AB-06A351C4765C}" v="571" dt="2021-05-08T07:16:52.617"/>
    <p1510:client id="{D820CE5A-5293-414A-BF54-053B3F20C364}" v="6" dt="2021-05-08T20:28:45.946"/>
    <p1510:client id="{DA98C8ED-8A79-CE4B-356B-3D870D3FDD89}" v="41" dt="2021-05-08T08:26:28.401"/>
    <p1510:client id="{DDE36C3F-53CF-A4A8-C803-E93CD6CA9206}" v="220" dt="2021-05-08T07:56:49.905"/>
    <p1510:client id="{E4D0C59F-C085-C000-04BA-349D552BDDAD}" v="211" dt="2021-05-08T07:42:54.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5/8/2021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0911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5/8/2021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87974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5/8/2021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7006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5/8/2021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7704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5/8/2021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09204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5/8/2021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8826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5/8/2021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0101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5/8/2021</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0313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5/8/2021</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8586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5/8/2021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5468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5/8/2021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4725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5/8/2021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9445158"/>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AD47"/>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441B7737-E3D8-47F4-8B54-7529C7A83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2B8A17B2-9670-43B8-BE40-4682F8D2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gradFill flip="none" rotWithShape="1">
            <a:gsLst>
              <a:gs pos="100000">
                <a:schemeClr val="tx2">
                  <a:lumMod val="25000"/>
                  <a:alpha val="10000"/>
                </a:schemeClr>
              </a:gs>
              <a:gs pos="0">
                <a:schemeClr val="bg2">
                  <a:lumMod val="75000"/>
                  <a:lumOff val="25000"/>
                  <a:alpha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1">
            <a:extLst>
              <a:ext uri="{FF2B5EF4-FFF2-40B4-BE49-F238E27FC236}">
                <a16:creationId xmlns:a16="http://schemas.microsoft.com/office/drawing/2014/main" id="{2A60B230-846B-4625-A8CA-D35FEBA73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BEBA8EAE-BF5A-486C-A8C5-ECC9F3942E4B}">
                <a14:imgProps xmlns:a14="http://schemas.microsoft.com/office/drawing/2010/main">
                  <a14:imgLayer r:embed="rId3">
                    <a14:imgEffect>
                      <a14:brightnessContrast bright="-19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25" name="Picture 1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15">
            <a:extLst>
              <a:ext uri="{FF2B5EF4-FFF2-40B4-BE49-F238E27FC236}">
                <a16:creationId xmlns:a16="http://schemas.microsoft.com/office/drawing/2014/main" id="{AC1E939A-6A69-42AE-8471-3AD3A74AD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11236326" cy="6858000"/>
          </a:xfrm>
          <a:prstGeom prst="rect">
            <a:avLst/>
          </a:prstGeom>
          <a:gradFill flip="none" rotWithShape="1">
            <a:gsLst>
              <a:gs pos="0">
                <a:schemeClr val="bg2">
                  <a:alpha val="0"/>
                </a:schemeClr>
              </a:gs>
              <a:gs pos="100000">
                <a:schemeClr val="bg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751771" y="1134409"/>
            <a:ext cx="6378102" cy="3875778"/>
          </a:xfrm>
        </p:spPr>
        <p:txBody>
          <a:bodyPr>
            <a:normAutofit/>
          </a:bodyPr>
          <a:lstStyle/>
          <a:p>
            <a:pPr algn="l"/>
            <a:r>
              <a:rPr lang="en-US" sz="8000">
                <a:cs typeface="Calibri Light"/>
              </a:rPr>
              <a:t>Albatel Project</a:t>
            </a:r>
          </a:p>
        </p:txBody>
      </p:sp>
      <p:sp>
        <p:nvSpPr>
          <p:cNvPr id="3" name="Subtitle 2"/>
          <p:cNvSpPr>
            <a:spLocks noGrp="1"/>
          </p:cNvSpPr>
          <p:nvPr>
            <p:ph type="subTitle" idx="1"/>
          </p:nvPr>
        </p:nvSpPr>
        <p:spPr>
          <a:xfrm>
            <a:off x="5769434" y="2271633"/>
            <a:ext cx="5806608" cy="3875778"/>
          </a:xfrm>
        </p:spPr>
        <p:txBody>
          <a:bodyPr vert="horz" lIns="91440" tIns="45720" rIns="91440" bIns="45720" rtlCol="0" anchor="b">
            <a:normAutofit/>
          </a:bodyPr>
          <a:lstStyle/>
          <a:p>
            <a:r>
              <a:rPr lang="en-US" sz="2000">
                <a:latin typeface="Abadi"/>
                <a:cs typeface="Calibri"/>
              </a:rPr>
              <a:t>Team 26, Project Code: </a:t>
            </a:r>
            <a:r>
              <a:rPr lang="en-US" sz="2000">
                <a:latin typeface="Abadi"/>
                <a:ea typeface="+mn-lt"/>
                <a:cs typeface="+mn-lt"/>
              </a:rPr>
              <a:t>MU-CS335-21-1PL</a:t>
            </a:r>
            <a:r>
              <a:rPr lang="en-US" sz="2000">
                <a:ea typeface="+mn-lt"/>
                <a:cs typeface="+mn-lt"/>
              </a:rPr>
              <a:t>,</a:t>
            </a:r>
            <a:endParaRPr lang="en-US" sz="2000"/>
          </a:p>
          <a:p>
            <a:r>
              <a:rPr lang="en-US" sz="2000">
                <a:latin typeface="Abadi"/>
                <a:cs typeface="Calibri"/>
              </a:rPr>
              <a:t>Ryan </a:t>
            </a:r>
            <a:r>
              <a:rPr lang="en-US" sz="2000" err="1">
                <a:latin typeface="Abadi"/>
                <a:cs typeface="Calibri"/>
              </a:rPr>
              <a:t>Orimaco</a:t>
            </a:r>
            <a:r>
              <a:rPr lang="en-US" sz="2000">
                <a:latin typeface="Abadi"/>
                <a:cs typeface="Calibri"/>
              </a:rPr>
              <a:t>, </a:t>
            </a:r>
            <a:r>
              <a:rPr lang="en-US" sz="2000" err="1">
                <a:latin typeface="Abadi"/>
                <a:cs typeface="Calibri"/>
              </a:rPr>
              <a:t>Prabhnoor</a:t>
            </a:r>
            <a:r>
              <a:rPr lang="en-US" sz="2000">
                <a:latin typeface="Abadi"/>
                <a:cs typeface="Calibri"/>
              </a:rPr>
              <a:t> Kaur, </a:t>
            </a:r>
          </a:p>
          <a:p>
            <a:r>
              <a:rPr lang="en-US" sz="2000">
                <a:latin typeface="Abadi"/>
                <a:cs typeface="Calibri"/>
              </a:rPr>
              <a:t>Laura Meyer, Eoin Yeates, Niamh Connolly</a:t>
            </a:r>
          </a:p>
          <a:p>
            <a:endParaRPr lang="en-US" sz="2000">
              <a:cs typeface="Calibri"/>
            </a:endParaRPr>
          </a:p>
        </p:txBody>
      </p:sp>
      <p:sp>
        <p:nvSpPr>
          <p:cNvPr id="27" name="Rectangle 17">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ight Triangle 19">
            <a:extLst>
              <a:ext uri="{FF2B5EF4-FFF2-40B4-BE49-F238E27FC236}">
                <a16:creationId xmlns:a16="http://schemas.microsoft.com/office/drawing/2014/main" id="{F793961F-503F-434A-880A-EA44EB427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11092" y="1134409"/>
            <a:ext cx="239869" cy="23986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9FE48-26CE-4168-BF62-629A89CF6017}"/>
              </a:ext>
            </a:extLst>
          </p:cNvPr>
          <p:cNvSpPr>
            <a:spLocks noGrp="1"/>
          </p:cNvSpPr>
          <p:nvPr>
            <p:ph type="title"/>
          </p:nvPr>
        </p:nvSpPr>
        <p:spPr>
          <a:xfrm>
            <a:off x="2188901" y="808056"/>
            <a:ext cx="8381238" cy="1077229"/>
          </a:xfrm>
        </p:spPr>
        <p:txBody>
          <a:bodyPr>
            <a:normAutofit/>
          </a:bodyPr>
          <a:lstStyle/>
          <a:p>
            <a:pPr algn="ctr"/>
            <a:r>
              <a:rPr lang="en-US" sz="4800" dirty="0">
                <a:ea typeface="+mj-lt"/>
                <a:cs typeface="+mj-lt"/>
              </a:rPr>
              <a:t>Live Demonstration</a:t>
            </a:r>
            <a:endParaRPr lang="en-US" sz="4800" dirty="0">
              <a:cs typeface="Arial" panose="020B0604020202020204"/>
            </a:endParaRPr>
          </a:p>
        </p:txBody>
      </p:sp>
      <p:sp>
        <p:nvSpPr>
          <p:cNvPr id="5" name="Espace réservé du contenu 4">
            <a:extLst>
              <a:ext uri="{FF2B5EF4-FFF2-40B4-BE49-F238E27FC236}">
                <a16:creationId xmlns:a16="http://schemas.microsoft.com/office/drawing/2014/main" id="{E5E7BCE6-A563-4C2F-B209-C81AEC09BBB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21997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9FE48-26CE-4168-BF62-629A89CF6017}"/>
              </a:ext>
            </a:extLst>
          </p:cNvPr>
          <p:cNvSpPr>
            <a:spLocks noGrp="1"/>
          </p:cNvSpPr>
          <p:nvPr>
            <p:ph type="title"/>
          </p:nvPr>
        </p:nvSpPr>
        <p:spPr>
          <a:xfrm>
            <a:off x="2188901" y="808056"/>
            <a:ext cx="8381238" cy="1077229"/>
          </a:xfrm>
        </p:spPr>
        <p:txBody>
          <a:bodyPr>
            <a:normAutofit/>
          </a:bodyPr>
          <a:lstStyle/>
          <a:p>
            <a:pPr algn="ctr"/>
            <a:r>
              <a:rPr lang="en-US" sz="4800">
                <a:ea typeface="+mj-lt"/>
                <a:cs typeface="+mj-lt"/>
              </a:rPr>
              <a:t>Thank You</a:t>
            </a:r>
            <a:endParaRPr lang="en-US" sz="4800">
              <a:cs typeface="Arial" panose="020B0604020202020204"/>
            </a:endParaRPr>
          </a:p>
        </p:txBody>
      </p:sp>
      <p:sp>
        <p:nvSpPr>
          <p:cNvPr id="3" name="Content Placeholder 2">
            <a:extLst>
              <a:ext uri="{FF2B5EF4-FFF2-40B4-BE49-F238E27FC236}">
                <a16:creationId xmlns:a16="http://schemas.microsoft.com/office/drawing/2014/main" id="{164165AF-B190-4FD2-9996-1AC53833C381}"/>
              </a:ext>
            </a:extLst>
          </p:cNvPr>
          <p:cNvSpPr>
            <a:spLocks noGrp="1"/>
          </p:cNvSpPr>
          <p:nvPr>
            <p:ph idx="1"/>
          </p:nvPr>
        </p:nvSpPr>
        <p:spPr>
          <a:xfrm>
            <a:off x="3092980" y="2107872"/>
            <a:ext cx="6572814" cy="3997828"/>
          </a:xfrm>
        </p:spPr>
        <p:txBody>
          <a:bodyPr vert="horz" lIns="91440" tIns="45720" rIns="91440" bIns="45720" rtlCol="0" anchor="t">
            <a:normAutofit/>
          </a:bodyPr>
          <a:lstStyle/>
          <a:p>
            <a:pPr marL="0" indent="0" algn="ctr">
              <a:buNone/>
            </a:pPr>
            <a:r>
              <a:rPr lang="en-US" b="1">
                <a:ea typeface="+mn-lt"/>
                <a:cs typeface="+mn-lt"/>
              </a:rPr>
              <a:t>Ryan </a:t>
            </a:r>
            <a:r>
              <a:rPr lang="en-US" b="1" err="1">
                <a:ea typeface="+mn-lt"/>
                <a:cs typeface="+mn-lt"/>
              </a:rPr>
              <a:t>Orimaco</a:t>
            </a:r>
            <a:endParaRPr lang="en-US" b="1">
              <a:ea typeface="+mn-lt"/>
              <a:cs typeface="+mn-lt"/>
            </a:endParaRPr>
          </a:p>
          <a:p>
            <a:pPr marL="0" indent="0" algn="ctr">
              <a:buNone/>
            </a:pPr>
            <a:r>
              <a:rPr lang="en-US" b="1">
                <a:cs typeface="Arial"/>
              </a:rPr>
              <a:t>Niamh Connolly</a:t>
            </a:r>
          </a:p>
          <a:p>
            <a:pPr marL="0" indent="0" algn="ctr">
              <a:buNone/>
            </a:pPr>
            <a:r>
              <a:rPr lang="en-US" b="1">
                <a:cs typeface="Arial"/>
              </a:rPr>
              <a:t>Prabhnoor Kaur</a:t>
            </a:r>
          </a:p>
          <a:p>
            <a:pPr marL="0" indent="0" algn="ctr">
              <a:buNone/>
            </a:pPr>
            <a:r>
              <a:rPr lang="en-US" b="1">
                <a:cs typeface="Arial"/>
              </a:rPr>
              <a:t>Eoin Yeates</a:t>
            </a:r>
          </a:p>
          <a:p>
            <a:pPr marL="0" indent="0" algn="ctr">
              <a:buNone/>
            </a:pPr>
            <a:r>
              <a:rPr lang="en-US" b="1">
                <a:cs typeface="Arial"/>
              </a:rPr>
              <a:t>Laura Meyer</a:t>
            </a:r>
          </a:p>
        </p:txBody>
      </p:sp>
    </p:spTree>
    <p:extLst>
      <p:ext uri="{BB962C8B-B14F-4D97-AF65-F5344CB8AC3E}">
        <p14:creationId xmlns:p14="http://schemas.microsoft.com/office/powerpoint/2010/main" val="257248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0" name="Picture 14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52" name="Freeform: Shape 151">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4" name="Picture 15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56" name="Rectangle 155">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Rectangle 15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Oval 161">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07596-C2FE-4022-8A6A-62512521F528}"/>
              </a:ext>
            </a:extLst>
          </p:cNvPr>
          <p:cNvSpPr>
            <a:spLocks noGrp="1"/>
          </p:cNvSpPr>
          <p:nvPr>
            <p:ph type="title"/>
          </p:nvPr>
        </p:nvSpPr>
        <p:spPr>
          <a:xfrm>
            <a:off x="2188901" y="415150"/>
            <a:ext cx="8381238" cy="779573"/>
          </a:xfrm>
        </p:spPr>
        <p:txBody>
          <a:bodyPr vert="horz" lIns="91440" tIns="45720" rIns="91440" bIns="45720" rtlCol="0">
            <a:normAutofit/>
          </a:bodyPr>
          <a:lstStyle/>
          <a:p>
            <a:pPr algn="l"/>
            <a:r>
              <a:rPr lang="en-US" sz="4800"/>
              <a:t>Introduction</a:t>
            </a:r>
          </a:p>
        </p:txBody>
      </p:sp>
      <p:sp>
        <p:nvSpPr>
          <p:cNvPr id="3" name="Content Placeholder 2">
            <a:extLst>
              <a:ext uri="{FF2B5EF4-FFF2-40B4-BE49-F238E27FC236}">
                <a16:creationId xmlns:a16="http://schemas.microsoft.com/office/drawing/2014/main" id="{3FF7002A-0130-422B-A8B3-BF898B66A720}"/>
              </a:ext>
            </a:extLst>
          </p:cNvPr>
          <p:cNvSpPr>
            <a:spLocks noGrp="1"/>
          </p:cNvSpPr>
          <p:nvPr>
            <p:ph idx="1"/>
          </p:nvPr>
        </p:nvSpPr>
        <p:spPr>
          <a:xfrm>
            <a:off x="1137452" y="1575867"/>
            <a:ext cx="10930501" cy="5152733"/>
          </a:xfrm>
        </p:spPr>
        <p:txBody>
          <a:bodyPr vert="horz" lIns="91440" tIns="0" rIns="91440" bIns="45720" rtlCol="0" anchor="t">
            <a:normAutofit fontScale="92500" lnSpcReduction="10000"/>
          </a:bodyPr>
          <a:lstStyle/>
          <a:p>
            <a:pPr marL="344170" indent="-344170"/>
            <a:r>
              <a:rPr lang="en-US" sz="2400" err="1">
                <a:cs typeface="Arial"/>
              </a:rPr>
              <a:t>Albatel</a:t>
            </a:r>
            <a:r>
              <a:rPr lang="en-US" sz="2400">
                <a:cs typeface="Arial"/>
              </a:rPr>
              <a:t> require a fully functional HR Questionnaire for their customers.</a:t>
            </a:r>
          </a:p>
          <a:p>
            <a:pPr marL="344170" indent="-344170"/>
            <a:r>
              <a:rPr lang="en-US" sz="2400">
                <a:cs typeface="Arial"/>
              </a:rPr>
              <a:t>Before starting the coding aspect of the project worked on ideas as a "brainstorming" approach to how to the system project should work.</a:t>
            </a:r>
          </a:p>
          <a:p>
            <a:pPr marL="344170" indent="-344170"/>
            <a:r>
              <a:rPr lang="en-US" sz="2400">
                <a:cs typeface="Arial"/>
              </a:rPr>
              <a:t>Using the Waterfall Model approach, the group managed to gather ideas in a quick and reliable manner.</a:t>
            </a:r>
          </a:p>
          <a:p>
            <a:pPr marL="344170" indent="-344170"/>
            <a:r>
              <a:rPr lang="en-US" sz="2400">
                <a:cs typeface="Arial"/>
              </a:rPr>
              <a:t>Brainstorming mixed with the Waterfall Model and the scrum method helped us create the Context and User Case Diagrams on short notice while also ensuring that everything was kept on time.</a:t>
            </a:r>
          </a:p>
          <a:p>
            <a:pPr marL="344170" indent="-344170"/>
            <a:r>
              <a:rPr lang="en-US" sz="2400">
                <a:cs typeface="Arial"/>
              </a:rPr>
              <a:t>Context and Use Case Diagrams ensures that the company and the group understood in a clear and concise manner how the overall system will be implemented.</a:t>
            </a:r>
          </a:p>
          <a:p>
            <a:pPr marL="344170" indent="-344170"/>
            <a:endParaRPr lang="en-US" sz="1800">
              <a:cs typeface="Arial"/>
            </a:endParaRPr>
          </a:p>
        </p:txBody>
      </p:sp>
    </p:spTree>
    <p:extLst>
      <p:ext uri="{BB962C8B-B14F-4D97-AF65-F5344CB8AC3E}">
        <p14:creationId xmlns:p14="http://schemas.microsoft.com/office/powerpoint/2010/main" val="3481708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0" name="Picture 14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52" name="Freeform: Shape 151">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4" name="Picture 15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56" name="Rectangle 155">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Rectangle 15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Oval 161">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07596-C2FE-4022-8A6A-62512521F528}"/>
              </a:ext>
            </a:extLst>
          </p:cNvPr>
          <p:cNvSpPr>
            <a:spLocks noGrp="1"/>
          </p:cNvSpPr>
          <p:nvPr>
            <p:ph type="title"/>
          </p:nvPr>
        </p:nvSpPr>
        <p:spPr>
          <a:xfrm>
            <a:off x="2188901" y="415150"/>
            <a:ext cx="8381238" cy="779573"/>
          </a:xfrm>
        </p:spPr>
        <p:txBody>
          <a:bodyPr vert="horz" lIns="91440" tIns="45720" rIns="91440" bIns="45720" rtlCol="0">
            <a:normAutofit/>
          </a:bodyPr>
          <a:lstStyle/>
          <a:p>
            <a:pPr algn="l"/>
            <a:r>
              <a:rPr lang="en-US" sz="4800"/>
              <a:t>Context diagram</a:t>
            </a:r>
            <a:endParaRPr lang="fr-FR"/>
          </a:p>
        </p:txBody>
      </p:sp>
      <p:pic>
        <p:nvPicPr>
          <p:cNvPr id="5" name="Picture 3" descr="Diagram&#10;&#10;Description automatically generated">
            <a:extLst>
              <a:ext uri="{FF2B5EF4-FFF2-40B4-BE49-F238E27FC236}">
                <a16:creationId xmlns:a16="http://schemas.microsoft.com/office/drawing/2014/main" id="{F058D579-DD18-4C86-A124-8AE8BCBDB2C2}"/>
              </a:ext>
            </a:extLst>
          </p:cNvPr>
          <p:cNvPicPr>
            <a:picLocks noChangeAspect="1"/>
          </p:cNvPicPr>
          <p:nvPr/>
        </p:nvPicPr>
        <p:blipFill>
          <a:blip r:embed="rId5"/>
          <a:stretch>
            <a:fillRect/>
          </a:stretch>
        </p:blipFill>
        <p:spPr>
          <a:xfrm>
            <a:off x="4182549" y="1393834"/>
            <a:ext cx="7763929" cy="4933913"/>
          </a:xfrm>
          <a:prstGeom prst="rect">
            <a:avLst/>
          </a:prstGeom>
        </p:spPr>
      </p:pic>
      <p:sp>
        <p:nvSpPr>
          <p:cNvPr id="3" name="TextBox 2">
            <a:extLst>
              <a:ext uri="{FF2B5EF4-FFF2-40B4-BE49-F238E27FC236}">
                <a16:creationId xmlns:a16="http://schemas.microsoft.com/office/drawing/2014/main" id="{D96D53A1-C6A6-4156-9037-A17C65E27579}"/>
              </a:ext>
            </a:extLst>
          </p:cNvPr>
          <p:cNvSpPr txBox="1"/>
          <p:nvPr/>
        </p:nvSpPr>
        <p:spPr>
          <a:xfrm>
            <a:off x="1376737" y="1565097"/>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is our context diagram, It demonstrates how users would interact with the System. The user gets access to the questionnaire system and after respondents answers questions, a pdf of results will be generated.</a:t>
            </a:r>
            <a:endParaRPr lang="en-US">
              <a:cs typeface="Arial"/>
            </a:endParaRPr>
          </a:p>
        </p:txBody>
      </p:sp>
    </p:spTree>
    <p:extLst>
      <p:ext uri="{BB962C8B-B14F-4D97-AF65-F5344CB8AC3E}">
        <p14:creationId xmlns:p14="http://schemas.microsoft.com/office/powerpoint/2010/main" val="260026484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31" name="Freeform: Shape 130">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3" name="Picture 132">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35" name="Rectangle 134">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Oval 140">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07596-C2FE-4022-8A6A-62512521F528}"/>
              </a:ext>
            </a:extLst>
          </p:cNvPr>
          <p:cNvSpPr>
            <a:spLocks noGrp="1"/>
          </p:cNvSpPr>
          <p:nvPr>
            <p:ph type="title"/>
          </p:nvPr>
        </p:nvSpPr>
        <p:spPr>
          <a:xfrm>
            <a:off x="2158700" y="412247"/>
            <a:ext cx="8112910" cy="815291"/>
          </a:xfrm>
        </p:spPr>
        <p:txBody>
          <a:bodyPr vert="horz" lIns="91440" tIns="45720" rIns="91440" bIns="45720" rtlCol="0">
            <a:normAutofit/>
          </a:bodyPr>
          <a:lstStyle/>
          <a:p>
            <a:pPr algn="l"/>
            <a:r>
              <a:rPr lang="en-US" sz="4800"/>
              <a:t>Implementation choices</a:t>
            </a:r>
            <a:endParaRPr lang="fr-FR"/>
          </a:p>
        </p:txBody>
      </p:sp>
      <p:sp>
        <p:nvSpPr>
          <p:cNvPr id="3" name="Content Placeholder 2">
            <a:extLst>
              <a:ext uri="{FF2B5EF4-FFF2-40B4-BE49-F238E27FC236}">
                <a16:creationId xmlns:a16="http://schemas.microsoft.com/office/drawing/2014/main" id="{3FF7002A-0130-422B-A8B3-BF898B66A720}"/>
              </a:ext>
            </a:extLst>
          </p:cNvPr>
          <p:cNvSpPr>
            <a:spLocks noGrp="1"/>
          </p:cNvSpPr>
          <p:nvPr>
            <p:ph idx="1"/>
          </p:nvPr>
        </p:nvSpPr>
        <p:spPr>
          <a:xfrm>
            <a:off x="1101733" y="1492522"/>
            <a:ext cx="10930501" cy="5128921"/>
          </a:xfrm>
        </p:spPr>
        <p:txBody>
          <a:bodyPr vert="horz" lIns="91440" tIns="0" rIns="91440" bIns="45720" rtlCol="0" anchor="t">
            <a:normAutofit/>
          </a:bodyPr>
          <a:lstStyle/>
          <a:p>
            <a:pPr marL="344170" indent="-344170"/>
            <a:r>
              <a:rPr lang="en-US" sz="2200">
                <a:cs typeface="Arial"/>
              </a:rPr>
              <a:t>The first idea was to implement it with Java, but it seems very complicated to do.</a:t>
            </a:r>
          </a:p>
          <a:p>
            <a:pPr marL="344170" indent="-344170"/>
            <a:r>
              <a:rPr lang="en-US" sz="2200">
                <a:cs typeface="Arial"/>
              </a:rPr>
              <a:t>We decided to create this web questionnaire with HTML, CSS and JavaScript which seemed a lot easier to work with for this project.</a:t>
            </a:r>
          </a:p>
          <a:p>
            <a:pPr marL="344170" indent="-344170"/>
            <a:r>
              <a:rPr lang="en-US" sz="2200">
                <a:cs typeface="Arial"/>
              </a:rPr>
              <a:t>For the charts we used to </a:t>
            </a:r>
            <a:r>
              <a:rPr lang="en-US" sz="2200" err="1">
                <a:cs typeface="Arial"/>
              </a:rPr>
              <a:t>ChartJS</a:t>
            </a:r>
            <a:r>
              <a:rPr lang="en-US" sz="2200">
                <a:cs typeface="Arial"/>
              </a:rPr>
              <a:t> to graph the answers the user selected and for the PDF we used to JSPDF</a:t>
            </a:r>
          </a:p>
          <a:p>
            <a:pPr marL="344170" indent="-344170"/>
            <a:r>
              <a:rPr lang="en-US" sz="2200">
                <a:cs typeface="Arial"/>
              </a:rPr>
              <a:t>This project includes the basic parts of the login system, a sample of the questionnaire and the PDF generation at the end of the questionnaire which gives an analysis of the data given by the user.</a:t>
            </a:r>
          </a:p>
        </p:txBody>
      </p:sp>
    </p:spTree>
    <p:extLst>
      <p:ext uri="{BB962C8B-B14F-4D97-AF65-F5344CB8AC3E}">
        <p14:creationId xmlns:p14="http://schemas.microsoft.com/office/powerpoint/2010/main" val="141658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31" name="Freeform: Shape 130">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3" name="Picture 132">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35" name="Rectangle 134">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Oval 140">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07596-C2FE-4022-8A6A-62512521F528}"/>
              </a:ext>
            </a:extLst>
          </p:cNvPr>
          <p:cNvSpPr>
            <a:spLocks noGrp="1"/>
          </p:cNvSpPr>
          <p:nvPr>
            <p:ph type="title"/>
          </p:nvPr>
        </p:nvSpPr>
        <p:spPr>
          <a:xfrm>
            <a:off x="2158700" y="412247"/>
            <a:ext cx="8112910" cy="815291"/>
          </a:xfrm>
        </p:spPr>
        <p:txBody>
          <a:bodyPr vert="horz" lIns="91440" tIns="45720" rIns="91440" bIns="45720" rtlCol="0">
            <a:normAutofit/>
          </a:bodyPr>
          <a:lstStyle/>
          <a:p>
            <a:pPr algn="l"/>
            <a:r>
              <a:rPr lang="en-US" sz="4800"/>
              <a:t>Features in the code</a:t>
            </a:r>
            <a:endParaRPr lang="fr-FR"/>
          </a:p>
        </p:txBody>
      </p:sp>
      <p:sp>
        <p:nvSpPr>
          <p:cNvPr id="3" name="Content Placeholder 2">
            <a:extLst>
              <a:ext uri="{FF2B5EF4-FFF2-40B4-BE49-F238E27FC236}">
                <a16:creationId xmlns:a16="http://schemas.microsoft.com/office/drawing/2014/main" id="{3FF7002A-0130-422B-A8B3-BF898B66A720}"/>
              </a:ext>
            </a:extLst>
          </p:cNvPr>
          <p:cNvSpPr>
            <a:spLocks noGrp="1"/>
          </p:cNvSpPr>
          <p:nvPr>
            <p:ph idx="1"/>
          </p:nvPr>
        </p:nvSpPr>
        <p:spPr>
          <a:xfrm>
            <a:off x="1101733" y="1492522"/>
            <a:ext cx="10930501" cy="5128921"/>
          </a:xfrm>
        </p:spPr>
        <p:txBody>
          <a:bodyPr vert="horz" lIns="91440" tIns="0" rIns="91440" bIns="45720" rtlCol="0" anchor="t">
            <a:normAutofit/>
          </a:bodyPr>
          <a:lstStyle/>
          <a:p>
            <a:pPr marL="344170" indent="-344170"/>
            <a:r>
              <a:rPr lang="en-US" sz="2200">
                <a:cs typeface="Arial"/>
              </a:rPr>
              <a:t>Color theory:</a:t>
            </a:r>
          </a:p>
          <a:p>
            <a:pPr marL="795020" lvl="1" indent="-337820"/>
            <a:r>
              <a:rPr lang="en-US" sz="2000">
                <a:cs typeface="Arial"/>
              </a:rPr>
              <a:t>We decided to use a green background for the questionnaire as this color represents, among other things, productivity, confidence and trust which are good feeling to complete a questionnaire about HR health in your company. We also used orange and blue as these three colors are triadic.</a:t>
            </a:r>
          </a:p>
          <a:p>
            <a:pPr marL="795020" lvl="1" indent="-337820"/>
            <a:r>
              <a:rPr lang="en-US" sz="2000">
                <a:cs typeface="Arial"/>
              </a:rPr>
              <a:t>When answering a question, the user has three options:</a:t>
            </a:r>
          </a:p>
          <a:p>
            <a:pPr marL="1258570" lvl="2" indent="-344170"/>
            <a:r>
              <a:rPr lang="en-US" sz="1800">
                <a:cs typeface="Arial"/>
              </a:rPr>
              <a:t>Green which represents that everything is good in the company about the current subject.</a:t>
            </a:r>
          </a:p>
          <a:p>
            <a:pPr marL="1258570" lvl="2" indent="-344170"/>
            <a:r>
              <a:rPr lang="en-US" sz="1800">
                <a:cs typeface="Arial"/>
              </a:rPr>
              <a:t>Amber which means that things could be improved, or it needs some support.</a:t>
            </a:r>
          </a:p>
          <a:p>
            <a:pPr marL="1258570" lvl="2" indent="-344170"/>
            <a:r>
              <a:rPr lang="en-US" sz="1800">
                <a:cs typeface="Arial"/>
              </a:rPr>
              <a:t>Red which means that the company is not prepared for the situation.</a:t>
            </a:r>
          </a:p>
          <a:p>
            <a:pPr marL="0" indent="0">
              <a:buNone/>
            </a:pPr>
            <a:endParaRPr lang="en-US" sz="2200">
              <a:cs typeface="Arial"/>
            </a:endParaRPr>
          </a:p>
        </p:txBody>
      </p:sp>
    </p:spTree>
    <p:extLst>
      <p:ext uri="{BB962C8B-B14F-4D97-AF65-F5344CB8AC3E}">
        <p14:creationId xmlns:p14="http://schemas.microsoft.com/office/powerpoint/2010/main" val="351245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31" name="Freeform: Shape 130">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3" name="Picture 132">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35" name="Rectangle 134">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Oval 140">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07596-C2FE-4022-8A6A-62512521F528}"/>
              </a:ext>
            </a:extLst>
          </p:cNvPr>
          <p:cNvSpPr>
            <a:spLocks noGrp="1"/>
          </p:cNvSpPr>
          <p:nvPr>
            <p:ph type="title"/>
          </p:nvPr>
        </p:nvSpPr>
        <p:spPr>
          <a:xfrm>
            <a:off x="2158700" y="412247"/>
            <a:ext cx="8112910" cy="815291"/>
          </a:xfrm>
        </p:spPr>
        <p:txBody>
          <a:bodyPr vert="horz" lIns="91440" tIns="45720" rIns="91440" bIns="45720" rtlCol="0">
            <a:normAutofit/>
          </a:bodyPr>
          <a:lstStyle/>
          <a:p>
            <a:pPr algn="l"/>
            <a:r>
              <a:rPr lang="en-US" sz="4800"/>
              <a:t>Features in the code</a:t>
            </a:r>
            <a:endParaRPr lang="fr-FR"/>
          </a:p>
        </p:txBody>
      </p:sp>
      <p:sp>
        <p:nvSpPr>
          <p:cNvPr id="3" name="Content Placeholder 2">
            <a:extLst>
              <a:ext uri="{FF2B5EF4-FFF2-40B4-BE49-F238E27FC236}">
                <a16:creationId xmlns:a16="http://schemas.microsoft.com/office/drawing/2014/main" id="{3FF7002A-0130-422B-A8B3-BF898B66A720}"/>
              </a:ext>
            </a:extLst>
          </p:cNvPr>
          <p:cNvSpPr>
            <a:spLocks noGrp="1"/>
          </p:cNvSpPr>
          <p:nvPr>
            <p:ph idx="1"/>
          </p:nvPr>
        </p:nvSpPr>
        <p:spPr>
          <a:xfrm>
            <a:off x="1101733" y="1492522"/>
            <a:ext cx="10930501" cy="5128921"/>
          </a:xfrm>
        </p:spPr>
        <p:txBody>
          <a:bodyPr vert="horz" lIns="91440" tIns="0" rIns="91440" bIns="45720" rtlCol="0" anchor="t">
            <a:normAutofit lnSpcReduction="10000"/>
          </a:bodyPr>
          <a:lstStyle/>
          <a:p>
            <a:pPr marL="344170" indent="-344170"/>
            <a:r>
              <a:rPr lang="en-US" sz="2200">
                <a:cs typeface="Arial"/>
              </a:rPr>
              <a:t>Grouping of questions</a:t>
            </a:r>
          </a:p>
          <a:p>
            <a:pPr marL="795020" lvl="1" indent="-337820"/>
            <a:r>
              <a:rPr lang="en-US" sz="2000">
                <a:cs typeface="Arial"/>
              </a:rPr>
              <a:t>Split up questions according to a topic is a good way to keep the user focus on one subject and so to give a sincere response.</a:t>
            </a:r>
          </a:p>
          <a:p>
            <a:pPr marL="344170" indent="-344170"/>
            <a:r>
              <a:rPr lang="en-US" sz="2200">
                <a:cs typeface="Arial"/>
              </a:rPr>
              <a:t>Using a link</a:t>
            </a:r>
          </a:p>
          <a:p>
            <a:pPr marL="795020" lvl="1" indent="-337820"/>
            <a:r>
              <a:rPr lang="en-US" sz="2000">
                <a:cs typeface="Arial"/>
              </a:rPr>
              <a:t>Having a link enables the IT service administrator to integrate the questionnaire easily in the current website structure.</a:t>
            </a:r>
          </a:p>
          <a:p>
            <a:pPr marL="344170" indent="-344170"/>
            <a:r>
              <a:rPr lang="en-US" sz="2200">
                <a:cs typeface="Arial"/>
              </a:rPr>
              <a:t>Security</a:t>
            </a:r>
          </a:p>
          <a:p>
            <a:pPr marL="795020" lvl="1" indent="-337820"/>
            <a:r>
              <a:rPr lang="en-US" sz="2000">
                <a:cs typeface="Arial"/>
              </a:rPr>
              <a:t>We provided a log in system to ensure the security of the questionnaire.</a:t>
            </a:r>
          </a:p>
          <a:p>
            <a:pPr marL="344170" indent="-337820"/>
            <a:r>
              <a:rPr lang="en-US" sz="2200">
                <a:cs typeface="Arial"/>
              </a:rPr>
              <a:t>Convert to PDF</a:t>
            </a:r>
          </a:p>
          <a:p>
            <a:pPr marL="795020" lvl="1" indent="-337820"/>
            <a:r>
              <a:rPr lang="en-US" sz="2000">
                <a:cs typeface="Arial"/>
              </a:rPr>
              <a:t>Converting to PDF after completion allows for the given answers to be easily digestible and charted when reviewing the questionnaire and accessible by all systems.</a:t>
            </a:r>
          </a:p>
          <a:p>
            <a:pPr marL="795020" lvl="1" indent="-337820"/>
            <a:endParaRPr lang="en-US" sz="2000">
              <a:cs typeface="Arial"/>
            </a:endParaRPr>
          </a:p>
          <a:p>
            <a:pPr marL="795020" lvl="1" indent="-337820"/>
            <a:endParaRPr lang="en-US" sz="2000">
              <a:cs typeface="Arial"/>
            </a:endParaRPr>
          </a:p>
          <a:p>
            <a:pPr marL="457200" lvl="1" indent="0">
              <a:buNone/>
            </a:pPr>
            <a:endParaRPr lang="en-US" sz="1600">
              <a:cs typeface="Arial"/>
            </a:endParaRPr>
          </a:p>
          <a:p>
            <a:pPr marL="457200" lvl="1" indent="0">
              <a:buNone/>
            </a:pPr>
            <a:endParaRPr lang="en-US" sz="2000">
              <a:cs typeface="Arial"/>
            </a:endParaRPr>
          </a:p>
        </p:txBody>
      </p:sp>
    </p:spTree>
    <p:extLst>
      <p:ext uri="{BB962C8B-B14F-4D97-AF65-F5344CB8AC3E}">
        <p14:creationId xmlns:p14="http://schemas.microsoft.com/office/powerpoint/2010/main" val="152674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735DC-64D9-449E-BF6C-811F62AD4AD8}"/>
              </a:ext>
            </a:extLst>
          </p:cNvPr>
          <p:cNvSpPr>
            <a:spLocks noGrp="1"/>
          </p:cNvSpPr>
          <p:nvPr>
            <p:ph type="title"/>
          </p:nvPr>
        </p:nvSpPr>
        <p:spPr>
          <a:xfrm>
            <a:off x="1164963" y="367525"/>
            <a:ext cx="2690051" cy="660511"/>
          </a:xfrm>
        </p:spPr>
        <p:txBody>
          <a:bodyPr>
            <a:normAutofit fontScale="90000"/>
          </a:bodyPr>
          <a:lstStyle/>
          <a:p>
            <a:pPr algn="l"/>
            <a:r>
              <a:rPr lang="en-US" sz="3600">
                <a:ea typeface="+mj-lt"/>
                <a:cs typeface="+mj-lt"/>
              </a:rPr>
              <a:t>User Stories</a:t>
            </a:r>
            <a:endParaRPr lang="en-US" sz="3600"/>
          </a:p>
        </p:txBody>
      </p:sp>
      <p:sp>
        <p:nvSpPr>
          <p:cNvPr id="3" name="Content Placeholder 2">
            <a:extLst>
              <a:ext uri="{FF2B5EF4-FFF2-40B4-BE49-F238E27FC236}">
                <a16:creationId xmlns:a16="http://schemas.microsoft.com/office/drawing/2014/main" id="{4E98CBD6-04EA-44A2-974F-94FE59CC3BF9}"/>
              </a:ext>
            </a:extLst>
          </p:cNvPr>
          <p:cNvSpPr>
            <a:spLocks noGrp="1"/>
          </p:cNvSpPr>
          <p:nvPr>
            <p:ph idx="1"/>
          </p:nvPr>
        </p:nvSpPr>
        <p:spPr>
          <a:xfrm>
            <a:off x="1161264" y="956089"/>
            <a:ext cx="10883855" cy="5782786"/>
          </a:xfrm>
        </p:spPr>
        <p:txBody>
          <a:bodyPr anchor="t">
            <a:noAutofit/>
          </a:bodyPr>
          <a:lstStyle/>
          <a:p>
            <a:pPr marL="344170" indent="-344170"/>
            <a:r>
              <a:rPr lang="en-US" sz="1800" b="1">
                <a:cs typeface="Arial" panose="020B0604020202020204"/>
              </a:rPr>
              <a:t>User Story 1:</a:t>
            </a:r>
            <a:endParaRPr lang="en-US" sz="1800" b="1">
              <a:ea typeface="+mn-lt"/>
              <a:cs typeface="+mn-lt"/>
            </a:endParaRPr>
          </a:p>
          <a:p>
            <a:pPr marL="0" indent="0">
              <a:buNone/>
            </a:pPr>
            <a:r>
              <a:rPr lang="en-US" sz="1800">
                <a:cs typeface="Arial" panose="020B0604020202020204"/>
              </a:rPr>
              <a:t>When the user logs in, they will be directed to a new page where they can choose between two options:- </a:t>
            </a:r>
            <a:endParaRPr lang="en-US" sz="1800">
              <a:ea typeface="+mn-lt"/>
              <a:cs typeface="+mn-lt"/>
            </a:endParaRPr>
          </a:p>
          <a:p>
            <a:pPr marL="0" indent="0">
              <a:buNone/>
            </a:pPr>
            <a:r>
              <a:rPr lang="en-US" sz="1800">
                <a:cs typeface="Arial" panose="020B0604020202020204"/>
              </a:rPr>
              <a:t>1. Download the pdf report, 2. Share the pdf report by email. If the user chooses e-mail, then they will be asked to enter an email address. The user can access the report any time by login to the website.</a:t>
            </a:r>
            <a:endParaRPr lang="en-US" sz="1800">
              <a:ea typeface="+mn-lt"/>
              <a:cs typeface="+mn-lt"/>
            </a:endParaRPr>
          </a:p>
          <a:p>
            <a:pPr marL="0" indent="0" algn="just">
              <a:buNone/>
            </a:pPr>
            <a:endParaRPr lang="en-US" sz="1800">
              <a:cs typeface="Arial" panose="020B0604020202020204"/>
            </a:endParaRPr>
          </a:p>
          <a:p>
            <a:pPr marL="0" indent="0">
              <a:buNone/>
            </a:pPr>
            <a:endParaRPr lang="en-US" sz="1800">
              <a:cs typeface="Arial" panose="020B0604020202020204"/>
            </a:endParaRPr>
          </a:p>
          <a:p>
            <a:pPr marL="344170" indent="-344170"/>
            <a:endParaRPr lang="en-US" sz="1800">
              <a:cs typeface="Arial" panose="020B0604020202020204"/>
            </a:endParaRPr>
          </a:p>
        </p:txBody>
      </p:sp>
      <p:graphicFrame>
        <p:nvGraphicFramePr>
          <p:cNvPr id="5" name="Table 4">
            <a:extLst>
              <a:ext uri="{FF2B5EF4-FFF2-40B4-BE49-F238E27FC236}">
                <a16:creationId xmlns:a16="http://schemas.microsoft.com/office/drawing/2014/main" id="{4B566699-9253-424B-8FD8-F4CBAE07F314}"/>
              </a:ext>
            </a:extLst>
          </p:cNvPr>
          <p:cNvGraphicFramePr>
            <a:graphicFrameLocks noGrp="1"/>
          </p:cNvGraphicFramePr>
          <p:nvPr>
            <p:extLst>
              <p:ext uri="{D42A27DB-BD31-4B8C-83A1-F6EECF244321}">
                <p14:modId xmlns:p14="http://schemas.microsoft.com/office/powerpoint/2010/main" val="991515635"/>
              </p:ext>
            </p:extLst>
          </p:nvPr>
        </p:nvGraphicFramePr>
        <p:xfrm>
          <a:off x="5988843" y="2881312"/>
          <a:ext cx="5852864" cy="3748838"/>
        </p:xfrm>
        <a:graphic>
          <a:graphicData uri="http://schemas.openxmlformats.org/drawingml/2006/table">
            <a:tbl>
              <a:tblPr firstRow="1" firstCol="1" bandRow="1">
                <a:tableStyleId>{5C22544A-7EE6-4342-B048-85BDC9FD1C3A}</a:tableStyleId>
              </a:tblPr>
              <a:tblGrid>
                <a:gridCol w="1193156">
                  <a:extLst>
                    <a:ext uri="{9D8B030D-6E8A-4147-A177-3AD203B41FA5}">
                      <a16:colId xmlns:a16="http://schemas.microsoft.com/office/drawing/2014/main" val="1451667591"/>
                    </a:ext>
                  </a:extLst>
                </a:gridCol>
                <a:gridCol w="4659708">
                  <a:extLst>
                    <a:ext uri="{9D8B030D-6E8A-4147-A177-3AD203B41FA5}">
                      <a16:colId xmlns:a16="http://schemas.microsoft.com/office/drawing/2014/main" val="1513445533"/>
                    </a:ext>
                  </a:extLst>
                </a:gridCol>
              </a:tblGrid>
              <a:tr h="408878">
                <a:tc>
                  <a:txBody>
                    <a:bodyPr/>
                    <a:lstStyle/>
                    <a:p>
                      <a:pPr algn="just">
                        <a:lnSpc>
                          <a:spcPct val="115000"/>
                        </a:lnSpc>
                      </a:pPr>
                      <a:r>
                        <a:rPr lang="en-US" sz="1100">
                          <a:solidFill>
                            <a:schemeClr val="bg1"/>
                          </a:solidFill>
                          <a:effectLst/>
                        </a:rPr>
                        <a:t>Function:</a:t>
                      </a:r>
                    </a:p>
                  </a:txBody>
                  <a:tcPr marL="68580" marR="68580" marT="0" marB="0"/>
                </a:tc>
                <a:tc>
                  <a:txBody>
                    <a:bodyPr/>
                    <a:lstStyle/>
                    <a:p>
                      <a:pPr algn="just">
                        <a:lnSpc>
                          <a:spcPct val="115000"/>
                        </a:lnSpc>
                      </a:pPr>
                      <a:r>
                        <a:rPr lang="en-US" sz="1100" b="0">
                          <a:solidFill>
                            <a:schemeClr val="bg1"/>
                          </a:solidFill>
                          <a:effectLst/>
                        </a:rPr>
                        <a:t>Give the PDF report to the user.</a:t>
                      </a:r>
                    </a:p>
                    <a:p>
                      <a:pPr lvl="0" algn="just">
                        <a:lnSpc>
                          <a:spcPct val="114999"/>
                        </a:lnSpc>
                        <a:buNone/>
                      </a:pPr>
                      <a:endParaRPr lang="en-US" sz="1100" b="0">
                        <a:solidFill>
                          <a:schemeClr val="bg1"/>
                        </a:solidFill>
                        <a:effectLst/>
                      </a:endParaRPr>
                    </a:p>
                  </a:txBody>
                  <a:tcPr marL="68580" marR="68580" marT="0" marB="0"/>
                </a:tc>
                <a:extLst>
                  <a:ext uri="{0D108BD9-81ED-4DB2-BD59-A6C34878D82A}">
                    <a16:rowId xmlns:a16="http://schemas.microsoft.com/office/drawing/2014/main" val="2804389036"/>
                  </a:ext>
                </a:extLst>
              </a:tr>
              <a:tr h="355593">
                <a:tc>
                  <a:txBody>
                    <a:bodyPr/>
                    <a:lstStyle/>
                    <a:p>
                      <a:pPr algn="just">
                        <a:lnSpc>
                          <a:spcPct val="115000"/>
                        </a:lnSpc>
                      </a:pPr>
                      <a:r>
                        <a:rPr lang="en-US" sz="1100">
                          <a:solidFill>
                            <a:schemeClr val="bg1"/>
                          </a:solidFill>
                          <a:effectLst/>
                        </a:rPr>
                        <a:t>Description:</a:t>
                      </a:r>
                    </a:p>
                  </a:txBody>
                  <a:tcPr marL="68580" marR="68580" marT="0" marB="0"/>
                </a:tc>
                <a:tc>
                  <a:txBody>
                    <a:bodyPr/>
                    <a:lstStyle/>
                    <a:p>
                      <a:pPr algn="just">
                        <a:lnSpc>
                          <a:spcPct val="115000"/>
                        </a:lnSpc>
                      </a:pPr>
                      <a:r>
                        <a:rPr lang="en-US" sz="1100">
                          <a:solidFill>
                            <a:schemeClr val="bg1"/>
                          </a:solidFill>
                          <a:effectLst/>
                        </a:rPr>
                        <a:t>Collect all the data given to the user to generate a report</a:t>
                      </a:r>
                    </a:p>
                    <a:p>
                      <a:pPr lvl="0" algn="just">
                        <a:lnSpc>
                          <a:spcPct val="114999"/>
                        </a:lnSpc>
                        <a:buNone/>
                      </a:pPr>
                      <a:endParaRPr lang="en-US" sz="1100">
                        <a:solidFill>
                          <a:schemeClr val="bg1"/>
                        </a:solidFill>
                        <a:effectLst/>
                      </a:endParaRPr>
                    </a:p>
                  </a:txBody>
                  <a:tcPr marL="68580" marR="68580" marT="0" marB="0"/>
                </a:tc>
                <a:extLst>
                  <a:ext uri="{0D108BD9-81ED-4DB2-BD59-A6C34878D82A}">
                    <a16:rowId xmlns:a16="http://schemas.microsoft.com/office/drawing/2014/main" val="4283080332"/>
                  </a:ext>
                </a:extLst>
              </a:tr>
              <a:tr h="355593">
                <a:tc>
                  <a:txBody>
                    <a:bodyPr/>
                    <a:lstStyle/>
                    <a:p>
                      <a:pPr algn="just">
                        <a:lnSpc>
                          <a:spcPct val="115000"/>
                        </a:lnSpc>
                      </a:pPr>
                      <a:r>
                        <a:rPr lang="en-US" sz="1100">
                          <a:solidFill>
                            <a:schemeClr val="bg1"/>
                          </a:solidFill>
                          <a:effectLst/>
                        </a:rPr>
                        <a:t>Input:</a:t>
                      </a:r>
                    </a:p>
                  </a:txBody>
                  <a:tcPr marL="68580" marR="68580" marT="0" marB="0"/>
                </a:tc>
                <a:tc>
                  <a:txBody>
                    <a:bodyPr/>
                    <a:lstStyle/>
                    <a:p>
                      <a:pPr algn="just">
                        <a:lnSpc>
                          <a:spcPct val="115000"/>
                        </a:lnSpc>
                      </a:pPr>
                      <a:r>
                        <a:rPr lang="en-US" sz="1100">
                          <a:solidFill>
                            <a:schemeClr val="bg1"/>
                          </a:solidFill>
                          <a:effectLst/>
                        </a:rPr>
                        <a:t>Email address (optional)</a:t>
                      </a:r>
                    </a:p>
                    <a:p>
                      <a:pPr lvl="0" algn="just">
                        <a:lnSpc>
                          <a:spcPct val="114999"/>
                        </a:lnSpc>
                        <a:buNone/>
                      </a:pPr>
                      <a:endParaRPr lang="en-US" sz="1100">
                        <a:solidFill>
                          <a:schemeClr val="bg1"/>
                        </a:solidFill>
                        <a:effectLst/>
                      </a:endParaRPr>
                    </a:p>
                  </a:txBody>
                  <a:tcPr marL="68580" marR="68580" marT="0" marB="0"/>
                </a:tc>
                <a:extLst>
                  <a:ext uri="{0D108BD9-81ED-4DB2-BD59-A6C34878D82A}">
                    <a16:rowId xmlns:a16="http://schemas.microsoft.com/office/drawing/2014/main" val="3708253694"/>
                  </a:ext>
                </a:extLst>
              </a:tr>
              <a:tr h="355593">
                <a:tc>
                  <a:txBody>
                    <a:bodyPr/>
                    <a:lstStyle/>
                    <a:p>
                      <a:pPr algn="just">
                        <a:lnSpc>
                          <a:spcPct val="115000"/>
                        </a:lnSpc>
                      </a:pPr>
                      <a:r>
                        <a:rPr lang="en-US" sz="1100">
                          <a:solidFill>
                            <a:schemeClr val="bg1"/>
                          </a:solidFill>
                          <a:effectLst/>
                        </a:rPr>
                        <a:t>Source:</a:t>
                      </a:r>
                    </a:p>
                  </a:txBody>
                  <a:tcPr marL="68580" marR="68580" marT="0" marB="0"/>
                </a:tc>
                <a:tc>
                  <a:txBody>
                    <a:bodyPr/>
                    <a:lstStyle/>
                    <a:p>
                      <a:pPr algn="just">
                        <a:lnSpc>
                          <a:spcPct val="115000"/>
                        </a:lnSpc>
                      </a:pPr>
                      <a:r>
                        <a:rPr lang="en-US" sz="1100">
                          <a:solidFill>
                            <a:schemeClr val="bg1"/>
                          </a:solidFill>
                          <a:effectLst/>
                        </a:rPr>
                        <a:t>Text area on the website completed by the user</a:t>
                      </a:r>
                    </a:p>
                    <a:p>
                      <a:pPr lvl="0" algn="just">
                        <a:lnSpc>
                          <a:spcPct val="114999"/>
                        </a:lnSpc>
                        <a:buNone/>
                      </a:pPr>
                      <a:endParaRPr lang="en-US" sz="1100">
                        <a:solidFill>
                          <a:schemeClr val="bg1"/>
                        </a:solidFill>
                        <a:effectLst/>
                      </a:endParaRPr>
                    </a:p>
                  </a:txBody>
                  <a:tcPr marL="68580" marR="68580" marT="0" marB="0"/>
                </a:tc>
                <a:extLst>
                  <a:ext uri="{0D108BD9-81ED-4DB2-BD59-A6C34878D82A}">
                    <a16:rowId xmlns:a16="http://schemas.microsoft.com/office/drawing/2014/main" val="141041634"/>
                  </a:ext>
                </a:extLst>
              </a:tr>
              <a:tr h="355593">
                <a:tc>
                  <a:txBody>
                    <a:bodyPr/>
                    <a:lstStyle/>
                    <a:p>
                      <a:pPr algn="just">
                        <a:lnSpc>
                          <a:spcPct val="115000"/>
                        </a:lnSpc>
                      </a:pPr>
                      <a:r>
                        <a:rPr lang="en-US" sz="1100">
                          <a:solidFill>
                            <a:schemeClr val="bg1"/>
                          </a:solidFill>
                          <a:effectLst/>
                        </a:rPr>
                        <a:t>Outputs:</a:t>
                      </a:r>
                    </a:p>
                  </a:txBody>
                  <a:tcPr marL="68580" marR="68580" marT="0" marB="0"/>
                </a:tc>
                <a:tc>
                  <a:txBody>
                    <a:bodyPr/>
                    <a:lstStyle/>
                    <a:p>
                      <a:pPr algn="just">
                        <a:lnSpc>
                          <a:spcPct val="115000"/>
                        </a:lnSpc>
                      </a:pPr>
                      <a:r>
                        <a:rPr lang="en-US" sz="1100">
                          <a:solidFill>
                            <a:schemeClr val="bg1"/>
                          </a:solidFill>
                          <a:effectLst/>
                        </a:rPr>
                        <a:t>PDF report</a:t>
                      </a:r>
                    </a:p>
                    <a:p>
                      <a:pPr lvl="0" algn="just">
                        <a:lnSpc>
                          <a:spcPct val="114999"/>
                        </a:lnSpc>
                        <a:buNone/>
                      </a:pPr>
                      <a:endParaRPr lang="en-US" sz="1100">
                        <a:solidFill>
                          <a:schemeClr val="bg1"/>
                        </a:solidFill>
                        <a:effectLst/>
                      </a:endParaRPr>
                    </a:p>
                  </a:txBody>
                  <a:tcPr marL="68580" marR="68580" marT="0" marB="0"/>
                </a:tc>
                <a:extLst>
                  <a:ext uri="{0D108BD9-81ED-4DB2-BD59-A6C34878D82A}">
                    <a16:rowId xmlns:a16="http://schemas.microsoft.com/office/drawing/2014/main" val="1154877119"/>
                  </a:ext>
                </a:extLst>
              </a:tr>
              <a:tr h="355593">
                <a:tc>
                  <a:txBody>
                    <a:bodyPr/>
                    <a:lstStyle/>
                    <a:p>
                      <a:pPr algn="just">
                        <a:lnSpc>
                          <a:spcPct val="115000"/>
                        </a:lnSpc>
                      </a:pPr>
                      <a:r>
                        <a:rPr lang="en-US" sz="1100">
                          <a:solidFill>
                            <a:schemeClr val="bg1"/>
                          </a:solidFill>
                          <a:effectLst/>
                        </a:rPr>
                        <a:t>Destination:</a:t>
                      </a:r>
                    </a:p>
                  </a:txBody>
                  <a:tcPr marL="68580" marR="68580" marT="0" marB="0"/>
                </a:tc>
                <a:tc>
                  <a:txBody>
                    <a:bodyPr/>
                    <a:lstStyle/>
                    <a:p>
                      <a:pPr algn="just">
                        <a:lnSpc>
                          <a:spcPct val="115000"/>
                        </a:lnSpc>
                      </a:pPr>
                      <a:r>
                        <a:rPr lang="en-US" sz="1100">
                          <a:solidFill>
                            <a:schemeClr val="bg1"/>
                          </a:solidFill>
                          <a:effectLst/>
                        </a:rPr>
                        <a:t>User</a:t>
                      </a:r>
                    </a:p>
                    <a:p>
                      <a:pPr lvl="0" algn="just">
                        <a:lnSpc>
                          <a:spcPct val="114999"/>
                        </a:lnSpc>
                        <a:buNone/>
                      </a:pPr>
                      <a:endParaRPr lang="en-US" sz="1100">
                        <a:solidFill>
                          <a:schemeClr val="bg1"/>
                        </a:solidFill>
                        <a:effectLst/>
                      </a:endParaRPr>
                    </a:p>
                  </a:txBody>
                  <a:tcPr marL="68580" marR="68580" marT="0" marB="0"/>
                </a:tc>
                <a:extLst>
                  <a:ext uri="{0D108BD9-81ED-4DB2-BD59-A6C34878D82A}">
                    <a16:rowId xmlns:a16="http://schemas.microsoft.com/office/drawing/2014/main" val="221463515"/>
                  </a:ext>
                </a:extLst>
              </a:tr>
              <a:tr h="355593">
                <a:tc>
                  <a:txBody>
                    <a:bodyPr/>
                    <a:lstStyle/>
                    <a:p>
                      <a:pPr algn="just">
                        <a:lnSpc>
                          <a:spcPct val="115000"/>
                        </a:lnSpc>
                      </a:pPr>
                      <a:r>
                        <a:rPr lang="en-US" sz="1100">
                          <a:solidFill>
                            <a:schemeClr val="bg1"/>
                          </a:solidFill>
                          <a:effectLst/>
                        </a:rPr>
                        <a:t>Action:</a:t>
                      </a:r>
                    </a:p>
                  </a:txBody>
                  <a:tcPr marL="68580" marR="68580" marT="0" marB="0"/>
                </a:tc>
                <a:tc>
                  <a:txBody>
                    <a:bodyPr/>
                    <a:lstStyle/>
                    <a:p>
                      <a:pPr algn="just">
                        <a:lnSpc>
                          <a:spcPct val="115000"/>
                        </a:lnSpc>
                      </a:pPr>
                      <a:r>
                        <a:rPr lang="en-US" sz="1100">
                          <a:solidFill>
                            <a:schemeClr val="bg1"/>
                          </a:solidFill>
                          <a:effectLst/>
                        </a:rPr>
                        <a:t>Send report by email or start download</a:t>
                      </a:r>
                    </a:p>
                    <a:p>
                      <a:pPr lvl="0" algn="just">
                        <a:lnSpc>
                          <a:spcPct val="114999"/>
                        </a:lnSpc>
                        <a:buNone/>
                      </a:pPr>
                      <a:endParaRPr lang="en-US" sz="1100">
                        <a:solidFill>
                          <a:schemeClr val="bg1"/>
                        </a:solidFill>
                        <a:effectLst/>
                      </a:endParaRPr>
                    </a:p>
                  </a:txBody>
                  <a:tcPr marL="68580" marR="68580" marT="0" marB="0"/>
                </a:tc>
                <a:extLst>
                  <a:ext uri="{0D108BD9-81ED-4DB2-BD59-A6C34878D82A}">
                    <a16:rowId xmlns:a16="http://schemas.microsoft.com/office/drawing/2014/main" val="2998277464"/>
                  </a:ext>
                </a:extLst>
              </a:tr>
              <a:tr h="355593">
                <a:tc>
                  <a:txBody>
                    <a:bodyPr/>
                    <a:lstStyle/>
                    <a:p>
                      <a:pPr algn="just">
                        <a:lnSpc>
                          <a:spcPct val="115000"/>
                        </a:lnSpc>
                      </a:pPr>
                      <a:r>
                        <a:rPr lang="en-US" sz="1100">
                          <a:solidFill>
                            <a:schemeClr val="bg1"/>
                          </a:solidFill>
                          <a:effectLst/>
                        </a:rPr>
                        <a:t>Requires:</a:t>
                      </a:r>
                    </a:p>
                  </a:txBody>
                  <a:tcPr marL="68580" marR="68580" marT="0" marB="0"/>
                </a:tc>
                <a:tc>
                  <a:txBody>
                    <a:bodyPr/>
                    <a:lstStyle/>
                    <a:p>
                      <a:pPr algn="just">
                        <a:lnSpc>
                          <a:spcPct val="115000"/>
                        </a:lnSpc>
                      </a:pPr>
                      <a:r>
                        <a:rPr lang="en-US" sz="1100">
                          <a:solidFill>
                            <a:schemeClr val="bg1"/>
                          </a:solidFill>
                          <a:effectLst/>
                        </a:rPr>
                        <a:t>User must choose a way to get the report</a:t>
                      </a:r>
                    </a:p>
                    <a:p>
                      <a:pPr lvl="0" algn="just">
                        <a:lnSpc>
                          <a:spcPct val="114999"/>
                        </a:lnSpc>
                        <a:buNone/>
                      </a:pPr>
                      <a:endParaRPr lang="en-US" sz="1100">
                        <a:solidFill>
                          <a:schemeClr val="bg1"/>
                        </a:solidFill>
                        <a:effectLst/>
                      </a:endParaRPr>
                    </a:p>
                  </a:txBody>
                  <a:tcPr marL="68580" marR="68580" marT="0" marB="0"/>
                </a:tc>
                <a:extLst>
                  <a:ext uri="{0D108BD9-81ED-4DB2-BD59-A6C34878D82A}">
                    <a16:rowId xmlns:a16="http://schemas.microsoft.com/office/drawing/2014/main" val="1074405566"/>
                  </a:ext>
                </a:extLst>
              </a:tr>
              <a:tr h="251879">
                <a:tc>
                  <a:txBody>
                    <a:bodyPr/>
                    <a:lstStyle/>
                    <a:p>
                      <a:pPr algn="just">
                        <a:lnSpc>
                          <a:spcPct val="115000"/>
                        </a:lnSpc>
                      </a:pPr>
                      <a:r>
                        <a:rPr lang="en-US" sz="1100">
                          <a:solidFill>
                            <a:schemeClr val="bg1"/>
                          </a:solidFill>
                          <a:effectLst/>
                        </a:rPr>
                        <a:t>Precondition: </a:t>
                      </a:r>
                    </a:p>
                  </a:txBody>
                  <a:tcPr marL="68580" marR="68580" marT="0" marB="0"/>
                </a:tc>
                <a:tc>
                  <a:txBody>
                    <a:bodyPr/>
                    <a:lstStyle/>
                    <a:p>
                      <a:pPr algn="just">
                        <a:lnSpc>
                          <a:spcPct val="115000"/>
                        </a:lnSpc>
                      </a:pPr>
                      <a:r>
                        <a:rPr lang="en-US" sz="1100">
                          <a:solidFill>
                            <a:schemeClr val="bg1"/>
                          </a:solidFill>
                          <a:effectLst/>
                        </a:rPr>
                        <a:t>All previous questions must have been answered </a:t>
                      </a:r>
                    </a:p>
                  </a:txBody>
                  <a:tcPr marL="68580" marR="68580" marT="0" marB="0"/>
                </a:tc>
                <a:extLst>
                  <a:ext uri="{0D108BD9-81ED-4DB2-BD59-A6C34878D82A}">
                    <a16:rowId xmlns:a16="http://schemas.microsoft.com/office/drawing/2014/main" val="3791261324"/>
                  </a:ext>
                </a:extLst>
              </a:tr>
              <a:tr h="251879">
                <a:tc>
                  <a:txBody>
                    <a:bodyPr/>
                    <a:lstStyle/>
                    <a:p>
                      <a:pPr>
                        <a:lnSpc>
                          <a:spcPct val="115000"/>
                        </a:lnSpc>
                      </a:pPr>
                      <a:r>
                        <a:rPr lang="en-US" sz="1100">
                          <a:solidFill>
                            <a:schemeClr val="bg1"/>
                          </a:solidFill>
                          <a:effectLst/>
                        </a:rPr>
                        <a:t>Postcondition:</a:t>
                      </a:r>
                    </a:p>
                  </a:txBody>
                  <a:tcPr marL="68580" marR="68580" marT="0" marB="0"/>
                </a:tc>
                <a:tc>
                  <a:txBody>
                    <a:bodyPr/>
                    <a:lstStyle/>
                    <a:p>
                      <a:pPr algn="just">
                        <a:lnSpc>
                          <a:spcPct val="115000"/>
                        </a:lnSpc>
                      </a:pPr>
                      <a:r>
                        <a:rPr lang="en-US" sz="1100">
                          <a:solidFill>
                            <a:schemeClr val="bg1"/>
                          </a:solidFill>
                          <a:effectLst/>
                        </a:rPr>
                        <a:t>PDF report must be generated</a:t>
                      </a:r>
                    </a:p>
                  </a:txBody>
                  <a:tcPr marL="68580" marR="68580" marT="0" marB="0"/>
                </a:tc>
                <a:extLst>
                  <a:ext uri="{0D108BD9-81ED-4DB2-BD59-A6C34878D82A}">
                    <a16:rowId xmlns:a16="http://schemas.microsoft.com/office/drawing/2014/main" val="487740889"/>
                  </a:ext>
                </a:extLst>
              </a:tr>
              <a:tr h="251879">
                <a:tc>
                  <a:txBody>
                    <a:bodyPr/>
                    <a:lstStyle/>
                    <a:p>
                      <a:pPr algn="just">
                        <a:lnSpc>
                          <a:spcPct val="115000"/>
                        </a:lnSpc>
                      </a:pPr>
                      <a:r>
                        <a:rPr lang="en-US" sz="1100">
                          <a:solidFill>
                            <a:schemeClr val="bg1"/>
                          </a:solidFill>
                          <a:effectLst/>
                        </a:rPr>
                        <a:t>Side-effects: </a:t>
                      </a:r>
                    </a:p>
                  </a:txBody>
                  <a:tcPr marL="68580" marR="68580" marT="0" marB="0"/>
                </a:tc>
                <a:tc>
                  <a:txBody>
                    <a:bodyPr/>
                    <a:lstStyle/>
                    <a:p>
                      <a:pPr algn="just">
                        <a:lnSpc>
                          <a:spcPct val="115000"/>
                        </a:lnSpc>
                      </a:pPr>
                      <a:r>
                        <a:rPr lang="en-US" sz="1100">
                          <a:solidFill>
                            <a:schemeClr val="bg1"/>
                          </a:solidFill>
                          <a:effectLst/>
                        </a:rPr>
                        <a:t>None</a:t>
                      </a:r>
                    </a:p>
                  </a:txBody>
                  <a:tcPr marL="68580" marR="68580" marT="0" marB="0"/>
                </a:tc>
                <a:extLst>
                  <a:ext uri="{0D108BD9-81ED-4DB2-BD59-A6C34878D82A}">
                    <a16:rowId xmlns:a16="http://schemas.microsoft.com/office/drawing/2014/main" val="630544932"/>
                  </a:ext>
                </a:extLst>
              </a:tr>
            </a:tbl>
          </a:graphicData>
        </a:graphic>
      </p:graphicFrame>
      <p:sp>
        <p:nvSpPr>
          <p:cNvPr id="7" name="TextBox 6">
            <a:extLst>
              <a:ext uri="{FF2B5EF4-FFF2-40B4-BE49-F238E27FC236}">
                <a16:creationId xmlns:a16="http://schemas.microsoft.com/office/drawing/2014/main" id="{ADD9E25A-0AF8-409C-AC36-651094CDD692}"/>
              </a:ext>
            </a:extLst>
          </p:cNvPr>
          <p:cNvSpPr txBox="1"/>
          <p:nvPr/>
        </p:nvSpPr>
        <p:spPr>
          <a:xfrm>
            <a:off x="1164921" y="3722317"/>
            <a:ext cx="3922734" cy="1264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20000"/>
              </a:lnSpc>
              <a:spcBef>
                <a:spcPts val="1000"/>
              </a:spcBef>
              <a:spcAft>
                <a:spcPts val="600"/>
              </a:spcAft>
            </a:pPr>
            <a:r>
              <a:rPr lang="en-US" b="1">
                <a:ea typeface="+mn-lt"/>
                <a:cs typeface="+mn-lt"/>
              </a:rPr>
              <a:t>Acceptance Criteria:</a:t>
            </a:r>
            <a:r>
              <a:rPr lang="en-US">
                <a:ea typeface="+mn-lt"/>
                <a:cs typeface="+mn-lt"/>
              </a:rPr>
              <a:t> </a:t>
            </a:r>
          </a:p>
          <a:p>
            <a:pPr algn="just">
              <a:lnSpc>
                <a:spcPct val="120000"/>
              </a:lnSpc>
              <a:spcBef>
                <a:spcPts val="1000"/>
              </a:spcBef>
              <a:spcAft>
                <a:spcPts val="600"/>
              </a:spcAft>
            </a:pPr>
            <a:r>
              <a:rPr lang="en-US">
                <a:ea typeface="+mn-lt"/>
                <a:cs typeface="+mn-lt"/>
              </a:rPr>
              <a:t>The user must choose an option to access the pdf report</a:t>
            </a:r>
            <a:endParaRPr lang="en-US">
              <a:cs typeface="Arial"/>
            </a:endParaRPr>
          </a:p>
        </p:txBody>
      </p:sp>
    </p:spTree>
    <p:extLst>
      <p:ext uri="{BB962C8B-B14F-4D97-AF65-F5344CB8AC3E}">
        <p14:creationId xmlns:p14="http://schemas.microsoft.com/office/powerpoint/2010/main" val="76848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0" name="Picture 14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52" name="Freeform: Shape 151">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4" name="Picture 15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56" name="Rectangle 155">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Rectangle 15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Oval 161">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07596-C2FE-4022-8A6A-62512521F528}"/>
              </a:ext>
            </a:extLst>
          </p:cNvPr>
          <p:cNvSpPr>
            <a:spLocks noGrp="1"/>
          </p:cNvSpPr>
          <p:nvPr>
            <p:ph type="title"/>
          </p:nvPr>
        </p:nvSpPr>
        <p:spPr>
          <a:xfrm>
            <a:off x="2188901" y="415150"/>
            <a:ext cx="8381238" cy="779573"/>
          </a:xfrm>
        </p:spPr>
        <p:txBody>
          <a:bodyPr vert="horz" lIns="91440" tIns="45720" rIns="91440" bIns="45720" rtlCol="0">
            <a:normAutofit/>
          </a:bodyPr>
          <a:lstStyle/>
          <a:p>
            <a:pPr algn="l"/>
            <a:r>
              <a:rPr lang="en-US" sz="4800"/>
              <a:t>Use case diagram</a:t>
            </a:r>
            <a:endParaRPr lang="fr-FR"/>
          </a:p>
        </p:txBody>
      </p:sp>
      <p:pic>
        <p:nvPicPr>
          <p:cNvPr id="6" name="Image 6">
            <a:extLst>
              <a:ext uri="{FF2B5EF4-FFF2-40B4-BE49-F238E27FC236}">
                <a16:creationId xmlns:a16="http://schemas.microsoft.com/office/drawing/2014/main" id="{3B8863BA-AB55-4882-A761-7B6E2B86E3E6}"/>
              </a:ext>
            </a:extLst>
          </p:cNvPr>
          <p:cNvPicPr>
            <a:picLocks noGrp="1" noChangeAspect="1"/>
          </p:cNvPicPr>
          <p:nvPr>
            <p:ph idx="1"/>
          </p:nvPr>
        </p:nvPicPr>
        <p:blipFill>
          <a:blip r:embed="rId5"/>
          <a:stretch>
            <a:fillRect/>
          </a:stretch>
        </p:blipFill>
        <p:spPr>
          <a:xfrm>
            <a:off x="5282214" y="1388846"/>
            <a:ext cx="6516463" cy="5252631"/>
          </a:xfrm>
        </p:spPr>
      </p:pic>
      <p:sp>
        <p:nvSpPr>
          <p:cNvPr id="3" name="TextBox 2">
            <a:extLst>
              <a:ext uri="{FF2B5EF4-FFF2-40B4-BE49-F238E27FC236}">
                <a16:creationId xmlns:a16="http://schemas.microsoft.com/office/drawing/2014/main" id="{109156B5-DF88-4C76-8E75-72C8A8B4EB66}"/>
              </a:ext>
            </a:extLst>
          </p:cNvPr>
          <p:cNvSpPr txBox="1"/>
          <p:nvPr/>
        </p:nvSpPr>
        <p:spPr>
          <a:xfrm>
            <a:off x="1384917" y="1757779"/>
            <a:ext cx="3045040" cy="3416320"/>
          </a:xfrm>
          <a:prstGeom prst="rect">
            <a:avLst/>
          </a:prstGeom>
          <a:noFill/>
        </p:spPr>
        <p:txBody>
          <a:bodyPr wrap="square" lIns="91440" tIns="45720" rIns="91440" bIns="45720" rtlCol="0" anchor="t">
            <a:spAutoFit/>
          </a:bodyPr>
          <a:lstStyle/>
          <a:p>
            <a:r>
              <a:rPr lang="en-IE"/>
              <a:t>In this case diagram our user plans on logging in to the questionnaire. We can see they are able to login, complete the questionnaire, submit to the online HR database and authenticate after completion. The act of accessing the questionnaire is very streamlined and provides the user a quick access and completion.</a:t>
            </a:r>
          </a:p>
        </p:txBody>
      </p:sp>
    </p:spTree>
    <p:extLst>
      <p:ext uri="{BB962C8B-B14F-4D97-AF65-F5344CB8AC3E}">
        <p14:creationId xmlns:p14="http://schemas.microsoft.com/office/powerpoint/2010/main" val="182685394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A6EC0-2686-4B96-8C0F-2E2C4949DD81}"/>
              </a:ext>
            </a:extLst>
          </p:cNvPr>
          <p:cNvSpPr>
            <a:spLocks noGrp="1"/>
          </p:cNvSpPr>
          <p:nvPr>
            <p:ph type="title"/>
          </p:nvPr>
        </p:nvSpPr>
        <p:spPr>
          <a:xfrm>
            <a:off x="952448" y="220663"/>
            <a:ext cx="3349163" cy="1077229"/>
          </a:xfrm>
        </p:spPr>
        <p:txBody>
          <a:bodyPr>
            <a:normAutofit/>
          </a:bodyPr>
          <a:lstStyle/>
          <a:p>
            <a:pPr algn="l"/>
            <a:r>
              <a:rPr lang="en-US" sz="3600">
                <a:cs typeface="Arial"/>
              </a:rPr>
              <a:t>User Stories</a:t>
            </a:r>
            <a:endParaRPr lang="en-US" sz="3600"/>
          </a:p>
        </p:txBody>
      </p:sp>
      <p:sp>
        <p:nvSpPr>
          <p:cNvPr id="3" name="Content Placeholder 2">
            <a:extLst>
              <a:ext uri="{FF2B5EF4-FFF2-40B4-BE49-F238E27FC236}">
                <a16:creationId xmlns:a16="http://schemas.microsoft.com/office/drawing/2014/main" id="{E95ABDAA-C015-4AB9-9EAA-539F0C4B33D6}"/>
              </a:ext>
            </a:extLst>
          </p:cNvPr>
          <p:cNvSpPr>
            <a:spLocks noGrp="1"/>
          </p:cNvSpPr>
          <p:nvPr>
            <p:ph idx="1"/>
          </p:nvPr>
        </p:nvSpPr>
        <p:spPr>
          <a:xfrm>
            <a:off x="960771" y="955453"/>
            <a:ext cx="11130263" cy="5507449"/>
          </a:xfrm>
        </p:spPr>
        <p:txBody>
          <a:bodyPr anchor="t">
            <a:normAutofit/>
          </a:bodyPr>
          <a:lstStyle/>
          <a:p>
            <a:pPr marL="0" indent="0">
              <a:buNone/>
            </a:pPr>
            <a:r>
              <a:rPr lang="en-US" sz="1800" b="1">
                <a:cs typeface="Arial"/>
              </a:rPr>
              <a:t>User Story 2:</a:t>
            </a:r>
            <a:endParaRPr lang="en-US" b="1"/>
          </a:p>
          <a:p>
            <a:pPr marL="0" indent="0">
              <a:buNone/>
            </a:pPr>
            <a:r>
              <a:rPr lang="en-US" sz="1800">
                <a:ea typeface="+mn-lt"/>
                <a:cs typeface="+mn-lt"/>
              </a:rPr>
              <a:t>Each question requires an answer as it is a questionnaire. As a user who is currently doing questionnaire, A user will require to answer the question using  radio buttons. I will need 3 options to choose from depending on the  confidence level I have about each question, ranging from red (least  confident) to green (most confident).</a:t>
            </a:r>
            <a:endParaRPr lang="en-US"/>
          </a:p>
          <a:p>
            <a:pPr marL="344170" indent="-344170">
              <a:buNone/>
            </a:pPr>
            <a:endParaRPr lang="en-US" sz="1800">
              <a:ea typeface="+mn-lt"/>
              <a:cs typeface="+mn-lt"/>
            </a:endParaRPr>
          </a:p>
          <a:p>
            <a:pPr marL="344170" indent="-344170">
              <a:buNone/>
            </a:pPr>
            <a:r>
              <a:rPr lang="en-US" sz="1800" b="1">
                <a:ea typeface="+mn-lt"/>
                <a:cs typeface="+mn-lt"/>
              </a:rPr>
              <a:t>Acceptance Criteria</a:t>
            </a:r>
            <a:r>
              <a:rPr lang="en-US" sz="1800">
                <a:ea typeface="+mn-lt"/>
                <a:cs typeface="+mn-lt"/>
              </a:rPr>
              <a:t>:     </a:t>
            </a:r>
            <a:endParaRPr lang="en-US">
              <a:cs typeface="Arial"/>
            </a:endParaRPr>
          </a:p>
          <a:p>
            <a:pPr marL="344170" indent="-344170">
              <a:buNone/>
            </a:pPr>
            <a:r>
              <a:rPr lang="en-US" sz="1800">
                <a:cs typeface="Arial"/>
              </a:rPr>
              <a:t>I must choose one of the three options.</a:t>
            </a:r>
            <a:endParaRPr lang="en-US">
              <a:cs typeface="Arial"/>
            </a:endParaRPr>
          </a:p>
          <a:p>
            <a:pPr marL="344170" indent="-344170">
              <a:buNone/>
            </a:pPr>
            <a:r>
              <a:rPr lang="en-US" sz="1800">
                <a:cs typeface="Arial"/>
              </a:rPr>
              <a:t>I cannot choose more than one option.</a:t>
            </a:r>
          </a:p>
          <a:p>
            <a:pPr marL="344170" indent="-344170">
              <a:buNone/>
            </a:pPr>
            <a:endParaRPr lang="en-US" sz="1800">
              <a:cs typeface="Arial"/>
            </a:endParaRPr>
          </a:p>
          <a:p>
            <a:pPr marL="344170" indent="-344170">
              <a:buNone/>
            </a:pPr>
            <a:endParaRPr lang="en-US" sz="1800">
              <a:cs typeface="Arial"/>
            </a:endParaRPr>
          </a:p>
          <a:p>
            <a:pPr marL="0" indent="0">
              <a:buNone/>
            </a:pPr>
            <a:endParaRPr lang="en-US" sz="1800">
              <a:cs typeface="Arial"/>
            </a:endParaRPr>
          </a:p>
        </p:txBody>
      </p:sp>
      <p:graphicFrame>
        <p:nvGraphicFramePr>
          <p:cNvPr id="4" name="Table 4">
            <a:extLst>
              <a:ext uri="{FF2B5EF4-FFF2-40B4-BE49-F238E27FC236}">
                <a16:creationId xmlns:a16="http://schemas.microsoft.com/office/drawing/2014/main" id="{CAFF1C31-8E16-4CC7-948D-8738C0DA96DD}"/>
              </a:ext>
            </a:extLst>
          </p:cNvPr>
          <p:cNvGraphicFramePr>
            <a:graphicFrameLocks noGrp="1"/>
          </p:cNvGraphicFramePr>
          <p:nvPr>
            <p:extLst>
              <p:ext uri="{D42A27DB-BD31-4B8C-83A1-F6EECF244321}">
                <p14:modId xmlns:p14="http://schemas.microsoft.com/office/powerpoint/2010/main" val="1898847611"/>
              </p:ext>
            </p:extLst>
          </p:nvPr>
        </p:nvGraphicFramePr>
        <p:xfrm>
          <a:off x="5168746" y="2745036"/>
          <a:ext cx="6834278" cy="3869006"/>
        </p:xfrm>
        <a:graphic>
          <a:graphicData uri="http://schemas.openxmlformats.org/drawingml/2006/table">
            <a:tbl>
              <a:tblPr firstRow="1" bandRow="1">
                <a:tableStyleId>{5C22544A-7EE6-4342-B048-85BDC9FD1C3A}</a:tableStyleId>
              </a:tblPr>
              <a:tblGrid>
                <a:gridCol w="1784956">
                  <a:extLst>
                    <a:ext uri="{9D8B030D-6E8A-4147-A177-3AD203B41FA5}">
                      <a16:colId xmlns:a16="http://schemas.microsoft.com/office/drawing/2014/main" val="840765716"/>
                    </a:ext>
                  </a:extLst>
                </a:gridCol>
                <a:gridCol w="5049322">
                  <a:extLst>
                    <a:ext uri="{9D8B030D-6E8A-4147-A177-3AD203B41FA5}">
                      <a16:colId xmlns:a16="http://schemas.microsoft.com/office/drawing/2014/main" val="2740427438"/>
                    </a:ext>
                  </a:extLst>
                </a:gridCol>
              </a:tblGrid>
              <a:tr h="355647">
                <a:tc>
                  <a:txBody>
                    <a:bodyPr/>
                    <a:lstStyle/>
                    <a:p>
                      <a:pPr lvl="0">
                        <a:buNone/>
                      </a:pPr>
                      <a:r>
                        <a:rPr lang="en-US" sz="1100" b="1">
                          <a:solidFill>
                            <a:schemeClr val="bg1"/>
                          </a:solidFill>
                        </a:rPr>
                        <a:t>Function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60000"/>
                        <a:lumOff val="40000"/>
                      </a:schemeClr>
                    </a:solidFill>
                  </a:tcPr>
                </a:tc>
                <a:tc>
                  <a:txBody>
                    <a:bodyPr/>
                    <a:lstStyle/>
                    <a:p>
                      <a:pPr lvl="0">
                        <a:buNone/>
                      </a:pPr>
                      <a:r>
                        <a:rPr lang="en-US" sz="1100" b="0" i="0" u="none" strike="noStrike" noProof="0">
                          <a:solidFill>
                            <a:schemeClr val="bg1"/>
                          </a:solidFill>
                          <a:latin typeface="Arial"/>
                        </a:rPr>
                        <a:t>Clicks on the users chosen option</a:t>
                      </a:r>
                      <a:endParaRPr lang="en-US" sz="1100" b="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60000"/>
                        <a:lumOff val="40000"/>
                      </a:schemeClr>
                    </a:solidFill>
                  </a:tcPr>
                </a:tc>
                <a:extLst>
                  <a:ext uri="{0D108BD9-81ED-4DB2-BD59-A6C34878D82A}">
                    <a16:rowId xmlns:a16="http://schemas.microsoft.com/office/drawing/2014/main" val="2219757014"/>
                  </a:ext>
                </a:extLst>
              </a:tr>
              <a:tr h="517304">
                <a:tc>
                  <a:txBody>
                    <a:bodyPr/>
                    <a:lstStyle/>
                    <a:p>
                      <a:r>
                        <a:rPr lang="en-US" sz="1100" b="1">
                          <a:solidFill>
                            <a:schemeClr val="bg1"/>
                          </a:solidFill>
                        </a:rPr>
                        <a:t>Description</a:t>
                      </a:r>
                    </a:p>
                  </a:txBody>
                  <a:tcPr>
                    <a:lnT w="12700">
                      <a:solidFill>
                        <a:schemeClr val="tx1"/>
                      </a:solidFill>
                    </a:lnT>
                  </a:tcPr>
                </a:tc>
                <a:tc>
                  <a:txBody>
                    <a:bodyPr/>
                    <a:lstStyle/>
                    <a:p>
                      <a:pPr lvl="0" algn="l">
                        <a:lnSpc>
                          <a:spcPct val="100000"/>
                        </a:lnSpc>
                        <a:spcBef>
                          <a:spcPts val="0"/>
                        </a:spcBef>
                        <a:spcAft>
                          <a:spcPts val="0"/>
                        </a:spcAft>
                        <a:buNone/>
                      </a:pPr>
                      <a:r>
                        <a:rPr lang="en-US" sz="1100" b="0" i="0" u="none" strike="noStrike" noProof="0">
                          <a:solidFill>
                            <a:schemeClr val="bg1"/>
                          </a:solidFill>
                          <a:latin typeface="Arial"/>
                        </a:rPr>
                        <a:t>When the user clicks one of the 3 options, the user will know that they have </a:t>
                      </a:r>
                      <a:endParaRPr lang="en-US" sz="1100" b="0">
                        <a:solidFill>
                          <a:schemeClr val="bg1"/>
                        </a:solidFill>
                      </a:endParaRPr>
                    </a:p>
                    <a:p>
                      <a:pPr lvl="0" algn="l">
                        <a:lnSpc>
                          <a:spcPct val="100000"/>
                        </a:lnSpc>
                        <a:spcBef>
                          <a:spcPts val="0"/>
                        </a:spcBef>
                        <a:spcAft>
                          <a:spcPts val="0"/>
                        </a:spcAft>
                        <a:buNone/>
                      </a:pPr>
                      <a:r>
                        <a:rPr lang="en-US" sz="1100" b="0" i="0" u="none" strike="noStrike" noProof="0">
                          <a:solidFill>
                            <a:schemeClr val="bg1"/>
                          </a:solidFill>
                          <a:latin typeface="Arial"/>
                        </a:rPr>
                        <a:t>chosen the correct radio button when it clicked</a:t>
                      </a:r>
                      <a:endParaRPr lang="en-US" sz="1100" b="0">
                        <a:solidFill>
                          <a:schemeClr val="bg1"/>
                        </a:solidFill>
                      </a:endParaRPr>
                    </a:p>
                  </a:txBody>
                  <a:tcPr>
                    <a:lnT w="12700">
                      <a:solidFill>
                        <a:schemeClr val="tx1"/>
                      </a:solidFill>
                    </a:lnT>
                  </a:tcPr>
                </a:tc>
                <a:extLst>
                  <a:ext uri="{0D108BD9-81ED-4DB2-BD59-A6C34878D82A}">
                    <a16:rowId xmlns:a16="http://schemas.microsoft.com/office/drawing/2014/main" val="3095428652"/>
                  </a:ext>
                </a:extLst>
              </a:tr>
              <a:tr h="355647">
                <a:tc>
                  <a:txBody>
                    <a:bodyPr/>
                    <a:lstStyle/>
                    <a:p>
                      <a:pPr lvl="0">
                        <a:buNone/>
                      </a:pPr>
                      <a:r>
                        <a:rPr lang="en-US" sz="1100" b="1" i="0" u="none" strike="noStrike" noProof="0">
                          <a:solidFill>
                            <a:schemeClr val="bg1"/>
                          </a:solidFill>
                          <a:latin typeface="Arial"/>
                        </a:rPr>
                        <a:t>Source:</a:t>
                      </a:r>
                      <a:endParaRPr lang="en-US" sz="1100" b="1">
                        <a:solidFill>
                          <a:schemeClr val="bg1"/>
                        </a:solidFill>
                      </a:endParaRPr>
                    </a:p>
                  </a:txBody>
                  <a:tcPr/>
                </a:tc>
                <a:tc>
                  <a:txBody>
                    <a:bodyPr/>
                    <a:lstStyle/>
                    <a:p>
                      <a:pPr lvl="0">
                        <a:buNone/>
                      </a:pPr>
                      <a:r>
                        <a:rPr lang="en-US" sz="1100" b="0" i="0" u="none" strike="noStrike" noProof="0">
                          <a:solidFill>
                            <a:schemeClr val="bg1"/>
                          </a:solidFill>
                          <a:latin typeface="Arial"/>
                        </a:rPr>
                        <a:t>3 radio buttons red, amber, and green.</a:t>
                      </a:r>
                      <a:endParaRPr lang="en-US" sz="1100" b="0">
                        <a:solidFill>
                          <a:schemeClr val="bg1"/>
                        </a:solidFill>
                      </a:endParaRPr>
                    </a:p>
                  </a:txBody>
                  <a:tcPr/>
                </a:tc>
                <a:extLst>
                  <a:ext uri="{0D108BD9-81ED-4DB2-BD59-A6C34878D82A}">
                    <a16:rowId xmlns:a16="http://schemas.microsoft.com/office/drawing/2014/main" val="334894121"/>
                  </a:ext>
                </a:extLst>
              </a:tr>
              <a:tr h="355647">
                <a:tc>
                  <a:txBody>
                    <a:bodyPr/>
                    <a:lstStyle/>
                    <a:p>
                      <a:r>
                        <a:rPr lang="en-US" sz="1100" b="1">
                          <a:solidFill>
                            <a:schemeClr val="bg1"/>
                          </a:solidFill>
                        </a:rPr>
                        <a:t>Outputs:</a:t>
                      </a:r>
                    </a:p>
                  </a:txBody>
                  <a:tcPr/>
                </a:tc>
                <a:tc>
                  <a:txBody>
                    <a:bodyPr/>
                    <a:lstStyle/>
                    <a:p>
                      <a:pPr lvl="0">
                        <a:buNone/>
                      </a:pPr>
                      <a:r>
                        <a:rPr lang="en-US" sz="1100" b="0" i="0" u="none" strike="noStrike" noProof="0">
                          <a:solidFill>
                            <a:schemeClr val="bg1"/>
                          </a:solidFill>
                          <a:latin typeface="Arial"/>
                        </a:rPr>
                        <a:t>Radio Buttons</a:t>
                      </a:r>
                      <a:endParaRPr lang="en-US" sz="1100" b="0">
                        <a:solidFill>
                          <a:schemeClr val="bg1"/>
                        </a:solidFill>
                      </a:endParaRPr>
                    </a:p>
                  </a:txBody>
                  <a:tcPr/>
                </a:tc>
                <a:extLst>
                  <a:ext uri="{0D108BD9-81ED-4DB2-BD59-A6C34878D82A}">
                    <a16:rowId xmlns:a16="http://schemas.microsoft.com/office/drawing/2014/main" val="1588422350"/>
                  </a:ext>
                </a:extLst>
              </a:tr>
              <a:tr h="344869">
                <a:tc>
                  <a:txBody>
                    <a:bodyPr/>
                    <a:lstStyle/>
                    <a:p>
                      <a:r>
                        <a:rPr lang="en-US" sz="1100" b="1">
                          <a:solidFill>
                            <a:schemeClr val="bg1"/>
                          </a:solidFill>
                        </a:rPr>
                        <a:t>Destination:</a:t>
                      </a:r>
                    </a:p>
                  </a:txBody>
                  <a:tcPr/>
                </a:tc>
                <a:tc>
                  <a:txBody>
                    <a:bodyPr/>
                    <a:lstStyle/>
                    <a:p>
                      <a:pPr lvl="0">
                        <a:buNone/>
                      </a:pPr>
                      <a:r>
                        <a:rPr lang="en-US" sz="1100" b="0" i="0" u="none" strike="noStrike" noProof="0">
                          <a:solidFill>
                            <a:schemeClr val="bg1"/>
                          </a:solidFill>
                          <a:latin typeface="Arial"/>
                        </a:rPr>
                        <a:t>Another circle telling the user that they have chosen the option of their choice</a:t>
                      </a:r>
                      <a:endParaRPr lang="en-US" sz="1100" b="0">
                        <a:solidFill>
                          <a:schemeClr val="bg1"/>
                        </a:solidFill>
                      </a:endParaRPr>
                    </a:p>
                  </a:txBody>
                  <a:tcPr/>
                </a:tc>
                <a:extLst>
                  <a:ext uri="{0D108BD9-81ED-4DB2-BD59-A6C34878D82A}">
                    <a16:rowId xmlns:a16="http://schemas.microsoft.com/office/drawing/2014/main" val="2328787968"/>
                  </a:ext>
                </a:extLst>
              </a:tr>
              <a:tr h="355647">
                <a:tc>
                  <a:txBody>
                    <a:bodyPr/>
                    <a:lstStyle/>
                    <a:p>
                      <a:r>
                        <a:rPr lang="en-US" sz="1100" b="1">
                          <a:solidFill>
                            <a:schemeClr val="bg1"/>
                          </a:solidFill>
                        </a:rPr>
                        <a:t>Action:</a:t>
                      </a:r>
                    </a:p>
                  </a:txBody>
                  <a:tcPr/>
                </a:tc>
                <a:tc>
                  <a:txBody>
                    <a:bodyPr/>
                    <a:lstStyle/>
                    <a:p>
                      <a:pPr lvl="0">
                        <a:buNone/>
                      </a:pPr>
                      <a:r>
                        <a:rPr lang="en-US" sz="1100" b="0" i="0" u="none" strike="noStrike" noProof="0">
                          <a:solidFill>
                            <a:schemeClr val="bg1"/>
                          </a:solidFill>
                          <a:latin typeface="Arial"/>
                        </a:rPr>
                        <a:t>That section of the questionnaire</a:t>
                      </a:r>
                      <a:endParaRPr lang="en-US" sz="1100" b="0">
                        <a:solidFill>
                          <a:schemeClr val="bg1"/>
                        </a:solidFill>
                      </a:endParaRPr>
                    </a:p>
                  </a:txBody>
                  <a:tcPr/>
                </a:tc>
                <a:extLst>
                  <a:ext uri="{0D108BD9-81ED-4DB2-BD59-A6C34878D82A}">
                    <a16:rowId xmlns:a16="http://schemas.microsoft.com/office/drawing/2014/main" val="406857604"/>
                  </a:ext>
                </a:extLst>
              </a:tr>
              <a:tr h="355647">
                <a:tc>
                  <a:txBody>
                    <a:bodyPr/>
                    <a:lstStyle/>
                    <a:p>
                      <a:pPr lvl="0">
                        <a:buNone/>
                      </a:pPr>
                      <a:r>
                        <a:rPr lang="en-US" sz="1100" b="1" i="0" u="none" strike="noStrike" noProof="0">
                          <a:solidFill>
                            <a:schemeClr val="bg1"/>
                          </a:solidFill>
                          <a:latin typeface="Arial"/>
                        </a:rPr>
                        <a:t>Requires:</a:t>
                      </a:r>
                      <a:endParaRPr lang="en-US" sz="1100" b="1">
                        <a:solidFill>
                          <a:schemeClr val="bg1"/>
                        </a:solidFill>
                      </a:endParaRPr>
                    </a:p>
                  </a:txBody>
                  <a:tcPr/>
                </a:tc>
                <a:tc>
                  <a:txBody>
                    <a:bodyPr/>
                    <a:lstStyle/>
                    <a:p>
                      <a:pPr lvl="0">
                        <a:buNone/>
                      </a:pPr>
                      <a:r>
                        <a:rPr lang="en-US" sz="1100" b="0" i="0" u="none" strike="noStrike" noProof="0">
                          <a:solidFill>
                            <a:schemeClr val="bg1"/>
                          </a:solidFill>
                          <a:latin typeface="Arial"/>
                        </a:rPr>
                        <a:t>Clicking of radio buttons</a:t>
                      </a:r>
                      <a:endParaRPr lang="en-US" sz="1100" b="0">
                        <a:solidFill>
                          <a:schemeClr val="bg1"/>
                        </a:solidFill>
                      </a:endParaRPr>
                    </a:p>
                  </a:txBody>
                  <a:tcPr/>
                </a:tc>
                <a:extLst>
                  <a:ext uri="{0D108BD9-81ED-4DB2-BD59-A6C34878D82A}">
                    <a16:rowId xmlns:a16="http://schemas.microsoft.com/office/drawing/2014/main" val="1520297780"/>
                  </a:ext>
                </a:extLst>
              </a:tr>
              <a:tr h="355647">
                <a:tc>
                  <a:txBody>
                    <a:bodyPr/>
                    <a:lstStyle/>
                    <a:p>
                      <a:pPr lvl="0">
                        <a:buNone/>
                      </a:pPr>
                      <a:r>
                        <a:rPr lang="en-US" sz="1100" b="1" i="0" u="none" strike="noStrike" noProof="0">
                          <a:solidFill>
                            <a:schemeClr val="bg1"/>
                          </a:solidFill>
                          <a:latin typeface="Arial"/>
                        </a:rPr>
                        <a:t>Precondition</a:t>
                      </a:r>
                      <a:endParaRPr lang="en-US" sz="1100" b="1">
                        <a:solidFill>
                          <a:schemeClr val="bg1"/>
                        </a:solidFill>
                      </a:endParaRPr>
                    </a:p>
                  </a:txBody>
                  <a:tcPr/>
                </a:tc>
                <a:tc>
                  <a:txBody>
                    <a:bodyPr/>
                    <a:lstStyle/>
                    <a:p>
                      <a:pPr lvl="0">
                        <a:buNone/>
                      </a:pPr>
                      <a:r>
                        <a:rPr lang="en-US" sz="1100" b="0" i="0" u="none" strike="noStrike" noProof="0">
                          <a:solidFill>
                            <a:schemeClr val="bg1"/>
                          </a:solidFill>
                          <a:latin typeface="Arial"/>
                        </a:rPr>
                        <a:t>Clicking of radio buttons</a:t>
                      </a:r>
                      <a:endParaRPr lang="en-US" sz="1100" b="0">
                        <a:solidFill>
                          <a:schemeClr val="bg1"/>
                        </a:solidFill>
                      </a:endParaRPr>
                    </a:p>
                  </a:txBody>
                  <a:tcPr/>
                </a:tc>
                <a:extLst>
                  <a:ext uri="{0D108BD9-81ED-4DB2-BD59-A6C34878D82A}">
                    <a16:rowId xmlns:a16="http://schemas.microsoft.com/office/drawing/2014/main" val="1553451479"/>
                  </a:ext>
                </a:extLst>
              </a:tr>
              <a:tr h="517304">
                <a:tc>
                  <a:txBody>
                    <a:bodyPr/>
                    <a:lstStyle/>
                    <a:p>
                      <a:pPr lvl="0">
                        <a:buNone/>
                      </a:pPr>
                      <a:r>
                        <a:rPr lang="en-US" sz="1100" b="1" i="0" u="none" strike="noStrike" noProof="0">
                          <a:solidFill>
                            <a:schemeClr val="bg1"/>
                          </a:solidFill>
                          <a:latin typeface="Arial"/>
                        </a:rPr>
                        <a:t>Postcondition:</a:t>
                      </a:r>
                      <a:endParaRPr lang="en-US" sz="1100" b="1">
                        <a:solidFill>
                          <a:schemeClr val="bg1"/>
                        </a:solidFill>
                      </a:endParaRPr>
                    </a:p>
                  </a:txBody>
                  <a:tcPr/>
                </a:tc>
                <a:tc>
                  <a:txBody>
                    <a:bodyPr/>
                    <a:lstStyle/>
                    <a:p>
                      <a:pPr lvl="0" algn="l">
                        <a:lnSpc>
                          <a:spcPct val="100000"/>
                        </a:lnSpc>
                        <a:spcBef>
                          <a:spcPts val="0"/>
                        </a:spcBef>
                        <a:spcAft>
                          <a:spcPts val="0"/>
                        </a:spcAft>
                        <a:buNone/>
                      </a:pPr>
                      <a:r>
                        <a:rPr lang="en-US" sz="1100" b="0" i="0" u="none" strike="noStrike" noProof="0">
                          <a:solidFill>
                            <a:schemeClr val="bg1"/>
                          </a:solidFill>
                          <a:latin typeface="Arial"/>
                        </a:rPr>
                        <a:t>Users must think what option they would like to choose before choosing the </a:t>
                      </a:r>
                      <a:endParaRPr lang="en-US" sz="1100" b="0">
                        <a:solidFill>
                          <a:schemeClr val="bg1"/>
                        </a:solidFill>
                      </a:endParaRPr>
                    </a:p>
                    <a:p>
                      <a:pPr lvl="0" algn="l">
                        <a:lnSpc>
                          <a:spcPct val="100000"/>
                        </a:lnSpc>
                        <a:spcBef>
                          <a:spcPts val="0"/>
                        </a:spcBef>
                        <a:spcAft>
                          <a:spcPts val="0"/>
                        </a:spcAft>
                        <a:buNone/>
                      </a:pPr>
                      <a:r>
                        <a:rPr lang="en-US" sz="1100" b="0" i="0" u="none" strike="noStrike" noProof="0">
                          <a:solidFill>
                            <a:schemeClr val="bg1"/>
                          </a:solidFill>
                          <a:latin typeface="Arial"/>
                        </a:rPr>
                        <a:t>appropriate option</a:t>
                      </a:r>
                      <a:endParaRPr lang="en-US" sz="1100" b="0">
                        <a:solidFill>
                          <a:schemeClr val="bg1"/>
                        </a:solidFill>
                      </a:endParaRPr>
                    </a:p>
                  </a:txBody>
                  <a:tcPr/>
                </a:tc>
                <a:extLst>
                  <a:ext uri="{0D108BD9-81ED-4DB2-BD59-A6C34878D82A}">
                    <a16:rowId xmlns:a16="http://schemas.microsoft.com/office/drawing/2014/main" val="4180088066"/>
                  </a:ext>
                </a:extLst>
              </a:tr>
              <a:tr h="355647">
                <a:tc>
                  <a:txBody>
                    <a:bodyPr/>
                    <a:lstStyle/>
                    <a:p>
                      <a:pPr lvl="0">
                        <a:buNone/>
                      </a:pPr>
                      <a:r>
                        <a:rPr lang="en-US" sz="1100" b="1" i="0" u="none" strike="noStrike" noProof="0">
                          <a:solidFill>
                            <a:schemeClr val="bg1"/>
                          </a:solidFill>
                          <a:latin typeface="Arial"/>
                        </a:rPr>
                        <a:t>Side-effects: </a:t>
                      </a:r>
                      <a:endParaRPr lang="en-US" sz="1100" b="1">
                        <a:solidFill>
                          <a:schemeClr val="bg1"/>
                        </a:solidFill>
                      </a:endParaRPr>
                    </a:p>
                  </a:txBody>
                  <a:tcPr/>
                </a:tc>
                <a:tc>
                  <a:txBody>
                    <a:bodyPr/>
                    <a:lstStyle/>
                    <a:p>
                      <a:r>
                        <a:rPr lang="en-US" sz="1100" b="0">
                          <a:solidFill>
                            <a:schemeClr val="bg1"/>
                          </a:solidFill>
                        </a:rPr>
                        <a:t>None</a:t>
                      </a:r>
                    </a:p>
                  </a:txBody>
                  <a:tcPr/>
                </a:tc>
                <a:extLst>
                  <a:ext uri="{0D108BD9-81ED-4DB2-BD59-A6C34878D82A}">
                    <a16:rowId xmlns:a16="http://schemas.microsoft.com/office/drawing/2014/main" val="166206481"/>
                  </a:ext>
                </a:extLst>
              </a:tr>
            </a:tbl>
          </a:graphicData>
        </a:graphic>
      </p:graphicFrame>
    </p:spTree>
    <p:extLst>
      <p:ext uri="{BB962C8B-B14F-4D97-AF65-F5344CB8AC3E}">
        <p14:creationId xmlns:p14="http://schemas.microsoft.com/office/powerpoint/2010/main" val="2226783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6FA13769AAE849BD795DAB828BD551" ma:contentTypeVersion="12" ma:contentTypeDescription="Create a new document." ma:contentTypeScope="" ma:versionID="f66899cff0870d8480c62420e31e86f6">
  <xsd:schema xmlns:xsd="http://www.w3.org/2001/XMLSchema" xmlns:xs="http://www.w3.org/2001/XMLSchema" xmlns:p="http://schemas.microsoft.com/office/2006/metadata/properties" xmlns:ns3="263d5ef4-4719-458b-a9ba-d22646fe163f" xmlns:ns4="a2190051-c652-4900-b13e-f58677979f39" targetNamespace="http://schemas.microsoft.com/office/2006/metadata/properties" ma:root="true" ma:fieldsID="4689a10a2345368f8a88a9262dcdc5f4" ns3:_="" ns4:_="">
    <xsd:import namespace="263d5ef4-4719-458b-a9ba-d22646fe163f"/>
    <xsd:import namespace="a2190051-c652-4900-b13e-f58677979f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3d5ef4-4719-458b-a9ba-d22646fe16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2190051-c652-4900-b13e-f58677979f3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B8ACA6-0E34-4977-81CE-D1E383598F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3d5ef4-4719-458b-a9ba-d22646fe163f"/>
    <ds:schemaRef ds:uri="a2190051-c652-4900-b13e-f58677979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BD9072-FD10-4468-B4A0-FF258B0B3AC7}">
  <ds:schemaRefs>
    <ds:schemaRef ds:uri="http://schemas.microsoft.com/sharepoint/v3/contenttype/forms"/>
  </ds:schemaRefs>
</ds:datastoreItem>
</file>

<file path=customXml/itemProps3.xml><?xml version="1.0" encoding="utf-8"?>
<ds:datastoreItem xmlns:ds="http://schemas.openxmlformats.org/officeDocument/2006/customXml" ds:itemID="{F179B456-39D0-4636-9F81-8D30C4D59870}">
  <ds:schemaRefs>
    <ds:schemaRef ds:uri="http://schemas.openxmlformats.org/package/2006/metadata/core-properties"/>
    <ds:schemaRef ds:uri="http://schemas.microsoft.com/office/2006/documentManagement/types"/>
    <ds:schemaRef ds:uri="http://www.w3.org/XML/1998/namespace"/>
    <ds:schemaRef ds:uri="http://purl.org/dc/terms/"/>
    <ds:schemaRef ds:uri="http://schemas.microsoft.com/office/2006/metadata/properties"/>
    <ds:schemaRef ds:uri="http://purl.org/dc/dcmitype/"/>
    <ds:schemaRef ds:uri="http://purl.org/dc/elements/1.1/"/>
    <ds:schemaRef ds:uri="http://schemas.microsoft.com/office/infopath/2007/PartnerControls"/>
    <ds:schemaRef ds:uri="a2190051-c652-4900-b13e-f58677979f39"/>
    <ds:schemaRef ds:uri="263d5ef4-4719-458b-a9ba-d22646fe163f"/>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942</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Abadi</vt:lpstr>
      <vt:lpstr>Arial</vt:lpstr>
      <vt:lpstr>MS Shell Dlg 2</vt:lpstr>
      <vt:lpstr>Wingdings</vt:lpstr>
      <vt:lpstr>Wingdings 3</vt:lpstr>
      <vt:lpstr>Madison</vt:lpstr>
      <vt:lpstr>Albatel Project</vt:lpstr>
      <vt:lpstr>Introduction</vt:lpstr>
      <vt:lpstr>Context diagram</vt:lpstr>
      <vt:lpstr>Implementation choices</vt:lpstr>
      <vt:lpstr>Features in the code</vt:lpstr>
      <vt:lpstr>Features in the code</vt:lpstr>
      <vt:lpstr>User Stories</vt:lpstr>
      <vt:lpstr>Use case diagram</vt:lpstr>
      <vt:lpstr>User Stories</vt:lpstr>
      <vt:lpstr>Live 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dc:creator>
  <cp:lastModifiedBy>RYAN JACOB ORIMACO</cp:lastModifiedBy>
  <cp:revision>5</cp:revision>
  <dcterms:created xsi:type="dcterms:W3CDTF">2021-05-02T17:53:06Z</dcterms:created>
  <dcterms:modified xsi:type="dcterms:W3CDTF">2021-05-08T20:31:31Z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0x010100526FA13769AAE849BD795DAB828BD551</vt:lpwstr>
  </property>
</Properties>
</file>