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Open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Italic.fntdata"/><Relationship Id="rId10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Open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cloudflare.com/app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quick shout-out to our sponsor today: Cloudflare.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Cloudflare runs 10% of the Internet, providing performance and security to millions of websites. Over 6 million websites, API’s, and apps put Cloudflare in front of their servers to speed up performance, mitigate DDoS attacks, and improve web security.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does Cloudflare work?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Cloudflare sits between your web server (origin server) and the rest of the Internet, serving your content cached from 117+ data centers all over the world. Because of where we sit, we can also inject JS, HTML, and CSS directly into web content, which enables the Cloudflare Apps platform.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a developer, you can build _apps_ which can be installed by the the millions of sites which rely on Cloudflare. You can even sell your apps; they can make you money _every month_. Visit </a:t>
            </a:r>
            <a:r>
              <a:rPr lang="en" u="sng">
                <a:solidFill>
                  <a:schemeClr val="hlink"/>
                </a:solidFill>
                <a:hlinkClick r:id="rId2"/>
              </a:rPr>
              <a:t>cloudflare.com/apps</a:t>
            </a:r>
            <a:r>
              <a:rPr lang="en">
                <a:solidFill>
                  <a:schemeClr val="dk1"/>
                </a:solidFill>
              </a:rPr>
              <a:t> to watch how you can build and deploy an app in less than 3 minutes.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Bonus: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App developers can collect up to 100K in Google Cloud Platform credits: https://blog.cloudflare.com/cloudflare-and-google-offer-app-developers-100k/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3179579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rgbClr val="408BC9"/>
              </a:buClr>
              <a:buSzPct val="100000"/>
              <a:buNone/>
              <a:defRPr b="1" sz="3600">
                <a:solidFill>
                  <a:srgbClr val="408BC9"/>
                </a:solidFill>
              </a:defRPr>
            </a:lvl2pPr>
            <a:lvl3pPr lvl="2" rtl="0">
              <a:spcBef>
                <a:spcPts val="0"/>
              </a:spcBef>
              <a:buClr>
                <a:srgbClr val="408BC9"/>
              </a:buClr>
              <a:buSzPct val="100000"/>
              <a:buNone/>
              <a:defRPr b="1" sz="3600">
                <a:solidFill>
                  <a:srgbClr val="408BC9"/>
                </a:solidFill>
              </a:defRPr>
            </a:lvl3pPr>
            <a:lvl4pPr lvl="3" rtl="0">
              <a:spcBef>
                <a:spcPts val="0"/>
              </a:spcBef>
              <a:buClr>
                <a:srgbClr val="408BC9"/>
              </a:buClr>
              <a:buSzPct val="100000"/>
              <a:buNone/>
              <a:defRPr b="1" sz="3600">
                <a:solidFill>
                  <a:srgbClr val="408BC9"/>
                </a:solidFill>
              </a:defRPr>
            </a:lvl4pPr>
            <a:lvl5pPr lvl="4" rtl="0">
              <a:spcBef>
                <a:spcPts val="0"/>
              </a:spcBef>
              <a:buClr>
                <a:srgbClr val="408BC9"/>
              </a:buClr>
              <a:buSzPct val="100000"/>
              <a:buNone/>
              <a:defRPr b="1" sz="3600">
                <a:solidFill>
                  <a:srgbClr val="408BC9"/>
                </a:solidFill>
              </a:defRPr>
            </a:lvl5pPr>
            <a:lvl6pPr lvl="5" rtl="0">
              <a:spcBef>
                <a:spcPts val="0"/>
              </a:spcBef>
              <a:buClr>
                <a:srgbClr val="408BC9"/>
              </a:buClr>
              <a:buSzPct val="100000"/>
              <a:buNone/>
              <a:defRPr b="1" sz="3600">
                <a:solidFill>
                  <a:srgbClr val="408BC9"/>
                </a:solidFill>
              </a:defRPr>
            </a:lvl6pPr>
            <a:lvl7pPr lvl="6" rtl="0">
              <a:spcBef>
                <a:spcPts val="0"/>
              </a:spcBef>
              <a:buClr>
                <a:srgbClr val="408BC9"/>
              </a:buClr>
              <a:buSzPct val="100000"/>
              <a:buNone/>
              <a:defRPr b="1" sz="3600">
                <a:solidFill>
                  <a:srgbClr val="408BC9"/>
                </a:solidFill>
              </a:defRPr>
            </a:lvl7pPr>
            <a:lvl8pPr lvl="7" rtl="0">
              <a:spcBef>
                <a:spcPts val="0"/>
              </a:spcBef>
              <a:buClr>
                <a:srgbClr val="408BC9"/>
              </a:buClr>
              <a:buSzPct val="100000"/>
              <a:buNone/>
              <a:defRPr b="1" sz="3600">
                <a:solidFill>
                  <a:srgbClr val="408BC9"/>
                </a:solidFill>
              </a:defRPr>
            </a:lvl8pPr>
            <a:lvl9pPr lvl="8" rtl="0">
              <a:spcBef>
                <a:spcPts val="0"/>
              </a:spcBef>
              <a:buClr>
                <a:srgbClr val="408BC9"/>
              </a:buClr>
              <a:buSzPct val="100000"/>
              <a:buNone/>
              <a:defRPr b="1" sz="3600">
                <a:solidFill>
                  <a:srgbClr val="408BC9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458400" y="4036975"/>
            <a:ext cx="8233200" cy="66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None/>
              <a:defRPr sz="1800">
                <a:solidFill>
                  <a:srgbClr val="40404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descr="cf-logo-v-cmyk-slide.png" id="11" name="Shape 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550" y="608473"/>
            <a:ext cx="2010572" cy="667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bg>
      <p:bgPr>
        <a:solidFill>
          <a:srgbClr val="FFFFF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3179579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8400" y="4036975"/>
            <a:ext cx="8233200" cy="66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None/>
              <a:defRPr sz="1800">
                <a:solidFill>
                  <a:srgbClr val="40404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358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04041"/>
              </a:buClr>
              <a:defRPr>
                <a:solidFill>
                  <a:srgbClr val="404041"/>
                </a:solidFill>
              </a:defRPr>
            </a:lvl1pPr>
            <a:lvl2pPr lvl="1" rtl="0">
              <a:spcBef>
                <a:spcPts val="0"/>
              </a:spcBef>
              <a:buClr>
                <a:srgbClr val="404041"/>
              </a:buClr>
              <a:defRPr>
                <a:solidFill>
                  <a:srgbClr val="404041"/>
                </a:solidFill>
              </a:defRPr>
            </a:lvl2pPr>
            <a:lvl3pPr lvl="2" rtl="0">
              <a:spcBef>
                <a:spcPts val="0"/>
              </a:spcBef>
              <a:buClr>
                <a:srgbClr val="404041"/>
              </a:buClr>
              <a:defRPr>
                <a:solidFill>
                  <a:srgbClr val="404041"/>
                </a:solidFill>
              </a:defRPr>
            </a:lvl3pPr>
            <a:lvl4pPr lvl="3" rtl="0">
              <a:spcBef>
                <a:spcPts val="0"/>
              </a:spcBef>
              <a:buClr>
                <a:srgbClr val="404041"/>
              </a:buClr>
              <a:defRPr>
                <a:solidFill>
                  <a:srgbClr val="404041"/>
                </a:solidFill>
              </a:defRPr>
            </a:lvl4pPr>
            <a:lvl5pPr lvl="4" rtl="0">
              <a:spcBef>
                <a:spcPts val="0"/>
              </a:spcBef>
              <a:buClr>
                <a:srgbClr val="404041"/>
              </a:buClr>
              <a:defRPr>
                <a:solidFill>
                  <a:srgbClr val="404041"/>
                </a:solidFill>
              </a:defRPr>
            </a:lvl5pPr>
            <a:lvl6pPr lvl="5" rtl="0">
              <a:spcBef>
                <a:spcPts val="0"/>
              </a:spcBef>
              <a:buClr>
                <a:srgbClr val="404041"/>
              </a:buClr>
              <a:defRPr>
                <a:solidFill>
                  <a:srgbClr val="404041"/>
                </a:solidFill>
              </a:defRPr>
            </a:lvl6pPr>
            <a:lvl7pPr lvl="6" rtl="0">
              <a:spcBef>
                <a:spcPts val="0"/>
              </a:spcBef>
              <a:buClr>
                <a:srgbClr val="404041"/>
              </a:buClr>
              <a:defRPr>
                <a:solidFill>
                  <a:srgbClr val="404041"/>
                </a:solidFill>
              </a:defRPr>
            </a:lvl7pPr>
            <a:lvl8pPr lvl="7" rtl="0">
              <a:spcBef>
                <a:spcPts val="0"/>
              </a:spcBef>
              <a:buClr>
                <a:srgbClr val="404041"/>
              </a:buClr>
              <a:defRPr>
                <a:solidFill>
                  <a:srgbClr val="404041"/>
                </a:solidFill>
              </a:defRPr>
            </a:lvl8pPr>
            <a:lvl9pPr lvl="8" rtl="0">
              <a:spcBef>
                <a:spcPts val="0"/>
              </a:spcBef>
              <a:buClr>
                <a:srgbClr val="404041"/>
              </a:buClr>
              <a:defRPr>
                <a:solidFill>
                  <a:srgbClr val="404041"/>
                </a:solidFill>
              </a:defRPr>
            </a:lvl9pPr>
          </a:lstStyle>
          <a:p/>
        </p:txBody>
      </p:sp>
      <p:pic>
        <p:nvPicPr>
          <p:cNvPr descr="cf-logo-v-cmyk-slide.png" id="18" name="Shape 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550" y="4619224"/>
            <a:ext cx="922081" cy="306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content (two column)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200150"/>
            <a:ext cx="3994500" cy="3349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04041"/>
              </a:buClr>
              <a:defRPr>
                <a:solidFill>
                  <a:srgbClr val="404041"/>
                </a:solidFill>
              </a:defRPr>
            </a:lvl1pPr>
            <a:lvl2pPr lvl="1" rtl="0">
              <a:spcBef>
                <a:spcPts val="0"/>
              </a:spcBef>
              <a:buClr>
                <a:srgbClr val="404041"/>
              </a:buClr>
              <a:defRPr>
                <a:solidFill>
                  <a:srgbClr val="404041"/>
                </a:solidFill>
              </a:defRPr>
            </a:lvl2pPr>
            <a:lvl3pPr lvl="2" rtl="0">
              <a:spcBef>
                <a:spcPts val="0"/>
              </a:spcBef>
              <a:buClr>
                <a:srgbClr val="404041"/>
              </a:buClr>
              <a:defRPr>
                <a:solidFill>
                  <a:srgbClr val="404041"/>
                </a:solidFill>
              </a:defRPr>
            </a:lvl3pPr>
            <a:lvl4pPr lvl="3" rtl="0">
              <a:spcBef>
                <a:spcPts val="0"/>
              </a:spcBef>
              <a:buClr>
                <a:srgbClr val="404041"/>
              </a:buClr>
              <a:defRPr>
                <a:solidFill>
                  <a:srgbClr val="404041"/>
                </a:solidFill>
              </a:defRPr>
            </a:lvl4pPr>
            <a:lvl5pPr lvl="4" rtl="0">
              <a:spcBef>
                <a:spcPts val="0"/>
              </a:spcBef>
              <a:buClr>
                <a:srgbClr val="404041"/>
              </a:buClr>
              <a:defRPr>
                <a:solidFill>
                  <a:srgbClr val="404041"/>
                </a:solidFill>
              </a:defRPr>
            </a:lvl5pPr>
            <a:lvl6pPr lvl="5" rtl="0">
              <a:spcBef>
                <a:spcPts val="0"/>
              </a:spcBef>
              <a:buClr>
                <a:srgbClr val="404041"/>
              </a:buClr>
              <a:defRPr>
                <a:solidFill>
                  <a:srgbClr val="404041"/>
                </a:solidFill>
              </a:defRPr>
            </a:lvl6pPr>
            <a:lvl7pPr lvl="6" rtl="0">
              <a:spcBef>
                <a:spcPts val="0"/>
              </a:spcBef>
              <a:buClr>
                <a:srgbClr val="404041"/>
              </a:buClr>
              <a:defRPr>
                <a:solidFill>
                  <a:srgbClr val="404041"/>
                </a:solidFill>
              </a:defRPr>
            </a:lvl7pPr>
            <a:lvl8pPr lvl="7" rtl="0">
              <a:spcBef>
                <a:spcPts val="0"/>
              </a:spcBef>
              <a:buClr>
                <a:srgbClr val="404041"/>
              </a:buClr>
              <a:defRPr>
                <a:solidFill>
                  <a:srgbClr val="404041"/>
                </a:solidFill>
              </a:defRPr>
            </a:lvl8pPr>
            <a:lvl9pPr lvl="8" rtl="0">
              <a:spcBef>
                <a:spcPts val="0"/>
              </a:spcBef>
              <a:buClr>
                <a:srgbClr val="404041"/>
              </a:buClr>
              <a:defRPr>
                <a:solidFill>
                  <a:srgbClr val="40404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92275" y="1200150"/>
            <a:ext cx="3994500" cy="3349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404041"/>
              </a:buClr>
              <a:defRPr>
                <a:solidFill>
                  <a:srgbClr val="404041"/>
                </a:solidFill>
              </a:defRPr>
            </a:lvl1pPr>
            <a:lvl2pPr lvl="1" rtl="0">
              <a:spcBef>
                <a:spcPts val="0"/>
              </a:spcBef>
              <a:buClr>
                <a:srgbClr val="404041"/>
              </a:buClr>
              <a:defRPr>
                <a:solidFill>
                  <a:srgbClr val="404041"/>
                </a:solidFill>
              </a:defRPr>
            </a:lvl2pPr>
            <a:lvl3pPr lvl="2" rtl="0">
              <a:spcBef>
                <a:spcPts val="0"/>
              </a:spcBef>
              <a:buClr>
                <a:srgbClr val="404041"/>
              </a:buClr>
              <a:defRPr>
                <a:solidFill>
                  <a:srgbClr val="404041"/>
                </a:solidFill>
              </a:defRPr>
            </a:lvl3pPr>
            <a:lvl4pPr lvl="3" rtl="0">
              <a:spcBef>
                <a:spcPts val="0"/>
              </a:spcBef>
              <a:buClr>
                <a:srgbClr val="404041"/>
              </a:buClr>
              <a:defRPr>
                <a:solidFill>
                  <a:srgbClr val="404041"/>
                </a:solidFill>
              </a:defRPr>
            </a:lvl4pPr>
            <a:lvl5pPr lvl="4" rtl="0">
              <a:spcBef>
                <a:spcPts val="0"/>
              </a:spcBef>
              <a:buClr>
                <a:srgbClr val="404041"/>
              </a:buClr>
              <a:defRPr>
                <a:solidFill>
                  <a:srgbClr val="404041"/>
                </a:solidFill>
              </a:defRPr>
            </a:lvl5pPr>
            <a:lvl6pPr lvl="5" rtl="0">
              <a:spcBef>
                <a:spcPts val="0"/>
              </a:spcBef>
              <a:buClr>
                <a:srgbClr val="404041"/>
              </a:buClr>
              <a:defRPr>
                <a:solidFill>
                  <a:srgbClr val="404041"/>
                </a:solidFill>
              </a:defRPr>
            </a:lvl6pPr>
            <a:lvl7pPr lvl="6" rtl="0">
              <a:spcBef>
                <a:spcPts val="0"/>
              </a:spcBef>
              <a:buClr>
                <a:srgbClr val="404041"/>
              </a:buClr>
              <a:defRPr>
                <a:solidFill>
                  <a:srgbClr val="404041"/>
                </a:solidFill>
              </a:defRPr>
            </a:lvl7pPr>
            <a:lvl8pPr lvl="7" rtl="0">
              <a:spcBef>
                <a:spcPts val="0"/>
              </a:spcBef>
              <a:buClr>
                <a:srgbClr val="404041"/>
              </a:buClr>
              <a:defRPr>
                <a:solidFill>
                  <a:srgbClr val="404041"/>
                </a:solidFill>
              </a:defRPr>
            </a:lvl8pPr>
            <a:lvl9pPr lvl="8" rtl="0">
              <a:spcBef>
                <a:spcPts val="0"/>
              </a:spcBef>
              <a:buClr>
                <a:srgbClr val="404041"/>
              </a:buClr>
              <a:defRPr>
                <a:solidFill>
                  <a:srgbClr val="404041"/>
                </a:solidFill>
              </a:defRPr>
            </a:lvl9pPr>
          </a:lstStyle>
          <a:p/>
        </p:txBody>
      </p:sp>
      <p:pic>
        <p:nvPicPr>
          <p:cNvPr descr="cf-logo-v-cmyk-slide.png" id="23" name="Shape 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550" y="4619224"/>
            <a:ext cx="922081" cy="306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descr="cf-logo-v-cmyk-slide.png" id="26" name="Shape 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550" y="4619224"/>
            <a:ext cx="922081" cy="306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f-logo-v-cmyk-slide.png" id="28" name="Shape 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550" y="4619224"/>
            <a:ext cx="922081" cy="306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Clr>
                <a:srgbClr val="408BC9"/>
              </a:buClr>
              <a:buSzPct val="100000"/>
              <a:buFont typeface="Open Sans"/>
              <a:buNone/>
              <a:defRPr sz="2900">
                <a:solidFill>
                  <a:srgbClr val="408BC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rgbClr val="404041"/>
              </a:buClr>
              <a:buSzPct val="100000"/>
              <a:buNone/>
              <a:defRPr b="1" sz="3600">
                <a:solidFill>
                  <a:srgbClr val="404041"/>
                </a:solidFill>
              </a:defRPr>
            </a:lvl2pPr>
            <a:lvl3pPr lvl="2" rtl="0">
              <a:spcBef>
                <a:spcPts val="0"/>
              </a:spcBef>
              <a:buClr>
                <a:srgbClr val="404041"/>
              </a:buClr>
              <a:buSzPct val="100000"/>
              <a:buNone/>
              <a:defRPr b="1" sz="3600">
                <a:solidFill>
                  <a:srgbClr val="404041"/>
                </a:solidFill>
              </a:defRPr>
            </a:lvl3pPr>
            <a:lvl4pPr lvl="3" rtl="0">
              <a:spcBef>
                <a:spcPts val="0"/>
              </a:spcBef>
              <a:buClr>
                <a:srgbClr val="404041"/>
              </a:buClr>
              <a:buSzPct val="100000"/>
              <a:buNone/>
              <a:defRPr b="1" sz="3600">
                <a:solidFill>
                  <a:srgbClr val="404041"/>
                </a:solidFill>
              </a:defRPr>
            </a:lvl4pPr>
            <a:lvl5pPr lvl="4" rtl="0">
              <a:spcBef>
                <a:spcPts val="0"/>
              </a:spcBef>
              <a:buClr>
                <a:srgbClr val="404041"/>
              </a:buClr>
              <a:buSzPct val="100000"/>
              <a:buNone/>
              <a:defRPr b="1" sz="3600">
                <a:solidFill>
                  <a:srgbClr val="404041"/>
                </a:solidFill>
              </a:defRPr>
            </a:lvl5pPr>
            <a:lvl6pPr lvl="5" rtl="0">
              <a:spcBef>
                <a:spcPts val="0"/>
              </a:spcBef>
              <a:buClr>
                <a:srgbClr val="404041"/>
              </a:buClr>
              <a:buSzPct val="100000"/>
              <a:buNone/>
              <a:defRPr b="1" sz="3600">
                <a:solidFill>
                  <a:srgbClr val="404041"/>
                </a:solidFill>
              </a:defRPr>
            </a:lvl6pPr>
            <a:lvl7pPr lvl="6" rtl="0">
              <a:spcBef>
                <a:spcPts val="0"/>
              </a:spcBef>
              <a:buClr>
                <a:srgbClr val="404041"/>
              </a:buClr>
              <a:buSzPct val="100000"/>
              <a:buNone/>
              <a:defRPr b="1" sz="3600">
                <a:solidFill>
                  <a:srgbClr val="404041"/>
                </a:solidFill>
              </a:defRPr>
            </a:lvl7pPr>
            <a:lvl8pPr lvl="7" rtl="0">
              <a:spcBef>
                <a:spcPts val="0"/>
              </a:spcBef>
              <a:buClr>
                <a:srgbClr val="404041"/>
              </a:buClr>
              <a:buSzPct val="100000"/>
              <a:buNone/>
              <a:defRPr b="1" sz="3600">
                <a:solidFill>
                  <a:srgbClr val="404041"/>
                </a:solidFill>
              </a:defRPr>
            </a:lvl8pPr>
            <a:lvl9pPr lvl="8" rtl="0">
              <a:spcBef>
                <a:spcPts val="0"/>
              </a:spcBef>
              <a:buClr>
                <a:srgbClr val="404041"/>
              </a:buClr>
              <a:buSzPct val="100000"/>
              <a:buNone/>
              <a:defRPr b="1" sz="3600">
                <a:solidFill>
                  <a:srgbClr val="40404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600"/>
              </a:spcBef>
              <a:buClr>
                <a:srgbClr val="FFFFFF"/>
              </a:buClr>
              <a:buSzPct val="100000"/>
              <a:buFont typeface="Open Sans"/>
              <a:buChar char="●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buChar char="○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buChar char="■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buChar char="○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buChar char="■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4.png"/><Relationship Id="rId13" Type="http://schemas.openxmlformats.org/officeDocument/2006/relationships/image" Target="../media/image15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5" Type="http://schemas.openxmlformats.org/officeDocument/2006/relationships/image" Target="../media/image10.png"/><Relationship Id="rId1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100" y="937425"/>
            <a:ext cx="6327799" cy="34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/>
          <p:nvPr/>
        </p:nvSpPr>
        <p:spPr>
          <a:xfrm>
            <a:off x="7115575" y="2512347"/>
            <a:ext cx="14280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200">
                <a:solidFill>
                  <a:srgbClr val="808285"/>
                </a:solidFill>
                <a:latin typeface="Open Sans"/>
                <a:ea typeface="Open Sans"/>
                <a:cs typeface="Open Sans"/>
                <a:sym typeface="Open Sans"/>
              </a:rPr>
              <a:t>117+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6694375" y="3098554"/>
            <a:ext cx="2270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808285"/>
                </a:solidFill>
                <a:latin typeface="Open Sans"/>
                <a:ea typeface="Open Sans"/>
                <a:cs typeface="Open Sans"/>
                <a:sym typeface="Open Sans"/>
              </a:rPr>
              <a:t>Data centers globally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1021310" y="3591702"/>
            <a:ext cx="14280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200">
                <a:solidFill>
                  <a:srgbClr val="808285"/>
                </a:solidFill>
                <a:latin typeface="Open Sans"/>
                <a:ea typeface="Open Sans"/>
                <a:cs typeface="Open Sans"/>
                <a:sym typeface="Open Sans"/>
              </a:rPr>
              <a:t>2.5B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525350" y="3958898"/>
            <a:ext cx="23691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808285"/>
                </a:solidFill>
                <a:latin typeface="Open Sans"/>
                <a:ea typeface="Open Sans"/>
                <a:cs typeface="Open Sans"/>
                <a:sym typeface="Open Sans"/>
              </a:rPr>
              <a:t>Monthly unique visitors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459075" y="1944050"/>
            <a:ext cx="1574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200">
                <a:solidFill>
                  <a:srgbClr val="808285"/>
                </a:solidFill>
                <a:latin typeface="Open Sans"/>
                <a:ea typeface="Open Sans"/>
                <a:cs typeface="Open Sans"/>
                <a:sym typeface="Open Sans"/>
              </a:rPr>
              <a:t>10%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282674" y="2588450"/>
            <a:ext cx="19275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808285"/>
                </a:solidFill>
                <a:latin typeface="Open Sans"/>
                <a:ea typeface="Open Sans"/>
                <a:cs typeface="Open Sans"/>
                <a:sym typeface="Open Sans"/>
              </a:rPr>
              <a:t>Internet requests</a:t>
            </a:r>
            <a:br>
              <a:rPr lang="en" sz="1100">
                <a:solidFill>
                  <a:srgbClr val="808285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100">
                <a:solidFill>
                  <a:srgbClr val="808285"/>
                </a:solidFill>
                <a:latin typeface="Open Sans"/>
                <a:ea typeface="Open Sans"/>
                <a:cs typeface="Open Sans"/>
                <a:sym typeface="Open Sans"/>
              </a:rPr>
              <a:t>everyday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x="6738349" y="977200"/>
            <a:ext cx="19275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200">
                <a:solidFill>
                  <a:srgbClr val="808285"/>
                </a:solidFill>
                <a:latin typeface="Open Sans"/>
                <a:ea typeface="Open Sans"/>
                <a:cs typeface="Open Sans"/>
                <a:sym typeface="Open Sans"/>
              </a:rPr>
              <a:t>10MM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6719906" y="1410648"/>
            <a:ext cx="20592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808285"/>
                </a:solidFill>
                <a:latin typeface="Open Sans"/>
                <a:ea typeface="Open Sans"/>
                <a:cs typeface="Open Sans"/>
                <a:sym typeface="Open Sans"/>
              </a:rPr>
              <a:t>Requests/second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3677350" y="4516425"/>
            <a:ext cx="16518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808285"/>
                </a:solidFill>
                <a:latin typeface="Open Sans"/>
                <a:ea typeface="Open Sans"/>
                <a:cs typeface="Open Sans"/>
                <a:sym typeface="Open Sans"/>
              </a:rPr>
              <a:t>websites, apps &amp; APIs in 150 countries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3857250" y="3779122"/>
            <a:ext cx="14280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200">
                <a:solidFill>
                  <a:srgbClr val="808285"/>
                </a:solidFill>
                <a:latin typeface="Open Sans"/>
                <a:ea typeface="Open Sans"/>
                <a:cs typeface="Open Sans"/>
                <a:sym typeface="Open Sans"/>
              </a:rPr>
              <a:t>6M+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287950" y="105301"/>
            <a:ext cx="82296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What is Cloudflare?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/>
        </p:nvSpPr>
        <p:spPr>
          <a:xfrm>
            <a:off x="287950" y="333901"/>
            <a:ext cx="82296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What is Cloudflare?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381000" y="3252706"/>
            <a:ext cx="7575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7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Attackers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495" y="2979210"/>
            <a:ext cx="577925" cy="581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495" y="1836859"/>
            <a:ext cx="577925" cy="581392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/>
        </p:nvSpPr>
        <p:spPr>
          <a:xfrm>
            <a:off x="381000" y="2106875"/>
            <a:ext cx="7575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7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Visitors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381000" y="2590511"/>
            <a:ext cx="7575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7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Crawlers</a:t>
            </a:r>
            <a:br>
              <a:rPr lang="en" sz="7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7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&amp; bots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2495" y="2405935"/>
            <a:ext cx="577925" cy="581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6199" y="2390364"/>
            <a:ext cx="530725" cy="5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2276475" y="2232560"/>
            <a:ext cx="986100" cy="986100"/>
          </a:xfrm>
          <a:prstGeom prst="ellipse">
            <a:avLst/>
          </a:prstGeom>
          <a:noFill/>
          <a:ln cap="flat" cmpd="sng" w="19050">
            <a:solidFill>
              <a:srgbClr val="F69259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/>
        </p:nvSpPr>
        <p:spPr>
          <a:xfrm>
            <a:off x="2388723" y="2770301"/>
            <a:ext cx="7575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Your website</a:t>
            </a:r>
          </a:p>
        </p:txBody>
      </p:sp>
      <p:sp>
        <p:nvSpPr>
          <p:cNvPr id="60" name="Shape 60"/>
          <p:cNvSpPr/>
          <p:nvPr/>
        </p:nvSpPr>
        <p:spPr>
          <a:xfrm>
            <a:off x="2238198" y="2536440"/>
            <a:ext cx="125100" cy="41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4283150" y="3252706"/>
            <a:ext cx="7575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7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Attackers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645" y="2979210"/>
            <a:ext cx="577925" cy="581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645" y="1836859"/>
            <a:ext cx="577925" cy="58139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4283150" y="2106875"/>
            <a:ext cx="7575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7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Visitors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4283150" y="2590511"/>
            <a:ext cx="7575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7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Crawlers</a:t>
            </a:r>
            <a:br>
              <a:rPr lang="en" sz="7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7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&amp; bots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4645" y="2405935"/>
            <a:ext cx="577925" cy="581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20475" y="2339254"/>
            <a:ext cx="530725" cy="5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/>
          <p:nvPr/>
        </p:nvSpPr>
        <p:spPr>
          <a:xfrm>
            <a:off x="7490752" y="2181451"/>
            <a:ext cx="986100" cy="986100"/>
          </a:xfrm>
          <a:prstGeom prst="ellipse">
            <a:avLst/>
          </a:prstGeom>
          <a:noFill/>
          <a:ln cap="flat" cmpd="sng" w="19050">
            <a:solidFill>
              <a:srgbClr val="F692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7603000" y="2773726"/>
            <a:ext cx="7575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Your website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53374" y="2485327"/>
            <a:ext cx="507125" cy="50714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7382053" y="3188361"/>
            <a:ext cx="1224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700">
                <a:solidFill>
                  <a:srgbClr val="F69259"/>
                </a:solidFill>
                <a:latin typeface="Open Sans"/>
                <a:ea typeface="Open Sans"/>
                <a:cs typeface="Open Sans"/>
                <a:sym typeface="Open Sans"/>
              </a:rPr>
              <a:t>Cloudflare Protected</a:t>
            </a:r>
          </a:p>
        </p:txBody>
      </p:sp>
      <p:cxnSp>
        <p:nvCxnSpPr>
          <p:cNvPr id="72" name="Shape 72"/>
          <p:cNvCxnSpPr/>
          <p:nvPr/>
        </p:nvCxnSpPr>
        <p:spPr>
          <a:xfrm>
            <a:off x="3965098" y="1424854"/>
            <a:ext cx="0" cy="2651700"/>
          </a:xfrm>
          <a:prstGeom prst="straightConnector1">
            <a:avLst/>
          </a:prstGeom>
          <a:noFill/>
          <a:ln cap="flat" cmpd="sng" w="9525">
            <a:solidFill>
              <a:srgbClr val="E5E7E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Shape 7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14891" y="2830431"/>
            <a:ext cx="827719" cy="482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69387" y="2138721"/>
            <a:ext cx="2176413" cy="482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27197" y="2191137"/>
            <a:ext cx="827719" cy="482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75602" y="2621553"/>
            <a:ext cx="2176413" cy="12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280737" y="2770904"/>
            <a:ext cx="827719" cy="482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02364" y="2202031"/>
            <a:ext cx="827700" cy="832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991348" y="2633357"/>
            <a:ext cx="408562" cy="4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463630" y="2682912"/>
            <a:ext cx="757500" cy="122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22600"/>
            <a:ext cx="9143999" cy="591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oudFlare (black)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