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497c28ff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497c28ff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497c28ff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497c28ff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497c28f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497c28f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d8b13a0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d8b13a0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497c28ff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497c28ff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497c28ff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497c28ff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497c28ff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497c28ff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497c28ff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497c28ff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497c28ff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497c28ff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d8b13a0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d8b13a0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97c28f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97c28f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497c28f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497c28f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497c28f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497c28f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497c28ff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497c28ff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497c28ff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497c28ff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497c28ff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497c28ff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497c28ff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497c28ff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497c28f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497c28f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Grice on (Speaker Occasion) Meaning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Attempt #2</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u="sng">
                <a:solidFill>
                  <a:schemeClr val="dk1"/>
                </a:solidFill>
              </a:rPr>
              <a:t>A meant something or other by utterance U</a:t>
            </a:r>
            <a:r>
              <a:rPr lang="en" sz="1700">
                <a:solidFill>
                  <a:schemeClr val="dk1"/>
                </a:solidFill>
              </a:rPr>
              <a:t> iff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457200" rtl="0" algn="l">
              <a:spcBef>
                <a:spcPts val="0"/>
              </a:spcBef>
              <a:spcAft>
                <a:spcPts val="0"/>
              </a:spcAft>
              <a:buClr>
                <a:schemeClr val="dk1"/>
              </a:buClr>
              <a:buSzPts val="1100"/>
              <a:buFont typeface="Arial"/>
              <a:buNone/>
            </a:pPr>
            <a:r>
              <a:rPr lang="en" sz="1700">
                <a:solidFill>
                  <a:schemeClr val="dk1"/>
                </a:solidFill>
              </a:rPr>
              <a:t>A intended U to cause an audience to believe something, and to recognize that they are so intended.</a:t>
            </a:r>
            <a:endParaRPr sz="1700">
              <a:solidFill>
                <a:schemeClr val="dk1"/>
              </a:solidFill>
            </a:endParaRPr>
          </a:p>
          <a:p>
            <a:pPr indent="45720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rPr lang="en" sz="1700">
                <a:solidFill>
                  <a:schemeClr val="dk1"/>
                </a:solidFill>
              </a:rPr>
              <a:t>Counterexamples to sufficiency:</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 Merely showing:</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Herod presents Salome with John the Baptist's head.</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Giving someone a photo versus drawing them a picture of a theft.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1000"/>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animEffect filter="fade" transition="in">
                                      <p:cBhvr>
                                        <p:cTn dur="1000"/>
                                        <p:tgtEl>
                                          <p:spTgt spid="1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animEffect filter="fade" transition="in">
                                      <p:cBhvr>
                                        <p:cTn dur="1000"/>
                                        <p:tgtEl>
                                          <p:spTgt spid="10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proposal</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u="sng">
                <a:solidFill>
                  <a:schemeClr val="dk1"/>
                </a:solidFill>
              </a:rPr>
              <a:t>A meant something or other by utterance U</a:t>
            </a:r>
            <a:r>
              <a:rPr lang="en" sz="1700">
                <a:solidFill>
                  <a:schemeClr val="dk1"/>
                </a:solidFill>
              </a:rPr>
              <a:t> iff …</a:t>
            </a:r>
            <a:endParaRPr sz="1700">
              <a:solidFill>
                <a:schemeClr val="dk1"/>
              </a:solidFill>
            </a:endParaRPr>
          </a:p>
          <a:p>
            <a:pPr indent="0" lvl="0" marL="457200" rtl="0" algn="l">
              <a:spcBef>
                <a:spcPts val="0"/>
              </a:spcBef>
              <a:spcAft>
                <a:spcPts val="0"/>
              </a:spcAft>
              <a:buNone/>
            </a:pPr>
            <a:r>
              <a:t/>
            </a:r>
            <a:endParaRPr/>
          </a:p>
          <a:p>
            <a:pPr indent="0" lvl="0" marL="457200" rtl="0" algn="l">
              <a:spcBef>
                <a:spcPts val="1600"/>
              </a:spcBef>
              <a:spcAft>
                <a:spcPts val="0"/>
              </a:spcAft>
              <a:buNone/>
            </a:pPr>
            <a:r>
              <a:rPr lang="en">
                <a:solidFill>
                  <a:srgbClr val="000000"/>
                </a:solidFill>
              </a:rPr>
              <a:t>A intended U to cause an audience to believe something by reason of the recognition that they were so-intended to believe.</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This sort of intention (to produce an effect by reason of the recognition of the intention), is known as a Gricean (or “reflexive”) intention, and has been argued to be relevant to many philosophically interesting interpersonal phenomena.</a:t>
            </a:r>
            <a:endParaRPr>
              <a:solidFill>
                <a:srgbClr val="000000"/>
              </a:solidFill>
            </a:endParaRPr>
          </a:p>
          <a:p>
            <a:pPr indent="0" lvl="0" marL="0" rtl="0" algn="l">
              <a:spcBef>
                <a:spcPts val="1600"/>
              </a:spcBef>
              <a:spcAft>
                <a:spcPts val="0"/>
              </a:spcAft>
              <a:buClr>
                <a:schemeClr val="dk1"/>
              </a:buClr>
              <a:buSzPts val="1100"/>
              <a:buFont typeface="Arial"/>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10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1000"/>
                                        <p:tgtEl>
                                          <p:spTgt spid="1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On this account, </a:t>
            </a:r>
            <a:r>
              <a:rPr i="1" lang="en" sz="1700">
                <a:solidFill>
                  <a:schemeClr val="dk1"/>
                </a:solidFill>
              </a:rPr>
              <a:t>meaning</a:t>
            </a:r>
            <a:r>
              <a:rPr lang="en" sz="1700">
                <a:solidFill>
                  <a:schemeClr val="dk1"/>
                </a:solidFill>
              </a:rPr>
              <a:t> is a species of </a:t>
            </a:r>
            <a:r>
              <a:rPr i="1" lang="en" sz="1700">
                <a:solidFill>
                  <a:schemeClr val="dk1"/>
                </a:solidFill>
              </a:rPr>
              <a:t>intending</a:t>
            </a:r>
            <a:r>
              <a:rPr lang="en" sz="1700">
                <a:solidFill>
                  <a:schemeClr val="dk1"/>
                </a:solidFill>
              </a:rPr>
              <a: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notions of intending, believing, and judging for a reason are essential </a:t>
            </a:r>
            <a:r>
              <a:rPr lang="en" sz="1700">
                <a:solidFill>
                  <a:schemeClr val="dk1"/>
                </a:solidFill>
              </a:rPr>
              <a:t>components</a:t>
            </a:r>
            <a:r>
              <a:rPr lang="en" sz="1700">
                <a:solidFill>
                  <a:schemeClr val="dk1"/>
                </a:solidFill>
              </a:rPr>
              <a:t> of the </a:t>
            </a:r>
            <a:r>
              <a:rPr i="1" lang="en" sz="1700">
                <a:solidFill>
                  <a:schemeClr val="dk1"/>
                </a:solidFill>
              </a:rPr>
              <a:t>explanans </a:t>
            </a:r>
            <a:r>
              <a:rPr lang="en" sz="1700">
                <a:solidFill>
                  <a:schemeClr val="dk1"/>
                </a:solidFill>
              </a:rPr>
              <a:t>(the stuff forming the explanation). </a:t>
            </a:r>
            <a:endParaRPr sz="1700">
              <a:solidFill>
                <a:schemeClr val="dk1"/>
              </a:solidFill>
            </a:endParaRPr>
          </a:p>
          <a:p>
            <a:pPr indent="0" lvl="0" marL="0" rtl="0" algn="l">
              <a:spcBef>
                <a:spcPts val="0"/>
              </a:spcBef>
              <a:spcAft>
                <a:spcPts val="1600"/>
              </a:spcAft>
              <a:buNone/>
            </a:pPr>
            <a:r>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Worry: intended “perlocutionary” effects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If I try to motivate you to vote for Brown  by telling you that he once ran a marathon, does this analysis entail that I meant "you should vote for Brown"?</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Grice: no, because it is not my plan that you will believe that you should vote for him </a:t>
            </a:r>
            <a:r>
              <a:rPr i="1" lang="en" sz="1700">
                <a:solidFill>
                  <a:schemeClr val="dk1"/>
                </a:solidFill>
              </a:rPr>
              <a:t>because</a:t>
            </a:r>
            <a:r>
              <a:rPr lang="en" sz="1700">
                <a:solidFill>
                  <a:schemeClr val="dk1"/>
                </a:solidFill>
              </a:rPr>
              <a:t> you recognize that that's my plan for you.  It's my plan that you will believe that you should vote for him because you are impressed by marathoners (whereas it is my plan that you will believe </a:t>
            </a:r>
            <a:r>
              <a:rPr i="1" lang="en" sz="1700">
                <a:solidFill>
                  <a:schemeClr val="dk1"/>
                </a:solidFill>
              </a:rPr>
              <a:t>that he’s a marathoner</a:t>
            </a:r>
            <a:r>
              <a:rPr lang="en" sz="1700">
                <a:solidFill>
                  <a:schemeClr val="dk1"/>
                </a:solidFill>
              </a:rPr>
              <a:t> because you recognize that that’s my plan for you).</a:t>
            </a:r>
            <a:endParaRPr sz="1700">
              <a:solidFill>
                <a:schemeClr val="dk1"/>
              </a:solidFill>
            </a:endParaRPr>
          </a:p>
          <a:p>
            <a:pPr indent="0" lvl="0" marL="0" rtl="0" algn="l">
              <a:spcBef>
                <a:spcPts val="0"/>
              </a:spcBef>
              <a:spcAft>
                <a:spcPts val="1600"/>
              </a:spcAft>
              <a:buNone/>
            </a:pPr>
            <a:r>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0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10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1000"/>
                                        <p:tgtEl>
                                          <p:spTgt spid="12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Worry: peopling our talking lives with armies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Does this account amount to "peopling all our talking life with armies of psychological occurrences"?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Grice: no, because even in the absence of conscious, explicit plans "we are presumed to intend the normal consequences of our actions," and in judging intentions we ask "which intention in a particular situation would fit in with some purpose [the agent] obviously had, and in some unusual cases we ask the agent afterwards and the answer is "like a decision, a decision about how what he said is to be taken" (113).</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Another way to answer: yes, and real ones rather than merely imputed ones, but only psychological occurrences that are typically routinized, unconscious and tacit. What is intended to happen and not to happen when you throw a dart?  Arguably, lots of complex things that are not on the conscious surface of your cognition.</a:t>
            </a:r>
            <a:endParaRPr sz="1700">
              <a:solidFill>
                <a:schemeClr val="dk1"/>
              </a:solidFill>
            </a:endParaRPr>
          </a:p>
          <a:p>
            <a:pPr indent="0" lvl="0" marL="0" rtl="0" algn="l">
              <a:spcBef>
                <a:spcPts val="0"/>
              </a:spcBef>
              <a:spcAft>
                <a:spcPts val="1600"/>
              </a:spcAft>
              <a:buNone/>
            </a:pPr>
            <a:r>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000"/>
                                        <p:tgtEl>
                                          <p:spTgt spid="1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Alleged counterexample to sufficiency (Schiffer)</a:t>
            </a:r>
            <a:endParaRPr/>
          </a:p>
          <a:p>
            <a:pPr indent="0" lvl="0" marL="0" rtl="0" algn="l">
              <a:spcBef>
                <a:spcPts val="0"/>
              </a:spcBef>
              <a:spcAft>
                <a:spcPts val="0"/>
              </a:spcAft>
              <a:buNone/>
            </a:pPr>
            <a:r>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Planting evidence, hoping to be observed, but hoping to look like you were trying not to be observed, expecting the audience, in reasoning to the belief that p, to take it that the best explanation of your wanting them to believe p involves p being true.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Possible response: The audience must be intended to recognize not only the belief-producing intention, but also that they are intended to recognize the belief producing intention.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This sort of problem has been argued to iterate, which may require that all intentions about the recognition of the belief-producing intention be intended to be recognized.</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This can be thought of as requiring a kind of openness philosophers call “common [or mutual] knowledge:” "It is common knowledge between us that p" = (?) We both know that p and we know that we know that p and we know that we know that we know that p and . . .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10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10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1000"/>
                                        <p:tgtEl>
                                          <p:spTgt spid="13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Alleged counterexamples to necessity</a:t>
            </a:r>
            <a:endParaRPr/>
          </a:p>
          <a:p>
            <a:pPr indent="0" lvl="0" marL="0" rtl="0" algn="l">
              <a:spcBef>
                <a:spcPts val="0"/>
              </a:spcBef>
              <a:spcAft>
                <a:spcPts val="0"/>
              </a:spcAft>
              <a:buNone/>
            </a:pPr>
            <a:r>
              <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don't expect them to believe you (plea of innocence to a skeptical judge)</a:t>
            </a:r>
            <a:endParaRPr/>
          </a:p>
          <a:p>
            <a:pPr indent="-342900" lvl="0" marL="457200" rtl="0" algn="l">
              <a:spcBef>
                <a:spcPts val="0"/>
              </a:spcBef>
              <a:spcAft>
                <a:spcPts val="0"/>
              </a:spcAft>
              <a:buSzPts val="1800"/>
              <a:buChar char="●"/>
            </a:pPr>
            <a:r>
              <a:rPr lang="en"/>
              <a:t>You think they already believe it (exam answer)</a:t>
            </a:r>
            <a:endParaRPr/>
          </a:p>
          <a:p>
            <a:pPr indent="-342900" lvl="0" marL="457200" rtl="0" algn="l">
              <a:spcBef>
                <a:spcPts val="0"/>
              </a:spcBef>
              <a:spcAft>
                <a:spcPts val="0"/>
              </a:spcAft>
              <a:buSzPts val="1800"/>
              <a:buChar char="●"/>
            </a:pPr>
            <a:r>
              <a:rPr lang="en"/>
              <a:t>You don't have an audience (soliloquy)</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10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1000"/>
                                        <p:tgtEl>
                                          <p:spTgt spid="1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animEffect filter="fade" transition="in">
                                      <p:cBhvr>
                                        <p:cTn dur="1000"/>
                                        <p:tgtEl>
                                          <p:spTgt spid="14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worries about the reductive strategy</a:t>
            </a:r>
            <a:endParaRPr/>
          </a:p>
        </p:txBody>
      </p:sp>
      <p:sp>
        <p:nvSpPr>
          <p:cNvPr id="151" name="Google Shape;151;p29"/>
          <p:cNvSpPr txBox="1"/>
          <p:nvPr>
            <p:ph idx="1" type="body"/>
          </p:nvPr>
        </p:nvSpPr>
        <p:spPr>
          <a:xfrm>
            <a:off x="311700" y="11316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Reductive circularity?  Is the complex intention that is needed, on this account, to mean that I’ll be on American Airlines flight 77 to Boston two weeks from Tuesday, really an intention that anyone could have prior to having a sentence that means that I’ll be on … (etc.)?</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Explaining the clear by the obscure?  Are facts about what people intend and believe really suited to provide explanations of meaning---are they better understood, less mysterious, easier to explain than facts about what words mean?</a:t>
            </a:r>
            <a:endParaRPr sz="1700">
              <a:solidFill>
                <a:schemeClr val="dk1"/>
              </a:solidFill>
            </a:endParaRPr>
          </a:p>
          <a:p>
            <a:pPr indent="0" lvl="0" marL="0" rtl="0" algn="l">
              <a:spcBef>
                <a:spcPts val="0"/>
              </a:spcBef>
              <a:spcAft>
                <a:spcPts val="1600"/>
              </a:spcAft>
              <a:buNone/>
            </a:pPr>
            <a:r>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Sketch of the rest of the reductive strategy</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Grice's explanation of "timeless" linguistic expression meaning (word-meaning, sentence-meaning) as </a:t>
            </a:r>
            <a:r>
              <a:rPr i="1" lang="en" sz="1600">
                <a:solidFill>
                  <a:schemeClr val="dk1"/>
                </a:solidFill>
              </a:rPr>
              <a:t>standardized speaker meaning</a:t>
            </a:r>
            <a:r>
              <a:rPr lang="en" sz="1600">
                <a:solidFill>
                  <a:schemeClr val="dk1"/>
                </a:solidFill>
              </a:rPr>
              <a: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Expression E means M in community C iff members of C have it in their repertoire to (speaker-) mean M by using E, expecting the success of their Gricean intentions to depend on the audience’s knowledge that E has been so used in the past. (You’ll remember that Evans borrows this idea in "The Causal Theory of Reference".)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Connection to the notion of a common practice being </a:t>
            </a:r>
            <a:r>
              <a:rPr i="1" lang="en" sz="1600">
                <a:solidFill>
                  <a:schemeClr val="dk1"/>
                </a:solidFill>
              </a:rPr>
              <a:t>conventional</a:t>
            </a:r>
            <a:r>
              <a:rPr lang="en" sz="1600">
                <a:solidFill>
                  <a:schemeClr val="dk1"/>
                </a:solidFill>
              </a:rPr>
              <a: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David Lewis: a conventional practice is one that has a certain kind of rational inertia: it continues because the common knowledge that it has been followed gives us good reason to keep following it and to expect others to keep following it as well.  (Grice’s notion of having a tool in one’s “</a:t>
            </a:r>
            <a:r>
              <a:rPr lang="en" sz="1600">
                <a:solidFill>
                  <a:schemeClr val="dk1"/>
                </a:solidFill>
              </a:rPr>
              <a:t>repertoire</a:t>
            </a:r>
            <a:r>
              <a:rPr lang="en" sz="1600">
                <a:solidFill>
                  <a:schemeClr val="dk1"/>
                </a:solidFill>
              </a:rPr>
              <a:t>” seems to me better suited to explaining linguistic conventions, among others, but it is less well worked-out. More on this when we get to Millikan.) </a:t>
            </a:r>
            <a:endParaRPr sz="1600">
              <a:solidFill>
                <a:schemeClr val="dk1"/>
              </a:solidFill>
            </a:endParaRPr>
          </a:p>
          <a:p>
            <a:pPr indent="0" lvl="0" marL="0" rtl="0" algn="l">
              <a:spcBef>
                <a:spcPts val="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Utterance literal meaning and</a:t>
            </a:r>
            <a:r>
              <a:rPr i="1" lang="en"/>
              <a:t> what is said</a:t>
            </a:r>
            <a:endParaRPr i="1"/>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Both in this paper and in “Logic and Conversation,” in an important sense Grice’s </a:t>
            </a:r>
            <a:r>
              <a:rPr i="1" lang="en">
                <a:solidFill>
                  <a:schemeClr val="dk1"/>
                </a:solidFill>
              </a:rPr>
              <a:t>ultimate </a:t>
            </a:r>
            <a:r>
              <a:rPr lang="en">
                <a:solidFill>
                  <a:schemeClr val="dk1"/>
                </a:solidFill>
              </a:rPr>
              <a:t>target is a concept that he calls </a:t>
            </a:r>
            <a:r>
              <a:rPr i="1" lang="en">
                <a:solidFill>
                  <a:schemeClr val="dk1"/>
                </a:solidFill>
              </a:rPr>
              <a:t>what is said</a:t>
            </a:r>
            <a:r>
              <a:rPr lang="en">
                <a:solidFill>
                  <a:schemeClr val="dk1"/>
                </a:solidFill>
              </a:rPr>
              <a:t> when a speaker uses a sentence.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is a species of “utterance literal meaning,” and it is closely akin to what Frege and Russell called the proposition expressed by the speaker with the sentence.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Grice ties </a:t>
            </a:r>
            <a:r>
              <a:rPr i="1" lang="en">
                <a:solidFill>
                  <a:schemeClr val="dk1"/>
                </a:solidFill>
              </a:rPr>
              <a:t>what is said</a:t>
            </a:r>
            <a:r>
              <a:rPr lang="en">
                <a:solidFill>
                  <a:schemeClr val="dk1"/>
                </a:solidFill>
              </a:rPr>
              <a:t> to </a:t>
            </a:r>
            <a:r>
              <a:rPr i="1" lang="en">
                <a:solidFill>
                  <a:schemeClr val="dk1"/>
                </a:solidFill>
              </a:rPr>
              <a:t>truth</a:t>
            </a:r>
            <a:r>
              <a:rPr lang="en">
                <a:solidFill>
                  <a:schemeClr val="dk1"/>
                </a:solidFill>
              </a:rPr>
              <a:t> (does the speaker literally speak truly?) and to the conventional meanings and syntactic arrangement of the expressions that make up the sentence, but he (neither in these papers nor elsewhere) finds a more detailed account that satisfies him.</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Targets for Grice:</a:t>
            </a:r>
            <a:endParaRPr/>
          </a:p>
        </p:txBody>
      </p:sp>
      <p:sp>
        <p:nvSpPr>
          <p:cNvPr id="61" name="Google Shape;61;p14"/>
          <p:cNvSpPr txBox="1"/>
          <p:nvPr>
            <p:ph idx="1" type="body"/>
          </p:nvPr>
        </p:nvSpPr>
        <p:spPr>
          <a:xfrm>
            <a:off x="236975" y="1111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The nature of communicative action.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The ground and constitution of linguistic meaning.</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Upshot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Communicative action is </a:t>
            </a:r>
            <a:r>
              <a:rPr i="1" lang="en"/>
              <a:t>rational, </a:t>
            </a:r>
            <a:r>
              <a:rPr i="1" lang="en"/>
              <a:t>intentional </a:t>
            </a:r>
            <a:r>
              <a:rPr lang="en"/>
              <a:t>behavior with distinctive aims of producing cognitive effects in an audience through their own exercise of rational judgment. </a:t>
            </a:r>
            <a:endParaRPr/>
          </a:p>
          <a:p>
            <a:pPr indent="-342900" lvl="0" marL="457200" rtl="0" algn="l">
              <a:spcBef>
                <a:spcPts val="0"/>
              </a:spcBef>
              <a:spcAft>
                <a:spcPts val="0"/>
              </a:spcAft>
              <a:buSzPts val="1800"/>
              <a:buChar char="●"/>
            </a:pPr>
            <a:r>
              <a:rPr lang="en"/>
              <a:t>Linguistic meaning is grounded in standardized routines for communicative action.</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i="1" lang="en"/>
              <a:t>avowed </a:t>
            </a:r>
            <a:r>
              <a:rPr lang="en"/>
              <a:t>target: one thing we mean by “mean”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Given the foundational, theoretical goals, it is curious that “Meaning” proceeds as a </a:t>
            </a:r>
            <a:r>
              <a:rPr i="1" lang="en" sz="1700">
                <a:solidFill>
                  <a:schemeClr val="dk1"/>
                </a:solidFill>
              </a:rPr>
              <a:t>conceptual analysis</a:t>
            </a:r>
            <a:r>
              <a:rPr lang="en" sz="1700">
                <a:solidFill>
                  <a:schemeClr val="dk1"/>
                </a:solidFill>
              </a:rPr>
              <a:t> of what Grice takes to be an ordinary concept we sometimes express with the verb “mean,” the concept to which he gives the technical name ‘speaker occasion meaning.’</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the project of conceptual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Establish that there is something to analyze -- i.e., that there is a certain concept that we already understand -- in a way that allows us to assess the adequacy of proposed definitions.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Suggest an analysis: for instance, a condition that is (according to the proposed analysis) necessary and sufficient for the concept to apply.</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Test the definition by looking for counterexamples: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Evaluate </a:t>
            </a:r>
            <a:r>
              <a:rPr i="1" lang="en" sz="1600">
                <a:solidFill>
                  <a:schemeClr val="dk1"/>
                </a:solidFill>
              </a:rPr>
              <a:t>necessity </a:t>
            </a:r>
            <a:r>
              <a:rPr lang="en" sz="1600">
                <a:solidFill>
                  <a:schemeClr val="dk1"/>
                </a:solidFill>
              </a:rPr>
              <a:t>by looking for actual or possible cases to which we are confident (using our conceptual competence) that the concept applies but the definition does not.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Evaluate </a:t>
            </a:r>
            <a:r>
              <a:rPr i="1" lang="en" sz="1600">
                <a:solidFill>
                  <a:schemeClr val="dk1"/>
                </a:solidFill>
              </a:rPr>
              <a:t>sufficiency </a:t>
            </a:r>
            <a:r>
              <a:rPr lang="en" sz="1600">
                <a:solidFill>
                  <a:schemeClr val="dk1"/>
                </a:solidFill>
              </a:rPr>
              <a:t>by looking for a case where the definition applies but the concept does not.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Refine the definition to accommodate the counterexamples.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Repeat.</a:t>
            </a:r>
            <a:endParaRPr sz="1600">
              <a:solidFill>
                <a:schemeClr val="dk1"/>
              </a:solidFill>
            </a:endParaRPr>
          </a:p>
          <a:p>
            <a:pPr indent="0" lvl="0" marL="0" rtl="0" algn="l">
              <a:spcBef>
                <a:spcPts val="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1000"/>
                                        <p:tgtEl>
                                          <p:spTgt spid="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animEffect filter="fade" transition="in">
                                      <p:cBhvr>
                                        <p:cTn dur="1000"/>
                                        <p:tgtEl>
                                          <p:spTgt spid="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animEffect filter="fade" transition="in">
                                      <p:cBhvr>
                                        <p:cTn dur="1000"/>
                                        <p:tgtEl>
                                          <p:spTgt spid="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animEffect filter="fade" transition="in">
                                      <p:cBhvr>
                                        <p:cTn dur="1000"/>
                                        <p:tgtEl>
                                          <p:spTgt spid="7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ways of assessing Grice’s account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As conceptual analysis: does it successfully identify and explicate an ordinary concept?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As foundational philosophy of language: does it develop a concept (whether an ordinary one or not) that is of particular interest in the serious explanation of communication and linguistic meaning?</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Gricean analysis, first step: pointing at the target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By "means" sometimes we mean something like “indicates”, "entails" or “makes likely”, with no special communicative connection (many tree-rings </a:t>
            </a:r>
            <a:r>
              <a:rPr i="1" lang="en" sz="1600">
                <a:solidFill>
                  <a:schemeClr val="dk1"/>
                </a:solidFill>
              </a:rPr>
              <a:t>means </a:t>
            </a:r>
            <a:r>
              <a:rPr lang="en" sz="1600">
                <a:solidFill>
                  <a:schemeClr val="dk1"/>
                </a:solidFill>
              </a:rPr>
              <a:t>the tree is old).  We are not interested in this sense (the “natural” sense) of "means'.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Sometimes, too, we just mean "intends", again without any necessary connection to communication (they meant to call their mother).  We are not interested in this sense of "means" either.</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But sometimes we are talking about “meaning” in one or another broadly communicative or linguistic sense  Such senses of "means" we call </a:t>
            </a:r>
            <a:r>
              <a:rPr i="1" lang="en" sz="1600">
                <a:solidFill>
                  <a:schemeClr val="dk1"/>
                </a:solidFill>
              </a:rPr>
              <a:t>non-natural </a:t>
            </a:r>
            <a:r>
              <a:rPr lang="en" sz="1600">
                <a:solidFill>
                  <a:schemeClr val="dk1"/>
                </a:solidFill>
              </a:rPr>
              <a:t>meaning (maybe a better term would have been </a:t>
            </a:r>
            <a:r>
              <a:rPr i="1" lang="en" sz="1600">
                <a:solidFill>
                  <a:schemeClr val="dk1"/>
                </a:solidFill>
              </a:rPr>
              <a:t>artifactual</a:t>
            </a:r>
            <a:r>
              <a:rPr lang="en" sz="1600">
                <a:solidFill>
                  <a:schemeClr val="dk1"/>
                </a:solidFill>
              </a:rPr>
              <a:t>). Our target is a concept for one variety of non-natural meaning.</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Varieties of non-natural meaning</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Speaker occasion meaning: Agent A meant something in performing action U. This is what Grice is interested in in this paper.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Expression timeless meaning: The expression E means something in community 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Utterance literal meaning: A's utterance U literally meant something.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1600"/>
              </a:spcBef>
              <a:spcAft>
                <a:spcPts val="1600"/>
              </a:spcAft>
              <a:buNone/>
            </a:pPr>
            <a:r>
              <a:rPr lang="en">
                <a:solidFill>
                  <a:schemeClr val="dk1"/>
                </a:solidFill>
              </a:rPr>
              <a:t>Speaker occasion meaning is supposed to be </a:t>
            </a:r>
            <a:r>
              <a:rPr i="1" lang="en">
                <a:solidFill>
                  <a:schemeClr val="dk1"/>
                </a:solidFill>
              </a:rPr>
              <a:t>propositional</a:t>
            </a:r>
            <a:r>
              <a:rPr lang="en">
                <a:solidFill>
                  <a:schemeClr val="dk1"/>
                </a:solidFill>
              </a:rPr>
              <a:t>, whereas the others are propositional only as applied to sentences (if even then).</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Attempt #1</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dk1"/>
                </a:solidFill>
              </a:rPr>
              <a:t>A meant something or other by utterance U</a:t>
            </a:r>
            <a:r>
              <a:rPr lang="en" sz="1700">
                <a:solidFill>
                  <a:schemeClr val="dk1"/>
                </a:solidFill>
              </a:rPr>
              <a:t> iff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457200" lvl="0" marL="0" rtl="0" algn="l">
              <a:spcBef>
                <a:spcPts val="0"/>
              </a:spcBef>
              <a:spcAft>
                <a:spcPts val="0"/>
              </a:spcAft>
              <a:buNone/>
            </a:pPr>
            <a:r>
              <a:rPr lang="en" sz="1700">
                <a:solidFill>
                  <a:schemeClr val="dk1"/>
                </a:solidFill>
              </a:rPr>
              <a:t>A intended U to cause an audience to believe something.</a:t>
            </a:r>
            <a:endParaRPr sz="1700">
              <a:solidFill>
                <a:schemeClr val="dk1"/>
              </a:solidFill>
            </a:endParaRPr>
          </a:p>
          <a:p>
            <a:pPr indent="45720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Counterexamples to sufficiency: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Fiddling with your phone to make people think you are busy.</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Secretly planting evidence to implicate someone in a crime.</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1000"/>
                                        <p:tgtEl>
                                          <p:spTgt spid="1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