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3C5DD-3611-4C6A-9477-9178137D68D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2082-B116-4E8B-B183-845FDB32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2082-B116-4E8B-B183-845FDB32B4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1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Electronics High Risk Investigation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5729130"/>
            <a:ext cx="40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Donald MacIntyre – April 14,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Sensing Requirements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Block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75910"/>
              </p:ext>
            </p:extLst>
          </p:nvPr>
        </p:nvGraphicFramePr>
        <p:xfrm>
          <a:off x="1344613" y="1836039"/>
          <a:ext cx="100584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757"/>
                <a:gridCol w="820564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Power Sensing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Voltage: 120 VRMS 60 Hz  Current: 0.5 ARMS min, 20 ARMS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Digital: Digital value representing the amount of current sensed.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Digital: Digital value representing the amount of voltage sensed.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Measure current through and voltage across a load, at a sample rate high enough to calculate RMS values of non-sinusoidal waveforms.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Current Sensing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Concept Selection – Pugh Table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8028"/>
              </p:ext>
            </p:extLst>
          </p:nvPr>
        </p:nvGraphicFramePr>
        <p:xfrm>
          <a:off x="3300413" y="944880"/>
          <a:ext cx="5422900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/>
                <a:gridCol w="1404620"/>
                <a:gridCol w="1386840"/>
                <a:gridCol w="1386840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Current Sense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Sampling Resistor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Hall Effect Sensor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Integrated Circuit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Effect on circuit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Voltage Sensing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Concept Selection – Pugh Table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35511"/>
              </p:ext>
            </p:extLst>
          </p:nvPr>
        </p:nvGraphicFramePr>
        <p:xfrm>
          <a:off x="1152143" y="982980"/>
          <a:ext cx="10058401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3795"/>
                <a:gridCol w="3649188"/>
                <a:gridCol w="2655418"/>
              </a:tblGrid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Selection 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Differential Amplifier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Optical Isolator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Interfacing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Isolation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2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11852"/>
              </p:ext>
            </p:extLst>
          </p:nvPr>
        </p:nvGraphicFramePr>
        <p:xfrm>
          <a:off x="1152144" y="168021"/>
          <a:ext cx="10058400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Voltage: DC Input Voltage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Digital: Control Signals From Main Unit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Analog: Current Measurement data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Analog: Voltage Measurement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Digital: Control information to main unit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Digital: Load Switching Control Enable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 current and voltage sampling hardware, control switching circuitry and transmit/receive data to/from main unit.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81371"/>
              </p:ext>
            </p:extLst>
          </p:nvPr>
        </p:nvGraphicFramePr>
        <p:xfrm>
          <a:off x="1097280" y="2154555"/>
          <a:ext cx="10058400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0855"/>
                <a:gridCol w="2556845"/>
                <a:gridCol w="2082089"/>
                <a:gridCol w="1138611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Selection 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 MSP430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STMicro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Tools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– Design Risk Mitigation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9139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Based on analysis completed, the power supply design was broken up into an iterative process with two solutions.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4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– Generation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845734"/>
            <a:ext cx="490145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Recom</a:t>
            </a:r>
            <a:r>
              <a:rPr lang="en-US" dirty="0" smtClean="0"/>
              <a:t> Switch Mode Supply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Will provide </a:t>
            </a:r>
            <a:r>
              <a:rPr lang="en-US" dirty="0"/>
              <a:t>e</a:t>
            </a:r>
            <a:r>
              <a:rPr lang="en-US" dirty="0" smtClean="0"/>
              <a:t>lectrical isolation during testing and debugging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 proven and working solution thus allowing for debugging and troubleshooting efforts to be spent working on more serious unknowns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Shortcomings of Generation 1 Power Supply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Recom</a:t>
            </a:r>
            <a:r>
              <a:rPr lang="en-US" dirty="0" smtClean="0"/>
              <a:t> power supplies are expensive ($12.34 dollars a unit) and would not be feasible for a production environment  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98733" y="2460414"/>
            <a:ext cx="5943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– Generation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530" y="2685536"/>
            <a:ext cx="6203393" cy="2616702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1097280" y="1845734"/>
            <a:ext cx="475158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Capacitively</a:t>
            </a:r>
            <a:r>
              <a:rPr lang="en-US" dirty="0" smtClean="0"/>
              <a:t> Coupled Power Supply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Will provide a cheap solution allowing the project to meet cost goals.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Will provide a smaller implementation thus taking up less board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Shortcomings of Generation 2 Power Supply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Dependent on low power demands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electronics will be running at line potential (no isolation), which is common in competing products such as the Kill-a-Watt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931390" cy="1450757"/>
          </a:xfrm>
        </p:spPr>
        <p:txBody>
          <a:bodyPr/>
          <a:lstStyle/>
          <a:p>
            <a:r>
              <a:rPr lang="en-US" dirty="0" smtClean="0"/>
              <a:t>Load Switch – Design 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77444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Triac</a:t>
            </a:r>
            <a:r>
              <a:rPr lang="en-US" dirty="0" smtClean="0"/>
              <a:t> – bidirectional device, commonly used as switches in AC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MOC3063M – optically coupled </a:t>
            </a:r>
            <a:r>
              <a:rPr lang="en-US" dirty="0" err="1" smtClean="0"/>
              <a:t>triac</a:t>
            </a:r>
            <a:r>
              <a:rPr lang="en-US" dirty="0" smtClean="0"/>
              <a:t> driver, allows isolated source (processor) to drive the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Contains zero crossing circuitry thus mitigating need to develop software to fire the </a:t>
            </a:r>
            <a:r>
              <a:rPr lang="en-US" dirty="0" err="1" smtClean="0"/>
              <a:t>triac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Mitigates 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Inexpensive proven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isolation between processor and AC line electronics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Meets all design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ability to meet stretch goal of phase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32830" y="3017380"/>
            <a:ext cx="5943600" cy="31470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028670" y="286603"/>
            <a:ext cx="2771775" cy="2409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8670" y="2622441"/>
            <a:ext cx="32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MOC3063M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9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 Protection – Design 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92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Surge Protection easily mitigated as it is addressed by all electronics currently manufactured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Surge protection circuitry: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effect on circuit during normal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 will dissipate excess energy in event of a surge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Slow blow fuse will further protect circuitry by blowing if MOV fails as a short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7587" y="2460414"/>
            <a:ext cx="5943600" cy="2794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15679" y="3010051"/>
            <a:ext cx="2215978" cy="1694726"/>
          </a:xfrm>
          <a:prstGeom prst="ellipse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326806" cy="1450757"/>
          </a:xfrm>
        </p:spPr>
        <p:txBody>
          <a:bodyPr/>
          <a:lstStyle/>
          <a:p>
            <a:r>
              <a:rPr lang="en-US" dirty="0" smtClean="0"/>
              <a:t>Current Sensing – Design 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99152" cy="20116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Hall Effect Current Sensor – Provides a DC voltage that can be sampled by controller which corresponds to measured current.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Mitigates 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Inexpensive proven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Isolation between digital and AC line electronics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Due to Hall Effect, no effect on the load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69" y="3857414"/>
            <a:ext cx="5943600" cy="23336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09489" y="286603"/>
            <a:ext cx="2139315" cy="13258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531031" y="2046658"/>
            <a:ext cx="4217773" cy="3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Energy Management System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Electronics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Risk Specification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Risk Investigation – Solutions Considered – Pugh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Risk Mitigation Design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Parts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Testing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Uncertainties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318569" cy="1450757"/>
          </a:xfrm>
        </p:spPr>
        <p:txBody>
          <a:bodyPr/>
          <a:lstStyle/>
          <a:p>
            <a:r>
              <a:rPr lang="en-US" dirty="0" smtClean="0"/>
              <a:t>Voltage Sensing – Design 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8677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Optically Isolated Amplifier designed for voltage sensing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2V input range, high input impedance minimizing loading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differential output voltage proportional to input voltage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sigma delta modulation to transmit across isolation barrier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ACPL-C87A, requires reference voltage with respect to neutral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Simply DC power supply needed to provide 5V reference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Mitigates 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Inexpensive proven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Little effect on load</a:t>
            </a:r>
          </a:p>
          <a:p>
            <a:pPr marL="201168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47165" y="105032"/>
            <a:ext cx="1924050" cy="1524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7587" y="1841911"/>
            <a:ext cx="5943600" cy="44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0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Design Risk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3719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Mitigates 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Extensive application notes and source code available, can be used as a basis for this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Excellent development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Has analog to digital hardware built in thus eliminating need for custom ADC hardware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64898" y="1834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57955"/>
              </p:ext>
            </p:extLst>
          </p:nvPr>
        </p:nvGraphicFramePr>
        <p:xfrm>
          <a:off x="6064898" y="1737360"/>
          <a:ext cx="59340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7248367" imgH="5438809" progId="Visio.Drawing.15">
                  <p:embed/>
                </p:oleObj>
              </mc:Choice>
              <mc:Fallback>
                <p:oleObj name="Visio" r:id="rId4" imgW="7248367" imgH="54388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898" y="1737360"/>
                        <a:ext cx="5934075" cy="445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12424" y="5402424"/>
            <a:ext cx="243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of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" y="92603"/>
            <a:ext cx="9278645" cy="442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86" y="4634318"/>
            <a:ext cx="626832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305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Four Phase Testing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1 – Breadboard Testing of Functional 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2 – Initial Firmware Development with Evaluation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3 – Interface Processor Evaluation Board to Functional 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Phase 4 – Prototype Evaluation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67068"/>
              </p:ext>
            </p:extLst>
          </p:nvPr>
        </p:nvGraphicFramePr>
        <p:xfrm>
          <a:off x="1292906" y="3517641"/>
          <a:ext cx="10058400" cy="2397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3761"/>
                <a:gridCol w="3554639"/>
              </a:tblGrid>
              <a:tr h="59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Phase 1 – Breadboard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2015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2 – Controller Eval / Firmware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May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3 – Controller Eval Integration with Functions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September  - October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Phase 4 – Prototype 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October – November 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58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Power Supply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Effect of Power Line Communication (PLC)  on power supply </a:t>
            </a:r>
            <a:r>
              <a:rPr lang="en-US" dirty="0" smtClean="0"/>
              <a:t>currently </a:t>
            </a:r>
            <a:r>
              <a:rPr lang="en-US" dirty="0" smtClean="0"/>
              <a:t>is an unknown.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Power Sensing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Rate at which we want to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I/O needed for PLC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Communication protocol between PLC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transmission speeds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Required power calculations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Sampling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7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 descr="The Official Dilbert Website featuring Scott Adams Dilbert strips, animations and m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12" y="1379375"/>
            <a:ext cx="609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Management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Energy Management system is being developed to provide a modular power control and monitoring solution for homes and small business allowing for improved energy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Energy Management System allows users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Monitor total power consumption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and schedule power consumption remotely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Energy Management will consist of two principal hardware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Main Unit – Contains master controller, data storage and hosts web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Remote Units – Contains all necessary hardware electronics to perform: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Load switching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Power measurements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Power line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Unit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2" y="92499"/>
            <a:ext cx="5162123" cy="4389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64" y="92499"/>
            <a:ext cx="45324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Outlet 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00" y="398215"/>
            <a:ext cx="55137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Outlet Modules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simplify the system electronics risk investigation, the remote outlet modules were focused on and the investigation was broken into the following parts: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Power Supply – AC to DC Power Conversion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Surge Protection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Switching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Power Sensing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Current Sensing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Voltage Sensing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Block Requirements and Concept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45262"/>
              </p:ext>
            </p:extLst>
          </p:nvPr>
        </p:nvGraphicFramePr>
        <p:xfrm>
          <a:off x="1097280" y="160745"/>
          <a:ext cx="1005840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 to DC Power Supply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 Voltage: 120 VRMS 60 Hz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 Voltage: Low voltage DC Supply and references voltages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Power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watts or less expected (will depend on final circuit design needs)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 AC line voltages to necessary voltages to power all other modules.  Each module powered by this block will have current and voltage power requirements which this block shall meet.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14392"/>
              </p:ext>
            </p:extLst>
          </p:nvPr>
        </p:nvGraphicFramePr>
        <p:xfrm>
          <a:off x="1097280" y="1930237"/>
          <a:ext cx="10058400" cy="2716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906"/>
                <a:gridCol w="3443996"/>
                <a:gridCol w="1800454"/>
                <a:gridCol w="2591044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Selection 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Capacitive </a:t>
                      </a:r>
                      <a:r>
                        <a:rPr lang="en-US" sz="1100">
                          <a:effectLst/>
                        </a:rPr>
                        <a:t>Coupled Circuit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Supply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Switch Mode Supply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Delivered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Isolation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9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 Protection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Block Requirements and Concept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54539"/>
              </p:ext>
            </p:extLst>
          </p:nvPr>
        </p:nvGraphicFramePr>
        <p:xfrm>
          <a:off x="1181100" y="142875"/>
          <a:ext cx="575691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345"/>
                <a:gridCol w="4785565"/>
              </a:tblGrid>
              <a:tr h="181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Surge Protection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3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Voltage: 120 VRMS 60 Hz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3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Voltage: Surge protected output voltage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3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Surge Energy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Investigate recommendations for typical household branch circuit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module shall provide protection from voltage spikes and/or surges which is typically seen in the home due to lightning strikes.  In the event of a power surge/spike all devices shall be protected such that they are functional after a power event.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39136"/>
              </p:ext>
            </p:extLst>
          </p:nvPr>
        </p:nvGraphicFramePr>
        <p:xfrm>
          <a:off x="1202055" y="1976617"/>
          <a:ext cx="8555816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739"/>
                <a:gridCol w="1189496"/>
                <a:gridCol w="1093652"/>
                <a:gridCol w="1341820"/>
                <a:gridCol w="1340109"/>
              </a:tblGrid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Concepts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Selection Criteria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TVS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TSPD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Energy Dissipated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Response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Clamping Voltage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Length of Life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58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Continue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5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Switching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Block Requirements and Concept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Energy Management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 Electronics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06645"/>
              </p:ext>
            </p:extLst>
          </p:nvPr>
        </p:nvGraphicFramePr>
        <p:xfrm>
          <a:off x="1097280" y="91821"/>
          <a:ext cx="10058400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Switching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Voltage: 120 VRMS 60 Hz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Digital:  Enable Signal with the desired status of the switch control unit encoded.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Current: Ability to conduct 20 ARMS with minimal power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Capable of switching a load on or off based on an input signal.  A system stretch goal also includes being able to modify the power delivered to a load thus producing a dimming functionality which would provide a method for saving power for purely resistive loads.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24206"/>
              </p:ext>
            </p:extLst>
          </p:nvPr>
        </p:nvGraphicFramePr>
        <p:xfrm>
          <a:off x="1097280" y="2026920"/>
          <a:ext cx="10058400" cy="30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4411"/>
                <a:gridCol w="1544970"/>
                <a:gridCol w="1667683"/>
                <a:gridCol w="2641336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Selection Criteria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Transistor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Switching 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Isolation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Interfacing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Dissipated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Phase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1656</Words>
  <Application>Microsoft Office PowerPoint</Application>
  <PresentationFormat>Widescreen</PresentationFormat>
  <Paragraphs>572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Wingdings</vt:lpstr>
      <vt:lpstr>Retrospect</vt:lpstr>
      <vt:lpstr>Visio</vt:lpstr>
      <vt:lpstr>Energy Management System</vt:lpstr>
      <vt:lpstr>Presentation Overview</vt:lpstr>
      <vt:lpstr>Energy Management System Overview</vt:lpstr>
      <vt:lpstr>Main Unit </vt:lpstr>
      <vt:lpstr>Remote Outlet Modules</vt:lpstr>
      <vt:lpstr>Remote Outlet Modules</vt:lpstr>
      <vt:lpstr>Power Supply</vt:lpstr>
      <vt:lpstr>Surge Protection</vt:lpstr>
      <vt:lpstr>Load Switching</vt:lpstr>
      <vt:lpstr>Power Sensing Requirements</vt:lpstr>
      <vt:lpstr>Power – Current Sensing </vt:lpstr>
      <vt:lpstr>Power – Voltage Sensing</vt:lpstr>
      <vt:lpstr>Controller</vt:lpstr>
      <vt:lpstr>Power Supply – Design Risk Mitigation </vt:lpstr>
      <vt:lpstr>Power Supply – Generation 1</vt:lpstr>
      <vt:lpstr>Power Supply – Generation 2</vt:lpstr>
      <vt:lpstr>Load Switch – Design Risk Mitigation</vt:lpstr>
      <vt:lpstr>Surge Protection – Design Risk Mitigation</vt:lpstr>
      <vt:lpstr>Current Sensing – Design Risk Mitigation</vt:lpstr>
      <vt:lpstr>Voltage Sensing – Design Risk Mitigation</vt:lpstr>
      <vt:lpstr>Controller – Design Risk Mitigation</vt:lpstr>
      <vt:lpstr>Parts List</vt:lpstr>
      <vt:lpstr>Testing Strategy</vt:lpstr>
      <vt:lpstr>Uncertainties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Management System</dc:title>
  <dc:creator>Donald MacIntyre</dc:creator>
  <cp:lastModifiedBy>Donald MacIntyre</cp:lastModifiedBy>
  <cp:revision>23</cp:revision>
  <dcterms:created xsi:type="dcterms:W3CDTF">2015-04-09T19:57:11Z</dcterms:created>
  <dcterms:modified xsi:type="dcterms:W3CDTF">2015-04-14T00:53:04Z</dcterms:modified>
</cp:coreProperties>
</file>