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6" r:id="rId1"/>
  </p:sldMasterIdLst>
  <p:sldIdLst>
    <p:sldId id="256" r:id="rId2"/>
    <p:sldId id="257" r:id="rId3"/>
    <p:sldId id="258" r:id="rId4"/>
    <p:sldId id="259" r:id="rId5"/>
    <p:sldId id="265" r:id="rId6"/>
    <p:sldId id="267" r:id="rId7"/>
    <p:sldId id="260" r:id="rId8"/>
    <p:sldId id="266" r:id="rId9"/>
    <p:sldId id="261" r:id="rId10"/>
    <p:sldId id="268" r:id="rId11"/>
    <p:sldId id="269" r:id="rId12"/>
    <p:sldId id="270" r:id="rId13"/>
    <p:sldId id="262"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B312FC-E7CC-4BE2-906B-3529EFE5CFF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312FC-E7CC-4BE2-906B-3529EFE5CFF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312FC-E7CC-4BE2-906B-3529EFE5CFF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B312FC-E7CC-4BE2-906B-3529EFE5CFF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FB312FC-E7CC-4BE2-906B-3529EFE5CFF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B312FC-E7CC-4BE2-906B-3529EFE5CFF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DF181-B9A0-4013-92DF-2D6DF89D341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B312FC-E7CC-4BE2-906B-3529EFE5CFF2}"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B312FC-E7CC-4BE2-906B-3529EFE5CFF2}"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312FC-E7CC-4BE2-906B-3529EFE5CFF2}" type="datetimeFigureOut">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FB312FC-E7CC-4BE2-906B-3529EFE5CFF2}" type="datetimeFigureOut">
              <a:rPr lang="en-US" smtClean="0"/>
              <a:t>4/14/2015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21DF181-B9A0-4013-92DF-2D6DF89D34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312FC-E7CC-4BE2-906B-3529EFE5CFF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DF181-B9A0-4013-92DF-2D6DF89D34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FB312FC-E7CC-4BE2-906B-3529EFE5CFF2}" type="datetimeFigureOut">
              <a:rPr lang="en-US" smtClean="0"/>
              <a:t>4/14/2015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21DF181-B9A0-4013-92DF-2D6DF89D34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616671" y="1629013"/>
            <a:ext cx="5648623" cy="1204306"/>
          </a:xfrm>
        </p:spPr>
        <p:txBody>
          <a:bodyPr/>
          <a:lstStyle/>
          <a:p>
            <a:r>
              <a:rPr lang="en-US" dirty="0" smtClean="0"/>
              <a:t>Energy Management System</a:t>
            </a:r>
            <a:endParaRPr lang="en-US" dirty="0"/>
          </a:p>
        </p:txBody>
      </p:sp>
      <p:sp>
        <p:nvSpPr>
          <p:cNvPr id="3" name="Subtitle 2"/>
          <p:cNvSpPr>
            <a:spLocks noGrp="1"/>
          </p:cNvSpPr>
          <p:nvPr>
            <p:ph type="subTitle" idx="1"/>
          </p:nvPr>
        </p:nvSpPr>
        <p:spPr>
          <a:xfrm rot="19140000">
            <a:off x="1130103" y="2374818"/>
            <a:ext cx="6511131" cy="536722"/>
          </a:xfrm>
        </p:spPr>
        <p:txBody>
          <a:bodyPr>
            <a:normAutofit fontScale="92500" lnSpcReduction="20000"/>
          </a:bodyPr>
          <a:lstStyle/>
          <a:p>
            <a:r>
              <a:rPr lang="en-US" sz="1900" dirty="0" smtClean="0"/>
              <a:t>Power Line Communication</a:t>
            </a:r>
          </a:p>
          <a:p>
            <a:r>
              <a:rPr lang="en-US" dirty="0" smtClean="0"/>
              <a:t>Ryan McLaughlin</a:t>
            </a:r>
            <a:endParaRPr lang="en-US" dirty="0"/>
          </a:p>
        </p:txBody>
      </p:sp>
    </p:spTree>
    <p:extLst>
      <p:ext uri="{BB962C8B-B14F-4D97-AF65-F5344CB8AC3E}">
        <p14:creationId xmlns:p14="http://schemas.microsoft.com/office/powerpoint/2010/main" val="231260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smtClean="0"/>
              <a:t>Further, can reduce bits sent for each power component.</a:t>
            </a:r>
          </a:p>
          <a:p>
            <a:r>
              <a:rPr lang="en-US" dirty="0" smtClean="0"/>
              <a:t>SP: 14 bits of precision too high – perhaps </a:t>
            </a:r>
            <a:r>
              <a:rPr lang="en-US" dirty="0" smtClean="0"/>
              <a:t>11</a:t>
            </a:r>
            <a:endParaRPr lang="en-US" dirty="0" smtClean="0"/>
          </a:p>
          <a:p>
            <a:r>
              <a:rPr lang="en-US" dirty="0" smtClean="0"/>
              <a:t>TP: </a:t>
            </a:r>
            <a:r>
              <a:rPr lang="en-US" dirty="0" smtClean="0"/>
              <a:t>V: 5-6 </a:t>
            </a:r>
            <a:r>
              <a:rPr lang="en-US" dirty="0" smtClean="0"/>
              <a:t>bit measure from 100 V, I:10-11 bits, PF:5-6 bits</a:t>
            </a:r>
          </a:p>
          <a:p>
            <a:r>
              <a:rPr lang="en-US" dirty="0" smtClean="0"/>
              <a:t>New Equations:</a:t>
            </a:r>
          </a:p>
          <a:p>
            <a:r>
              <a:rPr lang="en-US" dirty="0" smtClean="0"/>
              <a:t>SP: </a:t>
            </a:r>
            <a:r>
              <a:rPr lang="en-US" b="0" dirty="0">
                <a:solidFill>
                  <a:srgbClr val="000000"/>
                </a:solidFill>
                <a:latin typeface="Cambria Math"/>
              </a:rPr>
              <a:t>𝐵&gt;(𝑀𝐹</a:t>
            </a:r>
            <a:r>
              <a:rPr lang="en-US" sz="1050" b="0" dirty="0">
                <a:solidFill>
                  <a:srgbClr val="000000"/>
                </a:solidFill>
                <a:latin typeface="Cambria Math"/>
              </a:rPr>
              <a:t>𝐷</a:t>
            </a:r>
            <a:r>
              <a:rPr lang="en-US" b="0" dirty="0">
                <a:solidFill>
                  <a:srgbClr val="000000"/>
                </a:solidFill>
                <a:latin typeface="Cambria Math"/>
              </a:rPr>
              <a:t>+𝑀</a:t>
            </a:r>
            <a:r>
              <a:rPr lang="en-US" sz="1050" b="0" dirty="0">
                <a:solidFill>
                  <a:srgbClr val="000000"/>
                </a:solidFill>
                <a:latin typeface="Cambria Math"/>
              </a:rPr>
              <a:t>𝑅</a:t>
            </a:r>
            <a:r>
              <a:rPr lang="en-US" b="0" dirty="0">
                <a:solidFill>
                  <a:srgbClr val="000000"/>
                </a:solidFill>
                <a:latin typeface="Cambria Math"/>
              </a:rPr>
              <a:t>𝐹</a:t>
            </a:r>
            <a:r>
              <a:rPr lang="en-US" sz="1050" b="0" dirty="0">
                <a:solidFill>
                  <a:srgbClr val="000000"/>
                </a:solidFill>
                <a:latin typeface="Cambria Math"/>
              </a:rPr>
              <a:t>𝑅</a:t>
            </a:r>
            <a:r>
              <a:rPr lang="en-US" b="0" dirty="0">
                <a:solidFill>
                  <a:srgbClr val="000000"/>
                </a:solidFill>
                <a:latin typeface="Cambria Math"/>
              </a:rPr>
              <a:t>−𝑀</a:t>
            </a:r>
            <a:r>
              <a:rPr lang="en-US" sz="1050" b="0" dirty="0">
                <a:solidFill>
                  <a:srgbClr val="000000"/>
                </a:solidFill>
                <a:latin typeface="Cambria Math"/>
              </a:rPr>
              <a:t>𝑅</a:t>
            </a:r>
            <a:r>
              <a:rPr lang="en-US" b="0" dirty="0">
                <a:solidFill>
                  <a:srgbClr val="000000"/>
                </a:solidFill>
                <a:latin typeface="Cambria Math"/>
              </a:rPr>
              <a:t>𝐹</a:t>
            </a:r>
            <a:r>
              <a:rPr lang="en-US" sz="1050" b="0" dirty="0">
                <a:solidFill>
                  <a:srgbClr val="000000"/>
                </a:solidFill>
                <a:latin typeface="Cambria Math"/>
              </a:rPr>
              <a:t>𝐷</a:t>
            </a:r>
            <a:r>
              <a:rPr lang="en-US" b="0" dirty="0">
                <a:solidFill>
                  <a:srgbClr val="000000"/>
                </a:solidFill>
                <a:latin typeface="Cambria Math"/>
              </a:rPr>
              <a:t>)∗(𝑃+[⌈𝑙𝑜𝑔</a:t>
            </a:r>
            <a:r>
              <a:rPr lang="en-US" sz="1050" b="0" dirty="0">
                <a:solidFill>
                  <a:srgbClr val="000000"/>
                </a:solidFill>
                <a:latin typeface="Cambria Math"/>
              </a:rPr>
              <a:t>2</a:t>
            </a:r>
            <a:r>
              <a:rPr lang="en-US" b="0" dirty="0">
                <a:solidFill>
                  <a:srgbClr val="000000"/>
                </a:solidFill>
                <a:latin typeface="Cambria Math"/>
              </a:rPr>
              <a:t>(𝑀)⌉]+ 𝑃𝑜𝑤𝑒𝑟) </a:t>
            </a:r>
            <a:endParaRPr lang="en-US" dirty="0" smtClean="0"/>
          </a:p>
          <a:p>
            <a:r>
              <a:rPr lang="en-US" dirty="0" smtClean="0"/>
              <a:t>TP: </a:t>
            </a:r>
            <a:r>
              <a:rPr lang="en-US" b="0" dirty="0">
                <a:solidFill>
                  <a:srgbClr val="000000"/>
                </a:solidFill>
                <a:latin typeface="Cambria Math"/>
              </a:rPr>
              <a:t>𝐵&gt;(𝑀𝐹</a:t>
            </a:r>
            <a:r>
              <a:rPr lang="en-US" sz="1050" b="0" dirty="0">
                <a:solidFill>
                  <a:srgbClr val="000000"/>
                </a:solidFill>
                <a:latin typeface="Cambria Math"/>
              </a:rPr>
              <a:t>𝐷</a:t>
            </a:r>
            <a:r>
              <a:rPr lang="en-US" b="0" dirty="0">
                <a:solidFill>
                  <a:srgbClr val="000000"/>
                </a:solidFill>
                <a:latin typeface="Cambria Math"/>
              </a:rPr>
              <a:t>+𝑀</a:t>
            </a:r>
            <a:r>
              <a:rPr lang="en-US" sz="1050" b="0" dirty="0">
                <a:solidFill>
                  <a:srgbClr val="000000"/>
                </a:solidFill>
                <a:latin typeface="Cambria Math"/>
              </a:rPr>
              <a:t>𝑅</a:t>
            </a:r>
            <a:r>
              <a:rPr lang="en-US" b="0" dirty="0">
                <a:solidFill>
                  <a:srgbClr val="000000"/>
                </a:solidFill>
                <a:latin typeface="Cambria Math"/>
              </a:rPr>
              <a:t>𝐹</a:t>
            </a:r>
            <a:r>
              <a:rPr lang="en-US" sz="1050" b="0" dirty="0">
                <a:solidFill>
                  <a:srgbClr val="000000"/>
                </a:solidFill>
                <a:latin typeface="Cambria Math"/>
              </a:rPr>
              <a:t>𝑅</a:t>
            </a:r>
            <a:r>
              <a:rPr lang="en-US" b="0" dirty="0">
                <a:solidFill>
                  <a:srgbClr val="000000"/>
                </a:solidFill>
                <a:latin typeface="Cambria Math"/>
              </a:rPr>
              <a:t>−𝑀</a:t>
            </a:r>
            <a:r>
              <a:rPr lang="en-US" sz="1050" b="0" dirty="0">
                <a:solidFill>
                  <a:srgbClr val="000000"/>
                </a:solidFill>
                <a:latin typeface="Cambria Math"/>
              </a:rPr>
              <a:t>𝑅</a:t>
            </a:r>
            <a:r>
              <a:rPr lang="en-US" b="0" dirty="0">
                <a:solidFill>
                  <a:srgbClr val="000000"/>
                </a:solidFill>
                <a:latin typeface="Cambria Math"/>
              </a:rPr>
              <a:t>𝐹</a:t>
            </a:r>
            <a:r>
              <a:rPr lang="en-US" sz="1050" b="0" dirty="0">
                <a:solidFill>
                  <a:srgbClr val="000000"/>
                </a:solidFill>
                <a:latin typeface="Cambria Math"/>
              </a:rPr>
              <a:t>𝐷</a:t>
            </a:r>
            <a:r>
              <a:rPr lang="en-US" b="0" dirty="0">
                <a:solidFill>
                  <a:srgbClr val="000000"/>
                </a:solidFill>
                <a:latin typeface="Cambria Math"/>
              </a:rPr>
              <a:t>)∗(𝑃+[⌈𝑙𝑜𝑔</a:t>
            </a:r>
            <a:r>
              <a:rPr lang="en-US" sz="1050" b="0" dirty="0">
                <a:solidFill>
                  <a:srgbClr val="000000"/>
                </a:solidFill>
                <a:latin typeface="Cambria Math"/>
              </a:rPr>
              <a:t>2</a:t>
            </a:r>
            <a:r>
              <a:rPr lang="en-US" b="0" dirty="0">
                <a:solidFill>
                  <a:srgbClr val="000000"/>
                </a:solidFill>
                <a:latin typeface="Cambria Math"/>
              </a:rPr>
              <a:t>(𝑀)⌉]+ 𝑉+𝐼+𝑃𝐹) </a:t>
            </a:r>
            <a:endParaRPr lang="en-US" b="0" dirty="0" smtClean="0">
              <a:solidFill>
                <a:srgbClr val="000000"/>
              </a:solidFill>
              <a:latin typeface="Cambria Math"/>
            </a:endParaRPr>
          </a:p>
          <a:p>
            <a:endParaRPr lang="en-US" dirty="0" smtClean="0"/>
          </a:p>
          <a:p>
            <a:r>
              <a:rPr lang="en-US" dirty="0" smtClean="0"/>
              <a:t>Assuming CY8CP10/20 (p=56), new bit values, and M</a:t>
            </a:r>
            <a:r>
              <a:rPr lang="en-US" baseline="-25000" dirty="0" smtClean="0"/>
              <a:t>R</a:t>
            </a:r>
            <a:r>
              <a:rPr lang="en-US" dirty="0" smtClean="0"/>
              <a:t>(modules)=5,</a:t>
            </a:r>
          </a:p>
          <a:p>
            <a:r>
              <a:rPr lang="en-US" dirty="0" smtClean="0"/>
              <a:t>SP: 536 bps (out of 2400)</a:t>
            </a:r>
          </a:p>
          <a:p>
            <a:r>
              <a:rPr lang="en-US" dirty="0" smtClean="0"/>
              <a:t>TP: 632 bps (out of 2400)</a:t>
            </a:r>
            <a:endParaRPr lang="en-US" dirty="0"/>
          </a:p>
        </p:txBody>
      </p:sp>
    </p:spTree>
    <p:extLst>
      <p:ext uri="{BB962C8B-B14F-4D97-AF65-F5344CB8AC3E}">
        <p14:creationId xmlns:p14="http://schemas.microsoft.com/office/powerpoint/2010/main" val="349902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pic>
        <p:nvPicPr>
          <p:cNvPr id="4" name="Content Placeholder 3" descr="F:\Users\Ryan\Desktop\PLC Commands.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1407" y="1100138"/>
            <a:ext cx="4463410" cy="3579812"/>
          </a:xfrm>
          <a:prstGeom prst="rect">
            <a:avLst/>
          </a:prstGeom>
          <a:noFill/>
          <a:ln>
            <a:noFill/>
          </a:ln>
        </p:spPr>
      </p:pic>
    </p:spTree>
    <p:extLst>
      <p:ext uri="{BB962C8B-B14F-4D97-AF65-F5344CB8AC3E}">
        <p14:creationId xmlns:p14="http://schemas.microsoft.com/office/powerpoint/2010/main" val="267665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smtClean="0"/>
              <a:t>While the CY8CPLC10/20 Chip has not been chosen yet, it is a balanced chip:</a:t>
            </a:r>
          </a:p>
          <a:p>
            <a:pPr>
              <a:buFont typeface="Arial" panose="020B0604020202020204" pitchFamily="34" charset="0"/>
              <a:buChar char="•"/>
            </a:pPr>
            <a:r>
              <a:rPr lang="en-US" dirty="0" smtClean="0"/>
              <a:t>28 Pins (between 16&amp;48) making it middle ground for size/routing concerns</a:t>
            </a:r>
          </a:p>
          <a:p>
            <a:pPr>
              <a:buFont typeface="Arial" panose="020B0604020202020204" pitchFamily="34" charset="0"/>
              <a:buChar char="•"/>
            </a:pPr>
            <a:r>
              <a:rPr lang="en-US" dirty="0" smtClean="0"/>
              <a:t>Full Collision handling means no compromise</a:t>
            </a:r>
          </a:p>
          <a:p>
            <a:pPr>
              <a:buFont typeface="Arial" panose="020B0604020202020204" pitchFamily="34" charset="0"/>
              <a:buChar char="•"/>
            </a:pPr>
            <a:r>
              <a:rPr lang="en-US" dirty="0" smtClean="0"/>
              <a:t>Adequate speed for maintained real time statistics given modifications</a:t>
            </a:r>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marL="0" indent="0"/>
            <a:r>
              <a:rPr lang="en-US" dirty="0" smtClean="0"/>
              <a:t>Options for circuit coupling are transformer vs capacitive coupling, which will be decided based on microcontroller’s coupling. (loss of isolation advantage if using a transformer when the microcontroller isn’t)</a:t>
            </a:r>
            <a:endParaRPr lang="en-US" dirty="0"/>
          </a:p>
        </p:txBody>
      </p:sp>
    </p:spTree>
    <p:extLst>
      <p:ext uri="{BB962C8B-B14F-4D97-AF65-F5344CB8AC3E}">
        <p14:creationId xmlns:p14="http://schemas.microsoft.com/office/powerpoint/2010/main" val="118634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Vital to choose &amp; test chip(s) as soon as possible.</a:t>
            </a:r>
          </a:p>
          <a:p>
            <a:r>
              <a:rPr lang="en-US" dirty="0" smtClean="0"/>
              <a:t>At least four phases of testing recommended</a:t>
            </a:r>
          </a:p>
          <a:p>
            <a:pPr>
              <a:buAutoNum type="arabicParenR"/>
            </a:pPr>
            <a:r>
              <a:rPr lang="en-US" dirty="0" smtClean="0"/>
              <a:t>Microcontroller &amp; PLC</a:t>
            </a:r>
          </a:p>
          <a:p>
            <a:pPr>
              <a:buAutoNum type="arabicParenR"/>
            </a:pPr>
            <a:r>
              <a:rPr lang="en-US" dirty="0" smtClean="0"/>
              <a:t>(Microcontroller &amp; PLC)x2</a:t>
            </a:r>
          </a:p>
          <a:p>
            <a:pPr>
              <a:buAutoNum type="arabicParenR"/>
            </a:pPr>
            <a:r>
              <a:rPr lang="en-US" dirty="0" smtClean="0"/>
              <a:t>Full unit test, test sending commands to relay/switch, </a:t>
            </a:r>
            <a:r>
              <a:rPr lang="en-US" dirty="0" err="1" smtClean="0"/>
              <a:t>etc</a:t>
            </a:r>
            <a:endParaRPr lang="en-US" dirty="0" smtClean="0"/>
          </a:p>
          <a:p>
            <a:pPr>
              <a:buAutoNum type="arabicParenR"/>
            </a:pPr>
            <a:r>
              <a:rPr lang="en-US" dirty="0" smtClean="0"/>
              <a:t>Completion Tests</a:t>
            </a:r>
          </a:p>
          <a:p>
            <a:pPr>
              <a:buAutoNum type="arabicParenR"/>
            </a:pPr>
            <a:endParaRPr lang="en-US" dirty="0"/>
          </a:p>
        </p:txBody>
      </p:sp>
    </p:spTree>
    <p:extLst>
      <p:ext uri="{BB962C8B-B14F-4D97-AF65-F5344CB8AC3E}">
        <p14:creationId xmlns:p14="http://schemas.microsoft.com/office/powerpoint/2010/main" val="198980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Uncertainties</a:t>
            </a:r>
            <a:endParaRPr lang="en-US" dirty="0"/>
          </a:p>
        </p:txBody>
      </p:sp>
      <p:sp>
        <p:nvSpPr>
          <p:cNvPr id="3" name="Content Placeholder 2"/>
          <p:cNvSpPr>
            <a:spLocks noGrp="1"/>
          </p:cNvSpPr>
          <p:nvPr>
            <p:ph idx="1"/>
          </p:nvPr>
        </p:nvSpPr>
        <p:spPr/>
        <p:txBody>
          <a:bodyPr/>
          <a:lstStyle/>
          <a:p>
            <a:r>
              <a:rPr lang="en-US" dirty="0" smtClean="0"/>
              <a:t>Coupling Circuitry (Determined by microcontroller)</a:t>
            </a:r>
          </a:p>
          <a:p>
            <a:r>
              <a:rPr lang="en-US" dirty="0" smtClean="0"/>
              <a:t>PLC chip choice</a:t>
            </a:r>
          </a:p>
          <a:p>
            <a:pPr>
              <a:buFont typeface="Arial" panose="020B0604020202020204" pitchFamily="34" charset="0"/>
              <a:buChar char="•"/>
            </a:pPr>
            <a:r>
              <a:rPr lang="en-US" dirty="0" smtClean="0"/>
              <a:t>Smaller chip is more easily integrated, but doesn’t leave huge speed margin</a:t>
            </a:r>
          </a:p>
          <a:p>
            <a:pPr>
              <a:buFont typeface="Arial" panose="020B0604020202020204" pitchFamily="34" charset="0"/>
              <a:buChar char="•"/>
            </a:pPr>
            <a:r>
              <a:rPr lang="en-US" dirty="0" smtClean="0"/>
              <a:t>Examination of  number of pins vs routing complexity</a:t>
            </a:r>
          </a:p>
          <a:p>
            <a:pPr>
              <a:buFont typeface="Arial" panose="020B0604020202020204" pitchFamily="34" charset="0"/>
              <a:buChar char="•"/>
            </a:pPr>
            <a:r>
              <a:rPr lang="en-US" dirty="0" smtClean="0"/>
              <a:t>Chip prices</a:t>
            </a:r>
            <a:endParaRPr lang="en-US" dirty="0"/>
          </a:p>
          <a:p>
            <a:pPr marL="0" indent="0"/>
            <a:r>
              <a:rPr lang="en-US" dirty="0" smtClean="0"/>
              <a:t>Fit within single gang box, or require 2?</a:t>
            </a:r>
          </a:p>
          <a:p>
            <a:pPr marL="0" indent="0"/>
            <a:endParaRPr lang="en-US" dirty="0" smtClean="0"/>
          </a:p>
        </p:txBody>
      </p:sp>
    </p:spTree>
    <p:extLst>
      <p:ext uri="{BB962C8B-B14F-4D97-AF65-F5344CB8AC3E}">
        <p14:creationId xmlns:p14="http://schemas.microsoft.com/office/powerpoint/2010/main" val="82661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special thanks to Dr. </a:t>
            </a:r>
            <a:r>
              <a:rPr lang="en-US" dirty="0" err="1" smtClean="0"/>
              <a:t>Kwasinski</a:t>
            </a:r>
            <a:r>
              <a:rPr lang="en-US" dirty="0" smtClean="0"/>
              <a:t> for his support &amp; advice.</a:t>
            </a:r>
          </a:p>
          <a:p>
            <a:r>
              <a:rPr lang="en-US" dirty="0"/>
              <a:t>Datasheets:</a:t>
            </a:r>
          </a:p>
          <a:p>
            <a:r>
              <a:rPr lang="en-US" dirty="0"/>
              <a:t>http://www.cypress.com/?docID=45757</a:t>
            </a:r>
          </a:p>
          <a:p>
            <a:r>
              <a:rPr lang="en-US" dirty="0"/>
              <a:t>http://www.cypress.com/?docID=50840</a:t>
            </a:r>
          </a:p>
          <a:p>
            <a:r>
              <a:rPr lang="en-US" dirty="0"/>
              <a:t>http://www.st.com/web/en/resource/technical/document/datasheet/CD00096923.pdf</a:t>
            </a:r>
          </a:p>
          <a:p>
            <a:r>
              <a:rPr lang="en-US" dirty="0"/>
              <a:t>http://www.st.com/web/en/resource/technical/document/datasheet/CD00274120.pdf</a:t>
            </a:r>
          </a:p>
          <a:p>
            <a:r>
              <a:rPr lang="en-US" dirty="0"/>
              <a:t>http://www.st.com/st-web-ui/static/active/en/resource/technical/document/datasheet/CD00294970.pdf</a:t>
            </a:r>
          </a:p>
          <a:p>
            <a:r>
              <a:rPr lang="en-US" dirty="0"/>
              <a:t>http://www.atmel.com/Images/doc43051H.pdf</a:t>
            </a:r>
          </a:p>
          <a:p>
            <a:r>
              <a:rPr lang="en-US" dirty="0"/>
              <a:t>http://www.nxp.com/documents/data_sheet/TDA5051A.pdf</a:t>
            </a:r>
          </a:p>
          <a:p>
            <a:r>
              <a:rPr lang="en-US" dirty="0"/>
              <a:t> </a:t>
            </a:r>
          </a:p>
          <a:p>
            <a:r>
              <a:rPr lang="en-US" dirty="0"/>
              <a:t>Application Notes:</a:t>
            </a:r>
          </a:p>
          <a:p>
            <a:r>
              <a:rPr lang="en-US" dirty="0"/>
              <a:t>http://www.cypress.com/?docID=46702</a:t>
            </a:r>
          </a:p>
          <a:p>
            <a:r>
              <a:rPr lang="en-US" dirty="0"/>
              <a:t>http://www.st.com/web/en/resource/technical/document/application_note/CD00143379.pdf</a:t>
            </a:r>
          </a:p>
          <a:p>
            <a:r>
              <a:rPr lang="en-US" dirty="0"/>
              <a:t>http://www.st.com/web/en/resource/technical/document/application_note/CD00271738.pdf</a:t>
            </a:r>
          </a:p>
          <a:p>
            <a:r>
              <a:rPr lang="en-US" dirty="0"/>
              <a:t>http://www.st.com/st-web-ui/static/active/jp/resource/technical/document/application_note/DM00037363.pdf</a:t>
            </a:r>
          </a:p>
          <a:p>
            <a:endParaRPr lang="en-US" dirty="0"/>
          </a:p>
        </p:txBody>
      </p:sp>
    </p:spTree>
    <p:extLst>
      <p:ext uri="{BB962C8B-B14F-4D97-AF65-F5344CB8AC3E}">
        <p14:creationId xmlns:p14="http://schemas.microsoft.com/office/powerpoint/2010/main" val="39900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Risk Specification</a:t>
            </a:r>
          </a:p>
          <a:p>
            <a:r>
              <a:rPr lang="en-US" dirty="0" smtClean="0"/>
              <a:t>Risk Investigation</a:t>
            </a:r>
          </a:p>
          <a:p>
            <a:r>
              <a:rPr lang="en-US" dirty="0" smtClean="0"/>
              <a:t>Risk Mitigation</a:t>
            </a:r>
          </a:p>
          <a:p>
            <a:r>
              <a:rPr lang="en-US" dirty="0" smtClean="0"/>
              <a:t>Testing Strategy</a:t>
            </a:r>
          </a:p>
          <a:p>
            <a:r>
              <a:rPr lang="en-US" dirty="0" smtClean="0"/>
              <a:t>Uncertainties</a:t>
            </a:r>
            <a:endParaRPr lang="en-US" dirty="0"/>
          </a:p>
        </p:txBody>
      </p:sp>
    </p:spTree>
    <p:extLst>
      <p:ext uri="{BB962C8B-B14F-4D97-AF65-F5344CB8AC3E}">
        <p14:creationId xmlns:p14="http://schemas.microsoft.com/office/powerpoint/2010/main" val="21980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Line Communication</a:t>
            </a:r>
            <a:endParaRPr lang="en-US" dirty="0"/>
          </a:p>
        </p:txBody>
      </p:sp>
      <p:sp>
        <p:nvSpPr>
          <p:cNvPr id="3" name="Content Placeholder 2"/>
          <p:cNvSpPr>
            <a:spLocks noGrp="1"/>
          </p:cNvSpPr>
          <p:nvPr>
            <p:ph idx="1"/>
          </p:nvPr>
        </p:nvSpPr>
        <p:spPr/>
        <p:txBody>
          <a:bodyPr/>
          <a:lstStyle/>
          <a:p>
            <a:r>
              <a:rPr lang="en-US" dirty="0" smtClean="0"/>
              <a:t>The Power Management System consists of a centralized database that receives usage data from outlet modules, as well as sending commands to them. Without a reliable form of communication between the outlets and the main module, the system cannot perform it’s designated roll. Thus it was vital to investigate the possibilities when incorporating  PLC in the design.</a:t>
            </a:r>
            <a:endParaRPr lang="en-US" dirty="0"/>
          </a:p>
        </p:txBody>
      </p:sp>
      <p:pic>
        <p:nvPicPr>
          <p:cNvPr id="4" name="Picture 3" descr="F:\Users\Ryan\Desktop\BasicPLCOverview.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967037"/>
            <a:ext cx="8610600" cy="1833563"/>
          </a:xfrm>
          <a:prstGeom prst="rect">
            <a:avLst/>
          </a:prstGeom>
          <a:noFill/>
          <a:ln>
            <a:noFill/>
          </a:ln>
        </p:spPr>
      </p:pic>
    </p:spTree>
    <p:extLst>
      <p:ext uri="{BB962C8B-B14F-4D97-AF65-F5344CB8AC3E}">
        <p14:creationId xmlns:p14="http://schemas.microsoft.com/office/powerpoint/2010/main" val="251824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Specification</a:t>
            </a:r>
            <a:endParaRPr lang="en-US" dirty="0"/>
          </a:p>
        </p:txBody>
      </p:sp>
      <p:sp>
        <p:nvSpPr>
          <p:cNvPr id="3" name="Content Placeholder 2"/>
          <p:cNvSpPr>
            <a:spLocks noGrp="1"/>
          </p:cNvSpPr>
          <p:nvPr>
            <p:ph idx="1"/>
          </p:nvPr>
        </p:nvSpPr>
        <p:spPr/>
        <p:txBody>
          <a:bodyPr/>
          <a:lstStyle/>
          <a:p>
            <a:r>
              <a:rPr lang="en-US" dirty="0"/>
              <a:t>Marketing Requirements</a:t>
            </a:r>
          </a:p>
          <a:p>
            <a:r>
              <a:rPr lang="en-US" dirty="0"/>
              <a:t>1. The system shall allow for control of individual outlets.</a:t>
            </a:r>
          </a:p>
          <a:p>
            <a:r>
              <a:rPr lang="en-US" dirty="0"/>
              <a:t>2. The system shall be safe.</a:t>
            </a:r>
          </a:p>
          <a:p>
            <a:r>
              <a:rPr lang="en-US" dirty="0"/>
              <a:t>3. The system shall have low cost in comparison to competitive products.</a:t>
            </a:r>
          </a:p>
          <a:p>
            <a:r>
              <a:rPr lang="en-US" dirty="0"/>
              <a:t>4. The system shall be of reasonable size in comparison to existing systems.</a:t>
            </a:r>
          </a:p>
          <a:p>
            <a:r>
              <a:rPr lang="en-US" dirty="0"/>
              <a:t>5. The system shall communicate usage data and commands between outlets and the main module.</a:t>
            </a:r>
          </a:p>
        </p:txBody>
      </p:sp>
    </p:spTree>
    <p:extLst>
      <p:ext uri="{BB962C8B-B14F-4D97-AF65-F5344CB8AC3E}">
        <p14:creationId xmlns:p14="http://schemas.microsoft.com/office/powerpoint/2010/main" val="402142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Specification</a:t>
            </a:r>
            <a:endParaRPr lang="en-US" dirty="0"/>
          </a:p>
        </p:txBody>
      </p:sp>
      <p:sp>
        <p:nvSpPr>
          <p:cNvPr id="3" name="Content Placeholder 2"/>
          <p:cNvSpPr>
            <a:spLocks noGrp="1"/>
          </p:cNvSpPr>
          <p:nvPr>
            <p:ph idx="1"/>
          </p:nvPr>
        </p:nvSpPr>
        <p:spPr/>
        <p:txBody>
          <a:bodyPr/>
          <a:lstStyle/>
          <a:p>
            <a:r>
              <a:rPr lang="en-US" dirty="0"/>
              <a:t>Engineering Specifications</a:t>
            </a:r>
          </a:p>
        </p:txBody>
      </p:sp>
      <p:graphicFrame>
        <p:nvGraphicFramePr>
          <p:cNvPr id="6" name="Table 5"/>
          <p:cNvGraphicFramePr>
            <a:graphicFrameLocks noGrp="1"/>
          </p:cNvGraphicFramePr>
          <p:nvPr>
            <p:extLst>
              <p:ext uri="{D42A27DB-BD31-4B8C-83A1-F6EECF244321}">
                <p14:modId xmlns:p14="http://schemas.microsoft.com/office/powerpoint/2010/main" val="768679189"/>
              </p:ext>
            </p:extLst>
          </p:nvPr>
        </p:nvGraphicFramePr>
        <p:xfrm>
          <a:off x="1828800" y="1828800"/>
          <a:ext cx="5468467" cy="4113210"/>
        </p:xfrm>
        <a:graphic>
          <a:graphicData uri="http://schemas.openxmlformats.org/drawingml/2006/table">
            <a:tbl>
              <a:tblPr firstRow="1" firstCol="1" bandRow="1">
                <a:tableStyleId>{5C22544A-7EE6-4342-B048-85BDC9FD1C3A}</a:tableStyleId>
              </a:tblPr>
              <a:tblGrid>
                <a:gridCol w="836939"/>
                <a:gridCol w="2568132"/>
                <a:gridCol w="2063396"/>
              </a:tblGrid>
              <a:tr h="373928">
                <a:tc>
                  <a:txBody>
                    <a:bodyPr/>
                    <a:lstStyle/>
                    <a:p>
                      <a:pPr marL="0" marR="0" algn="ctr">
                        <a:lnSpc>
                          <a:spcPct val="115000"/>
                        </a:lnSpc>
                        <a:spcBef>
                          <a:spcPts val="0"/>
                        </a:spcBef>
                        <a:spcAft>
                          <a:spcPts val="0"/>
                        </a:spcAft>
                      </a:pPr>
                      <a:r>
                        <a:rPr lang="en-US" sz="900" dirty="0">
                          <a:effectLst/>
                        </a:rPr>
                        <a:t>Marketing requirements</a:t>
                      </a:r>
                      <a:endParaRPr lang="en-US" sz="900" dirty="0">
                        <a:effectLst/>
                        <a:latin typeface="Calibri"/>
                        <a:ea typeface="SimSun"/>
                        <a:cs typeface="Arial"/>
                      </a:endParaRPr>
                    </a:p>
                  </a:txBody>
                  <a:tcPr marL="57884" marR="57884" marT="0" marB="0" anchor="ctr"/>
                </a:tc>
                <a:tc>
                  <a:txBody>
                    <a:bodyPr/>
                    <a:lstStyle/>
                    <a:p>
                      <a:pPr marL="0" marR="0" algn="ctr">
                        <a:lnSpc>
                          <a:spcPct val="115000"/>
                        </a:lnSpc>
                        <a:spcBef>
                          <a:spcPts val="0"/>
                        </a:spcBef>
                        <a:spcAft>
                          <a:spcPts val="0"/>
                        </a:spcAft>
                      </a:pPr>
                      <a:r>
                        <a:rPr lang="en-US" sz="900">
                          <a:effectLst/>
                        </a:rPr>
                        <a:t>Engineering Requirements</a:t>
                      </a:r>
                      <a:endParaRPr lang="en-US" sz="900">
                        <a:effectLst/>
                        <a:latin typeface="Calibri"/>
                        <a:ea typeface="SimSun"/>
                        <a:cs typeface="Arial"/>
                      </a:endParaRPr>
                    </a:p>
                  </a:txBody>
                  <a:tcPr marL="57884" marR="57884" marT="0" marB="0"/>
                </a:tc>
                <a:tc>
                  <a:txBody>
                    <a:bodyPr/>
                    <a:lstStyle/>
                    <a:p>
                      <a:pPr marL="0" marR="0" algn="ctr">
                        <a:lnSpc>
                          <a:spcPct val="115000"/>
                        </a:lnSpc>
                        <a:spcBef>
                          <a:spcPts val="0"/>
                        </a:spcBef>
                        <a:spcAft>
                          <a:spcPts val="0"/>
                        </a:spcAft>
                      </a:pPr>
                      <a:r>
                        <a:rPr lang="en-US" sz="900">
                          <a:effectLst/>
                        </a:rPr>
                        <a:t>Justification</a:t>
                      </a:r>
                      <a:endParaRPr lang="en-US" sz="900">
                        <a:effectLst/>
                        <a:latin typeface="Calibri"/>
                        <a:ea typeface="SimSun"/>
                        <a:cs typeface="Arial"/>
                      </a:endParaRPr>
                    </a:p>
                  </a:txBody>
                  <a:tcPr marL="57884" marR="57884" marT="0" marB="0"/>
                </a:tc>
              </a:tr>
              <a:tr h="560892">
                <a:tc>
                  <a:txBody>
                    <a:bodyPr/>
                    <a:lstStyle/>
                    <a:p>
                      <a:pPr marL="0" marR="0" algn="ctr">
                        <a:lnSpc>
                          <a:spcPct val="115000"/>
                        </a:lnSpc>
                        <a:spcBef>
                          <a:spcPts val="0"/>
                        </a:spcBef>
                        <a:spcAft>
                          <a:spcPts val="0"/>
                        </a:spcAft>
                      </a:pPr>
                      <a:r>
                        <a:rPr lang="en-US" sz="900">
                          <a:effectLst/>
                        </a:rPr>
                        <a:t>3</a:t>
                      </a:r>
                      <a:endParaRPr lang="en-US" sz="900">
                        <a:effectLst/>
                        <a:latin typeface="Calibri"/>
                        <a:ea typeface="SimSun"/>
                        <a:cs typeface="Arial"/>
                      </a:endParaRPr>
                    </a:p>
                  </a:txBody>
                  <a:tcPr marL="57884" marR="57884" marT="0" marB="0" anchor="ctr"/>
                </a:tc>
                <a:tc>
                  <a:txBody>
                    <a:bodyPr/>
                    <a:lstStyle/>
                    <a:p>
                      <a:pPr marL="342900" marR="0" lvl="0" indent="-342900">
                        <a:lnSpc>
                          <a:spcPct val="115000"/>
                        </a:lnSpc>
                        <a:spcBef>
                          <a:spcPts val="0"/>
                        </a:spcBef>
                        <a:spcAft>
                          <a:spcPts val="0"/>
                        </a:spcAft>
                        <a:buFont typeface="+mj-lt"/>
                        <a:buAutoNum type="alphaUcPeriod"/>
                      </a:pPr>
                      <a:r>
                        <a:rPr lang="en-US" sz="900" dirty="0">
                          <a:effectLst/>
                        </a:rPr>
                        <a:t>Production cost should not exceed $200 for the main unit and </a:t>
                      </a:r>
                      <a:r>
                        <a:rPr lang="en-US" sz="900" dirty="0" smtClean="0">
                          <a:effectLst/>
                        </a:rPr>
                        <a:t>$50 </a:t>
                      </a:r>
                      <a:r>
                        <a:rPr lang="en-US" sz="900" dirty="0">
                          <a:effectLst/>
                        </a:rPr>
                        <a:t>for the outlet modules.</a:t>
                      </a:r>
                      <a:endParaRPr lang="en-US" sz="900" dirty="0">
                        <a:effectLst/>
                        <a:latin typeface="Calibri"/>
                        <a:ea typeface="SimSun"/>
                        <a:cs typeface="Arial"/>
                      </a:endParaRPr>
                    </a:p>
                  </a:txBody>
                  <a:tcPr marL="57884" marR="57884" marT="0" marB="0"/>
                </a:tc>
                <a:tc>
                  <a:txBody>
                    <a:bodyPr/>
                    <a:lstStyle/>
                    <a:p>
                      <a:pPr marL="0" marR="0">
                        <a:lnSpc>
                          <a:spcPct val="115000"/>
                        </a:lnSpc>
                        <a:spcBef>
                          <a:spcPts val="0"/>
                        </a:spcBef>
                        <a:spcAft>
                          <a:spcPts val="0"/>
                        </a:spcAft>
                      </a:pPr>
                      <a:r>
                        <a:rPr lang="en-US" sz="900">
                          <a:effectLst/>
                        </a:rPr>
                        <a:t>This is based upon analysis of a competitive market and current design requirements.</a:t>
                      </a:r>
                      <a:endParaRPr lang="en-US" sz="900">
                        <a:effectLst/>
                        <a:latin typeface="Calibri"/>
                        <a:ea typeface="SimSun"/>
                        <a:cs typeface="Arial"/>
                      </a:endParaRPr>
                    </a:p>
                  </a:txBody>
                  <a:tcPr marL="57884" marR="57884" marT="0" marB="0"/>
                </a:tc>
              </a:tr>
              <a:tr h="560892">
                <a:tc>
                  <a:txBody>
                    <a:bodyPr/>
                    <a:lstStyle/>
                    <a:p>
                      <a:pPr marL="0" marR="0" algn="ctr">
                        <a:lnSpc>
                          <a:spcPct val="115000"/>
                        </a:lnSpc>
                        <a:spcBef>
                          <a:spcPts val="0"/>
                        </a:spcBef>
                        <a:spcAft>
                          <a:spcPts val="0"/>
                        </a:spcAft>
                      </a:pPr>
                      <a:r>
                        <a:rPr lang="en-US" sz="900">
                          <a:effectLst/>
                        </a:rPr>
                        <a:t>2</a:t>
                      </a:r>
                      <a:endParaRPr lang="en-US" sz="900">
                        <a:effectLst/>
                        <a:latin typeface="Calibri"/>
                        <a:ea typeface="SimSun"/>
                        <a:cs typeface="Arial"/>
                      </a:endParaRPr>
                    </a:p>
                  </a:txBody>
                  <a:tcPr marL="57884" marR="57884" marT="0" marB="0" anchor="ctr"/>
                </a:tc>
                <a:tc>
                  <a:txBody>
                    <a:bodyPr/>
                    <a:lstStyle/>
                    <a:p>
                      <a:pPr marL="342900" marR="0" lvl="0" indent="-342900">
                        <a:lnSpc>
                          <a:spcPct val="115000"/>
                        </a:lnSpc>
                        <a:spcBef>
                          <a:spcPts val="0"/>
                        </a:spcBef>
                        <a:spcAft>
                          <a:spcPts val="0"/>
                        </a:spcAft>
                        <a:buFont typeface="+mj-lt"/>
                        <a:buAutoNum type="alphaUcPeriod" startAt="2"/>
                      </a:pPr>
                      <a:r>
                        <a:rPr lang="en-US" sz="900">
                          <a:effectLst/>
                        </a:rPr>
                        <a:t>Control circuits shall be isolated from power line by 1250V RMS minimum.</a:t>
                      </a:r>
                      <a:endParaRPr lang="en-US" sz="900">
                        <a:effectLst/>
                        <a:latin typeface="Calibri"/>
                        <a:ea typeface="SimSun"/>
                        <a:cs typeface="Arial"/>
                      </a:endParaRPr>
                    </a:p>
                  </a:txBody>
                  <a:tcPr marL="57884" marR="57884" marT="0" marB="0"/>
                </a:tc>
                <a:tc>
                  <a:txBody>
                    <a:bodyPr/>
                    <a:lstStyle/>
                    <a:p>
                      <a:pPr marL="0" marR="0">
                        <a:lnSpc>
                          <a:spcPct val="115000"/>
                        </a:lnSpc>
                        <a:spcBef>
                          <a:spcPts val="0"/>
                        </a:spcBef>
                        <a:spcAft>
                          <a:spcPts val="0"/>
                        </a:spcAft>
                      </a:pPr>
                      <a:r>
                        <a:rPr lang="en-US" sz="900">
                          <a:effectLst/>
                        </a:rPr>
                        <a:t>Electrical isolation is required by safety agencies for equipment connected to the AC power line.  </a:t>
                      </a:r>
                      <a:endParaRPr lang="en-US" sz="900">
                        <a:effectLst/>
                        <a:latin typeface="Calibri"/>
                        <a:ea typeface="SimSun"/>
                        <a:cs typeface="Arial"/>
                      </a:endParaRPr>
                    </a:p>
                  </a:txBody>
                  <a:tcPr marL="57884" marR="57884" marT="0" marB="0"/>
                </a:tc>
              </a:tr>
              <a:tr h="560892">
                <a:tc>
                  <a:txBody>
                    <a:bodyPr/>
                    <a:lstStyle/>
                    <a:p>
                      <a:pPr marL="0" marR="0" algn="ctr">
                        <a:lnSpc>
                          <a:spcPct val="115000"/>
                        </a:lnSpc>
                        <a:spcBef>
                          <a:spcPts val="0"/>
                        </a:spcBef>
                        <a:spcAft>
                          <a:spcPts val="0"/>
                        </a:spcAft>
                      </a:pPr>
                      <a:r>
                        <a:rPr lang="en-US" sz="900">
                          <a:effectLst/>
                        </a:rPr>
                        <a:t>2</a:t>
                      </a:r>
                      <a:endParaRPr lang="en-US" sz="900">
                        <a:effectLst/>
                        <a:latin typeface="Calibri"/>
                        <a:ea typeface="SimSun"/>
                        <a:cs typeface="Arial"/>
                      </a:endParaRPr>
                    </a:p>
                  </a:txBody>
                  <a:tcPr marL="57884" marR="57884" marT="0" marB="0" anchor="ctr"/>
                </a:tc>
                <a:tc>
                  <a:txBody>
                    <a:bodyPr/>
                    <a:lstStyle/>
                    <a:p>
                      <a:pPr marL="342900" marR="0" lvl="0" indent="-342900">
                        <a:lnSpc>
                          <a:spcPct val="115000"/>
                        </a:lnSpc>
                        <a:spcBef>
                          <a:spcPts val="0"/>
                        </a:spcBef>
                        <a:spcAft>
                          <a:spcPts val="0"/>
                        </a:spcAft>
                        <a:buFont typeface="+mj-lt"/>
                        <a:buAutoNum type="alphaUcPeriod" startAt="2"/>
                      </a:pPr>
                      <a:r>
                        <a:rPr lang="en-US" sz="900">
                          <a:effectLst/>
                        </a:rPr>
                        <a:t>The system shall use only UL recognized components.</a:t>
                      </a:r>
                      <a:endParaRPr lang="en-US" sz="900">
                        <a:effectLst/>
                        <a:latin typeface="Calibri"/>
                        <a:ea typeface="SimSun"/>
                        <a:cs typeface="Arial"/>
                      </a:endParaRPr>
                    </a:p>
                  </a:txBody>
                  <a:tcPr marL="57884" marR="57884" marT="0" marB="0"/>
                </a:tc>
                <a:tc>
                  <a:txBody>
                    <a:bodyPr/>
                    <a:lstStyle/>
                    <a:p>
                      <a:pPr marL="0" marR="0">
                        <a:lnSpc>
                          <a:spcPct val="115000"/>
                        </a:lnSpc>
                        <a:spcBef>
                          <a:spcPts val="0"/>
                        </a:spcBef>
                        <a:spcAft>
                          <a:spcPts val="0"/>
                        </a:spcAft>
                      </a:pPr>
                      <a:r>
                        <a:rPr lang="en-US" sz="900">
                          <a:effectLst/>
                        </a:rPr>
                        <a:t>Safety agency approvals will be required to sell product commercially.</a:t>
                      </a:r>
                      <a:endParaRPr lang="en-US" sz="900">
                        <a:effectLst/>
                        <a:latin typeface="Calibri"/>
                        <a:ea typeface="SimSun"/>
                        <a:cs typeface="Arial"/>
                      </a:endParaRPr>
                    </a:p>
                  </a:txBody>
                  <a:tcPr marL="57884" marR="57884" marT="0" marB="0"/>
                </a:tc>
              </a:tr>
              <a:tr h="560892">
                <a:tc>
                  <a:txBody>
                    <a:bodyPr/>
                    <a:lstStyle/>
                    <a:p>
                      <a:pPr marL="0" marR="0" algn="ctr">
                        <a:lnSpc>
                          <a:spcPct val="115000"/>
                        </a:lnSpc>
                        <a:spcBef>
                          <a:spcPts val="0"/>
                        </a:spcBef>
                        <a:spcAft>
                          <a:spcPts val="0"/>
                        </a:spcAft>
                      </a:pPr>
                      <a:r>
                        <a:rPr lang="en-US" sz="900">
                          <a:effectLst/>
                        </a:rPr>
                        <a:t>4</a:t>
                      </a:r>
                      <a:endParaRPr lang="en-US" sz="900">
                        <a:effectLst/>
                        <a:latin typeface="Calibri"/>
                        <a:ea typeface="SimSun"/>
                        <a:cs typeface="Arial"/>
                      </a:endParaRPr>
                    </a:p>
                  </a:txBody>
                  <a:tcPr marL="57884" marR="57884" marT="0" marB="0" anchor="ctr"/>
                </a:tc>
                <a:tc>
                  <a:txBody>
                    <a:bodyPr/>
                    <a:lstStyle/>
                    <a:p>
                      <a:pPr marL="342900" marR="0" lvl="0" indent="-342900">
                        <a:lnSpc>
                          <a:spcPct val="115000"/>
                        </a:lnSpc>
                        <a:spcBef>
                          <a:spcPts val="0"/>
                        </a:spcBef>
                        <a:spcAft>
                          <a:spcPts val="0"/>
                        </a:spcAft>
                        <a:buFont typeface="+mj-lt"/>
                        <a:buAutoNum type="alphaUcPeriod" startAt="2"/>
                      </a:pPr>
                      <a:r>
                        <a:rPr lang="en-US" sz="900">
                          <a:effectLst/>
                        </a:rPr>
                        <a:t>The system shall be able to fit into current standard electrical outlets.</a:t>
                      </a:r>
                      <a:endParaRPr lang="en-US" sz="900">
                        <a:effectLst/>
                        <a:latin typeface="Calibri"/>
                        <a:ea typeface="SimSun"/>
                        <a:cs typeface="Arial"/>
                      </a:endParaRPr>
                    </a:p>
                  </a:txBody>
                  <a:tcPr marL="57884" marR="57884" marT="0" marB="0"/>
                </a:tc>
                <a:tc>
                  <a:txBody>
                    <a:bodyPr/>
                    <a:lstStyle/>
                    <a:p>
                      <a:pPr marL="0" marR="0">
                        <a:lnSpc>
                          <a:spcPct val="115000"/>
                        </a:lnSpc>
                        <a:spcBef>
                          <a:spcPts val="0"/>
                        </a:spcBef>
                        <a:spcAft>
                          <a:spcPts val="0"/>
                        </a:spcAft>
                      </a:pPr>
                      <a:r>
                        <a:rPr lang="en-US" sz="900">
                          <a:effectLst/>
                        </a:rPr>
                        <a:t>To be fully integrated and competitive, the system must be able to replace current outlets.</a:t>
                      </a:r>
                      <a:endParaRPr lang="en-US" sz="900">
                        <a:effectLst/>
                        <a:latin typeface="Calibri"/>
                        <a:ea typeface="SimSun"/>
                        <a:cs typeface="Arial"/>
                      </a:endParaRPr>
                    </a:p>
                  </a:txBody>
                  <a:tcPr marL="57884" marR="57884" marT="0" marB="0"/>
                </a:tc>
              </a:tr>
              <a:tr h="747857">
                <a:tc>
                  <a:txBody>
                    <a:bodyPr/>
                    <a:lstStyle/>
                    <a:p>
                      <a:pPr marL="0" marR="0" algn="ctr">
                        <a:lnSpc>
                          <a:spcPct val="115000"/>
                        </a:lnSpc>
                        <a:spcBef>
                          <a:spcPts val="0"/>
                        </a:spcBef>
                        <a:spcAft>
                          <a:spcPts val="0"/>
                        </a:spcAft>
                      </a:pPr>
                      <a:r>
                        <a:rPr lang="en-US" sz="900">
                          <a:effectLst/>
                        </a:rPr>
                        <a:t>1,5</a:t>
                      </a:r>
                      <a:endParaRPr lang="en-US" sz="900">
                        <a:effectLst/>
                        <a:latin typeface="Calibri"/>
                        <a:ea typeface="SimSun"/>
                        <a:cs typeface="Arial"/>
                      </a:endParaRPr>
                    </a:p>
                  </a:txBody>
                  <a:tcPr marL="57884" marR="57884" marT="0" marB="0" anchor="ctr"/>
                </a:tc>
                <a:tc>
                  <a:txBody>
                    <a:bodyPr/>
                    <a:lstStyle/>
                    <a:p>
                      <a:pPr marL="342900" marR="0" lvl="0" indent="-342900">
                        <a:lnSpc>
                          <a:spcPct val="115000"/>
                        </a:lnSpc>
                        <a:spcBef>
                          <a:spcPts val="0"/>
                        </a:spcBef>
                        <a:spcAft>
                          <a:spcPts val="0"/>
                        </a:spcAft>
                        <a:buFont typeface="+mj-lt"/>
                        <a:buAutoNum type="alphaUcPeriod" startAt="2"/>
                      </a:pPr>
                      <a:r>
                        <a:rPr lang="en-US" sz="900">
                          <a:effectLst/>
                        </a:rPr>
                        <a:t>Wall units shall be identifiable.</a:t>
                      </a:r>
                      <a:endParaRPr lang="en-US" sz="900">
                        <a:effectLst/>
                        <a:latin typeface="Calibri"/>
                        <a:ea typeface="SimSun"/>
                        <a:cs typeface="Arial"/>
                      </a:endParaRPr>
                    </a:p>
                  </a:txBody>
                  <a:tcPr marL="57884" marR="57884" marT="0" marB="0"/>
                </a:tc>
                <a:tc>
                  <a:txBody>
                    <a:bodyPr/>
                    <a:lstStyle/>
                    <a:p>
                      <a:pPr marL="0" marR="0">
                        <a:lnSpc>
                          <a:spcPct val="115000"/>
                        </a:lnSpc>
                        <a:spcBef>
                          <a:spcPts val="0"/>
                        </a:spcBef>
                        <a:spcAft>
                          <a:spcPts val="0"/>
                        </a:spcAft>
                      </a:pPr>
                      <a:r>
                        <a:rPr lang="en-US" sz="900">
                          <a:effectLst/>
                        </a:rPr>
                        <a:t>This allows the system to know what information is coming from what wall unit and to provide individual control.</a:t>
                      </a:r>
                      <a:endParaRPr lang="en-US" sz="900">
                        <a:effectLst/>
                        <a:latin typeface="Calibri"/>
                        <a:ea typeface="SimSun"/>
                        <a:cs typeface="Arial"/>
                      </a:endParaRPr>
                    </a:p>
                  </a:txBody>
                  <a:tcPr marL="57884" marR="57884" marT="0" marB="0"/>
                </a:tc>
              </a:tr>
              <a:tr h="747857">
                <a:tc>
                  <a:txBody>
                    <a:bodyPr/>
                    <a:lstStyle/>
                    <a:p>
                      <a:pPr marL="0" marR="0" algn="ctr">
                        <a:lnSpc>
                          <a:spcPct val="115000"/>
                        </a:lnSpc>
                        <a:spcBef>
                          <a:spcPts val="0"/>
                        </a:spcBef>
                        <a:spcAft>
                          <a:spcPts val="0"/>
                        </a:spcAft>
                      </a:pPr>
                      <a:r>
                        <a:rPr lang="en-US" sz="900">
                          <a:effectLst/>
                        </a:rPr>
                        <a:t>1,5</a:t>
                      </a:r>
                      <a:endParaRPr lang="en-US" sz="900">
                        <a:effectLst/>
                        <a:latin typeface="Calibri"/>
                        <a:ea typeface="SimSun"/>
                        <a:cs typeface="Arial"/>
                      </a:endParaRPr>
                    </a:p>
                  </a:txBody>
                  <a:tcPr marL="57884" marR="57884" marT="0" marB="0" anchor="ctr"/>
                </a:tc>
                <a:tc>
                  <a:txBody>
                    <a:bodyPr/>
                    <a:lstStyle/>
                    <a:p>
                      <a:pPr marL="342900" marR="0" lvl="0" indent="-342900">
                        <a:lnSpc>
                          <a:spcPct val="115000"/>
                        </a:lnSpc>
                        <a:spcBef>
                          <a:spcPts val="0"/>
                        </a:spcBef>
                        <a:spcAft>
                          <a:spcPts val="0"/>
                        </a:spcAft>
                        <a:buFont typeface="+mj-lt"/>
                        <a:buAutoNum type="alphaUcPeriod" startAt="2"/>
                      </a:pPr>
                      <a:r>
                        <a:rPr lang="en-US" sz="900">
                          <a:effectLst/>
                        </a:rPr>
                        <a:t>All modules should be able to transmit at a BPS rate sufficient to relay commands and usage data at the chosen sampling frequency.</a:t>
                      </a:r>
                      <a:endParaRPr lang="en-US" sz="900">
                        <a:effectLst/>
                        <a:latin typeface="Calibri"/>
                        <a:ea typeface="SimSun"/>
                        <a:cs typeface="Arial"/>
                      </a:endParaRPr>
                    </a:p>
                  </a:txBody>
                  <a:tcPr marL="57884" marR="57884" marT="0" marB="0"/>
                </a:tc>
                <a:tc>
                  <a:txBody>
                    <a:bodyPr/>
                    <a:lstStyle/>
                    <a:p>
                      <a:pPr marL="0" marR="0">
                        <a:lnSpc>
                          <a:spcPct val="115000"/>
                        </a:lnSpc>
                        <a:spcBef>
                          <a:spcPts val="0"/>
                        </a:spcBef>
                        <a:spcAft>
                          <a:spcPts val="0"/>
                        </a:spcAft>
                      </a:pPr>
                      <a:r>
                        <a:rPr lang="en-US" sz="900" dirty="0">
                          <a:effectLst/>
                        </a:rPr>
                        <a:t>In order to have reliable communication, the modules must have an adequate minimum communication rate.</a:t>
                      </a:r>
                      <a:endParaRPr lang="en-US" sz="900" dirty="0">
                        <a:effectLst/>
                        <a:latin typeface="Calibri"/>
                        <a:ea typeface="SimSun"/>
                        <a:cs typeface="Arial"/>
                      </a:endParaRPr>
                    </a:p>
                  </a:txBody>
                  <a:tcPr marL="57884" marR="57884" marT="0" marB="0"/>
                </a:tc>
              </a:tr>
            </a:tbl>
          </a:graphicData>
        </a:graphic>
      </p:graphicFrame>
    </p:spTree>
    <p:extLst>
      <p:ext uri="{BB962C8B-B14F-4D97-AF65-F5344CB8AC3E}">
        <p14:creationId xmlns:p14="http://schemas.microsoft.com/office/powerpoint/2010/main" val="279548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Investigation</a:t>
            </a:r>
            <a:endParaRPr lang="en-US" dirty="0"/>
          </a:p>
        </p:txBody>
      </p:sp>
      <p:sp>
        <p:nvSpPr>
          <p:cNvPr id="3" name="Content Placeholder 2"/>
          <p:cNvSpPr>
            <a:spLocks noGrp="1"/>
          </p:cNvSpPr>
          <p:nvPr>
            <p:ph idx="1"/>
          </p:nvPr>
        </p:nvSpPr>
        <p:spPr/>
        <p:txBody>
          <a:bodyPr/>
          <a:lstStyle/>
          <a:p>
            <a:r>
              <a:rPr lang="en-US" dirty="0" smtClean="0"/>
              <a:t>Power Line Communication:</a:t>
            </a:r>
          </a:p>
          <a:p>
            <a:r>
              <a:rPr lang="en-US" dirty="0"/>
              <a:t>	</a:t>
            </a:r>
            <a:r>
              <a:rPr lang="en-US" dirty="0" smtClean="0"/>
              <a:t>“Mature” Technology -&gt; Find a chip that provides target BPS</a:t>
            </a:r>
          </a:p>
          <a:p>
            <a:r>
              <a:rPr lang="en-US" dirty="0"/>
              <a:t>	</a:t>
            </a:r>
            <a:r>
              <a:rPr lang="en-US" dirty="0" smtClean="0"/>
              <a:t>The “right” chip will incorporate collision handling</a:t>
            </a:r>
          </a:p>
          <a:p>
            <a:r>
              <a:rPr lang="en-US" dirty="0"/>
              <a:t>	</a:t>
            </a:r>
            <a:r>
              <a:rPr lang="en-US" dirty="0" smtClean="0"/>
              <a:t>Frequency will be predetermined by chips, and will avoid low harmonics of 60 </a:t>
            </a:r>
            <a:r>
              <a:rPr lang="en-US" dirty="0" err="1" smtClean="0"/>
              <a:t>hz</a:t>
            </a:r>
            <a:endParaRPr lang="en-US" dirty="0" smtClean="0"/>
          </a:p>
          <a:p>
            <a:endParaRPr lang="en-US" dirty="0"/>
          </a:p>
          <a:p>
            <a:r>
              <a:rPr lang="en-US" dirty="0" smtClean="0"/>
              <a:t>Goal is to find a chip that meets our data rate requirement, which will hopefully handle collisions.</a:t>
            </a:r>
          </a:p>
        </p:txBody>
      </p:sp>
    </p:spTree>
    <p:extLst>
      <p:ext uri="{BB962C8B-B14F-4D97-AF65-F5344CB8AC3E}">
        <p14:creationId xmlns:p14="http://schemas.microsoft.com/office/powerpoint/2010/main" val="116235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Investigation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Transmission of Power Measurements:</a:t>
                </a:r>
              </a:p>
              <a:p>
                <a:pPr>
                  <a:buAutoNum type="arabicParenR"/>
                </a:pPr>
                <a:r>
                  <a:rPr lang="en-US" dirty="0" smtClean="0"/>
                  <a:t>Power (Watt value)</a:t>
                </a:r>
              </a:p>
              <a:p>
                <a:pPr>
                  <a:buAutoNum type="arabicParenR"/>
                </a:pPr>
                <a:r>
                  <a:rPr lang="en-US" dirty="0" smtClean="0"/>
                  <a:t>Voltage, Current, and Power Factor</a:t>
                </a:r>
              </a:p>
              <a:p>
                <a:pPr>
                  <a:buAutoNum type="arabicParenR"/>
                </a:pPr>
                <a:endParaRPr lang="en-US" dirty="0"/>
              </a:p>
              <a:p>
                <a:pPr marL="0" indent="0"/>
                <a:r>
                  <a:rPr lang="en-US" dirty="0" smtClean="0"/>
                  <a:t>Single Component Power:</a:t>
                </a:r>
              </a:p>
              <a:p>
                <a:pPr marL="0" indent="0"/>
                <a14:m>
                  <m:oMathPara xmlns:m="http://schemas.openxmlformats.org/officeDocument/2006/math">
                    <m:oMathParaPr>
                      <m:jc m:val="left"/>
                    </m:oMathParaPr>
                    <m:oMath xmlns:m="http://schemas.openxmlformats.org/officeDocument/2006/math">
                      <m:r>
                        <a:rPr lang="en-US" i="1">
                          <a:latin typeface="Cambria Math"/>
                        </a:rPr>
                        <m:t>𝐵</m:t>
                      </m:r>
                      <m:r>
                        <a:rPr lang="en-US" i="1">
                          <a:latin typeface="Cambria Math"/>
                        </a:rPr>
                        <m:t>&gt;</m:t>
                      </m:r>
                      <m:r>
                        <a:rPr lang="en-US" i="1">
                          <a:latin typeface="Cambria Math"/>
                        </a:rPr>
                        <m:t>𝑀</m:t>
                      </m:r>
                      <m:r>
                        <a:rPr lang="en-US" i="1">
                          <a:latin typeface="Cambria Math"/>
                        </a:rPr>
                        <m:t>∗</m:t>
                      </m:r>
                      <m:d>
                        <m:dPr>
                          <m:ctrlPr>
                            <a:rPr lang="en-US" i="1">
                              <a:latin typeface="Cambria Math" panose="02040503050406030204" pitchFamily="18" charset="0"/>
                            </a:rPr>
                          </m:ctrlPr>
                        </m:dPr>
                        <m:e>
                          <m:r>
                            <a:rPr lang="en-US" i="1">
                              <a:latin typeface="Cambria Math"/>
                            </a:rPr>
                            <m:t>𝑃</m:t>
                          </m:r>
                          <m:r>
                            <a:rPr lang="en-US" i="1">
                              <a:latin typeface="Cambria Math"/>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𝑙𝑜𝑔</m:t>
                                      </m:r>
                                    </m:e>
                                    <m:sub>
                                      <m:r>
                                        <a:rPr lang="en-US" i="1">
                                          <a:latin typeface="Cambria Math"/>
                                        </a:rPr>
                                        <m:t>2</m:t>
                                      </m:r>
                                    </m:sub>
                                  </m:sSub>
                                  <m:r>
                                    <a:rPr lang="en-US" i="1">
                                      <a:latin typeface="Cambria Math"/>
                                    </a:rPr>
                                    <m:t>(</m:t>
                                  </m:r>
                                  <m:r>
                                    <a:rPr lang="en-US" i="1">
                                      <a:latin typeface="Cambria Math"/>
                                    </a:rPr>
                                    <m:t>𝑀</m:t>
                                  </m:r>
                                  <m:r>
                                    <a:rPr lang="en-US" i="1">
                                      <a:latin typeface="Cambria Math"/>
                                    </a:rPr>
                                    <m:t>)</m:t>
                                  </m:r>
                                </m:e>
                              </m:d>
                            </m:e>
                          </m:d>
                          <m:r>
                            <a:rPr lang="en-US" i="1">
                              <a:latin typeface="Cambria Math"/>
                            </a:rPr>
                            <m:t>+ </m:t>
                          </m:r>
                          <m:r>
                            <a:rPr lang="en-US" i="1">
                              <a:latin typeface="Cambria Math"/>
                            </a:rPr>
                            <m:t>𝑃𝑜𝑤𝑒𝑟</m:t>
                          </m:r>
                        </m:e>
                      </m:d>
                      <m:r>
                        <a:rPr lang="en-US" i="1">
                          <a:latin typeface="Cambria Math"/>
                        </a:rPr>
                        <m:t>∗(</m:t>
                      </m:r>
                      <m:sSub>
                        <m:sSubPr>
                          <m:ctrlPr>
                            <a:rPr lang="en-US" i="1">
                              <a:latin typeface="Cambria Math" panose="02040503050406030204" pitchFamily="18" charset="0"/>
                            </a:rPr>
                          </m:ctrlPr>
                        </m:sSubPr>
                        <m:e>
                          <m:r>
                            <a:rPr lang="en-US" i="1">
                              <a:latin typeface="Cambria Math"/>
                            </a:rPr>
                            <m:t>𝐹</m:t>
                          </m:r>
                        </m:e>
                        <m:sub>
                          <m:r>
                            <a:rPr lang="en-US" b="1" i="1" smtClean="0">
                              <a:latin typeface="Cambria Math"/>
                            </a:rPr>
                            <m:t>𝑫</m:t>
                          </m:r>
                        </m:sub>
                      </m:sSub>
                      <m:r>
                        <a:rPr lang="en-US" i="1">
                          <a:latin typeface="Cambria Math"/>
                        </a:rPr>
                        <m:t>)</m:t>
                      </m:r>
                    </m:oMath>
                  </m:oMathPara>
                </a14:m>
                <a:endParaRPr lang="en-US" dirty="0" smtClean="0"/>
              </a:p>
              <a:p>
                <a:pPr marL="0" indent="0"/>
                <a:r>
                  <a:rPr lang="en-US" dirty="0" smtClean="0"/>
                  <a:t>Triple Component Power:</a:t>
                </a:r>
              </a:p>
              <a:p>
                <a:pPr marL="0" indent="0"/>
                <a14:m>
                  <m:oMathPara xmlns:m="http://schemas.openxmlformats.org/officeDocument/2006/math">
                    <m:oMathParaPr>
                      <m:jc m:val="left"/>
                    </m:oMathParaPr>
                    <m:oMath xmlns:m="http://schemas.openxmlformats.org/officeDocument/2006/math">
                      <m:r>
                        <a:rPr lang="en-US" i="1">
                          <a:latin typeface="Cambria Math"/>
                        </a:rPr>
                        <m:t>𝐵</m:t>
                      </m:r>
                      <m:r>
                        <a:rPr lang="en-US" i="1">
                          <a:latin typeface="Cambria Math"/>
                        </a:rPr>
                        <m:t>&gt;</m:t>
                      </m:r>
                      <m:r>
                        <a:rPr lang="en-US" i="1">
                          <a:latin typeface="Cambria Math"/>
                        </a:rPr>
                        <m:t>𝑀</m:t>
                      </m:r>
                      <m:r>
                        <a:rPr lang="en-US" i="1">
                          <a:latin typeface="Cambria Math"/>
                        </a:rPr>
                        <m:t>∗</m:t>
                      </m:r>
                      <m:d>
                        <m:dPr>
                          <m:ctrlPr>
                            <a:rPr lang="en-US" i="1">
                              <a:latin typeface="Cambria Math" panose="02040503050406030204" pitchFamily="18" charset="0"/>
                            </a:rPr>
                          </m:ctrlPr>
                        </m:dPr>
                        <m:e>
                          <m:r>
                            <a:rPr lang="en-US" i="1">
                              <a:latin typeface="Cambria Math"/>
                            </a:rPr>
                            <m:t>𝑃</m:t>
                          </m:r>
                          <m:r>
                            <a:rPr lang="en-US" i="1">
                              <a:latin typeface="Cambria Math"/>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𝑙𝑜𝑔</m:t>
                                      </m:r>
                                    </m:e>
                                    <m:sub>
                                      <m:r>
                                        <a:rPr lang="en-US" i="1">
                                          <a:latin typeface="Cambria Math"/>
                                        </a:rPr>
                                        <m:t>2</m:t>
                                      </m:r>
                                    </m:sub>
                                  </m:sSub>
                                  <m:r>
                                    <a:rPr lang="en-US" i="1">
                                      <a:latin typeface="Cambria Math"/>
                                    </a:rPr>
                                    <m:t>(</m:t>
                                  </m:r>
                                  <m:r>
                                    <a:rPr lang="en-US" i="1">
                                      <a:latin typeface="Cambria Math"/>
                                    </a:rPr>
                                    <m:t>𝑀</m:t>
                                  </m:r>
                                  <m:r>
                                    <a:rPr lang="en-US" i="1">
                                      <a:latin typeface="Cambria Math"/>
                                    </a:rPr>
                                    <m:t>)</m:t>
                                  </m:r>
                                </m:e>
                              </m:d>
                            </m:e>
                          </m:d>
                          <m:r>
                            <a:rPr lang="en-US" i="1">
                              <a:latin typeface="Cambria Math"/>
                            </a:rPr>
                            <m:t>+ </m:t>
                          </m:r>
                          <m:r>
                            <a:rPr lang="en-US" i="1">
                              <a:latin typeface="Cambria Math"/>
                            </a:rPr>
                            <m:t>𝑉</m:t>
                          </m:r>
                          <m:r>
                            <a:rPr lang="en-US" i="1">
                              <a:latin typeface="Cambria Math"/>
                            </a:rPr>
                            <m:t>+</m:t>
                          </m:r>
                          <m:r>
                            <a:rPr lang="en-US" i="1">
                              <a:latin typeface="Cambria Math"/>
                            </a:rPr>
                            <m:t>𝐼</m:t>
                          </m:r>
                          <m:r>
                            <a:rPr lang="en-US" i="1">
                              <a:latin typeface="Cambria Math"/>
                            </a:rPr>
                            <m:t>+</m:t>
                          </m:r>
                          <m:r>
                            <a:rPr lang="en-US" i="1">
                              <a:latin typeface="Cambria Math"/>
                            </a:rPr>
                            <m:t>𝑃𝐹</m:t>
                          </m:r>
                        </m:e>
                      </m:d>
                      <m:r>
                        <a:rPr lang="en-US" i="1">
                          <a:latin typeface="Cambria Math"/>
                        </a:rPr>
                        <m:t>∗(</m:t>
                      </m:r>
                      <m:sSub>
                        <m:sSubPr>
                          <m:ctrlPr>
                            <a:rPr lang="en-US" i="1">
                              <a:latin typeface="Cambria Math" panose="02040503050406030204" pitchFamily="18" charset="0"/>
                            </a:rPr>
                          </m:ctrlPr>
                        </m:sSubPr>
                        <m:e>
                          <m:r>
                            <a:rPr lang="en-US" i="1">
                              <a:latin typeface="Cambria Math"/>
                            </a:rPr>
                            <m:t>𝐹</m:t>
                          </m:r>
                        </m:e>
                        <m:sub>
                          <m:r>
                            <a:rPr lang="en-US" b="1" i="1" smtClean="0">
                              <a:latin typeface="Cambria Math"/>
                            </a:rPr>
                            <m:t>𝑫</m:t>
                          </m:r>
                        </m:sub>
                      </m:sSub>
                      <m:r>
                        <a:rPr lang="en-US" i="1">
                          <a:latin typeface="Cambria Math"/>
                        </a:rPr>
                        <m:t>)</m:t>
                      </m:r>
                    </m:oMath>
                  </m:oMathPara>
                </a14:m>
                <a:endParaRPr lang="en-US" dirty="0" smtClean="0"/>
              </a:p>
              <a:p>
                <a:pPr marL="0" indent="0"/>
                <a:r>
                  <a:rPr lang="en-US" dirty="0" smtClean="0"/>
                  <a:t>M=Modules or Outlets, P=Extra Packet Info, []=Optional ID, F</a:t>
                </a:r>
                <a:r>
                  <a:rPr lang="en-US" baseline="-25000" dirty="0" smtClean="0"/>
                  <a:t>D</a:t>
                </a:r>
                <a:r>
                  <a:rPr lang="en-US" dirty="0" smtClean="0"/>
                  <a:t>=Transmission Frequency</a:t>
                </a:r>
              </a:p>
              <a:p>
                <a:pPr marL="0" indent="0"/>
                <a:r>
                  <a:rPr lang="en-US" dirty="0" smtClean="0"/>
                  <a:t>Estimate for SP, </a:t>
                </a:r>
                <a:r>
                  <a:rPr lang="en-US" dirty="0" smtClean="0"/>
                  <a:t>M=100</a:t>
                </a:r>
                <a:r>
                  <a:rPr lang="en-US" dirty="0" smtClean="0"/>
                  <a:t>, P=0, ID=8 Bits, </a:t>
                </a:r>
                <a:r>
                  <a:rPr lang="en-US" dirty="0" smtClean="0"/>
                  <a:t>Pow=14 </a:t>
                </a:r>
                <a:r>
                  <a:rPr lang="en-US" dirty="0" smtClean="0"/>
                  <a:t>Bits, F</a:t>
                </a:r>
                <a:r>
                  <a:rPr lang="en-US" baseline="-25000" dirty="0" smtClean="0"/>
                  <a:t>D</a:t>
                </a:r>
                <a:r>
                  <a:rPr lang="en-US" dirty="0" smtClean="0"/>
                  <a:t>=10 :  </a:t>
                </a:r>
                <a:r>
                  <a:rPr lang="en-US" dirty="0" smtClean="0"/>
                  <a:t>22</a:t>
                </a:r>
                <a:r>
                  <a:rPr lang="en-US" dirty="0" smtClean="0"/>
                  <a:t>000 </a:t>
                </a:r>
                <a:r>
                  <a:rPr lang="en-US" dirty="0" smtClean="0"/>
                  <a:t>bps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05" t="-511"/>
                </a:stretch>
              </a:blipFill>
            </p:spPr>
            <p:txBody>
              <a:bodyPr/>
              <a:lstStyle/>
              <a:p>
                <a:r>
                  <a:rPr lang="en-US">
                    <a:noFill/>
                  </a:rPr>
                  <a:t> </a:t>
                </a:r>
              </a:p>
            </p:txBody>
          </p:sp>
        </mc:Fallback>
      </mc:AlternateContent>
    </p:spTree>
    <p:extLst>
      <p:ext uri="{BB962C8B-B14F-4D97-AF65-F5344CB8AC3E}">
        <p14:creationId xmlns:p14="http://schemas.microsoft.com/office/powerpoint/2010/main" val="342480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Investigation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3450013"/>
              </p:ext>
            </p:extLst>
          </p:nvPr>
        </p:nvGraphicFramePr>
        <p:xfrm>
          <a:off x="2209800" y="1905000"/>
          <a:ext cx="4967310" cy="1927860"/>
        </p:xfrm>
        <a:graphic>
          <a:graphicData uri="http://schemas.openxmlformats.org/drawingml/2006/table">
            <a:tbl>
              <a:tblPr firstRow="1" firstCol="1" bandRow="1">
                <a:tableStyleId>{5C22544A-7EE6-4342-B048-85BDC9FD1C3A}</a:tableStyleId>
              </a:tblPr>
              <a:tblGrid>
                <a:gridCol w="1282073"/>
                <a:gridCol w="875904"/>
                <a:gridCol w="926263"/>
                <a:gridCol w="954331"/>
                <a:gridCol w="928739"/>
              </a:tblGrid>
              <a:tr h="0">
                <a:tc>
                  <a:txBody>
                    <a:bodyPr/>
                    <a:lstStyle/>
                    <a:p>
                      <a:pPr marL="0" marR="0">
                        <a:lnSpc>
                          <a:spcPct val="115000"/>
                        </a:lnSpc>
                        <a:spcBef>
                          <a:spcPts val="0"/>
                        </a:spcBef>
                        <a:spcAft>
                          <a:spcPts val="0"/>
                        </a:spcAft>
                      </a:pPr>
                      <a:r>
                        <a:rPr lang="en-US" sz="1100" dirty="0">
                          <a:effectLst/>
                        </a:rPr>
                        <a:t>Part</a:t>
                      </a:r>
                      <a:endParaRPr lang="en-US" sz="1100" dirty="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Packet Bits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dirty="0">
                          <a:effectLst/>
                        </a:rPr>
                        <a:t>Provided Data Rate</a:t>
                      </a:r>
                      <a:endParaRPr lang="en-US" sz="1100" dirty="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Collision Provisions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Interface</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CY8CPLC10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56</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2400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I2C</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CY8CPLC20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56</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2400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I2C, UART</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tabLst>
                          <a:tab pos="476250" algn="l"/>
                        </a:tabLst>
                      </a:pPr>
                      <a:r>
                        <a:rPr lang="en-US" sz="1100">
                          <a:effectLst/>
                        </a:rPr>
                        <a:t>ST7540	</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4800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No</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UART/SPI</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ST7570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112-336</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2400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UART</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ST7590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128000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UART/SPI</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MAX2992</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300000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UART/SPI</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ATSAM4CP16B</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128000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UART/SPI</a:t>
                      </a:r>
                      <a:endParaRPr lang="en-US" sz="1100">
                        <a:effectLst/>
                        <a:latin typeface="Calibri"/>
                        <a:ea typeface="SimSun"/>
                        <a:cs typeface="Arial"/>
                      </a:endParaRPr>
                    </a:p>
                  </a:txBody>
                  <a:tcPr marL="68580" marR="68580" marT="0" marB="0"/>
                </a:tc>
              </a:tr>
              <a:tr h="0">
                <a:tc>
                  <a:txBody>
                    <a:bodyPr/>
                    <a:lstStyle/>
                    <a:p>
                      <a:pPr marL="0" marR="0">
                        <a:lnSpc>
                          <a:spcPct val="115000"/>
                        </a:lnSpc>
                        <a:spcBef>
                          <a:spcPts val="0"/>
                        </a:spcBef>
                        <a:spcAft>
                          <a:spcPts val="0"/>
                        </a:spcAft>
                      </a:pPr>
                      <a:r>
                        <a:rPr lang="en-US" sz="1100">
                          <a:effectLst/>
                        </a:rPr>
                        <a:t>TDA5051A</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1200</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a:effectLst/>
                        </a:rPr>
                        <a:t>no</a:t>
                      </a:r>
                      <a:endParaRPr lang="en-US" sz="1100">
                        <a:effectLst/>
                        <a:latin typeface="Calibri"/>
                        <a:ea typeface="SimSun"/>
                        <a:cs typeface="Arial"/>
                      </a:endParaRPr>
                    </a:p>
                  </a:txBody>
                  <a:tcPr marL="68580" marR="68580" marT="0" marB="0"/>
                </a:tc>
                <a:tc>
                  <a:txBody>
                    <a:bodyPr/>
                    <a:lstStyle/>
                    <a:p>
                      <a:pPr marL="0" marR="0">
                        <a:lnSpc>
                          <a:spcPct val="115000"/>
                        </a:lnSpc>
                        <a:spcBef>
                          <a:spcPts val="0"/>
                        </a:spcBef>
                        <a:spcAft>
                          <a:spcPts val="0"/>
                        </a:spcAft>
                      </a:pPr>
                      <a:r>
                        <a:rPr lang="en-US" sz="1100" dirty="0">
                          <a:effectLst/>
                        </a:rPr>
                        <a:t>Digital</a:t>
                      </a:r>
                      <a:endParaRPr lang="en-US" sz="1100" dirty="0">
                        <a:effectLst/>
                        <a:latin typeface="Calibri"/>
                        <a:ea typeface="SimSun"/>
                        <a:cs typeface="Arial"/>
                      </a:endParaRPr>
                    </a:p>
                  </a:txBody>
                  <a:tcPr marL="68580" marR="68580" marT="0" marB="0"/>
                </a:tc>
              </a:tr>
            </a:tbl>
          </a:graphicData>
        </a:graphic>
      </p:graphicFrame>
      <p:sp>
        <p:nvSpPr>
          <p:cNvPr id="5" name="TextBox 4"/>
          <p:cNvSpPr txBox="1"/>
          <p:nvPr/>
        </p:nvSpPr>
        <p:spPr>
          <a:xfrm>
            <a:off x="914400" y="990600"/>
            <a:ext cx="5867400" cy="338554"/>
          </a:xfrm>
          <a:prstGeom prst="rect">
            <a:avLst/>
          </a:prstGeom>
          <a:noFill/>
        </p:spPr>
        <p:txBody>
          <a:bodyPr wrap="square" rtlCol="0">
            <a:spAutoFit/>
          </a:bodyPr>
          <a:lstStyle/>
          <a:p>
            <a:r>
              <a:rPr lang="en-US" sz="1600" b="1" dirty="0" smtClean="0"/>
              <a:t>Complexity Differences</a:t>
            </a:r>
            <a:endParaRPr lang="en-US" sz="1600" b="1" dirty="0"/>
          </a:p>
        </p:txBody>
      </p:sp>
    </p:spTree>
    <p:extLst>
      <p:ext uri="{BB962C8B-B14F-4D97-AF65-F5344CB8AC3E}">
        <p14:creationId xmlns:p14="http://schemas.microsoft.com/office/powerpoint/2010/main" val="43999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pPr marL="0" indent="0"/>
            <a:r>
              <a:rPr lang="en-US" dirty="0" smtClean="0"/>
              <a:t>Avoiding complex chips requires reduction of data sent</a:t>
            </a:r>
          </a:p>
          <a:p>
            <a:pPr marL="0" indent="0"/>
            <a:endParaRPr lang="en-US" dirty="0"/>
          </a:p>
          <a:p>
            <a:pPr marL="0" indent="0"/>
            <a:r>
              <a:rPr lang="en-US" dirty="0" smtClean="0"/>
              <a:t>Transmission Frequency Options:</a:t>
            </a:r>
            <a:endParaRPr lang="en-US" dirty="0"/>
          </a:p>
          <a:p>
            <a:pPr>
              <a:buAutoNum type="arabicParenR"/>
            </a:pPr>
            <a:r>
              <a:rPr lang="en-US" dirty="0"/>
              <a:t>All transmit real time ( &gt; once per second)</a:t>
            </a:r>
          </a:p>
          <a:p>
            <a:pPr>
              <a:buAutoNum type="arabicParenR"/>
            </a:pPr>
            <a:r>
              <a:rPr lang="en-US" dirty="0"/>
              <a:t>All transmit slowly (&lt; once per second)</a:t>
            </a:r>
          </a:p>
          <a:p>
            <a:pPr>
              <a:buAutoNum type="arabicParenR"/>
            </a:pPr>
            <a:r>
              <a:rPr lang="en-US" dirty="0" smtClean="0"/>
              <a:t>Hybrid (Real time &amp; Sub real time)</a:t>
            </a:r>
          </a:p>
          <a:p>
            <a:pPr>
              <a:buAutoNum type="arabicParenR"/>
            </a:pPr>
            <a:endParaRPr lang="en-US" dirty="0"/>
          </a:p>
          <a:p>
            <a:pPr marL="0" indent="0"/>
            <a:r>
              <a:rPr lang="en-US" dirty="0" smtClean="0"/>
              <a:t>Combine Power Measurement per gang, not per outlet (1/2 data)</a:t>
            </a:r>
          </a:p>
          <a:p>
            <a:pPr marL="285750" indent="-285750">
              <a:buFont typeface="Arial" panose="020B0604020202020204" pitchFamily="34" charset="0"/>
              <a:buChar char="•"/>
            </a:pPr>
            <a:r>
              <a:rPr lang="en-US" dirty="0" smtClean="0"/>
              <a:t>Separate On/Off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0936713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90</TotalTime>
  <Words>822</Words>
  <Application>Microsoft Office PowerPoint</Application>
  <PresentationFormat>On-screen Show (4:3)</PresentationFormat>
  <Paragraphs>167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SimSun</vt:lpstr>
      <vt:lpstr>Arial</vt:lpstr>
      <vt:lpstr>Calibri</vt:lpstr>
      <vt:lpstr>Cambria Math</vt:lpstr>
      <vt:lpstr>Franklin Gothic Book</vt:lpstr>
      <vt:lpstr>Franklin Gothic Medium</vt:lpstr>
      <vt:lpstr>Tunga</vt:lpstr>
      <vt:lpstr>Wingdings</vt:lpstr>
      <vt:lpstr>Angles</vt:lpstr>
      <vt:lpstr>Energy Management System</vt:lpstr>
      <vt:lpstr>Overview</vt:lpstr>
      <vt:lpstr>Power Line Communication</vt:lpstr>
      <vt:lpstr>Risk Specification</vt:lpstr>
      <vt:lpstr>Risk Specification</vt:lpstr>
      <vt:lpstr>Risk Investigation</vt:lpstr>
      <vt:lpstr>Risk Investigation</vt:lpstr>
      <vt:lpstr>Risk Investigation</vt:lpstr>
      <vt:lpstr>Risk Mitigation</vt:lpstr>
      <vt:lpstr>Risk Mitigation</vt:lpstr>
      <vt:lpstr>Risk Mitigation</vt:lpstr>
      <vt:lpstr>Risk Mitigation</vt:lpstr>
      <vt:lpstr>Testing</vt:lpstr>
      <vt:lpstr>Uncertainties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Management System</dc:title>
  <dc:creator>Ryan</dc:creator>
  <cp:lastModifiedBy>RYAN PATRICK MC LAUGHLIN (RIT Student)</cp:lastModifiedBy>
  <cp:revision>23</cp:revision>
  <dcterms:created xsi:type="dcterms:W3CDTF">2015-04-12T19:49:54Z</dcterms:created>
  <dcterms:modified xsi:type="dcterms:W3CDTF">2015-04-14T17:23:15Z</dcterms:modified>
</cp:coreProperties>
</file>