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6" r:id="rId2"/>
    <p:sldId id="265" r:id="rId3"/>
    <p:sldId id="271" r:id="rId4"/>
    <p:sldId id="269" r:id="rId5"/>
    <p:sldId id="266" r:id="rId6"/>
    <p:sldId id="270" r:id="rId7"/>
    <p:sldId id="267" r:id="rId8"/>
    <p:sldId id="268" r:id="rId9"/>
    <p:sldId id="272" r:id="rId10"/>
    <p:sldId id="273"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70B8A-539C-4D74-9161-709BDB0FAEDF}" type="datetimeFigureOut">
              <a:rPr lang="en-DE" smtClean="0"/>
              <a:t>04/12/2024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389CF-F418-4824-9866-C57A6969B683}" type="slidenum">
              <a:rPr lang="en-DE" smtClean="0"/>
              <a:t>‹#›</a:t>
            </a:fld>
            <a:endParaRPr lang="en-DE"/>
          </a:p>
        </p:txBody>
      </p:sp>
    </p:spTree>
    <p:extLst>
      <p:ext uri="{BB962C8B-B14F-4D97-AF65-F5344CB8AC3E}">
        <p14:creationId xmlns:p14="http://schemas.microsoft.com/office/powerpoint/2010/main" val="242872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10C49-3D9D-1708-E608-62107679A7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D913AF-09A6-8C5A-351A-FC1B1A6563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61A1F3-00BA-9B57-B3B2-62E782E260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BCC5D0-EBDA-B33C-D940-C6C908A4645E}"/>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14286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3C4E8-A275-FDF6-8256-694E4409D8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5D9779-A4DC-8D3F-999B-58574EF4BE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8D2821-CF9E-9EF4-3F0D-B1669353CE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1A8CFA-8020-BF1B-0150-5586550A85D3}"/>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473125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99017" y="2351157"/>
            <a:ext cx="8960219" cy="3862074"/>
          </a:xfrm>
        </p:spPr>
        <p:txBody>
          <a:bodyPr anchor="t">
            <a:norm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058042"/>
            <a:ext cx="5184775" cy="1197591"/>
          </a:xfrm>
        </p:spPr>
        <p:txBody>
          <a:bodyPr anchor="ctr"/>
          <a:lstStyle/>
          <a:p>
            <a:pPr lvl="0"/>
            <a:r>
              <a:rPr lang="en-US" dirty="0"/>
              <a:t>Click to edit Master text styles</a:t>
            </a:r>
          </a:p>
        </p:txBody>
      </p:sp>
    </p:spTree>
    <p:extLst>
      <p:ext uri="{BB962C8B-B14F-4D97-AF65-F5344CB8AC3E}">
        <p14:creationId xmlns:p14="http://schemas.microsoft.com/office/powerpoint/2010/main" val="203073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2230F5-597C-3032-DF77-75747627AE3E}"/>
              </a:ext>
            </a:extLst>
          </p:cNvPr>
          <p:cNvSpPr/>
          <p:nvPr userDrawn="1"/>
        </p:nvSpPr>
        <p:spPr>
          <a:xfrm>
            <a:off x="4276033" y="2342507"/>
            <a:ext cx="6692533" cy="16882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dirty="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6" y="619624"/>
            <a:ext cx="6692533"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1" y="4212337"/>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437088"/>
            <a:ext cx="7732183" cy="2053435"/>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4" y="2647814"/>
            <a:ext cx="6692533" cy="1382909"/>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8">
            <a:extLst>
              <a:ext uri="{FF2B5EF4-FFF2-40B4-BE49-F238E27FC236}">
                <a16:creationId xmlns:a16="http://schemas.microsoft.com/office/drawing/2014/main" id="{FB699D9A-0440-F623-A0B6-4C44724F540D}"/>
              </a:ext>
            </a:extLst>
          </p:cNvPr>
          <p:cNvSpPr>
            <a:spLocks noGrp="1"/>
          </p:cNvSpPr>
          <p:nvPr>
            <p:ph type="body" sz="quarter" idx="17" hasCustomPrompt="1"/>
          </p:nvPr>
        </p:nvSpPr>
        <p:spPr>
          <a:xfrm>
            <a:off x="599018" y="4210878"/>
            <a:ext cx="7732182" cy="221192"/>
          </a:xfrm>
        </p:spPr>
        <p:txBody>
          <a:bodyPr anchor="b">
            <a:noAutofit/>
          </a:bodyPr>
          <a:lstStyle>
            <a:lvl1pPr>
              <a:defRPr sz="1250" b="1"/>
            </a:lvl1pPr>
          </a:lstStyle>
          <a:p>
            <a:pPr lvl="0"/>
            <a:r>
              <a:rPr lang="en-US" dirty="0"/>
              <a:t>Click to edit master text styles</a:t>
            </a:r>
          </a:p>
        </p:txBody>
      </p:sp>
      <p:sp>
        <p:nvSpPr>
          <p:cNvPr id="11" name="Text Placeholder 8">
            <a:extLst>
              <a:ext uri="{FF2B5EF4-FFF2-40B4-BE49-F238E27FC236}">
                <a16:creationId xmlns:a16="http://schemas.microsoft.com/office/drawing/2014/main" id="{F05BCCAA-A432-8B61-761B-D9FE1F32AED7}"/>
              </a:ext>
            </a:extLst>
          </p:cNvPr>
          <p:cNvSpPr>
            <a:spLocks noGrp="1"/>
          </p:cNvSpPr>
          <p:nvPr>
            <p:ph type="body" sz="quarter" idx="19" hasCustomPrompt="1"/>
          </p:nvPr>
        </p:nvSpPr>
        <p:spPr>
          <a:xfrm>
            <a:off x="4276034" y="2342507"/>
            <a:ext cx="6692533" cy="300289"/>
          </a:xfrm>
        </p:spPr>
        <p:txBody>
          <a:bodyPr anchor="b">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20727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99017" y="4596384"/>
            <a:ext cx="5184775" cy="1849257"/>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6" cy="2809377"/>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A91A7CC4-3079-7DF7-C21C-DE6408BF46EF}"/>
              </a:ext>
            </a:extLst>
          </p:cNvPr>
          <p:cNvSpPr>
            <a:spLocks noGrp="1"/>
          </p:cNvSpPr>
          <p:nvPr>
            <p:ph type="body" sz="quarter" idx="25"/>
          </p:nvPr>
        </p:nvSpPr>
        <p:spPr>
          <a:xfrm>
            <a:off x="600076" y="4121150"/>
            <a:ext cx="5183717" cy="402167"/>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E4628143-A333-8CBE-65C0-7C44565BD906}"/>
              </a:ext>
            </a:extLst>
          </p:cNvPr>
          <p:cNvSpPr>
            <a:spLocks noGrp="1"/>
          </p:cNvSpPr>
          <p:nvPr>
            <p:ph type="body" sz="quarter" idx="26"/>
          </p:nvPr>
        </p:nvSpPr>
        <p:spPr>
          <a:xfrm>
            <a:off x="6519860" y="3075517"/>
            <a:ext cx="4448707" cy="286809"/>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873245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599017" y="629587"/>
            <a:ext cx="10369550" cy="1197627"/>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8236"/>
            <a:ext cx="2702983" cy="3668115"/>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406810" y="2688236"/>
            <a:ext cx="2850043" cy="366811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FC7124D-DD4E-EC8C-E7C5-E61FED507E5E}"/>
              </a:ext>
            </a:extLst>
          </p:cNvPr>
          <p:cNvSpPr>
            <a:spLocks noGrp="1"/>
          </p:cNvSpPr>
          <p:nvPr>
            <p:ph type="body" sz="quarter" idx="16"/>
          </p:nvPr>
        </p:nvSpPr>
        <p:spPr>
          <a:xfrm>
            <a:off x="600075" y="2238376"/>
            <a:ext cx="2708275" cy="370417"/>
          </a:xfrm>
        </p:spPr>
        <p:txBody>
          <a:bodyPr>
            <a:noAutofit/>
          </a:bodyPr>
          <a:lstStyle>
            <a:lvl1pPr>
              <a:defRPr sz="1250" b="1" i="0">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A080B0E0-EDE6-D1DA-96BC-3A304EF16614}"/>
              </a:ext>
            </a:extLst>
          </p:cNvPr>
          <p:cNvSpPr>
            <a:spLocks noGrp="1"/>
          </p:cNvSpPr>
          <p:nvPr>
            <p:ph type="body" sz="quarter" idx="17"/>
          </p:nvPr>
        </p:nvSpPr>
        <p:spPr>
          <a:xfrm>
            <a:off x="4406810" y="2238376"/>
            <a:ext cx="2850042" cy="370417"/>
          </a:xfrm>
        </p:spPr>
        <p:txBody>
          <a:bodyPr>
            <a:noAutofit/>
          </a:bodyPr>
          <a:lstStyle>
            <a:lvl1pPr>
              <a:defRPr sz="1250" b="1">
                <a:solidFill>
                  <a:schemeClr val="tx1"/>
                </a:solidFill>
              </a:defRPr>
            </a:lvl1pPr>
          </a:lstStyle>
          <a:p>
            <a:pPr lvl="0"/>
            <a:r>
              <a:rPr lang="en-US" dirty="0"/>
              <a:t>Click to edit Master text styles</a:t>
            </a:r>
          </a:p>
        </p:txBody>
      </p:sp>
      <p:sp>
        <p:nvSpPr>
          <p:cNvPr id="10" name="Text Placeholder 6">
            <a:extLst>
              <a:ext uri="{FF2B5EF4-FFF2-40B4-BE49-F238E27FC236}">
                <a16:creationId xmlns:a16="http://schemas.microsoft.com/office/drawing/2014/main" id="{859FAC71-85AD-024C-725C-D69E0CED99CD}"/>
              </a:ext>
            </a:extLst>
          </p:cNvPr>
          <p:cNvSpPr>
            <a:spLocks noGrp="1"/>
          </p:cNvSpPr>
          <p:nvPr>
            <p:ph type="body" sz="quarter" idx="18"/>
          </p:nvPr>
        </p:nvSpPr>
        <p:spPr>
          <a:xfrm>
            <a:off x="8118525" y="2238375"/>
            <a:ext cx="2850042" cy="370417"/>
          </a:xfrm>
        </p:spPr>
        <p:txBody>
          <a:bodyPr>
            <a:noAutofit/>
          </a:bodyPr>
          <a:lstStyle>
            <a:lvl1pPr>
              <a:defRPr sz="1250" b="1">
                <a:solidFill>
                  <a:schemeClr val="tx1"/>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FE6D3C3B-EB21-AFF3-AC51-E227BB698DFC}"/>
              </a:ext>
            </a:extLst>
          </p:cNvPr>
          <p:cNvSpPr>
            <a:spLocks noGrp="1"/>
          </p:cNvSpPr>
          <p:nvPr>
            <p:ph type="body" sz="quarter" idx="19"/>
          </p:nvPr>
        </p:nvSpPr>
        <p:spPr>
          <a:xfrm>
            <a:off x="8118524" y="2688236"/>
            <a:ext cx="2850043" cy="366811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9656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556A-4C4F-4323-BBD6-CDF3030D446D}"/>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838D52A2-22C1-5391-6B70-150432196B6A}"/>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0205432-AB6B-FF89-CB0C-1C4E6B4A20F2}"/>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7B768053-ECBB-DC91-DCF1-5640D1A23588}"/>
              </a:ext>
            </a:extLst>
          </p:cNvPr>
          <p:cNvSpPr>
            <a:spLocks noGrp="1"/>
          </p:cNvSpPr>
          <p:nvPr>
            <p:ph type="chart" sz="quarter" idx="26"/>
          </p:nvPr>
        </p:nvSpPr>
        <p:spPr>
          <a:xfrm>
            <a:off x="1200000" y="1738097"/>
            <a:ext cx="2037784" cy="1684283"/>
          </a:xfrm>
        </p:spPr>
        <p:txBody>
          <a:bodyPr/>
          <a:lstStyle/>
          <a:p>
            <a:endParaRPr lang="en-US" dirty="0"/>
          </a:p>
        </p:txBody>
      </p:sp>
      <p:sp>
        <p:nvSpPr>
          <p:cNvPr id="6" name="Chart Placeholder 22">
            <a:extLst>
              <a:ext uri="{FF2B5EF4-FFF2-40B4-BE49-F238E27FC236}">
                <a16:creationId xmlns:a16="http://schemas.microsoft.com/office/drawing/2014/main" id="{FA52F9D6-8DEF-B87B-34AA-6F17C7D862E0}"/>
              </a:ext>
            </a:extLst>
          </p:cNvPr>
          <p:cNvSpPr>
            <a:spLocks noGrp="1"/>
          </p:cNvSpPr>
          <p:nvPr>
            <p:ph type="chart" sz="quarter" idx="27"/>
          </p:nvPr>
        </p:nvSpPr>
        <p:spPr>
          <a:xfrm>
            <a:off x="8400000" y="1734057"/>
            <a:ext cx="2037784" cy="1684283"/>
          </a:xfrm>
        </p:spPr>
        <p:txBody>
          <a:bodyPr/>
          <a:lstStyle/>
          <a:p>
            <a:endParaRPr lang="en-US" dirty="0"/>
          </a:p>
        </p:txBody>
      </p:sp>
      <p:sp>
        <p:nvSpPr>
          <p:cNvPr id="7" name="Text Placeholder 10">
            <a:extLst>
              <a:ext uri="{FF2B5EF4-FFF2-40B4-BE49-F238E27FC236}">
                <a16:creationId xmlns:a16="http://schemas.microsoft.com/office/drawing/2014/main" id="{9C07B785-A4DF-D4B6-92D0-2E8E22C60891}"/>
              </a:ext>
            </a:extLst>
          </p:cNvPr>
          <p:cNvSpPr>
            <a:spLocks noGrp="1"/>
          </p:cNvSpPr>
          <p:nvPr>
            <p:ph type="body" sz="quarter" idx="20"/>
          </p:nvPr>
        </p:nvSpPr>
        <p:spPr>
          <a:xfrm>
            <a:off x="1018893" y="3508020"/>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Picture Placeholder 8">
            <a:extLst>
              <a:ext uri="{FF2B5EF4-FFF2-40B4-BE49-F238E27FC236}">
                <a16:creationId xmlns:a16="http://schemas.microsoft.com/office/drawing/2014/main" id="{078ACDE8-BCBA-A408-727B-966ACE397763}"/>
              </a:ext>
            </a:extLst>
          </p:cNvPr>
          <p:cNvSpPr>
            <a:spLocks noGrp="1"/>
          </p:cNvSpPr>
          <p:nvPr>
            <p:ph type="pic" sz="quarter" idx="28"/>
          </p:nvPr>
        </p:nvSpPr>
        <p:spPr>
          <a:xfrm>
            <a:off x="4620552" y="1711315"/>
            <a:ext cx="2400000" cy="4802400"/>
          </a:xfrm>
        </p:spPr>
        <p:txBody>
          <a:bodyPr/>
          <a:lstStyle/>
          <a:p>
            <a:endParaRPr lang="en-UZ"/>
          </a:p>
        </p:txBody>
      </p:sp>
      <p:sp>
        <p:nvSpPr>
          <p:cNvPr id="9" name="Text Placeholder 10">
            <a:extLst>
              <a:ext uri="{FF2B5EF4-FFF2-40B4-BE49-F238E27FC236}">
                <a16:creationId xmlns:a16="http://schemas.microsoft.com/office/drawing/2014/main" id="{A9011876-5E78-CB58-BABC-A39746BBB653}"/>
              </a:ext>
            </a:extLst>
          </p:cNvPr>
          <p:cNvSpPr>
            <a:spLocks noGrp="1"/>
          </p:cNvSpPr>
          <p:nvPr>
            <p:ph type="body" sz="quarter" idx="29"/>
          </p:nvPr>
        </p:nvSpPr>
        <p:spPr>
          <a:xfrm>
            <a:off x="1031381" y="4112515"/>
            <a:ext cx="2402400" cy="2402400"/>
          </a:xfrm>
        </p:spPr>
        <p:txBody>
          <a:bodyPr/>
          <a:lstStyle/>
          <a:p>
            <a:pPr lvl="0"/>
            <a:r>
              <a:rPr lang="en-US" dirty="0"/>
              <a:t>Click to edit Master text styles</a:t>
            </a:r>
          </a:p>
        </p:txBody>
      </p:sp>
      <p:sp>
        <p:nvSpPr>
          <p:cNvPr id="10" name="Text Placeholder 10">
            <a:extLst>
              <a:ext uri="{FF2B5EF4-FFF2-40B4-BE49-F238E27FC236}">
                <a16:creationId xmlns:a16="http://schemas.microsoft.com/office/drawing/2014/main" id="{0F6B691D-F71E-358C-29A5-C67135B73237}"/>
              </a:ext>
            </a:extLst>
          </p:cNvPr>
          <p:cNvSpPr>
            <a:spLocks noGrp="1"/>
          </p:cNvSpPr>
          <p:nvPr>
            <p:ph type="body" sz="quarter" idx="30"/>
          </p:nvPr>
        </p:nvSpPr>
        <p:spPr>
          <a:xfrm>
            <a:off x="8219813" y="3508020"/>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945C4FD2-9C3E-3AF6-FC72-5146F341D840}"/>
              </a:ext>
            </a:extLst>
          </p:cNvPr>
          <p:cNvSpPr>
            <a:spLocks noGrp="1"/>
          </p:cNvSpPr>
          <p:nvPr>
            <p:ph type="body" sz="quarter" idx="31"/>
          </p:nvPr>
        </p:nvSpPr>
        <p:spPr>
          <a:xfrm>
            <a:off x="8207323" y="41125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816038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556A-4C4F-4323-BBD6-CDF3030D446D}"/>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838D52A2-22C1-5391-6B70-150432196B6A}"/>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0205432-AB6B-FF89-CB0C-1C4E6B4A20F2}"/>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12" name="Chart Placeholder 22">
            <a:extLst>
              <a:ext uri="{FF2B5EF4-FFF2-40B4-BE49-F238E27FC236}">
                <a16:creationId xmlns:a16="http://schemas.microsoft.com/office/drawing/2014/main" id="{3AC63550-66C3-F99B-5E65-D253158E0F9C}"/>
              </a:ext>
            </a:extLst>
          </p:cNvPr>
          <p:cNvSpPr>
            <a:spLocks noGrp="1"/>
          </p:cNvSpPr>
          <p:nvPr>
            <p:ph type="chart" sz="quarter" idx="27"/>
          </p:nvPr>
        </p:nvSpPr>
        <p:spPr>
          <a:xfrm>
            <a:off x="8143263" y="1732835"/>
            <a:ext cx="2037784" cy="1684283"/>
          </a:xfrm>
        </p:spPr>
        <p:txBody>
          <a:bodyPr/>
          <a:lstStyle/>
          <a:p>
            <a:endParaRPr lang="en-US" dirty="0"/>
          </a:p>
        </p:txBody>
      </p:sp>
      <p:sp>
        <p:nvSpPr>
          <p:cNvPr id="13" name="Text Placeholder 10">
            <a:extLst>
              <a:ext uri="{FF2B5EF4-FFF2-40B4-BE49-F238E27FC236}">
                <a16:creationId xmlns:a16="http://schemas.microsoft.com/office/drawing/2014/main" id="{79B3EFB2-E56F-C9E5-76FB-4FD8920F4020}"/>
              </a:ext>
            </a:extLst>
          </p:cNvPr>
          <p:cNvSpPr>
            <a:spLocks noGrp="1"/>
          </p:cNvSpPr>
          <p:nvPr>
            <p:ph type="body" sz="quarter" idx="20"/>
          </p:nvPr>
        </p:nvSpPr>
        <p:spPr>
          <a:xfrm>
            <a:off x="1205429" y="3539412"/>
            <a:ext cx="2399999" cy="453468"/>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0">
            <a:extLst>
              <a:ext uri="{FF2B5EF4-FFF2-40B4-BE49-F238E27FC236}">
                <a16:creationId xmlns:a16="http://schemas.microsoft.com/office/drawing/2014/main" id="{37FD8033-0930-ACA5-9193-EFBA1F7DB51B}"/>
              </a:ext>
            </a:extLst>
          </p:cNvPr>
          <p:cNvSpPr>
            <a:spLocks noGrp="1"/>
          </p:cNvSpPr>
          <p:nvPr>
            <p:ph type="body" sz="quarter" idx="29"/>
          </p:nvPr>
        </p:nvSpPr>
        <p:spPr>
          <a:xfrm>
            <a:off x="1205429" y="4071900"/>
            <a:ext cx="2402400" cy="2402400"/>
          </a:xfrm>
        </p:spPr>
        <p:txBody>
          <a:bodyPr/>
          <a:lstStyle/>
          <a:p>
            <a:pPr lvl="0"/>
            <a:r>
              <a:rPr lang="en-US" dirty="0"/>
              <a:t>Click to edit Master text styles</a:t>
            </a:r>
          </a:p>
        </p:txBody>
      </p:sp>
      <p:sp>
        <p:nvSpPr>
          <p:cNvPr id="15" name="Text Placeholder 10">
            <a:extLst>
              <a:ext uri="{FF2B5EF4-FFF2-40B4-BE49-F238E27FC236}">
                <a16:creationId xmlns:a16="http://schemas.microsoft.com/office/drawing/2014/main" id="{0463C79D-E124-6C29-D6D0-3680BB9FFE42}"/>
              </a:ext>
            </a:extLst>
          </p:cNvPr>
          <p:cNvSpPr>
            <a:spLocks noGrp="1"/>
          </p:cNvSpPr>
          <p:nvPr>
            <p:ph type="body" sz="quarter" idx="30"/>
          </p:nvPr>
        </p:nvSpPr>
        <p:spPr>
          <a:xfrm>
            <a:off x="7962156" y="353941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0E346084-5798-CA8D-0294-BA874A4CA03A}"/>
              </a:ext>
            </a:extLst>
          </p:cNvPr>
          <p:cNvSpPr>
            <a:spLocks noGrp="1"/>
          </p:cNvSpPr>
          <p:nvPr>
            <p:ph type="body" sz="quarter" idx="31"/>
          </p:nvPr>
        </p:nvSpPr>
        <p:spPr>
          <a:xfrm>
            <a:off x="7962155" y="4093033"/>
            <a:ext cx="2402400" cy="2402400"/>
          </a:xfrm>
        </p:spPr>
        <p:txBody>
          <a:bodyPr/>
          <a:lstStyle/>
          <a:p>
            <a:pPr lvl="0"/>
            <a:r>
              <a:rPr lang="en-US" dirty="0"/>
              <a:t>Click to edit Master text styles</a:t>
            </a:r>
          </a:p>
        </p:txBody>
      </p:sp>
      <p:sp>
        <p:nvSpPr>
          <p:cNvPr id="17" name="Chart Placeholder 22">
            <a:extLst>
              <a:ext uri="{FF2B5EF4-FFF2-40B4-BE49-F238E27FC236}">
                <a16:creationId xmlns:a16="http://schemas.microsoft.com/office/drawing/2014/main" id="{751370E6-8AAB-ED91-AC5B-73F873921EED}"/>
              </a:ext>
            </a:extLst>
          </p:cNvPr>
          <p:cNvSpPr>
            <a:spLocks noGrp="1"/>
          </p:cNvSpPr>
          <p:nvPr>
            <p:ph type="chart" sz="quarter" idx="32"/>
          </p:nvPr>
        </p:nvSpPr>
        <p:spPr>
          <a:xfrm>
            <a:off x="4764900" y="1744717"/>
            <a:ext cx="2037784" cy="1684283"/>
          </a:xfrm>
        </p:spPr>
        <p:txBody>
          <a:bodyPr/>
          <a:lstStyle/>
          <a:p>
            <a:endParaRPr lang="en-US" dirty="0"/>
          </a:p>
        </p:txBody>
      </p:sp>
      <p:sp>
        <p:nvSpPr>
          <p:cNvPr id="18" name="Text Placeholder 10">
            <a:extLst>
              <a:ext uri="{FF2B5EF4-FFF2-40B4-BE49-F238E27FC236}">
                <a16:creationId xmlns:a16="http://schemas.microsoft.com/office/drawing/2014/main" id="{8ED9B72C-BE96-619B-06BC-3B0185FC6331}"/>
              </a:ext>
            </a:extLst>
          </p:cNvPr>
          <p:cNvSpPr>
            <a:spLocks noGrp="1"/>
          </p:cNvSpPr>
          <p:nvPr>
            <p:ph type="body" sz="quarter" idx="33"/>
          </p:nvPr>
        </p:nvSpPr>
        <p:spPr>
          <a:xfrm>
            <a:off x="4583793" y="3508020"/>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5D1C864-8D31-86D1-2D15-613BE88DB0BB}"/>
              </a:ext>
            </a:extLst>
          </p:cNvPr>
          <p:cNvSpPr>
            <a:spLocks noGrp="1"/>
          </p:cNvSpPr>
          <p:nvPr>
            <p:ph type="body" sz="quarter" idx="34"/>
          </p:nvPr>
        </p:nvSpPr>
        <p:spPr>
          <a:xfrm>
            <a:off x="4570887" y="4071900"/>
            <a:ext cx="2402400" cy="2402400"/>
          </a:xfrm>
        </p:spPr>
        <p:txBody>
          <a:bodyPr/>
          <a:lstStyle/>
          <a:p>
            <a:pPr lvl="0"/>
            <a:r>
              <a:rPr lang="en-US" dirty="0"/>
              <a:t>Click to edit Master text styles</a:t>
            </a:r>
          </a:p>
        </p:txBody>
      </p:sp>
      <p:sp>
        <p:nvSpPr>
          <p:cNvPr id="22" name="Chart Placeholder 22">
            <a:extLst>
              <a:ext uri="{FF2B5EF4-FFF2-40B4-BE49-F238E27FC236}">
                <a16:creationId xmlns:a16="http://schemas.microsoft.com/office/drawing/2014/main" id="{74A7B171-C193-9C15-A2E9-A5597B99BA7F}"/>
              </a:ext>
            </a:extLst>
          </p:cNvPr>
          <p:cNvSpPr>
            <a:spLocks noGrp="1"/>
          </p:cNvSpPr>
          <p:nvPr>
            <p:ph type="chart" sz="quarter" idx="35"/>
          </p:nvPr>
        </p:nvSpPr>
        <p:spPr>
          <a:xfrm>
            <a:off x="1386537" y="1717377"/>
            <a:ext cx="2037784" cy="1684283"/>
          </a:xfrm>
        </p:spPr>
        <p:txBody>
          <a:bodyPr/>
          <a:lstStyle/>
          <a:p>
            <a:endParaRPr lang="en-US" dirty="0"/>
          </a:p>
        </p:txBody>
      </p:sp>
    </p:spTree>
    <p:extLst>
      <p:ext uri="{BB962C8B-B14F-4D97-AF65-F5344CB8AC3E}">
        <p14:creationId xmlns:p14="http://schemas.microsoft.com/office/powerpoint/2010/main" val="200897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BFA7-001F-A678-E19D-8D2823729D5C}"/>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90395076-1138-E897-31D7-4D82C172255B}"/>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F60B50C-90EF-E120-9AA5-A1857D9D89CA}"/>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Table Placeholder 5">
            <a:extLst>
              <a:ext uri="{FF2B5EF4-FFF2-40B4-BE49-F238E27FC236}">
                <a16:creationId xmlns:a16="http://schemas.microsoft.com/office/drawing/2014/main" id="{850E3DC5-CC2E-0762-D65B-58E1F832F268}"/>
              </a:ext>
            </a:extLst>
          </p:cNvPr>
          <p:cNvSpPr>
            <a:spLocks noGrp="1"/>
          </p:cNvSpPr>
          <p:nvPr>
            <p:ph type="tbl" sz="quarter" idx="12"/>
          </p:nvPr>
        </p:nvSpPr>
        <p:spPr>
          <a:xfrm>
            <a:off x="1184082" y="2314299"/>
            <a:ext cx="9199418" cy="3874051"/>
          </a:xfrm>
        </p:spPr>
        <p:txBody>
          <a:bodyPr/>
          <a:lstStyle/>
          <a:p>
            <a:endParaRPr lang="en-UZ"/>
          </a:p>
        </p:txBody>
      </p:sp>
      <p:sp>
        <p:nvSpPr>
          <p:cNvPr id="8" name="Text Placeholder 7">
            <a:extLst>
              <a:ext uri="{FF2B5EF4-FFF2-40B4-BE49-F238E27FC236}">
                <a16:creationId xmlns:a16="http://schemas.microsoft.com/office/drawing/2014/main" id="{09668BFF-4227-7693-3ECD-1D04DE721F65}"/>
              </a:ext>
            </a:extLst>
          </p:cNvPr>
          <p:cNvSpPr>
            <a:spLocks noGrp="1"/>
          </p:cNvSpPr>
          <p:nvPr>
            <p:ph type="body" sz="quarter" idx="13"/>
          </p:nvPr>
        </p:nvSpPr>
        <p:spPr>
          <a:xfrm>
            <a:off x="1194859" y="1804459"/>
            <a:ext cx="9179983" cy="389467"/>
          </a:xfrm>
        </p:spPr>
        <p:txBody>
          <a:bodyPr anchor="b"/>
          <a:lstStyle/>
          <a:p>
            <a:pPr lvl="0"/>
            <a:r>
              <a:rPr lang="en-US" dirty="0"/>
              <a:t>Click to edit Master text styles</a:t>
            </a:r>
          </a:p>
        </p:txBody>
      </p:sp>
    </p:spTree>
    <p:extLst>
      <p:ext uri="{BB962C8B-B14F-4D97-AF65-F5344CB8AC3E}">
        <p14:creationId xmlns:p14="http://schemas.microsoft.com/office/powerpoint/2010/main" val="389229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BFA7-001F-A678-E19D-8D2823729D5C}"/>
              </a:ext>
            </a:extLst>
          </p:cNvPr>
          <p:cNvSpPr>
            <a:spLocks noGrp="1"/>
          </p:cNvSpPr>
          <p:nvPr>
            <p:ph type="title"/>
          </p:nvPr>
        </p:nvSpPr>
        <p:spPr>
          <a:xfrm>
            <a:off x="599017" y="61962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90395076-1138-E897-31D7-4D82C172255B}"/>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F60B50C-90EF-E120-9AA5-A1857D9D89CA}"/>
              </a:ext>
            </a:extLst>
          </p:cNvPr>
          <p:cNvSpPr>
            <a:spLocks noGrp="1"/>
          </p:cNvSpPr>
          <p:nvPr>
            <p:ph type="sldNum" sz="quarter" idx="11"/>
          </p:nvPr>
        </p:nvSpPr>
        <p:spPr/>
        <p:txBody>
          <a:body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2002310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0395076-1138-E897-31D7-4D82C172255B}"/>
              </a:ext>
            </a:extLst>
          </p:cNvPr>
          <p:cNvSpPr>
            <a:spLocks noGrp="1"/>
          </p:cNvSpPr>
          <p:nvPr>
            <p:ph type="ftr" sz="quarter" idx="10"/>
          </p:nvPr>
        </p:nvSpPr>
        <p:spPr/>
        <p:txBody>
          <a:bodyPr/>
          <a:lstStyle/>
          <a:p>
            <a:r>
              <a:rPr lang="en-ID"/>
              <a:t>PUNCA BRAND STRATEGY</a:t>
            </a:r>
            <a:endParaRPr lang="en-ID" dirty="0"/>
          </a:p>
        </p:txBody>
      </p:sp>
      <p:sp>
        <p:nvSpPr>
          <p:cNvPr id="4" name="Slide Number Placeholder 3">
            <a:extLst>
              <a:ext uri="{FF2B5EF4-FFF2-40B4-BE49-F238E27FC236}">
                <a16:creationId xmlns:a16="http://schemas.microsoft.com/office/drawing/2014/main" id="{EF60B50C-90EF-E120-9AA5-A1857D9D89CA}"/>
              </a:ext>
            </a:extLst>
          </p:cNvPr>
          <p:cNvSpPr>
            <a:spLocks noGrp="1"/>
          </p:cNvSpPr>
          <p:nvPr>
            <p:ph type="sldNum" sz="quarter" idx="11"/>
          </p:nvPr>
        </p:nvSpPr>
        <p:spPr/>
        <p:txBody>
          <a:body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3066737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9017" y="2351157"/>
            <a:ext cx="8960219" cy="3862074"/>
          </a:xfrm>
        </p:spPr>
        <p:txBody>
          <a:bodyPr anchor="t">
            <a:norm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058042"/>
            <a:ext cx="5184775" cy="1197591"/>
          </a:xfrm>
        </p:spPr>
        <p:txBody>
          <a:bodyPr anchor="ctr"/>
          <a:lstStyle/>
          <a:p>
            <a:pPr lvl="0"/>
            <a:r>
              <a:rPr lang="en-US" dirty="0"/>
              <a:t>Click to edit Master text styles</a:t>
            </a:r>
          </a:p>
        </p:txBody>
      </p:sp>
      <p:sp>
        <p:nvSpPr>
          <p:cNvPr id="4" name="Text Placeholder 3">
            <a:extLst>
              <a:ext uri="{FF2B5EF4-FFF2-40B4-BE49-F238E27FC236}">
                <a16:creationId xmlns:a16="http://schemas.microsoft.com/office/drawing/2014/main" id="{72055F0A-AE99-D4F7-F93F-7BBD8D0FB674}"/>
              </a:ext>
            </a:extLst>
          </p:cNvPr>
          <p:cNvSpPr>
            <a:spLocks noGrp="1"/>
          </p:cNvSpPr>
          <p:nvPr>
            <p:ph type="body" sz="quarter" idx="13"/>
          </p:nvPr>
        </p:nvSpPr>
        <p:spPr>
          <a:xfrm>
            <a:off x="5783792" y="644525"/>
            <a:ext cx="5184775" cy="363008"/>
          </a:xfrm>
        </p:spPr>
        <p:txBody>
          <a:bodyPr anchor="b"/>
          <a:lstStyle/>
          <a:p>
            <a:pPr lvl="0"/>
            <a:r>
              <a:rPr lang="en-US" dirty="0"/>
              <a:t>Click to edit Master text styles</a:t>
            </a:r>
          </a:p>
        </p:txBody>
      </p:sp>
    </p:spTree>
    <p:extLst>
      <p:ext uri="{BB962C8B-B14F-4D97-AF65-F5344CB8AC3E}">
        <p14:creationId xmlns:p14="http://schemas.microsoft.com/office/powerpoint/2010/main" val="7915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1850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8" y="619624"/>
            <a:ext cx="4875659" cy="1325563"/>
          </a:xfrm>
        </p:spPr>
        <p:txBody>
          <a:bodyPr anchor="t">
            <a:noAutofit/>
          </a:bodyPr>
          <a:lstStyle>
            <a:lvl1pPr>
              <a:defRPr sz="4400"/>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4"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9018" y="3026273"/>
            <a:ext cx="4631139" cy="3196483"/>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C187BCCC-1439-7DCD-7227-755785A3F6CD}"/>
              </a:ext>
            </a:extLst>
          </p:cNvPr>
          <p:cNvSpPr>
            <a:spLocks noGrp="1"/>
          </p:cNvSpPr>
          <p:nvPr>
            <p:ph type="body" sz="quarter" idx="14"/>
          </p:nvPr>
        </p:nvSpPr>
        <p:spPr>
          <a:xfrm>
            <a:off x="599018" y="2656725"/>
            <a:ext cx="4631139" cy="369548"/>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84443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619622"/>
            <a:ext cx="3323629" cy="5618756"/>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8" y="619623"/>
            <a:ext cx="2120349" cy="5618756"/>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02890"/>
            <a:ext cx="4360149" cy="5235488"/>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9CA83096-84C2-F21D-D5CC-31742623FCA3}"/>
              </a:ext>
            </a:extLst>
          </p:cNvPr>
          <p:cNvSpPr>
            <a:spLocks noGrp="1"/>
          </p:cNvSpPr>
          <p:nvPr>
            <p:ph type="body" sz="quarter" idx="14"/>
          </p:nvPr>
        </p:nvSpPr>
        <p:spPr>
          <a:xfrm>
            <a:off x="6607176" y="619125"/>
            <a:ext cx="4361391" cy="324908"/>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31308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619624"/>
            <a:ext cx="6780880" cy="1325563"/>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619623"/>
            <a:ext cx="3160552" cy="560028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563862"/>
            <a:ext cx="6780880" cy="3656045"/>
          </a:xfrm>
        </p:spPr>
        <p:txBody>
          <a:bodyPr>
            <a:noAutofit/>
          </a:bodyPr>
          <a:lstStyle/>
          <a:p>
            <a:pPr lvl="0"/>
            <a:r>
              <a:rPr lang="en-US" dirty="0"/>
              <a:t>Click to edit Master text styles</a:t>
            </a:r>
          </a:p>
        </p:txBody>
      </p:sp>
      <p:sp>
        <p:nvSpPr>
          <p:cNvPr id="13" name="Text Placeholder 12">
            <a:extLst>
              <a:ext uri="{FF2B5EF4-FFF2-40B4-BE49-F238E27FC236}">
                <a16:creationId xmlns:a16="http://schemas.microsoft.com/office/drawing/2014/main" id="{0EBFDFE2-ADC7-30CA-CB35-23735093C888}"/>
              </a:ext>
            </a:extLst>
          </p:cNvPr>
          <p:cNvSpPr>
            <a:spLocks noGrp="1"/>
          </p:cNvSpPr>
          <p:nvPr>
            <p:ph type="body" sz="quarter" idx="14"/>
          </p:nvPr>
        </p:nvSpPr>
        <p:spPr>
          <a:xfrm>
            <a:off x="4187826" y="2209800"/>
            <a:ext cx="6780741" cy="313267"/>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52135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5" y="619622"/>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8109"/>
            <a:ext cx="5985749" cy="1942447"/>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C8BB0262-848E-2042-BD03-AA897C6F4F48}"/>
              </a:ext>
            </a:extLst>
          </p:cNvPr>
          <p:cNvSpPr>
            <a:spLocks noGrp="1"/>
          </p:cNvSpPr>
          <p:nvPr>
            <p:ph type="body" sz="quarter" idx="16"/>
          </p:nvPr>
        </p:nvSpPr>
        <p:spPr>
          <a:xfrm>
            <a:off x="4982818" y="4162426"/>
            <a:ext cx="5985749" cy="270933"/>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77084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625434"/>
            <a:ext cx="1924741" cy="5585361"/>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8"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10" y="1540369"/>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0D06D519-3A30-B9CA-ABD4-EBCF7F5D9A35}"/>
              </a:ext>
            </a:extLst>
          </p:cNvPr>
          <p:cNvSpPr>
            <a:spLocks noGrp="1"/>
          </p:cNvSpPr>
          <p:nvPr>
            <p:ph type="body" sz="quarter" idx="14"/>
          </p:nvPr>
        </p:nvSpPr>
        <p:spPr>
          <a:xfrm>
            <a:off x="5976409" y="1192742"/>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19795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8" y="619623"/>
            <a:ext cx="4307141" cy="145441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757"/>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8" y="2852468"/>
            <a:ext cx="4307141" cy="361595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628F10DA-A583-C2C4-8665-598A6BCA8906}"/>
              </a:ext>
            </a:extLst>
          </p:cNvPr>
          <p:cNvSpPr>
            <a:spLocks noGrp="1"/>
          </p:cNvSpPr>
          <p:nvPr>
            <p:ph type="body" sz="quarter" idx="14"/>
          </p:nvPr>
        </p:nvSpPr>
        <p:spPr>
          <a:xfrm>
            <a:off x="6661150" y="2473325"/>
            <a:ext cx="4307417" cy="333375"/>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13714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8" y="3233531"/>
            <a:ext cx="3122821"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8" y="3233531"/>
            <a:ext cx="3122821"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2" y="3233531"/>
            <a:ext cx="3122821" cy="3122820"/>
          </a:xfrm>
        </p:spPr>
        <p:txBody>
          <a:bodyPr/>
          <a:lstStyle/>
          <a:p>
            <a:endParaRPr lang="en-ID"/>
          </a:p>
        </p:txBody>
      </p:sp>
      <p:sp>
        <p:nvSpPr>
          <p:cNvPr id="8" name="Text Placeholder 7">
            <a:extLst>
              <a:ext uri="{FF2B5EF4-FFF2-40B4-BE49-F238E27FC236}">
                <a16:creationId xmlns:a16="http://schemas.microsoft.com/office/drawing/2014/main" id="{C10468B5-2B9D-DE53-3F2C-BA3EAD180D80}"/>
              </a:ext>
            </a:extLst>
          </p:cNvPr>
          <p:cNvSpPr>
            <a:spLocks noGrp="1"/>
          </p:cNvSpPr>
          <p:nvPr>
            <p:ph type="body" sz="quarter" idx="24"/>
          </p:nvPr>
        </p:nvSpPr>
        <p:spPr>
          <a:xfrm>
            <a:off x="599017" y="1702061"/>
            <a:ext cx="10369550" cy="1437600"/>
          </a:xfrm>
        </p:spPr>
        <p:txBody>
          <a:bodyPr>
            <a:noAutofit/>
          </a:bodyPr>
          <a:lstStyle/>
          <a:p>
            <a:pPr lvl="0"/>
            <a:r>
              <a:rPr lang="en-US" dirty="0"/>
              <a:t>Click to edit Master text styles</a:t>
            </a:r>
          </a:p>
        </p:txBody>
      </p:sp>
      <p:sp>
        <p:nvSpPr>
          <p:cNvPr id="11" name="Text Placeholder 9">
            <a:extLst>
              <a:ext uri="{FF2B5EF4-FFF2-40B4-BE49-F238E27FC236}">
                <a16:creationId xmlns:a16="http://schemas.microsoft.com/office/drawing/2014/main" id="{873FFC49-138F-7080-5BD9-31EBD6E5FA4D}"/>
              </a:ext>
            </a:extLst>
          </p:cNvPr>
          <p:cNvSpPr>
            <a:spLocks noGrp="1"/>
          </p:cNvSpPr>
          <p:nvPr>
            <p:ph type="body" sz="quarter" idx="25"/>
          </p:nvPr>
        </p:nvSpPr>
        <p:spPr>
          <a:xfrm>
            <a:off x="599017" y="1340909"/>
            <a:ext cx="10369550"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64685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8" y="3640484"/>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7" y="619622"/>
            <a:ext cx="4994450" cy="2809378"/>
          </a:xfrm>
        </p:spPr>
        <p:txBody>
          <a:bodyPr/>
          <a:lstStyle/>
          <a:p>
            <a:endParaRPr lang="en-ID"/>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2712"/>
            <a:ext cx="6678187" cy="2398254"/>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8" y="619622"/>
            <a:ext cx="4994450" cy="2809378"/>
          </a:xfrm>
        </p:spPr>
        <p:txBody>
          <a:bodyPr/>
          <a:lstStyle/>
          <a:p>
            <a:endParaRPr lang="en-ID"/>
          </a:p>
        </p:txBody>
      </p:sp>
      <p:sp>
        <p:nvSpPr>
          <p:cNvPr id="8" name="Text Placeholder 7">
            <a:extLst>
              <a:ext uri="{FF2B5EF4-FFF2-40B4-BE49-F238E27FC236}">
                <a16:creationId xmlns:a16="http://schemas.microsoft.com/office/drawing/2014/main" id="{A6996222-F889-3352-0878-1D5998408AAE}"/>
              </a:ext>
            </a:extLst>
          </p:cNvPr>
          <p:cNvSpPr>
            <a:spLocks noGrp="1"/>
          </p:cNvSpPr>
          <p:nvPr>
            <p:ph type="body" sz="quarter" idx="17"/>
          </p:nvPr>
        </p:nvSpPr>
        <p:spPr>
          <a:xfrm>
            <a:off x="4289426" y="3640667"/>
            <a:ext cx="6679141" cy="343959"/>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18213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619624"/>
            <a:ext cx="10369550" cy="96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99017" y="1955207"/>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	PRESENTATION TITLE</a:t>
            </a:r>
          </a:p>
        </p:txBody>
      </p:sp>
      <p:sp>
        <p:nvSpPr>
          <p:cNvPr id="6" name="Slide Number Placeholder 5"/>
          <p:cNvSpPr>
            <a:spLocks noGrp="1"/>
          </p:cNvSpPr>
          <p:nvPr>
            <p:ph type="sldNum" sz="quarter" idx="4"/>
          </p:nvPr>
        </p:nvSpPr>
        <p:spPr>
          <a:xfrm>
            <a:off x="11584627" y="6367046"/>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72685383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2" r:id="rId9"/>
    <p:sldLayoutId id="2147483673" r:id="rId10"/>
    <p:sldLayoutId id="2147483671" r:id="rId11"/>
    <p:sldLayoutId id="2147483674" r:id="rId12"/>
    <p:sldLayoutId id="2147483675" r:id="rId13"/>
    <p:sldLayoutId id="2147483676" r:id="rId14"/>
    <p:sldLayoutId id="2147483677" r:id="rId15"/>
    <p:sldLayoutId id="2147483678" r:id="rId16"/>
    <p:sldLayoutId id="2147483679" r:id="rId17"/>
    <p:sldLayoutId id="2147483660" r:id="rId18"/>
    <p:sldLayoutId id="2147483680" r:id="rId19"/>
  </p:sldLayoutIdLst>
  <p:hf hd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23"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12" indent="0" algn="l" defTabSz="914423" rtl="0" eaLnBrk="1" latinLnBrk="0" hangingPunct="1">
        <a:lnSpc>
          <a:spcPct val="130000"/>
        </a:lnSpc>
        <a:spcBef>
          <a:spcPts val="501"/>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23" indent="0" algn="l" defTabSz="914423" rtl="0" eaLnBrk="1" latinLnBrk="0" hangingPunct="1">
        <a:lnSpc>
          <a:spcPct val="130000"/>
        </a:lnSpc>
        <a:spcBef>
          <a:spcPts val="501"/>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35" indent="0" algn="l" defTabSz="914423" rtl="0" eaLnBrk="1" latinLnBrk="0" hangingPunct="1">
        <a:lnSpc>
          <a:spcPct val="130000"/>
        </a:lnSpc>
        <a:spcBef>
          <a:spcPts val="501"/>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45" indent="0" algn="l" defTabSz="914423" rtl="0" eaLnBrk="1" latinLnBrk="0" hangingPunct="1">
        <a:lnSpc>
          <a:spcPct val="130000"/>
        </a:lnSpc>
        <a:spcBef>
          <a:spcPts val="501"/>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663"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297" indent="-228605" algn="l" defTabSz="914423"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6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app/profile/ryan.cyril.pares/viz/3_10GenresbyRevenue/Sheet1?publish=yes"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hyperlink" Target="https://public.tableau.com/app/profile/ryan.cyril.pares/viz/3_10TopCountries_17309682637880/Sheet1?publish=yes"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hyperlink" Target="https://public.tableau.com/app/profile/ryan.cyril.pares/viz/3_10Top5Customers/Sheet1?publish=y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app/profile/ryan.cyril.pares/viz/3_10SalesacrossGeography/Sheet1?publish=yes"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2E6E6BE-4654-8E53-D65B-A645327346C2}"/>
              </a:ext>
            </a:extLst>
          </p:cNvPr>
          <p:cNvSpPr>
            <a:spLocks noGrp="1"/>
          </p:cNvSpPr>
          <p:nvPr>
            <p:ph type="ftr" sz="quarter" idx="11"/>
          </p:nvPr>
        </p:nvSpPr>
        <p:spPr/>
        <p:txBody>
          <a:bodyPr/>
          <a:lstStyle/>
          <a:p>
            <a:r>
              <a:rPr lang="en-ID" dirty="0"/>
              <a:t>PRESENTATION TITLE</a:t>
            </a:r>
          </a:p>
        </p:txBody>
      </p:sp>
      <p:sp>
        <p:nvSpPr>
          <p:cNvPr id="4" name="Text Placeholder 3">
            <a:extLst>
              <a:ext uri="{FF2B5EF4-FFF2-40B4-BE49-F238E27FC236}">
                <a16:creationId xmlns:a16="http://schemas.microsoft.com/office/drawing/2014/main" id="{72383122-F0B9-78F1-8BE1-77CB28D414BD}"/>
              </a:ext>
            </a:extLst>
          </p:cNvPr>
          <p:cNvSpPr>
            <a:spLocks noGrp="1"/>
          </p:cNvSpPr>
          <p:nvPr>
            <p:ph type="body" sz="quarter" idx="12"/>
          </p:nvPr>
        </p:nvSpPr>
        <p:spPr/>
        <p:txBody>
          <a:bodyPr>
            <a:normAutofit/>
          </a:bodyPr>
          <a:lstStyle/>
          <a:p>
            <a:r>
              <a:rPr lang="en-US" sz="1800" dirty="0"/>
              <a:t>NAME: Ryan Cyril Pares
DATE: OCTOBER - 2024</a:t>
            </a:r>
            <a:endParaRPr lang="en-GB" sz="1800" dirty="0"/>
          </a:p>
        </p:txBody>
      </p:sp>
      <p:sp>
        <p:nvSpPr>
          <p:cNvPr id="6" name="Title 4">
            <a:extLst>
              <a:ext uri="{FF2B5EF4-FFF2-40B4-BE49-F238E27FC236}">
                <a16:creationId xmlns:a16="http://schemas.microsoft.com/office/drawing/2014/main" id="{964F0BA2-2F0B-71DE-68C1-F93FEED2CF4F}"/>
              </a:ext>
            </a:extLst>
          </p:cNvPr>
          <p:cNvSpPr>
            <a:spLocks noGrp="1"/>
          </p:cNvSpPr>
          <p:nvPr>
            <p:ph type="ctrTitle"/>
          </p:nvPr>
        </p:nvSpPr>
        <p:spPr>
          <a:xfrm>
            <a:off x="587064" y="3810001"/>
            <a:ext cx="8960219" cy="2157719"/>
          </a:xfrm>
        </p:spPr>
        <p:txBody>
          <a:bodyPr anchor="t" anchorCtr="0">
            <a:normAutofit fontScale="90000"/>
          </a:bodyPr>
          <a:lstStyle/>
          <a:p>
            <a:r>
              <a:rPr lang="en-GB" sz="7500" dirty="0"/>
              <a:t>ROCKBUSTER STEALTH STRATEGY</a:t>
            </a:r>
          </a:p>
        </p:txBody>
      </p:sp>
      <p:cxnSp>
        <p:nvCxnSpPr>
          <p:cNvPr id="7" name="Straight Connector 6">
            <a:extLst>
              <a:ext uri="{FF2B5EF4-FFF2-40B4-BE49-F238E27FC236}">
                <a16:creationId xmlns:a16="http://schemas.microsoft.com/office/drawing/2014/main" id="{6577D1BE-856B-C88B-CF23-DD9470860A2A}"/>
              </a:ext>
            </a:extLst>
          </p:cNvPr>
          <p:cNvCxnSpPr>
            <a:cxnSpLocks/>
          </p:cNvCxnSpPr>
          <p:nvPr/>
        </p:nvCxnSpPr>
        <p:spPr>
          <a:xfrm>
            <a:off x="694583" y="3652433"/>
            <a:ext cx="1495047"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08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94AD9C19-4B30-C411-784E-FD833703AB4E}"/>
            </a:ext>
          </a:extLst>
        </p:cNvPr>
        <p:cNvGrpSpPr/>
        <p:nvPr/>
      </p:nvGrpSpPr>
      <p:grpSpPr>
        <a:xfrm>
          <a:off x="0" y="0"/>
          <a:ext cx="0" cy="0"/>
          <a:chOff x="0" y="0"/>
          <a:chExt cx="0" cy="0"/>
        </a:xfrm>
      </p:grpSpPr>
      <p:sp>
        <p:nvSpPr>
          <p:cNvPr id="27" name="Freeform: Shape 2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AA827FF5-5B5A-AF81-7A3F-0F8EDEED3319}"/>
              </a:ext>
            </a:extLst>
          </p:cNvPr>
          <p:cNvSpPr txBox="1"/>
          <p:nvPr/>
        </p:nvSpPr>
        <p:spPr>
          <a:xfrm>
            <a:off x="2555631" y="1441938"/>
            <a:ext cx="7080738" cy="3974124"/>
          </a:xfrm>
          <a:prstGeom prst="rect">
            <a:avLst/>
          </a:prstGeom>
        </p:spPr>
        <p:txBody>
          <a:bodyPr vertOverflow="overflow" vert="horz" lIns="91440" tIns="45720" rIns="91440" bIns="45720" rtlCol="0" anchor="ctr" anchorCtr="0">
            <a:normAutofit/>
          </a:bodyPr>
          <a:lstStyle/>
          <a:p>
            <a:pPr algn="ctr">
              <a:lnSpc>
                <a:spcPct val="90000"/>
              </a:lnSpc>
              <a:spcBef>
                <a:spcPct val="0"/>
              </a:spcBef>
              <a:spcAft>
                <a:spcPts val="600"/>
              </a:spcAft>
            </a:pPr>
            <a:r>
              <a:rPr lang="en-US" sz="5400">
                <a:solidFill>
                  <a:schemeClr val="bg1">
                    <a:lumMod val="95000"/>
                    <a:lumOff val="5000"/>
                  </a:schemeClr>
                </a:solidFill>
                <a:latin typeface="+mj-lt"/>
                <a:ea typeface="+mj-ea"/>
                <a:cs typeface="+mj-cs"/>
              </a:rPr>
              <a:t>Thank You </a:t>
            </a:r>
          </a:p>
        </p:txBody>
      </p:sp>
      <p:sp>
        <p:nvSpPr>
          <p:cNvPr id="25" name="Slide Number Placeholder 0">
            <a:extLst>
              <a:ext uri="{FF2B5EF4-FFF2-40B4-BE49-F238E27FC236}">
                <a16:creationId xmlns:a16="http://schemas.microsoft.com/office/drawing/2014/main" id="{BE9E280F-4690-D1B8-2F58-68745494C5D7}"/>
              </a:ext>
            </a:extLst>
          </p:cNvPr>
          <p:cNvSpPr>
            <a:spLocks noGrp="1"/>
          </p:cNvSpPr>
          <p:nvPr>
            <p:ph type="sldNum" sz="quarter" idx="4294967295"/>
          </p:nvPr>
        </p:nvSpPr>
        <p:spPr>
          <a:xfrm>
            <a:off x="11000232" y="6108192"/>
            <a:ext cx="548640" cy="548640"/>
          </a:xfrm>
          <a:prstGeom prst="ellipse">
            <a:avLst/>
          </a:prstGeom>
          <a:solidFill>
            <a:srgbClr val="7F7F7F"/>
          </a:solidFill>
          <a:extLst>
            <a:ext uri="{C572A759-6A51-4108-AA02-DFA0A04FC94B}">
              <ma14:wrappingTextBoxFlag xmlns:ma14="http://schemas.microsoft.com/office/mac/drawingml/2011/main" xmlns="" val="0"/>
            </a:ext>
          </a:extLst>
        </p:spPr>
        <p:txBody>
          <a:bodyPr vert="horz" lIns="91440" tIns="45720" rIns="91440" bIns="45720" rtlCol="0" anchor="ctr" anchorCtr="0">
            <a:normAutofit fontScale="92500"/>
          </a:bodyPr>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defTabSz="457200">
              <a:spcAft>
                <a:spcPts val="600"/>
              </a:spcAft>
            </a:pPr>
            <a:r>
              <a:rPr lang="en-US" sz="1500" dirty="0">
                <a:solidFill>
                  <a:srgbClr val="FFFFFF"/>
                </a:solidFill>
              </a:rPr>
              <a:t>10</a:t>
            </a:r>
          </a:p>
        </p:txBody>
      </p:sp>
    </p:spTree>
    <p:extLst>
      <p:ext uri="{BB962C8B-B14F-4D97-AF65-F5344CB8AC3E}">
        <p14:creationId xmlns:p14="http://schemas.microsoft.com/office/powerpoint/2010/main" val="412654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69D7-01FC-6BEA-7090-738D792BCF63}"/>
              </a:ext>
            </a:extLst>
          </p:cNvPr>
          <p:cNvSpPr>
            <a:spLocks noGrp="1"/>
          </p:cNvSpPr>
          <p:nvPr>
            <p:ph type="title"/>
          </p:nvPr>
        </p:nvSpPr>
        <p:spPr/>
        <p:txBody>
          <a:bodyPr/>
          <a:lstStyle/>
          <a:p>
            <a:r>
              <a:rPr lang="en-US" dirty="0"/>
              <a:t>Introduction</a:t>
            </a:r>
            <a:endParaRPr lang="en-DE" dirty="0"/>
          </a:p>
        </p:txBody>
      </p:sp>
      <p:sp>
        <p:nvSpPr>
          <p:cNvPr id="3" name="Footer Placeholder 2">
            <a:extLst>
              <a:ext uri="{FF2B5EF4-FFF2-40B4-BE49-F238E27FC236}">
                <a16:creationId xmlns:a16="http://schemas.microsoft.com/office/drawing/2014/main" id="{D21DE43E-C2FC-A805-C7F4-403556A708A5}"/>
              </a:ext>
            </a:extLst>
          </p:cNvPr>
          <p:cNvSpPr>
            <a:spLocks noGrp="1"/>
          </p:cNvSpPr>
          <p:nvPr>
            <p:ph type="ftr" sz="quarter" idx="10"/>
          </p:nvPr>
        </p:nvSpPr>
        <p:spPr/>
        <p:txBody>
          <a:bodyPr/>
          <a:lstStyle/>
          <a:p>
            <a:r>
              <a:rPr lang="en-ID"/>
              <a:t>ROCKBUSTER STEALTH STRATEGY</a:t>
            </a:r>
            <a:endParaRPr lang="en-ID" dirty="0"/>
          </a:p>
        </p:txBody>
      </p:sp>
      <p:sp>
        <p:nvSpPr>
          <p:cNvPr id="4" name="Slide Number Placeholder 3">
            <a:extLst>
              <a:ext uri="{FF2B5EF4-FFF2-40B4-BE49-F238E27FC236}">
                <a16:creationId xmlns:a16="http://schemas.microsoft.com/office/drawing/2014/main" id="{3C9129FE-94B6-2AED-DFA1-07A8875FCD6A}"/>
              </a:ext>
            </a:extLst>
          </p:cNvPr>
          <p:cNvSpPr>
            <a:spLocks noGrp="1"/>
          </p:cNvSpPr>
          <p:nvPr>
            <p:ph type="sldNum" sz="quarter" idx="11"/>
          </p:nvPr>
        </p:nvSpPr>
        <p:spPr/>
        <p:txBody>
          <a:bodyPr/>
          <a:lstStyle/>
          <a:p>
            <a:fld id="{CF6F24BE-8BEB-403A-BDCC-38E201D0662D}" type="slidenum">
              <a:rPr lang="en-ID" smtClean="0"/>
              <a:pPr/>
              <a:t>2</a:t>
            </a:fld>
            <a:endParaRPr lang="en-ID"/>
          </a:p>
        </p:txBody>
      </p:sp>
      <p:pic>
        <p:nvPicPr>
          <p:cNvPr id="8" name="Picture Placeholder 7">
            <a:extLst>
              <a:ext uri="{FF2B5EF4-FFF2-40B4-BE49-F238E27FC236}">
                <a16:creationId xmlns:a16="http://schemas.microsoft.com/office/drawing/2014/main" id="{D3285187-C9BB-25C0-9973-3B4AF2439136}"/>
              </a:ext>
            </a:extLst>
          </p:cNvPr>
          <p:cNvPicPr>
            <a:picLocks noGrp="1" noChangeAspect="1"/>
          </p:cNvPicPr>
          <p:nvPr>
            <p:ph type="pic" sz="quarter" idx="12"/>
          </p:nvPr>
        </p:nvPicPr>
        <p:blipFill>
          <a:blip r:embed="rId2"/>
          <a:srcRect l="21813" r="21813"/>
          <a:stretch>
            <a:fillRect/>
          </a:stretch>
        </p:blipFill>
        <p:spPr/>
      </p:pic>
      <p:sp>
        <p:nvSpPr>
          <p:cNvPr id="6" name="Text Placeholder 5">
            <a:extLst>
              <a:ext uri="{FF2B5EF4-FFF2-40B4-BE49-F238E27FC236}">
                <a16:creationId xmlns:a16="http://schemas.microsoft.com/office/drawing/2014/main" id="{9C0C9360-E46D-8C0A-769E-C92AAC8DA50C}"/>
              </a:ext>
            </a:extLst>
          </p:cNvPr>
          <p:cNvSpPr>
            <a:spLocks noGrp="1"/>
          </p:cNvSpPr>
          <p:nvPr>
            <p:ph type="body" sz="quarter" idx="13"/>
          </p:nvPr>
        </p:nvSpPr>
        <p:spPr/>
        <p:txBody>
          <a:bodyPr/>
          <a:lstStyle/>
          <a:p>
            <a:pPr algn="ctr"/>
            <a:r>
              <a:rPr lang="en-US" dirty="0"/>
              <a:t>Rockbuster Stealth LLC, a global movie rental company, once operated stores worldwide but now faces intense competition from streaming giants like Netflix and Amazon Prime. To remain competitive, the Rockbuster Stealth management team plans to leverage its existing movie licenses by launching an online video rental service.</a:t>
            </a:r>
            <a:endParaRPr lang="en-DE" dirty="0"/>
          </a:p>
          <a:p>
            <a:pPr algn="ctr"/>
            <a:endParaRPr lang="en-DE" dirty="0"/>
          </a:p>
        </p:txBody>
      </p:sp>
    </p:spTree>
    <p:extLst>
      <p:ext uri="{BB962C8B-B14F-4D97-AF65-F5344CB8AC3E}">
        <p14:creationId xmlns:p14="http://schemas.microsoft.com/office/powerpoint/2010/main" val="165328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8CC8-E067-99C0-8573-72B98EAB0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D54B3-76C1-4144-83D9-33E1A7E957FC}"/>
              </a:ext>
            </a:extLst>
          </p:cNvPr>
          <p:cNvSpPr>
            <a:spLocks noGrp="1"/>
          </p:cNvSpPr>
          <p:nvPr>
            <p:ph type="title"/>
          </p:nvPr>
        </p:nvSpPr>
        <p:spPr/>
        <p:txBody>
          <a:bodyPr/>
          <a:lstStyle/>
          <a:p>
            <a:r>
              <a:rPr lang="en-US"/>
              <a:t>KEY QUESTIONS</a:t>
            </a:r>
            <a:endParaRPr lang="en-DE"/>
          </a:p>
        </p:txBody>
      </p:sp>
      <p:sp>
        <p:nvSpPr>
          <p:cNvPr id="3" name="Footer Placeholder 2">
            <a:extLst>
              <a:ext uri="{FF2B5EF4-FFF2-40B4-BE49-F238E27FC236}">
                <a16:creationId xmlns:a16="http://schemas.microsoft.com/office/drawing/2014/main" id="{39EE89A0-A888-8D4E-B993-08E35B4829E4}"/>
              </a:ext>
            </a:extLst>
          </p:cNvPr>
          <p:cNvSpPr>
            <a:spLocks noGrp="1"/>
          </p:cNvSpPr>
          <p:nvPr>
            <p:ph type="ftr" sz="quarter" idx="10"/>
          </p:nvPr>
        </p:nvSpPr>
        <p:spPr/>
        <p:txBody>
          <a:bodyPr/>
          <a:lstStyle/>
          <a:p>
            <a:r>
              <a:rPr lang="en-ID"/>
              <a:t>ROCKBUSTER STEALTH STRATEGY</a:t>
            </a:r>
            <a:endParaRPr lang="en-ID" dirty="0"/>
          </a:p>
        </p:txBody>
      </p:sp>
      <p:sp>
        <p:nvSpPr>
          <p:cNvPr id="4" name="Slide Number Placeholder 3">
            <a:extLst>
              <a:ext uri="{FF2B5EF4-FFF2-40B4-BE49-F238E27FC236}">
                <a16:creationId xmlns:a16="http://schemas.microsoft.com/office/drawing/2014/main" id="{DDB968A7-45F8-7F0F-F337-F9A7FF90D6C3}"/>
              </a:ext>
            </a:extLst>
          </p:cNvPr>
          <p:cNvSpPr>
            <a:spLocks noGrp="1"/>
          </p:cNvSpPr>
          <p:nvPr>
            <p:ph type="sldNum" sz="quarter" idx="11"/>
          </p:nvPr>
        </p:nvSpPr>
        <p:spPr/>
        <p:txBody>
          <a:bodyPr/>
          <a:lstStyle/>
          <a:p>
            <a:fld id="{CF6F24BE-8BEB-403A-BDCC-38E201D0662D}" type="slidenum">
              <a:rPr lang="en-ID" smtClean="0"/>
              <a:pPr/>
              <a:t>3</a:t>
            </a:fld>
            <a:endParaRPr lang="en-ID"/>
          </a:p>
        </p:txBody>
      </p:sp>
      <p:sp>
        <p:nvSpPr>
          <p:cNvPr id="6" name="Text Placeholder 5">
            <a:extLst>
              <a:ext uri="{FF2B5EF4-FFF2-40B4-BE49-F238E27FC236}">
                <a16:creationId xmlns:a16="http://schemas.microsoft.com/office/drawing/2014/main" id="{59F8C670-6224-B69F-FD22-09116727E1E3}"/>
              </a:ext>
            </a:extLst>
          </p:cNvPr>
          <p:cNvSpPr>
            <a:spLocks noGrp="1"/>
          </p:cNvSpPr>
          <p:nvPr>
            <p:ph type="body" sz="quarter" idx="13"/>
          </p:nvPr>
        </p:nvSpPr>
        <p:spPr/>
        <p:txBody>
          <a:bodyPr/>
          <a:lstStyle/>
          <a:p>
            <a:pPr marL="0" indent="0">
              <a:buNone/>
            </a:pPr>
            <a:r>
              <a:rPr lang="en-US" dirty="0"/>
              <a:t>The Rockbuster Stealth Management Board has identified critical questions for their 2020 strategy and seeks data-driven insights to guide their decision-making. The primary questions include:</a:t>
            </a:r>
          </a:p>
          <a:p>
            <a:pPr>
              <a:buFont typeface="Arial" panose="020B0604020202020204" pitchFamily="34" charset="0"/>
              <a:buChar char="•"/>
            </a:pPr>
            <a:r>
              <a:rPr lang="en-US" dirty="0"/>
              <a:t>Which movies had the highest and lowest contributions to revenue gain?</a:t>
            </a:r>
          </a:p>
          <a:p>
            <a:pPr>
              <a:buFont typeface="Arial" panose="020B0604020202020204" pitchFamily="34" charset="0"/>
              <a:buChar char="•"/>
            </a:pPr>
            <a:r>
              <a:rPr lang="en-US" dirty="0"/>
              <a:t>What is the average rental duration for all movies?</a:t>
            </a:r>
          </a:p>
          <a:p>
            <a:pPr>
              <a:buFont typeface="Arial" panose="020B0604020202020204" pitchFamily="34" charset="0"/>
              <a:buChar char="•"/>
            </a:pPr>
            <a:r>
              <a:rPr lang="en-US" dirty="0"/>
              <a:t>Where are Rockbuster's customers located geographically?</a:t>
            </a:r>
          </a:p>
          <a:p>
            <a:pPr>
              <a:buFont typeface="Arial" panose="020B0604020202020204" pitchFamily="34" charset="0"/>
              <a:buChar char="•"/>
            </a:pPr>
            <a:r>
              <a:rPr lang="en-US" dirty="0"/>
              <a:t>Which locations have customers with high lifetime value?</a:t>
            </a:r>
          </a:p>
          <a:p>
            <a:pPr>
              <a:buFont typeface="Arial" panose="020B0604020202020204" pitchFamily="34" charset="0"/>
              <a:buChar char="•"/>
            </a:pPr>
            <a:r>
              <a:rPr lang="en-US" dirty="0"/>
              <a:t>Are there variations in sales across different geographic regions?</a:t>
            </a:r>
          </a:p>
          <a:p>
            <a:endParaRPr lang="en-DE" dirty="0"/>
          </a:p>
        </p:txBody>
      </p:sp>
      <p:sp>
        <p:nvSpPr>
          <p:cNvPr id="7" name="Text Placeholder 6">
            <a:extLst>
              <a:ext uri="{FF2B5EF4-FFF2-40B4-BE49-F238E27FC236}">
                <a16:creationId xmlns:a16="http://schemas.microsoft.com/office/drawing/2014/main" id="{F72A8261-FC0E-2AB3-9AA1-39B1478361D0}"/>
              </a:ext>
            </a:extLst>
          </p:cNvPr>
          <p:cNvSpPr>
            <a:spLocks noGrp="1"/>
          </p:cNvSpPr>
          <p:nvPr>
            <p:ph type="body" sz="quarter" idx="14"/>
          </p:nvPr>
        </p:nvSpPr>
        <p:spPr/>
        <p:txBody>
          <a:bodyPr/>
          <a:lstStyle/>
          <a:p>
            <a:r>
              <a:rPr lang="en-US" dirty="0"/>
              <a:t>CRITICAL QUESTIONS FOR 2020 STRATEGY</a:t>
            </a:r>
            <a:endParaRPr lang="en-DE" dirty="0"/>
          </a:p>
        </p:txBody>
      </p:sp>
      <p:pic>
        <p:nvPicPr>
          <p:cNvPr id="1026" name="Picture 2" descr="Only a true movie nerd can score 15/15 in this quiz. And you?">
            <a:extLst>
              <a:ext uri="{FF2B5EF4-FFF2-40B4-BE49-F238E27FC236}">
                <a16:creationId xmlns:a16="http://schemas.microsoft.com/office/drawing/2014/main" id="{E4A0E7FA-4CCB-3C1D-3371-0A7081ED1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04" y="0"/>
            <a:ext cx="5710797"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67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596900" y="57150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REVENUE CONTRIBUTIONS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en-DE"/>
          </a:p>
        </p:txBody>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Open Sans"/>
                <a:ea typeface="Open Sans"/>
                <a:cs typeface="Open Sans"/>
              </a:rPr>
              <a:pPr algn="ctr"/>
              <a:t>4</a:t>
            </a:fld>
            <a:endParaRPr lang="en-US" sz="1210">
              <a:solidFill>
                <a:srgbClr val="000000"/>
              </a:solidFill>
              <a:latin typeface="Open Sans"/>
              <a:ea typeface="Open Sans"/>
              <a:cs typeface="Open Sans"/>
            </a:endParaRPr>
          </a:p>
        </p:txBody>
      </p:sp>
      <p:sp>
        <p:nvSpPr>
          <p:cNvPr id="6" name="TextBox 5">
            <a:extLst>
              <a:ext uri="{FF2B5EF4-FFF2-40B4-BE49-F238E27FC236}">
                <a16:creationId xmlns:a16="http://schemas.microsoft.com/office/drawing/2014/main" id="{8E90D97A-56FA-E211-FA3D-87DA4AA6B53D}"/>
              </a:ext>
            </a:extLst>
          </p:cNvPr>
          <p:cNvSpPr txBox="1"/>
          <p:nvPr/>
        </p:nvSpPr>
        <p:spPr>
          <a:xfrm>
            <a:off x="596900" y="1644134"/>
            <a:ext cx="7945573" cy="369332"/>
          </a:xfrm>
          <a:prstGeom prst="rect">
            <a:avLst/>
          </a:prstGeom>
          <a:noFill/>
        </p:spPr>
        <p:txBody>
          <a:bodyPr wrap="none" rtlCol="0">
            <a:spAutoFit/>
          </a:bodyPr>
          <a:lstStyle/>
          <a:p>
            <a:r>
              <a:rPr lang="en-US" dirty="0"/>
              <a:t>Which movies had the highest and lowest contributions to revenue gain?</a:t>
            </a:r>
            <a:endParaRPr lang="en-DE" dirty="0"/>
          </a:p>
        </p:txBody>
      </p:sp>
      <p:pic>
        <p:nvPicPr>
          <p:cNvPr id="11" name="Picture 10">
            <a:hlinkClick r:id="rId3"/>
            <a:extLst>
              <a:ext uri="{FF2B5EF4-FFF2-40B4-BE49-F238E27FC236}">
                <a16:creationId xmlns:a16="http://schemas.microsoft.com/office/drawing/2014/main" id="{C3E8F24C-6528-0D30-D62D-A380F4237C76}"/>
              </a:ext>
            </a:extLst>
          </p:cNvPr>
          <p:cNvPicPr>
            <a:picLocks noChangeAspect="1"/>
          </p:cNvPicPr>
          <p:nvPr/>
        </p:nvPicPr>
        <p:blipFill>
          <a:blip r:embed="rId4"/>
          <a:stretch>
            <a:fillRect/>
          </a:stretch>
        </p:blipFill>
        <p:spPr>
          <a:xfrm>
            <a:off x="10185399" y="5827487"/>
            <a:ext cx="952500" cy="952500"/>
          </a:xfrm>
          <a:prstGeom prst="rect">
            <a:avLst/>
          </a:prstGeom>
        </p:spPr>
      </p:pic>
      <p:sp>
        <p:nvSpPr>
          <p:cNvPr id="15" name="TextBox 14">
            <a:extLst>
              <a:ext uri="{FF2B5EF4-FFF2-40B4-BE49-F238E27FC236}">
                <a16:creationId xmlns:a16="http://schemas.microsoft.com/office/drawing/2014/main" id="{3C28F3E0-0278-CEE4-0DD5-C25D2B74969A}"/>
              </a:ext>
            </a:extLst>
          </p:cNvPr>
          <p:cNvSpPr txBox="1"/>
          <p:nvPr/>
        </p:nvSpPr>
        <p:spPr>
          <a:xfrm>
            <a:off x="8898193" y="2379405"/>
            <a:ext cx="2566219" cy="2123658"/>
          </a:xfrm>
          <a:prstGeom prst="rect">
            <a:avLst/>
          </a:prstGeom>
          <a:noFill/>
        </p:spPr>
        <p:txBody>
          <a:bodyPr wrap="square">
            <a:spAutoFit/>
          </a:bodyPr>
          <a:lstStyle/>
          <a:p>
            <a:r>
              <a:rPr lang="en-US" sz="1100" dirty="0"/>
              <a:t>For Rockbuster, the Sports category is the leading contributor to its business, followed closely by the Sci-Fi, Animation, and Drama categories. These genres form a substantial portion of the company's revenue, with a fairly uniform distribution among them. However, the Thriller genre stands out for its minimal contribution to the overall earnings, significantly less than the other categories.</a:t>
            </a:r>
            <a:endParaRPr lang="en-DE" sz="1100" dirty="0"/>
          </a:p>
        </p:txBody>
      </p:sp>
      <p:pic>
        <p:nvPicPr>
          <p:cNvPr id="17" name="Picture 16" descr="A screenshot of a color chart&#10;&#10;Description automatically generated">
            <a:extLst>
              <a:ext uri="{FF2B5EF4-FFF2-40B4-BE49-F238E27FC236}">
                <a16:creationId xmlns:a16="http://schemas.microsoft.com/office/drawing/2014/main" id="{3D872E0A-5C22-00B9-D951-FE6ACA47AC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696" y="2013466"/>
            <a:ext cx="8364497" cy="4785011"/>
          </a:xfrm>
          <a:prstGeom prst="rect">
            <a:avLst/>
          </a:prstGeom>
        </p:spPr>
      </p:pic>
    </p:spTree>
    <p:extLst>
      <p:ext uri="{BB962C8B-B14F-4D97-AF65-F5344CB8AC3E}">
        <p14:creationId xmlns:p14="http://schemas.microsoft.com/office/powerpoint/2010/main" val="418317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AE88-1BC1-7DFF-C331-5108E62DBAA0}"/>
              </a:ext>
            </a:extLst>
          </p:cNvPr>
          <p:cNvSpPr>
            <a:spLocks noGrp="1"/>
          </p:cNvSpPr>
          <p:nvPr>
            <p:ph type="title"/>
          </p:nvPr>
        </p:nvSpPr>
        <p:spPr>
          <a:xfrm>
            <a:off x="176983" y="619622"/>
            <a:ext cx="3441290" cy="5618756"/>
          </a:xfrm>
        </p:spPr>
        <p:txBody>
          <a:bodyPr/>
          <a:lstStyle/>
          <a:p>
            <a:r>
              <a:rPr lang="en-US" dirty="0"/>
              <a:t>AVERAGE RENTAL DURATION</a:t>
            </a:r>
            <a:endParaRPr lang="en-DE" dirty="0"/>
          </a:p>
        </p:txBody>
      </p:sp>
      <p:sp>
        <p:nvSpPr>
          <p:cNvPr id="3" name="Footer Placeholder 2">
            <a:extLst>
              <a:ext uri="{FF2B5EF4-FFF2-40B4-BE49-F238E27FC236}">
                <a16:creationId xmlns:a16="http://schemas.microsoft.com/office/drawing/2014/main" id="{F9FABC6B-6836-962F-3648-3260FAC7812F}"/>
              </a:ext>
            </a:extLst>
          </p:cNvPr>
          <p:cNvSpPr>
            <a:spLocks noGrp="1"/>
          </p:cNvSpPr>
          <p:nvPr>
            <p:ph type="ftr" sz="quarter" idx="10"/>
          </p:nvPr>
        </p:nvSpPr>
        <p:spPr/>
        <p:txBody>
          <a:bodyPr/>
          <a:lstStyle/>
          <a:p>
            <a:r>
              <a:rPr lang="en-ID" dirty="0"/>
              <a:t>ROCKBUSTER STEALTH STRATEGY</a:t>
            </a:r>
          </a:p>
        </p:txBody>
      </p:sp>
      <p:sp>
        <p:nvSpPr>
          <p:cNvPr id="4" name="Slide Number Placeholder 3">
            <a:extLst>
              <a:ext uri="{FF2B5EF4-FFF2-40B4-BE49-F238E27FC236}">
                <a16:creationId xmlns:a16="http://schemas.microsoft.com/office/drawing/2014/main" id="{F3FAD22A-3F40-33B1-EBC8-8864AE6153E0}"/>
              </a:ext>
            </a:extLst>
          </p:cNvPr>
          <p:cNvSpPr>
            <a:spLocks noGrp="1"/>
          </p:cNvSpPr>
          <p:nvPr>
            <p:ph type="sldNum" sz="quarter" idx="11"/>
          </p:nvPr>
        </p:nvSpPr>
        <p:spPr/>
        <p:txBody>
          <a:bodyPr/>
          <a:lstStyle/>
          <a:p>
            <a:fld id="{CF6F24BE-8BEB-403A-BDCC-38E201D0662D}" type="slidenum">
              <a:rPr lang="en-ID" smtClean="0"/>
              <a:pPr/>
              <a:t>5</a:t>
            </a:fld>
            <a:endParaRPr lang="en-ID"/>
          </a:p>
        </p:txBody>
      </p:sp>
      <p:pic>
        <p:nvPicPr>
          <p:cNvPr id="8" name="Picture Placeholder 7">
            <a:extLst>
              <a:ext uri="{FF2B5EF4-FFF2-40B4-BE49-F238E27FC236}">
                <a16:creationId xmlns:a16="http://schemas.microsoft.com/office/drawing/2014/main" id="{A45C3F3B-E847-0236-E7AF-27FB2EB3DDEE}"/>
              </a:ext>
            </a:extLst>
          </p:cNvPr>
          <p:cNvPicPr>
            <a:picLocks noGrp="1" noChangeAspect="1"/>
          </p:cNvPicPr>
          <p:nvPr>
            <p:ph type="pic" sz="quarter" idx="12"/>
          </p:nvPr>
        </p:nvPicPr>
        <p:blipFill>
          <a:blip r:embed="rId2"/>
          <a:srcRect l="37245" r="37245"/>
          <a:stretch>
            <a:fillRect/>
          </a:stretch>
        </p:blipFill>
        <p:spPr>
          <a:xfrm>
            <a:off x="3802239" y="619623"/>
            <a:ext cx="2120349" cy="5618756"/>
          </a:xfrm>
        </p:spPr>
      </p:pic>
      <p:sp>
        <p:nvSpPr>
          <p:cNvPr id="13" name="TextBox 12">
            <a:extLst>
              <a:ext uri="{FF2B5EF4-FFF2-40B4-BE49-F238E27FC236}">
                <a16:creationId xmlns:a16="http://schemas.microsoft.com/office/drawing/2014/main" id="{CDD6725E-96B2-488B-0338-2C9D14393028}"/>
              </a:ext>
            </a:extLst>
          </p:cNvPr>
          <p:cNvSpPr txBox="1"/>
          <p:nvPr/>
        </p:nvSpPr>
        <p:spPr>
          <a:xfrm>
            <a:off x="412955" y="4513007"/>
            <a:ext cx="3244645" cy="646331"/>
          </a:xfrm>
          <a:prstGeom prst="rect">
            <a:avLst/>
          </a:prstGeom>
          <a:noFill/>
        </p:spPr>
        <p:txBody>
          <a:bodyPr wrap="square" rtlCol="0">
            <a:spAutoFit/>
          </a:bodyPr>
          <a:lstStyle/>
          <a:p>
            <a:r>
              <a:rPr lang="en-US" dirty="0"/>
              <a:t>What was the average rental duration for all videos?</a:t>
            </a:r>
            <a:endParaRPr lang="en-DE" dirty="0"/>
          </a:p>
        </p:txBody>
      </p:sp>
      <p:graphicFrame>
        <p:nvGraphicFramePr>
          <p:cNvPr id="15" name="Table 14">
            <a:extLst>
              <a:ext uri="{FF2B5EF4-FFF2-40B4-BE49-F238E27FC236}">
                <a16:creationId xmlns:a16="http://schemas.microsoft.com/office/drawing/2014/main" id="{561BB928-6437-EEEE-A265-F3572F2D9D7D}"/>
              </a:ext>
            </a:extLst>
          </p:cNvPr>
          <p:cNvGraphicFramePr>
            <a:graphicFrameLocks noGrp="1"/>
          </p:cNvGraphicFramePr>
          <p:nvPr>
            <p:extLst>
              <p:ext uri="{D42A27DB-BD31-4B8C-83A1-F6EECF244321}">
                <p14:modId xmlns:p14="http://schemas.microsoft.com/office/powerpoint/2010/main" val="1381930162"/>
              </p:ext>
            </p:extLst>
          </p:nvPr>
        </p:nvGraphicFramePr>
        <p:xfrm>
          <a:off x="6194323" y="1333752"/>
          <a:ext cx="4979469" cy="4209236"/>
        </p:xfrm>
        <a:graphic>
          <a:graphicData uri="http://schemas.openxmlformats.org/drawingml/2006/table">
            <a:tbl>
              <a:tblPr/>
              <a:tblGrid>
                <a:gridCol w="1659823">
                  <a:extLst>
                    <a:ext uri="{9D8B030D-6E8A-4147-A177-3AD203B41FA5}">
                      <a16:colId xmlns:a16="http://schemas.microsoft.com/office/drawing/2014/main" val="4023817352"/>
                    </a:ext>
                  </a:extLst>
                </a:gridCol>
                <a:gridCol w="1659823">
                  <a:extLst>
                    <a:ext uri="{9D8B030D-6E8A-4147-A177-3AD203B41FA5}">
                      <a16:colId xmlns:a16="http://schemas.microsoft.com/office/drawing/2014/main" val="3302500085"/>
                    </a:ext>
                  </a:extLst>
                </a:gridCol>
                <a:gridCol w="1659823">
                  <a:extLst>
                    <a:ext uri="{9D8B030D-6E8A-4147-A177-3AD203B41FA5}">
                      <a16:colId xmlns:a16="http://schemas.microsoft.com/office/drawing/2014/main" val="504436934"/>
                    </a:ext>
                  </a:extLst>
                </a:gridCol>
              </a:tblGrid>
              <a:tr h="1052309">
                <a:tc>
                  <a:txBody>
                    <a:bodyPr/>
                    <a:lstStyle/>
                    <a:p>
                      <a:r>
                        <a:rPr lang="en-US" sz="1800"/>
                        <a:t>Metric</a:t>
                      </a:r>
                    </a:p>
                  </a:txBody>
                  <a:tcPr anchor="ctr">
                    <a:lnL>
                      <a:noFill/>
                    </a:lnL>
                    <a:lnR>
                      <a:noFill/>
                    </a:lnR>
                    <a:lnT>
                      <a:noFill/>
                    </a:lnT>
                    <a:lnB>
                      <a:noFill/>
                    </a:lnB>
                    <a:noFill/>
                  </a:tcPr>
                </a:tc>
                <a:tc>
                  <a:txBody>
                    <a:bodyPr/>
                    <a:lstStyle/>
                    <a:p>
                      <a:r>
                        <a:rPr lang="en-US" sz="1800"/>
                        <a:t>Rental Duration</a:t>
                      </a:r>
                    </a:p>
                  </a:txBody>
                  <a:tcPr anchor="ctr">
                    <a:lnL>
                      <a:noFill/>
                    </a:lnL>
                    <a:lnR>
                      <a:noFill/>
                    </a:lnR>
                    <a:lnT>
                      <a:noFill/>
                    </a:lnT>
                    <a:lnB>
                      <a:noFill/>
                    </a:lnB>
                    <a:noFill/>
                  </a:tcPr>
                </a:tc>
                <a:tc>
                  <a:txBody>
                    <a:bodyPr/>
                    <a:lstStyle/>
                    <a:p>
                      <a:r>
                        <a:rPr lang="en-US" sz="1800"/>
                        <a:t>Rental Rate</a:t>
                      </a:r>
                    </a:p>
                  </a:txBody>
                  <a:tcPr anchor="ctr">
                    <a:lnL>
                      <a:noFill/>
                    </a:lnL>
                    <a:lnR>
                      <a:noFill/>
                    </a:lnR>
                    <a:lnT>
                      <a:noFill/>
                    </a:lnT>
                    <a:lnB>
                      <a:noFill/>
                    </a:lnB>
                    <a:noFill/>
                  </a:tcPr>
                </a:tc>
                <a:extLst>
                  <a:ext uri="{0D108BD9-81ED-4DB2-BD59-A6C34878D82A}">
                    <a16:rowId xmlns:a16="http://schemas.microsoft.com/office/drawing/2014/main" val="603169577"/>
                  </a:ext>
                </a:extLst>
              </a:tr>
              <a:tr h="1052309">
                <a:tc>
                  <a:txBody>
                    <a:bodyPr/>
                    <a:lstStyle/>
                    <a:p>
                      <a:r>
                        <a:rPr lang="en-US" sz="1800" b="1"/>
                        <a:t>Average</a:t>
                      </a:r>
                      <a:endParaRPr lang="en-US" sz="1800"/>
                    </a:p>
                  </a:txBody>
                  <a:tcPr anchor="ctr">
                    <a:lnL>
                      <a:noFill/>
                    </a:lnL>
                    <a:lnR>
                      <a:noFill/>
                    </a:lnR>
                    <a:lnT>
                      <a:noFill/>
                    </a:lnT>
                    <a:lnB>
                      <a:noFill/>
                    </a:lnB>
                    <a:noFill/>
                  </a:tcPr>
                </a:tc>
                <a:tc>
                  <a:txBody>
                    <a:bodyPr/>
                    <a:lstStyle/>
                    <a:p>
                      <a:r>
                        <a:rPr lang="en-US" sz="1800"/>
                        <a:t>4.98 days</a:t>
                      </a:r>
                    </a:p>
                  </a:txBody>
                  <a:tcPr anchor="ctr">
                    <a:lnL>
                      <a:noFill/>
                    </a:lnL>
                    <a:lnR>
                      <a:noFill/>
                    </a:lnR>
                    <a:lnT>
                      <a:noFill/>
                    </a:lnT>
                    <a:lnB>
                      <a:noFill/>
                    </a:lnB>
                    <a:noFill/>
                  </a:tcPr>
                </a:tc>
                <a:tc>
                  <a:txBody>
                    <a:bodyPr/>
                    <a:lstStyle/>
                    <a:p>
                      <a:r>
                        <a:rPr lang="en-DE" sz="1800"/>
                        <a:t>$2.98</a:t>
                      </a:r>
                    </a:p>
                  </a:txBody>
                  <a:tcPr anchor="ctr">
                    <a:lnL>
                      <a:noFill/>
                    </a:lnL>
                    <a:lnR>
                      <a:noFill/>
                    </a:lnR>
                    <a:lnT>
                      <a:noFill/>
                    </a:lnT>
                    <a:lnB>
                      <a:noFill/>
                    </a:lnB>
                    <a:noFill/>
                  </a:tcPr>
                </a:tc>
                <a:extLst>
                  <a:ext uri="{0D108BD9-81ED-4DB2-BD59-A6C34878D82A}">
                    <a16:rowId xmlns:a16="http://schemas.microsoft.com/office/drawing/2014/main" val="153038270"/>
                  </a:ext>
                </a:extLst>
              </a:tr>
              <a:tr h="1052309">
                <a:tc>
                  <a:txBody>
                    <a:bodyPr/>
                    <a:lstStyle/>
                    <a:p>
                      <a:r>
                        <a:rPr lang="en-US" sz="1800" b="1"/>
                        <a:t>Minimum</a:t>
                      </a:r>
                      <a:endParaRPr lang="en-US" sz="1800"/>
                    </a:p>
                  </a:txBody>
                  <a:tcPr anchor="ctr">
                    <a:lnL>
                      <a:noFill/>
                    </a:lnL>
                    <a:lnR>
                      <a:noFill/>
                    </a:lnR>
                    <a:lnT>
                      <a:noFill/>
                    </a:lnT>
                    <a:lnB>
                      <a:noFill/>
                    </a:lnB>
                    <a:noFill/>
                  </a:tcPr>
                </a:tc>
                <a:tc>
                  <a:txBody>
                    <a:bodyPr/>
                    <a:lstStyle/>
                    <a:p>
                      <a:r>
                        <a:rPr lang="en-US" sz="1800"/>
                        <a:t>3 days</a:t>
                      </a:r>
                    </a:p>
                  </a:txBody>
                  <a:tcPr anchor="ctr">
                    <a:lnL>
                      <a:noFill/>
                    </a:lnL>
                    <a:lnR>
                      <a:noFill/>
                    </a:lnR>
                    <a:lnT>
                      <a:noFill/>
                    </a:lnT>
                    <a:lnB>
                      <a:noFill/>
                    </a:lnB>
                    <a:noFill/>
                  </a:tcPr>
                </a:tc>
                <a:tc>
                  <a:txBody>
                    <a:bodyPr/>
                    <a:lstStyle/>
                    <a:p>
                      <a:r>
                        <a:rPr lang="en-DE" sz="1800"/>
                        <a:t>$0.99</a:t>
                      </a:r>
                    </a:p>
                  </a:txBody>
                  <a:tcPr anchor="ctr">
                    <a:lnL>
                      <a:noFill/>
                    </a:lnL>
                    <a:lnR>
                      <a:noFill/>
                    </a:lnR>
                    <a:lnT>
                      <a:noFill/>
                    </a:lnT>
                    <a:lnB>
                      <a:noFill/>
                    </a:lnB>
                    <a:noFill/>
                  </a:tcPr>
                </a:tc>
                <a:extLst>
                  <a:ext uri="{0D108BD9-81ED-4DB2-BD59-A6C34878D82A}">
                    <a16:rowId xmlns:a16="http://schemas.microsoft.com/office/drawing/2014/main" val="3833880324"/>
                  </a:ext>
                </a:extLst>
              </a:tr>
              <a:tr h="1052309">
                <a:tc>
                  <a:txBody>
                    <a:bodyPr/>
                    <a:lstStyle/>
                    <a:p>
                      <a:r>
                        <a:rPr lang="en-US" sz="1800" b="1"/>
                        <a:t>Maximum</a:t>
                      </a:r>
                      <a:endParaRPr lang="en-US" sz="1800"/>
                    </a:p>
                  </a:txBody>
                  <a:tcPr anchor="ctr">
                    <a:lnL>
                      <a:noFill/>
                    </a:lnL>
                    <a:lnR>
                      <a:noFill/>
                    </a:lnR>
                    <a:lnT>
                      <a:noFill/>
                    </a:lnT>
                    <a:lnB>
                      <a:noFill/>
                    </a:lnB>
                    <a:noFill/>
                  </a:tcPr>
                </a:tc>
                <a:tc>
                  <a:txBody>
                    <a:bodyPr/>
                    <a:lstStyle/>
                    <a:p>
                      <a:r>
                        <a:rPr lang="en-US" sz="1800"/>
                        <a:t>7 days</a:t>
                      </a:r>
                    </a:p>
                  </a:txBody>
                  <a:tcPr anchor="ctr">
                    <a:lnL>
                      <a:noFill/>
                    </a:lnL>
                    <a:lnR>
                      <a:noFill/>
                    </a:lnR>
                    <a:lnT>
                      <a:noFill/>
                    </a:lnT>
                    <a:lnB>
                      <a:noFill/>
                    </a:lnB>
                    <a:noFill/>
                  </a:tcPr>
                </a:tc>
                <a:tc>
                  <a:txBody>
                    <a:bodyPr/>
                    <a:lstStyle/>
                    <a:p>
                      <a:r>
                        <a:rPr lang="en-DE" sz="1800" dirty="0"/>
                        <a:t>$4.99</a:t>
                      </a:r>
                    </a:p>
                  </a:txBody>
                  <a:tcPr anchor="ctr">
                    <a:lnL>
                      <a:noFill/>
                    </a:lnL>
                    <a:lnR>
                      <a:noFill/>
                    </a:lnR>
                    <a:lnT>
                      <a:noFill/>
                    </a:lnT>
                    <a:lnB>
                      <a:noFill/>
                    </a:lnB>
                    <a:noFill/>
                  </a:tcPr>
                </a:tc>
                <a:extLst>
                  <a:ext uri="{0D108BD9-81ED-4DB2-BD59-A6C34878D82A}">
                    <a16:rowId xmlns:a16="http://schemas.microsoft.com/office/drawing/2014/main" val="2496210847"/>
                  </a:ext>
                </a:extLst>
              </a:tr>
            </a:tbl>
          </a:graphicData>
        </a:graphic>
      </p:graphicFrame>
      <p:sp>
        <p:nvSpPr>
          <p:cNvPr id="18" name="TextBox 17">
            <a:extLst>
              <a:ext uri="{FF2B5EF4-FFF2-40B4-BE49-F238E27FC236}">
                <a16:creationId xmlns:a16="http://schemas.microsoft.com/office/drawing/2014/main" id="{5B55E276-4884-FBB9-864B-B20FBBF42933}"/>
              </a:ext>
            </a:extLst>
          </p:cNvPr>
          <p:cNvSpPr txBox="1"/>
          <p:nvPr/>
        </p:nvSpPr>
        <p:spPr>
          <a:xfrm>
            <a:off x="6096000" y="847721"/>
            <a:ext cx="611566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800" b="1" i="0" u="none" strike="noStrike" cap="none" normalizeH="0" baseline="0" dirty="0">
                <a:ln>
                  <a:noFill/>
                </a:ln>
                <a:solidFill>
                  <a:schemeClr val="tx1"/>
                </a:solidFill>
                <a:effectLst/>
                <a:latin typeface="Arial" panose="020B0604020202020204" pitchFamily="34" charset="0"/>
              </a:rPr>
              <a:t>Customer Data Summary</a:t>
            </a:r>
            <a:r>
              <a:rPr kumimoji="0" lang="en-DE" altLang="en-DE" sz="1800" b="0" i="0" u="none" strike="noStrike" cap="none" normalizeH="0" baseline="0" dirty="0">
                <a:ln>
                  <a:noFill/>
                </a:ln>
                <a:solidFill>
                  <a:schemeClr val="tx1"/>
                </a:solidFill>
                <a:effectLst/>
                <a:latin typeface="Arial" panose="020B0604020202020204" pitchFamily="34" charset="0"/>
              </a:rPr>
              <a:t> (Total Customers: 599)</a:t>
            </a:r>
          </a:p>
        </p:txBody>
      </p:sp>
    </p:spTree>
    <p:extLst>
      <p:ext uri="{BB962C8B-B14F-4D97-AF65-F5344CB8AC3E}">
        <p14:creationId xmlns:p14="http://schemas.microsoft.com/office/powerpoint/2010/main" val="270354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A279D6-824B-4159-995A-8EA451A39A17}"/>
              </a:ext>
            </a:extLst>
          </p:cNvPr>
          <p:cNvSpPr txBox="1"/>
          <p:nvPr/>
        </p:nvSpPr>
        <p:spPr>
          <a:xfrm>
            <a:off x="1524000" y="4914855"/>
            <a:ext cx="9144000" cy="786703"/>
          </a:xfrm>
          <a:prstGeom prst="rect">
            <a:avLst/>
          </a:prstGeom>
        </p:spPr>
        <p:txBody>
          <a:bodyPr vertOverflow="overflow" vert="horz" lIns="91440" tIns="45720" rIns="91440" bIns="45720" rtlCol="0" anchor="b" anchorCtr="0">
            <a:normAutofit/>
          </a:bodyPr>
          <a:lstStyle/>
          <a:p>
            <a:pPr algn="ctr">
              <a:lnSpc>
                <a:spcPct val="90000"/>
              </a:lnSpc>
              <a:spcBef>
                <a:spcPct val="0"/>
              </a:spcBef>
              <a:spcAft>
                <a:spcPts val="600"/>
              </a:spcAft>
            </a:pPr>
            <a:r>
              <a:rPr lang="en-US" sz="3600" kern="1200">
                <a:solidFill>
                  <a:schemeClr val="tx1"/>
                </a:solidFill>
                <a:latin typeface="+mj-lt"/>
                <a:ea typeface="+mj-ea"/>
                <a:cs typeface="+mj-cs"/>
              </a:rPr>
              <a:t>CUSTOMER GEOGRAPHY</a:t>
            </a:r>
          </a:p>
        </p:txBody>
      </p:sp>
      <p:sp>
        <p:nvSpPr>
          <p:cNvPr id="19" name="TextBox 18">
            <a:extLst>
              <a:ext uri="{FF2B5EF4-FFF2-40B4-BE49-F238E27FC236}">
                <a16:creationId xmlns:a16="http://schemas.microsoft.com/office/drawing/2014/main" id="{B1B54F6A-D82F-29B8-18C8-AEB77CFD82DE}"/>
              </a:ext>
            </a:extLst>
          </p:cNvPr>
          <p:cNvSpPr txBox="1"/>
          <p:nvPr/>
        </p:nvSpPr>
        <p:spPr>
          <a:xfrm>
            <a:off x="1524000" y="5778827"/>
            <a:ext cx="9144000" cy="571363"/>
          </a:xfrm>
          <a:prstGeom prst="rect">
            <a:avLst/>
          </a:prstGeom>
        </p:spPr>
        <p:txBody>
          <a:bodyPr vert="horz" lIns="91440" tIns="45720" rIns="91440" bIns="45720" rtlCol="0">
            <a:normAutofit/>
          </a:bodyPr>
          <a:lstStyle/>
          <a:p>
            <a:pPr algn="ctr">
              <a:lnSpc>
                <a:spcPct val="90000"/>
              </a:lnSpc>
              <a:spcBef>
                <a:spcPts val="1000"/>
              </a:spcBef>
            </a:pPr>
            <a:r>
              <a:rPr lang="en-US" kern="1200">
                <a:solidFill>
                  <a:schemeClr val="tx1"/>
                </a:solidFill>
                <a:latin typeface="+mn-lt"/>
                <a:ea typeface="+mn-ea"/>
                <a:cs typeface="+mn-cs"/>
              </a:rPr>
              <a:t>Where are Rockbuster's customers located geographically?</a:t>
            </a:r>
          </a:p>
        </p:txBody>
      </p:sp>
      <p:pic>
        <p:nvPicPr>
          <p:cNvPr id="29" name="Picture 28">
            <a:extLst>
              <a:ext uri="{FF2B5EF4-FFF2-40B4-BE49-F238E27FC236}">
                <a16:creationId xmlns:a16="http://schemas.microsoft.com/office/drawing/2014/main" id="{F32015EE-0B0E-A8E3-CB50-7183466EE0E7}"/>
              </a:ext>
            </a:extLst>
          </p:cNvPr>
          <p:cNvPicPr>
            <a:picLocks noChangeAspect="1"/>
          </p:cNvPicPr>
          <p:nvPr/>
        </p:nvPicPr>
        <p:blipFill>
          <a:blip r:embed="rId3"/>
          <a:srcRect t="7863"/>
          <a:stretch/>
        </p:blipFill>
        <p:spPr>
          <a:xfrm>
            <a:off x="20" y="11"/>
            <a:ext cx="6095980" cy="4537828"/>
          </a:xfrm>
          <a:prstGeom prst="rect">
            <a:avLst/>
          </a:prstGeom>
        </p:spPr>
      </p:pic>
      <p:pic>
        <p:nvPicPr>
          <p:cNvPr id="27" name="Picture 26" descr="A map of the world&#10;&#10;Description automatically generated">
            <a:extLst>
              <a:ext uri="{FF2B5EF4-FFF2-40B4-BE49-F238E27FC236}">
                <a16:creationId xmlns:a16="http://schemas.microsoft.com/office/drawing/2014/main" id="{5A4662A9-F79B-B008-8519-EB2C6F95A8DF}"/>
              </a:ext>
            </a:extLst>
          </p:cNvPr>
          <p:cNvPicPr>
            <a:picLocks noChangeAspect="1"/>
          </p:cNvPicPr>
          <p:nvPr/>
        </p:nvPicPr>
        <p:blipFill>
          <a:blip r:embed="rId4">
            <a:extLst>
              <a:ext uri="{28A0092B-C50C-407E-A947-70E740481C1C}">
                <a14:useLocalDpi xmlns:a14="http://schemas.microsoft.com/office/drawing/2010/main" val="0"/>
              </a:ext>
            </a:extLst>
          </a:blip>
          <a:srcRect l="14339" r="30401"/>
          <a:stretch/>
        </p:blipFill>
        <p:spPr>
          <a:xfrm>
            <a:off x="6095998" y="10"/>
            <a:ext cx="6096000" cy="4605671"/>
          </a:xfrm>
          <a:prstGeom prst="rect">
            <a:avLst/>
          </a:prstGeom>
        </p:spPr>
      </p:pic>
      <p:grpSp>
        <p:nvGrpSpPr>
          <p:cNvPr id="66" name="Group 65">
            <a:extLst>
              <a:ext uri="{FF2B5EF4-FFF2-40B4-BE49-F238E27FC236}">
                <a16:creationId xmlns:a16="http://schemas.microsoft.com/office/drawing/2014/main" id="{A2A4F5A4-1409-1D21-0242-3FD06D0E87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4543999"/>
            <a:ext cx="12192000" cy="123364"/>
            <a:chOff x="1" y="6737460"/>
            <a:chExt cx="12192000" cy="123364"/>
          </a:xfrm>
        </p:grpSpPr>
        <p:sp>
          <p:nvSpPr>
            <p:cNvPr id="35" name="Rectangle 34">
              <a:extLst>
                <a:ext uri="{FF2B5EF4-FFF2-40B4-BE49-F238E27FC236}">
                  <a16:creationId xmlns:a16="http://schemas.microsoft.com/office/drawing/2014/main" id="{21B05FAC-21CF-D544-5CD5-C4FB6577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93E6EB2-0E8D-3B8D-C520-219B1D4F0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Slide Number Placeholder 0"/>
          <p:cNvSpPr>
            <a:spLocks noGrp="1"/>
          </p:cNvSpPr>
          <p:nvPr>
            <p:ph type="sldNum" sz="quarter" idx="4294967295"/>
          </p:nvPr>
        </p:nvSpPr>
        <p:spPr>
          <a:xfrm>
            <a:off x="8610600" y="6356350"/>
            <a:ext cx="2743200" cy="365125"/>
          </a:xfrm>
          <a:prstGeom prst="rect">
            <a:avLst/>
          </a:prstGeom>
          <a:extLst>
            <a:ext uri="{C572A759-6A51-4108-AA02-DFA0A04FC94B}">
              <ma14:wrappingTextBoxFlag xmlns:ma14="http://schemas.microsoft.com/office/mac/drawingml/2011/main" xmlns="" val="0"/>
            </a:ext>
          </a:extLst>
        </p:spPr>
        <p:txBody>
          <a:bodyPr vert="horz" lIns="91440" tIns="45720" rIns="91440" bIns="45720" rtlCol="0" anchor="ctr" anchorCtr="0">
            <a:normAutofit/>
          </a:bodyPr>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r" defTabSz="914400">
              <a:spcAft>
                <a:spcPts val="600"/>
              </a:spcAft>
            </a:pPr>
            <a:fld id="{F7021451-1387-4CA6-816F-3879F97B5CBC}" type="slidenum">
              <a:rPr lang="en-US" sz="1200">
                <a:solidFill>
                  <a:schemeClr val="tx1">
                    <a:tint val="75000"/>
                  </a:schemeClr>
                </a:solidFill>
              </a:rPr>
              <a:pPr algn="r" defTabSz="914400">
                <a:spcAft>
                  <a:spcPts val="600"/>
                </a:spcAft>
              </a:pPr>
              <a:t>6</a:t>
            </a:fld>
            <a:endParaRPr lang="en-US" sz="1200">
              <a:solidFill>
                <a:schemeClr val="tx1">
                  <a:tint val="75000"/>
                </a:schemeClr>
              </a:solidFill>
            </a:endParaRPr>
          </a:p>
        </p:txBody>
      </p:sp>
      <p:pic>
        <p:nvPicPr>
          <p:cNvPr id="20" name="Picture 19">
            <a:hlinkClick r:id="rId5"/>
            <a:extLst>
              <a:ext uri="{FF2B5EF4-FFF2-40B4-BE49-F238E27FC236}">
                <a16:creationId xmlns:a16="http://schemas.microsoft.com/office/drawing/2014/main" id="{74646803-B447-9F83-6B02-0C52D0A9687C}"/>
              </a:ext>
            </a:extLst>
          </p:cNvPr>
          <p:cNvPicPr>
            <a:picLocks noChangeAspect="1"/>
          </p:cNvPicPr>
          <p:nvPr/>
        </p:nvPicPr>
        <p:blipFill>
          <a:blip r:embed="rId6"/>
          <a:stretch>
            <a:fillRect/>
          </a:stretch>
        </p:blipFill>
        <p:spPr>
          <a:xfrm>
            <a:off x="10185399" y="5827487"/>
            <a:ext cx="952500" cy="952500"/>
          </a:xfrm>
          <a:prstGeom prst="rect">
            <a:avLst/>
          </a:prstGeom>
        </p:spPr>
      </p:pic>
    </p:spTree>
    <p:extLst>
      <p:ext uri="{BB962C8B-B14F-4D97-AF65-F5344CB8AC3E}">
        <p14:creationId xmlns:p14="http://schemas.microsoft.com/office/powerpoint/2010/main" val="337410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78B6-350D-8833-01AF-517EEDCE5C21}"/>
              </a:ext>
            </a:extLst>
          </p:cNvPr>
          <p:cNvSpPr>
            <a:spLocks noGrp="1"/>
          </p:cNvSpPr>
          <p:nvPr>
            <p:ph type="title"/>
          </p:nvPr>
        </p:nvSpPr>
        <p:spPr/>
        <p:txBody>
          <a:bodyPr/>
          <a:lstStyle/>
          <a:p>
            <a:r>
              <a:rPr lang="en-US"/>
              <a:t>LOCATION ANALYSIS</a:t>
            </a:r>
            <a:endParaRPr lang="en-DE"/>
          </a:p>
        </p:txBody>
      </p:sp>
      <p:sp>
        <p:nvSpPr>
          <p:cNvPr id="3" name="Footer Placeholder 2">
            <a:extLst>
              <a:ext uri="{FF2B5EF4-FFF2-40B4-BE49-F238E27FC236}">
                <a16:creationId xmlns:a16="http://schemas.microsoft.com/office/drawing/2014/main" id="{1D38BFEC-046D-CA24-231E-0B014B7BBD4A}"/>
              </a:ext>
            </a:extLst>
          </p:cNvPr>
          <p:cNvSpPr>
            <a:spLocks noGrp="1"/>
          </p:cNvSpPr>
          <p:nvPr>
            <p:ph type="ftr" sz="quarter" idx="10"/>
          </p:nvPr>
        </p:nvSpPr>
        <p:spPr/>
        <p:txBody>
          <a:bodyPr/>
          <a:lstStyle/>
          <a:p>
            <a:r>
              <a:rPr lang="en-ID"/>
              <a:t>ROCKBUSTER STEALTH STRATEGY</a:t>
            </a:r>
            <a:endParaRPr lang="en-ID" dirty="0"/>
          </a:p>
        </p:txBody>
      </p:sp>
      <p:sp>
        <p:nvSpPr>
          <p:cNvPr id="4" name="Slide Number Placeholder 3">
            <a:extLst>
              <a:ext uri="{FF2B5EF4-FFF2-40B4-BE49-F238E27FC236}">
                <a16:creationId xmlns:a16="http://schemas.microsoft.com/office/drawing/2014/main" id="{E09D6818-61B0-8F9F-22ED-508C0B8A7989}"/>
              </a:ext>
            </a:extLst>
          </p:cNvPr>
          <p:cNvSpPr>
            <a:spLocks noGrp="1"/>
          </p:cNvSpPr>
          <p:nvPr>
            <p:ph type="sldNum" sz="quarter" idx="11"/>
          </p:nvPr>
        </p:nvSpPr>
        <p:spPr/>
        <p:txBody>
          <a:bodyPr/>
          <a:lstStyle/>
          <a:p>
            <a:fld id="{CF6F24BE-8BEB-403A-BDCC-38E201D0662D}" type="slidenum">
              <a:rPr lang="en-ID" smtClean="0"/>
              <a:pPr/>
              <a:t>7</a:t>
            </a:fld>
            <a:endParaRPr lang="en-ID"/>
          </a:p>
        </p:txBody>
      </p:sp>
      <p:pic>
        <p:nvPicPr>
          <p:cNvPr id="11" name="Picture Placeholder 10">
            <a:extLst>
              <a:ext uri="{FF2B5EF4-FFF2-40B4-BE49-F238E27FC236}">
                <a16:creationId xmlns:a16="http://schemas.microsoft.com/office/drawing/2014/main" id="{FE9BD3C1-AD33-8103-66B8-EBD9C9AF47E4}"/>
              </a:ext>
            </a:extLst>
          </p:cNvPr>
          <p:cNvPicPr>
            <a:picLocks noGrp="1" noChangeAspect="1"/>
          </p:cNvPicPr>
          <p:nvPr>
            <p:ph type="pic" sz="quarter" idx="12"/>
          </p:nvPr>
        </p:nvPicPr>
        <p:blipFill>
          <a:blip r:embed="rId2"/>
          <a:srcRect l="14028" r="14028"/>
          <a:stretch>
            <a:fillRect/>
          </a:stretch>
        </p:blipFill>
        <p:spPr/>
      </p:pic>
      <p:pic>
        <p:nvPicPr>
          <p:cNvPr id="12" name="Picture Placeholder 11">
            <a:extLst>
              <a:ext uri="{FF2B5EF4-FFF2-40B4-BE49-F238E27FC236}">
                <a16:creationId xmlns:a16="http://schemas.microsoft.com/office/drawing/2014/main" id="{732BF241-9802-EE71-E995-647B6341BD6C}"/>
              </a:ext>
            </a:extLst>
          </p:cNvPr>
          <p:cNvPicPr>
            <a:picLocks noGrp="1" noChangeAspect="1"/>
          </p:cNvPicPr>
          <p:nvPr>
            <p:ph type="pic" sz="quarter" idx="14"/>
          </p:nvPr>
        </p:nvPicPr>
        <p:blipFill>
          <a:blip r:embed="rId3"/>
          <a:srcRect l="13821" r="13821"/>
          <a:stretch>
            <a:fillRect/>
          </a:stretch>
        </p:blipFill>
        <p:spPr/>
      </p:pic>
      <p:sp>
        <p:nvSpPr>
          <p:cNvPr id="9" name="Text Placeholder 8">
            <a:extLst>
              <a:ext uri="{FF2B5EF4-FFF2-40B4-BE49-F238E27FC236}">
                <a16:creationId xmlns:a16="http://schemas.microsoft.com/office/drawing/2014/main" id="{CF2403C3-15CA-7D38-FDB9-1E065895E825}"/>
              </a:ext>
            </a:extLst>
          </p:cNvPr>
          <p:cNvSpPr>
            <a:spLocks noGrp="1"/>
          </p:cNvSpPr>
          <p:nvPr>
            <p:ph type="body" sz="quarter" idx="17"/>
          </p:nvPr>
        </p:nvSpPr>
        <p:spPr/>
        <p:txBody>
          <a:bodyPr/>
          <a:lstStyle/>
          <a:p>
            <a:r>
              <a:rPr lang="en-US" dirty="0"/>
              <a:t>Top 5 customers who have paid the highest amounts.</a:t>
            </a:r>
            <a:endParaRPr lang="en-DE" dirty="0"/>
          </a:p>
        </p:txBody>
      </p:sp>
      <p:sp>
        <p:nvSpPr>
          <p:cNvPr id="10" name="Text Placeholder 9">
            <a:extLst>
              <a:ext uri="{FF2B5EF4-FFF2-40B4-BE49-F238E27FC236}">
                <a16:creationId xmlns:a16="http://schemas.microsoft.com/office/drawing/2014/main" id="{757B3B58-DC1B-8552-431A-9DA405E07E0A}"/>
              </a:ext>
            </a:extLst>
          </p:cNvPr>
          <p:cNvSpPr>
            <a:spLocks noGrp="1"/>
          </p:cNvSpPr>
          <p:nvPr>
            <p:ph type="body" sz="quarter" idx="19"/>
          </p:nvPr>
        </p:nvSpPr>
        <p:spPr>
          <a:xfrm>
            <a:off x="4276034" y="2342507"/>
            <a:ext cx="6692533" cy="1556568"/>
          </a:xfrm>
        </p:spPr>
        <p:txBody>
          <a:bodyPr/>
          <a:lstStyle/>
          <a:p>
            <a:r>
              <a:rPr lang="en-US" sz="1000" dirty="0"/>
              <a:t>India has the largest Customer base followed by China &amp; the US.</a:t>
            </a:r>
          </a:p>
          <a:p>
            <a:br>
              <a:rPr lang="en-US" sz="1000" dirty="0"/>
            </a:br>
            <a:r>
              <a:rPr lang="en-US" sz="1000" dirty="0"/>
              <a:t>Tailoring loyalty programs and exclusive promotions to high-value customers and key cities can unlock significant opportunities. These segments are not only prime for personalization but also provide a perfect setting for Rockbuster to refine its streaming service through targeted enhancements. By delving into the preferences and behaviors of these users, Rockbuster can sharpen its retention tactics, ensuring a steady stream of revenue from its most valuable customers.</a:t>
            </a:r>
            <a:endParaRPr lang="en-DE" sz="1000" dirty="0"/>
          </a:p>
        </p:txBody>
      </p:sp>
      <p:sp>
        <p:nvSpPr>
          <p:cNvPr id="13" name="TextBox 12">
            <a:extLst>
              <a:ext uri="{FF2B5EF4-FFF2-40B4-BE49-F238E27FC236}">
                <a16:creationId xmlns:a16="http://schemas.microsoft.com/office/drawing/2014/main" id="{7093DC69-6A28-833D-3320-50E623774982}"/>
              </a:ext>
            </a:extLst>
          </p:cNvPr>
          <p:cNvSpPr txBox="1"/>
          <p:nvPr/>
        </p:nvSpPr>
        <p:spPr>
          <a:xfrm>
            <a:off x="4621160" y="1347021"/>
            <a:ext cx="6105832" cy="646331"/>
          </a:xfrm>
          <a:prstGeom prst="rect">
            <a:avLst/>
          </a:prstGeom>
          <a:noFill/>
        </p:spPr>
        <p:txBody>
          <a:bodyPr wrap="square" rtlCol="0">
            <a:spAutoFit/>
          </a:bodyPr>
          <a:lstStyle/>
          <a:p>
            <a:r>
              <a:rPr lang="en-US" dirty="0"/>
              <a:t>Which locations have customers with high lifetime value?</a:t>
            </a:r>
          </a:p>
        </p:txBody>
      </p:sp>
      <p:pic>
        <p:nvPicPr>
          <p:cNvPr id="18" name="Picture 17">
            <a:hlinkClick r:id="rId4"/>
            <a:extLst>
              <a:ext uri="{FF2B5EF4-FFF2-40B4-BE49-F238E27FC236}">
                <a16:creationId xmlns:a16="http://schemas.microsoft.com/office/drawing/2014/main" id="{A85B3371-D545-9530-8B3C-0BAAA9DACEAB}"/>
              </a:ext>
            </a:extLst>
          </p:cNvPr>
          <p:cNvPicPr>
            <a:picLocks noChangeAspect="1"/>
          </p:cNvPicPr>
          <p:nvPr/>
        </p:nvPicPr>
        <p:blipFill>
          <a:blip r:embed="rId5"/>
          <a:stretch>
            <a:fillRect/>
          </a:stretch>
        </p:blipFill>
        <p:spPr>
          <a:xfrm>
            <a:off x="122767" y="5762128"/>
            <a:ext cx="952500" cy="952500"/>
          </a:xfrm>
          <a:prstGeom prst="rect">
            <a:avLst/>
          </a:prstGeom>
        </p:spPr>
      </p:pic>
      <p:pic>
        <p:nvPicPr>
          <p:cNvPr id="20" name="Picture 19">
            <a:extLst>
              <a:ext uri="{FF2B5EF4-FFF2-40B4-BE49-F238E27FC236}">
                <a16:creationId xmlns:a16="http://schemas.microsoft.com/office/drawing/2014/main" id="{79E89087-9AA2-CD27-1819-2999CAFF3FBE}"/>
              </a:ext>
            </a:extLst>
          </p:cNvPr>
          <p:cNvPicPr>
            <a:picLocks noChangeAspect="1"/>
          </p:cNvPicPr>
          <p:nvPr/>
        </p:nvPicPr>
        <p:blipFill>
          <a:blip r:embed="rId6"/>
          <a:stretch>
            <a:fillRect/>
          </a:stretch>
        </p:blipFill>
        <p:spPr>
          <a:xfrm>
            <a:off x="122767" y="4573797"/>
            <a:ext cx="8514735" cy="1046603"/>
          </a:xfrm>
          <a:prstGeom prst="rect">
            <a:avLst/>
          </a:prstGeom>
        </p:spPr>
      </p:pic>
    </p:spTree>
    <p:extLst>
      <p:ext uri="{BB962C8B-B14F-4D97-AF65-F5344CB8AC3E}">
        <p14:creationId xmlns:p14="http://schemas.microsoft.com/office/powerpoint/2010/main" val="391102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B808-D010-AFEA-77C6-38EA5201F659}"/>
              </a:ext>
            </a:extLst>
          </p:cNvPr>
          <p:cNvSpPr>
            <a:spLocks noGrp="1"/>
          </p:cNvSpPr>
          <p:nvPr>
            <p:ph type="title"/>
          </p:nvPr>
        </p:nvSpPr>
        <p:spPr/>
        <p:txBody>
          <a:bodyPr/>
          <a:lstStyle/>
          <a:p>
            <a:r>
              <a:rPr lang="en-US" dirty="0"/>
              <a:t>SALES VARIATIONS</a:t>
            </a:r>
            <a:endParaRPr lang="en-DE" dirty="0"/>
          </a:p>
        </p:txBody>
      </p:sp>
      <p:sp>
        <p:nvSpPr>
          <p:cNvPr id="3" name="Footer Placeholder 2">
            <a:extLst>
              <a:ext uri="{FF2B5EF4-FFF2-40B4-BE49-F238E27FC236}">
                <a16:creationId xmlns:a16="http://schemas.microsoft.com/office/drawing/2014/main" id="{F6004446-B78B-EB70-AF5A-12D9B1B11DB8}"/>
              </a:ext>
            </a:extLst>
          </p:cNvPr>
          <p:cNvSpPr>
            <a:spLocks noGrp="1"/>
          </p:cNvSpPr>
          <p:nvPr>
            <p:ph type="ftr" sz="quarter" idx="10"/>
          </p:nvPr>
        </p:nvSpPr>
        <p:spPr/>
        <p:txBody>
          <a:bodyPr/>
          <a:lstStyle/>
          <a:p>
            <a:r>
              <a:rPr lang="en-ID"/>
              <a:t>ROCKBUSTER STEALTH STRATEGY</a:t>
            </a:r>
            <a:endParaRPr lang="en-ID" dirty="0"/>
          </a:p>
        </p:txBody>
      </p:sp>
      <p:sp>
        <p:nvSpPr>
          <p:cNvPr id="4" name="Slide Number Placeholder 3">
            <a:extLst>
              <a:ext uri="{FF2B5EF4-FFF2-40B4-BE49-F238E27FC236}">
                <a16:creationId xmlns:a16="http://schemas.microsoft.com/office/drawing/2014/main" id="{DFB926B9-8D9F-0027-F5A7-8AA6D32D7A86}"/>
              </a:ext>
            </a:extLst>
          </p:cNvPr>
          <p:cNvSpPr>
            <a:spLocks noGrp="1"/>
          </p:cNvSpPr>
          <p:nvPr>
            <p:ph type="sldNum" sz="quarter" idx="11"/>
          </p:nvPr>
        </p:nvSpPr>
        <p:spPr/>
        <p:txBody>
          <a:bodyPr/>
          <a:lstStyle/>
          <a:p>
            <a:fld id="{CF6F24BE-8BEB-403A-BDCC-38E201D0662D}" type="slidenum">
              <a:rPr lang="en-ID" smtClean="0"/>
              <a:pPr/>
              <a:t>8</a:t>
            </a:fld>
            <a:endParaRPr lang="en-ID"/>
          </a:p>
        </p:txBody>
      </p:sp>
      <p:sp>
        <p:nvSpPr>
          <p:cNvPr id="5" name="Text Placeholder 4">
            <a:extLst>
              <a:ext uri="{FF2B5EF4-FFF2-40B4-BE49-F238E27FC236}">
                <a16:creationId xmlns:a16="http://schemas.microsoft.com/office/drawing/2014/main" id="{009726CA-7B9F-E438-675E-D7919325DB52}"/>
              </a:ext>
            </a:extLst>
          </p:cNvPr>
          <p:cNvSpPr>
            <a:spLocks noGrp="1"/>
          </p:cNvSpPr>
          <p:nvPr>
            <p:ph type="body" sz="quarter" idx="13"/>
          </p:nvPr>
        </p:nvSpPr>
        <p:spPr/>
        <p:txBody>
          <a:bodyPr/>
          <a:lstStyle/>
          <a:p>
            <a:r>
              <a:rPr lang="en-US"/>
              <a:t>Sales vary significantly across regions; understanding these disparities can inform tailored marketing approaches.</a:t>
            </a:r>
            <a:endParaRPr lang="en-DE"/>
          </a:p>
        </p:txBody>
      </p:sp>
      <p:sp>
        <p:nvSpPr>
          <p:cNvPr id="7" name="Text Placeholder 6">
            <a:extLst>
              <a:ext uri="{FF2B5EF4-FFF2-40B4-BE49-F238E27FC236}">
                <a16:creationId xmlns:a16="http://schemas.microsoft.com/office/drawing/2014/main" id="{5B14A13B-A12D-DABD-38E8-B37144D4725E}"/>
              </a:ext>
            </a:extLst>
          </p:cNvPr>
          <p:cNvSpPr>
            <a:spLocks noGrp="1"/>
          </p:cNvSpPr>
          <p:nvPr>
            <p:ph type="body" sz="quarter" idx="16"/>
          </p:nvPr>
        </p:nvSpPr>
        <p:spPr/>
        <p:txBody>
          <a:bodyPr/>
          <a:lstStyle/>
          <a:p>
            <a:r>
              <a:rPr lang="en-US"/>
              <a:t>REGIONAL PERFORMANCE OVERVIEW</a:t>
            </a:r>
            <a:endParaRPr lang="en-DE"/>
          </a:p>
        </p:txBody>
      </p:sp>
      <p:sp>
        <p:nvSpPr>
          <p:cNvPr id="11" name="TextBox 10">
            <a:extLst>
              <a:ext uri="{FF2B5EF4-FFF2-40B4-BE49-F238E27FC236}">
                <a16:creationId xmlns:a16="http://schemas.microsoft.com/office/drawing/2014/main" id="{CF87C6DA-D52C-BDE4-8E03-34159B13FADA}"/>
              </a:ext>
            </a:extLst>
          </p:cNvPr>
          <p:cNvSpPr txBox="1"/>
          <p:nvPr/>
        </p:nvSpPr>
        <p:spPr>
          <a:xfrm>
            <a:off x="599017" y="1327355"/>
            <a:ext cx="8407331" cy="369332"/>
          </a:xfrm>
          <a:prstGeom prst="rect">
            <a:avLst/>
          </a:prstGeom>
          <a:noFill/>
        </p:spPr>
        <p:txBody>
          <a:bodyPr wrap="square" rtlCol="0">
            <a:spAutoFit/>
          </a:bodyPr>
          <a:lstStyle/>
          <a:p>
            <a:r>
              <a:rPr lang="en-US" dirty="0"/>
              <a:t>Are there variations in sales across different geographic regions?</a:t>
            </a:r>
          </a:p>
        </p:txBody>
      </p:sp>
      <p:pic>
        <p:nvPicPr>
          <p:cNvPr id="20" name="Picture 19">
            <a:hlinkClick r:id="rId2"/>
            <a:extLst>
              <a:ext uri="{FF2B5EF4-FFF2-40B4-BE49-F238E27FC236}">
                <a16:creationId xmlns:a16="http://schemas.microsoft.com/office/drawing/2014/main" id="{9917E8D2-F896-50C1-089A-FE6FDF169B67}"/>
              </a:ext>
            </a:extLst>
          </p:cNvPr>
          <p:cNvPicPr>
            <a:picLocks noChangeAspect="1"/>
          </p:cNvPicPr>
          <p:nvPr/>
        </p:nvPicPr>
        <p:blipFill>
          <a:blip r:embed="rId3"/>
          <a:stretch>
            <a:fillRect/>
          </a:stretch>
        </p:blipFill>
        <p:spPr>
          <a:xfrm>
            <a:off x="8657914" y="629587"/>
            <a:ext cx="952500" cy="952500"/>
          </a:xfrm>
          <a:prstGeom prst="rect">
            <a:avLst/>
          </a:prstGeom>
        </p:spPr>
      </p:pic>
      <p:pic>
        <p:nvPicPr>
          <p:cNvPr id="22" name="Picture 21">
            <a:extLst>
              <a:ext uri="{FF2B5EF4-FFF2-40B4-BE49-F238E27FC236}">
                <a16:creationId xmlns:a16="http://schemas.microsoft.com/office/drawing/2014/main" id="{8A23BD10-AD48-669E-3962-9954DC26DB02}"/>
              </a:ext>
            </a:extLst>
          </p:cNvPr>
          <p:cNvPicPr>
            <a:picLocks noChangeAspect="1"/>
          </p:cNvPicPr>
          <p:nvPr/>
        </p:nvPicPr>
        <p:blipFill>
          <a:blip r:embed="rId4"/>
          <a:stretch>
            <a:fillRect/>
          </a:stretch>
        </p:blipFill>
        <p:spPr>
          <a:xfrm>
            <a:off x="3718619" y="1946566"/>
            <a:ext cx="7858201" cy="4913616"/>
          </a:xfrm>
          <a:prstGeom prst="rect">
            <a:avLst/>
          </a:prstGeom>
        </p:spPr>
      </p:pic>
    </p:spTree>
    <p:extLst>
      <p:ext uri="{BB962C8B-B14F-4D97-AF65-F5344CB8AC3E}">
        <p14:creationId xmlns:p14="http://schemas.microsoft.com/office/powerpoint/2010/main" val="396207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E4DA0-9C2E-0698-6854-7D54DD7F7A39}"/>
            </a:ext>
          </a:extLst>
        </p:cNvPr>
        <p:cNvGrpSpPr/>
        <p:nvPr/>
      </p:nvGrpSpPr>
      <p:grpSpPr>
        <a:xfrm>
          <a:off x="0" y="0"/>
          <a:ext cx="0" cy="0"/>
          <a:chOff x="0" y="0"/>
          <a:chExt cx="0" cy="0"/>
        </a:xfrm>
      </p:grpSpPr>
      <p:sp>
        <p:nvSpPr>
          <p:cNvPr id="25" name="Slide Number Placeholder 0">
            <a:extLst>
              <a:ext uri="{FF2B5EF4-FFF2-40B4-BE49-F238E27FC236}">
                <a16:creationId xmlns:a16="http://schemas.microsoft.com/office/drawing/2014/main" id="{A725CA13-912B-EF69-AC5D-E411F7C57627}"/>
              </a:ext>
            </a:extLst>
          </p:cNvPr>
          <p:cNvSpPr>
            <a:spLocks noGrp="1"/>
          </p:cNvSpPr>
          <p:nvPr>
            <p:ph type="sldNum" sz="quarter" idx="4294967295"/>
          </p:nvPr>
        </p:nvSpPr>
        <p:spPr>
          <a:xfrm>
            <a:off x="11569700" y="6350000"/>
            <a:ext cx="6096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Open Sans"/>
                <a:ea typeface="Open Sans"/>
                <a:cs typeface="Open Sans"/>
              </a:rPr>
              <a:pPr algn="ctr"/>
              <a:t>9</a:t>
            </a:fld>
            <a:endParaRPr lang="en-US" sz="1210">
              <a:solidFill>
                <a:srgbClr val="000000"/>
              </a:solidFill>
              <a:latin typeface="Open Sans"/>
              <a:ea typeface="Open Sans"/>
              <a:cs typeface="Open Sans"/>
            </a:endParaRPr>
          </a:p>
        </p:txBody>
      </p:sp>
      <p:sp>
        <p:nvSpPr>
          <p:cNvPr id="6" name="TextBox 5">
            <a:extLst>
              <a:ext uri="{FF2B5EF4-FFF2-40B4-BE49-F238E27FC236}">
                <a16:creationId xmlns:a16="http://schemas.microsoft.com/office/drawing/2014/main" id="{9B2D1D4F-216F-8F5F-5058-6F6DEB2A0041}"/>
              </a:ext>
            </a:extLst>
          </p:cNvPr>
          <p:cNvSpPr txBox="1"/>
          <p:nvPr/>
        </p:nvSpPr>
        <p:spPr>
          <a:xfrm>
            <a:off x="596900" y="571500"/>
            <a:ext cx="10363200" cy="769441"/>
          </a:xfrm>
          <a:prstGeom prst="rect">
            <a:avLst/>
          </a:prstGeom>
          <a:noFill/>
        </p:spPr>
        <p:txBody>
          <a:bodyPr vertOverflow="overflow" vert="horz" wrap="square" rtlCol="0" anchor="t" anchorCtr="0">
            <a:spAutoFit/>
          </a:bodyPr>
          <a:lstStyle/>
          <a:p>
            <a:r>
              <a:rPr lang="en-US" sz="4400" dirty="0">
                <a:latin typeface="Montserrat ExtraBold"/>
              </a:rPr>
              <a:t>Recommendations</a:t>
            </a:r>
            <a:endParaRPr lang="en-DE" sz="4400" dirty="0">
              <a:latin typeface="Montserrat ExtraBold"/>
            </a:endParaRPr>
          </a:p>
        </p:txBody>
      </p:sp>
      <p:sp>
        <p:nvSpPr>
          <p:cNvPr id="3" name="TextBox 2">
            <a:extLst>
              <a:ext uri="{FF2B5EF4-FFF2-40B4-BE49-F238E27FC236}">
                <a16:creationId xmlns:a16="http://schemas.microsoft.com/office/drawing/2014/main" id="{6929C3C3-1BB7-B83D-40D4-C3B95E5FAF60}"/>
              </a:ext>
            </a:extLst>
          </p:cNvPr>
          <p:cNvSpPr txBox="1"/>
          <p:nvPr/>
        </p:nvSpPr>
        <p:spPr>
          <a:xfrm>
            <a:off x="547739" y="1762185"/>
            <a:ext cx="9232490" cy="4524315"/>
          </a:xfrm>
          <a:prstGeom prst="rect">
            <a:avLst/>
          </a:prstGeom>
          <a:noFill/>
        </p:spPr>
        <p:txBody>
          <a:bodyPr wrap="square">
            <a:spAutoFit/>
          </a:bodyPr>
          <a:lstStyle/>
          <a:p>
            <a:r>
              <a:rPr lang="en-US" dirty="0"/>
              <a:t>1. </a:t>
            </a:r>
            <a:r>
              <a:rPr lang="en-DE" dirty="0"/>
              <a:t>Rockbuster Stealth is advised to prioritize the Indian</a:t>
            </a:r>
            <a:r>
              <a:rPr lang="en-US" dirty="0"/>
              <a:t>, </a:t>
            </a:r>
            <a:r>
              <a:rPr lang="en-DE" dirty="0"/>
              <a:t>Chinese </a:t>
            </a:r>
            <a:r>
              <a:rPr lang="en-US" dirty="0"/>
              <a:t>&amp; United States </a:t>
            </a:r>
            <a:r>
              <a:rPr lang="en-DE" dirty="0"/>
              <a:t>markets due to</a:t>
            </a:r>
            <a:r>
              <a:rPr lang="en-US" dirty="0"/>
              <a:t> </a:t>
            </a:r>
            <a:r>
              <a:rPr lang="en-DE" dirty="0"/>
              <a:t>their high customer base and significant lifetime value contributions.</a:t>
            </a:r>
            <a:endParaRPr lang="en-US" dirty="0"/>
          </a:p>
          <a:p>
            <a:endParaRPr lang="en-US" dirty="0"/>
          </a:p>
          <a:p>
            <a:endParaRPr lang="en-DE" dirty="0"/>
          </a:p>
          <a:p>
            <a:r>
              <a:rPr lang="en-DE" dirty="0"/>
              <a:t>2. Films in the genres of sports, science fiction, animation, and drama are noted for their substantial revenue generation, suggesting a strategic focus on these categories for future releases.</a:t>
            </a:r>
            <a:endParaRPr lang="en-US" dirty="0"/>
          </a:p>
          <a:p>
            <a:endParaRPr lang="en-US" dirty="0"/>
          </a:p>
          <a:p>
            <a:endParaRPr lang="en-DE" dirty="0"/>
          </a:p>
          <a:p>
            <a:r>
              <a:rPr lang="en-DE" dirty="0"/>
              <a:t>3. Further analysis is recommended to identify the viewing preferences of the top revenue-generating customers, allowing for tailored online promotions.</a:t>
            </a:r>
            <a:endParaRPr lang="en-US" dirty="0"/>
          </a:p>
          <a:p>
            <a:endParaRPr lang="en-US" dirty="0"/>
          </a:p>
          <a:p>
            <a:endParaRPr lang="en-DE" dirty="0"/>
          </a:p>
          <a:p>
            <a:r>
              <a:rPr lang="en-DE" dirty="0"/>
              <a:t>4. The implementation of a rewards system, such as gift codes, could serve as an incentive for loyal customers, offering benefits like discounted movie rates on their online accounts.</a:t>
            </a:r>
          </a:p>
        </p:txBody>
      </p:sp>
    </p:spTree>
    <p:extLst>
      <p:ext uri="{BB962C8B-B14F-4D97-AF65-F5344CB8AC3E}">
        <p14:creationId xmlns:p14="http://schemas.microsoft.com/office/powerpoint/2010/main" val="3156229334"/>
      </p:ext>
    </p:extLst>
  </p:cSld>
  <p:clrMapOvr>
    <a:masterClrMapping/>
  </p:clrMapOvr>
</p:sld>
</file>

<file path=ppt/theme/theme1.xml><?xml version="1.0" encoding="utf-8"?>
<a:theme xmlns:a="http://schemas.openxmlformats.org/drawingml/2006/main" name="Citrin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192687-3D7A-41E2-BD5B-796E44BFCDB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13733</TotalTime>
  <Words>572</Words>
  <Application>Microsoft Office PowerPoint</Application>
  <PresentationFormat>Widescreen</PresentationFormat>
  <Paragraphs>72</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Cascadia Mono SemiBold</vt:lpstr>
      <vt:lpstr>Montserrat ExtraBold</vt:lpstr>
      <vt:lpstr>Open Sans</vt:lpstr>
      <vt:lpstr>Citrine</vt:lpstr>
      <vt:lpstr>ROCKBUSTER STEALTH STRATEGY</vt:lpstr>
      <vt:lpstr>Introduction</vt:lpstr>
      <vt:lpstr>KEY QUESTIONS</vt:lpstr>
      <vt:lpstr>PowerPoint Presentation</vt:lpstr>
      <vt:lpstr>AVERAGE RENTAL DURATION</vt:lpstr>
      <vt:lpstr>PowerPoint Presentation</vt:lpstr>
      <vt:lpstr>LOCATION ANALYSIS</vt:lpstr>
      <vt:lpstr>SALES VARIATIONS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Pares</dc:creator>
  <cp:lastModifiedBy>Ryan Pares</cp:lastModifiedBy>
  <cp:revision>58</cp:revision>
  <dcterms:created xsi:type="dcterms:W3CDTF">2024-10-29T10:49:36Z</dcterms:created>
  <dcterms:modified xsi:type="dcterms:W3CDTF">2024-12-05T08:34:28Z</dcterms:modified>
</cp:coreProperties>
</file>