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66" r:id="rId6"/>
    <p:sldId id="267" r:id="rId7"/>
    <p:sldId id="277" r:id="rId8"/>
    <p:sldId id="278" r:id="rId9"/>
    <p:sldId id="285" r:id="rId10"/>
    <p:sldId id="286" r:id="rId11"/>
    <p:sldId id="263" r:id="rId12"/>
    <p:sldId id="279" r:id="rId13"/>
    <p:sldId id="284" r:id="rId14"/>
    <p:sldId id="280" r:id="rId15"/>
    <p:sldId id="281" r:id="rId16"/>
    <p:sldId id="283" r:id="rId17"/>
    <p:sldId id="282" r:id="rId18"/>
    <p:sldId id="287" r:id="rId19"/>
    <p:sldId id="288"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60" d="100"/>
          <a:sy n="60" d="100"/>
        </p:scale>
        <p:origin x="72" y="12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4/30/2023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888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rmAutofit/>
          </a:bodyPr>
          <a:lstStyle/>
          <a:p>
            <a:r>
              <a:rPr lang="en-US" sz="8000" dirty="0"/>
              <a:t>Testing Frameworks: Jest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4640424"/>
            <a:ext cx="6437555" cy="1303176"/>
          </a:xfrm>
        </p:spPr>
        <p:txBody>
          <a:bodyPr>
            <a:normAutofit fontScale="77500" lnSpcReduction="20000"/>
          </a:bodyPr>
          <a:lstStyle/>
          <a:p>
            <a:r>
              <a:rPr lang="en-US" dirty="0"/>
              <a:t>Ryan O’Connor</a:t>
            </a:r>
          </a:p>
          <a:p>
            <a:r>
              <a:rPr lang="en-US" dirty="0"/>
              <a:t>SWE 6673 </a:t>
            </a:r>
          </a:p>
          <a:p>
            <a:r>
              <a:rPr lang="en-US" dirty="0"/>
              <a:t>Spring 2023</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Setup</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286000"/>
            <a:ext cx="6153150" cy="4572000"/>
          </a:xfrm>
        </p:spPr>
        <p:txBody>
          <a:bodyPr>
            <a:noAutofit/>
          </a:bodyPr>
          <a:lstStyle/>
          <a:p>
            <a:r>
              <a:rPr lang="en-US" sz="1400" dirty="0"/>
              <a:t>For a little bit of extra context before we dive deeper, we will specifically be focused on setting up, running, and customizing unit tests with Jest.</a:t>
            </a:r>
          </a:p>
          <a:p>
            <a:r>
              <a:rPr lang="en-US" sz="1400" dirty="0"/>
              <a:t>First thing to do in setting up Jest is downloading and installing it with the following command: ‘</a:t>
            </a:r>
            <a:r>
              <a:rPr lang="en-US" sz="1400" dirty="0" err="1"/>
              <a:t>npm</a:t>
            </a:r>
            <a:r>
              <a:rPr lang="en-US" sz="1400" dirty="0"/>
              <a:t> install –save-dev jest’</a:t>
            </a:r>
          </a:p>
          <a:p>
            <a:r>
              <a:rPr lang="en-US" sz="1400" dirty="0"/>
              <a:t>Then, check you check which dependencies are installed in your app with the following command:  ‘</a:t>
            </a:r>
            <a:r>
              <a:rPr lang="en-US" sz="1400" dirty="0" err="1"/>
              <a:t>npm</a:t>
            </a:r>
            <a:r>
              <a:rPr lang="en-US" sz="1400" dirty="0"/>
              <a:t> list’</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10</a:t>
            </a:fld>
            <a:endParaRPr lang="en-US" noProof="0" dirty="0"/>
          </a:p>
        </p:txBody>
      </p:sp>
      <p:pic>
        <p:nvPicPr>
          <p:cNvPr id="3" name="Picture 2" descr="Text&#10;&#10;Description automatically generated">
            <a:extLst>
              <a:ext uri="{FF2B5EF4-FFF2-40B4-BE49-F238E27FC236}">
                <a16:creationId xmlns:a16="http://schemas.microsoft.com/office/drawing/2014/main" id="{633F0892-FB69-CE31-77DD-B3FF24B1E8D2}"/>
              </a:ext>
            </a:extLst>
          </p:cNvPr>
          <p:cNvPicPr>
            <a:picLocks noChangeAspect="1"/>
          </p:cNvPicPr>
          <p:nvPr/>
        </p:nvPicPr>
        <p:blipFill>
          <a:blip r:embed="rId3"/>
          <a:stretch>
            <a:fillRect/>
          </a:stretch>
        </p:blipFill>
        <p:spPr>
          <a:xfrm>
            <a:off x="6464942" y="4346902"/>
            <a:ext cx="3457574" cy="1938345"/>
          </a:xfrm>
          <a:prstGeom prst="rect">
            <a:avLst/>
          </a:prstGeom>
        </p:spPr>
      </p:pic>
    </p:spTree>
    <p:extLst>
      <p:ext uri="{BB962C8B-B14F-4D97-AF65-F5344CB8AC3E}">
        <p14:creationId xmlns:p14="http://schemas.microsoft.com/office/powerpoint/2010/main" val="66258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Setup</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286000"/>
            <a:ext cx="6153150" cy="4572000"/>
          </a:xfrm>
        </p:spPr>
        <p:txBody>
          <a:bodyPr>
            <a:noAutofit/>
          </a:bodyPr>
          <a:lstStyle/>
          <a:p>
            <a:r>
              <a:rPr lang="en-US" sz="1400" dirty="0"/>
              <a:t>Now that everything is installed we will first want to create a simple </a:t>
            </a:r>
            <a:r>
              <a:rPr lang="en-US" sz="1400" dirty="0" err="1"/>
              <a:t>javascript</a:t>
            </a:r>
            <a:r>
              <a:rPr lang="en-US" sz="1400" dirty="0"/>
              <a:t> file called sum.js and stick it inside of a new folder called components within the source code folder. The file contains a single function that adds two numbers together and returns the sum.</a:t>
            </a:r>
          </a:p>
          <a:p>
            <a:pPr>
              <a:lnSpc>
                <a:spcPct val="100000"/>
              </a:lnSpc>
              <a:spcBef>
                <a:spcPts val="0"/>
              </a:spcBef>
            </a:pPr>
            <a:r>
              <a:rPr lang="en-US" sz="1100" b="0" i="0" dirty="0">
                <a:solidFill>
                  <a:schemeClr val="accent5">
                    <a:lumMod val="75000"/>
                  </a:schemeClr>
                </a:solidFill>
                <a:effectLst/>
                <a:latin typeface="SFMono-Regular"/>
              </a:rPr>
              <a:t>function sum(a, b) </a:t>
            </a:r>
          </a:p>
          <a:p>
            <a:pPr>
              <a:lnSpc>
                <a:spcPct val="100000"/>
              </a:lnSpc>
              <a:spcBef>
                <a:spcPts val="0"/>
              </a:spcBef>
            </a:pPr>
            <a:r>
              <a:rPr lang="en-US" sz="1100" b="0" i="0" dirty="0">
                <a:solidFill>
                  <a:schemeClr val="accent5">
                    <a:lumMod val="75000"/>
                  </a:schemeClr>
                </a:solidFill>
                <a:effectLst/>
                <a:latin typeface="SFMono-Regular"/>
              </a:rPr>
              <a:t>{</a:t>
            </a:r>
            <a:br>
              <a:rPr lang="en-US" sz="1100" b="0" i="0" dirty="0">
                <a:solidFill>
                  <a:schemeClr val="accent5">
                    <a:lumMod val="75000"/>
                  </a:schemeClr>
                </a:solidFill>
                <a:effectLst/>
                <a:latin typeface="SFMono-Regular"/>
              </a:rPr>
            </a:br>
            <a:r>
              <a:rPr lang="en-US" sz="1100" b="0" i="0" dirty="0">
                <a:solidFill>
                  <a:schemeClr val="accent5">
                    <a:lumMod val="75000"/>
                  </a:schemeClr>
                </a:solidFill>
                <a:effectLst/>
                <a:latin typeface="SFMono-Regular"/>
              </a:rPr>
              <a:t>return a + b;</a:t>
            </a:r>
            <a:br>
              <a:rPr lang="en-US" sz="1100" b="0" i="0" dirty="0">
                <a:solidFill>
                  <a:schemeClr val="accent5">
                    <a:lumMod val="75000"/>
                  </a:schemeClr>
                </a:solidFill>
                <a:effectLst/>
                <a:latin typeface="SFMono-Regular"/>
              </a:rPr>
            </a:br>
            <a:r>
              <a:rPr lang="en-US" sz="1100" b="0" i="0" dirty="0">
                <a:solidFill>
                  <a:schemeClr val="accent5">
                    <a:lumMod val="75000"/>
                  </a:schemeClr>
                </a:solidFill>
                <a:effectLst/>
                <a:latin typeface="SFMono-Regular"/>
              </a:rPr>
              <a:t>}</a:t>
            </a:r>
            <a:br>
              <a:rPr lang="en-US" sz="1100" b="0" i="0" dirty="0">
                <a:solidFill>
                  <a:schemeClr val="accent5">
                    <a:lumMod val="75000"/>
                  </a:schemeClr>
                </a:solidFill>
                <a:effectLst/>
                <a:latin typeface="SFMono-Regular"/>
              </a:rPr>
            </a:br>
            <a:r>
              <a:rPr lang="en-US" sz="1100" b="0" i="0" dirty="0" err="1">
                <a:solidFill>
                  <a:schemeClr val="accent5">
                    <a:lumMod val="75000"/>
                  </a:schemeClr>
                </a:solidFill>
                <a:effectLst/>
                <a:latin typeface="SFMono-Regular"/>
              </a:rPr>
              <a:t>module.exports</a:t>
            </a:r>
            <a:r>
              <a:rPr lang="en-US" sz="1100" b="0" i="0" dirty="0">
                <a:solidFill>
                  <a:schemeClr val="accent5">
                    <a:lumMod val="75000"/>
                  </a:schemeClr>
                </a:solidFill>
                <a:effectLst/>
                <a:latin typeface="SFMono-Regular"/>
              </a:rPr>
              <a:t> = sum;</a:t>
            </a:r>
            <a:r>
              <a:rPr lang="en-US" sz="1400" b="0" i="0" dirty="0">
                <a:solidFill>
                  <a:schemeClr val="accent5">
                    <a:lumMod val="75000"/>
                  </a:schemeClr>
                </a:solidFill>
                <a:effectLst/>
                <a:latin typeface="SFMono-Regular"/>
              </a:rPr>
              <a:t> </a:t>
            </a:r>
          </a:p>
          <a:p>
            <a:pPr>
              <a:lnSpc>
                <a:spcPct val="100000"/>
              </a:lnSpc>
              <a:spcBef>
                <a:spcPts val="0"/>
              </a:spcBef>
            </a:pPr>
            <a:endParaRPr lang="en-US" sz="1100" dirty="0">
              <a:solidFill>
                <a:schemeClr val="accent5">
                  <a:lumMod val="75000"/>
                </a:schemeClr>
              </a:solidFill>
            </a:endParaRPr>
          </a:p>
          <a:p>
            <a:r>
              <a:rPr lang="en-US" sz="1400" dirty="0"/>
              <a:t>After that, we want to create a new folder in the main app directory called tests. Here we will create our first test call sum.test.js</a:t>
            </a:r>
          </a:p>
          <a:p>
            <a:r>
              <a:rPr lang="en-US" sz="1050" b="0" dirty="0">
                <a:solidFill>
                  <a:schemeClr val="accent5">
                    <a:lumMod val="75000"/>
                  </a:schemeClr>
                </a:solidFill>
                <a:effectLst/>
                <a:latin typeface="Consolas" panose="020B0609020204030204" pitchFamily="49" charset="0"/>
              </a:rPr>
              <a:t>const sum = require("../</a:t>
            </a:r>
            <a:r>
              <a:rPr lang="en-US" sz="1050" b="0" dirty="0" err="1">
                <a:solidFill>
                  <a:schemeClr val="accent5">
                    <a:lumMod val="75000"/>
                  </a:schemeClr>
                </a:solidFill>
                <a:effectLst/>
                <a:latin typeface="Consolas" panose="020B0609020204030204" pitchFamily="49" charset="0"/>
              </a:rPr>
              <a:t>src</a:t>
            </a:r>
            <a:r>
              <a:rPr lang="en-US" sz="1050" b="0" dirty="0">
                <a:solidFill>
                  <a:schemeClr val="accent5">
                    <a:lumMod val="75000"/>
                  </a:schemeClr>
                </a:solidFill>
                <a:effectLst/>
                <a:latin typeface="Consolas" panose="020B0609020204030204" pitchFamily="49" charset="0"/>
              </a:rPr>
              <a:t>/components/sum");</a:t>
            </a:r>
            <a:br>
              <a:rPr lang="en-US" sz="1050" b="0" dirty="0">
                <a:solidFill>
                  <a:schemeClr val="accent5">
                    <a:lumMod val="75000"/>
                  </a:schemeClr>
                </a:solidFill>
                <a:effectLst/>
                <a:latin typeface="Consolas" panose="020B0609020204030204" pitchFamily="49" charset="0"/>
              </a:rPr>
            </a:br>
            <a:r>
              <a:rPr lang="en-US" sz="1050" b="0" dirty="0">
                <a:solidFill>
                  <a:schemeClr val="accent5">
                    <a:lumMod val="75000"/>
                  </a:schemeClr>
                </a:solidFill>
                <a:effectLst/>
                <a:latin typeface="Consolas" panose="020B0609020204030204" pitchFamily="49" charset="0"/>
              </a:rPr>
              <a:t>test('adds 1 + 2 to equal 3', () =&gt; {</a:t>
            </a:r>
          </a:p>
          <a:p>
            <a:r>
              <a:rPr lang="en-US" sz="1050" b="0" dirty="0">
                <a:solidFill>
                  <a:schemeClr val="accent5">
                    <a:lumMod val="75000"/>
                  </a:schemeClr>
                </a:solidFill>
                <a:effectLst/>
                <a:latin typeface="Consolas" panose="020B0609020204030204" pitchFamily="49" charset="0"/>
              </a:rPr>
              <a:t>  expect(sum(1, 2)).</a:t>
            </a:r>
            <a:r>
              <a:rPr lang="en-US" sz="1050" b="0" dirty="0" err="1">
                <a:solidFill>
                  <a:schemeClr val="accent5">
                    <a:lumMod val="75000"/>
                  </a:schemeClr>
                </a:solidFill>
                <a:effectLst/>
                <a:latin typeface="Consolas" panose="020B0609020204030204" pitchFamily="49" charset="0"/>
              </a:rPr>
              <a:t>toBe</a:t>
            </a:r>
            <a:r>
              <a:rPr lang="en-US" sz="1050" b="0" dirty="0">
                <a:solidFill>
                  <a:schemeClr val="accent5">
                    <a:lumMod val="75000"/>
                  </a:schemeClr>
                </a:solidFill>
                <a:effectLst/>
                <a:latin typeface="Consolas" panose="020B0609020204030204" pitchFamily="49" charset="0"/>
              </a:rPr>
              <a:t>(3);</a:t>
            </a:r>
          </a:p>
          <a:p>
            <a:r>
              <a:rPr lang="en-US" sz="1050" b="0" dirty="0">
                <a:solidFill>
                  <a:schemeClr val="accent5">
                    <a:lumMod val="75000"/>
                  </a:schemeClr>
                </a:solidFill>
                <a:effectLst/>
                <a:latin typeface="Consolas" panose="020B0609020204030204" pitchFamily="49" charset="0"/>
              </a:rPr>
              <a:t>});</a:t>
            </a:r>
          </a:p>
          <a:p>
            <a:endParaRPr lang="en-US" sz="1400" dirty="0"/>
          </a:p>
          <a:p>
            <a:endParaRPr lang="en-US" sz="1400" b="0" i="0" dirty="0">
              <a:solidFill>
                <a:srgbClr val="393A34"/>
              </a:solidFill>
              <a:effectLst/>
              <a:latin typeface="SFMono-Regular"/>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11</a:t>
            </a:fld>
            <a:endParaRPr lang="en-US" noProof="0" dirty="0"/>
          </a:p>
        </p:txBody>
      </p:sp>
    </p:spTree>
    <p:extLst>
      <p:ext uri="{BB962C8B-B14F-4D97-AF65-F5344CB8AC3E}">
        <p14:creationId xmlns:p14="http://schemas.microsoft.com/office/powerpoint/2010/main" val="128962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Setup</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286000"/>
            <a:ext cx="6153150" cy="4572000"/>
          </a:xfrm>
        </p:spPr>
        <p:txBody>
          <a:bodyPr>
            <a:noAutofit/>
          </a:bodyPr>
          <a:lstStyle/>
          <a:p>
            <a:endParaRPr lang="en-US" sz="1400" dirty="0"/>
          </a:p>
          <a:p>
            <a:endParaRPr lang="en-US" sz="1400" b="0" i="0" dirty="0">
              <a:solidFill>
                <a:srgbClr val="393A34"/>
              </a:solidFill>
              <a:effectLst/>
              <a:latin typeface="SFMono-Regular"/>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12</a:t>
            </a:fld>
            <a:endParaRPr lang="en-US" noProof="0" dirty="0"/>
          </a:p>
        </p:txBody>
      </p:sp>
      <p:pic>
        <p:nvPicPr>
          <p:cNvPr id="9" name="Picture 8" descr="A screenshot of a computer&#10;&#10;Description automatically generated with medium confidence">
            <a:extLst>
              <a:ext uri="{FF2B5EF4-FFF2-40B4-BE49-F238E27FC236}">
                <a16:creationId xmlns:a16="http://schemas.microsoft.com/office/drawing/2014/main" id="{0A29D5CA-F251-E18A-224F-E8F518AE7E7F}"/>
              </a:ext>
            </a:extLst>
          </p:cNvPr>
          <p:cNvPicPr>
            <a:picLocks noChangeAspect="1"/>
          </p:cNvPicPr>
          <p:nvPr/>
        </p:nvPicPr>
        <p:blipFill>
          <a:blip r:embed="rId2"/>
          <a:stretch>
            <a:fillRect/>
          </a:stretch>
        </p:blipFill>
        <p:spPr>
          <a:xfrm>
            <a:off x="2490446" y="2286000"/>
            <a:ext cx="8308619" cy="4572000"/>
          </a:xfrm>
          <a:prstGeom prst="rect">
            <a:avLst/>
          </a:prstGeom>
        </p:spPr>
      </p:pic>
    </p:spTree>
    <p:extLst>
      <p:ext uri="{BB962C8B-B14F-4D97-AF65-F5344CB8AC3E}">
        <p14:creationId xmlns:p14="http://schemas.microsoft.com/office/powerpoint/2010/main" val="311391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Running Jest Tests</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On React Components</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sz="1050" dirty="0"/>
              <a:t>Testing Frameworks: Jest</a:t>
            </a:r>
            <a:endParaRPr lang="en-US" noProof="0" dirty="0"/>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13</a:t>
            </a:fld>
            <a:endParaRPr lang="en-US" noProof="0" dirty="0"/>
          </a:p>
        </p:txBody>
      </p:sp>
    </p:spTree>
    <p:extLst>
      <p:ext uri="{BB962C8B-B14F-4D97-AF65-F5344CB8AC3E}">
        <p14:creationId xmlns:p14="http://schemas.microsoft.com/office/powerpoint/2010/main" val="151001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Running Tests</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92455" y="2286000"/>
            <a:ext cx="6153150" cy="4572000"/>
          </a:xfrm>
        </p:spPr>
        <p:txBody>
          <a:bodyPr>
            <a:noAutofit/>
          </a:bodyPr>
          <a:lstStyle/>
          <a:p>
            <a:r>
              <a:rPr lang="en-US" sz="1400" dirty="0">
                <a:solidFill>
                  <a:srgbClr val="393A34"/>
                </a:solidFill>
                <a:latin typeface="SFMono-Regular"/>
              </a:rPr>
              <a:t>To run the test we setup, you would open your terminal and type the command:</a:t>
            </a:r>
            <a:r>
              <a:rPr lang="en-US" sz="1400" b="0" i="0" dirty="0">
                <a:solidFill>
                  <a:srgbClr val="393A34"/>
                </a:solidFill>
                <a:effectLst/>
                <a:latin typeface="SFMono-Regular"/>
              </a:rPr>
              <a:t> </a:t>
            </a:r>
            <a:r>
              <a:rPr lang="en-US" sz="1400" b="0" i="0" dirty="0" err="1">
                <a:solidFill>
                  <a:srgbClr val="393A34"/>
                </a:solidFill>
                <a:effectLst/>
                <a:latin typeface="SFMono-Regular"/>
              </a:rPr>
              <a:t>npm</a:t>
            </a:r>
            <a:r>
              <a:rPr lang="en-US" sz="1400" b="0" i="0" dirty="0">
                <a:solidFill>
                  <a:srgbClr val="393A34"/>
                </a:solidFill>
                <a:effectLst/>
                <a:latin typeface="SFMono-Regular"/>
              </a:rPr>
              <a:t> test </a:t>
            </a:r>
          </a:p>
          <a:p>
            <a:r>
              <a:rPr lang="en-US" sz="1400" dirty="0">
                <a:solidFill>
                  <a:srgbClr val="393A34"/>
                </a:solidFill>
                <a:latin typeface="SFMono-Regular"/>
              </a:rPr>
              <a:t>This </a:t>
            </a:r>
            <a:r>
              <a:rPr lang="en-US" sz="1400" b="0" i="0" dirty="0" err="1">
                <a:solidFill>
                  <a:srgbClr val="393A34"/>
                </a:solidFill>
                <a:effectLst/>
                <a:latin typeface="SFMono-Regular"/>
              </a:rPr>
              <a:t>npm</a:t>
            </a:r>
            <a:r>
              <a:rPr lang="en-US" sz="1400" b="0" i="0" dirty="0">
                <a:solidFill>
                  <a:srgbClr val="393A34"/>
                </a:solidFill>
                <a:effectLst/>
                <a:latin typeface="SFMono-Regular"/>
              </a:rPr>
              <a:t> command runs a script named ‘test’ defined in the scripts section of the </a:t>
            </a:r>
            <a:r>
              <a:rPr lang="en-US" sz="1400" b="0" i="0" dirty="0" err="1">
                <a:solidFill>
                  <a:srgbClr val="393A34"/>
                </a:solidFill>
                <a:effectLst/>
                <a:latin typeface="SFMono-Regular"/>
              </a:rPr>
              <a:t>package.json</a:t>
            </a:r>
            <a:r>
              <a:rPr lang="en-US" sz="1400" b="0" i="0" dirty="0">
                <a:solidFill>
                  <a:srgbClr val="393A34"/>
                </a:solidFill>
                <a:effectLst/>
                <a:latin typeface="SFMono-Regular"/>
              </a:rPr>
              <a:t> file.</a:t>
            </a:r>
          </a:p>
          <a:p>
            <a:r>
              <a:rPr lang="en-US" sz="1400" b="0" i="0" dirty="0">
                <a:solidFill>
                  <a:srgbClr val="393A34"/>
                </a:solidFill>
                <a:effectLst/>
                <a:latin typeface="SFMono-Regular"/>
              </a:rPr>
              <a:t>What we are seeing is a unit test being run on a single </a:t>
            </a:r>
            <a:r>
              <a:rPr lang="en-US" sz="1400" b="0" i="0" dirty="0" err="1">
                <a:solidFill>
                  <a:srgbClr val="393A34"/>
                </a:solidFill>
                <a:effectLst/>
                <a:latin typeface="SFMono-Regular"/>
              </a:rPr>
              <a:t>javascript</a:t>
            </a:r>
            <a:r>
              <a:rPr lang="en-US" sz="1400" b="0" i="0" dirty="0">
                <a:solidFill>
                  <a:srgbClr val="393A34"/>
                </a:solidFill>
                <a:effectLst/>
                <a:latin typeface="SFMono-Regular"/>
              </a:rPr>
              <a:t> file in isolation.</a:t>
            </a:r>
          </a:p>
          <a:p>
            <a:r>
              <a:rPr lang="en-US" sz="1400" b="0" i="0" dirty="0">
                <a:solidFill>
                  <a:srgbClr val="393A34"/>
                </a:solidFill>
                <a:effectLst/>
                <a:latin typeface="SFMono-Regular"/>
              </a:rPr>
              <a:t>Unit testing is a software testing technique in which individual units or components of a software application are tested in isolation from the rest of the system. A unit is the smallest testable part of an application, such as a function or method.</a:t>
            </a:r>
          </a:p>
          <a:p>
            <a:endParaRPr lang="en-US" sz="1400" b="0" i="0" dirty="0">
              <a:solidFill>
                <a:srgbClr val="393A34"/>
              </a:solidFill>
              <a:effectLst/>
              <a:latin typeface="SFMono-Regular"/>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14</a:t>
            </a:fld>
            <a:endParaRPr lang="en-US" noProof="0" dirty="0"/>
          </a:p>
        </p:txBody>
      </p:sp>
      <p:pic>
        <p:nvPicPr>
          <p:cNvPr id="6" name="Picture 5" descr="Text&#10;&#10;Description automatically generated">
            <a:extLst>
              <a:ext uri="{FF2B5EF4-FFF2-40B4-BE49-F238E27FC236}">
                <a16:creationId xmlns:a16="http://schemas.microsoft.com/office/drawing/2014/main" id="{5F70C406-DE45-60DC-3F0C-63D9710C954D}"/>
              </a:ext>
            </a:extLst>
          </p:cNvPr>
          <p:cNvPicPr>
            <a:picLocks noChangeAspect="1"/>
          </p:cNvPicPr>
          <p:nvPr/>
        </p:nvPicPr>
        <p:blipFill>
          <a:blip r:embed="rId2"/>
          <a:stretch>
            <a:fillRect/>
          </a:stretch>
        </p:blipFill>
        <p:spPr>
          <a:xfrm>
            <a:off x="6967631" y="2475361"/>
            <a:ext cx="3820058" cy="3029373"/>
          </a:xfrm>
          <a:prstGeom prst="rect">
            <a:avLst/>
          </a:prstGeom>
        </p:spPr>
      </p:pic>
    </p:spTree>
    <p:extLst>
      <p:ext uri="{BB962C8B-B14F-4D97-AF65-F5344CB8AC3E}">
        <p14:creationId xmlns:p14="http://schemas.microsoft.com/office/powerpoint/2010/main" val="240149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Customizing Tests</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92455" y="2286000"/>
            <a:ext cx="6153150" cy="4572000"/>
          </a:xfrm>
        </p:spPr>
        <p:txBody>
          <a:bodyPr>
            <a:noAutofit/>
          </a:bodyPr>
          <a:lstStyle/>
          <a:p>
            <a:r>
              <a:rPr lang="en-US" sz="1400" dirty="0">
                <a:solidFill>
                  <a:srgbClr val="393A34"/>
                </a:solidFill>
                <a:latin typeface="SFMono-Regular"/>
              </a:rPr>
              <a:t>So let’s say we added more code to the sum.js file like another function that handles multiplication</a:t>
            </a:r>
          </a:p>
          <a:p>
            <a:r>
              <a:rPr lang="en-US" sz="1400" dirty="0">
                <a:solidFill>
                  <a:srgbClr val="393A34"/>
                </a:solidFill>
                <a:latin typeface="SFMono-Regular"/>
              </a:rPr>
              <a:t>New code to be tested:</a:t>
            </a:r>
            <a:endParaRPr lang="en-US" sz="1400" b="0" i="0" dirty="0">
              <a:solidFill>
                <a:srgbClr val="393A34"/>
              </a:solidFill>
              <a:effectLst/>
              <a:latin typeface="SFMono-Regular"/>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15</a:t>
            </a:fld>
            <a:endParaRPr lang="en-US" noProof="0" dirty="0"/>
          </a:p>
        </p:txBody>
      </p:sp>
      <p:pic>
        <p:nvPicPr>
          <p:cNvPr id="3" name="Picture 2" descr="Text&#10;&#10;Description automatically generated">
            <a:extLst>
              <a:ext uri="{FF2B5EF4-FFF2-40B4-BE49-F238E27FC236}">
                <a16:creationId xmlns:a16="http://schemas.microsoft.com/office/drawing/2014/main" id="{87E0D494-35D1-1AB1-2C1E-AE214EC9C69B}"/>
              </a:ext>
            </a:extLst>
          </p:cNvPr>
          <p:cNvPicPr>
            <a:picLocks noChangeAspect="1"/>
          </p:cNvPicPr>
          <p:nvPr/>
        </p:nvPicPr>
        <p:blipFill>
          <a:blip r:embed="rId2"/>
          <a:stretch>
            <a:fillRect/>
          </a:stretch>
        </p:blipFill>
        <p:spPr>
          <a:xfrm>
            <a:off x="92455" y="3264266"/>
            <a:ext cx="4760025" cy="2615468"/>
          </a:xfrm>
          <a:prstGeom prst="rect">
            <a:avLst/>
          </a:prstGeom>
        </p:spPr>
      </p:pic>
      <p:pic>
        <p:nvPicPr>
          <p:cNvPr id="7" name="Picture 6" descr="Text&#10;&#10;Description automatically generated">
            <a:extLst>
              <a:ext uri="{FF2B5EF4-FFF2-40B4-BE49-F238E27FC236}">
                <a16:creationId xmlns:a16="http://schemas.microsoft.com/office/drawing/2014/main" id="{28CFE25E-69F0-D58E-AEBE-623E069AB849}"/>
              </a:ext>
            </a:extLst>
          </p:cNvPr>
          <p:cNvPicPr>
            <a:picLocks noChangeAspect="1"/>
          </p:cNvPicPr>
          <p:nvPr/>
        </p:nvPicPr>
        <p:blipFill>
          <a:blip r:embed="rId3"/>
          <a:stretch>
            <a:fillRect/>
          </a:stretch>
        </p:blipFill>
        <p:spPr>
          <a:xfrm>
            <a:off x="6129120" y="3740882"/>
            <a:ext cx="4816289" cy="2615468"/>
          </a:xfrm>
          <a:prstGeom prst="rect">
            <a:avLst/>
          </a:prstGeom>
        </p:spPr>
      </p:pic>
      <p:sp>
        <p:nvSpPr>
          <p:cNvPr id="8" name="Content Placeholder 18">
            <a:extLst>
              <a:ext uri="{FF2B5EF4-FFF2-40B4-BE49-F238E27FC236}">
                <a16:creationId xmlns:a16="http://schemas.microsoft.com/office/drawing/2014/main" id="{EC4ACD11-CEA5-2D9B-09BB-AFA37DB33749}"/>
              </a:ext>
            </a:extLst>
          </p:cNvPr>
          <p:cNvSpPr txBox="1">
            <a:spLocks/>
          </p:cNvSpPr>
          <p:nvPr/>
        </p:nvSpPr>
        <p:spPr>
          <a:xfrm>
            <a:off x="6096000" y="2286000"/>
            <a:ext cx="5190281" cy="457200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393A34"/>
                </a:solidFill>
                <a:latin typeface="SFMono-Regular"/>
              </a:rPr>
              <a:t>We would then have to customize the test file by adding a new test case. This code imports both sum and multiply using </a:t>
            </a:r>
            <a:r>
              <a:rPr lang="en-US" sz="1400" dirty="0" err="1">
                <a:solidFill>
                  <a:srgbClr val="393A34"/>
                </a:solidFill>
                <a:latin typeface="SFMono-Regular"/>
              </a:rPr>
              <a:t>destructuring</a:t>
            </a:r>
            <a:r>
              <a:rPr lang="en-US" sz="1400" dirty="0">
                <a:solidFill>
                  <a:srgbClr val="393A34"/>
                </a:solidFill>
                <a:latin typeface="SFMono-Regular"/>
              </a:rPr>
              <a:t> and defines two test cases: one for the sum function and one for the multiply function.</a:t>
            </a:r>
          </a:p>
          <a:p>
            <a:r>
              <a:rPr lang="en-US" sz="1400" dirty="0">
                <a:solidFill>
                  <a:srgbClr val="393A34"/>
                </a:solidFill>
                <a:latin typeface="SFMono-Regular"/>
              </a:rPr>
              <a:t>The new test:</a:t>
            </a:r>
          </a:p>
          <a:p>
            <a:endParaRPr lang="en-US" sz="1400" dirty="0">
              <a:solidFill>
                <a:srgbClr val="393A34"/>
              </a:solidFill>
              <a:latin typeface="SFMono-Regular"/>
            </a:endParaRPr>
          </a:p>
        </p:txBody>
      </p:sp>
    </p:spTree>
    <p:extLst>
      <p:ext uri="{BB962C8B-B14F-4D97-AF65-F5344CB8AC3E}">
        <p14:creationId xmlns:p14="http://schemas.microsoft.com/office/powerpoint/2010/main" val="328818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Customizing Tests</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905719" y="2406928"/>
            <a:ext cx="6153150" cy="4572000"/>
          </a:xfrm>
        </p:spPr>
        <p:txBody>
          <a:bodyPr>
            <a:noAutofit/>
          </a:bodyPr>
          <a:lstStyle/>
          <a:p>
            <a:r>
              <a:rPr lang="en-US" sz="1400" b="0" i="0" dirty="0">
                <a:solidFill>
                  <a:srgbClr val="393A34"/>
                </a:solidFill>
                <a:effectLst/>
                <a:latin typeface="SFMono-Regular"/>
              </a:rPr>
              <a:t>Here is the result of running our new test:</a:t>
            </a:r>
          </a:p>
          <a:p>
            <a:endParaRPr lang="en-US" sz="1400" b="0" i="0" dirty="0">
              <a:solidFill>
                <a:srgbClr val="393A34"/>
              </a:solidFill>
              <a:effectLst/>
              <a:latin typeface="SFMono-Regular"/>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16</a:t>
            </a:fld>
            <a:endParaRPr lang="en-US" noProof="0" dirty="0"/>
          </a:p>
        </p:txBody>
      </p:sp>
      <p:sp>
        <p:nvSpPr>
          <p:cNvPr id="8" name="Content Placeholder 18">
            <a:extLst>
              <a:ext uri="{FF2B5EF4-FFF2-40B4-BE49-F238E27FC236}">
                <a16:creationId xmlns:a16="http://schemas.microsoft.com/office/drawing/2014/main" id="{EC4ACD11-CEA5-2D9B-09BB-AFA37DB33749}"/>
              </a:ext>
            </a:extLst>
          </p:cNvPr>
          <p:cNvSpPr txBox="1">
            <a:spLocks/>
          </p:cNvSpPr>
          <p:nvPr/>
        </p:nvSpPr>
        <p:spPr>
          <a:xfrm>
            <a:off x="6096000" y="2286000"/>
            <a:ext cx="5190281" cy="457200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rgbClr val="393A34"/>
              </a:solidFill>
              <a:latin typeface="SFMono-Regular"/>
            </a:endParaRPr>
          </a:p>
        </p:txBody>
      </p:sp>
      <p:pic>
        <p:nvPicPr>
          <p:cNvPr id="4" name="Picture 3" descr="Graphical user interface, text&#10;&#10;Description automatically generated">
            <a:extLst>
              <a:ext uri="{FF2B5EF4-FFF2-40B4-BE49-F238E27FC236}">
                <a16:creationId xmlns:a16="http://schemas.microsoft.com/office/drawing/2014/main" id="{51DE151E-604F-43F7-59DD-F418BF69B6A0}"/>
              </a:ext>
            </a:extLst>
          </p:cNvPr>
          <p:cNvPicPr>
            <a:picLocks noChangeAspect="1"/>
          </p:cNvPicPr>
          <p:nvPr/>
        </p:nvPicPr>
        <p:blipFill>
          <a:blip r:embed="rId2"/>
          <a:stretch>
            <a:fillRect/>
          </a:stretch>
        </p:blipFill>
        <p:spPr>
          <a:xfrm>
            <a:off x="905719" y="2978189"/>
            <a:ext cx="8507012" cy="3429479"/>
          </a:xfrm>
          <a:prstGeom prst="rect">
            <a:avLst/>
          </a:prstGeom>
        </p:spPr>
      </p:pic>
    </p:spTree>
    <p:extLst>
      <p:ext uri="{BB962C8B-B14F-4D97-AF65-F5344CB8AC3E}">
        <p14:creationId xmlns:p14="http://schemas.microsoft.com/office/powerpoint/2010/main" val="28662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Conclusion</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142613" y="2156346"/>
            <a:ext cx="6305955" cy="3963937"/>
          </a:xfrm>
        </p:spPr>
        <p:txBody>
          <a:bodyPr/>
          <a:lstStyle/>
          <a:p>
            <a:endParaRPr lang="en-US" dirty="0"/>
          </a:p>
          <a:p>
            <a:r>
              <a:rPr lang="en-US" dirty="0"/>
              <a:t>https://nodejs.org/en/docs/guides/getting-started-guide</a:t>
            </a:r>
          </a:p>
          <a:p>
            <a:r>
              <a:rPr lang="en-US" dirty="0"/>
              <a:t>https://react.dev/learn</a:t>
            </a:r>
          </a:p>
          <a:p>
            <a:r>
              <a:rPr lang="en-US" dirty="0"/>
              <a:t>https://jestjs.io/docs/getting-started</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17</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Ryan O’Connor</a:t>
            </a:r>
          </a:p>
          <a:p>
            <a:endParaRPr lang="en-US" dirty="0"/>
          </a:p>
          <a:p>
            <a:r>
              <a:rPr lang="en-US" dirty="0"/>
              <a:t>SWE 6673 </a:t>
            </a:r>
          </a:p>
          <a:p>
            <a:endParaRPr lang="en-US" dirty="0"/>
          </a:p>
          <a:p>
            <a:r>
              <a:rPr lang="en-US" dirty="0"/>
              <a:t>Spring 2023</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sz="1050" dirty="0"/>
              <a:t>Testing Frameworks: Jest</a:t>
            </a:r>
            <a:endParaRPr lang="en-US" noProof="0" dirty="0"/>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18</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Intro</a:t>
            </a:r>
          </a:p>
          <a:p>
            <a:r>
              <a:rPr lang="en-US" dirty="0"/>
              <a:t>Setting Up Jest</a:t>
            </a:r>
          </a:p>
          <a:p>
            <a:r>
              <a:rPr lang="en-US" dirty="0"/>
              <a:t>Running Tests</a:t>
            </a:r>
          </a:p>
          <a:p>
            <a:r>
              <a:rPr lang="en-US" dirty="0"/>
              <a:t>Customizing Tests</a:t>
            </a:r>
          </a:p>
          <a:p>
            <a:r>
              <a:rPr lang="en-US" dirty="0"/>
              <a:t>Conclusion</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Jest is a popular JavaScript testing framework developed by Facebook that is used for testing code written in JavaScript. </a:t>
            </a:r>
          </a:p>
          <a:p>
            <a:r>
              <a:rPr lang="en-US" dirty="0"/>
              <a:t>Jest provides an easy-to-use platform for writing and executing tests, and it is highly configurable to suit the needs of individual developers or teams.</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fontScale="92500" lnSpcReduction="20000"/>
          </a:bodyPr>
          <a:lstStyle/>
          <a:p>
            <a:r>
              <a:rPr lang="en-US" dirty="0"/>
              <a:t>Jest is used to write unit tests and integration tests for JavaScript code, and it can also be used to test React components.</a:t>
            </a:r>
          </a:p>
          <a:p>
            <a:r>
              <a:rPr lang="en-US" dirty="0"/>
              <a:t>Jest is the recommended testing framework for React applications. Jest provides a number of features that make it well-suited to testing React components, including built-in support for JSX, snapshot testing, and the ability to mock dependencies.</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4</a:t>
            </a:fld>
            <a:endParaRPr lang="en-US" noProof="0" dirty="0"/>
          </a:p>
        </p:txBody>
      </p:sp>
    </p:spTree>
    <p:extLst>
      <p:ext uri="{BB962C8B-B14F-4D97-AF65-F5344CB8AC3E}">
        <p14:creationId xmlns:p14="http://schemas.microsoft.com/office/powerpoint/2010/main" val="100980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495550"/>
            <a:ext cx="6153150" cy="4362450"/>
          </a:xfrm>
        </p:spPr>
        <p:txBody>
          <a:bodyPr>
            <a:noAutofit/>
          </a:bodyPr>
          <a:lstStyle/>
          <a:p>
            <a:r>
              <a:rPr lang="en-US" sz="1400" b="1" dirty="0"/>
              <a:t>Some of the key features of Jest include:</a:t>
            </a:r>
          </a:p>
          <a:p>
            <a:r>
              <a:rPr lang="en-US" sz="1400" dirty="0"/>
              <a:t>Automatic mocking: Jest can automatically mock any JavaScript module or library, making it easy to test components in isolation.</a:t>
            </a:r>
          </a:p>
          <a:p>
            <a:r>
              <a:rPr lang="en-US" sz="1400" dirty="0"/>
              <a:t>Snapshot testing: Jest allows developers to create and compare snapshots of component renderings, making it easy to detect changes in component output.</a:t>
            </a:r>
          </a:p>
          <a:p>
            <a:r>
              <a:rPr lang="en-US" sz="1400" dirty="0"/>
              <a:t>Coverage reports: Jest can generate coverage reports that show how much of the codebase is covered by tests, helping developers identify areas of the code that may require more testing.</a:t>
            </a:r>
          </a:p>
          <a:p>
            <a:r>
              <a:rPr lang="en-US" sz="1400" dirty="0"/>
              <a:t>Parallel test execution: Jest can run tests in parallel, which can significantly reduce the time required to run large test suites.</a:t>
            </a:r>
          </a:p>
          <a:p>
            <a:r>
              <a:rPr lang="en-US" sz="1400" dirty="0"/>
              <a:t>Test watch mode: Jest can run tests in watch mode, automatically re-running tests when code changes are detected.</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5</a:t>
            </a:fld>
            <a:endParaRPr lang="en-US" noProof="0" dirty="0"/>
          </a:p>
        </p:txBody>
      </p:sp>
    </p:spTree>
    <p:extLst>
      <p:ext uri="{BB962C8B-B14F-4D97-AF65-F5344CB8AC3E}">
        <p14:creationId xmlns:p14="http://schemas.microsoft.com/office/powerpoint/2010/main" val="171447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495550"/>
            <a:ext cx="6153150" cy="4362450"/>
          </a:xfrm>
        </p:spPr>
        <p:txBody>
          <a:bodyPr>
            <a:noAutofit/>
          </a:bodyPr>
          <a:lstStyle/>
          <a:p>
            <a:r>
              <a:rPr lang="en-US" sz="1400" dirty="0">
                <a:solidFill>
                  <a:srgbClr val="393A34"/>
                </a:solidFill>
                <a:latin typeface="SFMono-Regular"/>
              </a:rPr>
              <a:t>W</a:t>
            </a:r>
            <a:r>
              <a:rPr lang="en-US" sz="1400" b="0" i="0" dirty="0">
                <a:solidFill>
                  <a:srgbClr val="393A34"/>
                </a:solidFill>
                <a:effectLst/>
                <a:latin typeface="SFMono-Regular"/>
              </a:rPr>
              <a:t>hile React projects are built using the React library and JavaScript, it is also a Node.js project that uses Node.js to manage dependencies, run scripts, and provide a development environment. </a:t>
            </a:r>
            <a:r>
              <a:rPr lang="en-US" sz="1400" dirty="0">
                <a:solidFill>
                  <a:srgbClr val="393A34"/>
                </a:solidFill>
                <a:latin typeface="SFMono-Regular"/>
              </a:rPr>
              <a:t>Node Package Manger (NPM) </a:t>
            </a:r>
            <a:r>
              <a:rPr lang="en-US" sz="1400" b="0" i="0" dirty="0">
                <a:solidFill>
                  <a:srgbClr val="393A34"/>
                </a:solidFill>
                <a:effectLst/>
                <a:latin typeface="SFMono-Regular"/>
              </a:rPr>
              <a:t>is a package manager for Node.js packages, and it comes bundled with Node.js when you install it. It provides a command-line interface that allows you to install, update, and manage packages and their dependencies, as well as run scripts defined in the </a:t>
            </a:r>
            <a:r>
              <a:rPr lang="en-US" sz="1400" b="0" i="0" dirty="0" err="1">
                <a:solidFill>
                  <a:srgbClr val="393A34"/>
                </a:solidFill>
                <a:effectLst/>
                <a:latin typeface="SFMono-Regular"/>
              </a:rPr>
              <a:t>package.json</a:t>
            </a:r>
            <a:r>
              <a:rPr lang="en-US" sz="1400" b="0" i="0" dirty="0">
                <a:solidFill>
                  <a:srgbClr val="393A34"/>
                </a:solidFill>
                <a:effectLst/>
                <a:latin typeface="SFMono-Regular"/>
              </a:rPr>
              <a:t> file. </a:t>
            </a:r>
          </a:p>
          <a:p>
            <a:r>
              <a:rPr lang="en-US" sz="1400" dirty="0">
                <a:solidFill>
                  <a:srgbClr val="393A34"/>
                </a:solidFill>
                <a:latin typeface="SFMono-Regular"/>
              </a:rPr>
              <a:t>You may be wondering what a </a:t>
            </a:r>
            <a:r>
              <a:rPr lang="en-US" sz="1400" dirty="0" err="1">
                <a:solidFill>
                  <a:srgbClr val="393A34"/>
                </a:solidFill>
                <a:latin typeface="SFMono-Regular"/>
              </a:rPr>
              <a:t>json</a:t>
            </a:r>
            <a:r>
              <a:rPr lang="en-US" sz="1400" dirty="0">
                <a:solidFill>
                  <a:srgbClr val="393A34"/>
                </a:solidFill>
                <a:latin typeface="SFMono-Regular"/>
              </a:rPr>
              <a:t> file is, well JSON (JavaScript Object Notation) is a lightweight data interchange format that is easy for humans to read and write, and easy for machines to parse and generate. It is a text-based format that is derived from JavaScript object literals, but it can be used with many programming languages.</a:t>
            </a:r>
          </a:p>
          <a:p>
            <a:r>
              <a:rPr lang="en-US" sz="1400" dirty="0">
                <a:solidFill>
                  <a:srgbClr val="393A34"/>
                </a:solidFill>
                <a:latin typeface="SFMono-Regular"/>
              </a:rPr>
              <a:t>JSON is used for exchanging data between client-side and server-side applications. It is also used for storing configuration data and for transmitting data between different parts of a system.</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6</a:t>
            </a:fld>
            <a:endParaRPr lang="en-US" noProof="0" dirty="0"/>
          </a:p>
        </p:txBody>
      </p:sp>
    </p:spTree>
    <p:extLst>
      <p:ext uri="{BB962C8B-B14F-4D97-AF65-F5344CB8AC3E}">
        <p14:creationId xmlns:p14="http://schemas.microsoft.com/office/powerpoint/2010/main" val="346027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495550"/>
            <a:ext cx="6153150" cy="4362450"/>
          </a:xfrm>
        </p:spPr>
        <p:txBody>
          <a:bodyPr>
            <a:noAutofit/>
          </a:bodyPr>
          <a:lstStyle/>
          <a:p>
            <a:r>
              <a:rPr lang="en-US" sz="1400" dirty="0">
                <a:solidFill>
                  <a:srgbClr val="393A34"/>
                </a:solidFill>
                <a:latin typeface="SFMono-Regular"/>
              </a:rPr>
              <a:t>JSON is comprised of two basic structures:</a:t>
            </a:r>
          </a:p>
          <a:p>
            <a:r>
              <a:rPr lang="en-US" sz="1400" dirty="0">
                <a:solidFill>
                  <a:srgbClr val="393A34"/>
                </a:solidFill>
                <a:latin typeface="SFMono-Regular"/>
              </a:rPr>
              <a:t>A collection of name/value pairs, also known as an object. In JSON, an object is defined as a set of key/value pairs, where the keys are strings and the values can be any JSON value.</a:t>
            </a:r>
          </a:p>
          <a:p>
            <a:r>
              <a:rPr lang="en-US" sz="1400" dirty="0">
                <a:solidFill>
                  <a:srgbClr val="393A34"/>
                </a:solidFill>
                <a:latin typeface="SFMono-Regular"/>
              </a:rPr>
              <a:t>An ordered list of values, also known as an array. In JSON, an array is defined as an ordered list of values, where each value can be any JSON value.</a:t>
            </a:r>
          </a:p>
          <a:p>
            <a:r>
              <a:rPr lang="en-US" sz="1400" b="0" i="0" dirty="0">
                <a:solidFill>
                  <a:srgbClr val="393A34"/>
                </a:solidFill>
                <a:effectLst/>
                <a:latin typeface="SFMono-Regular"/>
                <a:sym typeface="Wingdings" panose="05000000000000000000" pitchFamily="2" charset="2"/>
              </a:rPr>
              <a:t> </a:t>
            </a:r>
            <a:r>
              <a:rPr lang="en-US" sz="1400" b="0" i="0" dirty="0">
                <a:solidFill>
                  <a:srgbClr val="393A34"/>
                </a:solidFill>
                <a:effectLst/>
                <a:latin typeface="SFMono-Regular"/>
              </a:rPr>
              <a:t>My project only contains </a:t>
            </a:r>
            <a:r>
              <a:rPr lang="en-US" sz="1400" dirty="0">
                <a:solidFill>
                  <a:srgbClr val="393A34"/>
                </a:solidFill>
                <a:latin typeface="SFMono-Regular"/>
              </a:rPr>
              <a:t>both</a:t>
            </a:r>
          </a:p>
          <a:p>
            <a:endParaRPr lang="en-US" sz="1400" b="0" i="0" dirty="0">
              <a:solidFill>
                <a:srgbClr val="393A34"/>
              </a:solidFill>
              <a:effectLst/>
              <a:latin typeface="SFMono-Regular"/>
            </a:endParaRP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7</a:t>
            </a:fld>
            <a:endParaRPr lang="en-US" noProof="0" dirty="0"/>
          </a:p>
        </p:txBody>
      </p:sp>
      <p:pic>
        <p:nvPicPr>
          <p:cNvPr id="3" name="Picture 2" descr="Text&#10;&#10;Description automatically generated">
            <a:extLst>
              <a:ext uri="{FF2B5EF4-FFF2-40B4-BE49-F238E27FC236}">
                <a16:creationId xmlns:a16="http://schemas.microsoft.com/office/drawing/2014/main" id="{D7C8CCFC-5A68-4151-FA1F-8CB3ABAB6554}"/>
              </a:ext>
            </a:extLst>
          </p:cNvPr>
          <p:cNvPicPr>
            <a:picLocks noChangeAspect="1"/>
          </p:cNvPicPr>
          <p:nvPr/>
        </p:nvPicPr>
        <p:blipFill>
          <a:blip r:embed="rId2"/>
          <a:stretch>
            <a:fillRect/>
          </a:stretch>
        </p:blipFill>
        <p:spPr>
          <a:xfrm>
            <a:off x="387885" y="2697903"/>
            <a:ext cx="4291529" cy="3957743"/>
          </a:xfrm>
          <a:prstGeom prst="rect">
            <a:avLst/>
          </a:prstGeom>
        </p:spPr>
      </p:pic>
    </p:spTree>
    <p:extLst>
      <p:ext uri="{BB962C8B-B14F-4D97-AF65-F5344CB8AC3E}">
        <p14:creationId xmlns:p14="http://schemas.microsoft.com/office/powerpoint/2010/main" val="223699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Setting Up Jest</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For React testing</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sz="1050" dirty="0"/>
              <a:t>Testing Frameworks: Jest</a:t>
            </a:r>
            <a:endParaRPr lang="en-US" noProof="0" dirty="0"/>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8</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Setup</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76851" y="2286000"/>
            <a:ext cx="6153150" cy="4206876"/>
          </a:xfrm>
        </p:spPr>
        <p:txBody>
          <a:bodyPr>
            <a:noAutofit/>
          </a:bodyPr>
          <a:lstStyle/>
          <a:p>
            <a:r>
              <a:rPr lang="en-US" sz="1400" dirty="0"/>
              <a:t>First, I setup a simple React application and downloaded and installed Node.js on my system which includes the Node Package Manage (NPM). I’m using VS-Code as my IDE which has an integrated terminal feature which allows me to run commands at the shell level on my Windows system. Here are the steps you can follow to get to this point: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Download/install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vscode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node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powershell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install -g create-react-app</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Restart your system</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Within VS-code terminal or another terminal use the command: create-react-app my-app</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cd my-app</a:t>
            </a:r>
          </a:p>
          <a:p>
            <a:endParaRPr lang="en-US" sz="1400" dirty="0"/>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9</a:t>
            </a:fld>
            <a:endParaRPr lang="en-US" noProof="0" dirty="0"/>
          </a:p>
        </p:txBody>
      </p:sp>
    </p:spTree>
    <p:extLst>
      <p:ext uri="{BB962C8B-B14F-4D97-AF65-F5344CB8AC3E}">
        <p14:creationId xmlns:p14="http://schemas.microsoft.com/office/powerpoint/2010/main" val="64644011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{B62D0E83-8C81-4D5E-922D-4B0A0E212282}tf89117832_win32</Template>
  <TotalTime>171</TotalTime>
  <Words>1180</Words>
  <Application>Microsoft Office PowerPoint</Application>
  <PresentationFormat>Widescreen</PresentationFormat>
  <Paragraphs>110</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Calibri</vt:lpstr>
      <vt:lpstr>Consolas</vt:lpstr>
      <vt:lpstr>SFMono-Regular</vt:lpstr>
      <vt:lpstr>ColorBlockVTI</vt:lpstr>
      <vt:lpstr>Testing Frameworks: Jest</vt:lpstr>
      <vt:lpstr>Agenda</vt:lpstr>
      <vt:lpstr>Introduction</vt:lpstr>
      <vt:lpstr>Introduction</vt:lpstr>
      <vt:lpstr>Introduction</vt:lpstr>
      <vt:lpstr>Introduction</vt:lpstr>
      <vt:lpstr>Introduction</vt:lpstr>
      <vt:lpstr>Setting Up Jest</vt:lpstr>
      <vt:lpstr>Setup</vt:lpstr>
      <vt:lpstr>Setup</vt:lpstr>
      <vt:lpstr>Setup</vt:lpstr>
      <vt:lpstr>Setup</vt:lpstr>
      <vt:lpstr>Running Jest Tests</vt:lpstr>
      <vt:lpstr>Running Tests</vt:lpstr>
      <vt:lpstr>Customizing Tests</vt:lpstr>
      <vt:lpstr>Customizing Tests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Ryan O'Connor</dc:creator>
  <cp:lastModifiedBy>Ryan O'Connor</cp:lastModifiedBy>
  <cp:revision>3</cp:revision>
  <dcterms:created xsi:type="dcterms:W3CDTF">2023-05-01T00:43:33Z</dcterms:created>
  <dcterms:modified xsi:type="dcterms:W3CDTF">2023-05-01T04:26:49Z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