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4" r:id="rId17"/>
    <p:sldId id="273" r:id="rId18"/>
    <p:sldId id="276" r:id="rId19"/>
    <p:sldId id="277" r:id="rId20"/>
    <p:sldId id="265" r:id="rId21"/>
    <p:sldId id="264" r:id="rId22"/>
    <p:sldId id="278" r:id="rId23"/>
    <p:sldId id="279" r:id="rId24"/>
    <p:sldId id="281" r:id="rId25"/>
    <p:sldId id="282" r:id="rId26"/>
    <p:sldId id="280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6"/>
    <p:restoredTop sz="86877" autoAdjust="0"/>
  </p:normalViewPr>
  <p:slideViewPr>
    <p:cSldViewPr snapToGrid="0" snapToObjects="1">
      <p:cViewPr varScale="1">
        <p:scale>
          <a:sx n="59" d="100"/>
          <a:sy n="59" d="100"/>
        </p:scale>
        <p:origin x="14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WT\Downloads\hot100_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WT\Downloads\hot100_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WT\Downloads\hot100_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WT\Downloads\hot100_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RyanQu\Desktop\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2000" baseline="0" dirty="0"/>
              <a:t> I Don't </a:t>
            </a:r>
            <a:r>
              <a:rPr lang="en-US" sz="2000" baseline="0" dirty="0" err="1"/>
              <a:t>Wanna</a:t>
            </a:r>
            <a:r>
              <a:rPr lang="en-US" sz="2000" baseline="0" dirty="0"/>
              <a:t> Live Forever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Rank</c:v>
          </c:tx>
          <c:spPr>
            <a:ln w="19050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hot100_s!$A$1:$A$15</c:f>
              <c:numCache>
                <c:formatCode>General</c:formatCode>
                <c:ptCount val="15"/>
                <c:pt idx="0">
                  <c:v>6</c:v>
                </c:pt>
                <c:pt idx="1">
                  <c:v>18</c:v>
                </c:pt>
                <c:pt idx="2">
                  <c:v>22</c:v>
                </c:pt>
                <c:pt idx="3">
                  <c:v>14</c:v>
                </c:pt>
                <c:pt idx="4">
                  <c:v>12</c:v>
                </c:pt>
                <c:pt idx="5">
                  <c:v>8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72-4E29-85AE-155D89D015D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05787456"/>
        <c:axId val="-905785136"/>
      </c:lineChart>
      <c:catAx>
        <c:axId val="-905787456"/>
        <c:scaling>
          <c:orientation val="minMax"/>
        </c:scaling>
        <c:delete val="1"/>
        <c:axPos val="t"/>
        <c:numFmt formatCode="m/d/yyyy" sourceLinked="1"/>
        <c:majorTickMark val="none"/>
        <c:minorTickMark val="none"/>
        <c:tickLblPos val="nextTo"/>
        <c:crossAx val="-905785136"/>
        <c:crosses val="autoZero"/>
        <c:auto val="1"/>
        <c:lblAlgn val="ctr"/>
        <c:lblOffset val="100"/>
        <c:noMultiLvlLbl val="0"/>
      </c:catAx>
      <c:valAx>
        <c:axId val="-90578513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-9057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Shape Of You 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Sheet1!$A$1:$A$11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F1-4C14-A74E-A4F09C1079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28308560"/>
        <c:axId val="-928305664"/>
      </c:lineChart>
      <c:catAx>
        <c:axId val="-928308560"/>
        <c:scaling>
          <c:orientation val="minMax"/>
        </c:scaling>
        <c:delete val="1"/>
        <c:axPos val="t"/>
        <c:majorTickMark val="none"/>
        <c:minorTickMark val="none"/>
        <c:tickLblPos val="nextTo"/>
        <c:crossAx val="-928305664"/>
        <c:crosses val="autoZero"/>
        <c:auto val="1"/>
        <c:lblAlgn val="ctr"/>
        <c:lblOffset val="100"/>
        <c:noMultiLvlLbl val="0"/>
      </c:catAx>
      <c:valAx>
        <c:axId val="-928305664"/>
        <c:scaling>
          <c:orientation val="maxMin"/>
          <c:max val="25"/>
        </c:scaling>
        <c:delete val="1"/>
        <c:axPos val="l"/>
        <c:numFmt formatCode="General" sourceLinked="1"/>
        <c:majorTickMark val="none"/>
        <c:minorTickMark val="none"/>
        <c:tickLblPos val="nextTo"/>
        <c:crossAx val="-928308560"/>
        <c:crosses val="autoZero"/>
        <c:crossBetween val="between"/>
        <c:majorUnit val="5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 We Don't Talk Anymore 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Sheet2!$A$1:$A$27</c:f>
              <c:numCache>
                <c:formatCode>General</c:formatCode>
                <c:ptCount val="27"/>
                <c:pt idx="0">
                  <c:v>78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86</c:v>
                </c:pt>
                <c:pt idx="5">
                  <c:v>61</c:v>
                </c:pt>
                <c:pt idx="6">
                  <c:v>49</c:v>
                </c:pt>
                <c:pt idx="7">
                  <c:v>48</c:v>
                </c:pt>
                <c:pt idx="8">
                  <c:v>35</c:v>
                </c:pt>
                <c:pt idx="9">
                  <c:v>27</c:v>
                </c:pt>
                <c:pt idx="10">
                  <c:v>22</c:v>
                </c:pt>
                <c:pt idx="11">
                  <c:v>19</c:v>
                </c:pt>
                <c:pt idx="12">
                  <c:v>19</c:v>
                </c:pt>
                <c:pt idx="13">
                  <c:v>18</c:v>
                </c:pt>
                <c:pt idx="14">
                  <c:v>13</c:v>
                </c:pt>
                <c:pt idx="15">
                  <c:v>12</c:v>
                </c:pt>
                <c:pt idx="16">
                  <c:v>10</c:v>
                </c:pt>
                <c:pt idx="17">
                  <c:v>13</c:v>
                </c:pt>
                <c:pt idx="18">
                  <c:v>9</c:v>
                </c:pt>
                <c:pt idx="19">
                  <c:v>11</c:v>
                </c:pt>
                <c:pt idx="20">
                  <c:v>21</c:v>
                </c:pt>
                <c:pt idx="21">
                  <c:v>26</c:v>
                </c:pt>
                <c:pt idx="22">
                  <c:v>29</c:v>
                </c:pt>
                <c:pt idx="23">
                  <c:v>35</c:v>
                </c:pt>
                <c:pt idx="24">
                  <c:v>44</c:v>
                </c:pt>
                <c:pt idx="25">
                  <c:v>44</c:v>
                </c:pt>
                <c:pt idx="26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2-4214-9605-4E8002D33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05827600"/>
        <c:axId val="-905819120"/>
      </c:lineChart>
      <c:catAx>
        <c:axId val="-9058276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905819120"/>
        <c:crosses val="autoZero"/>
        <c:auto val="1"/>
        <c:lblAlgn val="ctr"/>
        <c:lblOffset val="100"/>
        <c:noMultiLvlLbl val="0"/>
      </c:catAx>
      <c:valAx>
        <c:axId val="-905819120"/>
        <c:scaling>
          <c:orientation val="maxMin"/>
          <c:max val="12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-90582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 Closer 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Sheet3!$A$1:$A$25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5</c:v>
                </c:pt>
                <c:pt idx="18">
                  <c:v>7</c:v>
                </c:pt>
                <c:pt idx="19">
                  <c:v>5</c:v>
                </c:pt>
                <c:pt idx="20">
                  <c:v>5</c:v>
                </c:pt>
                <c:pt idx="21">
                  <c:v>10</c:v>
                </c:pt>
                <c:pt idx="22">
                  <c:v>10</c:v>
                </c:pt>
                <c:pt idx="23">
                  <c:v>13</c:v>
                </c:pt>
                <c:pt idx="2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D-4183-8E9C-6D86767518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05746688"/>
        <c:axId val="-905741584"/>
      </c:lineChart>
      <c:catAx>
        <c:axId val="-905746688"/>
        <c:scaling>
          <c:orientation val="minMax"/>
        </c:scaling>
        <c:delete val="1"/>
        <c:axPos val="t"/>
        <c:majorTickMark val="none"/>
        <c:minorTickMark val="none"/>
        <c:tickLblPos val="nextTo"/>
        <c:crossAx val="-905741584"/>
        <c:crosses val="autoZero"/>
        <c:auto val="1"/>
        <c:lblAlgn val="ctr"/>
        <c:lblOffset val="100"/>
        <c:noMultiLvlLbl val="0"/>
      </c:catAx>
      <c:valAx>
        <c:axId val="-90574158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-90574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工作表2!$B$2</c:f>
              <c:strCache>
                <c:ptCount val="1"/>
                <c:pt idx="0">
                  <c:v>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工作表2!$B$14:$H$14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</c:numCache>
            </c:numRef>
          </c:cat>
          <c:val>
            <c:numRef>
              <c:f>工作表2!$B$9:$H$9</c:f>
              <c:numCache>
                <c:formatCode>General</c:formatCode>
                <c:ptCount val="7"/>
                <c:pt idx="0">
                  <c:v>0.71599999999999997</c:v>
                </c:pt>
                <c:pt idx="1">
                  <c:v>0.72399999999999998</c:v>
                </c:pt>
                <c:pt idx="2">
                  <c:v>0.72499999999999998</c:v>
                </c:pt>
                <c:pt idx="3">
                  <c:v>0.71299999999999997</c:v>
                </c:pt>
                <c:pt idx="4">
                  <c:v>0.71</c:v>
                </c:pt>
                <c:pt idx="5">
                  <c:v>0.70899999999999996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097-95C8-EA0596A3F7BF}"/>
            </c:ext>
          </c:extLst>
        </c:ser>
        <c:ser>
          <c:idx val="1"/>
          <c:order val="1"/>
          <c:tx>
            <c:strRef>
              <c:f>工作表2!$C$2</c:f>
              <c:strCache>
                <c:ptCount val="1"/>
                <c:pt idx="0">
                  <c:v> 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工作表2!$B$14:$H$14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</c:numCache>
            </c:numRef>
          </c:cat>
          <c:val>
            <c:numRef>
              <c:f>工作表2!$B$15:$H$15</c:f>
              <c:numCache>
                <c:formatCode>General</c:formatCode>
                <c:ptCount val="7"/>
                <c:pt idx="0">
                  <c:v>0.72199999999999998</c:v>
                </c:pt>
                <c:pt idx="1">
                  <c:v>0.72</c:v>
                </c:pt>
                <c:pt idx="2">
                  <c:v>0.71799999999999997</c:v>
                </c:pt>
                <c:pt idx="3">
                  <c:v>0.70099999999999996</c:v>
                </c:pt>
                <c:pt idx="4">
                  <c:v>0.69899999999999995</c:v>
                </c:pt>
                <c:pt idx="5">
                  <c:v>0.69599999999999995</c:v>
                </c:pt>
                <c:pt idx="6">
                  <c:v>0.69199999999999995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EF-4097-95C8-EA0596A3F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902423568"/>
        <c:axId val="-902421792"/>
      </c:barChart>
      <c:catAx>
        <c:axId val="-9024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02421792"/>
        <c:crosses val="autoZero"/>
        <c:auto val="1"/>
        <c:lblAlgn val="ctr"/>
        <c:lblOffset val="100"/>
        <c:noMultiLvlLbl val="0"/>
      </c:catAx>
      <c:valAx>
        <c:axId val="-9024217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024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70735649569197"/>
          <c:y val="7.7715935888724594E-2"/>
          <c:w val="0.173726589261088"/>
          <c:h val="8.31342179943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B4BC-76EA-4147-95FB-045F2F430A8D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B9AF-5DA0-F14D-87F5-A81A3A5DEA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59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B9AF-5DA0-F14D-87F5-A81A3A5DEAC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18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B9AF-5DA0-F14D-87F5-A81A3A5DEAC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99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For last week’s rank, artist, social and album, if the value is equal to 0, it means it’s a missing value.</a:t>
            </a:r>
          </a:p>
          <a:p>
            <a:r>
              <a:rPr lang="en-US" altLang="zh-CN" sz="1200" dirty="0" smtClean="0"/>
              <a:t>For artist, social and album, the standard deviation is larger than mean because there are too much value that are zero.</a:t>
            </a:r>
          </a:p>
          <a:p>
            <a:r>
              <a:rPr lang="en-US" altLang="zh-CN" sz="1200" dirty="0" smtClean="0"/>
              <a:t>Peak-rank shows the gap between the present performance and best performance.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B9AF-5DA0-F14D-87F5-A81A3A5DEAC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B9AF-5DA0-F14D-87F5-A81A3A5DEAC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64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8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9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9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2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6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5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0AF7-C25B-394E-B83E-E006681AA90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8E8D-EAFF-1F41-84CF-E3216C9D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20" y="3429000"/>
            <a:ext cx="3922560" cy="13118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9336" y="1249742"/>
            <a:ext cx="6302505" cy="227754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 </a:t>
            </a:r>
            <a:r>
              <a:rPr lang="en-US" altLang="zh-CN" sz="4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Trend</a:t>
            </a:r>
          </a:p>
          <a:p>
            <a:r>
              <a:rPr lang="en-US" altLang="zh-CN" sz="6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Forecasting</a:t>
            </a:r>
            <a:endParaRPr lang="en-US" altLang="zh-CN" sz="6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 Songs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endParaRPr lang="zh-CN" alt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8170" y="5047989"/>
            <a:ext cx="1991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Yuan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Qu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Weiting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Gao</a:t>
            </a:r>
            <a:endParaRPr kumimoji="1" lang="zh-CN" altLang="en-US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184548" y="735466"/>
            <a:ext cx="4488333" cy="4905820"/>
            <a:chOff x="2081312" y="735466"/>
            <a:chExt cx="4488333" cy="4905820"/>
          </a:xfrm>
        </p:grpSpPr>
        <p:sp>
          <p:nvSpPr>
            <p:cNvPr id="2" name="弦形 20"/>
            <p:cNvSpPr/>
            <p:nvPr/>
          </p:nvSpPr>
          <p:spPr>
            <a:xfrm rot="4326166">
              <a:off x="2973951" y="666231"/>
              <a:ext cx="1449126" cy="3234404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弦形 23"/>
            <p:cNvSpPr/>
            <p:nvPr/>
          </p:nvSpPr>
          <p:spPr>
            <a:xfrm rot="8633980">
              <a:off x="4656480" y="735466"/>
              <a:ext cx="1449158" cy="3234405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弦形 26"/>
            <p:cNvSpPr/>
            <p:nvPr/>
          </p:nvSpPr>
          <p:spPr>
            <a:xfrm rot="12929543">
              <a:off x="5119849" y="2352162"/>
              <a:ext cx="1449796" cy="3234405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弦形 30"/>
            <p:cNvSpPr/>
            <p:nvPr/>
          </p:nvSpPr>
          <p:spPr>
            <a:xfrm rot="17308887">
              <a:off x="3696985" y="3299498"/>
              <a:ext cx="1449172" cy="3234404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32"/>
            <p:cNvSpPr/>
            <p:nvPr/>
          </p:nvSpPr>
          <p:spPr>
            <a:xfrm>
              <a:off x="2384205" y="2251665"/>
              <a:ext cx="1449103" cy="3234405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9264388">
              <a:off x="2740829" y="1968440"/>
              <a:ext cx="124369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Labels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72441">
              <a:off x="4689178" y="1645987"/>
              <a:ext cx="1367805" cy="89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 smtClean="0">
                  <a:solidFill>
                    <a:schemeClr val="bg1"/>
                  </a:solidFill>
                </a:rPr>
                <a:t>Missing</a:t>
              </a:r>
              <a:r>
                <a:rPr lang="zh-CN" altLang="en-US" sz="2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5110094">
              <a:off x="2236510" y="3745576"/>
              <a:ext cx="14932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Feature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6401499">
              <a:off x="5572970" y="3531412"/>
              <a:ext cx="103522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Peak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3698513" y="4896653"/>
              <a:ext cx="21091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</a:rPr>
                <a:t>Standardization</a:t>
              </a:r>
              <a:endParaRPr lang="en-US" altLang="zh-CN" sz="2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191673" y="3101988"/>
            <a:ext cx="282541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Preprocessing</a:t>
            </a:r>
            <a:endParaRPr lang="en-US" altLang="zh-CN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8270" y="1133504"/>
            <a:ext cx="2497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Missing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Labels</a:t>
            </a: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Null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Value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6000" y="1419504"/>
          <a:ext cx="3996000" cy="3960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Date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3/25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4/15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21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Missing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Labels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19046"/>
              </p:ext>
            </p:extLst>
          </p:nvPr>
        </p:nvGraphicFramePr>
        <p:xfrm>
          <a:off x="4563402" y="1419504"/>
          <a:ext cx="1332000" cy="3960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Label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UP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UP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Unknown</a:t>
                      </a:r>
                      <a:endParaRPr lang="is-IS" sz="1800" b="0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76000" y="4984124"/>
            <a:ext cx="5330170" cy="395380"/>
          </a:xfrm>
          <a:prstGeom prst="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232" y="4984124"/>
            <a:ext cx="5340938" cy="513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/>
              <a:t>Delete</a:t>
            </a:r>
            <a:endParaRPr kumimoji="1"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76000" y="5497202"/>
            <a:ext cx="7992000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DOWN:</a:t>
            </a:r>
            <a:r>
              <a:rPr lang="zh-CN" alt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 number is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greater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than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UP:</a:t>
            </a:r>
            <a:r>
              <a:rPr lang="zh-CN" alt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number is less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 equal to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Null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Value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000" y="3055635"/>
            <a:ext cx="79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songs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have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data.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59452"/>
              </p:ext>
            </p:extLst>
          </p:nvPr>
        </p:nvGraphicFramePr>
        <p:xfrm>
          <a:off x="588396" y="1404610"/>
          <a:ext cx="6965402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78377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370780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dirty="0" smtClean="0"/>
                        <a:t>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 Of You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2017/</a:t>
                      </a:r>
                      <a:r>
                        <a:rPr lang="en-US" altLang="zh-CN" smtClean="0"/>
                        <a:t>0</a:t>
                      </a:r>
                      <a:r>
                        <a:rPr lang="en-US" smtClean="0"/>
                        <a:t>1/28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 Of You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2017/</a:t>
                      </a:r>
                      <a:r>
                        <a:rPr lang="en-US" altLang="zh-CN" dirty="0" smtClean="0"/>
                        <a:t>02</a:t>
                      </a:r>
                      <a:r>
                        <a:rPr lang="en-US" dirty="0" smtClean="0"/>
                        <a:t>/</a:t>
                      </a:r>
                      <a:r>
                        <a:rPr lang="en-US" altLang="zh-CN" dirty="0" smtClean="0"/>
                        <a:t>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Humble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r>
                        <a:rPr lang="en-US" altLang="zh-CN" dirty="0" smtClean="0"/>
                        <a:t>/04/22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63138"/>
              </p:ext>
            </p:extLst>
          </p:nvPr>
        </p:nvGraphicFramePr>
        <p:xfrm>
          <a:off x="179882" y="3697935"/>
          <a:ext cx="8784236" cy="1381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04342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1433470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01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53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Artist</a:t>
                      </a:r>
                    </a:p>
                    <a:p>
                      <a:pPr algn="ctr"/>
                      <a:r>
                        <a:rPr lang="en-US" altLang="zh-CN" dirty="0" smtClean="0"/>
                        <a:t>Ranking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Album</a:t>
                      </a:r>
                    </a:p>
                    <a:p>
                      <a:pPr algn="ctr"/>
                      <a:r>
                        <a:rPr lang="en-US" altLang="zh-CN" dirty="0" smtClean="0"/>
                        <a:t>Ranking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Social</a:t>
                      </a:r>
                    </a:p>
                    <a:p>
                      <a:pPr algn="ctr"/>
                      <a:r>
                        <a:rPr lang="en-US" altLang="zh-CN" dirty="0" smtClean="0"/>
                        <a:t>Ranking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dirty="0" smtClean="0"/>
                        <a:t>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Shape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You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2017/04/15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Humble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r>
                        <a:rPr lang="en-US" altLang="zh-CN" dirty="0" smtClean="0"/>
                        <a:t>/04/22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679574" y="3697935"/>
            <a:ext cx="2988000" cy="138176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8396" y="5364872"/>
            <a:ext cx="79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Some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songs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may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appear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other charts.</a:t>
            </a:r>
          </a:p>
        </p:txBody>
      </p:sp>
      <p:sp>
        <p:nvSpPr>
          <p:cNvPr id="14" name="矩形 13"/>
          <p:cNvSpPr/>
          <p:nvPr/>
        </p:nvSpPr>
        <p:spPr>
          <a:xfrm>
            <a:off x="3782704" y="1404610"/>
            <a:ext cx="1007660" cy="150128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8396" y="1466928"/>
                <a:ext cx="7992000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Ranking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Score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+1−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𝑅</m:t>
                    </m:r>
                  </m:oMath>
                </a14:m>
                <a:endParaRPr lang="en-US" altLang="zh-CN" sz="2400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endParaRPr>
              </a:p>
              <a:p>
                <a:r>
                  <a:rPr lang="en-US" altLang="zh-CN" sz="2400" b="0" dirty="0" smtClean="0">
                    <a:solidFill>
                      <a:schemeClr val="bg1"/>
                    </a:solidFill>
                    <a:ea typeface="Tahoma" charset="0"/>
                    <a:cs typeface="Tahoma" charset="0"/>
                  </a:rPr>
                  <a:t>Where</a:t>
                </a:r>
                <a:r>
                  <a:rPr lang="zh-CN" altLang="en-US" sz="2400" b="0" dirty="0" smtClean="0">
                    <a:solidFill>
                      <a:schemeClr val="bg1"/>
                    </a:solidFill>
                    <a:ea typeface="Tahoma" charset="0"/>
                    <a:cs typeface="Tahom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is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ceiling of ranking,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𝑅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charset="0"/>
                        <a:ea typeface="Tahoma" charset="0"/>
                        <a:cs typeface="Tahoma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is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ranking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.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Set null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ahoma" charset="0"/>
                    <a:ea typeface="Tahoma" charset="0"/>
                    <a:cs typeface="Tahoma" charset="0"/>
                  </a:rPr>
                  <a:t>as 0.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" y="1466928"/>
                <a:ext cx="7992000" cy="830997"/>
              </a:xfrm>
              <a:prstGeom prst="rect">
                <a:avLst/>
              </a:prstGeom>
              <a:blipFill>
                <a:blip r:embed="rId2"/>
                <a:stretch>
                  <a:fillRect l="-1220" t="-661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3487"/>
              </p:ext>
            </p:extLst>
          </p:nvPr>
        </p:nvGraphicFramePr>
        <p:xfrm>
          <a:off x="370984" y="2635482"/>
          <a:ext cx="8426823" cy="1828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96451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2366683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1814387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658385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r>
                        <a:rPr lang="en-US" sz="2400" dirty="0" smtClean="0"/>
                        <a:t>ank</a:t>
                      </a:r>
                      <a:r>
                        <a:rPr lang="en-US" altLang="zh-CN" sz="2400" dirty="0" smtClean="0"/>
                        <a:t>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Song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err="1" smtClean="0"/>
                        <a:t>wk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Wks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smtClean="0"/>
                        <a:t>on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smtClean="0"/>
                        <a:t>rank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</a:t>
                      </a:r>
                      <a:r>
                        <a:rPr lang="en-US" sz="2400" dirty="0" smtClean="0"/>
                        <a:t>ate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Shape Of You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2017/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en-US" sz="2400" dirty="0" smtClean="0"/>
                        <a:t>1/28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Shape Of You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2017/</a:t>
                      </a:r>
                      <a:r>
                        <a:rPr lang="en-US" altLang="zh-CN" sz="2400" dirty="0" smtClean="0"/>
                        <a:t>02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altLang="zh-CN" sz="2400" dirty="0" smtClean="0"/>
                        <a:t>04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Humble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</a:t>
                      </a:r>
                      <a:r>
                        <a:rPr lang="en-US" altLang="zh-CN" sz="2400" dirty="0" smtClean="0"/>
                        <a:t>/04/22</a:t>
                      </a:r>
                      <a:endParaRPr 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164"/>
              </p:ext>
            </p:extLst>
          </p:nvPr>
        </p:nvGraphicFramePr>
        <p:xfrm>
          <a:off x="358588" y="4105253"/>
          <a:ext cx="8426823" cy="2194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6451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2366683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1814387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658385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r>
                        <a:rPr lang="en-US" sz="2400" dirty="0" smtClean="0"/>
                        <a:t>ank</a:t>
                      </a:r>
                      <a:r>
                        <a:rPr lang="en-US" altLang="zh-CN" sz="2400" dirty="0" smtClean="0"/>
                        <a:t>ing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Score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Song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err="1" smtClean="0"/>
                        <a:t>wk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altLang="zh-CN" sz="2400" dirty="0" smtClean="0"/>
                        <a:t>Score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Wks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smtClean="0"/>
                        <a:t>on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sz="2400" dirty="0" smtClean="0"/>
                        <a:t>rank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</a:t>
                      </a:r>
                      <a:r>
                        <a:rPr lang="en-US" sz="2400" dirty="0" smtClean="0"/>
                        <a:t>ate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Shape Of You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2017/</a:t>
                      </a:r>
                      <a:r>
                        <a:rPr lang="en-US" altLang="zh-CN" sz="2400" smtClean="0"/>
                        <a:t>0</a:t>
                      </a:r>
                      <a:r>
                        <a:rPr lang="en-US" sz="2400" smtClean="0"/>
                        <a:t>1/28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Shape Of You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2017/</a:t>
                      </a:r>
                      <a:r>
                        <a:rPr lang="en-US" altLang="zh-CN" sz="2400" dirty="0" smtClean="0"/>
                        <a:t>02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altLang="zh-CN" sz="2400" dirty="0" smtClean="0"/>
                        <a:t>04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Humble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2017</a:t>
                      </a:r>
                      <a:r>
                        <a:rPr lang="en-US" altLang="zh-CN" sz="2400" dirty="0" smtClean="0"/>
                        <a:t>/04/22</a:t>
                      </a:r>
                      <a:endParaRPr 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5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11927 -0.067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 rot="17266610">
            <a:off x="2005254" y="1172297"/>
            <a:ext cx="4488333" cy="4905820"/>
            <a:chOff x="2081312" y="735466"/>
            <a:chExt cx="4488333" cy="4905820"/>
          </a:xfrm>
        </p:grpSpPr>
        <p:sp>
          <p:nvSpPr>
            <p:cNvPr id="2" name="弦形 20"/>
            <p:cNvSpPr/>
            <p:nvPr/>
          </p:nvSpPr>
          <p:spPr>
            <a:xfrm rot="4326166">
              <a:off x="2973951" y="666231"/>
              <a:ext cx="1449126" cy="3234404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弦形 23"/>
            <p:cNvSpPr/>
            <p:nvPr/>
          </p:nvSpPr>
          <p:spPr>
            <a:xfrm rot="8633980">
              <a:off x="4656480" y="735466"/>
              <a:ext cx="1449158" cy="3234405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弦形 26"/>
            <p:cNvSpPr/>
            <p:nvPr/>
          </p:nvSpPr>
          <p:spPr>
            <a:xfrm rot="12929543">
              <a:off x="5119849" y="2352162"/>
              <a:ext cx="1449796" cy="3234405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弦形 30"/>
            <p:cNvSpPr/>
            <p:nvPr/>
          </p:nvSpPr>
          <p:spPr>
            <a:xfrm rot="17308887">
              <a:off x="3696985" y="3299498"/>
              <a:ext cx="1449172" cy="3234404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32"/>
            <p:cNvSpPr/>
            <p:nvPr/>
          </p:nvSpPr>
          <p:spPr>
            <a:xfrm>
              <a:off x="2384205" y="2251665"/>
              <a:ext cx="1449103" cy="3234405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9264388">
              <a:off x="2740829" y="1968440"/>
              <a:ext cx="124369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Labels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72441">
              <a:off x="4689178" y="1645987"/>
              <a:ext cx="1367805" cy="89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 smtClean="0">
                  <a:solidFill>
                    <a:schemeClr val="bg1"/>
                  </a:solidFill>
                </a:rPr>
                <a:t>Missing</a:t>
              </a:r>
              <a:r>
                <a:rPr lang="zh-CN" altLang="en-US" sz="2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5110094">
              <a:off x="2236510" y="3745576"/>
              <a:ext cx="14932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Feature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6401499">
              <a:off x="5572970" y="3531412"/>
              <a:ext cx="103522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Peak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3698513" y="4896653"/>
              <a:ext cx="21091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</a:rPr>
                <a:t>Standardization</a:t>
              </a:r>
              <a:endParaRPr lang="en-US" altLang="zh-CN" sz="2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191673" y="3101988"/>
            <a:ext cx="282541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Preprocessing</a:t>
            </a:r>
            <a:endParaRPr lang="en-US" altLang="zh-CN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343" y="1189754"/>
            <a:ext cx="2804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Peak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Something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Never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Change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6000" y="1419504"/>
          <a:ext cx="7761176" cy="26023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</a:p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Song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Peak</a:t>
                      </a:r>
                      <a:r>
                        <a:rPr lang="zh-CN" altLang="en-U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Position</a:t>
                      </a:r>
                      <a:r>
                        <a:rPr lang="zh-CN" altLang="en-US" sz="2000" u="none" strike="noStrike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000" u="none" strike="noStrike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  <a:endParaRPr lang="en-US" altLang="zh-CN" sz="2000" u="none" strike="noStrike" dirty="0" smtClean="0"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Date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81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4/15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4/22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78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20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4/29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Peak – Rank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6000" y="3429000"/>
          <a:ext cx="7761176" cy="26023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Ranking</a:t>
                      </a:r>
                    </a:p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Score</a:t>
                      </a:r>
                      <a:endParaRPr lang="en-US" altLang="zh-CN" sz="2000" u="none" strike="noStrike" dirty="0" smtClean="0"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Song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Peak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altLang="zh-CN" sz="2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zh-CN" sz="2000" u="none" strike="noStrike" baseline="0" dirty="0" smtClean="0">
                          <a:effectLst/>
                        </a:rPr>
                        <a:t>Rank</a:t>
                      </a:r>
                      <a:endParaRPr lang="en-US" altLang="zh-CN" sz="2000" u="none" strike="noStrike" dirty="0" smtClean="0"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Date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88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 Closer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12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4/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1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4/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8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81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19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4/15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80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20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smtClean="0">
                          <a:effectLst/>
                        </a:rPr>
                        <a:t>2017/</a:t>
                      </a:r>
                      <a:r>
                        <a:rPr lang="mr-IN" altLang="zh-CN" sz="2000" u="none" strike="noStrike" smtClean="0">
                          <a:effectLst/>
                        </a:rPr>
                        <a:t>0</a:t>
                      </a:r>
                      <a:r>
                        <a:rPr lang="mr-IN" sz="2000" u="none" strike="noStrike" smtClean="0">
                          <a:effectLst/>
                        </a:rPr>
                        <a:t>4/22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78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 Closer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 smtClean="0">
                          <a:effectLst/>
                        </a:rPr>
                        <a:t>22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 smtClean="0">
                          <a:effectLst/>
                        </a:rPr>
                        <a:t>2017/</a:t>
                      </a:r>
                      <a:r>
                        <a:rPr lang="mr-IN" altLang="zh-CN" sz="2000" u="none" strike="noStrike" dirty="0" smtClean="0">
                          <a:effectLst/>
                        </a:rPr>
                        <a:t>0</a:t>
                      </a:r>
                      <a:r>
                        <a:rPr lang="mr-IN" sz="2000" u="none" strike="noStrike" dirty="0" smtClean="0">
                          <a:effectLst/>
                        </a:rPr>
                        <a:t>4/29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13333 -0.061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 rot="12931133">
            <a:off x="2309904" y="1423309"/>
            <a:ext cx="4488333" cy="4905820"/>
            <a:chOff x="2081312" y="735466"/>
            <a:chExt cx="4488333" cy="4905820"/>
          </a:xfrm>
        </p:grpSpPr>
        <p:sp>
          <p:nvSpPr>
            <p:cNvPr id="2" name="弦形 20"/>
            <p:cNvSpPr/>
            <p:nvPr/>
          </p:nvSpPr>
          <p:spPr>
            <a:xfrm rot="4326166">
              <a:off x="2973951" y="666231"/>
              <a:ext cx="1449126" cy="3234404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弦形 23"/>
            <p:cNvSpPr/>
            <p:nvPr/>
          </p:nvSpPr>
          <p:spPr>
            <a:xfrm rot="8633980">
              <a:off x="4656480" y="735466"/>
              <a:ext cx="1449158" cy="3234405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弦形 26"/>
            <p:cNvSpPr/>
            <p:nvPr/>
          </p:nvSpPr>
          <p:spPr>
            <a:xfrm rot="12929543">
              <a:off x="5119849" y="2352162"/>
              <a:ext cx="1449796" cy="3234405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弦形 30"/>
            <p:cNvSpPr/>
            <p:nvPr/>
          </p:nvSpPr>
          <p:spPr>
            <a:xfrm rot="17308887">
              <a:off x="3696985" y="3299498"/>
              <a:ext cx="1449172" cy="3234404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32"/>
            <p:cNvSpPr/>
            <p:nvPr/>
          </p:nvSpPr>
          <p:spPr>
            <a:xfrm>
              <a:off x="2384205" y="2251665"/>
              <a:ext cx="1449103" cy="3234405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9264388">
              <a:off x="2740829" y="1968440"/>
              <a:ext cx="124369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Labels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72441">
              <a:off x="4689178" y="1645987"/>
              <a:ext cx="1367805" cy="89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 smtClean="0">
                  <a:solidFill>
                    <a:schemeClr val="bg1"/>
                  </a:solidFill>
                </a:rPr>
                <a:t>Missing</a:t>
              </a:r>
              <a:r>
                <a:rPr lang="zh-CN" altLang="en-US" sz="2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5110094">
              <a:off x="2236510" y="3745576"/>
              <a:ext cx="14932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Feature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6401499">
              <a:off x="5572970" y="3531412"/>
              <a:ext cx="103522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Peak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3698513" y="4896653"/>
              <a:ext cx="21091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</a:rPr>
                <a:t>Standardization</a:t>
              </a:r>
              <a:endParaRPr lang="en-US" altLang="zh-CN" sz="2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281318" y="3084059"/>
            <a:ext cx="282541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Preprocessing</a:t>
            </a:r>
            <a:endParaRPr lang="en-US" altLang="zh-CN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343" y="1189754"/>
            <a:ext cx="2804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</a:rPr>
              <a:t>Standardization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28699"/>
              </p:ext>
            </p:extLst>
          </p:nvPr>
        </p:nvGraphicFramePr>
        <p:xfrm>
          <a:off x="588396" y="1982686"/>
          <a:ext cx="6708876" cy="20236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7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(1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Artist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Album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Social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50)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192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180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Standardization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85768"/>
              </p:ext>
            </p:extLst>
          </p:nvPr>
        </p:nvGraphicFramePr>
        <p:xfrm>
          <a:off x="576000" y="3472783"/>
          <a:ext cx="8004396" cy="255149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0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838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(1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Artist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Album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Social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Score</a:t>
                      </a:r>
                    </a:p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(0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mr-IN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–</a:t>
                      </a:r>
                      <a:r>
                        <a:rPr lang="zh-CN" altLang="en-US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100)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88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96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90</a:t>
                      </a:r>
                      <a:endParaRPr lang="mr-IN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90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24</a:t>
                      </a:r>
                      <a:endParaRPr lang="mr-IN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endParaRPr lang="mr-IN" sz="22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88396" y="1328567"/>
            <a:ext cx="79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23941 -0.049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 rot="8648838">
            <a:off x="2632633" y="1154369"/>
            <a:ext cx="4488333" cy="4905820"/>
            <a:chOff x="2081312" y="735466"/>
            <a:chExt cx="4488333" cy="4905820"/>
          </a:xfrm>
        </p:grpSpPr>
        <p:sp>
          <p:nvSpPr>
            <p:cNvPr id="2" name="弦形 20"/>
            <p:cNvSpPr/>
            <p:nvPr/>
          </p:nvSpPr>
          <p:spPr>
            <a:xfrm rot="4326166">
              <a:off x="2973951" y="666231"/>
              <a:ext cx="1449126" cy="3234404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弦形 23"/>
            <p:cNvSpPr/>
            <p:nvPr/>
          </p:nvSpPr>
          <p:spPr>
            <a:xfrm rot="8633980">
              <a:off x="4656480" y="735466"/>
              <a:ext cx="1449158" cy="3234405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弦形 26"/>
            <p:cNvSpPr/>
            <p:nvPr/>
          </p:nvSpPr>
          <p:spPr>
            <a:xfrm rot="12929543">
              <a:off x="5119849" y="2352162"/>
              <a:ext cx="1449796" cy="3234405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弦形 30"/>
            <p:cNvSpPr/>
            <p:nvPr/>
          </p:nvSpPr>
          <p:spPr>
            <a:xfrm rot="17308887">
              <a:off x="3696985" y="3299498"/>
              <a:ext cx="1449172" cy="3234404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32"/>
            <p:cNvSpPr/>
            <p:nvPr/>
          </p:nvSpPr>
          <p:spPr>
            <a:xfrm>
              <a:off x="2384205" y="2251665"/>
              <a:ext cx="1449103" cy="3234405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9264388">
              <a:off x="2740829" y="1968440"/>
              <a:ext cx="124369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Labels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72441">
              <a:off x="4689178" y="1645987"/>
              <a:ext cx="1367805" cy="89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 smtClean="0">
                  <a:solidFill>
                    <a:schemeClr val="bg1"/>
                  </a:solidFill>
                </a:rPr>
                <a:t>Missing</a:t>
              </a:r>
              <a:r>
                <a:rPr lang="zh-CN" altLang="en-US" sz="2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5110094">
              <a:off x="2236510" y="3745576"/>
              <a:ext cx="14932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Feature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6401499">
              <a:off x="5572970" y="3531412"/>
              <a:ext cx="103522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Peak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3698513" y="4896653"/>
              <a:ext cx="21091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</a:rPr>
                <a:t>Standardization</a:t>
              </a:r>
              <a:endParaRPr lang="en-US" altLang="zh-CN" sz="2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173744" y="3084059"/>
            <a:ext cx="282541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Preprocessing</a:t>
            </a:r>
            <a:endParaRPr lang="en-US" altLang="zh-CN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343" y="1189754"/>
            <a:ext cx="2804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Feature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0699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Feature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Selection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43906"/>
              </p:ext>
            </p:extLst>
          </p:nvPr>
        </p:nvGraphicFramePr>
        <p:xfrm>
          <a:off x="588396" y="2717875"/>
          <a:ext cx="7839756" cy="3169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61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252">
                  <a:extLst>
                    <a:ext uri="{9D8B030D-6E8A-4147-A177-3AD203B41FA5}">
                      <a16:colId xmlns:a16="http://schemas.microsoft.com/office/drawing/2014/main" val="394310300"/>
                    </a:ext>
                  </a:extLst>
                </a:gridCol>
                <a:gridCol w="2613252">
                  <a:extLst>
                    <a:ext uri="{9D8B030D-6E8A-4147-A177-3AD203B41FA5}">
                      <a16:colId xmlns:a16="http://schemas.microsoft.com/office/drawing/2014/main" val="164072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Attribute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Average merit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Average rank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22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Weeks</a:t>
                      </a:r>
                      <a:r>
                        <a:rPr lang="en-US" sz="2000" baseline="0" dirty="0" smtClean="0"/>
                        <a:t> on 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0.067</a:t>
                      </a:r>
                      <a:r>
                        <a:rPr lang="en-US" sz="2000" baseline="0" dirty="0" smtClean="0"/>
                        <a:t> + - 0.001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+ - 0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Peak - 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0.031 </a:t>
                      </a:r>
                      <a:r>
                        <a:rPr lang="en-US" sz="2000" baseline="0" dirty="0" smtClean="0"/>
                        <a:t>+ - 0.001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  + - 0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Last week’s rank</a:t>
                      </a:r>
                      <a:r>
                        <a:rPr lang="en-US" altLang="zh-CN" sz="2000" dirty="0" smtClean="0"/>
                        <a:t>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0.015 </a:t>
                      </a:r>
                      <a:r>
                        <a:rPr lang="en-US" sz="2000" baseline="0" dirty="0" smtClean="0"/>
                        <a:t>+ - 0.001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 + - 0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24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Rank</a:t>
                      </a:r>
                      <a:r>
                        <a:rPr lang="en-US" altLang="zh-CN" sz="2000" dirty="0" smtClean="0"/>
                        <a:t>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0.009 </a:t>
                      </a:r>
                      <a:r>
                        <a:rPr lang="en-US" sz="2000" baseline="0" dirty="0" smtClean="0"/>
                        <a:t>+ - 0.001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+ - 0.4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43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r>
                        <a:rPr lang="en-US" sz="2000" dirty="0" smtClean="0"/>
                        <a:t>lbum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0.006</a:t>
                      </a:r>
                      <a:r>
                        <a:rPr lang="en-US" sz="2000" baseline="0" dirty="0" smtClean="0"/>
                        <a:t> + - 0.001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5.2 + - 0.4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93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r>
                        <a:rPr lang="en-US" sz="2000" dirty="0" smtClean="0"/>
                        <a:t>rtist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0.006 </a:t>
                      </a:r>
                      <a:r>
                        <a:rPr lang="en-US" sz="2000" baseline="0" dirty="0" smtClean="0"/>
                        <a:t>+ - 0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5.8 + - 0.4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27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sz="2000" dirty="0" smtClean="0"/>
                        <a:t>ocial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0.004 </a:t>
                      </a:r>
                      <a:r>
                        <a:rPr lang="en-US" sz="2000" baseline="0" dirty="0" smtClean="0"/>
                        <a:t>+ - 0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 + - 0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62096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88396" y="1587609"/>
            <a:ext cx="6598056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Attribute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Evaluator: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InfoGainAttributeEval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Search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Method: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Ranker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396" y="4702629"/>
            <a:ext cx="7839756" cy="116385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8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4117" y="2828835"/>
            <a:ext cx="337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MUSIC</a:t>
            </a:r>
            <a:endParaRPr kumimoji="1" lang="zh-CN" altLang="en-US" sz="6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353" y="579494"/>
            <a:ext cx="359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1973,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The Carpenters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Yesterday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Once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More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4546" y="2185780"/>
            <a:ext cx="37306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2008,</a:t>
            </a:r>
            <a:r>
              <a:rPr kumimoji="1" lang="zh-CN" alt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 </a:t>
            </a:r>
            <a:r>
              <a:rPr kumimoji="1" lang="en-US" altLang="zh-CN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Beyoncé</a:t>
            </a:r>
            <a:endParaRPr kumimoji="1" lang="en-US" altLang="zh-CN" sz="1800" dirty="0">
              <a:solidFill>
                <a:schemeClr val="accent6">
                  <a:lumMod val="60000"/>
                  <a:lumOff val="40000"/>
                </a:schemeClr>
              </a:solidFill>
              <a:latin typeface="Engravers MT" charset="0"/>
              <a:ea typeface="Engravers MT" charset="0"/>
              <a:cs typeface="Engravers MT" charset="0"/>
            </a:endParaRPr>
          </a:p>
          <a:p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If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I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Were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A</a:t>
            </a:r>
            <a:r>
              <a:rPr kumimoji="1"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ngravers MT" charset="0"/>
                <a:ea typeface="Engravers MT" charset="0"/>
                <a:cs typeface="Engravers MT" charset="0"/>
              </a:rPr>
              <a:t>Boy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00385" y="997125"/>
            <a:ext cx="3419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1992,</a:t>
            </a:r>
            <a:r>
              <a:rPr kumimoji="1" lang="zh-CN" alt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Whitney</a:t>
            </a:r>
            <a:r>
              <a:rPr kumimoji="1" lang="zh-CN" alt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Houston</a:t>
            </a:r>
          </a:p>
          <a:p>
            <a:r>
              <a:rPr kumimoji="1" lang="en-US" altLang="zh-CN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I</a:t>
            </a:r>
            <a:r>
              <a:rPr kumimoji="1"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W</a:t>
            </a:r>
            <a:r>
              <a:rPr kumimoji="1" lang="en-US" altLang="zh-CN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ill</a:t>
            </a:r>
            <a:r>
              <a:rPr kumimoji="1"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Always</a:t>
            </a:r>
            <a:r>
              <a:rPr kumimoji="1"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Love</a:t>
            </a:r>
            <a:r>
              <a:rPr kumimoji="1"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kumimoji="1" lang="en-US" altLang="zh-CN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You</a:t>
            </a:r>
            <a:endParaRPr kumimoji="1" lang="zh-CN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6461" y="1677948"/>
            <a:ext cx="205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2"/>
                </a:solidFill>
                <a:latin typeface="Hobo Std" charset="0"/>
                <a:ea typeface="Hobo Std" charset="0"/>
                <a:cs typeface="Hobo Std" charset="0"/>
              </a:rPr>
              <a:t>2004,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Hobo Std" charset="0"/>
                <a:ea typeface="Hobo Std" charset="0"/>
                <a:cs typeface="Hobo Std" charset="0"/>
              </a:rPr>
              <a:t> 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Hobo Std" charset="0"/>
                <a:ea typeface="Hobo Std" charset="0"/>
                <a:cs typeface="Hobo Std" charset="0"/>
              </a:rPr>
              <a:t>Usher</a:t>
            </a:r>
            <a:endParaRPr kumimoji="1" lang="en-US" altLang="zh-CN" sz="2400" dirty="0">
              <a:solidFill>
                <a:schemeClr val="accent2"/>
              </a:solidFill>
              <a:latin typeface="Hobo Std" charset="0"/>
              <a:ea typeface="Hobo Std" charset="0"/>
              <a:cs typeface="Hobo Std" charset="0"/>
            </a:endParaRPr>
          </a:p>
          <a:p>
            <a:r>
              <a:rPr kumimoji="1" lang="en-US" altLang="zh-CN" sz="3600" dirty="0" smtClean="0">
                <a:solidFill>
                  <a:schemeClr val="accent2"/>
                </a:solidFill>
                <a:latin typeface="Hobo Std" charset="0"/>
                <a:ea typeface="Hobo Std" charset="0"/>
                <a:cs typeface="Hobo Std" charset="0"/>
              </a:rPr>
              <a:t>Yeah!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0033" y="4029164"/>
            <a:ext cx="3041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2011,</a:t>
            </a:r>
            <a:r>
              <a:rPr kumimoji="1" lang="zh-CN" alt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Adele</a:t>
            </a:r>
            <a:endParaRPr kumimoji="1" lang="en-US" altLang="zh-CN" sz="2000" dirty="0">
              <a:solidFill>
                <a:schemeClr val="accent4">
                  <a:lumMod val="40000"/>
                  <a:lumOff val="6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kumimoji="1"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Rolling</a:t>
            </a:r>
            <a:r>
              <a:rPr kumimoji="1"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kumimoji="1"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</a:t>
            </a:r>
            <a:r>
              <a:rPr kumimoji="1"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</a:t>
            </a:r>
            <a:r>
              <a:rPr kumimoji="1"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he</a:t>
            </a:r>
            <a:r>
              <a:rPr kumimoji="1"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</a:t>
            </a:r>
            <a:r>
              <a:rPr kumimoji="1"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eep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00385" y="4367718"/>
            <a:ext cx="337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2017,</a:t>
            </a:r>
            <a:r>
              <a:rPr kumimoji="1" lang="zh-CN" altLang="en-US" sz="28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Ed</a:t>
            </a:r>
            <a:r>
              <a:rPr kumimoji="1" lang="zh-CN" altLang="en-US" sz="28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Sheeran</a:t>
            </a:r>
            <a:endParaRPr kumimoji="1" lang="en-US" altLang="zh-CN" sz="2800" dirty="0">
              <a:solidFill>
                <a:schemeClr val="accent1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kumimoji="1" lang="en-US" altLang="zh-CN" sz="32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Shape</a:t>
            </a:r>
            <a:r>
              <a:rPr kumimoji="1" lang="zh-CN" altLang="en-US" sz="32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CN" sz="32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kumimoji="1" lang="zh-CN" altLang="en-US" sz="32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CN" sz="3200" dirty="0" smtClean="0">
                <a:solidFill>
                  <a:schemeClr val="accent1"/>
                </a:solidFill>
                <a:latin typeface="Comic Sans MS" charset="0"/>
                <a:ea typeface="Comic Sans MS" charset="0"/>
                <a:cs typeface="Comic Sans MS" charset="0"/>
              </a:rPr>
              <a:t>You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56461" y="5229493"/>
            <a:ext cx="3891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2015,</a:t>
            </a:r>
            <a:r>
              <a:rPr kumimoji="1" lang="zh-CN" altLang="en-US" sz="28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 </a:t>
            </a:r>
            <a:r>
              <a:rPr kumimoji="1" lang="en-US" altLang="zh-CN" sz="28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Bruno</a:t>
            </a:r>
            <a:r>
              <a:rPr kumimoji="1" lang="zh-CN" altLang="en-US" sz="28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 </a:t>
            </a:r>
            <a:r>
              <a:rPr kumimoji="1" lang="en-US" altLang="zh-CN" sz="28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Mars</a:t>
            </a:r>
            <a:endParaRPr kumimoji="1" lang="en-US" altLang="zh-CN" sz="2800" dirty="0">
              <a:solidFill>
                <a:schemeClr val="accent6"/>
              </a:solidFill>
              <a:latin typeface="Skia" charset="0"/>
              <a:ea typeface="Skia" charset="0"/>
              <a:cs typeface="Skia" charset="0"/>
            </a:endParaRPr>
          </a:p>
          <a:p>
            <a:r>
              <a:rPr kumimoji="1" lang="en-US" altLang="zh-CN" sz="32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Uptown</a:t>
            </a:r>
            <a:r>
              <a:rPr kumimoji="1" lang="zh-CN" altLang="en-US" sz="3200" dirty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 </a:t>
            </a:r>
            <a:r>
              <a:rPr kumimoji="1" lang="en-US" altLang="zh-CN" sz="3200" dirty="0" smtClean="0">
                <a:solidFill>
                  <a:schemeClr val="accent6"/>
                </a:solidFill>
                <a:latin typeface="Skia" charset="0"/>
                <a:ea typeface="Skia" charset="0"/>
                <a:cs typeface="Skia" charset="0"/>
              </a:rPr>
              <a:t>Funk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69" y="2436206"/>
            <a:ext cx="5775221" cy="19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8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2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2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8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Training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1311773" y="1435197"/>
            <a:ext cx="182346" cy="182171"/>
            <a:chOff x="3136637" y="2007787"/>
            <a:chExt cx="2901418" cy="2898617"/>
          </a:xfrm>
        </p:grpSpPr>
        <p:sp>
          <p:nvSpPr>
            <p:cNvPr id="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76411" y="1283591"/>
            <a:ext cx="659805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instance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(song)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Hot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3" name="组 22"/>
          <p:cNvGrpSpPr>
            <a:grpSpLocks noChangeAspect="1"/>
          </p:cNvGrpSpPr>
          <p:nvPr/>
        </p:nvGrpSpPr>
        <p:grpSpPr>
          <a:xfrm>
            <a:off x="1311774" y="2173615"/>
            <a:ext cx="182346" cy="182171"/>
            <a:chOff x="3136637" y="2007787"/>
            <a:chExt cx="2901418" cy="2898617"/>
          </a:xfrm>
        </p:grpSpPr>
        <p:sp>
          <p:nvSpPr>
            <p:cNvPr id="2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76411" y="2030182"/>
            <a:ext cx="7083495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Hot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9" name="组 28"/>
          <p:cNvGrpSpPr>
            <a:grpSpLocks noChangeAspect="1"/>
          </p:cNvGrpSpPr>
          <p:nvPr/>
        </p:nvGrpSpPr>
        <p:grpSpPr>
          <a:xfrm>
            <a:off x="1311773" y="2943397"/>
            <a:ext cx="182346" cy="182171"/>
            <a:chOff x="3136637" y="2007787"/>
            <a:chExt cx="2901418" cy="2898617"/>
          </a:xfrm>
        </p:grpSpPr>
        <p:sp>
          <p:nvSpPr>
            <p:cNvPr id="3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76411" y="2785136"/>
            <a:ext cx="659805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Weeks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total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Hot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5" name="组 34"/>
          <p:cNvGrpSpPr>
            <a:grpSpLocks noChangeAspect="1"/>
          </p:cNvGrpSpPr>
          <p:nvPr/>
        </p:nvGrpSpPr>
        <p:grpSpPr>
          <a:xfrm>
            <a:off x="1311773" y="4166517"/>
            <a:ext cx="182346" cy="182171"/>
            <a:chOff x="3136637" y="2007787"/>
            <a:chExt cx="2901418" cy="2898617"/>
          </a:xfrm>
        </p:grpSpPr>
        <p:sp>
          <p:nvSpPr>
            <p:cNvPr id="3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576411" y="4008256"/>
            <a:ext cx="659805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*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Artist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artist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Artist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1" name="组 40"/>
          <p:cNvGrpSpPr>
            <a:grpSpLocks noChangeAspect="1"/>
          </p:cNvGrpSpPr>
          <p:nvPr/>
        </p:nvGrpSpPr>
        <p:grpSpPr>
          <a:xfrm>
            <a:off x="1311773" y="4594335"/>
            <a:ext cx="182346" cy="182171"/>
            <a:chOff x="3136637" y="2007787"/>
            <a:chExt cx="2901418" cy="2898617"/>
          </a:xfrm>
        </p:grpSpPr>
        <p:sp>
          <p:nvSpPr>
            <p:cNvPr id="42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3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4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5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76411" y="4436074"/>
            <a:ext cx="659805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*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Album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album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Billboard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7" name="组 46"/>
          <p:cNvGrpSpPr>
            <a:grpSpLocks noChangeAspect="1"/>
          </p:cNvGrpSpPr>
          <p:nvPr/>
        </p:nvGrpSpPr>
        <p:grpSpPr>
          <a:xfrm>
            <a:off x="1311773" y="5039752"/>
            <a:ext cx="182346" cy="182171"/>
            <a:chOff x="3136637" y="2007787"/>
            <a:chExt cx="2901418" cy="2898617"/>
          </a:xfrm>
        </p:grpSpPr>
        <p:sp>
          <p:nvSpPr>
            <p:cNvPr id="4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576411" y="4807087"/>
            <a:ext cx="65980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*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Social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Social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50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3" name="组 52"/>
          <p:cNvGrpSpPr>
            <a:grpSpLocks noChangeAspect="1"/>
          </p:cNvGrpSpPr>
          <p:nvPr/>
        </p:nvGrpSpPr>
        <p:grpSpPr>
          <a:xfrm>
            <a:off x="1311774" y="3363556"/>
            <a:ext cx="182346" cy="182171"/>
            <a:chOff x="3136637" y="2007787"/>
            <a:chExt cx="2901418" cy="2898617"/>
          </a:xfrm>
        </p:grpSpPr>
        <p:sp>
          <p:nvSpPr>
            <p:cNvPr id="5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576411" y="3220123"/>
            <a:ext cx="7083495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Peak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peak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position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minus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score.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3" name="组 62"/>
          <p:cNvGrpSpPr>
            <a:grpSpLocks noChangeAspect="1"/>
          </p:cNvGrpSpPr>
          <p:nvPr/>
        </p:nvGrpSpPr>
        <p:grpSpPr>
          <a:xfrm>
            <a:off x="1311773" y="5515358"/>
            <a:ext cx="182346" cy="182171"/>
            <a:chOff x="3136637" y="2007787"/>
            <a:chExt cx="2901418" cy="2898617"/>
          </a:xfrm>
        </p:grpSpPr>
        <p:sp>
          <p:nvSpPr>
            <p:cNvPr id="6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576411" y="5282693"/>
            <a:ext cx="65980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Class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False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decrease,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True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otherwise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73698"/>
              </p:ext>
            </p:extLst>
          </p:nvPr>
        </p:nvGraphicFramePr>
        <p:xfrm>
          <a:off x="442953" y="3508585"/>
          <a:ext cx="8286665" cy="29184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94583">
                  <a:extLst>
                    <a:ext uri="{9D8B030D-6E8A-4147-A177-3AD203B41FA5}">
                      <a16:colId xmlns:a16="http://schemas.microsoft.com/office/drawing/2014/main" val="326151623"/>
                    </a:ext>
                  </a:extLst>
                </a:gridCol>
                <a:gridCol w="1520083">
                  <a:extLst>
                    <a:ext uri="{9D8B030D-6E8A-4147-A177-3AD203B41FA5}">
                      <a16:colId xmlns:a16="http://schemas.microsoft.com/office/drawing/2014/main" val="3426332680"/>
                    </a:ext>
                  </a:extLst>
                </a:gridCol>
                <a:gridCol w="1657333">
                  <a:extLst>
                    <a:ext uri="{9D8B030D-6E8A-4147-A177-3AD203B41FA5}">
                      <a16:colId xmlns:a16="http://schemas.microsoft.com/office/drawing/2014/main" val="4246696624"/>
                    </a:ext>
                  </a:extLst>
                </a:gridCol>
                <a:gridCol w="1657333">
                  <a:extLst>
                    <a:ext uri="{9D8B030D-6E8A-4147-A177-3AD203B41FA5}">
                      <a16:colId xmlns:a16="http://schemas.microsoft.com/office/drawing/2014/main" val="1767552244"/>
                    </a:ext>
                  </a:extLst>
                </a:gridCol>
                <a:gridCol w="1657333">
                  <a:extLst>
                    <a:ext uri="{9D8B030D-6E8A-4147-A177-3AD203B41FA5}">
                      <a16:colId xmlns:a16="http://schemas.microsoft.com/office/drawing/2014/main" val="1835610761"/>
                    </a:ext>
                  </a:extLst>
                </a:gridCol>
              </a:tblGrid>
              <a:tr h="51603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Minimum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Maximum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Mean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Standard Deviation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50962345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Last week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48.278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31.024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079758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Weeks on</a:t>
                      </a:r>
                      <a:r>
                        <a:rPr lang="en-US" sz="2000" baseline="0" dirty="0" smtClean="0"/>
                        <a:t> rank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68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12.39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9.918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2147138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artist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37.725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39.452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80965035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social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13.078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29.152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51699028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album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36.417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41.371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6753320"/>
                  </a:ext>
                </a:extLst>
              </a:tr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peak-rank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19.263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18.427</a:t>
                      </a:r>
                      <a:endParaRPr 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5751389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17598"/>
              </p:ext>
            </p:extLst>
          </p:nvPr>
        </p:nvGraphicFramePr>
        <p:xfrm>
          <a:off x="442954" y="334965"/>
          <a:ext cx="8286664" cy="17983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35833">
                  <a:extLst>
                    <a:ext uri="{9D8B030D-6E8A-4147-A177-3AD203B41FA5}">
                      <a16:colId xmlns:a16="http://schemas.microsoft.com/office/drawing/2014/main" val="3021579448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1888480084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822900920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2936896819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2805525476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3471210431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4256798548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8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Rank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Last</a:t>
                      </a:r>
                      <a:r>
                        <a:rPr lang="zh-CN" alt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wk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Wks</a:t>
                      </a:r>
                      <a:r>
                        <a:rPr lang="zh-CN" alt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on</a:t>
                      </a:r>
                      <a:r>
                        <a:rPr lang="zh-CN" alt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latin typeface="+mn-lt"/>
                        </a:rPr>
                        <a:t>rank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Artist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Social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Album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Peak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-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rank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Class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61141607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100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99.5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FALSE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32117816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58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97.5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FASLE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38759332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TRUE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28852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8176"/>
              </p:ext>
            </p:extLst>
          </p:nvPr>
        </p:nvGraphicFramePr>
        <p:xfrm>
          <a:off x="442952" y="2447555"/>
          <a:ext cx="8286666" cy="7467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43333">
                  <a:extLst>
                    <a:ext uri="{9D8B030D-6E8A-4147-A177-3AD203B41FA5}">
                      <a16:colId xmlns:a16="http://schemas.microsoft.com/office/drawing/2014/main" val="4256798548"/>
                    </a:ext>
                  </a:extLst>
                </a:gridCol>
                <a:gridCol w="414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TRUE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(or</a:t>
                      </a:r>
                      <a:r>
                        <a:rPr lang="zh-CN" alt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+mn-lt"/>
                        </a:rPr>
                        <a:t>+)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FALSE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(or</a:t>
                      </a:r>
                      <a:r>
                        <a:rPr lang="zh-CN" altLang="en-US" sz="2000" dirty="0" smtClean="0">
                          <a:latin typeface="+mn-lt"/>
                        </a:rPr>
                        <a:t> </a:t>
                      </a:r>
                      <a:r>
                        <a:rPr lang="en-US" altLang="zh-CN" sz="2000" dirty="0" smtClean="0">
                          <a:latin typeface="+mn-lt"/>
                        </a:rPr>
                        <a:t>-)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61141607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47.20%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lt"/>
                        </a:rPr>
                        <a:t>52.80%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32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396" y="678428"/>
            <a:ext cx="508708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Classifier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5" name="组 34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3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k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1" name="组 40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42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3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4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5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83134" y="2131326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Logistic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Regression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7" name="组 46"/>
          <p:cNvGrpSpPr>
            <a:grpSpLocks noChangeAspect="1"/>
          </p:cNvGrpSpPr>
          <p:nvPr/>
        </p:nvGrpSpPr>
        <p:grpSpPr>
          <a:xfrm>
            <a:off x="1318496" y="2849584"/>
            <a:ext cx="182346" cy="182171"/>
            <a:chOff x="3136637" y="2007787"/>
            <a:chExt cx="2901418" cy="2898617"/>
          </a:xfrm>
        </p:grpSpPr>
        <p:sp>
          <p:nvSpPr>
            <p:cNvPr id="4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4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53" name="组 52"/>
          <p:cNvGrpSpPr>
            <a:grpSpLocks noChangeAspect="1"/>
          </p:cNvGrpSpPr>
          <p:nvPr/>
        </p:nvGrpSpPr>
        <p:grpSpPr>
          <a:xfrm>
            <a:off x="1318497" y="3386063"/>
            <a:ext cx="182346" cy="182171"/>
            <a:chOff x="3136637" y="2007787"/>
            <a:chExt cx="2901418" cy="2898617"/>
          </a:xfrm>
        </p:grpSpPr>
        <p:sp>
          <p:nvSpPr>
            <p:cNvPr id="5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583135" y="3245731"/>
            <a:ext cx="42066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AdaBoost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83134" y="2701526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Decision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Tree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2" name="组 61"/>
          <p:cNvGrpSpPr>
            <a:grpSpLocks noChangeAspect="1"/>
          </p:cNvGrpSpPr>
          <p:nvPr/>
        </p:nvGrpSpPr>
        <p:grpSpPr>
          <a:xfrm>
            <a:off x="1318496" y="3920960"/>
            <a:ext cx="182346" cy="182171"/>
            <a:chOff x="3136637" y="2007787"/>
            <a:chExt cx="2901418" cy="2898617"/>
          </a:xfrm>
        </p:grpSpPr>
        <p:sp>
          <p:nvSpPr>
            <p:cNvPr id="63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4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5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6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583134" y="3780628"/>
            <a:ext cx="42066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Bagging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8" name="组 67"/>
          <p:cNvGrpSpPr>
            <a:grpSpLocks noChangeAspect="1"/>
          </p:cNvGrpSpPr>
          <p:nvPr/>
        </p:nvGrpSpPr>
        <p:grpSpPr>
          <a:xfrm>
            <a:off x="1318496" y="4474472"/>
            <a:ext cx="182346" cy="182171"/>
            <a:chOff x="3136637" y="2007787"/>
            <a:chExt cx="2901418" cy="2898617"/>
          </a:xfrm>
        </p:grpSpPr>
        <p:sp>
          <p:nvSpPr>
            <p:cNvPr id="69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0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1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2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583134" y="4334140"/>
            <a:ext cx="42066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Random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Forest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74" name="组 73"/>
          <p:cNvGrpSpPr>
            <a:grpSpLocks noChangeAspect="1"/>
          </p:cNvGrpSpPr>
          <p:nvPr/>
        </p:nvGrpSpPr>
        <p:grpSpPr>
          <a:xfrm>
            <a:off x="1318496" y="5005162"/>
            <a:ext cx="182346" cy="182171"/>
            <a:chOff x="3136637" y="2007787"/>
            <a:chExt cx="2901418" cy="2898617"/>
          </a:xfrm>
        </p:grpSpPr>
        <p:sp>
          <p:nvSpPr>
            <p:cNvPr id="75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6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7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8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1583134" y="4864830"/>
            <a:ext cx="42066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Rule-based</a:t>
            </a:r>
            <a:r>
              <a:rPr lang="zh-CN" altLang="en-US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classifier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8422" y="692716"/>
            <a:ext cx="131184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kNN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7" name="组 6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3" name="组 12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583134" y="213132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en-US" altLang="zh-CN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9" name="组 18"/>
          <p:cNvGrpSpPr>
            <a:grpSpLocks noChangeAspect="1"/>
          </p:cNvGrpSpPr>
          <p:nvPr/>
        </p:nvGrpSpPr>
        <p:grpSpPr>
          <a:xfrm>
            <a:off x="1318496" y="2849584"/>
            <a:ext cx="182346" cy="182171"/>
            <a:chOff x="3136637" y="2007787"/>
            <a:chExt cx="2901418" cy="2898617"/>
          </a:xfrm>
        </p:grpSpPr>
        <p:sp>
          <p:nvSpPr>
            <p:cNvPr id="2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24" name="组 23"/>
          <p:cNvGrpSpPr>
            <a:grpSpLocks noChangeAspect="1"/>
          </p:cNvGrpSpPr>
          <p:nvPr/>
        </p:nvGrpSpPr>
        <p:grpSpPr>
          <a:xfrm>
            <a:off x="1318497" y="3386063"/>
            <a:ext cx="182346" cy="182171"/>
            <a:chOff x="3136637" y="2007787"/>
            <a:chExt cx="2901418" cy="2898617"/>
          </a:xfrm>
        </p:grpSpPr>
        <p:sp>
          <p:nvSpPr>
            <p:cNvPr id="25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6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7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8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583135" y="3245731"/>
            <a:ext cx="42066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zh-CN" altLang="en-US" sz="240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Minkowski</a:t>
            </a:r>
            <a:r>
              <a:rPr lang="zh-CN" altLang="en-US" sz="240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Distance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83134" y="2701526"/>
            <a:ext cx="64116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Compare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with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feature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selection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1" name="组 30"/>
          <p:cNvGrpSpPr>
            <a:grpSpLocks noChangeAspect="1"/>
          </p:cNvGrpSpPr>
          <p:nvPr/>
        </p:nvGrpSpPr>
        <p:grpSpPr>
          <a:xfrm>
            <a:off x="1318496" y="3920960"/>
            <a:ext cx="182346" cy="182171"/>
            <a:chOff x="3136637" y="2007787"/>
            <a:chExt cx="2901418" cy="2898617"/>
          </a:xfrm>
        </p:grpSpPr>
        <p:sp>
          <p:nvSpPr>
            <p:cNvPr id="32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3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4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5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583134" y="3780628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Traversal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all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possible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k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606"/>
            <a:ext cx="7843838" cy="6314289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1857376" y="1621652"/>
            <a:ext cx="442912" cy="0"/>
          </a:xfrm>
          <a:prstGeom prst="line">
            <a:avLst/>
          </a:prstGeom>
          <a:ln w="38100">
            <a:solidFill>
              <a:srgbClr val="002E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857376" y="1902643"/>
            <a:ext cx="442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857376" y="2181269"/>
            <a:ext cx="44291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14588" y="1462970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Negative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14585" y="1735955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Positive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14585" y="2014351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Total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57376" y="2533689"/>
            <a:ext cx="275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attributes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in.</a:t>
            </a:r>
          </a:p>
          <a:p>
            <a:r>
              <a:rPr kumimoji="1" lang="en-US" altLang="zh-CN" sz="2000" dirty="0" smtClean="0"/>
              <a:t>Optimal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41</a:t>
            </a:r>
          </a:p>
          <a:p>
            <a:r>
              <a:rPr kumimoji="1" lang="en-US" altLang="zh-CN" sz="2000" dirty="0" smtClean="0"/>
              <a:t>Error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rate: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0.2957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1732400" y="4218590"/>
            <a:ext cx="53578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5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44668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928688" y="1635939"/>
            <a:ext cx="442912" cy="0"/>
          </a:xfrm>
          <a:prstGeom prst="line">
            <a:avLst/>
          </a:prstGeom>
          <a:ln w="38100">
            <a:solidFill>
              <a:srgbClr val="002E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28688" y="1916930"/>
            <a:ext cx="442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28688" y="2195556"/>
            <a:ext cx="44291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85900" y="1477257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Negative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85897" y="1750242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Positive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85897" y="2028638"/>
            <a:ext cx="1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Total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28688" y="2547976"/>
            <a:ext cx="275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Drop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features.</a:t>
            </a:r>
          </a:p>
          <a:p>
            <a:r>
              <a:rPr kumimoji="1" lang="en-US" altLang="zh-CN" sz="2000" dirty="0" smtClean="0"/>
              <a:t>Optimal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96</a:t>
            </a:r>
          </a:p>
          <a:p>
            <a:r>
              <a:rPr kumimoji="1" lang="en-US" altLang="zh-CN" sz="2000" dirty="0" smtClean="0"/>
              <a:t>Error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rate: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0.2868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39756" y="4300666"/>
            <a:ext cx="53578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51958" y="2547975"/>
            <a:ext cx="275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attributes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in.</a:t>
            </a:r>
          </a:p>
          <a:p>
            <a:r>
              <a:rPr kumimoji="1" lang="en-US" altLang="zh-CN" sz="2000" dirty="0" smtClean="0"/>
              <a:t>Optimal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41</a:t>
            </a:r>
          </a:p>
          <a:p>
            <a:r>
              <a:rPr kumimoji="1" lang="en-US" altLang="zh-CN" sz="2000" dirty="0" smtClean="0"/>
              <a:t>Error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rate: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0.2957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885104" y="2987109"/>
            <a:ext cx="46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</a:rPr>
              <a:t>&lt;</a:t>
            </a:r>
            <a:endParaRPr kumimoji="1"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471307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Decision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Tree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213132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J48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Method</a:t>
            </a:r>
            <a:endParaRPr lang="en-US" altLang="zh-CN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" name="组 14"/>
          <p:cNvGrpSpPr>
            <a:grpSpLocks noChangeAspect="1"/>
          </p:cNvGrpSpPr>
          <p:nvPr/>
        </p:nvGrpSpPr>
        <p:grpSpPr>
          <a:xfrm>
            <a:off x="1318496" y="2849584"/>
            <a:ext cx="182346" cy="182171"/>
            <a:chOff x="3136637" y="2007787"/>
            <a:chExt cx="2901418" cy="2898617"/>
          </a:xfrm>
        </p:grpSpPr>
        <p:sp>
          <p:nvSpPr>
            <p:cNvPr id="1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20" name="组 19"/>
          <p:cNvGrpSpPr>
            <a:grpSpLocks noChangeAspect="1"/>
          </p:cNvGrpSpPr>
          <p:nvPr/>
        </p:nvGrpSpPr>
        <p:grpSpPr>
          <a:xfrm>
            <a:off x="1318497" y="3386063"/>
            <a:ext cx="182346" cy="182171"/>
            <a:chOff x="3136637" y="2007787"/>
            <a:chExt cx="2901418" cy="2898617"/>
          </a:xfrm>
        </p:grpSpPr>
        <p:sp>
          <p:nvSpPr>
            <p:cNvPr id="21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2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3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4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583134" y="3245731"/>
            <a:ext cx="568634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Compare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with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feature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selection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83134" y="2701526"/>
            <a:ext cx="64116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7" name="组 26"/>
          <p:cNvGrpSpPr>
            <a:grpSpLocks noChangeAspect="1"/>
          </p:cNvGrpSpPr>
          <p:nvPr/>
        </p:nvGrpSpPr>
        <p:grpSpPr>
          <a:xfrm>
            <a:off x="1318496" y="3920960"/>
            <a:ext cx="182346" cy="182171"/>
            <a:chOff x="3136637" y="2007787"/>
            <a:chExt cx="2901418" cy="2898617"/>
          </a:xfrm>
        </p:grpSpPr>
        <p:sp>
          <p:nvSpPr>
            <p:cNvPr id="2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583134" y="3780628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Traversal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1297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63178"/>
              </p:ext>
            </p:extLst>
          </p:nvPr>
        </p:nvGraphicFramePr>
        <p:xfrm>
          <a:off x="487744" y="1546819"/>
          <a:ext cx="8161274" cy="189612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41934">
                  <a:extLst>
                    <a:ext uri="{9D8B030D-6E8A-4147-A177-3AD203B41FA5}">
                      <a16:colId xmlns:a16="http://schemas.microsoft.com/office/drawing/2014/main" val="1108211122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2046252765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1956720505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296384305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3569313853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837105827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2204309495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3249287317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4134537566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3448978493"/>
                    </a:ext>
                  </a:extLst>
                </a:gridCol>
                <a:gridCol w="741934">
                  <a:extLst>
                    <a:ext uri="{9D8B030D-6E8A-4147-A177-3AD203B41FA5}">
                      <a16:colId xmlns:a16="http://schemas.microsoft.com/office/drawing/2014/main" val="68934577"/>
                    </a:ext>
                  </a:extLst>
                </a:gridCol>
              </a:tblGrid>
              <a:tr h="379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00296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Attributes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139857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TP Rate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58509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Precision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0788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</a:rPr>
                        <a:t>F-Measure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0.704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3063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5896"/>
              </p:ext>
            </p:extLst>
          </p:nvPr>
        </p:nvGraphicFramePr>
        <p:xfrm>
          <a:off x="487744" y="4061101"/>
          <a:ext cx="8161283" cy="189612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9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 smtClean="0">
                          <a:effectLst/>
                        </a:rPr>
                        <a:t>Attributes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Precision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0.674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7744" y="837631"/>
            <a:ext cx="816127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Ordered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minimum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number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per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leaf</a:t>
            </a:r>
            <a:endParaRPr lang="zh-CN" altLang="en-US" sz="105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678" b="2149"/>
          <a:stretch/>
        </p:blipFill>
        <p:spPr>
          <a:xfrm>
            <a:off x="0" y="264470"/>
            <a:ext cx="9144000" cy="640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200400" y="654749"/>
            <a:ext cx="1415144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Peak-rank</a:t>
            </a:r>
            <a:endParaRPr 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7407723" y="1645347"/>
            <a:ext cx="1415144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Peak-rank</a:t>
            </a:r>
            <a:endParaRPr 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5388428" y="1155490"/>
            <a:ext cx="1143001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Wks</a:t>
            </a:r>
            <a:r>
              <a:rPr lang="en-US" sz="1600" dirty="0" smtClean="0"/>
              <a:t> on rank</a:t>
            </a:r>
            <a:endParaRPr lang="en-US" sz="1600" dirty="0"/>
          </a:p>
        </p:txBody>
      </p:sp>
      <p:sp>
        <p:nvSpPr>
          <p:cNvPr id="7" name="椭圆 6"/>
          <p:cNvSpPr/>
          <p:nvPr/>
        </p:nvSpPr>
        <p:spPr>
          <a:xfrm>
            <a:off x="1328056" y="1155491"/>
            <a:ext cx="859972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rank</a:t>
            </a:r>
            <a:endParaRPr 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586592" y="1719942"/>
            <a:ext cx="859972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rank</a:t>
            </a:r>
            <a:endParaRPr 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3336471" y="1719941"/>
            <a:ext cx="1143001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Wks</a:t>
            </a:r>
            <a:r>
              <a:rPr lang="en-US" sz="1600" dirty="0" smtClean="0"/>
              <a:t> on rank</a:t>
            </a:r>
            <a:endParaRPr 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6857997" y="2296885"/>
            <a:ext cx="1415144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Peak-rank</a:t>
            </a:r>
            <a:endParaRPr lang="en-US" sz="1600" dirty="0"/>
          </a:p>
        </p:txBody>
      </p:sp>
      <p:sp>
        <p:nvSpPr>
          <p:cNvPr id="12" name="椭圆 11"/>
          <p:cNvSpPr/>
          <p:nvPr/>
        </p:nvSpPr>
        <p:spPr>
          <a:xfrm>
            <a:off x="2598964" y="2198912"/>
            <a:ext cx="859972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rank</a:t>
            </a:r>
            <a:endParaRPr 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4389664" y="2220684"/>
            <a:ext cx="859972" cy="50074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7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Rule-based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Classifier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213132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JRip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Method</a:t>
            </a:r>
            <a:endParaRPr lang="en-US" altLang="zh-CN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" name="组 14"/>
          <p:cNvGrpSpPr>
            <a:grpSpLocks noChangeAspect="1"/>
          </p:cNvGrpSpPr>
          <p:nvPr/>
        </p:nvGrpSpPr>
        <p:grpSpPr>
          <a:xfrm>
            <a:off x="1318496" y="2849584"/>
            <a:ext cx="182346" cy="182171"/>
            <a:chOff x="3136637" y="2007787"/>
            <a:chExt cx="2901418" cy="2898617"/>
          </a:xfrm>
        </p:grpSpPr>
        <p:sp>
          <p:nvSpPr>
            <p:cNvPr id="1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20" name="组 19"/>
          <p:cNvGrpSpPr>
            <a:grpSpLocks noChangeAspect="1"/>
          </p:cNvGrpSpPr>
          <p:nvPr/>
        </p:nvGrpSpPr>
        <p:grpSpPr>
          <a:xfrm>
            <a:off x="1318497" y="3386063"/>
            <a:ext cx="182346" cy="182171"/>
            <a:chOff x="3136637" y="2007787"/>
            <a:chExt cx="2901418" cy="2898617"/>
          </a:xfrm>
        </p:grpSpPr>
        <p:sp>
          <p:nvSpPr>
            <p:cNvPr id="21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2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3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4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583134" y="3245731"/>
            <a:ext cx="568634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Compare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with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feature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selection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83134" y="2701526"/>
            <a:ext cx="64116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7" name="组 26"/>
          <p:cNvGrpSpPr>
            <a:grpSpLocks noChangeAspect="1"/>
          </p:cNvGrpSpPr>
          <p:nvPr/>
        </p:nvGrpSpPr>
        <p:grpSpPr>
          <a:xfrm>
            <a:off x="1318496" y="3920960"/>
            <a:ext cx="182346" cy="182171"/>
            <a:chOff x="3136637" y="2007787"/>
            <a:chExt cx="2901418" cy="2898617"/>
          </a:xfrm>
        </p:grpSpPr>
        <p:sp>
          <p:nvSpPr>
            <p:cNvPr id="2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583134" y="3780628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Traversal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different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510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79748"/>
              </p:ext>
            </p:extLst>
          </p:nvPr>
        </p:nvGraphicFramePr>
        <p:xfrm>
          <a:off x="137787" y="207818"/>
          <a:ext cx="4320000" cy="309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181769"/>
              </p:ext>
            </p:extLst>
          </p:nvPr>
        </p:nvGraphicFramePr>
        <p:xfrm>
          <a:off x="4670879" y="207818"/>
          <a:ext cx="4320000" cy="309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128567"/>
              </p:ext>
            </p:extLst>
          </p:nvPr>
        </p:nvGraphicFramePr>
        <p:xfrm>
          <a:off x="137787" y="3558234"/>
          <a:ext cx="4320000" cy="3091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124950"/>
              </p:ext>
            </p:extLst>
          </p:nvPr>
        </p:nvGraphicFramePr>
        <p:xfrm>
          <a:off x="4670879" y="3558234"/>
          <a:ext cx="4320000" cy="309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7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63161"/>
              </p:ext>
            </p:extLst>
          </p:nvPr>
        </p:nvGraphicFramePr>
        <p:xfrm>
          <a:off x="318046" y="1583633"/>
          <a:ext cx="8547660" cy="21887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77060">
                  <a:extLst>
                    <a:ext uri="{9D8B030D-6E8A-4147-A177-3AD203B41FA5}">
                      <a16:colId xmlns:a16="http://schemas.microsoft.com/office/drawing/2014/main" val="1108211122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2046252765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1956720505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296384305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3569313853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837105827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2204309495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3249287317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4134537566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3448978493"/>
                    </a:ext>
                  </a:extLst>
                </a:gridCol>
                <a:gridCol w="777060">
                  <a:extLst>
                    <a:ext uri="{9D8B030D-6E8A-4147-A177-3AD203B41FA5}">
                      <a16:colId xmlns:a16="http://schemas.microsoft.com/office/drawing/2014/main" val="68934577"/>
                    </a:ext>
                  </a:extLst>
                </a:gridCol>
              </a:tblGrid>
              <a:tr h="4607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002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Attributes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1398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TP Rate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0.705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585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Precision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0.706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0.705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078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F-Measure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0.706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0.706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0.705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3063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22013"/>
              </p:ext>
            </p:extLst>
          </p:nvPr>
        </p:nvGraphicFramePr>
        <p:xfrm>
          <a:off x="318046" y="4104996"/>
          <a:ext cx="8547656" cy="2160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5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5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Attributes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TP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Precision 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0.710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0.673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8046" y="850883"/>
            <a:ext cx="816127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Ordered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minimum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total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weight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rule.</a:t>
            </a:r>
            <a:endParaRPr lang="zh-CN" altLang="en-US" sz="105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533692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Random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Forest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454609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296348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1905279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1747018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" name="组 14"/>
          <p:cNvGrpSpPr>
            <a:grpSpLocks noChangeAspect="1"/>
          </p:cNvGrpSpPr>
          <p:nvPr/>
        </p:nvGrpSpPr>
        <p:grpSpPr>
          <a:xfrm>
            <a:off x="1318496" y="2359260"/>
            <a:ext cx="182346" cy="182171"/>
            <a:chOff x="3136637" y="2007787"/>
            <a:chExt cx="2901418" cy="2898617"/>
          </a:xfrm>
        </p:grpSpPr>
        <p:sp>
          <p:nvSpPr>
            <p:cNvPr id="1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83134" y="2211202"/>
            <a:ext cx="64116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Ordered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size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each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bag</a:t>
            </a:r>
            <a:endParaRPr lang="en-US" altLang="zh-CN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7776"/>
              </p:ext>
            </p:extLst>
          </p:nvPr>
        </p:nvGraphicFramePr>
        <p:xfrm>
          <a:off x="1251122" y="2944676"/>
          <a:ext cx="6743700" cy="416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3411288" y="298312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accent1"/>
                </a:solidFill>
              </a:rPr>
              <a:t>0.725</a:t>
            </a:r>
            <a:endParaRPr kumimoji="1"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73396" y="316076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accent2"/>
                </a:solidFill>
              </a:rPr>
              <a:t>0.722</a:t>
            </a:r>
            <a:endParaRPr kumimoji="1" lang="zh-CN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Logistic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Regression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86542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70716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42210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226384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4757"/>
              </p:ext>
            </p:extLst>
          </p:nvPr>
        </p:nvGraphicFramePr>
        <p:xfrm>
          <a:off x="878629" y="3169955"/>
          <a:ext cx="5327376" cy="169412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130950">
                  <a:extLst>
                    <a:ext uri="{9D8B030D-6E8A-4147-A177-3AD203B41FA5}">
                      <a16:colId xmlns:a16="http://schemas.microsoft.com/office/drawing/2014/main" val="1108211122"/>
                    </a:ext>
                  </a:extLst>
                </a:gridCol>
                <a:gridCol w="1598213">
                  <a:extLst>
                    <a:ext uri="{9D8B030D-6E8A-4147-A177-3AD203B41FA5}">
                      <a16:colId xmlns:a16="http://schemas.microsoft.com/office/drawing/2014/main" val="1092426438"/>
                    </a:ext>
                  </a:extLst>
                </a:gridCol>
                <a:gridCol w="1598213">
                  <a:extLst>
                    <a:ext uri="{9D8B030D-6E8A-4147-A177-3AD203B41FA5}">
                      <a16:colId xmlns:a16="http://schemas.microsoft.com/office/drawing/2014/main" val="258728745"/>
                    </a:ext>
                  </a:extLst>
                </a:gridCol>
              </a:tblGrid>
              <a:tr h="42353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</a:rPr>
                        <a:t>Attributes</a:t>
                      </a:r>
                      <a:endParaRPr lang="en-US" altLang="zh-CN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700296"/>
                  </a:ext>
                </a:extLst>
              </a:tr>
              <a:tr h="423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TP Rate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0.6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0.6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58509"/>
                  </a:ext>
                </a:extLst>
              </a:tr>
              <a:tr h="423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Precision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 smtClean="0">
                          <a:effectLst/>
                        </a:rPr>
                        <a:t>0.651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 smtClean="0">
                          <a:effectLst/>
                        </a:rPr>
                        <a:t>0.643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230788"/>
                  </a:ext>
                </a:extLst>
              </a:tr>
              <a:tr h="423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F-Measure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 smtClean="0">
                          <a:effectLst/>
                        </a:rPr>
                        <a:t>0.650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 smtClean="0">
                          <a:effectLst/>
                        </a:rPr>
                        <a:t>0.642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3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AdaBoost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213132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55147"/>
              </p:ext>
            </p:extLst>
          </p:nvPr>
        </p:nvGraphicFramePr>
        <p:xfrm>
          <a:off x="788423" y="3385270"/>
          <a:ext cx="7626708" cy="1962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847412">
                  <a:extLst>
                    <a:ext uri="{9D8B030D-6E8A-4147-A177-3AD203B41FA5}">
                      <a16:colId xmlns:a16="http://schemas.microsoft.com/office/drawing/2014/main" val="2700550795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2562077851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866074621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3709205473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325098946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621513797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3059352771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1342005949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3387851376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Decision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K-NN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Logistic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Rule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based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8079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25685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TP Rate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5275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Precision 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3309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F-Measure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6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Bagging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574640"/>
            <a:ext cx="39183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Realized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Weka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4" y="2131326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10-folds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cross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validation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23058"/>
              </p:ext>
            </p:extLst>
          </p:nvPr>
        </p:nvGraphicFramePr>
        <p:xfrm>
          <a:off x="788422" y="3385270"/>
          <a:ext cx="7616691" cy="1962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846299">
                  <a:extLst>
                    <a:ext uri="{9D8B030D-6E8A-4147-A177-3AD203B41FA5}">
                      <a16:colId xmlns:a16="http://schemas.microsoft.com/office/drawing/2014/main" val="2700550795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2562077851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866074621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3709205473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325098946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621513797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3059352771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1342005949"/>
                    </a:ext>
                  </a:extLst>
                </a:gridCol>
                <a:gridCol w="846299">
                  <a:extLst>
                    <a:ext uri="{9D8B030D-6E8A-4147-A177-3AD203B41FA5}">
                      <a16:colId xmlns:a16="http://schemas.microsoft.com/office/drawing/2014/main" val="3387851376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Decision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K-NN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Logistic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Rule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based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8079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25685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TP Rate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75275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Precision 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09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F-Measure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6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4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09028"/>
              </p:ext>
            </p:extLst>
          </p:nvPr>
        </p:nvGraphicFramePr>
        <p:xfrm>
          <a:off x="188356" y="1555297"/>
          <a:ext cx="8791782" cy="28219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0821112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62527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95672050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9638430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6931385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83710582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20430949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4928731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413453756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4897849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6893457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8558453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09242643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27538553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58728745"/>
                    </a:ext>
                  </a:extLst>
                </a:gridCol>
              </a:tblGrid>
              <a:tr h="564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kern="1200" dirty="0">
                          <a:effectLst/>
                        </a:rPr>
                        <a:t> 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Method</a:t>
                      </a:r>
                      <a:endParaRPr lang="en-US" sz="1200" b="1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50" marR="3950" marT="39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kern="1200" dirty="0" err="1" smtClean="0">
                          <a:effectLst/>
                        </a:rPr>
                        <a:t>kNN</a:t>
                      </a:r>
                      <a:endParaRPr lang="en-US" sz="1600" b="1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Decision</a:t>
                      </a:r>
                      <a:endParaRPr lang="en-US" sz="1600" u="none" strike="noStrike" baseline="0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en-US" sz="1600" u="none" strike="noStrike" baseline="0" dirty="0" smtClean="0">
                          <a:effectLst/>
                        </a:rPr>
                        <a:t>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Rule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based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kern="1200" dirty="0" smtClean="0">
                          <a:effectLst/>
                        </a:rPr>
                        <a:t>Random Forest</a:t>
                      </a:r>
                      <a:endParaRPr lang="en-US" sz="1600" b="1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effectLst/>
                        </a:rPr>
                        <a:t>Logistic Regression</a:t>
                      </a:r>
                      <a:endParaRPr lang="en-US" sz="1600" b="1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 smtClean="0">
                          <a:effectLst/>
                        </a:rPr>
                        <a:t>AdaBoost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Bagging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00296"/>
                  </a:ext>
                </a:extLst>
              </a:tr>
              <a:tr h="564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Attributes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139857"/>
                  </a:ext>
                </a:extLst>
              </a:tr>
              <a:tr h="564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TP Rate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58509"/>
                  </a:ext>
                </a:extLst>
              </a:tr>
              <a:tr h="564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Precision 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0788"/>
                  </a:ext>
                </a:extLst>
              </a:tr>
              <a:tr h="564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F-Measure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0.642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0.719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0" marR="3950" marT="39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3763063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8422" y="692716"/>
            <a:ext cx="566952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Comparison &amp; Analysis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" name="组 2"/>
          <p:cNvGrpSpPr>
            <a:grpSpLocks noChangeAspect="1"/>
          </p:cNvGrpSpPr>
          <p:nvPr/>
        </p:nvGrpSpPr>
        <p:grpSpPr>
          <a:xfrm>
            <a:off x="915725" y="4737094"/>
            <a:ext cx="182346" cy="182171"/>
            <a:chOff x="3136637" y="2007787"/>
            <a:chExt cx="2901418" cy="2898617"/>
          </a:xfrm>
        </p:grpSpPr>
        <p:sp>
          <p:nvSpPr>
            <p:cNvPr id="7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8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9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10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80363" y="4609610"/>
            <a:ext cx="391836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Error rate: 27.5%</a:t>
            </a:r>
            <a:endParaRPr lang="zh-CN" altLang="en-US" sz="105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2" name="组 8"/>
          <p:cNvGrpSpPr>
            <a:grpSpLocks noChangeAspect="1"/>
          </p:cNvGrpSpPr>
          <p:nvPr/>
        </p:nvGrpSpPr>
        <p:grpSpPr>
          <a:xfrm>
            <a:off x="915725" y="5228464"/>
            <a:ext cx="182346" cy="182171"/>
            <a:chOff x="3136637" y="2007787"/>
            <a:chExt cx="2901418" cy="2898617"/>
          </a:xfrm>
        </p:grpSpPr>
        <p:sp>
          <p:nvSpPr>
            <p:cNvPr id="13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14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15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16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80363" y="5100980"/>
            <a:ext cx="49783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Feature selection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7071" y="1555297"/>
            <a:ext cx="1162100" cy="2821960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组 8"/>
          <p:cNvGrpSpPr>
            <a:grpSpLocks noChangeAspect="1"/>
          </p:cNvGrpSpPr>
          <p:nvPr/>
        </p:nvGrpSpPr>
        <p:grpSpPr>
          <a:xfrm>
            <a:off x="915725" y="5719834"/>
            <a:ext cx="182346" cy="182171"/>
            <a:chOff x="3136637" y="2007787"/>
            <a:chExt cx="2901418" cy="2898617"/>
          </a:xfrm>
        </p:grpSpPr>
        <p:sp>
          <p:nvSpPr>
            <p:cNvPr id="2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180363" y="5592350"/>
            <a:ext cx="49783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inear non-separable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5" name="组 8"/>
          <p:cNvGrpSpPr>
            <a:grpSpLocks noChangeAspect="1"/>
          </p:cNvGrpSpPr>
          <p:nvPr/>
        </p:nvGrpSpPr>
        <p:grpSpPr>
          <a:xfrm>
            <a:off x="917071" y="6229087"/>
            <a:ext cx="182346" cy="182171"/>
            <a:chOff x="3136637" y="2007787"/>
            <a:chExt cx="2901418" cy="2898617"/>
          </a:xfrm>
        </p:grpSpPr>
        <p:sp>
          <p:nvSpPr>
            <p:cNvPr id="2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  <p:sp>
          <p:nvSpPr>
            <p:cNvPr id="2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BF3420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81709" y="6101603"/>
            <a:ext cx="49783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Time complexity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34073" y="1568407"/>
            <a:ext cx="1162100" cy="2821960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4" grpId="0"/>
      <p:bldP spid="30" grpId="0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422" y="692716"/>
            <a:ext cx="471307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Conclusion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1318496" y="1732901"/>
            <a:ext cx="182346" cy="182171"/>
            <a:chOff x="3136637" y="2007787"/>
            <a:chExt cx="2901418" cy="2898617"/>
          </a:xfrm>
        </p:grpSpPr>
        <p:sp>
          <p:nvSpPr>
            <p:cNvPr id="4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7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83134" y="1574640"/>
            <a:ext cx="695126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152,050 records from Billboard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9" name="组 8"/>
          <p:cNvGrpSpPr>
            <a:grpSpLocks noChangeAspect="1"/>
          </p:cNvGrpSpPr>
          <p:nvPr/>
        </p:nvGrpSpPr>
        <p:grpSpPr>
          <a:xfrm>
            <a:off x="1318496" y="2289587"/>
            <a:ext cx="182346" cy="182171"/>
            <a:chOff x="3136637" y="2007787"/>
            <a:chExt cx="2901418" cy="2898617"/>
          </a:xfrm>
        </p:grpSpPr>
        <p:sp>
          <p:nvSpPr>
            <p:cNvPr id="1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83133" y="2131326"/>
            <a:ext cx="695126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14,200 songs training data</a:t>
            </a:r>
            <a:endParaRPr lang="en-US" altLang="zh-CN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" name="组 14"/>
          <p:cNvGrpSpPr>
            <a:grpSpLocks noChangeAspect="1"/>
          </p:cNvGrpSpPr>
          <p:nvPr/>
        </p:nvGrpSpPr>
        <p:grpSpPr>
          <a:xfrm>
            <a:off x="1318496" y="2849584"/>
            <a:ext cx="182346" cy="182171"/>
            <a:chOff x="3136637" y="2007787"/>
            <a:chExt cx="2901418" cy="2898617"/>
          </a:xfrm>
        </p:grpSpPr>
        <p:sp>
          <p:nvSpPr>
            <p:cNvPr id="16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7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8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19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20" name="组 19"/>
          <p:cNvGrpSpPr>
            <a:grpSpLocks noChangeAspect="1"/>
          </p:cNvGrpSpPr>
          <p:nvPr/>
        </p:nvGrpSpPr>
        <p:grpSpPr>
          <a:xfrm>
            <a:off x="1318497" y="3386063"/>
            <a:ext cx="182346" cy="182171"/>
            <a:chOff x="3136637" y="2007787"/>
            <a:chExt cx="2901418" cy="2898617"/>
          </a:xfrm>
        </p:grpSpPr>
        <p:sp>
          <p:nvSpPr>
            <p:cNvPr id="21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2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3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4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583134" y="3245731"/>
            <a:ext cx="568634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72.5% Accuracy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83134" y="2701526"/>
            <a:ext cx="64116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7 data mining classifiers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7" name="组 26"/>
          <p:cNvGrpSpPr>
            <a:grpSpLocks noChangeAspect="1"/>
          </p:cNvGrpSpPr>
          <p:nvPr/>
        </p:nvGrpSpPr>
        <p:grpSpPr>
          <a:xfrm>
            <a:off x="1318496" y="3920960"/>
            <a:ext cx="182346" cy="182171"/>
            <a:chOff x="3136637" y="2007787"/>
            <a:chExt cx="2901418" cy="2898617"/>
          </a:xfrm>
        </p:grpSpPr>
        <p:sp>
          <p:nvSpPr>
            <p:cNvPr id="28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0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583134" y="3780628"/>
            <a:ext cx="497830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And 1 advice for music industry:</a:t>
            </a:r>
          </a:p>
        </p:txBody>
      </p:sp>
      <p:sp>
        <p:nvSpPr>
          <p:cNvPr id="33" name="矩形 32"/>
          <p:cNvSpPr/>
          <p:nvPr/>
        </p:nvSpPr>
        <p:spPr>
          <a:xfrm>
            <a:off x="788422" y="4729627"/>
            <a:ext cx="756086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When to strengthen the media campaign?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2" y="1697868"/>
            <a:ext cx="1906852" cy="6377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3394" y="250564"/>
            <a:ext cx="4172700" cy="15081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 </a:t>
            </a:r>
            <a:r>
              <a:rPr lang="en-US" altLang="zh-CN" sz="32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Trend</a:t>
            </a:r>
          </a:p>
          <a:p>
            <a:r>
              <a:rPr lang="en-US" altLang="zh-CN" sz="4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Forecasting</a:t>
            </a:r>
            <a:endParaRPr lang="en-US" altLang="zh-CN" sz="4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 Songs</a:t>
            </a:r>
            <a:r>
              <a:rPr lang="zh-CN" altLang="en-US" sz="1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on</a:t>
            </a:r>
            <a:endParaRPr lang="zh-CN" altLang="en-US" sz="1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8170" y="5047989"/>
            <a:ext cx="1991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Yuan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Qu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Weiting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Gao</a:t>
            </a:r>
            <a:endParaRPr kumimoji="1" lang="zh-CN" altLang="en-US" sz="24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4729" y="3134451"/>
            <a:ext cx="5022730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Thank You!</a:t>
            </a:r>
            <a:endParaRPr lang="en-US" altLang="zh-CN" sz="6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11110" y="2973954"/>
            <a:ext cx="1281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Hot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100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组合 29"/>
          <p:cNvGrpSpPr/>
          <p:nvPr/>
        </p:nvGrpSpPr>
        <p:grpSpPr>
          <a:xfrm>
            <a:off x="821320" y="2853862"/>
            <a:ext cx="2880320" cy="2019718"/>
            <a:chOff x="961628" y="1507887"/>
            <a:chExt cx="2880320" cy="2019718"/>
          </a:xfrm>
        </p:grpSpPr>
        <p:grpSp>
          <p:nvGrpSpPr>
            <p:cNvPr id="10" name="组合 30"/>
            <p:cNvGrpSpPr/>
            <p:nvPr/>
          </p:nvGrpSpPr>
          <p:grpSpPr>
            <a:xfrm>
              <a:off x="961628" y="1507887"/>
              <a:ext cx="2880320" cy="775829"/>
              <a:chOff x="637592" y="1779662"/>
              <a:chExt cx="2880320" cy="360040"/>
            </a:xfrm>
          </p:grpSpPr>
          <p:cxnSp>
            <p:nvCxnSpPr>
              <p:cNvPr id="14" name="直接连接符 34"/>
              <p:cNvCxnSpPr/>
              <p:nvPr/>
            </p:nvCxnSpPr>
            <p:spPr>
              <a:xfrm>
                <a:off x="637592" y="1779662"/>
                <a:ext cx="1957772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5"/>
              <p:cNvCxnSpPr/>
              <p:nvPr/>
            </p:nvCxnSpPr>
            <p:spPr>
              <a:xfrm>
                <a:off x="2595364" y="1779662"/>
                <a:ext cx="922548" cy="3600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31"/>
            <p:cNvGrpSpPr/>
            <p:nvPr/>
          </p:nvGrpSpPr>
          <p:grpSpPr>
            <a:xfrm flipV="1">
              <a:off x="961628" y="2751776"/>
              <a:ext cx="2880320" cy="775829"/>
              <a:chOff x="637592" y="1779662"/>
              <a:chExt cx="2880320" cy="360040"/>
            </a:xfrm>
          </p:grpSpPr>
          <p:cxnSp>
            <p:nvCxnSpPr>
              <p:cNvPr id="12" name="直接连接符 32"/>
              <p:cNvCxnSpPr/>
              <p:nvPr/>
            </p:nvCxnSpPr>
            <p:spPr>
              <a:xfrm>
                <a:off x="637592" y="1779662"/>
                <a:ext cx="1957772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33"/>
              <p:cNvCxnSpPr/>
              <p:nvPr/>
            </p:nvCxnSpPr>
            <p:spPr>
              <a:xfrm>
                <a:off x="2595364" y="1779662"/>
                <a:ext cx="922548" cy="3600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38"/>
          <p:cNvGrpSpPr/>
          <p:nvPr/>
        </p:nvGrpSpPr>
        <p:grpSpPr>
          <a:xfrm flipH="1">
            <a:off x="5529907" y="2853862"/>
            <a:ext cx="2880320" cy="2019711"/>
            <a:chOff x="961628" y="1507890"/>
            <a:chExt cx="2880320" cy="2019711"/>
          </a:xfrm>
        </p:grpSpPr>
        <p:grpSp>
          <p:nvGrpSpPr>
            <p:cNvPr id="19" name="组合 39"/>
            <p:cNvGrpSpPr/>
            <p:nvPr/>
          </p:nvGrpSpPr>
          <p:grpSpPr>
            <a:xfrm>
              <a:off x="961628" y="1507890"/>
              <a:ext cx="2880320" cy="775993"/>
              <a:chOff x="637592" y="1779662"/>
              <a:chExt cx="2880320" cy="360116"/>
            </a:xfrm>
          </p:grpSpPr>
          <p:cxnSp>
            <p:nvCxnSpPr>
              <p:cNvPr id="23" name="直接连接符 43"/>
              <p:cNvCxnSpPr/>
              <p:nvPr/>
            </p:nvCxnSpPr>
            <p:spPr>
              <a:xfrm>
                <a:off x="637592" y="1779662"/>
                <a:ext cx="1957772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44"/>
              <p:cNvCxnSpPr/>
              <p:nvPr/>
            </p:nvCxnSpPr>
            <p:spPr>
              <a:xfrm>
                <a:off x="2595364" y="1779738"/>
                <a:ext cx="922548" cy="3600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40"/>
            <p:cNvGrpSpPr/>
            <p:nvPr/>
          </p:nvGrpSpPr>
          <p:grpSpPr>
            <a:xfrm flipV="1">
              <a:off x="961628" y="2751772"/>
              <a:ext cx="2880320" cy="775829"/>
              <a:chOff x="637592" y="1779662"/>
              <a:chExt cx="2880320" cy="360040"/>
            </a:xfrm>
          </p:grpSpPr>
          <p:cxnSp>
            <p:nvCxnSpPr>
              <p:cNvPr id="21" name="直接连接符 41"/>
              <p:cNvCxnSpPr/>
              <p:nvPr/>
            </p:nvCxnSpPr>
            <p:spPr>
              <a:xfrm>
                <a:off x="637592" y="1779662"/>
                <a:ext cx="1957772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2"/>
              <p:cNvCxnSpPr/>
              <p:nvPr/>
            </p:nvCxnSpPr>
            <p:spPr>
              <a:xfrm>
                <a:off x="2595364" y="1779662"/>
                <a:ext cx="922548" cy="3600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 34"/>
          <p:cNvGrpSpPr/>
          <p:nvPr/>
        </p:nvGrpSpPr>
        <p:grpSpPr>
          <a:xfrm>
            <a:off x="3136637" y="2405993"/>
            <a:ext cx="2901418" cy="2898617"/>
            <a:chOff x="3136637" y="2007787"/>
            <a:chExt cx="2901418" cy="2898617"/>
          </a:xfrm>
        </p:grpSpPr>
        <p:sp>
          <p:nvSpPr>
            <p:cNvPr id="2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2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11090" y="542621"/>
            <a:ext cx="2239204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4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</a:t>
            </a:r>
          </a:p>
        </p:txBody>
      </p:sp>
      <p:sp>
        <p:nvSpPr>
          <p:cNvPr id="33" name="矩形 32"/>
          <p:cNvSpPr/>
          <p:nvPr/>
        </p:nvSpPr>
        <p:spPr>
          <a:xfrm>
            <a:off x="3965794" y="3216332"/>
            <a:ext cx="12999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Raw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</a:t>
            </a:r>
          </a:p>
        </p:txBody>
      </p:sp>
      <p:sp>
        <p:nvSpPr>
          <p:cNvPr id="37" name="矩形 36"/>
          <p:cNvSpPr/>
          <p:nvPr/>
        </p:nvSpPr>
        <p:spPr>
          <a:xfrm>
            <a:off x="6681722" y="2968679"/>
            <a:ext cx="149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Artist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100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4279" y="4291824"/>
            <a:ext cx="202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Billboard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200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81722" y="4291824"/>
            <a:ext cx="1490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Social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50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1572" y="1949906"/>
            <a:ext cx="249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Since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08/15/2009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Song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ranking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8099" y="1949906"/>
            <a:ext cx="249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Since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07/26/2014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Artist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ranking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3119" y="4947562"/>
            <a:ext cx="249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Album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ranking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Since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08/15/2009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54003" y="4947561"/>
            <a:ext cx="3145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The most influential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50 </a:t>
            </a:r>
            <a:r>
              <a:rPr lang="en-US" altLang="zh-CN" sz="2400" dirty="0">
                <a:solidFill>
                  <a:schemeClr val="bg1"/>
                </a:solidFill>
              </a:rPr>
              <a:t>artists in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social </a:t>
            </a:r>
            <a:r>
              <a:rPr lang="en-US" altLang="zh-CN" sz="2400" dirty="0">
                <a:solidFill>
                  <a:schemeClr val="bg1"/>
                </a:solidFill>
              </a:rPr>
              <a:t>networking </a:t>
            </a:r>
            <a:r>
              <a:rPr lang="en-US" altLang="zh-CN" sz="2400" dirty="0" smtClean="0">
                <a:solidFill>
                  <a:schemeClr val="bg1"/>
                </a:solidFill>
              </a:rPr>
              <a:t>sites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Since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12/18/2010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15229"/>
              </p:ext>
            </p:extLst>
          </p:nvPr>
        </p:nvGraphicFramePr>
        <p:xfrm>
          <a:off x="98255" y="1324077"/>
          <a:ext cx="8947489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78377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2223157132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403781">
                  <a:extLst>
                    <a:ext uri="{9D8B030D-6E8A-4147-A177-3AD203B41FA5}">
                      <a16:colId xmlns:a16="http://schemas.microsoft.com/office/drawing/2014/main" val="2257232823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rtist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dirty="0" smtClean="0"/>
                        <a:t>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 Life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 </a:t>
                      </a:r>
                      <a:r>
                        <a:rPr lang="en-US" dirty="0" err="1" smtClean="0"/>
                        <a:t>Sheeran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6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Tremaine The Album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Trey </a:t>
                      </a:r>
                      <a:r>
                        <a:rPr lang="en-US" dirty="0" err="1" smtClean="0"/>
                        <a:t>Songz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Beauty And The Beast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Soundtrack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732437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0690"/>
              </p:ext>
            </p:extLst>
          </p:nvPr>
        </p:nvGraphicFramePr>
        <p:xfrm>
          <a:off x="98255" y="4361791"/>
          <a:ext cx="8947489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39234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1207002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819568">
                  <a:extLst>
                    <a:ext uri="{9D8B030D-6E8A-4147-A177-3AD203B41FA5}">
                      <a16:colId xmlns:a16="http://schemas.microsoft.com/office/drawing/2014/main" val="2223157132"/>
                    </a:ext>
                  </a:extLst>
                </a:gridCol>
                <a:gridCol w="1803052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624236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 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Sheeran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6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Bruno Mars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Chainsmokers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732437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Billboard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200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395" y="3685093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Artist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Hot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395" y="3685093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Social</a:t>
            </a:r>
            <a:r>
              <a:rPr lang="zh-CN" alt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50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94566"/>
              </p:ext>
            </p:extLst>
          </p:nvPr>
        </p:nvGraphicFramePr>
        <p:xfrm>
          <a:off x="104063" y="1316574"/>
          <a:ext cx="8936699" cy="21234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92506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1897355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2231571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2257232823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 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rtist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dirty="0" smtClean="0"/>
                        <a:t>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r>
                        <a:rPr lang="en-US" baseline="0" dirty="0" smtClean="0"/>
                        <a:t> of You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 </a:t>
                      </a:r>
                      <a:r>
                        <a:rPr lang="en-US" dirty="0" err="1" smtClean="0"/>
                        <a:t>Sheeran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That's What I Like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Bruno Mars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6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Something Just </a:t>
                      </a:r>
                    </a:p>
                    <a:p>
                      <a:pPr algn="ctr"/>
                      <a:r>
                        <a:rPr lang="en-US" dirty="0" smtClean="0"/>
                        <a:t>Like This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Chainsmokers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Feel It Coming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Weeknd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73243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39672"/>
              </p:ext>
            </p:extLst>
          </p:nvPr>
        </p:nvGraphicFramePr>
        <p:xfrm>
          <a:off x="104063" y="4453392"/>
          <a:ext cx="8921950" cy="1849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87318">
                  <a:extLst>
                    <a:ext uri="{9D8B030D-6E8A-4147-A177-3AD203B41FA5}">
                      <a16:colId xmlns:a16="http://schemas.microsoft.com/office/drawing/2014/main" val="2748322173"/>
                    </a:ext>
                  </a:extLst>
                </a:gridCol>
                <a:gridCol w="1814051">
                  <a:extLst>
                    <a:ext uri="{9D8B030D-6E8A-4147-A177-3AD203B41FA5}">
                      <a16:colId xmlns:a16="http://schemas.microsoft.com/office/drawing/2014/main" val="220556666"/>
                    </a:ext>
                  </a:extLst>
                </a:gridCol>
                <a:gridCol w="1430594">
                  <a:extLst>
                    <a:ext uri="{9D8B030D-6E8A-4147-A177-3AD203B41FA5}">
                      <a16:colId xmlns:a16="http://schemas.microsoft.com/office/drawing/2014/main" val="3648540553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2223157132"/>
                    </a:ext>
                  </a:extLst>
                </a:gridCol>
                <a:gridCol w="1799304">
                  <a:extLst>
                    <a:ext uri="{9D8B030D-6E8A-4147-A177-3AD203B41FA5}">
                      <a16:colId xmlns:a16="http://schemas.microsoft.com/office/drawing/2014/main" val="3364100522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3231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ank</a:t>
                      </a:r>
                      <a:r>
                        <a:rPr lang="en-US" altLang="zh-CN" dirty="0" smtClean="0"/>
                        <a:t>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err="1" smtClean="0"/>
                        <a:t>wk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Wks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on 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51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Ariana Grande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605514"/>
                  </a:ext>
                </a:extLst>
              </a:tr>
              <a:tr h="3265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Justin Bieber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Shawn Mendes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73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>
            <a:grpSpLocks noChangeAspect="1"/>
          </p:cNvGrpSpPr>
          <p:nvPr/>
        </p:nvGrpSpPr>
        <p:grpSpPr>
          <a:xfrm>
            <a:off x="1419347" y="2068527"/>
            <a:ext cx="182346" cy="182171"/>
            <a:chOff x="3136637" y="2007787"/>
            <a:chExt cx="2901418" cy="2898617"/>
          </a:xfrm>
        </p:grpSpPr>
        <p:sp>
          <p:nvSpPr>
            <p:cNvPr id="3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29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1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32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42198" y="800573"/>
            <a:ext cx="508708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Problem</a:t>
            </a:r>
            <a:r>
              <a:rPr lang="zh-CN" altLang="en-US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Formulation</a:t>
            </a:r>
            <a:endParaRPr lang="zh-CN" altLang="en-US" sz="1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2906" y="1816056"/>
            <a:ext cx="5538623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Classification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problem: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Predict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goes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up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down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next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endParaRPr lang="zh-CN" altLang="en-US" sz="11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1558" y="2873692"/>
            <a:ext cx="5866541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ime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series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data:</a:t>
            </a:r>
            <a:r>
              <a:rPr lang="zh-CN" altLang="en-US" sz="2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Regard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time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points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instances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Regard time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series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relation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labels</a:t>
            </a:r>
          </a:p>
        </p:txBody>
      </p:sp>
      <p:sp>
        <p:nvSpPr>
          <p:cNvPr id="48" name="矩形 47"/>
          <p:cNvSpPr/>
          <p:nvPr/>
        </p:nvSpPr>
        <p:spPr>
          <a:xfrm>
            <a:off x="1791559" y="4424378"/>
            <a:ext cx="5087089" cy="10452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Various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charts:</a:t>
            </a:r>
            <a:r>
              <a:rPr lang="zh-CN" alt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Extract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relation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attributes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4" name="组 53"/>
          <p:cNvGrpSpPr>
            <a:grpSpLocks noChangeAspect="1"/>
          </p:cNvGrpSpPr>
          <p:nvPr/>
        </p:nvGrpSpPr>
        <p:grpSpPr>
          <a:xfrm>
            <a:off x="1419347" y="3161188"/>
            <a:ext cx="182346" cy="182171"/>
            <a:chOff x="3136637" y="2007787"/>
            <a:chExt cx="2901418" cy="2898617"/>
          </a:xfrm>
        </p:grpSpPr>
        <p:sp>
          <p:nvSpPr>
            <p:cNvPr id="55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6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7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58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  <p:grpSp>
        <p:nvGrpSpPr>
          <p:cNvPr id="59" name="组 58"/>
          <p:cNvGrpSpPr>
            <a:grpSpLocks noChangeAspect="1"/>
          </p:cNvGrpSpPr>
          <p:nvPr/>
        </p:nvGrpSpPr>
        <p:grpSpPr>
          <a:xfrm>
            <a:off x="1419347" y="4649680"/>
            <a:ext cx="182346" cy="182171"/>
            <a:chOff x="3136637" y="2007787"/>
            <a:chExt cx="2901418" cy="2898617"/>
          </a:xfrm>
        </p:grpSpPr>
        <p:sp>
          <p:nvSpPr>
            <p:cNvPr id="60" name="弧形 50"/>
            <p:cNvSpPr>
              <a:spLocks noChangeAspect="1"/>
            </p:cNvSpPr>
            <p:nvPr/>
          </p:nvSpPr>
          <p:spPr>
            <a:xfrm rot="5400000">
              <a:off x="3158054" y="2007787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1" name="弧形 52"/>
            <p:cNvSpPr>
              <a:spLocks noChangeAspect="1"/>
            </p:cNvSpPr>
            <p:nvPr/>
          </p:nvSpPr>
          <p:spPr>
            <a:xfrm>
              <a:off x="3136637" y="2008910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2" name="弧形 53"/>
            <p:cNvSpPr>
              <a:spLocks noChangeAspect="1"/>
            </p:cNvSpPr>
            <p:nvPr/>
          </p:nvSpPr>
          <p:spPr>
            <a:xfrm rot="16200000">
              <a:off x="3139440" y="2026404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  <p:sp>
          <p:nvSpPr>
            <p:cNvPr id="63" name="弧形 54"/>
            <p:cNvSpPr>
              <a:spLocks noChangeAspect="1"/>
            </p:cNvSpPr>
            <p:nvPr/>
          </p:nvSpPr>
          <p:spPr>
            <a:xfrm rot="10800000">
              <a:off x="3158055" y="2026403"/>
              <a:ext cx="2880000" cy="2880000"/>
            </a:xfrm>
            <a:prstGeom prst="arc">
              <a:avLst>
                <a:gd name="adj1" fmla="val 10802728"/>
                <a:gd name="adj2" fmla="val 16203320"/>
              </a:avLst>
            </a:prstGeom>
            <a:noFill/>
            <a:ln w="571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BF34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0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184548" y="735466"/>
            <a:ext cx="4488333" cy="4905820"/>
            <a:chOff x="2081312" y="735466"/>
            <a:chExt cx="4488333" cy="4905820"/>
          </a:xfrm>
        </p:grpSpPr>
        <p:sp>
          <p:nvSpPr>
            <p:cNvPr id="2" name="弦形 20"/>
            <p:cNvSpPr/>
            <p:nvPr/>
          </p:nvSpPr>
          <p:spPr>
            <a:xfrm rot="4326166">
              <a:off x="2973951" y="666231"/>
              <a:ext cx="1449126" cy="3234404"/>
            </a:xfrm>
            <a:custGeom>
              <a:avLst/>
              <a:gdLst/>
              <a:ahLst/>
              <a:cxnLst/>
              <a:rect l="l" t="t" r="r" b="b"/>
              <a:pathLst>
                <a:path w="976515" h="2179550">
                  <a:moveTo>
                    <a:pt x="721" y="827023"/>
                  </a:moveTo>
                  <a:lnTo>
                    <a:pt x="431684" y="510647"/>
                  </a:lnTo>
                  <a:lnTo>
                    <a:pt x="976515" y="2179550"/>
                  </a:lnTo>
                  <a:cubicBezTo>
                    <a:pt x="546432" y="2038102"/>
                    <a:pt x="209395" y="1700327"/>
                    <a:pt x="68889" y="1269935"/>
                  </a:cubicBezTo>
                  <a:cubicBezTo>
                    <a:pt x="21613" y="1125121"/>
                    <a:pt x="-1513" y="975644"/>
                    <a:pt x="721" y="827023"/>
                  </a:cubicBezTo>
                  <a:close/>
                  <a:moveTo>
                    <a:pt x="251160" y="21907"/>
                  </a:moveTo>
                  <a:cubicBezTo>
                    <a:pt x="254984" y="14076"/>
                    <a:pt x="259946" y="7019"/>
                    <a:pt x="264978" y="0"/>
                  </a:cubicBezTo>
                  <a:lnTo>
                    <a:pt x="265768" y="2419"/>
                  </a:lnTo>
                  <a:close/>
                  <a:moveTo>
                    <a:pt x="5323" y="716406"/>
                  </a:moveTo>
                  <a:lnTo>
                    <a:pt x="203" y="802696"/>
                  </a:lnTo>
                  <a:cubicBezTo>
                    <a:pt x="-574" y="773801"/>
                    <a:pt x="833" y="744974"/>
                    <a:pt x="5323" y="716406"/>
                  </a:cubicBezTo>
                  <a:close/>
                  <a:moveTo>
                    <a:pt x="164474" y="164768"/>
                  </a:moveTo>
                  <a:cubicBezTo>
                    <a:pt x="175948" y="140419"/>
                    <a:pt x="189215" y="116946"/>
                    <a:pt x="205085" y="94955"/>
                  </a:cubicBezTo>
                  <a:close/>
                  <a:moveTo>
                    <a:pt x="27800" y="553402"/>
                  </a:moveTo>
                  <a:lnTo>
                    <a:pt x="12987" y="636081"/>
                  </a:lnTo>
                  <a:cubicBezTo>
                    <a:pt x="15579" y="608141"/>
                    <a:pt x="20198" y="580481"/>
                    <a:pt x="27800" y="553402"/>
                  </a:cubicBezTo>
                  <a:close/>
                  <a:moveTo>
                    <a:pt x="95615" y="315745"/>
                  </a:moveTo>
                  <a:cubicBezTo>
                    <a:pt x="104369" y="289819"/>
                    <a:pt x="114984" y="264570"/>
                    <a:pt x="128372" y="240524"/>
                  </a:cubicBezTo>
                  <a:close/>
                  <a:moveTo>
                    <a:pt x="49968" y="450037"/>
                  </a:moveTo>
                  <a:cubicBezTo>
                    <a:pt x="55212" y="431044"/>
                    <a:pt x="60853" y="412148"/>
                    <a:pt x="69001" y="394042"/>
                  </a:cubicBezTo>
                  <a:lnTo>
                    <a:pt x="44988" y="473257"/>
                  </a:lnTo>
                  <a:cubicBezTo>
                    <a:pt x="45822" y="465305"/>
                    <a:pt x="47863" y="457663"/>
                    <a:pt x="49968" y="45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弦形 23"/>
            <p:cNvSpPr/>
            <p:nvPr/>
          </p:nvSpPr>
          <p:spPr>
            <a:xfrm rot="8633980">
              <a:off x="4656480" y="735466"/>
              <a:ext cx="1449158" cy="3234405"/>
            </a:xfrm>
            <a:custGeom>
              <a:avLst/>
              <a:gdLst/>
              <a:ahLst/>
              <a:cxnLst/>
              <a:rect l="l" t="t" r="r" b="b"/>
              <a:pathLst>
                <a:path w="976536" h="2179550">
                  <a:moveTo>
                    <a:pt x="249861" y="24000"/>
                  </a:moveTo>
                  <a:cubicBezTo>
                    <a:pt x="254056" y="15428"/>
                    <a:pt x="259486" y="7692"/>
                    <a:pt x="264999" y="0"/>
                  </a:cubicBezTo>
                  <a:lnTo>
                    <a:pt x="265828" y="2540"/>
                  </a:lnTo>
                  <a:close/>
                  <a:moveTo>
                    <a:pt x="163416" y="167032"/>
                  </a:moveTo>
                  <a:cubicBezTo>
                    <a:pt x="174787" y="142557"/>
                    <a:pt x="188047" y="119005"/>
                    <a:pt x="203874" y="96907"/>
                  </a:cubicBezTo>
                  <a:close/>
                  <a:moveTo>
                    <a:pt x="94823" y="318135"/>
                  </a:moveTo>
                  <a:cubicBezTo>
                    <a:pt x="103445" y="292133"/>
                    <a:pt x="114026" y="266843"/>
                    <a:pt x="127341" y="242733"/>
                  </a:cubicBezTo>
                  <a:close/>
                  <a:moveTo>
                    <a:pt x="44478" y="475734"/>
                  </a:moveTo>
                  <a:cubicBezTo>
                    <a:pt x="50087" y="448680"/>
                    <a:pt x="57722" y="422126"/>
                    <a:pt x="68204" y="396450"/>
                  </a:cubicBezTo>
                  <a:close/>
                  <a:moveTo>
                    <a:pt x="12765" y="638620"/>
                  </a:moveTo>
                  <a:cubicBezTo>
                    <a:pt x="15203" y="610692"/>
                    <a:pt x="19766" y="583054"/>
                    <a:pt x="27267" y="555983"/>
                  </a:cubicBezTo>
                  <a:close/>
                  <a:moveTo>
                    <a:pt x="279" y="805278"/>
                  </a:moveTo>
                  <a:cubicBezTo>
                    <a:pt x="-651" y="776449"/>
                    <a:pt x="698" y="747685"/>
                    <a:pt x="5080" y="719171"/>
                  </a:cubicBezTo>
                  <a:close/>
                  <a:moveTo>
                    <a:pt x="537404" y="1943065"/>
                  </a:moveTo>
                  <a:cubicBezTo>
                    <a:pt x="321313" y="1771747"/>
                    <a:pt x="156726" y="1538930"/>
                    <a:pt x="68910" y="1269935"/>
                  </a:cubicBezTo>
                  <a:cubicBezTo>
                    <a:pt x="22163" y="1126742"/>
                    <a:pt x="-971" y="978990"/>
                    <a:pt x="847" y="832007"/>
                  </a:cubicBezTo>
                  <a:lnTo>
                    <a:pt x="432413" y="512816"/>
                  </a:lnTo>
                  <a:lnTo>
                    <a:pt x="976536" y="2179550"/>
                  </a:lnTo>
                  <a:cubicBezTo>
                    <a:pt x="815255" y="2126507"/>
                    <a:pt x="667058" y="2045856"/>
                    <a:pt x="537404" y="1943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弦形 26"/>
            <p:cNvSpPr/>
            <p:nvPr/>
          </p:nvSpPr>
          <p:spPr>
            <a:xfrm rot="12929543">
              <a:off x="5119849" y="2352162"/>
              <a:ext cx="1449796" cy="3234405"/>
            </a:xfrm>
            <a:custGeom>
              <a:avLst/>
              <a:gdLst/>
              <a:ahLst/>
              <a:cxnLst/>
              <a:rect l="l" t="t" r="r" b="b"/>
              <a:pathLst>
                <a:path w="976966" h="2179550">
                  <a:moveTo>
                    <a:pt x="259407" y="9548"/>
                  </a:moveTo>
                  <a:cubicBezTo>
                    <a:pt x="261061" y="6119"/>
                    <a:pt x="263239" y="3056"/>
                    <a:pt x="265429" y="0"/>
                  </a:cubicBezTo>
                  <a:lnTo>
                    <a:pt x="265856" y="1307"/>
                  </a:lnTo>
                  <a:close/>
                  <a:moveTo>
                    <a:pt x="171270" y="151452"/>
                  </a:moveTo>
                  <a:cubicBezTo>
                    <a:pt x="182997" y="128666"/>
                    <a:pt x="195840" y="106416"/>
                    <a:pt x="211358" y="85725"/>
                  </a:cubicBezTo>
                  <a:close/>
                  <a:moveTo>
                    <a:pt x="100836" y="301712"/>
                  </a:moveTo>
                  <a:cubicBezTo>
                    <a:pt x="110271" y="276716"/>
                    <a:pt x="120885" y="252146"/>
                    <a:pt x="134381" y="228862"/>
                  </a:cubicBezTo>
                  <a:close/>
                  <a:moveTo>
                    <a:pt x="48554" y="458734"/>
                  </a:moveTo>
                  <a:cubicBezTo>
                    <a:pt x="55239" y="432038"/>
                    <a:pt x="63171" y="405657"/>
                    <a:pt x="74139" y="380253"/>
                  </a:cubicBezTo>
                  <a:close/>
                  <a:moveTo>
                    <a:pt x="14855" y="621226"/>
                  </a:moveTo>
                  <a:cubicBezTo>
                    <a:pt x="18484" y="592975"/>
                    <a:pt x="23483" y="564927"/>
                    <a:pt x="31654" y="537532"/>
                  </a:cubicBezTo>
                  <a:close/>
                  <a:moveTo>
                    <a:pt x="334" y="787642"/>
                  </a:moveTo>
                  <a:cubicBezTo>
                    <a:pt x="569" y="757672"/>
                    <a:pt x="2380" y="727776"/>
                    <a:pt x="7511" y="698199"/>
                  </a:cubicBezTo>
                  <a:close/>
                  <a:moveTo>
                    <a:pt x="976966" y="2179550"/>
                  </a:moveTo>
                  <a:cubicBezTo>
                    <a:pt x="546883" y="2038102"/>
                    <a:pt x="209846" y="1700327"/>
                    <a:pt x="69340" y="1269935"/>
                  </a:cubicBezTo>
                  <a:cubicBezTo>
                    <a:pt x="18998" y="1115730"/>
                    <a:pt x="-3959" y="956238"/>
                    <a:pt x="558" y="798143"/>
                  </a:cubicBezTo>
                  <a:lnTo>
                    <a:pt x="427961" y="4978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弦形 30"/>
            <p:cNvSpPr/>
            <p:nvPr/>
          </p:nvSpPr>
          <p:spPr>
            <a:xfrm rot="17308887">
              <a:off x="3696985" y="3299498"/>
              <a:ext cx="1449172" cy="3234404"/>
            </a:xfrm>
            <a:custGeom>
              <a:avLst/>
              <a:gdLst/>
              <a:ahLst/>
              <a:cxnLst/>
              <a:rect l="l" t="t" r="r" b="b"/>
              <a:pathLst>
                <a:path w="976545" h="2179550">
                  <a:moveTo>
                    <a:pt x="5001" y="720091"/>
                  </a:moveTo>
                  <a:lnTo>
                    <a:pt x="309" y="806257"/>
                  </a:lnTo>
                  <a:cubicBezTo>
                    <a:pt x="-678" y="777410"/>
                    <a:pt x="653" y="748627"/>
                    <a:pt x="5001" y="720091"/>
                  </a:cubicBezTo>
                  <a:close/>
                  <a:moveTo>
                    <a:pt x="27092" y="556842"/>
                  </a:moveTo>
                  <a:lnTo>
                    <a:pt x="12683" y="639580"/>
                  </a:lnTo>
                  <a:cubicBezTo>
                    <a:pt x="15068" y="611617"/>
                    <a:pt x="19618" y="583948"/>
                    <a:pt x="27092" y="556842"/>
                  </a:cubicBezTo>
                  <a:close/>
                  <a:moveTo>
                    <a:pt x="67939" y="397256"/>
                  </a:moveTo>
                  <a:lnTo>
                    <a:pt x="44287" y="476668"/>
                  </a:lnTo>
                  <a:cubicBezTo>
                    <a:pt x="49850" y="449567"/>
                    <a:pt x="57477" y="422975"/>
                    <a:pt x="67939" y="397256"/>
                  </a:cubicBezTo>
                  <a:close/>
                  <a:moveTo>
                    <a:pt x="126994" y="243479"/>
                  </a:moveTo>
                  <a:lnTo>
                    <a:pt x="94527" y="319034"/>
                  </a:lnTo>
                  <a:cubicBezTo>
                    <a:pt x="103111" y="292975"/>
                    <a:pt x="113691" y="267640"/>
                    <a:pt x="126994" y="243479"/>
                  </a:cubicBezTo>
                  <a:close/>
                  <a:moveTo>
                    <a:pt x="203462" y="97574"/>
                  </a:moveTo>
                  <a:lnTo>
                    <a:pt x="163020" y="167881"/>
                  </a:lnTo>
                  <a:cubicBezTo>
                    <a:pt x="174366" y="143337"/>
                    <a:pt x="187636" y="119733"/>
                    <a:pt x="203462" y="97574"/>
                  </a:cubicBezTo>
                  <a:close/>
                  <a:moveTo>
                    <a:pt x="432679" y="513603"/>
                  </a:moveTo>
                  <a:lnTo>
                    <a:pt x="976545" y="2179550"/>
                  </a:lnTo>
                  <a:cubicBezTo>
                    <a:pt x="546462" y="2038102"/>
                    <a:pt x="209425" y="1700327"/>
                    <a:pt x="68919" y="1269935"/>
                  </a:cubicBezTo>
                  <a:cubicBezTo>
                    <a:pt x="22365" y="1127332"/>
                    <a:pt x="-771" y="980208"/>
                    <a:pt x="895" y="833822"/>
                  </a:cubicBezTo>
                  <a:close/>
                  <a:moveTo>
                    <a:pt x="265008" y="0"/>
                  </a:moveTo>
                  <a:lnTo>
                    <a:pt x="265851" y="2581"/>
                  </a:lnTo>
                  <a:lnTo>
                    <a:pt x="249376" y="24783"/>
                  </a:lnTo>
                  <a:cubicBezTo>
                    <a:pt x="253709" y="15934"/>
                    <a:pt x="259314" y="7943"/>
                    <a:pt x="265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32"/>
            <p:cNvSpPr/>
            <p:nvPr/>
          </p:nvSpPr>
          <p:spPr>
            <a:xfrm>
              <a:off x="2384205" y="2251665"/>
              <a:ext cx="1449103" cy="3234405"/>
            </a:xfrm>
            <a:custGeom>
              <a:avLst/>
              <a:gdLst/>
              <a:ahLst/>
              <a:cxnLst/>
              <a:rect l="l" t="t" r="r" b="b"/>
              <a:pathLst>
                <a:path w="976499" h="2179550">
                  <a:moveTo>
                    <a:pt x="5707" y="712205"/>
                  </a:moveTo>
                  <a:lnTo>
                    <a:pt x="105" y="798818"/>
                  </a:lnTo>
                  <a:cubicBezTo>
                    <a:pt x="-432" y="769809"/>
                    <a:pt x="1062" y="740870"/>
                    <a:pt x="5707" y="712205"/>
                  </a:cubicBezTo>
                  <a:close/>
                  <a:moveTo>
                    <a:pt x="28614" y="549532"/>
                  </a:moveTo>
                  <a:lnTo>
                    <a:pt x="13335" y="632264"/>
                  </a:lnTo>
                  <a:cubicBezTo>
                    <a:pt x="16169" y="604311"/>
                    <a:pt x="20870" y="576621"/>
                    <a:pt x="28614" y="549532"/>
                  </a:cubicBezTo>
                  <a:close/>
                  <a:moveTo>
                    <a:pt x="430604" y="507387"/>
                  </a:moveTo>
                  <a:lnTo>
                    <a:pt x="976499" y="2179550"/>
                  </a:lnTo>
                  <a:cubicBezTo>
                    <a:pt x="546416" y="2038102"/>
                    <a:pt x="209379" y="1700327"/>
                    <a:pt x="68873" y="1269935"/>
                  </a:cubicBezTo>
                  <a:cubicBezTo>
                    <a:pt x="20807" y="1122700"/>
                    <a:pt x="-2295" y="970645"/>
                    <a:pt x="546" y="819579"/>
                  </a:cubicBezTo>
                  <a:close/>
                  <a:moveTo>
                    <a:pt x="70200" y="390469"/>
                  </a:moveTo>
                  <a:lnTo>
                    <a:pt x="45771" y="469532"/>
                  </a:lnTo>
                  <a:cubicBezTo>
                    <a:pt x="51756" y="442576"/>
                    <a:pt x="59507" y="416061"/>
                    <a:pt x="70200" y="390469"/>
                  </a:cubicBezTo>
                  <a:close/>
                  <a:moveTo>
                    <a:pt x="129902" y="237280"/>
                  </a:moveTo>
                  <a:lnTo>
                    <a:pt x="96821" y="312151"/>
                  </a:lnTo>
                  <a:cubicBezTo>
                    <a:pt x="105771" y="286369"/>
                    <a:pt x="116427" y="261208"/>
                    <a:pt x="129902" y="237280"/>
                  </a:cubicBezTo>
                  <a:close/>
                  <a:moveTo>
                    <a:pt x="206847" y="92135"/>
                  </a:moveTo>
                  <a:lnTo>
                    <a:pt x="166080" y="161365"/>
                  </a:lnTo>
                  <a:cubicBezTo>
                    <a:pt x="177693" y="137249"/>
                    <a:pt x="190948" y="113935"/>
                    <a:pt x="206847" y="92135"/>
                  </a:cubicBezTo>
                  <a:close/>
                  <a:moveTo>
                    <a:pt x="264962" y="0"/>
                  </a:moveTo>
                  <a:lnTo>
                    <a:pt x="265680" y="2200"/>
                  </a:lnTo>
                  <a:lnTo>
                    <a:pt x="253131" y="18758"/>
                  </a:lnTo>
                  <a:cubicBezTo>
                    <a:pt x="256399" y="12045"/>
                    <a:pt x="260655" y="6008"/>
                    <a:pt x="26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9264388">
              <a:off x="2740829" y="1968440"/>
              <a:ext cx="124369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Labels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72441">
              <a:off x="4689178" y="1645987"/>
              <a:ext cx="1367805" cy="89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 smtClean="0">
                  <a:solidFill>
                    <a:schemeClr val="bg1"/>
                  </a:solidFill>
                </a:rPr>
                <a:t>Missing</a:t>
              </a:r>
              <a:r>
                <a:rPr lang="zh-CN" altLang="en-US" sz="2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9" name="矩形 8"/>
            <p:cNvSpPr/>
            <p:nvPr/>
          </p:nvSpPr>
          <p:spPr>
            <a:xfrm rot="15110094">
              <a:off x="2236510" y="3745576"/>
              <a:ext cx="14932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Feature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6401499">
              <a:off x="5572970" y="3531412"/>
              <a:ext cx="1035227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Peak</a:t>
              </a:r>
              <a:endPara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3698513" y="4896653"/>
              <a:ext cx="21091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b="1" smtClean="0">
                  <a:solidFill>
                    <a:schemeClr val="bg1"/>
                  </a:solidFill>
                </a:rPr>
                <a:t>Standardization</a:t>
              </a:r>
              <a:endParaRPr lang="en-US" altLang="zh-CN" sz="2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191673" y="3101988"/>
            <a:ext cx="2825414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Preprocessing</a:t>
            </a:r>
            <a:endParaRPr lang="en-US" altLang="zh-CN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8270" y="1133504"/>
            <a:ext cx="2497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Derivation</a:t>
            </a: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Time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Series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92400"/>
              </p:ext>
            </p:extLst>
          </p:nvPr>
        </p:nvGraphicFramePr>
        <p:xfrm>
          <a:off x="576000" y="1419504"/>
          <a:ext cx="3996000" cy="3960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Date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3/25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4/15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21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Closer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8396" y="642009"/>
            <a:ext cx="50870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Derivation</a:t>
            </a:r>
            <a:endParaRPr lang="zh-CN" altLang="en-US" sz="1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9226"/>
              </p:ext>
            </p:extLst>
          </p:nvPr>
        </p:nvGraphicFramePr>
        <p:xfrm>
          <a:off x="4572000" y="1419504"/>
          <a:ext cx="2664000" cy="3960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Ranking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Date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3/18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3/25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13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4/15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</a:t>
                      </a:r>
                      <a:r>
                        <a:rPr lang="mr-IN" altLang="zh-C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0</a:t>
                      </a:r>
                      <a:r>
                        <a:rPr lang="mr-IN" sz="1800" u="none" strike="noStrike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4/29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Unknown</a:t>
                      </a:r>
                      <a:endParaRPr lang="is-IS" sz="1800" b="0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2017/05/06</a:t>
                      </a:r>
                      <a:endParaRPr lang="mr-IN" sz="1800" b="0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66023"/>
              </p:ext>
            </p:extLst>
          </p:nvPr>
        </p:nvGraphicFramePr>
        <p:xfrm>
          <a:off x="7236000" y="1419504"/>
          <a:ext cx="1332000" cy="3960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Label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altLang="zh-CN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Unknown</a:t>
                      </a:r>
                      <a:endParaRPr lang="is-IS" sz="1800" b="0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912467" y="2198914"/>
            <a:ext cx="2659533" cy="3180589"/>
          </a:xfrm>
          <a:prstGeom prst="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1778000"/>
            <a:ext cx="2659533" cy="3207657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6000" y="5497202"/>
            <a:ext cx="7992000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DOWN:</a:t>
            </a:r>
            <a:r>
              <a:rPr lang="zh-CN" alt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 number is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greater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than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UP:</a:t>
            </a:r>
            <a:r>
              <a:rPr lang="zh-CN" alt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ranking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number is less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 equal to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last</a:t>
            </a:r>
            <a:r>
              <a:rPr lang="zh-CN" altLang="en-US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week</a:t>
            </a:r>
            <a:endParaRPr lang="en-US" altLang="zh-CN" sz="2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0" y="4985657"/>
            <a:ext cx="2664000" cy="39384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3606</TotalTime>
  <Words>1794</Words>
  <Application>Microsoft Office PowerPoint</Application>
  <PresentationFormat>全屏显示(4:3)</PresentationFormat>
  <Paragraphs>1104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American Typewriter</vt:lpstr>
      <vt:lpstr>DengXian</vt:lpstr>
      <vt:lpstr>Hobo Std</vt:lpstr>
      <vt:lpstr>Mangal</vt:lpstr>
      <vt:lpstr>宋体</vt:lpstr>
      <vt:lpstr>Skia</vt:lpstr>
      <vt:lpstr>Arial</vt:lpstr>
      <vt:lpstr>Bernard MT Condensed</vt:lpstr>
      <vt:lpstr>Calibri</vt:lpstr>
      <vt:lpstr>Calibri Light</vt:lpstr>
      <vt:lpstr>Cambria Math</vt:lpstr>
      <vt:lpstr>Comic Sans MS</vt:lpstr>
      <vt:lpstr>Cooper Black</vt:lpstr>
      <vt:lpstr>Engravers MT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曲源</dc:creator>
  <cp:lastModifiedBy>weiting gao</cp:lastModifiedBy>
  <cp:revision>275</cp:revision>
  <dcterms:created xsi:type="dcterms:W3CDTF">2017-04-21T16:30:27Z</dcterms:created>
  <dcterms:modified xsi:type="dcterms:W3CDTF">2017-04-24T16:09:25Z</dcterms:modified>
</cp:coreProperties>
</file>