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4"/>
  </p:notesMasterIdLst>
  <p:handoutMasterIdLst>
    <p:handoutMasterId r:id="rId35"/>
  </p:handoutMasterIdLst>
  <p:sldIdLst>
    <p:sldId id="301" r:id="rId3"/>
    <p:sldId id="306" r:id="rId4"/>
    <p:sldId id="307" r:id="rId5"/>
    <p:sldId id="323" r:id="rId6"/>
    <p:sldId id="308" r:id="rId7"/>
    <p:sldId id="309" r:id="rId8"/>
    <p:sldId id="310" r:id="rId9"/>
    <p:sldId id="343" r:id="rId10"/>
    <p:sldId id="312" r:id="rId11"/>
    <p:sldId id="313" r:id="rId12"/>
    <p:sldId id="328" r:id="rId13"/>
    <p:sldId id="314" r:id="rId14"/>
    <p:sldId id="315" r:id="rId15"/>
    <p:sldId id="329" r:id="rId16"/>
    <p:sldId id="316" r:id="rId17"/>
    <p:sldId id="317" r:id="rId18"/>
    <p:sldId id="318" r:id="rId19"/>
    <p:sldId id="319" r:id="rId20"/>
    <p:sldId id="320" r:id="rId21"/>
    <p:sldId id="321" r:id="rId22"/>
    <p:sldId id="322" r:id="rId23"/>
    <p:sldId id="324" r:id="rId24"/>
    <p:sldId id="325" r:id="rId25"/>
    <p:sldId id="342" r:id="rId26"/>
    <p:sldId id="334" r:id="rId27"/>
    <p:sldId id="331" r:id="rId28"/>
    <p:sldId id="333" r:id="rId29"/>
    <p:sldId id="335" r:id="rId30"/>
    <p:sldId id="336" r:id="rId31"/>
    <p:sldId id="337" r:id="rId32"/>
    <p:sldId id="338"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72" userDrawn="1">
          <p15:clr>
            <a:srgbClr val="A4A3A4"/>
          </p15:clr>
        </p15:guide>
        <p15:guide id="3" orient="horz" pos="157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CBBD9-DEAA-4752-AFC8-3BCC48375062}" v="11" dt="2022-09-05T21:08:31.575"/>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autoAdjust="0"/>
    <p:restoredTop sz="94364" autoAdjust="0"/>
  </p:normalViewPr>
  <p:slideViewPr>
    <p:cSldViewPr snapToGrid="0" snapToObjects="1">
      <p:cViewPr varScale="1">
        <p:scale>
          <a:sx n="150" d="100"/>
          <a:sy n="150" d="100"/>
        </p:scale>
        <p:origin x="2292" y="120"/>
      </p:cViewPr>
      <p:guideLst>
        <p:guide orient="horz" pos="1003"/>
        <p:guide pos="272"/>
        <p:guide orient="horz" pos="1570"/>
      </p:guideLst>
    </p:cSldViewPr>
  </p:slideViewPr>
  <p:outlineViewPr>
    <p:cViewPr>
      <p:scale>
        <a:sx n="33" d="100"/>
        <a:sy n="33" d="100"/>
      </p:scale>
      <p:origin x="0" y="-1986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Qu" userId="ec5edc50-beda-45ee-80b0-55a468bf2e60" providerId="ADAL" clId="{3EBCBBD9-DEAA-4752-AFC8-3BCC48375062}"/>
    <pc:docChg chg="custSel delSld modSld">
      <pc:chgData name="Yuan Qu" userId="ec5edc50-beda-45ee-80b0-55a468bf2e60" providerId="ADAL" clId="{3EBCBBD9-DEAA-4752-AFC8-3BCC48375062}" dt="2022-09-05T21:14:16.541" v="28" actId="20577"/>
      <pc:docMkLst>
        <pc:docMk/>
      </pc:docMkLst>
      <pc:sldChg chg="addSp delSp modSp mod">
        <pc:chgData name="Yuan Qu" userId="ec5edc50-beda-45ee-80b0-55a468bf2e60" providerId="ADAL" clId="{3EBCBBD9-DEAA-4752-AFC8-3BCC48375062}" dt="2022-09-05T19:48:13.524" v="13" actId="255"/>
        <pc:sldMkLst>
          <pc:docMk/>
          <pc:sldMk cId="2272795498" sldId="312"/>
        </pc:sldMkLst>
        <pc:spChg chg="add mod">
          <ac:chgData name="Yuan Qu" userId="ec5edc50-beda-45ee-80b0-55a468bf2e60" providerId="ADAL" clId="{3EBCBBD9-DEAA-4752-AFC8-3BCC48375062}" dt="2022-09-05T19:48:01.555" v="12" actId="255"/>
          <ac:spMkLst>
            <pc:docMk/>
            <pc:sldMk cId="2272795498" sldId="312"/>
            <ac:spMk id="9" creationId="{00000000-0000-0000-0000-000000000000}"/>
          </ac:spMkLst>
        </pc:spChg>
        <pc:spChg chg="add mod">
          <ac:chgData name="Yuan Qu" userId="ec5edc50-beda-45ee-80b0-55a468bf2e60" providerId="ADAL" clId="{3EBCBBD9-DEAA-4752-AFC8-3BCC48375062}" dt="2022-09-05T19:48:13.524" v="13" actId="255"/>
          <ac:spMkLst>
            <pc:docMk/>
            <pc:sldMk cId="2272795498" sldId="312"/>
            <ac:spMk id="10" creationId="{00000000-0000-0000-0000-000000000000}"/>
          </ac:spMkLst>
        </pc:spChg>
        <pc:graphicFrameChg chg="del mod replId">
          <ac:chgData name="Yuan Qu" userId="ec5edc50-beda-45ee-80b0-55a468bf2e60" providerId="ADAL" clId="{3EBCBBD9-DEAA-4752-AFC8-3BCC48375062}" dt="2022-09-05T19:47:46.229" v="7"/>
          <ac:graphicFrameMkLst>
            <pc:docMk/>
            <pc:sldMk cId="2272795498" sldId="312"/>
            <ac:graphicFrameMk id="4" creationId="{00000000-0000-0000-0000-000000000000}"/>
          </ac:graphicFrameMkLst>
        </pc:graphicFrameChg>
        <pc:graphicFrameChg chg="del mod replId">
          <ac:chgData name="Yuan Qu" userId="ec5edc50-beda-45ee-80b0-55a468bf2e60" providerId="ADAL" clId="{3EBCBBD9-DEAA-4752-AFC8-3BCC48375062}" dt="2022-09-05T19:47:46.229" v="7"/>
          <ac:graphicFrameMkLst>
            <pc:docMk/>
            <pc:sldMk cId="2272795498" sldId="312"/>
            <ac:graphicFrameMk id="8" creationId="{00000000-0000-0000-0000-000000000000}"/>
          </ac:graphicFrameMkLst>
        </pc:graphicFrameChg>
      </pc:sldChg>
      <pc:sldChg chg="addSp delSp modSp mod">
        <pc:chgData name="Yuan Qu" userId="ec5edc50-beda-45ee-80b0-55a468bf2e60" providerId="ADAL" clId="{3EBCBBD9-DEAA-4752-AFC8-3BCC48375062}" dt="2022-09-05T21:08:07.312" v="18" actId="14100"/>
        <pc:sldMkLst>
          <pc:docMk/>
          <pc:sldMk cId="1853928420" sldId="317"/>
        </pc:sldMkLst>
        <pc:spChg chg="add mod">
          <ac:chgData name="Yuan Qu" userId="ec5edc50-beda-45ee-80b0-55a468bf2e60" providerId="ADAL" clId="{3EBCBBD9-DEAA-4752-AFC8-3BCC48375062}" dt="2022-09-05T21:07:59.902" v="16" actId="14100"/>
          <ac:spMkLst>
            <pc:docMk/>
            <pc:sldMk cId="1853928420" sldId="317"/>
            <ac:spMk id="6" creationId="{00000000-0000-0000-0000-000000000000}"/>
          </ac:spMkLst>
        </pc:spChg>
        <pc:spChg chg="add mod">
          <ac:chgData name="Yuan Qu" userId="ec5edc50-beda-45ee-80b0-55a468bf2e60" providerId="ADAL" clId="{3EBCBBD9-DEAA-4752-AFC8-3BCC48375062}" dt="2022-09-05T21:08:07.312" v="18" actId="14100"/>
          <ac:spMkLst>
            <pc:docMk/>
            <pc:sldMk cId="1853928420" sldId="317"/>
            <ac:spMk id="8" creationId="{00000000-0000-0000-0000-000000000000}"/>
          </ac:spMkLst>
        </pc:spChg>
        <pc:graphicFrameChg chg="del mod replId">
          <ac:chgData name="Yuan Qu" userId="ec5edc50-beda-45ee-80b0-55a468bf2e60" providerId="ADAL" clId="{3EBCBBD9-DEAA-4752-AFC8-3BCC48375062}" dt="2022-09-05T19:47:46.229" v="7"/>
          <ac:graphicFrameMkLst>
            <pc:docMk/>
            <pc:sldMk cId="1853928420" sldId="317"/>
            <ac:graphicFrameMk id="3" creationId="{00000000-0000-0000-0000-000000000000}"/>
          </ac:graphicFrameMkLst>
        </pc:graphicFrameChg>
        <pc:graphicFrameChg chg="del mod replId">
          <ac:chgData name="Yuan Qu" userId="ec5edc50-beda-45ee-80b0-55a468bf2e60" providerId="ADAL" clId="{3EBCBBD9-DEAA-4752-AFC8-3BCC48375062}" dt="2022-09-05T19:47:46.229" v="7"/>
          <ac:graphicFrameMkLst>
            <pc:docMk/>
            <pc:sldMk cId="1853928420" sldId="317"/>
            <ac:graphicFrameMk id="9" creationId="{00000000-0000-0000-0000-000000000000}"/>
          </ac:graphicFrameMkLst>
        </pc:graphicFrameChg>
      </pc:sldChg>
      <pc:sldChg chg="addSp delSp modSp mod">
        <pc:chgData name="Yuan Qu" userId="ec5edc50-beda-45ee-80b0-55a468bf2e60" providerId="ADAL" clId="{3EBCBBD9-DEAA-4752-AFC8-3BCC48375062}" dt="2022-09-05T21:08:20.988" v="23" actId="14100"/>
        <pc:sldMkLst>
          <pc:docMk/>
          <pc:sldMk cId="1541079237" sldId="318"/>
        </pc:sldMkLst>
        <pc:spChg chg="add mod">
          <ac:chgData name="Yuan Qu" userId="ec5edc50-beda-45ee-80b0-55a468bf2e60" providerId="ADAL" clId="{3EBCBBD9-DEAA-4752-AFC8-3BCC48375062}" dt="2022-09-05T21:08:20.988" v="23" actId="14100"/>
          <ac:spMkLst>
            <pc:docMk/>
            <pc:sldMk cId="1541079237" sldId="318"/>
            <ac:spMk id="6" creationId="{00000000-0000-0000-0000-000000000000}"/>
          </ac:spMkLst>
        </pc:spChg>
        <pc:spChg chg="add mod">
          <ac:chgData name="Yuan Qu" userId="ec5edc50-beda-45ee-80b0-55a468bf2e60" providerId="ADAL" clId="{3EBCBBD9-DEAA-4752-AFC8-3BCC48375062}" dt="2022-09-05T21:08:20.988" v="23" actId="14100"/>
          <ac:spMkLst>
            <pc:docMk/>
            <pc:sldMk cId="1541079237" sldId="318"/>
            <ac:spMk id="7" creationId="{00000000-0000-0000-0000-000000000000}"/>
          </ac:spMkLst>
        </pc:spChg>
        <pc:graphicFrameChg chg="del mod replId">
          <ac:chgData name="Yuan Qu" userId="ec5edc50-beda-45ee-80b0-55a468bf2e60" providerId="ADAL" clId="{3EBCBBD9-DEAA-4752-AFC8-3BCC48375062}" dt="2022-09-05T19:47:46.229" v="7"/>
          <ac:graphicFrameMkLst>
            <pc:docMk/>
            <pc:sldMk cId="1541079237" sldId="318"/>
            <ac:graphicFrameMk id="5" creationId="{00000000-0000-0000-0000-000000000000}"/>
          </ac:graphicFrameMkLst>
        </pc:graphicFrameChg>
        <pc:graphicFrameChg chg="del mod replId">
          <ac:chgData name="Yuan Qu" userId="ec5edc50-beda-45ee-80b0-55a468bf2e60" providerId="ADAL" clId="{3EBCBBD9-DEAA-4752-AFC8-3BCC48375062}" dt="2022-09-05T19:47:46.229" v="7"/>
          <ac:graphicFrameMkLst>
            <pc:docMk/>
            <pc:sldMk cId="1541079237" sldId="318"/>
            <ac:graphicFrameMk id="9" creationId="{00000000-0000-0000-0000-000000000000}"/>
          </ac:graphicFrameMkLst>
        </pc:graphicFrameChg>
      </pc:sldChg>
      <pc:sldChg chg="addSp delSp modSp mod">
        <pc:chgData name="Yuan Qu" userId="ec5edc50-beda-45ee-80b0-55a468bf2e60" providerId="ADAL" clId="{3EBCBBD9-DEAA-4752-AFC8-3BCC48375062}" dt="2022-09-05T21:08:34.154" v="25" actId="14100"/>
        <pc:sldMkLst>
          <pc:docMk/>
          <pc:sldMk cId="1738017444" sldId="319"/>
        </pc:sldMkLst>
        <pc:spChg chg="add mod">
          <ac:chgData name="Yuan Qu" userId="ec5edc50-beda-45ee-80b0-55a468bf2e60" providerId="ADAL" clId="{3EBCBBD9-DEAA-4752-AFC8-3BCC48375062}" dt="2022-09-05T21:08:34.154" v="25" actId="14100"/>
          <ac:spMkLst>
            <pc:docMk/>
            <pc:sldMk cId="1738017444" sldId="319"/>
            <ac:spMk id="6" creationId="{00000000-0000-0000-0000-000000000000}"/>
          </ac:spMkLst>
        </pc:spChg>
        <pc:graphicFrameChg chg="del mod replId">
          <ac:chgData name="Yuan Qu" userId="ec5edc50-beda-45ee-80b0-55a468bf2e60" providerId="ADAL" clId="{3EBCBBD9-DEAA-4752-AFC8-3BCC48375062}" dt="2022-09-05T19:47:46.229" v="7"/>
          <ac:graphicFrameMkLst>
            <pc:docMk/>
            <pc:sldMk cId="1738017444" sldId="319"/>
            <ac:graphicFrameMk id="7" creationId="{00000000-0000-0000-0000-000000000000}"/>
          </ac:graphicFrameMkLst>
        </pc:graphicFrameChg>
      </pc:sldChg>
      <pc:sldChg chg="del">
        <pc:chgData name="Yuan Qu" userId="ec5edc50-beda-45ee-80b0-55a468bf2e60" providerId="ADAL" clId="{3EBCBBD9-DEAA-4752-AFC8-3BCC48375062}" dt="2022-09-05T21:10:11.046" v="26" actId="47"/>
        <pc:sldMkLst>
          <pc:docMk/>
          <pc:sldMk cId="320770949" sldId="326"/>
        </pc:sldMkLst>
      </pc:sldChg>
      <pc:sldChg chg="del">
        <pc:chgData name="Yuan Qu" userId="ec5edc50-beda-45ee-80b0-55a468bf2e60" providerId="ADAL" clId="{3EBCBBD9-DEAA-4752-AFC8-3BCC48375062}" dt="2022-09-05T21:10:12.615" v="27" actId="47"/>
        <pc:sldMkLst>
          <pc:docMk/>
          <pc:sldMk cId="631770692" sldId="330"/>
        </pc:sldMkLst>
      </pc:sldChg>
      <pc:sldChg chg="modSp mod">
        <pc:chgData name="Yuan Qu" userId="ec5edc50-beda-45ee-80b0-55a468bf2e60" providerId="ADAL" clId="{3EBCBBD9-DEAA-4752-AFC8-3BCC48375062}" dt="2022-09-05T21:14:16.541" v="28" actId="20577"/>
        <pc:sldMkLst>
          <pc:docMk/>
          <pc:sldMk cId="1594362483" sldId="337"/>
        </pc:sldMkLst>
        <pc:spChg chg="mod">
          <ac:chgData name="Yuan Qu" userId="ec5edc50-beda-45ee-80b0-55a468bf2e60" providerId="ADAL" clId="{3EBCBBD9-DEAA-4752-AFC8-3BCC48375062}" dt="2022-09-05T21:14:16.541" v="28" actId="20577"/>
          <ac:spMkLst>
            <pc:docMk/>
            <pc:sldMk cId="1594362483" sldId="33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8418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userDrawn="1"/>
        </p:nvSpPr>
        <p:spPr>
          <a:xfrm>
            <a:off x="1524001" y="6453699"/>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a:t>
            </a:r>
            <a:r>
              <a:rPr lang="en-US" altLang="en-US" sz="1200" baseline="0" dirty="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All</a:t>
            </a:r>
            <a:r>
              <a:rPr lang="en-US" altLang="en-US" sz="1200" baseline="0" dirty="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Rights</a:t>
            </a:r>
            <a:r>
              <a:rPr lang="en-US" altLang="en-US" sz="1200" baseline="0" dirty="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2735"/>
            <a:ext cx="8363663" cy="1031499"/>
          </a:xfrm>
        </p:spPr>
        <p:txBody>
          <a:bodyPr anchor="b"/>
          <a:lstStyle/>
          <a:p>
            <a:r>
              <a:rPr lang="en-US" dirty="0"/>
              <a:t>Introduction to Management Science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38864"/>
            <a:ext cx="8229600" cy="478970"/>
          </a:xfrm>
        </p:spPr>
        <p:txBody>
          <a:bodyPr/>
          <a:lstStyle/>
          <a:p>
            <a:r>
              <a:rPr lang="en-US" dirty="0">
                <a:latin typeface="+mn-lt"/>
              </a:rPr>
              <a:t>Thirteenth Edition</a:t>
            </a:r>
          </a:p>
        </p:txBody>
      </p:sp>
      <p:sp>
        <p:nvSpPr>
          <p:cNvPr id="4" name="Text Placeholder 3"/>
          <p:cNvSpPr>
            <a:spLocks noGrp="1"/>
          </p:cNvSpPr>
          <p:nvPr>
            <p:ph type="body" idx="2"/>
          </p:nvPr>
        </p:nvSpPr>
        <p:spPr>
          <a:xfrm>
            <a:off x="5029200" y="1923051"/>
            <a:ext cx="3657600"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5029200" y="3114461"/>
            <a:ext cx="3657600" cy="487721"/>
          </a:xfrm>
        </p:spPr>
        <p:txBody>
          <a:bodyPr/>
          <a:lstStyle/>
          <a:p>
            <a:pPr algn="ctr"/>
            <a:r>
              <a:rPr lang="en-US" dirty="0">
                <a:latin typeface="+mn-lt"/>
              </a:rPr>
              <a:t>Management Science</a:t>
            </a:r>
            <a:endParaRPr lang="en-IN" dirty="0">
              <a:solidFill>
                <a:schemeClr val="tx1"/>
              </a:solidFill>
              <a:latin typeface="+mn-lt"/>
            </a:endParaRPr>
          </a:p>
        </p:txBody>
      </p:sp>
      <p:pic>
        <p:nvPicPr>
          <p:cNvPr id="9" name="Picture 8" descr="Front Cover: Introduction to Management Science Thirteenth Edition by Taylor.">
            <a:extLst>
              <a:ext uri="{FF2B5EF4-FFF2-40B4-BE49-F238E27FC236}">
                <a16:creationId xmlns:a16="http://schemas.microsoft.com/office/drawing/2014/main" id="{132A3CE5-6FFC-4B59-89DD-E4B27BBEA3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748" y="1892519"/>
            <a:ext cx="3364797" cy="4210788"/>
          </a:xfrm>
          <a:prstGeom prst="rect">
            <a:avLst/>
          </a:prstGeom>
          <a:ln w="9525">
            <a:solidFill>
              <a:schemeClr val="tx1"/>
            </a:solidFill>
          </a:ln>
        </p:spPr>
      </p:pic>
      <p:sp>
        <p:nvSpPr>
          <p:cNvPr id="6" name="Text Placeholder 5"/>
          <p:cNvSpPr>
            <a:spLocks noGrp="1"/>
          </p:cNvSpPr>
          <p:nvPr>
            <p:ph type="body" idx="13"/>
          </p:nvPr>
        </p:nvSpPr>
        <p:spPr>
          <a:xfrm>
            <a:off x="2645592" y="650472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 1.2</a:t>
            </a:r>
          </a:p>
        </p:txBody>
      </p:sp>
      <p:sp>
        <p:nvSpPr>
          <p:cNvPr id="3" name="Text Placeholder 2"/>
          <p:cNvSpPr>
            <a:spLocks noGrp="1"/>
          </p:cNvSpPr>
          <p:nvPr>
            <p:ph type="body" idx="1"/>
          </p:nvPr>
        </p:nvSpPr>
        <p:spPr/>
        <p:txBody>
          <a:bodyPr/>
          <a:lstStyle/>
          <a:p>
            <a:pPr eaLnBrk="1" hangingPunct="1"/>
            <a:r>
              <a:rPr lang="en-US" sz="2400" dirty="0">
                <a:latin typeface="+mn-lt"/>
              </a:rPr>
              <a:t>Management Science and Business Analytics</a:t>
            </a:r>
          </a:p>
        </p:txBody>
      </p:sp>
    </p:spTree>
    <p:extLst>
      <p:ext uri="{BB962C8B-B14F-4D97-AF65-F5344CB8AC3E}">
        <p14:creationId xmlns:p14="http://schemas.microsoft.com/office/powerpoint/2010/main" val="414672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solidFill>
                  <a:schemeClr val="tx2"/>
                </a:solidFill>
              </a:rPr>
              <a:t>Management Science and Business Analytics</a:t>
            </a:r>
            <a:endParaRPr lang="en-US" dirty="0">
              <a:solidFill>
                <a:schemeClr val="tx2"/>
              </a:solidFill>
            </a:endParaRPr>
          </a:p>
        </p:txBody>
      </p:sp>
      <p:sp>
        <p:nvSpPr>
          <p:cNvPr id="3" name="Text Placeholder 2"/>
          <p:cNvSpPr>
            <a:spLocks noGrp="1"/>
          </p:cNvSpPr>
          <p:nvPr>
            <p:ph type="body" idx="1"/>
          </p:nvPr>
        </p:nvSpPr>
        <p:spPr/>
        <p:txBody>
          <a:bodyPr/>
          <a:lstStyle/>
          <a:p>
            <a:r>
              <a:rPr lang="en-US" sz="2400" dirty="0">
                <a:latin typeface="+mn-lt"/>
              </a:rPr>
              <a:t>Business analytics uses large amounts of data with management science techniques to help managers make decisions</a:t>
            </a:r>
          </a:p>
          <a:p>
            <a:r>
              <a:rPr lang="en-US" sz="2400" dirty="0">
                <a:latin typeface="+mn-lt"/>
              </a:rPr>
              <a:t>Brings together information technology, statistics, management science, computer science, engineering, and data science</a:t>
            </a:r>
          </a:p>
          <a:p>
            <a:r>
              <a:rPr lang="en-US" sz="2400" dirty="0">
                <a:latin typeface="+mn-lt"/>
              </a:rPr>
              <a:t>Big data</a:t>
            </a:r>
          </a:p>
        </p:txBody>
      </p:sp>
    </p:spTree>
    <p:extLst>
      <p:ext uri="{BB962C8B-B14F-4D97-AF65-F5344CB8AC3E}">
        <p14:creationId xmlns:p14="http://schemas.microsoft.com/office/powerpoint/2010/main" val="163564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solidFill>
                  <a:schemeClr val="tx2"/>
                </a:solidFill>
              </a:rPr>
              <a:t>Developing Analytical Career Skills</a:t>
            </a:r>
            <a:endParaRPr lang="en-US" dirty="0">
              <a:solidFill>
                <a:schemeClr val="tx2"/>
              </a:solidFill>
            </a:endParaRPr>
          </a:p>
        </p:txBody>
      </p:sp>
      <p:sp>
        <p:nvSpPr>
          <p:cNvPr id="3" name="Text Placeholder 2"/>
          <p:cNvSpPr>
            <a:spLocks noGrp="1"/>
          </p:cNvSpPr>
          <p:nvPr>
            <p:ph type="body" idx="1"/>
          </p:nvPr>
        </p:nvSpPr>
        <p:spPr/>
        <p:txBody>
          <a:bodyPr/>
          <a:lstStyle/>
          <a:p>
            <a:r>
              <a:rPr lang="en-US" sz="2400" dirty="0">
                <a:latin typeface="+mn-lt"/>
              </a:rPr>
              <a:t>Critical thinking – purposeful and goal-oriented problem definition and solution</a:t>
            </a:r>
          </a:p>
          <a:p>
            <a:r>
              <a:rPr lang="en-US" sz="2400" dirty="0">
                <a:latin typeface="+mn-lt"/>
              </a:rPr>
              <a:t>Collaborating – necessary in a project team-based environment</a:t>
            </a:r>
          </a:p>
          <a:p>
            <a:r>
              <a:rPr lang="en-US" sz="2400" dirty="0">
                <a:latin typeface="+mn-lt"/>
              </a:rPr>
              <a:t>Information Technology &amp; Computing – reliance on computer software</a:t>
            </a:r>
          </a:p>
          <a:p>
            <a:r>
              <a:rPr lang="en-US" sz="2400" dirty="0">
                <a:latin typeface="+mn-lt"/>
              </a:rPr>
              <a:t>Data Literacy – ability to access, interpret, manipulate, communicate and summarize data</a:t>
            </a:r>
          </a:p>
        </p:txBody>
      </p:sp>
    </p:spTree>
    <p:extLst>
      <p:ext uri="{BB962C8B-B14F-4D97-AF65-F5344CB8AC3E}">
        <p14:creationId xmlns:p14="http://schemas.microsoft.com/office/powerpoint/2010/main" val="142830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olidFill>
              </a:rPr>
              <a:t>Learning Objective 1.3</a:t>
            </a:r>
            <a:endParaRPr lang="en-US" altLang="en-US" dirty="0"/>
          </a:p>
        </p:txBody>
      </p:sp>
      <p:sp>
        <p:nvSpPr>
          <p:cNvPr id="3" name="Text Placeholder 2"/>
          <p:cNvSpPr>
            <a:spLocks noGrp="1"/>
          </p:cNvSpPr>
          <p:nvPr>
            <p:ph type="body" idx="1"/>
          </p:nvPr>
        </p:nvSpPr>
        <p:spPr/>
        <p:txBody>
          <a:bodyPr/>
          <a:lstStyle/>
          <a:p>
            <a:pPr>
              <a:buClr>
                <a:schemeClr val="tx2"/>
              </a:buClr>
              <a:defRPr/>
            </a:pPr>
            <a:r>
              <a:rPr lang="en-US" sz="2400" dirty="0">
                <a:latin typeface="+mn-lt"/>
              </a:rPr>
              <a:t>Model Building: Break-Even Analysis</a:t>
            </a:r>
            <a:endParaRPr lang="en-US" altLang="en-US" sz="2400" dirty="0">
              <a:latin typeface="+mn-lt"/>
            </a:endParaRPr>
          </a:p>
        </p:txBody>
      </p:sp>
    </p:spTree>
    <p:extLst>
      <p:ext uri="{BB962C8B-B14F-4D97-AF65-F5344CB8AC3E}">
        <p14:creationId xmlns:p14="http://schemas.microsoft.com/office/powerpoint/2010/main" val="197774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Break-Even Analysis </a:t>
            </a:r>
            <a:r>
              <a:rPr lang="en-US" altLang="en-US" sz="2000" b="0" dirty="0"/>
              <a:t>(1 of 9)</a:t>
            </a:r>
          </a:p>
        </p:txBody>
      </p:sp>
      <p:sp>
        <p:nvSpPr>
          <p:cNvPr id="3" name="Text Placeholder 2"/>
          <p:cNvSpPr>
            <a:spLocks noGrp="1"/>
          </p:cNvSpPr>
          <p:nvPr>
            <p:ph type="body" idx="1"/>
          </p:nvPr>
        </p:nvSpPr>
        <p:spPr/>
        <p:txBody>
          <a:bodyPr/>
          <a:lstStyle/>
          <a:p>
            <a:pPr>
              <a:buClr>
                <a:schemeClr val="tx2"/>
              </a:buClr>
              <a:defRPr/>
            </a:pPr>
            <a:r>
              <a:rPr lang="en-US" altLang="en-US" sz="2400" dirty="0">
                <a:latin typeface="+mn-lt"/>
              </a:rPr>
              <a:t>Used to determine the number of units of a product to sell or produce that will equate total revenue with total cost.</a:t>
            </a:r>
          </a:p>
          <a:p>
            <a:pPr>
              <a:buClr>
                <a:schemeClr val="tx2"/>
              </a:buClr>
              <a:defRPr/>
            </a:pPr>
            <a:r>
              <a:rPr lang="en-US" altLang="en-US" sz="2400" dirty="0">
                <a:latin typeface="+mn-lt"/>
              </a:rPr>
              <a:t>The volume at which total revenue equals total cost is called the break-even point.</a:t>
            </a:r>
          </a:p>
          <a:p>
            <a:pPr>
              <a:buClr>
                <a:schemeClr val="tx2"/>
              </a:buClr>
              <a:defRPr/>
            </a:pPr>
            <a:r>
              <a:rPr lang="en-US" altLang="en-US" sz="2400" dirty="0">
                <a:latin typeface="+mn-lt"/>
              </a:rPr>
              <a:t>Profit at break-even point is zero.</a:t>
            </a:r>
          </a:p>
        </p:txBody>
      </p:sp>
    </p:spTree>
    <p:extLst>
      <p:ext uri="{BB962C8B-B14F-4D97-AF65-F5344CB8AC3E}">
        <p14:creationId xmlns:p14="http://schemas.microsoft.com/office/powerpoint/2010/main" val="341120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Break-Even Analysis </a:t>
            </a:r>
            <a:r>
              <a:rPr lang="en-US" altLang="en-US" sz="2000" b="0" dirty="0"/>
              <a:t>(2 of 9)</a:t>
            </a:r>
          </a:p>
        </p:txBody>
      </p:sp>
      <p:sp>
        <p:nvSpPr>
          <p:cNvPr id="3" name="Text Placeholder 2"/>
          <p:cNvSpPr>
            <a:spLocks noGrp="1"/>
          </p:cNvSpPr>
          <p:nvPr>
            <p:ph type="body" idx="1"/>
          </p:nvPr>
        </p:nvSpPr>
        <p:spPr/>
        <p:txBody>
          <a:bodyPr/>
          <a:lstStyle/>
          <a:p>
            <a:pPr eaLnBrk="1" hangingPunct="1">
              <a:buFont typeface="Wingdings" pitchFamily="2" charset="2"/>
              <a:buNone/>
            </a:pPr>
            <a:r>
              <a:rPr lang="en-US" sz="2400" b="1" dirty="0">
                <a:latin typeface="+mn-lt"/>
              </a:rPr>
              <a:t>Model Components</a:t>
            </a:r>
          </a:p>
          <a:p>
            <a:pPr eaLnBrk="1" hangingPunct="1"/>
            <a:r>
              <a:rPr lang="en-US" sz="2400" b="1" dirty="0">
                <a:latin typeface="+mn-lt"/>
              </a:rPr>
              <a:t>Fixed Cost (</a:t>
            </a:r>
            <a:r>
              <a:rPr lang="en-US" sz="2400" b="1" i="1" dirty="0">
                <a:latin typeface="+mn-lt"/>
              </a:rPr>
              <a:t>c</a:t>
            </a:r>
            <a:r>
              <a:rPr lang="en-US" sz="2400" b="1" baseline="-25000" dirty="0">
                <a:latin typeface="+mn-lt"/>
              </a:rPr>
              <a:t>f</a:t>
            </a:r>
            <a:r>
              <a:rPr lang="en-US" sz="2400" b="1" dirty="0">
                <a:latin typeface="+mn-lt"/>
              </a:rPr>
              <a:t>)</a:t>
            </a:r>
            <a:r>
              <a:rPr lang="en-US" sz="2400" dirty="0">
                <a:latin typeface="+mn-lt"/>
              </a:rPr>
              <a:t> - costs that are independent of the number of units produced and remain constant.</a:t>
            </a:r>
            <a:endParaRPr lang="en-US" sz="2400" b="1" dirty="0">
              <a:latin typeface="+mn-lt"/>
            </a:endParaRPr>
          </a:p>
          <a:p>
            <a:pPr eaLnBrk="1" hangingPunct="1"/>
            <a:r>
              <a:rPr lang="en-US" sz="2400" b="1" dirty="0">
                <a:latin typeface="+mn-lt"/>
              </a:rPr>
              <a:t>Variable Cost (</a:t>
            </a:r>
            <a:r>
              <a:rPr lang="en-US" sz="2400" b="1" i="1" dirty="0">
                <a:latin typeface="+mn-lt"/>
              </a:rPr>
              <a:t>c</a:t>
            </a:r>
            <a:r>
              <a:rPr lang="en-US" sz="2400" b="1" baseline="-25000" dirty="0">
                <a:latin typeface="+mn-lt"/>
              </a:rPr>
              <a:t>v</a:t>
            </a:r>
            <a:r>
              <a:rPr lang="en-US" sz="2400" b="1" dirty="0">
                <a:latin typeface="+mn-lt"/>
              </a:rPr>
              <a:t>)</a:t>
            </a:r>
            <a:r>
              <a:rPr lang="en-US" sz="2400" dirty="0">
                <a:latin typeface="+mn-lt"/>
              </a:rPr>
              <a:t> - unit production cost of product.</a:t>
            </a:r>
            <a:endParaRPr lang="en-US" sz="2400" b="1" dirty="0">
              <a:latin typeface="+mn-lt"/>
            </a:endParaRPr>
          </a:p>
          <a:p>
            <a:pPr eaLnBrk="1" hangingPunct="1"/>
            <a:r>
              <a:rPr lang="en-US" sz="2400" b="1" dirty="0">
                <a:latin typeface="+mn-lt"/>
              </a:rPr>
              <a:t>Volume (</a:t>
            </a:r>
            <a:r>
              <a:rPr lang="en-US" sz="2400" b="1" i="1" dirty="0">
                <a:latin typeface="+mn-lt"/>
              </a:rPr>
              <a:t>v</a:t>
            </a:r>
            <a:r>
              <a:rPr lang="en-US" sz="2400" b="1" dirty="0">
                <a:latin typeface="+mn-lt"/>
              </a:rPr>
              <a:t>) </a:t>
            </a:r>
            <a:r>
              <a:rPr lang="en-US" sz="2400" dirty="0">
                <a:latin typeface="+mn-lt"/>
              </a:rPr>
              <a:t>- the number of units produced or sold</a:t>
            </a:r>
            <a:endParaRPr lang="en-US" sz="2400" b="1" dirty="0">
              <a:latin typeface="+mn-lt"/>
            </a:endParaRPr>
          </a:p>
          <a:p>
            <a:pPr eaLnBrk="1" hangingPunct="1"/>
            <a:r>
              <a:rPr lang="en-US" sz="2400" b="1" dirty="0">
                <a:latin typeface="+mn-lt"/>
              </a:rPr>
              <a:t>Total variable cost (</a:t>
            </a:r>
            <a:r>
              <a:rPr lang="en-US" sz="2400" b="1" i="1" dirty="0">
                <a:latin typeface="+mn-lt"/>
              </a:rPr>
              <a:t>v</a:t>
            </a:r>
            <a:r>
              <a:rPr lang="en-US" sz="100" b="1" i="1" dirty="0">
                <a:latin typeface="+mn-lt"/>
              </a:rPr>
              <a:t> </a:t>
            </a:r>
            <a:r>
              <a:rPr lang="en-US" sz="2400" b="1" i="1" dirty="0">
                <a:latin typeface="+mn-lt"/>
              </a:rPr>
              <a:t>c</a:t>
            </a:r>
            <a:r>
              <a:rPr lang="en-US" sz="2400" b="1" baseline="-25000" dirty="0">
                <a:latin typeface="+mn-lt"/>
              </a:rPr>
              <a:t>v</a:t>
            </a:r>
            <a:r>
              <a:rPr lang="en-US" sz="2400" b="1" dirty="0">
                <a:latin typeface="+mn-lt"/>
              </a:rPr>
              <a:t>)</a:t>
            </a:r>
            <a:r>
              <a:rPr lang="en-US" sz="2400" dirty="0">
                <a:latin typeface="+mn-lt"/>
              </a:rPr>
              <a:t> - function of volume (</a:t>
            </a:r>
            <a:r>
              <a:rPr lang="en-US" sz="2400" i="1" dirty="0">
                <a:latin typeface="+mn-lt"/>
              </a:rPr>
              <a:t>v</a:t>
            </a:r>
            <a:r>
              <a:rPr lang="en-US" sz="2400" dirty="0">
                <a:latin typeface="+mn-lt"/>
              </a:rPr>
              <a:t>) and unit variable cost.</a:t>
            </a:r>
          </a:p>
        </p:txBody>
      </p:sp>
    </p:spTree>
    <p:extLst>
      <p:ext uri="{BB962C8B-B14F-4D97-AF65-F5344CB8AC3E}">
        <p14:creationId xmlns:p14="http://schemas.microsoft.com/office/powerpoint/2010/main" val="347498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Break-Even Analysis </a:t>
            </a:r>
            <a:r>
              <a:rPr lang="en-US" altLang="en-US" sz="2000" b="0" dirty="0"/>
              <a:t>(3 of 9)</a:t>
            </a:r>
          </a:p>
        </p:txBody>
      </p:sp>
      <p:sp>
        <p:nvSpPr>
          <p:cNvPr id="4" name="Text Placeholder 3"/>
          <p:cNvSpPr>
            <a:spLocks noGrp="1"/>
          </p:cNvSpPr>
          <p:nvPr>
            <p:ph type="body" idx="1"/>
          </p:nvPr>
        </p:nvSpPr>
        <p:spPr>
          <a:xfrm>
            <a:off x="457200" y="1600200"/>
            <a:ext cx="8229600" cy="567813"/>
          </a:xfrm>
        </p:spPr>
        <p:txBody>
          <a:bodyPr/>
          <a:lstStyle/>
          <a:p>
            <a:pPr eaLnBrk="1" hangingPunct="1"/>
            <a:r>
              <a:rPr lang="en-US" sz="2400" b="1" dirty="0">
                <a:latin typeface="+mn-lt"/>
              </a:rPr>
              <a:t>Total Cost (T</a:t>
            </a:r>
            <a:r>
              <a:rPr lang="en-US" sz="100" b="1" dirty="0">
                <a:latin typeface="+mn-lt"/>
              </a:rPr>
              <a:t> </a:t>
            </a:r>
            <a:r>
              <a:rPr lang="en-US" sz="2400" b="1" dirty="0">
                <a:latin typeface="+mn-lt"/>
              </a:rPr>
              <a:t>C)</a:t>
            </a:r>
            <a:r>
              <a:rPr lang="en-US" sz="2400" dirty="0">
                <a:latin typeface="+mn-lt"/>
              </a:rPr>
              <a:t> - total fixed cost plus total variable cost.</a:t>
            </a:r>
          </a:p>
        </p:txBody>
      </p:sp>
      <mc:AlternateContent xmlns:mc="http://schemas.openxmlformats.org/markup-compatibility/2006">
        <mc:Choice xmlns:a14="http://schemas.microsoft.com/office/drawing/2010/main" Requires="a14">
          <p:sp>
            <p:nvSpPr>
              <p:cNvPr id="6" name="Object 5" descr="Upper T, Upper C = lower c sub f + lower v, lower c, sub v"/>
              <p:cNvSpPr txBox="1"/>
              <p:nvPr/>
            </p:nvSpPr>
            <p:spPr>
              <a:xfrm>
                <a:off x="3554412" y="2203450"/>
                <a:ext cx="2109787" cy="4445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sty m:val="p"/>
                        </m:rPr>
                        <a:rPr lang="zh-CN" altLang="en-US" sz="2200" i="1">
                          <a:solidFill>
                            <a:srgbClr val="000000"/>
                          </a:solidFill>
                          <a:latin typeface="Cambria Math" panose="02040503050406030204" pitchFamily="18" charset="0"/>
                        </a:rPr>
                        <m:t>TC</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f</m:t>
                          </m:r>
                        </m:sub>
                      </m:sSub>
                      <m:r>
                        <a:rPr lang="zh-CN" altLang="en-US" sz="2200" i="1">
                          <a:solidFill>
                            <a:srgbClr val="000000"/>
                          </a:solidFill>
                          <a:latin typeface="Cambria Math" panose="02040503050406030204" pitchFamily="18" charset="0"/>
                        </a:rPr>
                        <m:t>+</m:t>
                      </m:r>
                      <m:r>
                        <m:rPr>
                          <m:sty m:val="p"/>
                        </m:rPr>
                        <a:rPr lang="zh-CN" altLang="en-US" sz="2200" i="1">
                          <a:solidFill>
                            <a:srgbClr val="000000"/>
                          </a:solidFill>
                          <a:latin typeface="Cambria Math" panose="02040503050406030204" pitchFamily="18" charset="0"/>
                        </a:rPr>
                        <m:t>v</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v</m:t>
                          </m:r>
                        </m:sub>
                      </m:sSub>
                    </m:oMath>
                  </m:oMathPara>
                </a14:m>
                <a:endParaRPr lang="zh-CN" altLang="en-US" sz="2200" dirty="0"/>
              </a:p>
            </p:txBody>
          </p:sp>
        </mc:Choice>
        <mc:Fallback>
          <p:sp>
            <p:nvSpPr>
              <p:cNvPr id="6" name="Object 5" descr="Upper T, Upper C = lower c sub f + lower v, lower c, sub v"/>
              <p:cNvSpPr txBox="1">
                <a:spLocks noRot="1" noChangeAspect="1" noMove="1" noResize="1" noEditPoints="1" noAdjustHandles="1" noChangeArrowheads="1" noChangeShapeType="1" noTextEdit="1"/>
              </p:cNvSpPr>
              <p:nvPr/>
            </p:nvSpPr>
            <p:spPr>
              <a:xfrm>
                <a:off x="3554412" y="2203450"/>
                <a:ext cx="2109787" cy="444500"/>
              </a:xfrm>
              <a:prstGeom prst="rect">
                <a:avLst/>
              </a:prstGeom>
              <a:blipFill>
                <a:blip r:embed="rId2"/>
                <a:stretch>
                  <a:fillRect l="-289" b="-1370"/>
                </a:stretch>
              </a:blipFill>
            </p:spPr>
            <p:txBody>
              <a:bodyPr/>
              <a:lstStyle/>
              <a:p>
                <a:r>
                  <a:rPr lang="zh-CN" altLang="en-US">
                    <a:noFill/>
                  </a:rPr>
                  <a:t> </a:t>
                </a:r>
              </a:p>
            </p:txBody>
          </p:sp>
        </mc:Fallback>
      </mc:AlternateContent>
      <p:sp>
        <p:nvSpPr>
          <p:cNvPr id="5" name="Text Placeholder 4"/>
          <p:cNvSpPr>
            <a:spLocks noGrp="1"/>
          </p:cNvSpPr>
          <p:nvPr>
            <p:ph type="body" idx="2"/>
          </p:nvPr>
        </p:nvSpPr>
        <p:spPr>
          <a:xfrm>
            <a:off x="457200" y="2944770"/>
            <a:ext cx="8229600" cy="816077"/>
          </a:xfrm>
        </p:spPr>
        <p:txBody>
          <a:bodyPr/>
          <a:lstStyle/>
          <a:p>
            <a:pPr eaLnBrk="1" hangingPunct="1"/>
            <a:r>
              <a:rPr lang="en-US" sz="2400" b="1" dirty="0">
                <a:latin typeface="+mn-lt"/>
              </a:rPr>
              <a:t>Profit (</a:t>
            </a:r>
            <a:r>
              <a:rPr lang="en-US" sz="2400" b="1" i="1" dirty="0">
                <a:latin typeface="+mn-lt"/>
              </a:rPr>
              <a:t>Z</a:t>
            </a:r>
            <a:r>
              <a:rPr lang="en-US" sz="2400" b="1" dirty="0">
                <a:latin typeface="+mn-lt"/>
              </a:rPr>
              <a:t>)</a:t>
            </a:r>
            <a:r>
              <a:rPr lang="en-US" sz="2400" dirty="0">
                <a:latin typeface="+mn-lt"/>
              </a:rPr>
              <a:t> - difference between total revenue </a:t>
            </a:r>
            <a:r>
              <a:rPr lang="en-US" sz="2400" i="1" dirty="0">
                <a:latin typeface="+mn-lt"/>
              </a:rPr>
              <a:t>v</a:t>
            </a:r>
            <a:r>
              <a:rPr lang="en-US" sz="100" i="1" dirty="0">
                <a:latin typeface="+mn-lt"/>
              </a:rPr>
              <a:t> </a:t>
            </a:r>
            <a:r>
              <a:rPr lang="en-US" sz="2400" i="1" dirty="0">
                <a:latin typeface="+mn-lt"/>
              </a:rPr>
              <a:t>p</a:t>
            </a:r>
            <a:r>
              <a:rPr lang="en-US" sz="2400" dirty="0">
                <a:latin typeface="+mn-lt"/>
              </a:rPr>
              <a:t> (</a:t>
            </a:r>
            <a:r>
              <a:rPr lang="en-US" sz="2400" i="1" dirty="0">
                <a:latin typeface="+mn-lt"/>
              </a:rPr>
              <a:t>p</a:t>
            </a:r>
            <a:r>
              <a:rPr lang="en-US" sz="2400" dirty="0">
                <a:latin typeface="+mn-lt"/>
              </a:rPr>
              <a:t> = unit price) and total cost, i.e.</a:t>
            </a:r>
          </a:p>
        </p:txBody>
      </p:sp>
      <mc:AlternateContent xmlns:mc="http://schemas.openxmlformats.org/markup-compatibility/2006">
        <mc:Choice xmlns:a14="http://schemas.microsoft.com/office/drawing/2010/main" Requires="a14">
          <p:sp>
            <p:nvSpPr>
              <p:cNvPr id="8" name="Object 7" descr="Upper Z = lower v, lower p minus left parenthesis lower c sub f + lower v lower c sub v right parenthesis. = v p minus c sub f minus v c sub v"/>
              <p:cNvSpPr txBox="1"/>
              <p:nvPr/>
            </p:nvSpPr>
            <p:spPr>
              <a:xfrm>
                <a:off x="3397250" y="4211638"/>
                <a:ext cx="3213100" cy="941387"/>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sty m:val="p"/>
                        </m:rPr>
                        <a:rPr lang="zh-CN" altLang="en-US" sz="2200" i="1">
                          <a:solidFill>
                            <a:srgbClr val="000000"/>
                          </a:solidFill>
                          <a:latin typeface="Cambria Math" panose="02040503050406030204" pitchFamily="18" charset="0"/>
                        </a:rPr>
                        <m:t>Z</m:t>
                      </m:r>
                      <m:r>
                        <a:rPr lang="zh-CN" altLang="en-US" sz="2200" i="1">
                          <a:solidFill>
                            <a:srgbClr val="000000"/>
                          </a:solidFill>
                          <a:latin typeface="Cambria Math" panose="02040503050406030204" pitchFamily="18" charset="0"/>
                        </a:rPr>
                        <m:t> </m:t>
                      </m:r>
                      <m:r>
                        <m:rPr>
                          <m:aln/>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 </m:t>
                      </m:r>
                      <m:r>
                        <m:rPr>
                          <m:sty m:val="p"/>
                        </m:rPr>
                        <a:rPr lang="zh-CN" altLang="en-US" sz="2200" i="1">
                          <a:solidFill>
                            <a:srgbClr val="000000"/>
                          </a:solidFill>
                          <a:latin typeface="Cambria Math" panose="02040503050406030204" pitchFamily="18" charset="0"/>
                        </a:rPr>
                        <m:t>vp</m:t>
                      </m:r>
                      <m:r>
                        <a:rPr lang="zh-CN" altLang="en-US" sz="2200" i="1">
                          <a:solidFill>
                            <a:srgbClr val="000000"/>
                          </a:solidFill>
                          <a:latin typeface="Cambria Math" panose="02040503050406030204" pitchFamily="18" charset="0"/>
                        </a:rPr>
                        <m:t> − </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f</m:t>
                              </m:r>
                            </m:sub>
                          </m:sSub>
                          <m:r>
                            <a:rPr lang="zh-CN" altLang="en-US" sz="2200" i="1">
                              <a:solidFill>
                                <a:srgbClr val="000000"/>
                              </a:solidFill>
                              <a:latin typeface="Cambria Math" panose="02040503050406030204" pitchFamily="18" charset="0"/>
                            </a:rPr>
                            <m:t>+ </m:t>
                          </m:r>
                          <m:r>
                            <m:rPr>
                              <m:sty m:val="p"/>
                            </m:rPr>
                            <a:rPr lang="zh-CN" altLang="en-US" sz="2200" i="1">
                              <a:solidFill>
                                <a:srgbClr val="000000"/>
                              </a:solidFill>
                              <a:latin typeface="Cambria Math" panose="02040503050406030204" pitchFamily="18" charset="0"/>
                            </a:rPr>
                            <m:t>v</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v</m:t>
                              </m:r>
                            </m:sub>
                          </m:sSub>
                        </m:e>
                      </m:d>
                    </m:oMath>
                    <m:oMath xmlns:m="http://schemas.openxmlformats.org/officeDocument/2006/math">
                      <m:r>
                        <m:rPr>
                          <m:aln/>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 </m:t>
                      </m:r>
                      <m:r>
                        <m:rPr>
                          <m:sty m:val="p"/>
                        </m:rPr>
                        <a:rPr lang="zh-CN" altLang="en-US" sz="2200" i="1">
                          <a:solidFill>
                            <a:srgbClr val="000000"/>
                          </a:solidFill>
                          <a:latin typeface="Cambria Math" panose="02040503050406030204" pitchFamily="18" charset="0"/>
                        </a:rPr>
                        <m:t>vp</m:t>
                      </m:r>
                      <m:r>
                        <a:rPr lang="zh-CN" altLang="en-US" sz="2200" i="1">
                          <a:solidFill>
                            <a:srgbClr val="000000"/>
                          </a:solidFill>
                          <a:latin typeface="Cambria Math" panose="02040503050406030204" pitchFamily="18" charset="0"/>
                        </a:rPr>
                        <m:t> − </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f</m:t>
                          </m:r>
                        </m:sub>
                      </m:sSub>
                      <m:r>
                        <a:rPr lang="zh-CN" altLang="en-US" sz="2200" i="1">
                          <a:solidFill>
                            <a:srgbClr val="000000"/>
                          </a:solidFill>
                          <a:latin typeface="Cambria Math" panose="02040503050406030204" pitchFamily="18" charset="0"/>
                        </a:rPr>
                        <m:t>− </m:t>
                      </m:r>
                      <m:r>
                        <m:rPr>
                          <m:sty m:val="p"/>
                        </m:rPr>
                        <a:rPr lang="zh-CN" altLang="en-US" sz="2200" i="1">
                          <a:solidFill>
                            <a:srgbClr val="000000"/>
                          </a:solidFill>
                          <a:latin typeface="Cambria Math" panose="02040503050406030204" pitchFamily="18" charset="0"/>
                        </a:rPr>
                        <m:t>v</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v</m:t>
                          </m:r>
                        </m:sub>
                      </m:sSub>
                    </m:oMath>
                  </m:oMathPara>
                </a14:m>
                <a:endParaRPr lang="zh-CN" altLang="en-US" sz="2200" dirty="0"/>
              </a:p>
            </p:txBody>
          </p:sp>
        </mc:Choice>
        <mc:Fallback>
          <p:sp>
            <p:nvSpPr>
              <p:cNvPr id="8" name="Object 7" descr="Upper Z = lower v, lower p minus left parenthesis lower c sub f + lower v lower c sub v right parenthesis. = v p minus c sub f minus v c sub v"/>
              <p:cNvSpPr txBox="1">
                <a:spLocks noRot="1" noChangeAspect="1" noMove="1" noResize="1" noEditPoints="1" noAdjustHandles="1" noChangeArrowheads="1" noChangeShapeType="1" noTextEdit="1"/>
              </p:cNvSpPr>
              <p:nvPr/>
            </p:nvSpPr>
            <p:spPr>
              <a:xfrm>
                <a:off x="3397250" y="4211638"/>
                <a:ext cx="3213100" cy="941387"/>
              </a:xfrm>
              <a:prstGeom prst="rect">
                <a:avLst/>
              </a:prstGeom>
              <a:blipFill>
                <a:blip r:embed="rId3"/>
                <a:stretch>
                  <a:fillRect l="-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3928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Break-Even Analysis </a:t>
            </a:r>
            <a:r>
              <a:rPr lang="en-US" altLang="en-US" sz="2000" b="0" dirty="0"/>
              <a:t>(4 of 9)</a:t>
            </a:r>
          </a:p>
        </p:txBody>
      </p:sp>
      <p:sp>
        <p:nvSpPr>
          <p:cNvPr id="3" name="Text Placeholder 2"/>
          <p:cNvSpPr>
            <a:spLocks noGrp="1"/>
          </p:cNvSpPr>
          <p:nvPr>
            <p:ph type="body" idx="1"/>
          </p:nvPr>
        </p:nvSpPr>
        <p:spPr>
          <a:xfrm>
            <a:off x="457200" y="1600200"/>
            <a:ext cx="8229600" cy="1423219"/>
          </a:xfrm>
        </p:spPr>
        <p:txBody>
          <a:bodyPr/>
          <a:lstStyle/>
          <a:p>
            <a:pPr marL="342900" indent="-342900" eaLnBrk="0" hangingPunct="0">
              <a:spcBef>
                <a:spcPct val="50000"/>
              </a:spcBef>
              <a:buClr>
                <a:schemeClr val="bg1"/>
              </a:buClr>
              <a:buSzPct val="70000"/>
              <a:buFont typeface="Wingdings" pitchFamily="2" charset="2"/>
              <a:buNone/>
              <a:defRPr/>
            </a:pPr>
            <a:r>
              <a:rPr lang="en-US" altLang="en-US" sz="2400" b="1" dirty="0">
                <a:latin typeface="+mn-lt"/>
              </a:rPr>
              <a:t>Computing the Break-Even Point</a:t>
            </a:r>
          </a:p>
          <a:p>
            <a:pPr marL="0" indent="0" eaLnBrk="0" hangingPunct="0">
              <a:spcBef>
                <a:spcPct val="50000"/>
              </a:spcBef>
              <a:buClr>
                <a:schemeClr val="tx2"/>
              </a:buClr>
              <a:buSzPct val="70000"/>
              <a:buNone/>
              <a:defRPr/>
            </a:pPr>
            <a:r>
              <a:rPr lang="en-US" altLang="en-US" sz="2400" dirty="0">
                <a:latin typeface="+mn-lt"/>
              </a:rPr>
              <a:t>The break-even point is the volume at which total revenue equals total cost and profit is zero:</a:t>
            </a:r>
          </a:p>
        </p:txBody>
      </p:sp>
      <mc:AlternateContent xmlns:mc="http://schemas.openxmlformats.org/markup-compatibility/2006">
        <mc:Choice xmlns:a14="http://schemas.microsoft.com/office/drawing/2010/main" Requires="a14">
          <p:sp>
            <p:nvSpPr>
              <p:cNvPr id="6" name="Object 5" descr="v p minus c sub f minus v c sub v = 0. v left parenthesis p minus c sub v right parenthesis = c sub f"/>
              <p:cNvSpPr txBox="1"/>
              <p:nvPr/>
            </p:nvSpPr>
            <p:spPr>
              <a:xfrm>
                <a:off x="3145697" y="3122960"/>
                <a:ext cx="2814172" cy="940692"/>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sz="2200" i="1">
                          <a:solidFill>
                            <a:srgbClr val="000000"/>
                          </a:solidFill>
                          <a:latin typeface="Cambria Math" panose="02040503050406030204" pitchFamily="18" charset="0"/>
                        </a:rPr>
                        <m:t>vp</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f</m:t>
                          </m:r>
                        </m:sub>
                      </m:sSub>
                      <m:r>
                        <a:rPr lang="zh-CN" altLang="en-US" sz="2200" i="1">
                          <a:solidFill>
                            <a:srgbClr val="000000"/>
                          </a:solidFill>
                          <a:latin typeface="Cambria Math" panose="02040503050406030204" pitchFamily="18" charset="0"/>
                        </a:rPr>
                        <m:t>−</m:t>
                      </m:r>
                      <m:r>
                        <m:rPr>
                          <m:sty m:val="p"/>
                        </m:rPr>
                        <a:rPr lang="zh-CN" altLang="en-US" sz="2200" i="1">
                          <a:solidFill>
                            <a:srgbClr val="000000"/>
                          </a:solidFill>
                          <a:latin typeface="Cambria Math" panose="02040503050406030204" pitchFamily="18" charset="0"/>
                        </a:rPr>
                        <m:t>v</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v</m:t>
                          </m:r>
                        </m:sub>
                      </m:sSub>
                      <m:r>
                        <a:rPr lang="zh-CN" altLang="en-US" sz="2200" i="1">
                          <a:solidFill>
                            <a:srgbClr val="000000"/>
                          </a:solidFill>
                          <a:latin typeface="Cambria Math" panose="02040503050406030204" pitchFamily="18" charset="0"/>
                        </a:rPr>
                        <m:t>=0</m:t>
                      </m:r>
                    </m:oMath>
                    <m:oMath xmlns:m="http://schemas.openxmlformats.org/officeDocument/2006/math">
                      <m:r>
                        <m:rPr>
                          <m:sty m:val="p"/>
                        </m:rPr>
                        <a:rPr lang="zh-CN" altLang="en-US" sz="2200" i="1">
                          <a:solidFill>
                            <a:srgbClr val="000000"/>
                          </a:solidFill>
                          <a:latin typeface="Cambria Math" panose="02040503050406030204" pitchFamily="18" charset="0"/>
                        </a:rPr>
                        <m:t>v</m:t>
                      </m:r>
                      <m:d>
                        <m:dPr>
                          <m:ctrlPr>
                            <a:rPr lang="zh-CN" altLang="en-US" sz="2200" i="1">
                              <a:solidFill>
                                <a:srgbClr val="000000"/>
                              </a:solidFill>
                              <a:latin typeface="Cambria Math" panose="02040503050406030204" pitchFamily="18" charset="0"/>
                            </a:rPr>
                          </m:ctrlPr>
                        </m:dPr>
                        <m:e>
                          <m:r>
                            <m:rPr>
                              <m:sty m:val="p"/>
                            </m:rPr>
                            <a:rPr lang="zh-CN" altLang="en-US" sz="2200" i="1">
                              <a:solidFill>
                                <a:srgbClr val="000000"/>
                              </a:solidFill>
                              <a:latin typeface="Cambria Math" panose="02040503050406030204" pitchFamily="18" charset="0"/>
                            </a:rPr>
                            <m:t>p</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v</m:t>
                              </m:r>
                            </m:sub>
                          </m:sSub>
                        </m:e>
                      </m:d>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f</m:t>
                          </m:r>
                        </m:sub>
                      </m:sSub>
                    </m:oMath>
                  </m:oMathPara>
                </a14:m>
                <a:endParaRPr lang="zh-CN" altLang="en-US" sz="2200" dirty="0"/>
              </a:p>
            </p:txBody>
          </p:sp>
        </mc:Choice>
        <mc:Fallback>
          <p:sp>
            <p:nvSpPr>
              <p:cNvPr id="6" name="Object 5" descr="v p minus c sub f minus v c sub v = 0. v left parenthesis p minus c sub v right parenthesis = c sub f"/>
              <p:cNvSpPr txBox="1">
                <a:spLocks noRot="1" noChangeAspect="1" noMove="1" noResize="1" noEditPoints="1" noAdjustHandles="1" noChangeArrowheads="1" noChangeShapeType="1" noTextEdit="1"/>
              </p:cNvSpPr>
              <p:nvPr/>
            </p:nvSpPr>
            <p:spPr>
              <a:xfrm>
                <a:off x="3145697" y="3122960"/>
                <a:ext cx="2814172" cy="940692"/>
              </a:xfrm>
              <a:prstGeom prst="rect">
                <a:avLst/>
              </a:prstGeom>
              <a:blipFill>
                <a:blip r:embed="rId2"/>
                <a:stretch>
                  <a:fillRect l="-216"/>
                </a:stretch>
              </a:blipFill>
            </p:spPr>
            <p:txBody>
              <a:bodyPr/>
              <a:lstStyle/>
              <a:p>
                <a:r>
                  <a:rPr lang="zh-CN" altLang="en-US">
                    <a:noFill/>
                  </a:rPr>
                  <a:t> </a:t>
                </a:r>
              </a:p>
            </p:txBody>
          </p:sp>
        </mc:Fallback>
      </mc:AlternateContent>
      <p:sp>
        <p:nvSpPr>
          <p:cNvPr id="4" name="Text Placeholder 3"/>
          <p:cNvSpPr>
            <a:spLocks noGrp="1"/>
          </p:cNvSpPr>
          <p:nvPr>
            <p:ph type="body" idx="2"/>
          </p:nvPr>
        </p:nvSpPr>
        <p:spPr>
          <a:xfrm>
            <a:off x="457200" y="4242627"/>
            <a:ext cx="3141406" cy="476865"/>
          </a:xfrm>
        </p:spPr>
        <p:txBody>
          <a:bodyPr/>
          <a:lstStyle/>
          <a:p>
            <a:pPr marL="0" indent="0" eaLnBrk="0" hangingPunct="0">
              <a:buNone/>
            </a:pPr>
            <a:r>
              <a:rPr lang="en-US" sz="2400" dirty="0">
                <a:latin typeface="+mn-lt"/>
              </a:rPr>
              <a:t>The break-even point</a:t>
            </a:r>
          </a:p>
        </p:txBody>
      </p:sp>
      <mc:AlternateContent xmlns:mc="http://schemas.openxmlformats.org/markup-compatibility/2006">
        <mc:Choice xmlns:a14="http://schemas.microsoft.com/office/drawing/2010/main" Requires="a14">
          <p:sp>
            <p:nvSpPr>
              <p:cNvPr id="7" name="Object 6" descr="v = start fraction, c sub f, over p minus c sub v, end fraction"/>
              <p:cNvSpPr txBox="1"/>
              <p:nvPr/>
            </p:nvSpPr>
            <p:spPr>
              <a:xfrm>
                <a:off x="3256804" y="4931211"/>
                <a:ext cx="1772396" cy="84169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sty m:val="p"/>
                        </m:rPr>
                        <a:rPr lang="zh-CN" altLang="en-US" sz="2200" i="1">
                          <a:solidFill>
                            <a:srgbClr val="000000"/>
                          </a:solidFill>
                          <a:latin typeface="Cambria Math" panose="02040503050406030204" pitchFamily="18" charset="0"/>
                        </a:rPr>
                        <m:t>v</m:t>
                      </m:r>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f</m:t>
                              </m:r>
                            </m:sub>
                          </m:sSub>
                        </m:num>
                        <m:den>
                          <m:r>
                            <m:rPr>
                              <m:sty m:val="p"/>
                            </m:rPr>
                            <a:rPr lang="zh-CN" altLang="en-US" sz="2200" i="1">
                              <a:solidFill>
                                <a:srgbClr val="000000"/>
                              </a:solidFill>
                              <a:latin typeface="Cambria Math" panose="02040503050406030204" pitchFamily="18" charset="0"/>
                            </a:rPr>
                            <m:t>p</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v</m:t>
                              </m:r>
                            </m:sub>
                          </m:sSub>
                        </m:den>
                      </m:f>
                    </m:oMath>
                  </m:oMathPara>
                </a14:m>
                <a:endParaRPr lang="zh-CN" altLang="en-US" sz="2200"/>
              </a:p>
            </p:txBody>
          </p:sp>
        </mc:Choice>
        <mc:Fallback>
          <p:sp>
            <p:nvSpPr>
              <p:cNvPr id="7" name="Object 6" descr="v = start fraction, c sub f, over p minus c sub v, end fraction"/>
              <p:cNvSpPr txBox="1">
                <a:spLocks noRot="1" noChangeAspect="1" noMove="1" noResize="1" noEditPoints="1" noAdjustHandles="1" noChangeArrowheads="1" noChangeShapeType="1" noTextEdit="1"/>
              </p:cNvSpPr>
              <p:nvPr/>
            </p:nvSpPr>
            <p:spPr>
              <a:xfrm>
                <a:off x="3256804" y="4931211"/>
                <a:ext cx="1772396" cy="84169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07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Break-Even Analysis </a:t>
            </a:r>
            <a:r>
              <a:rPr lang="en-US" altLang="en-US" sz="2000" b="0" dirty="0"/>
              <a:t>(5 of 9)</a:t>
            </a:r>
            <a:endParaRPr lang="en-US" sz="2000" b="0" dirty="0"/>
          </a:p>
        </p:txBody>
      </p:sp>
      <p:sp>
        <p:nvSpPr>
          <p:cNvPr id="3" name="Text Placeholder 2"/>
          <p:cNvSpPr>
            <a:spLocks noGrp="1"/>
          </p:cNvSpPr>
          <p:nvPr>
            <p:ph type="body" idx="1"/>
          </p:nvPr>
        </p:nvSpPr>
        <p:spPr>
          <a:xfrm>
            <a:off x="457200" y="1600200"/>
            <a:ext cx="5737123" cy="508819"/>
          </a:xfrm>
        </p:spPr>
        <p:txBody>
          <a:bodyPr/>
          <a:lstStyle/>
          <a:p>
            <a:pPr marL="0" indent="0" eaLnBrk="0" hangingPunct="0">
              <a:buNone/>
              <a:defRPr/>
            </a:pPr>
            <a:r>
              <a:rPr lang="en-US" altLang="en-US" sz="2400" b="1" dirty="0">
                <a:latin typeface="+mn-lt"/>
              </a:rPr>
              <a:t>Example: Western Clothing Company</a:t>
            </a:r>
          </a:p>
        </p:txBody>
      </p:sp>
      <p:graphicFrame>
        <p:nvGraphicFramePr>
          <p:cNvPr id="5" name="Table 4"/>
          <p:cNvGraphicFramePr>
            <a:graphicFrameLocks noGrp="1"/>
          </p:cNvGraphicFramePr>
          <p:nvPr>
            <p:extLst>
              <p:ext uri="{D42A27DB-BD31-4B8C-83A1-F6EECF244321}">
                <p14:modId xmlns:p14="http://schemas.microsoft.com/office/powerpoint/2010/main" val="4180274785"/>
              </p:ext>
            </p:extLst>
          </p:nvPr>
        </p:nvGraphicFramePr>
        <p:xfrm>
          <a:off x="1538751" y="2266336"/>
          <a:ext cx="4272116" cy="1188720"/>
        </p:xfrm>
        <a:graphic>
          <a:graphicData uri="http://schemas.openxmlformats.org/drawingml/2006/table">
            <a:tbl>
              <a:tblPr firstRow="1" bandRow="1">
                <a:tableStyleId>{40F9630F-82C1-40B7-BC3A-925EFCFF5E92}</a:tableStyleId>
              </a:tblPr>
              <a:tblGrid>
                <a:gridCol w="2133600">
                  <a:extLst>
                    <a:ext uri="{9D8B030D-6E8A-4147-A177-3AD203B41FA5}">
                      <a16:colId xmlns:a16="http://schemas.microsoft.com/office/drawing/2014/main" val="3324485531"/>
                    </a:ext>
                  </a:extLst>
                </a:gridCol>
                <a:gridCol w="2138516">
                  <a:extLst>
                    <a:ext uri="{9D8B030D-6E8A-4147-A177-3AD203B41FA5}">
                      <a16:colId xmlns:a16="http://schemas.microsoft.com/office/drawing/2014/main" val="3390577714"/>
                    </a:ext>
                  </a:extLst>
                </a:gridCol>
              </a:tblGrid>
              <a:tr h="370840">
                <a:tc>
                  <a:txBody>
                    <a:bodyPr/>
                    <a:lstStyle/>
                    <a:p>
                      <a:r>
                        <a:rPr lang="en-US" altLang="en-US" sz="2000" b="0" i="0" u="none" strike="noStrike" cap="none" dirty="0">
                          <a:solidFill>
                            <a:schemeClr val="dk1"/>
                          </a:solidFill>
                          <a:latin typeface="+mn-lt"/>
                          <a:ea typeface="Arial"/>
                          <a:cs typeface="Arial"/>
                          <a:sym typeface="Arial"/>
                        </a:rPr>
                        <a:t>Fixed Costs:</a:t>
                      </a:r>
                      <a:endParaRPr lang="en-US" sz="2000" b="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1" u="none" strike="noStrike" cap="none" dirty="0">
                          <a:solidFill>
                            <a:schemeClr val="dk1"/>
                          </a:solidFill>
                          <a:latin typeface="+mn-lt"/>
                          <a:ea typeface="Arial"/>
                          <a:cs typeface="Arial"/>
                          <a:sym typeface="Arial"/>
                        </a:rPr>
                        <a:t>c</a:t>
                      </a:r>
                      <a:r>
                        <a:rPr lang="en-US" altLang="en-US" sz="2000" b="0" i="0" u="none" strike="noStrike" cap="none" baseline="-25000" dirty="0">
                          <a:solidFill>
                            <a:schemeClr val="dk1"/>
                          </a:solidFill>
                          <a:latin typeface="+mn-lt"/>
                          <a:ea typeface="Arial"/>
                          <a:cs typeface="Arial"/>
                          <a:sym typeface="Arial"/>
                        </a:rPr>
                        <a:t>f</a:t>
                      </a:r>
                      <a:r>
                        <a:rPr lang="en-US" altLang="en-US" sz="2000" b="0" i="0" u="none" strike="noStrike" cap="none" dirty="0">
                          <a:solidFill>
                            <a:schemeClr val="dk1"/>
                          </a:solidFill>
                          <a:latin typeface="+mn-lt"/>
                          <a:ea typeface="Arial"/>
                          <a:cs typeface="Arial"/>
                          <a:sym typeface="Arial"/>
                        </a:rPr>
                        <a:t> = $10,000</a:t>
                      </a:r>
                      <a:endParaRPr lang="en-US" sz="2000" b="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2151274"/>
                  </a:ext>
                </a:extLst>
              </a:tr>
              <a:tr h="370840">
                <a:tc>
                  <a:txBody>
                    <a:bodyPr/>
                    <a:lstStyle/>
                    <a:p>
                      <a:r>
                        <a:rPr lang="en-US" altLang="en-US" sz="2000" b="0" i="0" u="none" strike="noStrike" cap="none" dirty="0">
                          <a:solidFill>
                            <a:schemeClr val="dk1"/>
                          </a:solidFill>
                          <a:latin typeface="+mn-lt"/>
                          <a:ea typeface="Arial"/>
                          <a:cs typeface="Arial"/>
                          <a:sym typeface="Arial"/>
                        </a:rPr>
                        <a:t>Variable Costs:</a:t>
                      </a:r>
                      <a:endParaRPr lang="en-US"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1" u="none" strike="noStrike" cap="none" dirty="0">
                          <a:solidFill>
                            <a:schemeClr val="dk1"/>
                          </a:solidFill>
                          <a:latin typeface="+mn-lt"/>
                          <a:ea typeface="Arial"/>
                          <a:cs typeface="Arial"/>
                          <a:sym typeface="Arial"/>
                        </a:rPr>
                        <a:t>c</a:t>
                      </a:r>
                      <a:r>
                        <a:rPr lang="en-US" altLang="en-US" sz="2000" b="0" i="0" u="none" strike="noStrike" cap="none" baseline="-25000" dirty="0">
                          <a:solidFill>
                            <a:schemeClr val="dk1"/>
                          </a:solidFill>
                          <a:latin typeface="+mn-lt"/>
                          <a:ea typeface="Arial"/>
                          <a:cs typeface="Arial"/>
                          <a:sym typeface="Arial"/>
                        </a:rPr>
                        <a:t>v</a:t>
                      </a:r>
                      <a:r>
                        <a:rPr lang="en-US" altLang="en-US" sz="2000" b="0" i="0" u="none" strike="noStrike" cap="none" dirty="0">
                          <a:solidFill>
                            <a:schemeClr val="dk1"/>
                          </a:solidFill>
                          <a:latin typeface="+mn-lt"/>
                          <a:ea typeface="Arial"/>
                          <a:cs typeface="Arial"/>
                          <a:sym typeface="Arial"/>
                        </a:rPr>
                        <a:t> = $8 per pair</a:t>
                      </a:r>
                      <a:endParaRPr lang="en-US"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0797766"/>
                  </a:ext>
                </a:extLst>
              </a:tr>
              <a:tr h="370840">
                <a:tc>
                  <a:txBody>
                    <a:bodyPr/>
                    <a:lstStyle/>
                    <a:p>
                      <a:r>
                        <a:rPr lang="en-US" altLang="en-US" sz="2000" b="0" i="0" u="none" strike="noStrike" cap="none" dirty="0">
                          <a:solidFill>
                            <a:schemeClr val="dk1"/>
                          </a:solidFill>
                          <a:latin typeface="+mn-lt"/>
                          <a:ea typeface="Arial"/>
                          <a:cs typeface="Arial"/>
                          <a:sym typeface="Arial"/>
                        </a:rPr>
                        <a:t>Price:</a:t>
                      </a:r>
                      <a:endParaRPr lang="en-US"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1" u="none" strike="noStrike" cap="none" dirty="0">
                          <a:solidFill>
                            <a:schemeClr val="dk1"/>
                          </a:solidFill>
                          <a:latin typeface="+mn-lt"/>
                          <a:ea typeface="Arial"/>
                          <a:cs typeface="Arial"/>
                          <a:sym typeface="Arial"/>
                        </a:rPr>
                        <a:t>p</a:t>
                      </a:r>
                      <a:r>
                        <a:rPr lang="en-US" altLang="en-US" sz="2000" b="0" i="0" u="none" strike="noStrike" cap="none" dirty="0">
                          <a:solidFill>
                            <a:schemeClr val="dk1"/>
                          </a:solidFill>
                          <a:latin typeface="+mn-lt"/>
                          <a:ea typeface="Arial"/>
                          <a:cs typeface="Arial"/>
                          <a:sym typeface="Arial"/>
                        </a:rPr>
                        <a:t> = $23 per pair</a:t>
                      </a:r>
                      <a:endParaRPr lang="en-US" sz="2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3721195"/>
                  </a:ext>
                </a:extLst>
              </a:tr>
            </a:tbl>
          </a:graphicData>
        </a:graphic>
      </p:graphicFrame>
      <p:sp>
        <p:nvSpPr>
          <p:cNvPr id="4" name="Text Placeholder 3"/>
          <p:cNvSpPr>
            <a:spLocks noGrp="1"/>
          </p:cNvSpPr>
          <p:nvPr>
            <p:ph type="body" idx="2"/>
          </p:nvPr>
        </p:nvSpPr>
        <p:spPr>
          <a:xfrm>
            <a:off x="457200" y="3541485"/>
            <a:ext cx="3583858" cy="476865"/>
          </a:xfrm>
        </p:spPr>
        <p:txBody>
          <a:bodyPr/>
          <a:lstStyle/>
          <a:p>
            <a:pPr marL="0" indent="0" eaLnBrk="0" hangingPunct="0">
              <a:buNone/>
              <a:defRPr/>
            </a:pPr>
            <a:r>
              <a:rPr lang="en-US" altLang="en-US" sz="2400" dirty="0">
                <a:latin typeface="+mn-lt"/>
              </a:rPr>
              <a:t>The Break-Even Point is:</a:t>
            </a:r>
          </a:p>
        </p:txBody>
      </p:sp>
      <mc:AlternateContent xmlns:mc="http://schemas.openxmlformats.org/markup-compatibility/2006">
        <mc:Choice xmlns:a14="http://schemas.microsoft.com/office/drawing/2010/main" Requires="a14">
          <p:sp>
            <p:nvSpPr>
              <p:cNvPr id="6" name="Object 5" descr="v = start fraction, c sub f over p minus c sub v, end fraction. v = start fraction, $10,000 over $23 per pair minus $8 per pair, end fraction. v = 666.7 pairs of jeans"/>
              <p:cNvSpPr txBox="1"/>
              <p:nvPr/>
            </p:nvSpPr>
            <p:spPr>
              <a:xfrm>
                <a:off x="2511425" y="4267200"/>
                <a:ext cx="4105275" cy="177958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sty m:val="p"/>
                        </m:rPr>
                        <a:rPr lang="zh-CN" altLang="en-US" sz="2200" i="1">
                          <a:solidFill>
                            <a:srgbClr val="000000"/>
                          </a:solidFill>
                          <a:latin typeface="Cambria Math" panose="02040503050406030204" pitchFamily="18" charset="0"/>
                        </a:rPr>
                        <m:t>v</m:t>
                      </m:r>
                      <m:r>
                        <m:rPr>
                          <m:aln/>
                        </m:rP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f</m:t>
                              </m:r>
                            </m:sub>
                          </m:sSub>
                        </m:num>
                        <m:den>
                          <m:r>
                            <m:rPr>
                              <m:sty m:val="p"/>
                            </m:rPr>
                            <a:rPr lang="zh-CN" altLang="en-US" sz="2200" i="1">
                              <a:solidFill>
                                <a:srgbClr val="000000"/>
                              </a:solidFill>
                              <a:latin typeface="Cambria Math" panose="02040503050406030204" pitchFamily="18" charset="0"/>
                            </a:rPr>
                            <m:t>p</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m:rPr>
                                  <m:sty m:val="p"/>
                                </m:rPr>
                                <a:rPr lang="zh-CN" altLang="en-US" sz="2200" i="1">
                                  <a:solidFill>
                                    <a:srgbClr val="000000"/>
                                  </a:solidFill>
                                  <a:latin typeface="Cambria Math" panose="02040503050406030204" pitchFamily="18" charset="0"/>
                                </a:rPr>
                                <m:t>c</m:t>
                              </m:r>
                            </m:e>
                            <m:sub>
                              <m:r>
                                <m:rPr>
                                  <m:sty m:val="p"/>
                                </m:rPr>
                                <a:rPr lang="zh-CN" altLang="en-US" sz="2200" i="1">
                                  <a:solidFill>
                                    <a:srgbClr val="000000"/>
                                  </a:solidFill>
                                  <a:latin typeface="Cambria Math" panose="02040503050406030204" pitchFamily="18" charset="0"/>
                                </a:rPr>
                                <m:t>v</m:t>
                              </m:r>
                            </m:sub>
                          </m:sSub>
                        </m:den>
                      </m:f>
                    </m:oMath>
                    <m:oMath xmlns:m="http://schemas.openxmlformats.org/officeDocument/2006/math">
                      <m:r>
                        <m:rPr>
                          <m:sty m:val="p"/>
                        </m:rPr>
                        <a:rPr lang="zh-CN" altLang="en-US" sz="2200" i="1">
                          <a:solidFill>
                            <a:srgbClr val="000000"/>
                          </a:solidFill>
                          <a:latin typeface="Cambria Math" panose="02040503050406030204" pitchFamily="18" charset="0"/>
                        </a:rPr>
                        <m:t>v</m:t>
                      </m:r>
                      <m:r>
                        <m:rPr>
                          <m:aln/>
                        </m:rP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r>
                            <a:rPr lang="zh-CN" altLang="en-US" sz="2200" i="1">
                              <a:solidFill>
                                <a:srgbClr val="000000"/>
                              </a:solidFill>
                              <a:latin typeface="Cambria Math" panose="02040503050406030204" pitchFamily="18" charset="0"/>
                            </a:rPr>
                            <m:t>$10,000</m:t>
                          </m:r>
                        </m:num>
                        <m:den>
                          <m:r>
                            <a:rPr lang="zh-CN" altLang="en-US" sz="2200" i="1">
                              <a:solidFill>
                                <a:srgbClr val="000000"/>
                              </a:solidFill>
                              <a:latin typeface="Cambria Math" panose="02040503050406030204" pitchFamily="18" charset="0"/>
                            </a:rPr>
                            <m:t>$23/</m:t>
                          </m:r>
                          <m:r>
                            <m:rPr>
                              <m:sty m:val="p"/>
                            </m:rPr>
                            <a:rPr lang="zh-CN" altLang="en-US" sz="2200" i="1">
                              <a:solidFill>
                                <a:srgbClr val="000000"/>
                              </a:solidFill>
                              <a:latin typeface="Cambria Math" panose="02040503050406030204" pitchFamily="18" charset="0"/>
                            </a:rPr>
                            <m:t>pair</m:t>
                          </m:r>
                          <m:r>
                            <a:rPr lang="zh-CN" altLang="en-US" sz="2200" i="1">
                              <a:solidFill>
                                <a:srgbClr val="000000"/>
                              </a:solidFill>
                              <a:latin typeface="Cambria Math" panose="02040503050406030204" pitchFamily="18" charset="0"/>
                            </a:rPr>
                            <m:t>−$8/</m:t>
                          </m:r>
                          <m:r>
                            <m:rPr>
                              <m:sty m:val="p"/>
                            </m:rPr>
                            <a:rPr lang="zh-CN" altLang="en-US" sz="2200" i="1">
                              <a:solidFill>
                                <a:srgbClr val="000000"/>
                              </a:solidFill>
                              <a:latin typeface="Cambria Math" panose="02040503050406030204" pitchFamily="18" charset="0"/>
                            </a:rPr>
                            <m:t>pair</m:t>
                          </m:r>
                        </m:den>
                      </m:f>
                    </m:oMath>
                    <m:oMath xmlns:m="http://schemas.openxmlformats.org/officeDocument/2006/math">
                      <m:r>
                        <m:rPr>
                          <m:sty m:val="p"/>
                        </m:rPr>
                        <a:rPr lang="zh-CN" altLang="en-US" sz="2200" i="1">
                          <a:solidFill>
                            <a:srgbClr val="000000"/>
                          </a:solidFill>
                          <a:latin typeface="Cambria Math" panose="02040503050406030204" pitchFamily="18" charset="0"/>
                        </a:rPr>
                        <m:t>v</m:t>
                      </m:r>
                      <m:r>
                        <m:rPr>
                          <m:aln/>
                        </m:rP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666.7</m:t>
                      </m:r>
                      <m:r>
                        <m:rPr>
                          <m:sty m:val="p"/>
                        </m:rPr>
                        <a:rPr lang="zh-CN" altLang="en-US" sz="2200" i="1">
                          <a:solidFill>
                            <a:srgbClr val="000000"/>
                          </a:solidFill>
                          <a:latin typeface="Cambria Math" panose="02040503050406030204" pitchFamily="18" charset="0"/>
                        </a:rPr>
                        <m:t>pairs</m:t>
                      </m:r>
                      <m:r>
                        <a:rPr lang="zh-CN" altLang="en-US" sz="2200" i="1">
                          <a:solidFill>
                            <a:srgbClr val="000000"/>
                          </a:solidFill>
                          <a:latin typeface="Cambria Math" panose="02040503050406030204" pitchFamily="18" charset="0"/>
                        </a:rPr>
                        <m:t> </m:t>
                      </m:r>
                      <m:r>
                        <m:rPr>
                          <m:sty m:val="p"/>
                        </m:rPr>
                        <a:rPr lang="zh-CN" altLang="en-US" sz="2200" i="1">
                          <a:solidFill>
                            <a:srgbClr val="000000"/>
                          </a:solidFill>
                          <a:latin typeface="Cambria Math" panose="02040503050406030204" pitchFamily="18" charset="0"/>
                        </a:rPr>
                        <m:t>of</m:t>
                      </m:r>
                      <m:r>
                        <a:rPr lang="zh-CN" altLang="en-US" sz="2200" i="1">
                          <a:solidFill>
                            <a:srgbClr val="000000"/>
                          </a:solidFill>
                          <a:latin typeface="Cambria Math" panose="02040503050406030204" pitchFamily="18" charset="0"/>
                        </a:rPr>
                        <m:t> </m:t>
                      </m:r>
                      <m:r>
                        <m:rPr>
                          <m:sty m:val="p"/>
                        </m:rPr>
                        <a:rPr lang="zh-CN" altLang="en-US" sz="2200" i="1">
                          <a:solidFill>
                            <a:srgbClr val="000000"/>
                          </a:solidFill>
                          <a:latin typeface="Cambria Math" panose="02040503050406030204" pitchFamily="18" charset="0"/>
                        </a:rPr>
                        <m:t>jeans</m:t>
                      </m:r>
                    </m:oMath>
                  </m:oMathPara>
                </a14:m>
                <a:endParaRPr lang="zh-CN" altLang="en-US" sz="2200" dirty="0"/>
              </a:p>
            </p:txBody>
          </p:sp>
        </mc:Choice>
        <mc:Fallback>
          <p:sp>
            <p:nvSpPr>
              <p:cNvPr id="6" name="Object 5" descr="v = start fraction, c sub f over p minus c sub v, end fraction. v = start fraction, $10,000 over $23 per pair minus $8 per pair, end fraction. v = 666.7 pairs of jeans"/>
              <p:cNvSpPr txBox="1">
                <a:spLocks noRot="1" noChangeAspect="1" noMove="1" noResize="1" noEditPoints="1" noAdjustHandles="1" noChangeArrowheads="1" noChangeShapeType="1" noTextEdit="1"/>
              </p:cNvSpPr>
              <p:nvPr/>
            </p:nvSpPr>
            <p:spPr>
              <a:xfrm>
                <a:off x="2511425" y="4267200"/>
                <a:ext cx="4105275" cy="1779588"/>
              </a:xfrm>
              <a:prstGeom prst="rect">
                <a:avLst/>
              </a:prstGeom>
              <a:blipFill>
                <a:blip r:embed="rId2"/>
                <a:stretch>
                  <a:fillRect b="-3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8017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en-US" dirty="0"/>
              <a:t>Break-Even Analysis </a:t>
            </a:r>
            <a:r>
              <a:rPr lang="en-US" altLang="en-US" sz="2000" b="0" dirty="0"/>
              <a:t>(6 of 9)</a:t>
            </a:r>
          </a:p>
        </p:txBody>
      </p:sp>
      <p:sp>
        <p:nvSpPr>
          <p:cNvPr id="6" name="Text Placeholder 5"/>
          <p:cNvSpPr>
            <a:spLocks noGrp="1"/>
          </p:cNvSpPr>
          <p:nvPr>
            <p:ph type="body" idx="1"/>
          </p:nvPr>
        </p:nvSpPr>
        <p:spPr>
          <a:xfrm>
            <a:off x="457200" y="1600201"/>
            <a:ext cx="8229600" cy="446314"/>
          </a:xfrm>
        </p:spPr>
        <p:txBody>
          <a:bodyPr/>
          <a:lstStyle/>
          <a:p>
            <a:pPr marL="0" indent="0">
              <a:buNone/>
            </a:pPr>
            <a:r>
              <a:rPr lang="en-US" sz="2400" b="1" dirty="0">
                <a:latin typeface="+mn-lt"/>
              </a:rPr>
              <a:t>Figure 1.2</a:t>
            </a:r>
            <a:r>
              <a:rPr lang="en-US" sz="2400" dirty="0">
                <a:latin typeface="+mn-lt"/>
              </a:rPr>
              <a:t> Break-even model</a:t>
            </a:r>
          </a:p>
        </p:txBody>
      </p:sp>
      <p:pic>
        <p:nvPicPr>
          <p:cNvPr id="7" name="Picture 9" descr="A graph of the break-even model plots revenue, cost, and profit, in thousands of dollars, versus volume, v, show the total revenue and total cost increase with volume, while the graph of fixed cost remains constant. In this example, the fixed cost is $10,000. Total revenue increases from $0 at 0 units. Total cost increases from the fixed cost value with less steepness than the revenue graph. The difference between the total cost and the fixed cost represents the variable cost. The graphs for total revenue and total cost intersect at the break-even point. In this example, this point is at approximately (670, $13,000). At volumes less than the break-even volume, cost is greater than revenue, so the difference represents a loss. At volumes greater than the break-even volume, cost is less than revenue, so the difference represents a profit."/>
          <p:cNvPicPr>
            <a:picLocks noChangeAspect="1" noChangeArrowheads="1"/>
          </p:cNvPicPr>
          <p:nvPr/>
        </p:nvPicPr>
        <p:blipFill>
          <a:blip r:embed="rId2"/>
          <a:srcRect/>
          <a:stretch>
            <a:fillRect/>
          </a:stretch>
        </p:blipFill>
        <p:spPr bwMode="auto">
          <a:xfrm>
            <a:off x="679384" y="2521202"/>
            <a:ext cx="7785233" cy="3584751"/>
          </a:xfrm>
          <a:prstGeom prst="rect">
            <a:avLst/>
          </a:prstGeom>
          <a:noFill/>
          <a:ln w="9525">
            <a:noFill/>
            <a:miter lim="800000"/>
            <a:headEnd/>
            <a:tailEnd/>
          </a:ln>
        </p:spPr>
      </p:pic>
    </p:spTree>
    <p:extLst>
      <p:ext uri="{BB962C8B-B14F-4D97-AF65-F5344CB8AC3E}">
        <p14:creationId xmlns:p14="http://schemas.microsoft.com/office/powerpoint/2010/main" val="58146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000"/>
            <a:ext cx="8229600" cy="1097279"/>
          </a:xfrm>
        </p:spPr>
        <p:txBody>
          <a:bodyPr/>
          <a:lstStyle/>
          <a:p>
            <a:r>
              <a:rPr lang="en-US" dirty="0">
                <a:solidFill>
                  <a:schemeClr val="tx2"/>
                </a:solidFill>
              </a:rPr>
              <a:t>Learning Objectives</a:t>
            </a:r>
            <a:endParaRPr lang="en-IN" dirty="0">
              <a:solidFill>
                <a:schemeClr val="tx2"/>
              </a:solidFill>
            </a:endParaRPr>
          </a:p>
        </p:txBody>
      </p:sp>
      <p:sp>
        <p:nvSpPr>
          <p:cNvPr id="3" name="Text Placeholder 2"/>
          <p:cNvSpPr>
            <a:spLocks noGrp="1"/>
          </p:cNvSpPr>
          <p:nvPr>
            <p:ph type="body" idx="1"/>
          </p:nvPr>
        </p:nvSpPr>
        <p:spPr/>
        <p:txBody>
          <a:bodyPr/>
          <a:lstStyle/>
          <a:p>
            <a:pPr marL="0" indent="0" eaLnBrk="1" hangingPunct="1">
              <a:buNone/>
            </a:pPr>
            <a:r>
              <a:rPr lang="en-US" sz="2400" b="1" dirty="0">
                <a:solidFill>
                  <a:schemeClr val="tx2"/>
                </a:solidFill>
                <a:latin typeface="+mn-lt"/>
              </a:rPr>
              <a:t>1.1</a:t>
            </a:r>
            <a:r>
              <a:rPr lang="en-US" sz="2400" dirty="0">
                <a:latin typeface="+mn-lt"/>
              </a:rPr>
              <a:t> The Management Science Approach to Problem Solving</a:t>
            </a:r>
          </a:p>
          <a:p>
            <a:pPr marL="0" indent="0" eaLnBrk="1" hangingPunct="1">
              <a:buNone/>
            </a:pPr>
            <a:r>
              <a:rPr lang="en-US" sz="2400" b="1" dirty="0">
                <a:solidFill>
                  <a:schemeClr val="tx2"/>
                </a:solidFill>
                <a:latin typeface="+mn-lt"/>
              </a:rPr>
              <a:t>1.2</a:t>
            </a:r>
            <a:r>
              <a:rPr lang="en-US" sz="2400" dirty="0">
                <a:latin typeface="+mn-lt"/>
              </a:rPr>
              <a:t> Management Science and Business Analytics</a:t>
            </a:r>
          </a:p>
          <a:p>
            <a:pPr marL="0" indent="0" eaLnBrk="1" hangingPunct="1">
              <a:buNone/>
            </a:pPr>
            <a:r>
              <a:rPr lang="en-US" sz="2400" b="1" dirty="0">
                <a:solidFill>
                  <a:schemeClr val="tx2"/>
                </a:solidFill>
                <a:latin typeface="+mn-lt"/>
              </a:rPr>
              <a:t>1.3</a:t>
            </a:r>
            <a:r>
              <a:rPr lang="en-US" sz="2400" dirty="0">
                <a:latin typeface="+mn-lt"/>
              </a:rPr>
              <a:t> Model Building: Break-Even Analysis</a:t>
            </a:r>
          </a:p>
          <a:p>
            <a:pPr marL="0" indent="0" eaLnBrk="1" hangingPunct="1">
              <a:buNone/>
            </a:pPr>
            <a:r>
              <a:rPr lang="en-US" sz="2400" b="1" dirty="0">
                <a:solidFill>
                  <a:schemeClr val="tx2"/>
                </a:solidFill>
                <a:latin typeface="+mn-lt"/>
              </a:rPr>
              <a:t>1.4</a:t>
            </a:r>
            <a:r>
              <a:rPr lang="en-US" sz="2400" dirty="0">
                <a:latin typeface="+mn-lt"/>
              </a:rPr>
              <a:t> Computer Solution</a:t>
            </a:r>
          </a:p>
          <a:p>
            <a:pPr marL="0" indent="0" eaLnBrk="1" hangingPunct="1">
              <a:buNone/>
            </a:pPr>
            <a:r>
              <a:rPr lang="en-US" sz="2400" b="1" dirty="0">
                <a:solidFill>
                  <a:schemeClr val="tx2"/>
                </a:solidFill>
                <a:latin typeface="+mn-lt"/>
              </a:rPr>
              <a:t>1.5</a:t>
            </a:r>
            <a:r>
              <a:rPr lang="en-US" sz="2400" dirty="0">
                <a:latin typeface="+mn-lt"/>
              </a:rPr>
              <a:t> Management Science Modeling Techniques</a:t>
            </a:r>
          </a:p>
          <a:p>
            <a:pPr marL="0" indent="0" eaLnBrk="1" hangingPunct="1">
              <a:buNone/>
            </a:pPr>
            <a:r>
              <a:rPr lang="en-US" sz="2400" b="1" dirty="0">
                <a:solidFill>
                  <a:schemeClr val="tx2"/>
                </a:solidFill>
                <a:latin typeface="+mn-lt"/>
              </a:rPr>
              <a:t>1.6</a:t>
            </a:r>
            <a:r>
              <a:rPr lang="en-US" sz="2400" dirty="0">
                <a:latin typeface="+mn-lt"/>
              </a:rPr>
              <a:t> Business Usage of Management Science Techniques</a:t>
            </a:r>
          </a:p>
          <a:p>
            <a:pPr marL="0" indent="0" eaLnBrk="1" hangingPunct="1">
              <a:buNone/>
            </a:pPr>
            <a:r>
              <a:rPr lang="en-US" sz="2400" b="1" dirty="0">
                <a:solidFill>
                  <a:schemeClr val="tx2"/>
                </a:solidFill>
                <a:latin typeface="+mn-lt"/>
              </a:rPr>
              <a:t>1.7</a:t>
            </a:r>
            <a:r>
              <a:rPr lang="en-US" sz="2400" dirty="0">
                <a:latin typeface="+mn-lt"/>
              </a:rPr>
              <a:t> Management Science Models in Decision Support Systems</a:t>
            </a:r>
          </a:p>
        </p:txBody>
      </p:sp>
    </p:spTree>
    <p:extLst>
      <p:ext uri="{BB962C8B-B14F-4D97-AF65-F5344CB8AC3E}">
        <p14:creationId xmlns:p14="http://schemas.microsoft.com/office/powerpoint/2010/main" val="676479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en-US" dirty="0"/>
              <a:t>Break-Even Analysis </a:t>
            </a:r>
            <a:r>
              <a:rPr lang="en-US" altLang="en-US" sz="2000" b="0" dirty="0"/>
              <a:t>(7 of 9)</a:t>
            </a:r>
          </a:p>
        </p:txBody>
      </p:sp>
      <p:sp>
        <p:nvSpPr>
          <p:cNvPr id="6" name="Text Placeholder 5"/>
          <p:cNvSpPr>
            <a:spLocks noGrp="1"/>
          </p:cNvSpPr>
          <p:nvPr>
            <p:ph type="body" idx="1"/>
          </p:nvPr>
        </p:nvSpPr>
        <p:spPr>
          <a:xfrm>
            <a:off x="457200" y="1600200"/>
            <a:ext cx="8229600" cy="460829"/>
          </a:xfrm>
        </p:spPr>
        <p:txBody>
          <a:bodyPr/>
          <a:lstStyle/>
          <a:p>
            <a:pPr marL="0" indent="0" eaLnBrk="0" hangingPunct="0">
              <a:buNone/>
            </a:pPr>
            <a:r>
              <a:rPr lang="en-US" sz="2400" b="1" dirty="0">
                <a:latin typeface="+mn-lt"/>
              </a:rPr>
              <a:t>Figure 1.3</a:t>
            </a:r>
            <a:r>
              <a:rPr lang="en-US" sz="2400" dirty="0">
                <a:latin typeface="+mn-lt"/>
              </a:rPr>
              <a:t> Break-even model with an increase in price</a:t>
            </a:r>
          </a:p>
        </p:txBody>
      </p:sp>
      <p:pic>
        <p:nvPicPr>
          <p:cNvPr id="7" name="Picture 9" descr="A graph of the break-even model with an increase in price plots total revenue, total cost, and fixed cost versus volume. With an increase in price, the new graph of total revenue increases more quickly, intersecting the total cost line at a lower volume and slightly lower cost. The old break-even point is at approximately (670, $13,000), and the new break-even point is at approximately (455, $12,000)."/>
          <p:cNvPicPr>
            <a:picLocks noChangeAspect="1" noChangeArrowheads="1"/>
          </p:cNvPicPr>
          <p:nvPr/>
        </p:nvPicPr>
        <p:blipFill>
          <a:blip r:embed="rId2"/>
          <a:srcRect/>
          <a:stretch>
            <a:fillRect/>
          </a:stretch>
        </p:blipFill>
        <p:spPr bwMode="auto">
          <a:xfrm>
            <a:off x="679383" y="2521433"/>
            <a:ext cx="7785233" cy="3584751"/>
          </a:xfrm>
          <a:prstGeom prst="rect">
            <a:avLst/>
          </a:prstGeom>
          <a:noFill/>
          <a:ln w="9525">
            <a:noFill/>
            <a:miter lim="800000"/>
            <a:headEnd/>
            <a:tailEnd/>
          </a:ln>
        </p:spPr>
      </p:pic>
    </p:spTree>
    <p:extLst>
      <p:ext uri="{BB962C8B-B14F-4D97-AF65-F5344CB8AC3E}">
        <p14:creationId xmlns:p14="http://schemas.microsoft.com/office/powerpoint/2010/main" val="30946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en-US" dirty="0"/>
              <a:t>Break-Even Analysis </a:t>
            </a:r>
            <a:r>
              <a:rPr lang="en-US" altLang="en-US" sz="2000" b="0" dirty="0"/>
              <a:t>(8 of 9)</a:t>
            </a:r>
          </a:p>
        </p:txBody>
      </p:sp>
      <p:sp>
        <p:nvSpPr>
          <p:cNvPr id="6" name="Text Placeholder 5"/>
          <p:cNvSpPr>
            <a:spLocks noGrp="1"/>
          </p:cNvSpPr>
          <p:nvPr>
            <p:ph type="body" idx="1"/>
          </p:nvPr>
        </p:nvSpPr>
        <p:spPr>
          <a:xfrm>
            <a:off x="457200" y="1600200"/>
            <a:ext cx="8229600" cy="759542"/>
          </a:xfrm>
        </p:spPr>
        <p:txBody>
          <a:bodyPr/>
          <a:lstStyle/>
          <a:p>
            <a:pPr marL="0" indent="0">
              <a:buNone/>
            </a:pPr>
            <a:r>
              <a:rPr lang="en-US" sz="2400" b="1" dirty="0">
                <a:latin typeface="+mn-lt"/>
              </a:rPr>
              <a:t>Figure 1.4</a:t>
            </a:r>
            <a:r>
              <a:rPr lang="en-US" sz="2400" dirty="0">
                <a:latin typeface="+mn-lt"/>
              </a:rPr>
              <a:t> Break-even model with an increase in variable cost</a:t>
            </a:r>
          </a:p>
        </p:txBody>
      </p:sp>
      <p:pic>
        <p:nvPicPr>
          <p:cNvPr id="7" name="Picture 10" descr="A graph of the break-even model with an increase in variable cost plots total revenue, total cost, and fixed cost versus volume. With an increase in variable cost, the new graph of total cost increases more quickly, intersecting the total revenue line at a higher volume and higher cost. The old break-even point is at approximately (455, $12,000), and the new break-even point is at approximately (555, $14,000)."/>
          <p:cNvPicPr>
            <a:picLocks noChangeAspect="1" noChangeArrowheads="1"/>
          </p:cNvPicPr>
          <p:nvPr/>
        </p:nvPicPr>
        <p:blipFill>
          <a:blip r:embed="rId2"/>
          <a:srcRect/>
          <a:stretch>
            <a:fillRect/>
          </a:stretch>
        </p:blipFill>
        <p:spPr bwMode="auto">
          <a:xfrm>
            <a:off x="679383" y="2519298"/>
            <a:ext cx="7785233" cy="3584751"/>
          </a:xfrm>
          <a:prstGeom prst="rect">
            <a:avLst/>
          </a:prstGeom>
          <a:noFill/>
          <a:ln w="9525">
            <a:noFill/>
            <a:miter lim="800000"/>
            <a:headEnd/>
            <a:tailEnd/>
          </a:ln>
        </p:spPr>
      </p:pic>
    </p:spTree>
    <p:extLst>
      <p:ext uri="{BB962C8B-B14F-4D97-AF65-F5344CB8AC3E}">
        <p14:creationId xmlns:p14="http://schemas.microsoft.com/office/powerpoint/2010/main" val="1956480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Break-Even Analysis </a:t>
            </a:r>
            <a:r>
              <a:rPr lang="en-US" altLang="en-US" sz="2000" b="0" dirty="0"/>
              <a:t>(9 of 9)</a:t>
            </a:r>
          </a:p>
        </p:txBody>
      </p:sp>
      <p:sp>
        <p:nvSpPr>
          <p:cNvPr id="3" name="Text Placeholder 2"/>
          <p:cNvSpPr>
            <a:spLocks noGrp="1"/>
          </p:cNvSpPr>
          <p:nvPr>
            <p:ph type="body" idx="1"/>
          </p:nvPr>
        </p:nvSpPr>
        <p:spPr>
          <a:xfrm>
            <a:off x="457200" y="1600200"/>
            <a:ext cx="8229600" cy="460829"/>
          </a:xfrm>
        </p:spPr>
        <p:txBody>
          <a:bodyPr/>
          <a:lstStyle/>
          <a:p>
            <a:pPr marL="0" indent="0">
              <a:buNone/>
            </a:pPr>
            <a:r>
              <a:rPr lang="en-US" sz="2400" b="1" dirty="0">
                <a:latin typeface="+mn-lt"/>
              </a:rPr>
              <a:t>Figure 1.5</a:t>
            </a:r>
            <a:r>
              <a:rPr lang="en-US" sz="2400" dirty="0">
                <a:latin typeface="+mn-lt"/>
              </a:rPr>
              <a:t> Break-even model with a change in fixed cost</a:t>
            </a:r>
          </a:p>
        </p:txBody>
      </p:sp>
      <p:pic>
        <p:nvPicPr>
          <p:cNvPr id="4" name="Picture 10" descr="A graph of the break-even model with an increase in fixed cost plots total revenue, total cost, and fixed cost versus volume. With an increase in fixed cost, the new graph of fixed cost is higher, at $13,000 instead of $10,000. This shifts the total cost line up, so that it intersects the total revenue line at a higher volume and higher cost. The old break-even point is at approximately (555, $14,000), and the new break-even point is at approximately (700, $20,000)."/>
          <p:cNvPicPr>
            <a:picLocks noChangeAspect="1" noChangeArrowheads="1"/>
          </p:cNvPicPr>
          <p:nvPr/>
        </p:nvPicPr>
        <p:blipFill>
          <a:blip r:embed="rId2"/>
          <a:srcRect/>
          <a:stretch>
            <a:fillRect/>
          </a:stretch>
        </p:blipFill>
        <p:spPr bwMode="auto">
          <a:xfrm>
            <a:off x="679384" y="2521905"/>
            <a:ext cx="7785233" cy="3584751"/>
          </a:xfrm>
          <a:prstGeom prst="rect">
            <a:avLst/>
          </a:prstGeom>
          <a:noFill/>
          <a:ln w="9525">
            <a:noFill/>
            <a:miter lim="800000"/>
            <a:headEnd/>
            <a:tailEnd/>
          </a:ln>
        </p:spPr>
      </p:pic>
    </p:spTree>
    <p:extLst>
      <p:ext uri="{BB962C8B-B14F-4D97-AF65-F5344CB8AC3E}">
        <p14:creationId xmlns:p14="http://schemas.microsoft.com/office/powerpoint/2010/main" val="342234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solidFill>
                  <a:schemeClr val="tx2"/>
                </a:solidFill>
              </a:rPr>
              <a:t>Learning Objective 1.4</a:t>
            </a:r>
            <a:endParaRPr lang="en-US" altLang="en-US" dirty="0"/>
          </a:p>
        </p:txBody>
      </p:sp>
      <p:sp>
        <p:nvSpPr>
          <p:cNvPr id="11" name="Text Placeholder 10"/>
          <p:cNvSpPr>
            <a:spLocks noGrp="1"/>
          </p:cNvSpPr>
          <p:nvPr>
            <p:ph type="body" idx="1"/>
          </p:nvPr>
        </p:nvSpPr>
        <p:spPr/>
        <p:txBody>
          <a:bodyPr/>
          <a:lstStyle/>
          <a:p>
            <a:pPr eaLnBrk="1" hangingPunct="1"/>
            <a:r>
              <a:rPr lang="en-US" sz="2400" dirty="0">
                <a:latin typeface="+mn-lt"/>
              </a:rPr>
              <a:t>Computer Solution</a:t>
            </a:r>
          </a:p>
        </p:txBody>
      </p:sp>
    </p:spTree>
    <p:extLst>
      <p:ext uri="{BB962C8B-B14F-4D97-AF65-F5344CB8AC3E}">
        <p14:creationId xmlns:p14="http://schemas.microsoft.com/office/powerpoint/2010/main" val="2802446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en-US" dirty="0"/>
              <a:t>Break-Even Analysis: Excel Solution</a:t>
            </a:r>
          </a:p>
        </p:txBody>
      </p:sp>
      <p:sp>
        <p:nvSpPr>
          <p:cNvPr id="6" name="Text Placeholder 5"/>
          <p:cNvSpPr>
            <a:spLocks noGrp="1"/>
          </p:cNvSpPr>
          <p:nvPr>
            <p:ph type="body" idx="1"/>
          </p:nvPr>
        </p:nvSpPr>
        <p:spPr>
          <a:xfrm>
            <a:off x="457200" y="1537080"/>
            <a:ext cx="1740310" cy="431800"/>
          </a:xfrm>
        </p:spPr>
        <p:txBody>
          <a:bodyPr/>
          <a:lstStyle/>
          <a:p>
            <a:pPr marL="0" indent="0">
              <a:buNone/>
            </a:pPr>
            <a:r>
              <a:rPr lang="en-US" sz="2400" b="1" dirty="0">
                <a:latin typeface="+mn-lt"/>
                <a:cs typeface="Times" charset="0"/>
              </a:rPr>
              <a:t>Exhibit 1.1</a:t>
            </a:r>
          </a:p>
        </p:txBody>
      </p:sp>
      <p:pic>
        <p:nvPicPr>
          <p:cNvPr id="2" name="Picture 1" descr="An Excel sheet for a break-even analysis for Western Clothing Company lists 4 data values, in column D. The labels for the values are listed in the respective row in column C. The fixed cost, 10,000, is in cell D 4. The variable cost, 8, is in cell D 6. The price, 23, is in cell D 8. The value for v, or break-even point, is calculated in cell D 10. The formula for this value is as follows, with no spaces: = D 4 divided by left parenthesis D 8 minus D 6 right parenthesis. The value of the formula is displayed in cell D 10, as 666.7."/>
          <p:cNvPicPr>
            <a:picLocks noChangeAspect="1"/>
          </p:cNvPicPr>
          <p:nvPr/>
        </p:nvPicPr>
        <p:blipFill>
          <a:blip r:embed="rId2"/>
          <a:stretch>
            <a:fillRect/>
          </a:stretch>
        </p:blipFill>
        <p:spPr>
          <a:xfrm>
            <a:off x="690444" y="2156733"/>
            <a:ext cx="7714880" cy="4007082"/>
          </a:xfrm>
          <a:prstGeom prst="rect">
            <a:avLst/>
          </a:prstGeom>
        </p:spPr>
      </p:pic>
    </p:spTree>
    <p:extLst>
      <p:ext uri="{BB962C8B-B14F-4D97-AF65-F5344CB8AC3E}">
        <p14:creationId xmlns:p14="http://schemas.microsoft.com/office/powerpoint/2010/main" val="326165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 1.6</a:t>
            </a:r>
            <a:endParaRPr lang="en-US" dirty="0"/>
          </a:p>
        </p:txBody>
      </p:sp>
      <p:sp>
        <p:nvSpPr>
          <p:cNvPr id="3" name="Text Placeholder 2"/>
          <p:cNvSpPr>
            <a:spLocks noGrp="1"/>
          </p:cNvSpPr>
          <p:nvPr>
            <p:ph type="body" idx="1"/>
          </p:nvPr>
        </p:nvSpPr>
        <p:spPr/>
        <p:txBody>
          <a:bodyPr/>
          <a:lstStyle/>
          <a:p>
            <a:pPr eaLnBrk="1" hangingPunct="1"/>
            <a:r>
              <a:rPr lang="en-US" sz="2400" dirty="0">
                <a:latin typeface="+mn-lt"/>
              </a:rPr>
              <a:t>Business Usage of Management Science Techniques</a:t>
            </a:r>
          </a:p>
        </p:txBody>
      </p:sp>
    </p:spTree>
    <p:extLst>
      <p:ext uri="{BB962C8B-B14F-4D97-AF65-F5344CB8AC3E}">
        <p14:creationId xmlns:p14="http://schemas.microsoft.com/office/powerpoint/2010/main" val="611461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defRPr/>
            </a:pPr>
            <a:r>
              <a:rPr lang="en-US" dirty="0">
                <a:cs typeface="Times" charset="0"/>
              </a:rPr>
              <a:t>Figure 1.6 </a:t>
            </a:r>
            <a:r>
              <a:rPr lang="en-US" dirty="0"/>
              <a:t>Classification of Management Science Techniques</a:t>
            </a:r>
          </a:p>
        </p:txBody>
      </p:sp>
      <p:pic>
        <p:nvPicPr>
          <p:cNvPr id="3" name="Picture 2" descr="Management science techniques are grouped into 5 categories. Four of the five categories of management science techniques are presenting in this text, with techniques as follows. Linear mathematical programming includes: Linear programming models, Graphical analysis, Sensitivity analysis, Transportation, transshipment, and assignment, Integer linear programming, Goal programming. Probabilistic techniques include: Probability and statistics, Decision analysis, Queuing. Network techniques include: Network flow, Project management, C P M or P E R T. Other techniques include: Analytical hierarchy process, A H P, Nonlinear programming, Simulation, Forecasting, Inventory. The fifth category, not in this text, is companion Web site, with the following techniques: Simplex method, Transportation and assignment methods, Nonlinear programming, Game theory, Markov analysis, Branch and bound metho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2074718"/>
            <a:ext cx="7905750" cy="3013364"/>
          </a:xfrm>
          <a:prstGeom prst="rect">
            <a:avLst/>
          </a:prstGeom>
        </p:spPr>
      </p:pic>
    </p:spTree>
    <p:extLst>
      <p:ext uri="{BB962C8B-B14F-4D97-AF65-F5344CB8AC3E}">
        <p14:creationId xmlns:p14="http://schemas.microsoft.com/office/powerpoint/2010/main" val="105373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Management Science Modeling Techniques: </a:t>
            </a:r>
            <a:r>
              <a:rPr lang="en-US" altLang="en-US" sz="3200" dirty="0"/>
              <a:t>Characteristics of Modeling Techniques</a:t>
            </a:r>
          </a:p>
        </p:txBody>
      </p:sp>
      <p:sp>
        <p:nvSpPr>
          <p:cNvPr id="3" name="Text Placeholder 2"/>
          <p:cNvSpPr>
            <a:spLocks noGrp="1"/>
          </p:cNvSpPr>
          <p:nvPr>
            <p:ph type="body" idx="1"/>
          </p:nvPr>
        </p:nvSpPr>
        <p:spPr>
          <a:xfrm>
            <a:off x="457200" y="1600200"/>
            <a:ext cx="8229600" cy="4771103"/>
          </a:xfrm>
        </p:spPr>
        <p:txBody>
          <a:bodyPr/>
          <a:lstStyle/>
          <a:p>
            <a:pPr>
              <a:buClr>
                <a:schemeClr val="tx2"/>
              </a:buClr>
              <a:defRPr/>
            </a:pPr>
            <a:r>
              <a:rPr lang="en-US" altLang="en-US" sz="2400" b="1" dirty="0">
                <a:latin typeface="+mn-lt"/>
              </a:rPr>
              <a:t>Linear Mathematical Programming </a:t>
            </a:r>
            <a:r>
              <a:rPr lang="en-US" altLang="en-US" sz="2400" dirty="0">
                <a:latin typeface="+mn-lt"/>
              </a:rPr>
              <a:t>-</a:t>
            </a:r>
            <a:r>
              <a:rPr lang="en-US" altLang="en-US" sz="2400" b="1" dirty="0">
                <a:latin typeface="+mn-lt"/>
              </a:rPr>
              <a:t> </a:t>
            </a:r>
            <a:r>
              <a:rPr lang="en-US" altLang="en-US" sz="2400" dirty="0">
                <a:latin typeface="+mn-lt"/>
              </a:rPr>
              <a:t>clear objective; restrictions on resources and requirements; parameters known with certainty. (Chapter 2-6, 9)</a:t>
            </a:r>
          </a:p>
          <a:p>
            <a:pPr>
              <a:buClr>
                <a:schemeClr val="tx2"/>
              </a:buClr>
              <a:defRPr/>
            </a:pPr>
            <a:r>
              <a:rPr lang="en-US" altLang="en-US" sz="2400" b="1" dirty="0">
                <a:latin typeface="+mn-lt"/>
              </a:rPr>
              <a:t>Probabilistic Techniques </a:t>
            </a:r>
            <a:r>
              <a:rPr lang="en-US" altLang="en-US" sz="2400" dirty="0">
                <a:latin typeface="+mn-lt"/>
              </a:rPr>
              <a:t>-</a:t>
            </a:r>
            <a:r>
              <a:rPr lang="en-US" altLang="en-US" sz="2400" b="1" dirty="0">
                <a:latin typeface="+mn-lt"/>
              </a:rPr>
              <a:t> </a:t>
            </a:r>
            <a:r>
              <a:rPr lang="en-US" altLang="en-US" sz="2400" dirty="0">
                <a:latin typeface="+mn-lt"/>
              </a:rPr>
              <a:t>results contain uncertainty. (Chapter 11-13)</a:t>
            </a:r>
          </a:p>
          <a:p>
            <a:pPr>
              <a:buClr>
                <a:schemeClr val="tx2"/>
              </a:buClr>
              <a:defRPr/>
            </a:pPr>
            <a:r>
              <a:rPr lang="en-US" altLang="en-US" sz="2400" b="1" dirty="0">
                <a:latin typeface="+mn-lt"/>
              </a:rPr>
              <a:t>Network Techniques</a:t>
            </a:r>
            <a:r>
              <a:rPr lang="en-US" altLang="en-US" sz="2400" dirty="0">
                <a:latin typeface="+mn-lt"/>
              </a:rPr>
              <a:t> - model often formulated as diagram; deterministic or probabilistic. (Chapter 7-8)</a:t>
            </a:r>
          </a:p>
          <a:p>
            <a:pPr>
              <a:buClr>
                <a:schemeClr val="tx2"/>
              </a:buClr>
              <a:defRPr/>
            </a:pPr>
            <a:r>
              <a:rPr lang="en-US" altLang="en-US" sz="2400" b="1" dirty="0">
                <a:latin typeface="+mn-lt"/>
              </a:rPr>
              <a:t>Other Techniques</a:t>
            </a:r>
            <a:r>
              <a:rPr lang="en-US" altLang="en-US" sz="2400" dirty="0">
                <a:latin typeface="+mn-lt"/>
              </a:rPr>
              <a:t> - variety of deterministic and probabilistic methods for specific types of problems including forecasting, inventory, simulation, multicriteria, A</a:t>
            </a:r>
            <a:r>
              <a:rPr lang="en-US" altLang="en-US" sz="100" dirty="0">
                <a:latin typeface="+mn-lt"/>
              </a:rPr>
              <a:t>  </a:t>
            </a:r>
            <a:r>
              <a:rPr lang="en-US" altLang="en-US" sz="2400" dirty="0">
                <a:latin typeface="+mn-lt"/>
              </a:rPr>
              <a:t>H</a:t>
            </a:r>
            <a:r>
              <a:rPr lang="en-US" altLang="en-US" sz="100" dirty="0">
                <a:latin typeface="+mn-lt"/>
              </a:rPr>
              <a:t>  </a:t>
            </a:r>
            <a:r>
              <a:rPr lang="en-US" altLang="en-US" sz="2400" dirty="0">
                <a:latin typeface="+mn-lt"/>
              </a:rPr>
              <a:t>P (analytic hierarchy process), etc. (Chapter 9, 14-16)</a:t>
            </a:r>
          </a:p>
        </p:txBody>
      </p:sp>
    </p:spTree>
    <p:extLst>
      <p:ext uri="{BB962C8B-B14F-4D97-AF65-F5344CB8AC3E}">
        <p14:creationId xmlns:p14="http://schemas.microsoft.com/office/powerpoint/2010/main" val="3809641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Business Usage of Management Science</a:t>
            </a:r>
          </a:p>
        </p:txBody>
      </p:sp>
      <p:sp>
        <p:nvSpPr>
          <p:cNvPr id="3" name="Text Placeholder 2"/>
          <p:cNvSpPr>
            <a:spLocks noGrp="1"/>
          </p:cNvSpPr>
          <p:nvPr>
            <p:ph type="body" idx="1"/>
          </p:nvPr>
        </p:nvSpPr>
        <p:spPr>
          <a:xfrm>
            <a:off x="457200" y="1600200"/>
            <a:ext cx="7772400" cy="4525963"/>
          </a:xfrm>
        </p:spPr>
        <p:txBody>
          <a:bodyPr/>
          <a:lstStyle/>
          <a:p>
            <a:pPr eaLnBrk="1" hangingPunct="1">
              <a:tabLst>
                <a:tab pos="2286000" algn="l"/>
              </a:tabLst>
            </a:pPr>
            <a:r>
              <a:rPr lang="en-US" sz="2400" b="1" dirty="0">
                <a:latin typeface="+mn-lt"/>
              </a:rPr>
              <a:t>Some application areas:</a:t>
            </a:r>
          </a:p>
          <a:p>
            <a:pPr marL="741600" indent="-284400" eaLnBrk="1" hangingPunct="1">
              <a:spcBef>
                <a:spcPts val="600"/>
              </a:spcBef>
              <a:buFont typeface="Arial" panose="020B0604020202020204" pitchFamily="34" charset="0"/>
              <a:buChar char="–"/>
              <a:tabLst>
                <a:tab pos="2286000" algn="l"/>
              </a:tabLst>
            </a:pPr>
            <a:r>
              <a:rPr lang="en-US" sz="2400" dirty="0">
                <a:latin typeface="+mn-lt"/>
              </a:rPr>
              <a:t>Project Planning</a:t>
            </a:r>
          </a:p>
          <a:p>
            <a:pPr marL="741600" indent="-284400" eaLnBrk="1" hangingPunct="1">
              <a:spcBef>
                <a:spcPts val="600"/>
              </a:spcBef>
              <a:buFont typeface="Arial" panose="020B0604020202020204" pitchFamily="34" charset="0"/>
              <a:buChar char="–"/>
              <a:tabLst>
                <a:tab pos="2286000" algn="l"/>
              </a:tabLst>
            </a:pPr>
            <a:r>
              <a:rPr lang="en-US" sz="2400" dirty="0">
                <a:latin typeface="+mn-lt"/>
              </a:rPr>
              <a:t>Capital Budgeting</a:t>
            </a:r>
          </a:p>
          <a:p>
            <a:pPr marL="741600" indent="-284400" eaLnBrk="1" hangingPunct="1">
              <a:spcBef>
                <a:spcPts val="600"/>
              </a:spcBef>
              <a:buFont typeface="Arial" panose="020B0604020202020204" pitchFamily="34" charset="0"/>
              <a:buChar char="–"/>
              <a:tabLst>
                <a:tab pos="2286000" algn="l"/>
              </a:tabLst>
            </a:pPr>
            <a:r>
              <a:rPr lang="en-US" sz="2400" dirty="0">
                <a:latin typeface="+mn-lt"/>
              </a:rPr>
              <a:t>Inventory Analysis </a:t>
            </a:r>
          </a:p>
          <a:p>
            <a:pPr marL="741600" indent="-284400" eaLnBrk="1" hangingPunct="1">
              <a:spcBef>
                <a:spcPts val="600"/>
              </a:spcBef>
              <a:buFont typeface="Arial" panose="020B0604020202020204" pitchFamily="34" charset="0"/>
              <a:buChar char="–"/>
              <a:tabLst>
                <a:tab pos="2286000" algn="l"/>
              </a:tabLst>
            </a:pPr>
            <a:r>
              <a:rPr lang="en-US" sz="2400" dirty="0">
                <a:latin typeface="+mn-lt"/>
              </a:rPr>
              <a:t>Production Planning</a:t>
            </a:r>
          </a:p>
          <a:p>
            <a:pPr marL="741600" indent="-284400" eaLnBrk="1" hangingPunct="1">
              <a:spcBef>
                <a:spcPts val="600"/>
              </a:spcBef>
              <a:buFont typeface="Arial" panose="020B0604020202020204" pitchFamily="34" charset="0"/>
              <a:buChar char="–"/>
              <a:tabLst>
                <a:tab pos="2286000" algn="l"/>
              </a:tabLst>
            </a:pPr>
            <a:r>
              <a:rPr lang="en-US" sz="2400" dirty="0">
                <a:latin typeface="+mn-lt"/>
              </a:rPr>
              <a:t>Scheduling, and many others</a:t>
            </a:r>
          </a:p>
          <a:p>
            <a:pPr eaLnBrk="1" hangingPunct="1">
              <a:spcBef>
                <a:spcPct val="35000"/>
              </a:spcBef>
              <a:tabLst>
                <a:tab pos="2286000" algn="l"/>
              </a:tabLst>
            </a:pPr>
            <a:r>
              <a:rPr lang="en-US" sz="2400" b="1" dirty="0">
                <a:latin typeface="+mn-lt"/>
              </a:rPr>
              <a:t>Interfaces</a:t>
            </a:r>
            <a:r>
              <a:rPr lang="en-US" sz="2400" i="1" dirty="0">
                <a:latin typeface="+mn-lt"/>
              </a:rPr>
              <a:t> - </a:t>
            </a:r>
            <a:r>
              <a:rPr lang="en-US" sz="2400" dirty="0">
                <a:latin typeface="+mn-lt"/>
              </a:rPr>
              <a:t>Applications journal published by Institute for Operations Research and Management Sciences (I</a:t>
            </a:r>
            <a:r>
              <a:rPr lang="en-US" sz="100" dirty="0">
                <a:latin typeface="+mn-lt"/>
              </a:rPr>
              <a:t> </a:t>
            </a:r>
            <a:r>
              <a:rPr lang="en-US" sz="2400" dirty="0">
                <a:latin typeface="+mn-lt"/>
              </a:rPr>
              <a:t>N</a:t>
            </a:r>
            <a:r>
              <a:rPr lang="en-US" sz="100" dirty="0">
                <a:latin typeface="+mn-lt"/>
              </a:rPr>
              <a:t> </a:t>
            </a:r>
            <a:r>
              <a:rPr lang="en-US" sz="2400" dirty="0">
                <a:latin typeface="+mn-lt"/>
              </a:rPr>
              <a:t>F</a:t>
            </a:r>
            <a:r>
              <a:rPr lang="en-US" sz="100" dirty="0">
                <a:latin typeface="+mn-lt"/>
              </a:rPr>
              <a:t> </a:t>
            </a:r>
            <a:r>
              <a:rPr lang="en-US" sz="2400" dirty="0">
                <a:latin typeface="+mn-lt"/>
              </a:rPr>
              <a:t>O</a:t>
            </a:r>
            <a:r>
              <a:rPr lang="en-US" sz="100" dirty="0">
                <a:latin typeface="+mn-lt"/>
              </a:rPr>
              <a:t> </a:t>
            </a:r>
            <a:r>
              <a:rPr lang="en-US" sz="2400" dirty="0">
                <a:latin typeface="+mn-lt"/>
              </a:rPr>
              <a:t>R</a:t>
            </a:r>
            <a:r>
              <a:rPr lang="en-US" sz="100" dirty="0">
                <a:latin typeface="+mn-lt"/>
              </a:rPr>
              <a:t> </a:t>
            </a:r>
            <a:r>
              <a:rPr lang="en-US" sz="2400" dirty="0">
                <a:latin typeface="+mn-lt"/>
              </a:rPr>
              <a:t>M</a:t>
            </a:r>
            <a:r>
              <a:rPr lang="en-US" sz="100" dirty="0">
                <a:latin typeface="+mn-lt"/>
              </a:rPr>
              <a:t> </a:t>
            </a:r>
            <a:r>
              <a:rPr lang="en-US" sz="2400" dirty="0">
                <a:latin typeface="+mn-lt"/>
              </a:rPr>
              <a:t>S)</a:t>
            </a:r>
          </a:p>
        </p:txBody>
      </p:sp>
    </p:spTree>
    <p:extLst>
      <p:ext uri="{BB962C8B-B14F-4D97-AF65-F5344CB8AC3E}">
        <p14:creationId xmlns:p14="http://schemas.microsoft.com/office/powerpoint/2010/main" val="1499150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 1.7</a:t>
            </a:r>
            <a:endParaRPr lang="en-US" dirty="0"/>
          </a:p>
        </p:txBody>
      </p:sp>
      <p:sp>
        <p:nvSpPr>
          <p:cNvPr id="3" name="Text Placeholder 2"/>
          <p:cNvSpPr>
            <a:spLocks noGrp="1"/>
          </p:cNvSpPr>
          <p:nvPr>
            <p:ph type="body" idx="1"/>
          </p:nvPr>
        </p:nvSpPr>
        <p:spPr/>
        <p:txBody>
          <a:bodyPr/>
          <a:lstStyle/>
          <a:p>
            <a:pPr eaLnBrk="1" hangingPunct="1"/>
            <a:r>
              <a:rPr lang="en-US" sz="2400" dirty="0">
                <a:latin typeface="+mn-lt"/>
              </a:rPr>
              <a:t>Management Science Models in Decision Support Systems</a:t>
            </a:r>
          </a:p>
        </p:txBody>
      </p:sp>
    </p:spTree>
    <p:extLst>
      <p:ext uri="{BB962C8B-B14F-4D97-AF65-F5344CB8AC3E}">
        <p14:creationId xmlns:p14="http://schemas.microsoft.com/office/powerpoint/2010/main" val="42109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 1.1</a:t>
            </a:r>
          </a:p>
        </p:txBody>
      </p:sp>
      <p:sp>
        <p:nvSpPr>
          <p:cNvPr id="3" name="Text Placeholder 2"/>
          <p:cNvSpPr>
            <a:spLocks noGrp="1"/>
          </p:cNvSpPr>
          <p:nvPr>
            <p:ph type="body" idx="1"/>
          </p:nvPr>
        </p:nvSpPr>
        <p:spPr>
          <a:xfrm>
            <a:off x="457200" y="1600201"/>
            <a:ext cx="8229600" cy="612648"/>
          </a:xfrm>
        </p:spPr>
        <p:txBody>
          <a:bodyPr/>
          <a:lstStyle/>
          <a:p>
            <a:r>
              <a:rPr lang="en-US" sz="2400" dirty="0">
                <a:latin typeface="+mn-lt"/>
              </a:rPr>
              <a:t>The Management Science Approach to Problem Solving</a:t>
            </a:r>
          </a:p>
        </p:txBody>
      </p:sp>
    </p:spTree>
    <p:extLst>
      <p:ext uri="{BB962C8B-B14F-4D97-AF65-F5344CB8AC3E}">
        <p14:creationId xmlns:p14="http://schemas.microsoft.com/office/powerpoint/2010/main" val="3014668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Management Science Models in Decision Support Systems (D</a:t>
            </a:r>
            <a:r>
              <a:rPr lang="en-US" altLang="en-US" sz="100" dirty="0"/>
              <a:t> </a:t>
            </a:r>
            <a:r>
              <a:rPr lang="en-US" altLang="en-US" dirty="0"/>
              <a:t>S</a:t>
            </a:r>
            <a:r>
              <a:rPr lang="en-US" altLang="en-US" sz="100" dirty="0"/>
              <a:t> </a:t>
            </a:r>
            <a:r>
              <a:rPr lang="en-US" altLang="en-US" dirty="0"/>
              <a:t>S) </a:t>
            </a:r>
            <a:r>
              <a:rPr lang="en-US" altLang="en-US" sz="2000" b="0" dirty="0"/>
              <a:t>(1 of 2)</a:t>
            </a:r>
          </a:p>
        </p:txBody>
      </p:sp>
      <p:sp>
        <p:nvSpPr>
          <p:cNvPr id="3" name="Text Placeholder 2"/>
          <p:cNvSpPr>
            <a:spLocks noGrp="1"/>
          </p:cNvSpPr>
          <p:nvPr>
            <p:ph type="body" idx="1"/>
          </p:nvPr>
        </p:nvSpPr>
        <p:spPr>
          <a:xfrm>
            <a:off x="457200" y="1600201"/>
            <a:ext cx="8229600" cy="4611914"/>
          </a:xfrm>
        </p:spPr>
        <p:txBody>
          <a:bodyPr/>
          <a:lstStyle/>
          <a:p>
            <a:pPr marL="0" indent="0" eaLnBrk="1" hangingPunct="1">
              <a:buFont typeface="Wingdings" pitchFamily="2" charset="2"/>
              <a:buNone/>
              <a:tabLst>
                <a:tab pos="2286000" algn="l"/>
              </a:tabLst>
            </a:pPr>
            <a:r>
              <a:rPr lang="en-US" sz="2000" dirty="0">
                <a:latin typeface="+mn-lt"/>
              </a:rPr>
              <a:t>A </a:t>
            </a:r>
            <a:r>
              <a:rPr lang="en-US" sz="2000" b="1" dirty="0">
                <a:solidFill>
                  <a:schemeClr val="tx1"/>
                </a:solidFill>
                <a:latin typeface="+mn-lt"/>
              </a:rPr>
              <a:t>decision support system</a:t>
            </a:r>
            <a:r>
              <a:rPr lang="en-US" sz="2000" b="1" i="1" dirty="0">
                <a:solidFill>
                  <a:srgbClr val="FF0000"/>
                </a:solidFill>
                <a:latin typeface="+mn-lt"/>
              </a:rPr>
              <a:t> </a:t>
            </a:r>
            <a:r>
              <a:rPr lang="en-US" sz="2000" dirty="0">
                <a:latin typeface="+mn-lt"/>
              </a:rPr>
              <a:t>is a computer-based information system that a manager can use to assist in a support decision making.</a:t>
            </a:r>
          </a:p>
          <a:p>
            <a:pPr marL="0" indent="0" eaLnBrk="1" hangingPunct="1">
              <a:buFont typeface="Wingdings" pitchFamily="2" charset="2"/>
              <a:buNone/>
              <a:tabLst>
                <a:tab pos="2286000" algn="l"/>
              </a:tabLst>
            </a:pPr>
            <a:r>
              <a:rPr lang="en-US" sz="2000" b="1" dirty="0">
                <a:latin typeface="+mn-lt"/>
              </a:rPr>
              <a:t>Features of Decision Support Systems</a:t>
            </a:r>
          </a:p>
          <a:p>
            <a:pPr eaLnBrk="1" hangingPunct="1">
              <a:spcBef>
                <a:spcPts val="600"/>
              </a:spcBef>
              <a:tabLst>
                <a:tab pos="2286000" algn="l"/>
              </a:tabLst>
            </a:pPr>
            <a:r>
              <a:rPr lang="en-US" sz="2000" dirty="0">
                <a:latin typeface="+mn-lt"/>
              </a:rPr>
              <a:t>Interactive</a:t>
            </a:r>
          </a:p>
          <a:p>
            <a:pPr eaLnBrk="1" hangingPunct="1">
              <a:spcBef>
                <a:spcPts val="600"/>
              </a:spcBef>
              <a:tabLst>
                <a:tab pos="2286000" algn="l"/>
              </a:tabLst>
            </a:pPr>
            <a:r>
              <a:rPr lang="en-US" sz="2000" dirty="0">
                <a:latin typeface="+mn-lt"/>
              </a:rPr>
              <a:t>Uses databases &amp; management science models</a:t>
            </a:r>
          </a:p>
          <a:p>
            <a:pPr eaLnBrk="1" hangingPunct="1">
              <a:lnSpc>
                <a:spcPct val="80000"/>
              </a:lnSpc>
              <a:spcBef>
                <a:spcPts val="600"/>
              </a:spcBef>
              <a:tabLst>
                <a:tab pos="2286000" algn="l"/>
              </a:tabLst>
            </a:pPr>
            <a:r>
              <a:rPr lang="en-US" sz="2000" dirty="0">
                <a:latin typeface="+mn-lt"/>
              </a:rPr>
              <a:t>Address “what if” questions</a:t>
            </a:r>
          </a:p>
          <a:p>
            <a:pPr eaLnBrk="1" hangingPunct="1">
              <a:spcBef>
                <a:spcPts val="600"/>
              </a:spcBef>
              <a:tabLst>
                <a:tab pos="2286000" algn="l"/>
              </a:tabLst>
            </a:pPr>
            <a:r>
              <a:rPr lang="en-US" sz="2000" dirty="0">
                <a:latin typeface="+mn-lt"/>
              </a:rPr>
              <a:t>Perform sensitivity analysis</a:t>
            </a:r>
          </a:p>
          <a:p>
            <a:pPr eaLnBrk="1" hangingPunct="1">
              <a:spcBef>
                <a:spcPts val="600"/>
              </a:spcBef>
              <a:tabLst>
                <a:tab pos="2286000" algn="l"/>
              </a:tabLst>
            </a:pPr>
            <a:r>
              <a:rPr lang="en-US" sz="2000" dirty="0">
                <a:latin typeface="+mn-lt"/>
              </a:rPr>
              <a:t>Increasingly used over the Internet</a:t>
            </a:r>
          </a:p>
          <a:p>
            <a:pPr marL="0" indent="0" eaLnBrk="1" hangingPunct="1">
              <a:buFont typeface="Wingdings" pitchFamily="2" charset="2"/>
              <a:buNone/>
              <a:tabLst>
                <a:tab pos="2286000" algn="l"/>
              </a:tabLst>
            </a:pPr>
            <a:r>
              <a:rPr lang="en-US" sz="2000" dirty="0">
                <a:latin typeface="+mn-lt"/>
              </a:rPr>
              <a:t>Examples include:</a:t>
            </a:r>
          </a:p>
          <a:p>
            <a:pPr marL="0" indent="0" eaLnBrk="1" hangingPunct="1">
              <a:buFont typeface="Wingdings" pitchFamily="2" charset="2"/>
              <a:buNone/>
              <a:tabLst>
                <a:tab pos="2286000" algn="l"/>
              </a:tabLst>
            </a:pPr>
            <a:r>
              <a:rPr lang="en-US" sz="2000" dirty="0">
                <a:latin typeface="+mn-lt"/>
              </a:rPr>
              <a:t>E</a:t>
            </a:r>
            <a:r>
              <a:rPr lang="en-US" sz="100" dirty="0">
                <a:latin typeface="+mn-lt"/>
              </a:rPr>
              <a:t> </a:t>
            </a:r>
            <a:r>
              <a:rPr lang="en-US" sz="2000" dirty="0">
                <a:latin typeface="+mn-lt"/>
              </a:rPr>
              <a:t>R</a:t>
            </a:r>
            <a:r>
              <a:rPr lang="en-US" sz="100" dirty="0">
                <a:latin typeface="+mn-lt"/>
              </a:rPr>
              <a:t> </a:t>
            </a:r>
            <a:r>
              <a:rPr lang="en-US" sz="2000" dirty="0">
                <a:latin typeface="+mn-lt"/>
              </a:rPr>
              <a:t>P – Enterprise Resource Planning</a:t>
            </a:r>
          </a:p>
          <a:p>
            <a:pPr marL="0" indent="0" eaLnBrk="1" hangingPunct="1">
              <a:buFont typeface="Wingdings" pitchFamily="2" charset="2"/>
              <a:buNone/>
              <a:tabLst>
                <a:tab pos="2286000" algn="l"/>
              </a:tabLst>
            </a:pPr>
            <a:r>
              <a:rPr lang="en-US" sz="2000" dirty="0">
                <a:latin typeface="+mn-lt"/>
              </a:rPr>
              <a:t>O</a:t>
            </a:r>
            <a:r>
              <a:rPr lang="en-US" sz="100" dirty="0">
                <a:latin typeface="+mn-lt"/>
              </a:rPr>
              <a:t> </a:t>
            </a:r>
            <a:r>
              <a:rPr lang="en-US" sz="2000" dirty="0">
                <a:latin typeface="+mn-lt"/>
              </a:rPr>
              <a:t>L</a:t>
            </a:r>
            <a:r>
              <a:rPr lang="en-US" sz="100" dirty="0">
                <a:latin typeface="+mn-lt"/>
              </a:rPr>
              <a:t> </a:t>
            </a:r>
            <a:r>
              <a:rPr lang="en-US" sz="2000" dirty="0">
                <a:latin typeface="+mn-lt"/>
              </a:rPr>
              <a:t>A</a:t>
            </a:r>
            <a:r>
              <a:rPr lang="en-US" sz="100" dirty="0">
                <a:latin typeface="+mn-lt"/>
              </a:rPr>
              <a:t> </a:t>
            </a:r>
            <a:r>
              <a:rPr lang="en-US" sz="2000" dirty="0">
                <a:latin typeface="+mn-lt"/>
              </a:rPr>
              <a:t>P – Online Analytical Processing</a:t>
            </a:r>
          </a:p>
        </p:txBody>
      </p:sp>
    </p:spTree>
    <p:extLst>
      <p:ext uri="{BB962C8B-B14F-4D97-AF65-F5344CB8AC3E}">
        <p14:creationId xmlns:p14="http://schemas.microsoft.com/office/powerpoint/2010/main" val="1594362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defRPr/>
            </a:pPr>
            <a:r>
              <a:rPr lang="en-US" altLang="en-US" dirty="0"/>
              <a:t>Management Science Models in Decision Support Systems (D</a:t>
            </a:r>
            <a:r>
              <a:rPr lang="en-US" altLang="en-US" sz="100" dirty="0"/>
              <a:t> </a:t>
            </a:r>
            <a:r>
              <a:rPr lang="en-US" altLang="en-US" dirty="0"/>
              <a:t>S</a:t>
            </a:r>
            <a:r>
              <a:rPr lang="en-US" altLang="en-US" sz="100" dirty="0"/>
              <a:t> </a:t>
            </a:r>
            <a:r>
              <a:rPr lang="en-US" altLang="en-US" dirty="0"/>
              <a:t>S) </a:t>
            </a:r>
            <a:r>
              <a:rPr lang="en-US" altLang="en-US" sz="2000" b="0" dirty="0"/>
              <a:t>(2 of 2)</a:t>
            </a:r>
            <a:endParaRPr lang="en-US" dirty="0"/>
          </a:p>
        </p:txBody>
      </p:sp>
      <p:sp>
        <p:nvSpPr>
          <p:cNvPr id="6" name="Text Placeholder 5"/>
          <p:cNvSpPr>
            <a:spLocks noGrp="1"/>
          </p:cNvSpPr>
          <p:nvPr>
            <p:ph type="body" idx="1"/>
          </p:nvPr>
        </p:nvSpPr>
        <p:spPr>
          <a:xfrm>
            <a:off x="457200" y="1600200"/>
            <a:ext cx="8229600" cy="508819"/>
          </a:xfrm>
        </p:spPr>
        <p:txBody>
          <a:bodyPr/>
          <a:lstStyle/>
          <a:p>
            <a:pPr marL="0" indent="0">
              <a:buNone/>
            </a:pPr>
            <a:r>
              <a:rPr lang="en-US" sz="2400" b="1" dirty="0">
                <a:latin typeface="+mn-lt"/>
                <a:cs typeface="Times" charset="0"/>
              </a:rPr>
              <a:t>Figure 1.7</a:t>
            </a:r>
            <a:r>
              <a:rPr lang="en-US" sz="2400" dirty="0">
                <a:latin typeface="+mn-lt"/>
                <a:cs typeface="Times" charset="0"/>
              </a:rPr>
              <a:t> A decision support system</a:t>
            </a:r>
            <a:r>
              <a:rPr lang="en-US" sz="2400" dirty="0">
                <a:latin typeface="+mn-lt"/>
              </a:rPr>
              <a:t> </a:t>
            </a:r>
          </a:p>
        </p:txBody>
      </p:sp>
      <p:pic>
        <p:nvPicPr>
          <p:cNvPr id="5" name="Picture 13" descr="A user interface is linked with the decision maker, databases, Internet or e-business, and management science models."/>
          <p:cNvPicPr>
            <a:picLocks noChangeAspect="1" noChangeArrowheads="1"/>
          </p:cNvPicPr>
          <p:nvPr/>
        </p:nvPicPr>
        <p:blipFill>
          <a:blip r:embed="rId3"/>
          <a:srcRect/>
          <a:stretch>
            <a:fillRect/>
          </a:stretch>
        </p:blipFill>
        <p:spPr bwMode="auto">
          <a:xfrm>
            <a:off x="1028208" y="2345086"/>
            <a:ext cx="7087585" cy="3838880"/>
          </a:xfrm>
          <a:prstGeom prst="rect">
            <a:avLst/>
          </a:prstGeom>
          <a:noFill/>
          <a:ln w="9525">
            <a:noFill/>
            <a:miter lim="800000"/>
            <a:headEnd/>
            <a:tailEnd/>
          </a:ln>
        </p:spPr>
      </p:pic>
    </p:spTree>
    <p:extLst>
      <p:ext uri="{BB962C8B-B14F-4D97-AF65-F5344CB8AC3E}">
        <p14:creationId xmlns:p14="http://schemas.microsoft.com/office/powerpoint/2010/main" val="402328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The Management Science Approach</a:t>
            </a:r>
          </a:p>
        </p:txBody>
      </p:sp>
      <p:sp>
        <p:nvSpPr>
          <p:cNvPr id="3" name="Text Placeholder 2"/>
          <p:cNvSpPr>
            <a:spLocks noGrp="1"/>
          </p:cNvSpPr>
          <p:nvPr>
            <p:ph type="body" idx="1"/>
          </p:nvPr>
        </p:nvSpPr>
        <p:spPr/>
        <p:txBody>
          <a:bodyPr/>
          <a:lstStyle/>
          <a:p>
            <a:pPr eaLnBrk="1" hangingPunct="1"/>
            <a:r>
              <a:rPr lang="en-US" sz="2400" dirty="0">
                <a:latin typeface="+mn-lt"/>
              </a:rPr>
              <a:t>Management science is a scientific approach to solving management problems.</a:t>
            </a:r>
          </a:p>
          <a:p>
            <a:pPr eaLnBrk="1" hangingPunct="1"/>
            <a:r>
              <a:rPr lang="en-US" sz="2400" dirty="0">
                <a:latin typeface="+mn-lt"/>
              </a:rPr>
              <a:t>It is used in a variety of organizations to solve many different types of problems.</a:t>
            </a:r>
          </a:p>
          <a:p>
            <a:pPr eaLnBrk="1" hangingPunct="1"/>
            <a:r>
              <a:rPr lang="en-US" sz="2400" dirty="0">
                <a:latin typeface="+mn-lt"/>
              </a:rPr>
              <a:t>It encompasses a logical mathematical approach to problem solving.</a:t>
            </a:r>
          </a:p>
          <a:p>
            <a:pPr eaLnBrk="1" hangingPunct="1"/>
            <a:r>
              <a:rPr lang="en-US" sz="2400" dirty="0">
                <a:latin typeface="+mn-lt"/>
              </a:rPr>
              <a:t>Management science, also known as operations research, quantitative methods, business analytics, etc., involves a philosophy of problem solving in a logical manner.</a:t>
            </a:r>
          </a:p>
        </p:txBody>
      </p:sp>
    </p:spTree>
    <p:extLst>
      <p:ext uri="{BB962C8B-B14F-4D97-AF65-F5344CB8AC3E}">
        <p14:creationId xmlns:p14="http://schemas.microsoft.com/office/powerpoint/2010/main" val="57954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pPr eaLnBrk="0" hangingPunct="0">
              <a:defRPr/>
            </a:pPr>
            <a:r>
              <a:rPr lang="en-US" dirty="0">
                <a:cs typeface="Times New Roman" pitchFamily="18" charset="0"/>
              </a:rPr>
              <a:t>Figure 1.1 The Management Science Process</a:t>
            </a:r>
          </a:p>
        </p:txBody>
      </p:sp>
      <p:pic>
        <p:nvPicPr>
          <p:cNvPr id="6" name="Picture 8" descr="The steps in the management science process flow as follows: 1 Observation, 2 Problem definition, 3 Model construction, 4 Solution, 5 Implementation. Management science techniques are implemented in the model construction and solution. Feedback from implementation is used then used in problem definition, model construction, and solution."/>
          <p:cNvPicPr>
            <a:picLocks noChangeAspect="1" noChangeArrowheads="1"/>
          </p:cNvPicPr>
          <p:nvPr/>
        </p:nvPicPr>
        <p:blipFill>
          <a:blip r:embed="rId2"/>
          <a:srcRect/>
          <a:stretch>
            <a:fillRect/>
          </a:stretch>
        </p:blipFill>
        <p:spPr bwMode="auto">
          <a:xfrm>
            <a:off x="2247900" y="1605119"/>
            <a:ext cx="4648200" cy="4648200"/>
          </a:xfrm>
          <a:prstGeom prst="rect">
            <a:avLst/>
          </a:prstGeom>
          <a:noFill/>
          <a:ln w="9525">
            <a:noFill/>
            <a:miter lim="800000"/>
            <a:headEnd/>
            <a:tailEnd/>
          </a:ln>
        </p:spPr>
      </p:pic>
    </p:spTree>
    <p:extLst>
      <p:ext uri="{BB962C8B-B14F-4D97-AF65-F5344CB8AC3E}">
        <p14:creationId xmlns:p14="http://schemas.microsoft.com/office/powerpoint/2010/main" val="96031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Steps in the Management Science Process</a:t>
            </a:r>
          </a:p>
        </p:txBody>
      </p:sp>
      <p:sp>
        <p:nvSpPr>
          <p:cNvPr id="3" name="Text Placeholder 2"/>
          <p:cNvSpPr>
            <a:spLocks noGrp="1"/>
          </p:cNvSpPr>
          <p:nvPr>
            <p:ph type="body" idx="1"/>
          </p:nvPr>
        </p:nvSpPr>
        <p:spPr>
          <a:xfrm>
            <a:off x="457200" y="1600200"/>
            <a:ext cx="8229600" cy="4741606"/>
          </a:xfrm>
        </p:spPr>
        <p:txBody>
          <a:bodyPr/>
          <a:lstStyle/>
          <a:p>
            <a:pPr>
              <a:spcBef>
                <a:spcPts val="1200"/>
              </a:spcBef>
              <a:buClr>
                <a:schemeClr val="tx2"/>
              </a:buClr>
              <a:defRPr/>
            </a:pPr>
            <a:r>
              <a:rPr lang="en-US" altLang="en-US" sz="2200" b="1" dirty="0">
                <a:latin typeface="+mn-lt"/>
              </a:rPr>
              <a:t>Observation</a:t>
            </a:r>
            <a:r>
              <a:rPr lang="en-US" altLang="en-US" sz="2200" dirty="0">
                <a:latin typeface="+mn-lt"/>
              </a:rPr>
              <a:t> - Identification of a problem that exists (or may occur soon) in a system or organization.</a:t>
            </a:r>
          </a:p>
          <a:p>
            <a:pPr>
              <a:spcBef>
                <a:spcPts val="1200"/>
              </a:spcBef>
              <a:buClr>
                <a:schemeClr val="tx2"/>
              </a:buClr>
              <a:defRPr/>
            </a:pPr>
            <a:r>
              <a:rPr lang="en-US" altLang="en-US" sz="2200" b="1" dirty="0">
                <a:latin typeface="+mn-lt"/>
              </a:rPr>
              <a:t>Problem Definition</a:t>
            </a:r>
            <a:r>
              <a:rPr lang="en-US" altLang="en-US" sz="2200" dirty="0">
                <a:latin typeface="+mn-lt"/>
              </a:rPr>
              <a:t> - The problem must be clearly and consistently defined, showing its boundaries and interactions with the objectives of the organization.</a:t>
            </a:r>
          </a:p>
          <a:p>
            <a:pPr>
              <a:spcBef>
                <a:spcPts val="1200"/>
              </a:spcBef>
              <a:buClr>
                <a:schemeClr val="tx2"/>
              </a:buClr>
              <a:defRPr/>
            </a:pPr>
            <a:r>
              <a:rPr lang="en-US" altLang="en-US" sz="2200" b="1" dirty="0">
                <a:latin typeface="+mn-lt"/>
              </a:rPr>
              <a:t>Model Construction</a:t>
            </a:r>
            <a:r>
              <a:rPr lang="en-US" altLang="en-US" sz="2200" dirty="0">
                <a:latin typeface="+mn-lt"/>
              </a:rPr>
              <a:t> - Development of the functional mathematical relationships that describe the decision variables, objective function and constraints of the problem.</a:t>
            </a:r>
          </a:p>
          <a:p>
            <a:pPr>
              <a:spcBef>
                <a:spcPts val="1200"/>
              </a:spcBef>
              <a:buClr>
                <a:schemeClr val="tx2"/>
              </a:buClr>
              <a:defRPr/>
            </a:pPr>
            <a:r>
              <a:rPr lang="en-US" altLang="en-US" sz="2200" b="1" dirty="0">
                <a:latin typeface="+mn-lt"/>
              </a:rPr>
              <a:t>Model Solution</a:t>
            </a:r>
            <a:r>
              <a:rPr lang="en-US" altLang="en-US" sz="2200" dirty="0">
                <a:latin typeface="+mn-lt"/>
              </a:rPr>
              <a:t> - The model is solved using management science techniques.</a:t>
            </a:r>
          </a:p>
          <a:p>
            <a:pPr>
              <a:spcBef>
                <a:spcPts val="1200"/>
              </a:spcBef>
              <a:buClr>
                <a:schemeClr val="tx2"/>
              </a:buClr>
              <a:defRPr/>
            </a:pPr>
            <a:r>
              <a:rPr lang="en-US" altLang="en-US" sz="2200" b="1" dirty="0">
                <a:latin typeface="+mn-lt"/>
              </a:rPr>
              <a:t>Model Implementation</a:t>
            </a:r>
            <a:r>
              <a:rPr lang="en-US" altLang="en-US" sz="2200" dirty="0">
                <a:latin typeface="+mn-lt"/>
              </a:rPr>
              <a:t> - Actual use of the model or its solution.</a:t>
            </a:r>
          </a:p>
        </p:txBody>
      </p:sp>
    </p:spTree>
    <p:extLst>
      <p:ext uri="{BB962C8B-B14F-4D97-AF65-F5344CB8AC3E}">
        <p14:creationId xmlns:p14="http://schemas.microsoft.com/office/powerpoint/2010/main" val="92730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Example of Model Construction </a:t>
            </a:r>
            <a:r>
              <a:rPr lang="en-US" sz="2000" b="0" dirty="0">
                <a:solidFill>
                  <a:schemeClr val="tx2"/>
                </a:solidFill>
              </a:rPr>
              <a:t>(1 of 3)</a:t>
            </a:r>
          </a:p>
        </p:txBody>
      </p:sp>
      <p:sp>
        <p:nvSpPr>
          <p:cNvPr id="3" name="Text Placeholder 2"/>
          <p:cNvSpPr>
            <a:spLocks noGrp="1"/>
          </p:cNvSpPr>
          <p:nvPr>
            <p:ph type="body" idx="1"/>
          </p:nvPr>
        </p:nvSpPr>
        <p:spPr>
          <a:xfrm>
            <a:off x="457200" y="1600200"/>
            <a:ext cx="8229600" cy="4741606"/>
          </a:xfrm>
        </p:spPr>
        <p:txBody>
          <a:bodyPr/>
          <a:lstStyle/>
          <a:p>
            <a:pPr marL="0" indent="0" eaLnBrk="0" hangingPunct="0">
              <a:spcBef>
                <a:spcPct val="35000"/>
              </a:spcBef>
              <a:buNone/>
              <a:defRPr/>
            </a:pPr>
            <a:r>
              <a:rPr lang="en-US" altLang="en-US" sz="2400" b="1" dirty="0">
                <a:latin typeface="+mn-lt"/>
              </a:rPr>
              <a:t>Information and Data:</a:t>
            </a:r>
          </a:p>
          <a:p>
            <a:pPr eaLnBrk="0" hangingPunct="0">
              <a:buClr>
                <a:schemeClr val="tx2"/>
              </a:buClr>
              <a:defRPr/>
            </a:pPr>
            <a:r>
              <a:rPr lang="en-US" altLang="en-US" sz="2400" dirty="0">
                <a:latin typeface="+mn-lt"/>
              </a:rPr>
              <a:t>Business firm makes and sells a steel product</a:t>
            </a:r>
          </a:p>
          <a:p>
            <a:pPr eaLnBrk="0" hangingPunct="0">
              <a:buClr>
                <a:schemeClr val="tx2"/>
              </a:buClr>
              <a:defRPr/>
            </a:pPr>
            <a:r>
              <a:rPr lang="en-US" altLang="en-US" sz="2400" dirty="0">
                <a:latin typeface="+mn-lt"/>
              </a:rPr>
              <a:t>Product costs $5 to produce</a:t>
            </a:r>
          </a:p>
          <a:p>
            <a:pPr eaLnBrk="0" hangingPunct="0">
              <a:buClr>
                <a:schemeClr val="tx2"/>
              </a:buClr>
              <a:defRPr/>
            </a:pPr>
            <a:r>
              <a:rPr lang="en-US" altLang="en-US" sz="2400" dirty="0">
                <a:latin typeface="+mn-lt"/>
              </a:rPr>
              <a:t>Product sells for $20</a:t>
            </a:r>
          </a:p>
          <a:p>
            <a:pPr eaLnBrk="0" hangingPunct="0">
              <a:buClr>
                <a:schemeClr val="tx2"/>
              </a:buClr>
              <a:defRPr/>
            </a:pPr>
            <a:r>
              <a:rPr lang="en-US" altLang="en-US" sz="2400" dirty="0">
                <a:latin typeface="+mn-lt"/>
              </a:rPr>
              <a:t>Product requires 4 pounds of steel to make</a:t>
            </a:r>
          </a:p>
          <a:p>
            <a:pPr eaLnBrk="0" hangingPunct="0">
              <a:buClr>
                <a:schemeClr val="tx2"/>
              </a:buClr>
              <a:defRPr/>
            </a:pPr>
            <a:r>
              <a:rPr lang="en-US" altLang="en-US" sz="2400" dirty="0">
                <a:latin typeface="+mn-lt"/>
              </a:rPr>
              <a:t>Firm has 100 pounds of steel</a:t>
            </a:r>
          </a:p>
          <a:p>
            <a:pPr marL="0" indent="0" eaLnBrk="0" hangingPunct="0">
              <a:spcBef>
                <a:spcPct val="35000"/>
              </a:spcBef>
              <a:buNone/>
              <a:defRPr/>
            </a:pPr>
            <a:r>
              <a:rPr lang="en-US" altLang="en-US" sz="2400" b="1" dirty="0">
                <a:latin typeface="+mn-lt"/>
              </a:rPr>
              <a:t>Business Problem:</a:t>
            </a:r>
          </a:p>
          <a:p>
            <a:pPr eaLnBrk="0" hangingPunct="0">
              <a:buClr>
                <a:schemeClr val="tx2"/>
              </a:buClr>
              <a:defRPr/>
            </a:pPr>
            <a:r>
              <a:rPr lang="en-US" altLang="en-US" sz="2400" dirty="0">
                <a:latin typeface="+mn-lt"/>
              </a:rPr>
              <a:t>Determine the number of units to produce to make the most profit, given the limited amount of steel available.</a:t>
            </a:r>
          </a:p>
        </p:txBody>
      </p:sp>
    </p:spTree>
    <p:extLst>
      <p:ext uri="{BB962C8B-B14F-4D97-AF65-F5344CB8AC3E}">
        <p14:creationId xmlns:p14="http://schemas.microsoft.com/office/powerpoint/2010/main" val="82028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Example of Model Construction </a:t>
            </a:r>
            <a:r>
              <a:rPr lang="en-US" altLang="en-US" sz="2000" b="0" dirty="0"/>
              <a:t>(2 of 3)</a:t>
            </a:r>
          </a:p>
        </p:txBody>
      </p:sp>
      <p:sp>
        <p:nvSpPr>
          <p:cNvPr id="9" name="Text Placeholder 8"/>
          <p:cNvSpPr>
            <a:spLocks noGrp="1"/>
          </p:cNvSpPr>
          <p:nvPr>
            <p:ph type="body" idx="1"/>
          </p:nvPr>
        </p:nvSpPr>
        <p:spPr/>
        <p:txBody>
          <a:bodyPr/>
          <a:lstStyle/>
          <a:p>
            <a:pPr marL="0" indent="0" eaLnBrk="0" hangingPunct="0">
              <a:spcBef>
                <a:spcPct val="50000"/>
              </a:spcBef>
              <a:buNone/>
              <a:defRPr/>
            </a:pPr>
            <a:r>
              <a:rPr lang="en-US" altLang="en-US" sz="2400" b="1" dirty="0">
                <a:latin typeface="+mn-lt"/>
                <a:cs typeface="Times New Roman" pitchFamily="18" charset="0"/>
              </a:rPr>
              <a:t>Variables: </a:t>
            </a:r>
            <a:r>
              <a:rPr lang="en-US" altLang="en-US" sz="2400" i="1" dirty="0">
                <a:latin typeface="+mn-lt"/>
                <a:cs typeface="Times New Roman" pitchFamily="18" charset="0"/>
              </a:rPr>
              <a:t>x</a:t>
            </a:r>
            <a:r>
              <a:rPr lang="en-US" altLang="en-US" sz="2400" dirty="0">
                <a:latin typeface="+mn-lt"/>
                <a:cs typeface="Times New Roman" pitchFamily="18" charset="0"/>
              </a:rPr>
              <a:t> = # units to produce (decision variable)</a:t>
            </a:r>
          </a:p>
          <a:p>
            <a:pPr marL="0" indent="1519238" eaLnBrk="0" hangingPunct="0">
              <a:spcBef>
                <a:spcPct val="50000"/>
              </a:spcBef>
              <a:buNone/>
              <a:defRPr/>
            </a:pPr>
            <a:r>
              <a:rPr lang="en-US" altLang="en-US" sz="2400" i="1" dirty="0">
                <a:latin typeface="+mn-lt"/>
                <a:cs typeface="Times New Roman" pitchFamily="18" charset="0"/>
              </a:rPr>
              <a:t>Z</a:t>
            </a:r>
            <a:r>
              <a:rPr lang="en-US" altLang="en-US" sz="2400" dirty="0">
                <a:latin typeface="+mn-lt"/>
                <a:cs typeface="Times New Roman" pitchFamily="18" charset="0"/>
              </a:rPr>
              <a:t> = total profit (in $)</a:t>
            </a:r>
          </a:p>
          <a:p>
            <a:pPr marL="0" indent="0" eaLnBrk="0" hangingPunct="0">
              <a:spcBef>
                <a:spcPct val="50000"/>
              </a:spcBef>
              <a:buNone/>
              <a:defRPr/>
            </a:pPr>
            <a:r>
              <a:rPr lang="en-US" altLang="en-US" sz="2400" b="1" dirty="0">
                <a:latin typeface="+mn-lt"/>
                <a:cs typeface="Times New Roman" pitchFamily="18" charset="0"/>
              </a:rPr>
              <a:t>Model: </a:t>
            </a:r>
            <a:r>
              <a:rPr lang="en-US" altLang="en-US" sz="2400" i="1" dirty="0">
                <a:latin typeface="+mn-lt"/>
                <a:cs typeface="Times New Roman" pitchFamily="18" charset="0"/>
              </a:rPr>
              <a:t>Z</a:t>
            </a:r>
            <a:r>
              <a:rPr lang="en-US" altLang="en-US" sz="2400" dirty="0">
                <a:latin typeface="+mn-lt"/>
                <a:cs typeface="Times New Roman" pitchFamily="18" charset="0"/>
              </a:rPr>
              <a:t> = $20</a:t>
            </a:r>
            <a:r>
              <a:rPr lang="en-US" altLang="en-US" sz="2400" i="1" dirty="0">
                <a:latin typeface="+mn-lt"/>
                <a:cs typeface="Times New Roman" pitchFamily="18" charset="0"/>
              </a:rPr>
              <a:t>x </a:t>
            </a:r>
            <a:r>
              <a:rPr lang="en-US" altLang="en-US" sz="2400" dirty="0">
                <a:latin typeface="+mn-lt"/>
                <a:cs typeface="Arial" panose="020B0604020202020204" pitchFamily="34" charset="0"/>
              </a:rPr>
              <a:t>− </a:t>
            </a:r>
            <a:r>
              <a:rPr lang="en-US" altLang="en-US" sz="2400" dirty="0">
                <a:latin typeface="+mn-lt"/>
                <a:cs typeface="Times New Roman" pitchFamily="18" charset="0"/>
              </a:rPr>
              <a:t>$5</a:t>
            </a:r>
            <a:r>
              <a:rPr lang="en-US" altLang="en-US" sz="2400" i="1" dirty="0">
                <a:latin typeface="+mn-lt"/>
                <a:cs typeface="Times New Roman" pitchFamily="18" charset="0"/>
              </a:rPr>
              <a:t>x</a:t>
            </a:r>
            <a:r>
              <a:rPr lang="en-US" altLang="en-US" sz="2400" dirty="0">
                <a:latin typeface="+mn-lt"/>
                <a:cs typeface="Times New Roman" pitchFamily="18" charset="0"/>
              </a:rPr>
              <a:t> (objective function)</a:t>
            </a:r>
          </a:p>
          <a:p>
            <a:pPr marL="0" indent="987425" eaLnBrk="0" hangingPunct="0">
              <a:spcBef>
                <a:spcPct val="50000"/>
              </a:spcBef>
              <a:buNone/>
              <a:defRPr/>
            </a:pPr>
            <a:r>
              <a:rPr lang="en-US" altLang="en-US" sz="2400" dirty="0">
                <a:latin typeface="+mn-lt"/>
                <a:cs typeface="Times New Roman" pitchFamily="18" charset="0"/>
              </a:rPr>
              <a:t>4</a:t>
            </a:r>
            <a:r>
              <a:rPr lang="en-US" altLang="en-US" sz="2400" i="1" dirty="0">
                <a:latin typeface="+mn-lt"/>
                <a:cs typeface="Times New Roman" pitchFamily="18" charset="0"/>
              </a:rPr>
              <a:t>x</a:t>
            </a:r>
            <a:r>
              <a:rPr lang="en-US" altLang="en-US" sz="2400" dirty="0">
                <a:latin typeface="+mn-lt"/>
                <a:cs typeface="Times New Roman" pitchFamily="18" charset="0"/>
              </a:rPr>
              <a:t> = 100 lb of steel (resource constraint)</a:t>
            </a:r>
          </a:p>
          <a:p>
            <a:pPr marL="0" indent="0" eaLnBrk="0" hangingPunct="0">
              <a:spcBef>
                <a:spcPct val="50000"/>
              </a:spcBef>
              <a:buNone/>
              <a:defRPr/>
            </a:pPr>
            <a:r>
              <a:rPr lang="en-US" altLang="en-US" sz="2400" b="1" dirty="0">
                <a:latin typeface="+mn-lt"/>
                <a:cs typeface="Times New Roman" pitchFamily="18" charset="0"/>
              </a:rPr>
              <a:t>Parameters:	 </a:t>
            </a:r>
            <a:r>
              <a:rPr lang="en-US" altLang="en-US" sz="2400" dirty="0">
                <a:latin typeface="+mn-lt"/>
                <a:cs typeface="Times New Roman" pitchFamily="18" charset="0"/>
              </a:rPr>
              <a:t>$20, $5, 4 lbs, 100 lbs (known values)</a:t>
            </a:r>
          </a:p>
          <a:p>
            <a:pPr marL="0" indent="0" eaLnBrk="0" hangingPunct="0">
              <a:spcBef>
                <a:spcPct val="50000"/>
              </a:spcBef>
              <a:buNone/>
              <a:defRPr/>
            </a:pPr>
            <a:r>
              <a:rPr lang="en-US" altLang="en-US" sz="2400" b="1" dirty="0">
                <a:latin typeface="+mn-lt"/>
                <a:cs typeface="Times New Roman" pitchFamily="18" charset="0"/>
              </a:rPr>
              <a:t>Formal Specification of Model:</a:t>
            </a:r>
          </a:p>
          <a:p>
            <a:pPr marL="0" indent="1519238" eaLnBrk="0" hangingPunct="0">
              <a:spcBef>
                <a:spcPct val="50000"/>
              </a:spcBef>
              <a:buNone/>
              <a:defRPr/>
            </a:pPr>
            <a:r>
              <a:rPr lang="en-US" altLang="en-US" sz="2400" dirty="0">
                <a:latin typeface="+mn-lt"/>
                <a:cs typeface="Times New Roman" pitchFamily="18" charset="0"/>
              </a:rPr>
              <a:t>maximize </a:t>
            </a:r>
            <a:r>
              <a:rPr lang="en-US" altLang="en-US" sz="2400" i="1" dirty="0">
                <a:latin typeface="+mn-lt"/>
                <a:cs typeface="Times New Roman" pitchFamily="18" charset="0"/>
              </a:rPr>
              <a:t>Z</a:t>
            </a:r>
            <a:r>
              <a:rPr lang="en-US" altLang="en-US" sz="2400" dirty="0">
                <a:latin typeface="+mn-lt"/>
                <a:cs typeface="Times New Roman" pitchFamily="18" charset="0"/>
              </a:rPr>
              <a:t> = $20</a:t>
            </a:r>
            <a:r>
              <a:rPr lang="en-US" altLang="en-US" sz="2400" i="1" dirty="0">
                <a:latin typeface="+mn-lt"/>
                <a:cs typeface="Times New Roman" pitchFamily="18" charset="0"/>
              </a:rPr>
              <a:t>x</a:t>
            </a:r>
            <a:r>
              <a:rPr lang="en-US" altLang="en-US" sz="2400" dirty="0">
                <a:latin typeface="+mn-lt"/>
                <a:cs typeface="Times New Roman" pitchFamily="18" charset="0"/>
              </a:rPr>
              <a:t> </a:t>
            </a:r>
            <a:r>
              <a:rPr lang="en-US" altLang="en-US" sz="2400" dirty="0">
                <a:latin typeface="+mn-lt"/>
                <a:cs typeface="Arial" panose="020B0604020202020204" pitchFamily="34" charset="0"/>
              </a:rPr>
              <a:t>−</a:t>
            </a:r>
            <a:r>
              <a:rPr lang="en-US" altLang="en-US" sz="2400" dirty="0">
                <a:latin typeface="+mn-lt"/>
                <a:cs typeface="Times New Roman" pitchFamily="18" charset="0"/>
              </a:rPr>
              <a:t> $5</a:t>
            </a:r>
            <a:r>
              <a:rPr lang="en-US" altLang="en-US" sz="2400" i="1" dirty="0">
                <a:latin typeface="+mn-lt"/>
                <a:cs typeface="Times New Roman" pitchFamily="18" charset="0"/>
              </a:rPr>
              <a:t>x</a:t>
            </a:r>
          </a:p>
          <a:p>
            <a:pPr marL="0" indent="1519238" eaLnBrk="0" hangingPunct="0">
              <a:spcBef>
                <a:spcPct val="50000"/>
              </a:spcBef>
              <a:buNone/>
              <a:defRPr/>
            </a:pPr>
            <a:r>
              <a:rPr lang="en-US" altLang="en-US" sz="2400" dirty="0">
                <a:latin typeface="+mn-lt"/>
                <a:cs typeface="Times New Roman" pitchFamily="18" charset="0"/>
              </a:rPr>
              <a:t>subject to </a:t>
            </a:r>
            <a:r>
              <a:rPr lang="en-US" altLang="en-US" sz="2400">
                <a:latin typeface="+mn-lt"/>
                <a:cs typeface="Times New Roman" pitchFamily="18" charset="0"/>
              </a:rPr>
              <a:t>4</a:t>
            </a:r>
            <a:r>
              <a:rPr lang="en-US" altLang="en-US" sz="2400" i="1">
                <a:latin typeface="+mn-lt"/>
                <a:cs typeface="Times New Roman" pitchFamily="18" charset="0"/>
              </a:rPr>
              <a:t>x</a:t>
            </a:r>
            <a:r>
              <a:rPr lang="en-US" altLang="en-US" sz="2400">
                <a:latin typeface="+mn-lt"/>
                <a:cs typeface="Times New Roman" pitchFamily="18" charset="0"/>
              </a:rPr>
              <a:t> &lt;= </a:t>
            </a:r>
            <a:r>
              <a:rPr lang="en-US" altLang="en-US" sz="2400" dirty="0">
                <a:latin typeface="+mn-lt"/>
                <a:cs typeface="Times New Roman" pitchFamily="18" charset="0"/>
              </a:rPr>
              <a:t>100</a:t>
            </a:r>
          </a:p>
        </p:txBody>
      </p:sp>
    </p:spTree>
    <p:extLst>
      <p:ext uri="{BB962C8B-B14F-4D97-AF65-F5344CB8AC3E}">
        <p14:creationId xmlns:p14="http://schemas.microsoft.com/office/powerpoint/2010/main" val="92735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defRPr/>
            </a:pPr>
            <a:r>
              <a:rPr lang="en-US" altLang="en-US" dirty="0"/>
              <a:t>Example of Model Construction </a:t>
            </a:r>
            <a:r>
              <a:rPr lang="en-US" altLang="en-US" sz="2000" b="0" dirty="0"/>
              <a:t>(3 of 3)</a:t>
            </a:r>
            <a:endParaRPr lang="en-US" sz="2000" b="0" dirty="0"/>
          </a:p>
        </p:txBody>
      </p:sp>
      <p:sp>
        <p:nvSpPr>
          <p:cNvPr id="3" name="Text Placeholder 2"/>
          <p:cNvSpPr>
            <a:spLocks noGrp="1"/>
          </p:cNvSpPr>
          <p:nvPr>
            <p:ph type="body" idx="1"/>
          </p:nvPr>
        </p:nvSpPr>
        <p:spPr>
          <a:xfrm>
            <a:off x="457200" y="1600201"/>
            <a:ext cx="4100052" cy="963612"/>
          </a:xfrm>
        </p:spPr>
        <p:txBody>
          <a:bodyPr/>
          <a:lstStyle/>
          <a:p>
            <a:pPr marL="0" indent="0">
              <a:buNone/>
            </a:pPr>
            <a:r>
              <a:rPr lang="en-US" sz="2200" b="1" dirty="0">
                <a:latin typeface="+mn-lt"/>
                <a:cs typeface="Times New Roman" pitchFamily="18" charset="0"/>
              </a:rPr>
              <a:t>Model Solution:</a:t>
            </a:r>
          </a:p>
          <a:p>
            <a:pPr marL="0" indent="0">
              <a:buNone/>
            </a:pPr>
            <a:r>
              <a:rPr lang="en-US" sz="2200" dirty="0">
                <a:latin typeface="+mn-lt"/>
                <a:cs typeface="Times New Roman" pitchFamily="18" charset="0"/>
              </a:rPr>
              <a:t>Solve the constraint equation:</a:t>
            </a:r>
          </a:p>
        </p:txBody>
      </p:sp>
      <mc:AlternateContent xmlns:mc="http://schemas.openxmlformats.org/markup-compatibility/2006" xmlns:a14="http://schemas.microsoft.com/office/drawing/2010/main">
        <mc:Choice Requires="a14">
          <p:sp>
            <p:nvSpPr>
              <p:cNvPr id="9" name="Object 8" descr="4 x = 100. start fraction 4 x over 4 end fraction = start fraction 100 over 4 end fraction. x = 25 units."/>
              <p:cNvSpPr txBox="1"/>
              <p:nvPr/>
            </p:nvSpPr>
            <p:spPr>
              <a:xfrm>
                <a:off x="1795463" y="2635250"/>
                <a:ext cx="1547812" cy="150495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200" i="1">
                              <a:solidFill>
                                <a:srgbClr val="000000"/>
                              </a:solidFill>
                              <a:latin typeface="Cambria Math" panose="02040503050406030204" pitchFamily="18" charset="0"/>
                            </a:rPr>
                          </m:ctrlPr>
                        </m:mPr>
                        <m:mr>
                          <m:e>
                            <m:r>
                              <a:rPr lang="zh-CN" altLang="en-US" sz="2200" i="1">
                                <a:solidFill>
                                  <a:srgbClr val="000000"/>
                                </a:solidFill>
                                <a:latin typeface="Cambria Math" panose="02040503050406030204" pitchFamily="18" charset="0"/>
                              </a:rPr>
                              <m:t> 4</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 100</m:t>
                            </m:r>
                          </m:e>
                        </m:mr>
                        <m:mr>
                          <m:e>
                            <m:r>
                              <a:rPr lang="zh-CN" altLang="en-US" sz="2200" i="1">
                                <a:solidFill>
                                  <a:srgbClr val="000000"/>
                                </a:solidFill>
                                <a:latin typeface="Cambria Math" panose="02040503050406030204" pitchFamily="18" charset="0"/>
                              </a:rPr>
                              <m:t> </m:t>
                            </m:r>
                            <m:f>
                              <m:fPr>
                                <m:ctrlPr>
                                  <a:rPr lang="zh-CN" altLang="en-US" sz="2200" i="1">
                                    <a:solidFill>
                                      <a:srgbClr val="000000"/>
                                    </a:solidFill>
                                    <a:latin typeface="Cambria Math" panose="02040503050406030204" pitchFamily="18" charset="0"/>
                                  </a:rPr>
                                </m:ctrlPr>
                              </m:fPr>
                              <m:num>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4</m:t>
                                    </m:r>
                                    <m:r>
                                      <a:rPr lang="zh-CN" altLang="en-US" sz="2200" i="1">
                                        <a:solidFill>
                                          <a:srgbClr val="000000"/>
                                        </a:solidFill>
                                        <a:latin typeface="Cambria Math" panose="02040503050406030204" pitchFamily="18" charset="0"/>
                                      </a:rPr>
                                      <m:t>𝑥</m:t>
                                    </m:r>
                                  </m:e>
                                </m:d>
                              </m:num>
                              <m:den>
                                <m:r>
                                  <a:rPr lang="zh-CN" altLang="en-US" sz="2200" i="1">
                                    <a:solidFill>
                                      <a:srgbClr val="000000"/>
                                    </a:solidFill>
                                    <a:latin typeface="Cambria Math" panose="02040503050406030204" pitchFamily="18" charset="0"/>
                                  </a:rPr>
                                  <m:t>4</m:t>
                                </m:r>
                              </m:den>
                            </m:f>
                            <m:r>
                              <a:rPr lang="zh-CN" altLang="en-US" sz="2200" i="1">
                                <a:solidFill>
                                  <a:srgbClr val="000000"/>
                                </a:solidFill>
                                <a:latin typeface="Cambria Math" panose="02040503050406030204" pitchFamily="18" charset="0"/>
                              </a:rPr>
                              <m:t> = </m:t>
                            </m:r>
                            <m:f>
                              <m:fPr>
                                <m:ctrlPr>
                                  <a:rPr lang="zh-CN" altLang="en-US" sz="2200" i="1">
                                    <a:solidFill>
                                      <a:srgbClr val="000000"/>
                                    </a:solidFill>
                                    <a:latin typeface="Cambria Math" panose="02040503050406030204" pitchFamily="18" charset="0"/>
                                  </a:rPr>
                                </m:ctrlPr>
                              </m:fPr>
                              <m:num>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100</m:t>
                                    </m:r>
                                  </m:e>
                                </m:d>
                              </m:num>
                              <m:den>
                                <m:r>
                                  <a:rPr lang="zh-CN" altLang="en-US" sz="2200" i="1">
                                    <a:solidFill>
                                      <a:srgbClr val="000000"/>
                                    </a:solidFill>
                                    <a:latin typeface="Cambria Math" panose="02040503050406030204" pitchFamily="18" charset="0"/>
                                  </a:rPr>
                                  <m:t>4</m:t>
                                </m:r>
                              </m:den>
                            </m:f>
                          </m:e>
                        </m:mr>
                        <m:mr>
                          <m:e>
                            <m:r>
                              <a:rPr lang="zh-CN" altLang="en-US" sz="2200" i="1">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 25 </m:t>
                            </m:r>
                            <m:r>
                              <m:rPr>
                                <m:sty m:val="p"/>
                              </m:rPr>
                              <a:rPr lang="zh-CN" altLang="en-US" sz="2200" i="1">
                                <a:solidFill>
                                  <a:srgbClr val="000000"/>
                                </a:solidFill>
                                <a:latin typeface="Cambria Math" panose="02040503050406030204" pitchFamily="18" charset="0"/>
                              </a:rPr>
                              <m:t>units</m:t>
                            </m:r>
                          </m:e>
                        </m:mr>
                      </m:m>
                    </m:oMath>
                  </m:oMathPara>
                </a14:m>
                <a:endParaRPr lang="zh-CN" altLang="en-US" sz="2200" dirty="0"/>
              </a:p>
            </p:txBody>
          </p:sp>
        </mc:Choice>
        <mc:Fallback xmlns="">
          <p:sp>
            <p:nvSpPr>
              <p:cNvPr id="9" name="Object 8" descr="4 x = 100. start fraction 4 x over 4 end fraction = start fraction 100 over 4 end fraction. x = 25 units."/>
              <p:cNvSpPr txBox="1">
                <a:spLocks noRot="1" noChangeAspect="1" noMove="1" noResize="1" noEditPoints="1" noAdjustHandles="1" noChangeArrowheads="1" noChangeShapeType="1" noTextEdit="1"/>
              </p:cNvSpPr>
              <p:nvPr/>
            </p:nvSpPr>
            <p:spPr>
              <a:xfrm>
                <a:off x="1795463" y="2635250"/>
                <a:ext cx="1547812" cy="1504950"/>
              </a:xfrm>
              <a:prstGeom prst="rect">
                <a:avLst/>
              </a:prstGeom>
              <a:blipFill>
                <a:blip r:embed="rId2"/>
                <a:stretch>
                  <a:fillRect r="-21739"/>
                </a:stretch>
              </a:blipFill>
            </p:spPr>
            <p:txBody>
              <a:bodyPr/>
              <a:lstStyle/>
              <a:p>
                <a:r>
                  <a:rPr lang="zh-CN" altLang="en-US">
                    <a:noFill/>
                  </a:rPr>
                  <a:t> </a:t>
                </a:r>
              </a:p>
            </p:txBody>
          </p:sp>
        </mc:Fallback>
      </mc:AlternateContent>
      <p:sp>
        <p:nvSpPr>
          <p:cNvPr id="5" name="Content Placeholder 4"/>
          <p:cNvSpPr>
            <a:spLocks noGrp="1"/>
          </p:cNvSpPr>
          <p:nvPr>
            <p:ph sz="quarter" idx="14"/>
          </p:nvPr>
        </p:nvSpPr>
        <p:spPr>
          <a:xfrm>
            <a:off x="427708" y="4193203"/>
            <a:ext cx="5560137" cy="465910"/>
          </a:xfrm>
        </p:spPr>
        <p:txBody>
          <a:bodyPr/>
          <a:lstStyle/>
          <a:p>
            <a:pPr marL="432" indent="0">
              <a:buNone/>
            </a:pPr>
            <a:r>
              <a:rPr lang="en-US" sz="2200" dirty="0">
                <a:latin typeface="+mn-lt"/>
                <a:cs typeface="Times New Roman" pitchFamily="18" charset="0"/>
              </a:rPr>
              <a:t>Substitute this value into the profit function:</a:t>
            </a:r>
          </a:p>
        </p:txBody>
      </p:sp>
      <mc:AlternateContent xmlns:mc="http://schemas.openxmlformats.org/markup-compatibility/2006" xmlns:a14="http://schemas.microsoft.com/office/drawing/2010/main">
        <mc:Choice Requires="a14">
          <p:sp>
            <p:nvSpPr>
              <p:cNvPr id="10" name="Object 9" descr="Z = $20 x minus $5 x. = left parenthesis 20 right parenthesis, left parenthesis 25 right parenthesis, minus left parenthesis 5 right parenthesis, left parenthesis 25. = $375"/>
              <p:cNvSpPr txBox="1"/>
              <p:nvPr/>
            </p:nvSpPr>
            <p:spPr>
              <a:xfrm>
                <a:off x="1493697" y="4721835"/>
                <a:ext cx="2676807" cy="1162011"/>
              </a:xfrm>
              <a:prstGeom prst="rect">
                <a:avLst/>
              </a:prstGeom>
            </p:spPr>
            <p:txBody>
              <a:bodyPr>
                <a:no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200" i="1">
                              <a:solidFill>
                                <a:srgbClr val="000000"/>
                              </a:solidFill>
                              <a:latin typeface="Cambria Math" panose="02040503050406030204" pitchFamily="18" charset="0"/>
                            </a:rPr>
                          </m:ctrlPr>
                        </m:mPr>
                        <m:mr>
                          <m:e>
                            <m:r>
                              <a:rPr lang="zh-CN" altLang="en-US" sz="2200" i="1">
                                <a:solidFill>
                                  <a:srgbClr val="000000"/>
                                </a:solidFill>
                                <a:latin typeface="Cambria Math" panose="02040503050406030204" pitchFamily="18" charset="0"/>
                              </a:rPr>
                              <m:t>𝑍</m:t>
                            </m:r>
                            <m:r>
                              <a:rPr lang="zh-CN" altLang="en-US" sz="2200" i="1">
                                <a:solidFill>
                                  <a:srgbClr val="000000"/>
                                </a:solidFill>
                                <a:latin typeface="Cambria Math" panose="02040503050406030204" pitchFamily="18" charset="0"/>
                              </a:rPr>
                              <m:t> =  $20</m:t>
                            </m:r>
                            <m:r>
                              <a:rPr lang="zh-CN" altLang="en-US" sz="2200" i="1">
                                <a:solidFill>
                                  <a:srgbClr val="000000"/>
                                </a:solidFill>
                                <a:latin typeface="Cambria Math" panose="02040503050406030204" pitchFamily="18" charset="0"/>
                              </a:rPr>
                              <m:t>𝑥</m:t>
                            </m:r>
                            <m:r>
                              <a:rPr lang="zh-CN" altLang="en-US" sz="2200" i="1">
                                <a:solidFill>
                                  <a:srgbClr val="000000"/>
                                </a:solidFill>
                                <a:latin typeface="Cambria Math" panose="02040503050406030204" pitchFamily="18" charset="0"/>
                              </a:rPr>
                              <m:t>− $5</m:t>
                            </m:r>
                            <m:r>
                              <a:rPr lang="zh-CN" altLang="en-US" sz="2200" i="1">
                                <a:solidFill>
                                  <a:srgbClr val="000000"/>
                                </a:solidFill>
                                <a:latin typeface="Cambria Math" panose="02040503050406030204" pitchFamily="18" charset="0"/>
                              </a:rPr>
                              <m:t>𝑥</m:t>
                            </m:r>
                          </m:e>
                        </m:mr>
                        <m:mr>
                          <m:e>
                            <m:r>
                              <a:rPr lang="zh-CN" altLang="en-US" sz="2200" i="1">
                                <a:solidFill>
                                  <a:srgbClr val="000000"/>
                                </a:solidFill>
                                <a:latin typeface="Cambria Math" panose="02040503050406030204" pitchFamily="18" charset="0"/>
                              </a:rPr>
                              <m:t> =  </m:t>
                            </m:r>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20</m:t>
                                </m:r>
                              </m:e>
                            </m:d>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25</m:t>
                                </m:r>
                              </m:e>
                            </m:d>
                            <m:r>
                              <a:rPr lang="zh-CN" altLang="en-US" sz="2200" i="1">
                                <a:solidFill>
                                  <a:srgbClr val="000000"/>
                                </a:solidFill>
                                <a:latin typeface="Cambria Math" panose="02040503050406030204" pitchFamily="18" charset="0"/>
                              </a:rPr>
                              <m:t> − </m:t>
                            </m:r>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5</m:t>
                                </m:r>
                              </m:e>
                            </m:d>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25</m:t>
                                </m:r>
                              </m:e>
                            </m:d>
                          </m:e>
                        </m:mr>
                        <m:mr>
                          <m:e>
                            <m:r>
                              <a:rPr lang="zh-CN" altLang="en-US" sz="2200" i="1">
                                <a:solidFill>
                                  <a:srgbClr val="000000"/>
                                </a:solidFill>
                                <a:latin typeface="Cambria Math" panose="02040503050406030204" pitchFamily="18" charset="0"/>
                              </a:rPr>
                              <m:t>   =  $375</m:t>
                            </m:r>
                          </m:e>
                        </m:mr>
                      </m:m>
                    </m:oMath>
                  </m:oMathPara>
                </a14:m>
                <a:endParaRPr lang="zh-CN" altLang="en-US" sz="2200" dirty="0"/>
              </a:p>
            </p:txBody>
          </p:sp>
        </mc:Choice>
        <mc:Fallback xmlns="">
          <p:sp>
            <p:nvSpPr>
              <p:cNvPr id="10" name="Object 9" descr="Z = $20 x minus $5 x. = left parenthesis 20 right parenthesis, left parenthesis 25 right parenthesis, minus left parenthesis 5 right parenthesis, left parenthesis 25. = $375"/>
              <p:cNvSpPr txBox="1">
                <a:spLocks noRot="1" noChangeAspect="1" noMove="1" noResize="1" noEditPoints="1" noAdjustHandles="1" noChangeArrowheads="1" noChangeShapeType="1" noTextEdit="1"/>
              </p:cNvSpPr>
              <p:nvPr/>
            </p:nvSpPr>
            <p:spPr>
              <a:xfrm>
                <a:off x="1493697" y="4721835"/>
                <a:ext cx="2676807" cy="1162011"/>
              </a:xfrm>
              <a:prstGeom prst="rect">
                <a:avLst/>
              </a:prstGeom>
              <a:blipFill>
                <a:blip r:embed="rId3"/>
                <a:stretch>
                  <a:fillRect r="-12301"/>
                </a:stretch>
              </a:blipFill>
            </p:spPr>
            <p:txBody>
              <a:bodyPr/>
              <a:lstStyle/>
              <a:p>
                <a:r>
                  <a:rPr lang="zh-CN" altLang="en-US">
                    <a:noFill/>
                  </a:rPr>
                  <a:t> </a:t>
                </a:r>
              </a:p>
            </p:txBody>
          </p:sp>
        </mc:Fallback>
      </mc:AlternateContent>
      <p:sp>
        <p:nvSpPr>
          <p:cNvPr id="6" name="Content Placeholder 5"/>
          <p:cNvSpPr>
            <a:spLocks noGrp="1"/>
          </p:cNvSpPr>
          <p:nvPr>
            <p:ph sz="quarter" idx="15"/>
          </p:nvPr>
        </p:nvSpPr>
        <p:spPr>
          <a:xfrm>
            <a:off x="457202" y="5931308"/>
            <a:ext cx="5899353" cy="429906"/>
          </a:xfrm>
        </p:spPr>
        <p:txBody>
          <a:bodyPr/>
          <a:lstStyle/>
          <a:p>
            <a:pPr marL="0" indent="0">
              <a:buNone/>
            </a:pPr>
            <a:r>
              <a:rPr lang="en-US" sz="2200" b="1" dirty="0">
                <a:latin typeface="+mn-lt"/>
                <a:cs typeface="Times New Roman" pitchFamily="18" charset="0"/>
              </a:rPr>
              <a:t>(Produce 25 units, to yield a profit of $375)</a:t>
            </a:r>
            <a:endParaRPr lang="en-US" sz="2200" dirty="0">
              <a:latin typeface="+mn-lt"/>
              <a:cs typeface="Times New Roman" pitchFamily="18" charset="0"/>
            </a:endParaRPr>
          </a:p>
        </p:txBody>
      </p:sp>
    </p:spTree>
    <p:extLst>
      <p:ext uri="{BB962C8B-B14F-4D97-AF65-F5344CB8AC3E}">
        <p14:creationId xmlns:p14="http://schemas.microsoft.com/office/powerpoint/2010/main" val="227279549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9226</TotalTime>
  <Words>1257</Words>
  <Application>Microsoft Office PowerPoint</Application>
  <PresentationFormat>On-screen Show (4:3)</PresentationFormat>
  <Paragraphs>145</Paragraphs>
  <Slides>31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Noto Sans Symbols</vt:lpstr>
      <vt:lpstr>Arial</vt:lpstr>
      <vt:lpstr>Cambria Math</vt:lpstr>
      <vt:lpstr>Times New Roman</vt:lpstr>
      <vt:lpstr>Verdana</vt:lpstr>
      <vt:lpstr>Wingdings</vt:lpstr>
      <vt:lpstr>508 Lecture</vt:lpstr>
      <vt:lpstr>1_508 Lecture</vt:lpstr>
      <vt:lpstr>Introduction to Management Science</vt:lpstr>
      <vt:lpstr>Learning Objectives</vt:lpstr>
      <vt:lpstr>Learning Objective 1.1</vt:lpstr>
      <vt:lpstr>The Management Science Approach</vt:lpstr>
      <vt:lpstr>Figure 1.1 The Management Science Process</vt:lpstr>
      <vt:lpstr>Steps in the Management Science Process</vt:lpstr>
      <vt:lpstr>Example of Model Construction (1 of 3)</vt:lpstr>
      <vt:lpstr>Example of Model Construction (2 of 3)</vt:lpstr>
      <vt:lpstr>Example of Model Construction (3 of 3)</vt:lpstr>
      <vt:lpstr>Learning Objective 1.2</vt:lpstr>
      <vt:lpstr>Management Science and Business Analytics</vt:lpstr>
      <vt:lpstr>Developing Analytical Career Skills</vt:lpstr>
      <vt:lpstr>Learning Objective 1.3</vt:lpstr>
      <vt:lpstr>Break-Even Analysis (1 of 9)</vt:lpstr>
      <vt:lpstr>Break-Even Analysis (2 of 9)</vt:lpstr>
      <vt:lpstr>Break-Even Analysis (3 of 9)</vt:lpstr>
      <vt:lpstr>Break-Even Analysis (4 of 9)</vt:lpstr>
      <vt:lpstr>Break-Even Analysis (5 of 9)</vt:lpstr>
      <vt:lpstr>Break-Even Analysis (6 of 9)</vt:lpstr>
      <vt:lpstr>Break-Even Analysis (7 of 9)</vt:lpstr>
      <vt:lpstr>Break-Even Analysis (8 of 9)</vt:lpstr>
      <vt:lpstr>Break-Even Analysis (9 of 9)</vt:lpstr>
      <vt:lpstr>Learning Objective 1.4</vt:lpstr>
      <vt:lpstr>Break-Even Analysis: Excel Solution</vt:lpstr>
      <vt:lpstr>Learning Objective 1.6</vt:lpstr>
      <vt:lpstr>Figure 1.6 Classification of Management Science Techniques</vt:lpstr>
      <vt:lpstr>Management Science Modeling Techniques: Characteristics of Modeling Techniques</vt:lpstr>
      <vt:lpstr>Business Usage of Management Science</vt:lpstr>
      <vt:lpstr>Learning Objective 1.7</vt:lpstr>
      <vt:lpstr>Management Science Models in Decision Support Systems (D S S) (1 of 2)</vt:lpstr>
      <vt:lpstr>Management Science Models in Decision Support Systems (D S S)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 Science, 13e</dc:title>
  <dc:subject>Operations Management</dc:subject>
  <dc:creator>Taylor</dc:creator>
  <cp:keywords>Introduction to Management Science</cp:keywords>
  <cp:lastModifiedBy>Yuan Qu</cp:lastModifiedBy>
  <cp:revision>1252</cp:revision>
  <dcterms:modified xsi:type="dcterms:W3CDTF">2022-09-05T21:14:25Z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