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4" r:id="rId5"/>
    <p:sldId id="259" r:id="rId6"/>
    <p:sldId id="265" r:id="rId7"/>
    <p:sldId id="261" r:id="rId8"/>
    <p:sldId id="26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0"/>
    <p:restoredTop sz="94662"/>
  </p:normalViewPr>
  <p:slideViewPr>
    <p:cSldViewPr>
      <p:cViewPr varScale="1">
        <p:scale>
          <a:sx n="109" d="100"/>
          <a:sy n="109" d="100"/>
        </p:scale>
        <p:origin x="488"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5" name="bg object 25"/>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6" name="bg object 26"/>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27" name="bg object 27"/>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sp>
        <p:nvSpPr>
          <p:cNvPr id="28" name="bg object 28"/>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9" name="bg object 29"/>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0" name="bg object 30"/>
          <p:cNvSpPr/>
          <p:nvPr/>
        </p:nvSpPr>
        <p:spPr>
          <a:xfrm>
            <a:off x="5554979" y="1152144"/>
            <a:ext cx="4972812" cy="4524756"/>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072997" y="1071118"/>
            <a:ext cx="10046004"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9"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36" name="bg object 36"/>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37" name="bg object 37"/>
          <p:cNvSpPr/>
          <p:nvPr/>
        </p:nvSpPr>
        <p:spPr>
          <a:xfrm>
            <a:off x="5527547" y="1059180"/>
            <a:ext cx="608076" cy="606551"/>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2667000"/>
            <a:ext cx="4191000" cy="4191000"/>
          </a:xfrm>
          <a:prstGeom prst="rect">
            <a:avLst/>
          </a:prstGeom>
          <a:blipFill>
            <a:blip r:embed="rId8" cstate="print"/>
            <a:stretch>
              <a:fillRect/>
            </a:stretch>
          </a:blipFill>
        </p:spPr>
        <p:txBody>
          <a:bodyPr wrap="square" lIns="0" tIns="0" rIns="0" bIns="0" rtlCol="0"/>
          <a:lstStyle/>
          <a:p>
            <a:endParaRPr/>
          </a:p>
        </p:txBody>
      </p:sp>
      <p:sp>
        <p:nvSpPr>
          <p:cNvPr id="18" name="bg object 18"/>
          <p:cNvSpPr/>
          <p:nvPr/>
        </p:nvSpPr>
        <p:spPr>
          <a:xfrm>
            <a:off x="0" y="2895600"/>
            <a:ext cx="2362200" cy="2362200"/>
          </a:xfrm>
          <a:prstGeom prst="rect">
            <a:avLst/>
          </a:prstGeom>
          <a:blipFill>
            <a:blip r:embed="rId9" cstate="print"/>
            <a:stretch>
              <a:fillRect/>
            </a:stretch>
          </a:blipFill>
        </p:spPr>
        <p:txBody>
          <a:bodyPr wrap="square" lIns="0" tIns="0" rIns="0" bIns="0" rtlCol="0"/>
          <a:lstStyle/>
          <a:p>
            <a:endParaRPr/>
          </a:p>
        </p:txBody>
      </p:sp>
      <p:sp>
        <p:nvSpPr>
          <p:cNvPr id="19" name="bg object 19"/>
          <p:cNvSpPr/>
          <p:nvPr/>
        </p:nvSpPr>
        <p:spPr>
          <a:xfrm>
            <a:off x="8609076" y="5867400"/>
            <a:ext cx="990600" cy="990600"/>
          </a:xfrm>
          <a:prstGeom prst="rect">
            <a:avLst/>
          </a:prstGeom>
          <a:blipFill>
            <a:blip r:embed="rId10" cstate="print"/>
            <a:stretch>
              <a:fillRect/>
            </a:stretch>
          </a:blipFill>
        </p:spPr>
        <p:txBody>
          <a:bodyPr wrap="square" lIns="0" tIns="0" rIns="0" bIns="0" rtlCol="0"/>
          <a:lstStyle/>
          <a:p>
            <a:endParaRPr/>
          </a:p>
        </p:txBody>
      </p:sp>
      <p:sp>
        <p:nvSpPr>
          <p:cNvPr id="20" name="bg object 20"/>
          <p:cNvSpPr/>
          <p:nvPr/>
        </p:nvSpPr>
        <p:spPr>
          <a:xfrm>
            <a:off x="8609076" y="1676400"/>
            <a:ext cx="2819400" cy="2819400"/>
          </a:xfrm>
          <a:prstGeom prst="rect">
            <a:avLst/>
          </a:prstGeom>
          <a:blipFill>
            <a:blip r:embed="rId11" cstate="print"/>
            <a:stretch>
              <a:fillRect/>
            </a:stretch>
          </a:blipFill>
        </p:spPr>
        <p:txBody>
          <a:bodyPr wrap="square" lIns="0" tIns="0" rIns="0" bIns="0" rtlCol="0"/>
          <a:lstStyle/>
          <a:p>
            <a:endParaRPr/>
          </a:p>
        </p:txBody>
      </p:sp>
      <p:sp>
        <p:nvSpPr>
          <p:cNvPr id="21" name="bg object 21"/>
          <p:cNvSpPr/>
          <p:nvPr/>
        </p:nvSpPr>
        <p:spPr>
          <a:xfrm>
            <a:off x="7999476" y="9144"/>
            <a:ext cx="1600200" cy="1600200"/>
          </a:xfrm>
          <a:prstGeom prst="rect">
            <a:avLst/>
          </a:prstGeom>
          <a:blipFill>
            <a:blip r:embed="rId12" cstate="print"/>
            <a:stretch>
              <a:fillRect/>
            </a:stretch>
          </a:blipFill>
        </p:spPr>
        <p:txBody>
          <a:bodyPr wrap="square" lIns="0" tIns="0" rIns="0" bIns="0" rtlCol="0"/>
          <a:lstStyle/>
          <a:p>
            <a:endParaRPr/>
          </a:p>
        </p:txBody>
      </p:sp>
      <p:sp>
        <p:nvSpPr>
          <p:cNvPr id="22" name="bg object 2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23" name="bg object 2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24" name="bg object 24"/>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25" name="bg object 25"/>
          <p:cNvSpPr/>
          <p:nvPr/>
        </p:nvSpPr>
        <p:spPr>
          <a:xfrm>
            <a:off x="0" y="1269"/>
            <a:ext cx="12192000" cy="6380480"/>
          </a:xfrm>
          <a:custGeom>
            <a:avLst/>
            <a:gdLst/>
            <a:ahLst/>
            <a:cxnLst/>
            <a:rect l="l" t="t" r="r" b="b"/>
            <a:pathLst>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bg object 26"/>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27" name="bg object 27"/>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8" name="bg object 28"/>
          <p:cNvSpPr/>
          <p:nvPr/>
        </p:nvSpPr>
        <p:spPr>
          <a:xfrm>
            <a:off x="0" y="2667000"/>
            <a:ext cx="4191000" cy="4191000"/>
          </a:xfrm>
          <a:prstGeom prst="rect">
            <a:avLst/>
          </a:prstGeom>
          <a:blipFill>
            <a:blip r:embed="rId14" cstate="print"/>
            <a:stretch>
              <a:fillRect/>
            </a:stretch>
          </a:blipFill>
        </p:spPr>
        <p:txBody>
          <a:bodyPr wrap="square" lIns="0" tIns="0" rIns="0" bIns="0" rtlCol="0"/>
          <a:lstStyle/>
          <a:p>
            <a:endParaRPr/>
          </a:p>
        </p:txBody>
      </p:sp>
      <p:sp>
        <p:nvSpPr>
          <p:cNvPr id="29" name="bg object 29"/>
          <p:cNvSpPr/>
          <p:nvPr/>
        </p:nvSpPr>
        <p:spPr>
          <a:xfrm>
            <a:off x="5713476" y="402336"/>
            <a:ext cx="6055360" cy="6053455"/>
          </a:xfrm>
          <a:custGeom>
            <a:avLst/>
            <a:gdLst/>
            <a:ahLst/>
            <a:cxnLst/>
            <a:rect l="l" t="t" r="r" b="b"/>
            <a:pathLst>
              <a:path w="6055359" h="6053455">
                <a:moveTo>
                  <a:pt x="6054852" y="0"/>
                </a:moveTo>
                <a:lnTo>
                  <a:pt x="0" y="0"/>
                </a:lnTo>
                <a:lnTo>
                  <a:pt x="0" y="6053328"/>
                </a:lnTo>
                <a:lnTo>
                  <a:pt x="6054852" y="6053328"/>
                </a:lnTo>
                <a:lnTo>
                  <a:pt x="6054852" y="0"/>
                </a:lnTo>
                <a:close/>
              </a:path>
            </a:pathLst>
          </a:custGeom>
          <a:solidFill>
            <a:srgbClr val="FFFFFF"/>
          </a:solidFill>
        </p:spPr>
        <p:txBody>
          <a:bodyPr wrap="square" lIns="0" tIns="0" rIns="0" bIns="0" rtlCol="0"/>
          <a:lstStyle/>
          <a:p>
            <a:endParaRPr/>
          </a:p>
        </p:txBody>
      </p:sp>
      <p:sp>
        <p:nvSpPr>
          <p:cNvPr id="30" name="bg object 30"/>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31" name="bg object 31"/>
          <p:cNvSpPr/>
          <p:nvPr/>
        </p:nvSpPr>
        <p:spPr>
          <a:xfrm>
            <a:off x="4628388" y="402336"/>
            <a:ext cx="1256030" cy="6053455"/>
          </a:xfrm>
          <a:custGeom>
            <a:avLst/>
            <a:gdLst/>
            <a:ahLst/>
            <a:cxnLst/>
            <a:rect l="l" t="t" r="r" b="b"/>
            <a:pathLst>
              <a:path w="1256029" h="6053455">
                <a:moveTo>
                  <a:pt x="1255776" y="0"/>
                </a:moveTo>
                <a:lnTo>
                  <a:pt x="1142" y="0"/>
                </a:lnTo>
                <a:lnTo>
                  <a:pt x="24511" y="137413"/>
                </a:lnTo>
                <a:lnTo>
                  <a:pt x="46736" y="274192"/>
                </a:lnTo>
                <a:lnTo>
                  <a:pt x="68579" y="411606"/>
                </a:lnTo>
                <a:lnTo>
                  <a:pt x="87249" y="549655"/>
                </a:lnTo>
                <a:lnTo>
                  <a:pt x="106172" y="687069"/>
                </a:lnTo>
                <a:lnTo>
                  <a:pt x="123698" y="825118"/>
                </a:lnTo>
                <a:lnTo>
                  <a:pt x="138811" y="961263"/>
                </a:lnTo>
                <a:lnTo>
                  <a:pt x="153035" y="1099312"/>
                </a:lnTo>
                <a:lnTo>
                  <a:pt x="166115" y="1236726"/>
                </a:lnTo>
                <a:lnTo>
                  <a:pt x="177419" y="1371727"/>
                </a:lnTo>
                <a:lnTo>
                  <a:pt x="188722" y="1508505"/>
                </a:lnTo>
                <a:lnTo>
                  <a:pt x="198120" y="1643506"/>
                </a:lnTo>
                <a:lnTo>
                  <a:pt x="205486" y="1778508"/>
                </a:lnTo>
                <a:lnTo>
                  <a:pt x="213106" y="1912874"/>
                </a:lnTo>
                <a:lnTo>
                  <a:pt x="219583" y="2045969"/>
                </a:lnTo>
                <a:lnTo>
                  <a:pt x="224154" y="2178050"/>
                </a:lnTo>
                <a:lnTo>
                  <a:pt x="228091" y="2310003"/>
                </a:lnTo>
                <a:lnTo>
                  <a:pt x="231901" y="2440686"/>
                </a:lnTo>
                <a:lnTo>
                  <a:pt x="233552" y="2569591"/>
                </a:lnTo>
                <a:lnTo>
                  <a:pt x="235458" y="2698623"/>
                </a:lnTo>
                <a:lnTo>
                  <a:pt x="236347" y="2825750"/>
                </a:lnTo>
                <a:lnTo>
                  <a:pt x="235458" y="2951606"/>
                </a:lnTo>
                <a:lnTo>
                  <a:pt x="235458" y="3076321"/>
                </a:lnTo>
                <a:lnTo>
                  <a:pt x="233552" y="3199765"/>
                </a:lnTo>
                <a:lnTo>
                  <a:pt x="230759" y="3320796"/>
                </a:lnTo>
                <a:lnTo>
                  <a:pt x="228091" y="3440683"/>
                </a:lnTo>
                <a:lnTo>
                  <a:pt x="225044" y="3558158"/>
                </a:lnTo>
                <a:lnTo>
                  <a:pt x="220599" y="3674999"/>
                </a:lnTo>
                <a:lnTo>
                  <a:pt x="215646" y="3789933"/>
                </a:lnTo>
                <a:lnTo>
                  <a:pt x="211327" y="3902582"/>
                </a:lnTo>
                <a:lnTo>
                  <a:pt x="198882" y="4122293"/>
                </a:lnTo>
                <a:lnTo>
                  <a:pt x="185674" y="4332986"/>
                </a:lnTo>
                <a:lnTo>
                  <a:pt x="171831" y="4535170"/>
                </a:lnTo>
                <a:lnTo>
                  <a:pt x="156717" y="4726432"/>
                </a:lnTo>
                <a:lnTo>
                  <a:pt x="140842" y="4909312"/>
                </a:lnTo>
                <a:lnTo>
                  <a:pt x="123698" y="5078730"/>
                </a:lnTo>
                <a:lnTo>
                  <a:pt x="106934" y="5237949"/>
                </a:lnTo>
                <a:lnTo>
                  <a:pt x="90042" y="5384431"/>
                </a:lnTo>
                <a:lnTo>
                  <a:pt x="74295" y="5518823"/>
                </a:lnTo>
                <a:lnTo>
                  <a:pt x="59182" y="5638063"/>
                </a:lnTo>
                <a:lnTo>
                  <a:pt x="44831" y="5745822"/>
                </a:lnTo>
                <a:lnTo>
                  <a:pt x="33020" y="5836615"/>
                </a:lnTo>
                <a:lnTo>
                  <a:pt x="21716" y="5912891"/>
                </a:lnTo>
                <a:lnTo>
                  <a:pt x="5461" y="6017615"/>
                </a:lnTo>
                <a:lnTo>
                  <a:pt x="0" y="6053328"/>
                </a:lnTo>
                <a:lnTo>
                  <a:pt x="1251077" y="6053328"/>
                </a:lnTo>
                <a:lnTo>
                  <a:pt x="1255776" y="0"/>
                </a:lnTo>
                <a:close/>
              </a:path>
            </a:pathLst>
          </a:custGeom>
          <a:solidFill>
            <a:srgbClr val="FFFFFF"/>
          </a:solidFill>
        </p:spPr>
        <p:txBody>
          <a:bodyPr wrap="square" lIns="0" tIns="0" rIns="0" bIns="0" rtlCol="0"/>
          <a:lstStyle/>
          <a:p>
            <a:endParaRPr/>
          </a:p>
        </p:txBody>
      </p:sp>
      <p:sp>
        <p:nvSpPr>
          <p:cNvPr id="32" name="bg object 32"/>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33" name="bg object 33"/>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34" name="bg object 34"/>
          <p:cNvSpPr/>
          <p:nvPr/>
        </p:nvSpPr>
        <p:spPr>
          <a:xfrm>
            <a:off x="10398252" y="0"/>
            <a:ext cx="765048" cy="1208532"/>
          </a:xfrm>
          <a:prstGeom prst="rect">
            <a:avLst/>
          </a:prstGeom>
          <a:blipFill>
            <a:blip r:embed="rId13" cstate="print"/>
            <a:stretch>
              <a:fillRect/>
            </a:stretch>
          </a:blipFill>
        </p:spPr>
        <p:txBody>
          <a:bodyPr wrap="square" lIns="0" tIns="0" rIns="0" bIns="0" rtlCol="0"/>
          <a:lstStyle/>
          <a:p>
            <a:endParaRPr/>
          </a:p>
        </p:txBody>
      </p:sp>
      <p:sp>
        <p:nvSpPr>
          <p:cNvPr id="35" name="bg object 35"/>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a:xfrm>
            <a:off x="5369433" y="2644267"/>
            <a:ext cx="5226684" cy="330835"/>
          </a:xfrm>
          <a:prstGeom prst="rect">
            <a:avLst/>
          </a:prstGeom>
        </p:spPr>
        <p:txBody>
          <a:bodyPr wrap="square" lIns="0" tIns="0" rIns="0" bIns="0">
            <a:spAutoFit/>
          </a:bodyPr>
          <a:lstStyle>
            <a:lvl1pPr>
              <a:defRPr sz="2000" b="0" i="0">
                <a:solidFill>
                  <a:srgbClr val="404040"/>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hyperlink" Target="mailto:ryanreddy93@homtail.com" TargetMode="External"/><Relationship Id="rId4" Type="http://schemas.openxmlformats.org/officeDocument/2006/relationships/image" Target="../media/image12.png"/><Relationship Id="rId9"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9" name="object 9"/>
            <p:cNvSpPr/>
            <p:nvPr/>
          </p:nvSpPr>
          <p:spPr>
            <a:xfrm>
              <a:off x="460248" y="471423"/>
              <a:ext cx="11732260" cy="5929630"/>
            </a:xfrm>
            <a:custGeom>
              <a:avLst/>
              <a:gdLst/>
              <a:ahLst/>
              <a:cxnLst/>
              <a:rect l="l" t="t" r="r" b="b"/>
              <a:pathLst>
                <a:path w="11732260" h="5929630">
                  <a:moveTo>
                    <a:pt x="11731752" y="0"/>
                  </a:moveTo>
                  <a:lnTo>
                    <a:pt x="11249025" y="0"/>
                  </a:lnTo>
                  <a:lnTo>
                    <a:pt x="11249025" y="1401267"/>
                  </a:lnTo>
                  <a:lnTo>
                    <a:pt x="10510774" y="1511300"/>
                  </a:lnTo>
                  <a:lnTo>
                    <a:pt x="9740900" y="1605026"/>
                  </a:lnTo>
                  <a:lnTo>
                    <a:pt x="9486900" y="1630426"/>
                  </a:lnTo>
                  <a:lnTo>
                    <a:pt x="8974074" y="1676400"/>
                  </a:lnTo>
                  <a:lnTo>
                    <a:pt x="8467725" y="1714500"/>
                  </a:lnTo>
                  <a:lnTo>
                    <a:pt x="8215249" y="1730375"/>
                  </a:lnTo>
                  <a:lnTo>
                    <a:pt x="7465949" y="1766951"/>
                  </a:lnTo>
                  <a:lnTo>
                    <a:pt x="6731000" y="1787525"/>
                  </a:lnTo>
                  <a:lnTo>
                    <a:pt x="6013450" y="1795526"/>
                  </a:lnTo>
                  <a:lnTo>
                    <a:pt x="5546725" y="1793875"/>
                  </a:lnTo>
                  <a:lnTo>
                    <a:pt x="4648200" y="1776476"/>
                  </a:lnTo>
                  <a:lnTo>
                    <a:pt x="4006850" y="1752600"/>
                  </a:lnTo>
                  <a:lnTo>
                    <a:pt x="3205099" y="1709801"/>
                  </a:lnTo>
                  <a:lnTo>
                    <a:pt x="2471674" y="1660525"/>
                  </a:lnTo>
                  <a:lnTo>
                    <a:pt x="2131949" y="1633601"/>
                  </a:lnTo>
                  <a:lnTo>
                    <a:pt x="1519174" y="1576451"/>
                  </a:lnTo>
                  <a:lnTo>
                    <a:pt x="773112" y="1495425"/>
                  </a:lnTo>
                  <a:lnTo>
                    <a:pt x="403225" y="1450975"/>
                  </a:lnTo>
                  <a:lnTo>
                    <a:pt x="0" y="1395476"/>
                  </a:lnTo>
                  <a:lnTo>
                    <a:pt x="0" y="5929376"/>
                  </a:lnTo>
                  <a:lnTo>
                    <a:pt x="11277600" y="5929376"/>
                  </a:lnTo>
                  <a:lnTo>
                    <a:pt x="11277600" y="5910326"/>
                  </a:lnTo>
                  <a:lnTo>
                    <a:pt x="11731752" y="5910326"/>
                  </a:lnTo>
                  <a:lnTo>
                    <a:pt x="11731752" y="0"/>
                  </a:lnTo>
                  <a:close/>
                </a:path>
              </a:pathLst>
            </a:custGeom>
            <a:solidFill>
              <a:srgbClr val="000000"/>
            </a:solidFill>
          </p:spPr>
          <p:txBody>
            <a:bodyPr wrap="square" lIns="0" tIns="0" rIns="0" bIns="0" rtlCol="0"/>
            <a:lstStyle/>
            <a:p>
              <a:endParaRPr/>
            </a:p>
          </p:txBody>
        </p:sp>
        <p:sp>
          <p:nvSpPr>
            <p:cNvPr id="10" name="object 10"/>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09076" y="5867400"/>
              <a:ext cx="990600" cy="990600"/>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8609076" y="1676400"/>
              <a:ext cx="2819400" cy="2819400"/>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7999476" y="9144"/>
              <a:ext cx="1600200" cy="1600200"/>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000000">
                <a:alpha val="19999"/>
              </a:srgbClr>
            </a:solidFill>
          </p:spPr>
          <p:txBody>
            <a:bodyPr wrap="square" lIns="0" tIns="0" rIns="0" bIns="0" rtlCol="0"/>
            <a:lstStyle/>
            <a:p>
              <a:endParaRPr/>
            </a:p>
          </p:txBody>
        </p:sp>
        <p:sp>
          <p:nvSpPr>
            <p:cNvPr id="17" name="object 17"/>
            <p:cNvSpPr/>
            <p:nvPr/>
          </p:nvSpPr>
          <p:spPr>
            <a:xfrm>
              <a:off x="0" y="1269"/>
              <a:ext cx="12192000" cy="6399530"/>
            </a:xfrm>
            <a:custGeom>
              <a:avLst/>
              <a:gdLst/>
              <a:ahLst/>
              <a:cxnLst/>
              <a:rect l="l" t="t" r="r" b="b"/>
              <a:pathLst>
                <a:path w="12192000" h="6399530">
                  <a:moveTo>
                    <a:pt x="11737848" y="1867154"/>
                  </a:moveTo>
                  <a:lnTo>
                    <a:pt x="10971022" y="1981454"/>
                  </a:lnTo>
                  <a:lnTo>
                    <a:pt x="10201148" y="2075180"/>
                  </a:lnTo>
                  <a:lnTo>
                    <a:pt x="9947148" y="2100580"/>
                  </a:lnTo>
                  <a:lnTo>
                    <a:pt x="9434322" y="2146554"/>
                  </a:lnTo>
                  <a:lnTo>
                    <a:pt x="8927973" y="2184654"/>
                  </a:lnTo>
                  <a:lnTo>
                    <a:pt x="8675497" y="2200529"/>
                  </a:lnTo>
                  <a:lnTo>
                    <a:pt x="7926197" y="2237105"/>
                  </a:lnTo>
                  <a:lnTo>
                    <a:pt x="7191248" y="2257679"/>
                  </a:lnTo>
                  <a:lnTo>
                    <a:pt x="6473698" y="2265680"/>
                  </a:lnTo>
                  <a:lnTo>
                    <a:pt x="6006973" y="2264029"/>
                  </a:lnTo>
                  <a:lnTo>
                    <a:pt x="5108448" y="2246630"/>
                  </a:lnTo>
                  <a:lnTo>
                    <a:pt x="4467098" y="2222754"/>
                  </a:lnTo>
                  <a:lnTo>
                    <a:pt x="3665347" y="2179955"/>
                  </a:lnTo>
                  <a:lnTo>
                    <a:pt x="2931922" y="2130679"/>
                  </a:lnTo>
                  <a:lnTo>
                    <a:pt x="2592197" y="2103755"/>
                  </a:lnTo>
                  <a:lnTo>
                    <a:pt x="1979422" y="2046605"/>
                  </a:lnTo>
                  <a:lnTo>
                    <a:pt x="1233360" y="1965579"/>
                  </a:lnTo>
                  <a:lnTo>
                    <a:pt x="863473" y="1921129"/>
                  </a:lnTo>
                  <a:lnTo>
                    <a:pt x="460248" y="1865630"/>
                  </a:lnTo>
                  <a:lnTo>
                    <a:pt x="460248" y="6399530"/>
                  </a:lnTo>
                  <a:lnTo>
                    <a:pt x="11737848" y="6399530"/>
                  </a:lnTo>
                  <a:lnTo>
                    <a:pt x="11737848" y="2265680"/>
                  </a:lnTo>
                  <a:lnTo>
                    <a:pt x="11737848" y="1867154"/>
                  </a:lnTo>
                  <a:close/>
                </a:path>
                <a:path w="12192000" h="6399530">
                  <a:moveTo>
                    <a:pt x="12192000" y="0"/>
                  </a:moveTo>
                  <a:lnTo>
                    <a:pt x="0" y="0"/>
                  </a:lnTo>
                  <a:lnTo>
                    <a:pt x="0" y="469900"/>
                  </a:lnTo>
                  <a:lnTo>
                    <a:pt x="12192000" y="469900"/>
                  </a:lnTo>
                  <a:lnTo>
                    <a:pt x="12192000" y="0"/>
                  </a:lnTo>
                  <a:close/>
                </a:path>
              </a:pathLst>
            </a:custGeom>
            <a:solidFill>
              <a:srgbClr val="000000"/>
            </a:solidFill>
          </p:spPr>
          <p:txBody>
            <a:bodyPr wrap="square" lIns="0" tIns="0" rIns="0" bIns="0" rtlCol="0"/>
            <a:lstStyle/>
            <a:p>
              <a:endParaRPr/>
            </a:p>
          </p:txBody>
        </p:sp>
        <p:sp>
          <p:nvSpPr>
            <p:cNvPr id="18" name="object 18"/>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sp>
          <p:nvSpPr>
            <p:cNvPr id="20" name="object 20"/>
            <p:cNvSpPr/>
            <p:nvPr/>
          </p:nvSpPr>
          <p:spPr>
            <a:xfrm>
              <a:off x="0" y="0"/>
              <a:ext cx="12192000" cy="6857999"/>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995289" y="398272"/>
              <a:ext cx="511809" cy="3298825"/>
            </a:xfrm>
            <a:custGeom>
              <a:avLst/>
              <a:gdLst/>
              <a:ahLst/>
              <a:cxnLst/>
              <a:rect l="l" t="t" r="r" b="b"/>
              <a:pathLst>
                <a:path w="511809" h="3298825">
                  <a:moveTo>
                    <a:pt x="440563" y="0"/>
                  </a:moveTo>
                  <a:lnTo>
                    <a:pt x="0" y="21716"/>
                  </a:lnTo>
                  <a:lnTo>
                    <a:pt x="25781" y="129793"/>
                  </a:lnTo>
                  <a:lnTo>
                    <a:pt x="50926" y="237998"/>
                  </a:lnTo>
                  <a:lnTo>
                    <a:pt x="75564" y="346328"/>
                  </a:lnTo>
                  <a:lnTo>
                    <a:pt x="120523" y="563752"/>
                  </a:lnTo>
                  <a:lnTo>
                    <a:pt x="142239" y="672591"/>
                  </a:lnTo>
                  <a:lnTo>
                    <a:pt x="161798" y="780161"/>
                  </a:lnTo>
                  <a:lnTo>
                    <a:pt x="180975" y="889888"/>
                  </a:lnTo>
                  <a:lnTo>
                    <a:pt x="199389" y="998601"/>
                  </a:lnTo>
                  <a:lnTo>
                    <a:pt x="216281" y="1105535"/>
                  </a:lnTo>
                  <a:lnTo>
                    <a:pt x="233299" y="1214374"/>
                  </a:lnTo>
                  <a:lnTo>
                    <a:pt x="248793" y="1321307"/>
                  </a:lnTo>
                  <a:lnTo>
                    <a:pt x="263016" y="1428495"/>
                  </a:lnTo>
                  <a:lnTo>
                    <a:pt x="277113" y="1535556"/>
                  </a:lnTo>
                  <a:lnTo>
                    <a:pt x="290322" y="1641348"/>
                  </a:lnTo>
                  <a:lnTo>
                    <a:pt x="302387" y="1745995"/>
                  </a:lnTo>
                  <a:lnTo>
                    <a:pt x="313563" y="1851405"/>
                  </a:lnTo>
                  <a:lnTo>
                    <a:pt x="324738" y="1955418"/>
                  </a:lnTo>
                  <a:lnTo>
                    <a:pt x="334390" y="2058289"/>
                  </a:lnTo>
                  <a:lnTo>
                    <a:pt x="344043" y="2160778"/>
                  </a:lnTo>
                  <a:lnTo>
                    <a:pt x="352933" y="2262251"/>
                  </a:lnTo>
                  <a:lnTo>
                    <a:pt x="360425" y="2362962"/>
                  </a:lnTo>
                  <a:lnTo>
                    <a:pt x="368553" y="2462276"/>
                  </a:lnTo>
                  <a:lnTo>
                    <a:pt x="375031" y="2560701"/>
                  </a:lnTo>
                  <a:lnTo>
                    <a:pt x="386588" y="2753487"/>
                  </a:lnTo>
                  <a:lnTo>
                    <a:pt x="392049" y="2847340"/>
                  </a:lnTo>
                  <a:lnTo>
                    <a:pt x="396239" y="2940685"/>
                  </a:lnTo>
                  <a:lnTo>
                    <a:pt x="400176" y="3032760"/>
                  </a:lnTo>
                  <a:lnTo>
                    <a:pt x="404113" y="3122803"/>
                  </a:lnTo>
                  <a:lnTo>
                    <a:pt x="409448" y="3298825"/>
                  </a:lnTo>
                  <a:lnTo>
                    <a:pt x="474090" y="3265424"/>
                  </a:lnTo>
                  <a:lnTo>
                    <a:pt x="477321" y="3238552"/>
                  </a:lnTo>
                  <a:lnTo>
                    <a:pt x="483308" y="3179056"/>
                  </a:lnTo>
                  <a:lnTo>
                    <a:pt x="488677" y="3112267"/>
                  </a:lnTo>
                  <a:lnTo>
                    <a:pt x="493444" y="3038637"/>
                  </a:lnTo>
                  <a:lnTo>
                    <a:pt x="495606" y="2999399"/>
                  </a:lnTo>
                  <a:lnTo>
                    <a:pt x="497623" y="2958620"/>
                  </a:lnTo>
                  <a:lnTo>
                    <a:pt x="499496" y="2916357"/>
                  </a:lnTo>
                  <a:lnTo>
                    <a:pt x="501229" y="2872667"/>
                  </a:lnTo>
                  <a:lnTo>
                    <a:pt x="502822" y="2827607"/>
                  </a:lnTo>
                  <a:lnTo>
                    <a:pt x="504278" y="2781233"/>
                  </a:lnTo>
                  <a:lnTo>
                    <a:pt x="505598" y="2733601"/>
                  </a:lnTo>
                  <a:lnTo>
                    <a:pt x="506784" y="2684769"/>
                  </a:lnTo>
                  <a:lnTo>
                    <a:pt x="507839" y="2634793"/>
                  </a:lnTo>
                  <a:lnTo>
                    <a:pt x="508763" y="2583729"/>
                  </a:lnTo>
                  <a:lnTo>
                    <a:pt x="509560" y="2531635"/>
                  </a:lnTo>
                  <a:lnTo>
                    <a:pt x="510231" y="2478566"/>
                  </a:lnTo>
                  <a:lnTo>
                    <a:pt x="510777" y="2424580"/>
                  </a:lnTo>
                  <a:lnTo>
                    <a:pt x="511201" y="2369732"/>
                  </a:lnTo>
                  <a:lnTo>
                    <a:pt x="511505" y="2314080"/>
                  </a:lnTo>
                  <a:lnTo>
                    <a:pt x="511675" y="2262251"/>
                  </a:lnTo>
                  <a:lnTo>
                    <a:pt x="511712" y="2142864"/>
                  </a:lnTo>
                  <a:lnTo>
                    <a:pt x="511553" y="2084560"/>
                  </a:lnTo>
                  <a:lnTo>
                    <a:pt x="511282" y="2025735"/>
                  </a:lnTo>
                  <a:lnTo>
                    <a:pt x="510903" y="1966446"/>
                  </a:lnTo>
                  <a:lnTo>
                    <a:pt x="510417" y="1906748"/>
                  </a:lnTo>
                  <a:lnTo>
                    <a:pt x="509825" y="1846698"/>
                  </a:lnTo>
                  <a:lnTo>
                    <a:pt x="509130" y="1786354"/>
                  </a:lnTo>
                  <a:lnTo>
                    <a:pt x="508333" y="1725771"/>
                  </a:lnTo>
                  <a:lnTo>
                    <a:pt x="507437" y="1665006"/>
                  </a:lnTo>
                  <a:lnTo>
                    <a:pt x="506442" y="1604116"/>
                  </a:lnTo>
                  <a:lnTo>
                    <a:pt x="505353" y="1543158"/>
                  </a:lnTo>
                  <a:lnTo>
                    <a:pt x="504169" y="1482188"/>
                  </a:lnTo>
                  <a:lnTo>
                    <a:pt x="502893" y="1421262"/>
                  </a:lnTo>
                  <a:lnTo>
                    <a:pt x="501527" y="1360438"/>
                  </a:lnTo>
                  <a:lnTo>
                    <a:pt x="500072" y="1299771"/>
                  </a:lnTo>
                  <a:lnTo>
                    <a:pt x="498532" y="1239320"/>
                  </a:lnTo>
                  <a:lnTo>
                    <a:pt x="496907" y="1179139"/>
                  </a:lnTo>
                  <a:lnTo>
                    <a:pt x="495199" y="1119286"/>
                  </a:lnTo>
                  <a:lnTo>
                    <a:pt x="493410" y="1059817"/>
                  </a:lnTo>
                  <a:lnTo>
                    <a:pt x="491470" y="998601"/>
                  </a:lnTo>
                  <a:lnTo>
                    <a:pt x="489599" y="942259"/>
                  </a:lnTo>
                  <a:lnTo>
                    <a:pt x="487580" y="884282"/>
                  </a:lnTo>
                  <a:lnTo>
                    <a:pt x="485487" y="826917"/>
                  </a:lnTo>
                  <a:lnTo>
                    <a:pt x="483324" y="770219"/>
                  </a:lnTo>
                  <a:lnTo>
                    <a:pt x="481091" y="714245"/>
                  </a:lnTo>
                  <a:lnTo>
                    <a:pt x="478791" y="659051"/>
                  </a:lnTo>
                  <a:lnTo>
                    <a:pt x="476425" y="604695"/>
                  </a:lnTo>
                  <a:lnTo>
                    <a:pt x="473995" y="551232"/>
                  </a:lnTo>
                  <a:lnTo>
                    <a:pt x="471504" y="498720"/>
                  </a:lnTo>
                  <a:lnTo>
                    <a:pt x="468952" y="447214"/>
                  </a:lnTo>
                  <a:lnTo>
                    <a:pt x="466343" y="396773"/>
                  </a:lnTo>
                  <a:lnTo>
                    <a:pt x="463614" y="346328"/>
                  </a:lnTo>
                  <a:lnTo>
                    <a:pt x="460958" y="299306"/>
                  </a:lnTo>
                  <a:lnTo>
                    <a:pt x="458186" y="252395"/>
                  </a:lnTo>
                  <a:lnTo>
                    <a:pt x="455364" y="206774"/>
                  </a:lnTo>
                  <a:lnTo>
                    <a:pt x="452493" y="162499"/>
                  </a:lnTo>
                  <a:lnTo>
                    <a:pt x="449576" y="119628"/>
                  </a:lnTo>
                  <a:lnTo>
                    <a:pt x="446614" y="78217"/>
                  </a:lnTo>
                  <a:lnTo>
                    <a:pt x="443609" y="38321"/>
                  </a:lnTo>
                  <a:lnTo>
                    <a:pt x="440563" y="0"/>
                  </a:lnTo>
                  <a:close/>
                </a:path>
              </a:pathLst>
            </a:custGeom>
            <a:solidFill>
              <a:srgbClr val="FFFFFF">
                <a:alpha val="19999"/>
              </a:srgbClr>
            </a:solidFill>
          </p:spPr>
          <p:txBody>
            <a:bodyPr wrap="square" lIns="0" tIns="0" rIns="0" bIns="0" rtlCol="0"/>
            <a:lstStyle/>
            <a:p>
              <a:endParaRPr/>
            </a:p>
          </p:txBody>
        </p:sp>
        <p:sp>
          <p:nvSpPr>
            <p:cNvPr id="22" name="object 22"/>
            <p:cNvSpPr/>
            <p:nvPr/>
          </p:nvSpPr>
          <p:spPr>
            <a:xfrm>
              <a:off x="6187440" y="402336"/>
              <a:ext cx="5581015" cy="6053455"/>
            </a:xfrm>
            <a:custGeom>
              <a:avLst/>
              <a:gdLst/>
              <a:ahLst/>
              <a:cxnLst/>
              <a:rect l="l" t="t" r="r" b="b"/>
              <a:pathLst>
                <a:path w="5581015" h="6053455">
                  <a:moveTo>
                    <a:pt x="5580888" y="0"/>
                  </a:moveTo>
                  <a:lnTo>
                    <a:pt x="1143" y="0"/>
                  </a:lnTo>
                  <a:lnTo>
                    <a:pt x="24511" y="137413"/>
                  </a:lnTo>
                  <a:lnTo>
                    <a:pt x="46736" y="274192"/>
                  </a:lnTo>
                  <a:lnTo>
                    <a:pt x="68580" y="411606"/>
                  </a:lnTo>
                  <a:lnTo>
                    <a:pt x="87122" y="549655"/>
                  </a:lnTo>
                  <a:lnTo>
                    <a:pt x="106045" y="687069"/>
                  </a:lnTo>
                  <a:lnTo>
                    <a:pt x="123571" y="825118"/>
                  </a:lnTo>
                  <a:lnTo>
                    <a:pt x="138557" y="961263"/>
                  </a:lnTo>
                  <a:lnTo>
                    <a:pt x="152908" y="1099312"/>
                  </a:lnTo>
                  <a:lnTo>
                    <a:pt x="165862" y="1236726"/>
                  </a:lnTo>
                  <a:lnTo>
                    <a:pt x="188468" y="1508505"/>
                  </a:lnTo>
                  <a:lnTo>
                    <a:pt x="197865" y="1643506"/>
                  </a:lnTo>
                  <a:lnTo>
                    <a:pt x="205232" y="1778508"/>
                  </a:lnTo>
                  <a:lnTo>
                    <a:pt x="212979" y="1912874"/>
                  </a:lnTo>
                  <a:lnTo>
                    <a:pt x="219329" y="2045969"/>
                  </a:lnTo>
                  <a:lnTo>
                    <a:pt x="223900" y="2178050"/>
                  </a:lnTo>
                  <a:lnTo>
                    <a:pt x="231521" y="2440686"/>
                  </a:lnTo>
                  <a:lnTo>
                    <a:pt x="235204" y="2698623"/>
                  </a:lnTo>
                  <a:lnTo>
                    <a:pt x="236093" y="2825750"/>
                  </a:lnTo>
                  <a:lnTo>
                    <a:pt x="235204" y="2951606"/>
                  </a:lnTo>
                  <a:lnTo>
                    <a:pt x="235204" y="3076321"/>
                  </a:lnTo>
                  <a:lnTo>
                    <a:pt x="233299" y="3199765"/>
                  </a:lnTo>
                  <a:lnTo>
                    <a:pt x="227837" y="3440683"/>
                  </a:lnTo>
                  <a:lnTo>
                    <a:pt x="224789" y="3558158"/>
                  </a:lnTo>
                  <a:lnTo>
                    <a:pt x="220345" y="3674999"/>
                  </a:lnTo>
                  <a:lnTo>
                    <a:pt x="215392" y="3789933"/>
                  </a:lnTo>
                  <a:lnTo>
                    <a:pt x="211074" y="3902582"/>
                  </a:lnTo>
                  <a:lnTo>
                    <a:pt x="198627" y="4122293"/>
                  </a:lnTo>
                  <a:lnTo>
                    <a:pt x="185547" y="4332986"/>
                  </a:lnTo>
                  <a:lnTo>
                    <a:pt x="171704" y="4535170"/>
                  </a:lnTo>
                  <a:lnTo>
                    <a:pt x="156463" y="4726432"/>
                  </a:lnTo>
                  <a:lnTo>
                    <a:pt x="140588" y="4909185"/>
                  </a:lnTo>
                  <a:lnTo>
                    <a:pt x="123571" y="5078730"/>
                  </a:lnTo>
                  <a:lnTo>
                    <a:pt x="106807" y="5237949"/>
                  </a:lnTo>
                  <a:lnTo>
                    <a:pt x="90043" y="5384431"/>
                  </a:lnTo>
                  <a:lnTo>
                    <a:pt x="74168" y="5518823"/>
                  </a:lnTo>
                  <a:lnTo>
                    <a:pt x="59055" y="5638063"/>
                  </a:lnTo>
                  <a:lnTo>
                    <a:pt x="32893" y="5836615"/>
                  </a:lnTo>
                  <a:lnTo>
                    <a:pt x="21589" y="5912891"/>
                  </a:lnTo>
                  <a:lnTo>
                    <a:pt x="0" y="6053328"/>
                  </a:lnTo>
                  <a:lnTo>
                    <a:pt x="5580888" y="6053328"/>
                  </a:lnTo>
                  <a:lnTo>
                    <a:pt x="5580888" y="0"/>
                  </a:lnTo>
                  <a:close/>
                </a:path>
              </a:pathLst>
            </a:custGeom>
            <a:solidFill>
              <a:srgbClr val="FFFFFF"/>
            </a:solidFill>
          </p:spPr>
          <p:txBody>
            <a:bodyPr wrap="square" lIns="0" tIns="0" rIns="0" bIns="0" rtlCol="0"/>
            <a:lstStyle/>
            <a:p>
              <a:endParaRPr/>
            </a:p>
          </p:txBody>
        </p:sp>
      </p:grpSp>
      <p:sp>
        <p:nvSpPr>
          <p:cNvPr id="23" name="object 23"/>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grpSp>
        <p:nvGrpSpPr>
          <p:cNvPr id="24" name="object 24"/>
          <p:cNvGrpSpPr/>
          <p:nvPr/>
        </p:nvGrpSpPr>
        <p:grpSpPr>
          <a:xfrm>
            <a:off x="0" y="0"/>
            <a:ext cx="12192000" cy="6381750"/>
            <a:chOff x="0" y="0"/>
            <a:chExt cx="12192000" cy="6381750"/>
          </a:xfrm>
        </p:grpSpPr>
        <p:sp>
          <p:nvSpPr>
            <p:cNvPr id="25" name="object 25"/>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26" name="object 26"/>
            <p:cNvSpPr/>
            <p:nvPr/>
          </p:nvSpPr>
          <p:spPr>
            <a:xfrm>
              <a:off x="6714743" y="740663"/>
              <a:ext cx="4829556" cy="539496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10398252" y="0"/>
              <a:ext cx="765048" cy="1208532"/>
            </a:xfrm>
            <a:prstGeom prst="rect">
              <a:avLst/>
            </a:prstGeom>
            <a:blipFill>
              <a:blip r:embed="rId7" cstate="print"/>
              <a:stretch>
                <a:fillRect/>
              </a:stretch>
            </a:blipFill>
          </p:spPr>
          <p:txBody>
            <a:bodyPr wrap="square" lIns="0" tIns="0" rIns="0" bIns="0" rtlCol="0"/>
            <a:lstStyle/>
            <a:p>
              <a:endParaRPr/>
            </a:p>
          </p:txBody>
        </p:sp>
        <p:sp>
          <p:nvSpPr>
            <p:cNvPr id="28" name="object 28"/>
            <p:cNvSpPr/>
            <p:nvPr/>
          </p:nvSpPr>
          <p:spPr>
            <a:xfrm>
              <a:off x="10437876"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B31166"/>
            </a:solidFill>
          </p:spPr>
          <p:txBody>
            <a:bodyPr wrap="square" lIns="0" tIns="0" rIns="0" bIns="0" rtlCol="0"/>
            <a:lstStyle/>
            <a:p>
              <a:endParaRPr/>
            </a:p>
          </p:txBody>
        </p:sp>
      </p:grpSp>
      <p:sp>
        <p:nvSpPr>
          <p:cNvPr id="29" name="object 29"/>
          <p:cNvSpPr txBox="1">
            <a:spLocks noGrp="1"/>
          </p:cNvSpPr>
          <p:nvPr>
            <p:ph type="title"/>
          </p:nvPr>
        </p:nvSpPr>
        <p:spPr>
          <a:xfrm>
            <a:off x="717905" y="596849"/>
            <a:ext cx="4201795"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EBEBEB"/>
                </a:solidFill>
              </a:rPr>
              <a:t>Diagnosing</a:t>
            </a:r>
            <a:r>
              <a:rPr sz="3200" spc="-90" dirty="0">
                <a:solidFill>
                  <a:srgbClr val="EBEBEB"/>
                </a:solidFill>
              </a:rPr>
              <a:t> </a:t>
            </a:r>
            <a:r>
              <a:rPr sz="3200" spc="-30" dirty="0">
                <a:solidFill>
                  <a:srgbClr val="EBEBEB"/>
                </a:solidFill>
              </a:rPr>
              <a:t>Pneumonia</a:t>
            </a:r>
            <a:endParaRPr sz="3200" dirty="0"/>
          </a:p>
        </p:txBody>
      </p:sp>
      <p:sp>
        <p:nvSpPr>
          <p:cNvPr id="30" name="object 30"/>
          <p:cNvSpPr txBox="1"/>
          <p:nvPr/>
        </p:nvSpPr>
        <p:spPr>
          <a:xfrm>
            <a:off x="717905" y="1036446"/>
            <a:ext cx="4415790" cy="1030410"/>
          </a:xfrm>
          <a:prstGeom prst="rect">
            <a:avLst/>
          </a:prstGeom>
        </p:spPr>
        <p:txBody>
          <a:bodyPr vert="horz" wrap="square" lIns="0" tIns="67945" rIns="0" bIns="0" rtlCol="0">
            <a:spAutoFit/>
          </a:bodyPr>
          <a:lstStyle/>
          <a:p>
            <a:pPr marL="12700" marR="5080">
              <a:lnSpc>
                <a:spcPts val="3460"/>
              </a:lnSpc>
              <a:spcBef>
                <a:spcPts val="535"/>
              </a:spcBef>
            </a:pPr>
            <a:r>
              <a:rPr sz="3200" spc="85" dirty="0">
                <a:solidFill>
                  <a:srgbClr val="EBEBEB"/>
                </a:solidFill>
                <a:latin typeface="Arial"/>
                <a:cs typeface="Arial"/>
              </a:rPr>
              <a:t>from </a:t>
            </a:r>
            <a:r>
              <a:rPr sz="3200" spc="-95" dirty="0">
                <a:solidFill>
                  <a:srgbClr val="EBEBEB"/>
                </a:solidFill>
                <a:latin typeface="Arial"/>
                <a:cs typeface="Arial"/>
              </a:rPr>
              <a:t>Chest </a:t>
            </a:r>
            <a:r>
              <a:rPr sz="3200" spc="-150" dirty="0">
                <a:solidFill>
                  <a:srgbClr val="EBEBEB"/>
                </a:solidFill>
                <a:latin typeface="Arial"/>
                <a:cs typeface="Arial"/>
              </a:rPr>
              <a:t>X-Rays </a:t>
            </a:r>
            <a:r>
              <a:rPr sz="3200" spc="-5" dirty="0">
                <a:solidFill>
                  <a:srgbClr val="EBEBEB"/>
                </a:solidFill>
                <a:latin typeface="Arial"/>
                <a:cs typeface="Arial"/>
              </a:rPr>
              <a:t>using  </a:t>
            </a:r>
            <a:endParaRPr lang="en-US" sz="3200" spc="-10" dirty="0">
              <a:solidFill>
                <a:srgbClr val="EBEBEB"/>
              </a:solidFill>
              <a:latin typeface="Arial"/>
              <a:cs typeface="Arial"/>
            </a:endParaRPr>
          </a:p>
          <a:p>
            <a:pPr marL="12700" marR="5080">
              <a:lnSpc>
                <a:spcPts val="3460"/>
              </a:lnSpc>
              <a:spcBef>
                <a:spcPts val="535"/>
              </a:spcBef>
            </a:pPr>
            <a:r>
              <a:rPr lang="en-IN" sz="3200" spc="-10" dirty="0">
                <a:solidFill>
                  <a:srgbClr val="EBEBEB"/>
                </a:solidFill>
                <a:latin typeface="Arial"/>
                <a:cs typeface="Arial"/>
              </a:rPr>
              <a:t>Computer Vision</a:t>
            </a:r>
            <a:endParaRPr sz="3200" dirty="0">
              <a:latin typeface="Arial"/>
              <a:cs typeface="Arial"/>
            </a:endParaRPr>
          </a:p>
        </p:txBody>
      </p:sp>
      <p:sp>
        <p:nvSpPr>
          <p:cNvPr id="31" name="object 31"/>
          <p:cNvSpPr txBox="1"/>
          <p:nvPr/>
        </p:nvSpPr>
        <p:spPr>
          <a:xfrm>
            <a:off x="745032" y="3106928"/>
            <a:ext cx="4478655" cy="3159198"/>
          </a:xfrm>
          <a:prstGeom prst="rect">
            <a:avLst/>
          </a:prstGeom>
        </p:spPr>
        <p:txBody>
          <a:bodyPr vert="horz" wrap="square" lIns="0" tIns="139065" rIns="0" bIns="0" rtlCol="0">
            <a:spAutoFit/>
          </a:bodyPr>
          <a:lstStyle/>
          <a:p>
            <a:pPr marL="12700">
              <a:spcBef>
                <a:spcPts val="1095"/>
              </a:spcBef>
              <a:tabLst>
                <a:tab pos="354965" algn="l"/>
              </a:tabLst>
            </a:pPr>
            <a:r>
              <a:rPr lang="en-US" sz="1450" spc="235" dirty="0">
                <a:solidFill>
                  <a:srgbClr val="B31166"/>
                </a:solidFill>
                <a:latin typeface="Arial"/>
                <a:cs typeface="Arial"/>
              </a:rPr>
              <a:t>	</a:t>
            </a:r>
            <a:r>
              <a:rPr lang="en-US" spc="-65" dirty="0">
                <a:solidFill>
                  <a:srgbClr val="FFFFFF"/>
                </a:solidFill>
                <a:latin typeface="Arial"/>
                <a:cs typeface="Arial"/>
              </a:rPr>
              <a:t>Great Learning Capstone Project</a:t>
            </a:r>
          </a:p>
          <a:p>
            <a:pPr marL="12700">
              <a:lnSpc>
                <a:spcPct val="100000"/>
              </a:lnSpc>
              <a:spcBef>
                <a:spcPts val="1095"/>
              </a:spcBef>
              <a:tabLst>
                <a:tab pos="354965" algn="l"/>
              </a:tabLst>
            </a:pPr>
            <a:r>
              <a:rPr sz="1450" spc="235" dirty="0">
                <a:solidFill>
                  <a:srgbClr val="B31166"/>
                </a:solidFill>
                <a:latin typeface="Arial"/>
                <a:cs typeface="Arial"/>
              </a:rPr>
              <a:t>	</a:t>
            </a:r>
            <a:r>
              <a:rPr lang="en-US" sz="1800" spc="-65" dirty="0">
                <a:solidFill>
                  <a:srgbClr val="FFFFFF"/>
                </a:solidFill>
                <a:latin typeface="Arial"/>
                <a:cs typeface="Arial"/>
              </a:rPr>
              <a:t>Group 5B</a:t>
            </a:r>
            <a:endParaRPr sz="1800" dirty="0">
              <a:latin typeface="Arial"/>
              <a:cs typeface="Arial"/>
            </a:endParaRPr>
          </a:p>
          <a:p>
            <a:pPr marL="355600" marR="5080" indent="-342900">
              <a:spcBef>
                <a:spcPts val="1010"/>
              </a:spcBef>
              <a:tabLst>
                <a:tab pos="354965" algn="l"/>
              </a:tabLst>
            </a:pPr>
            <a:r>
              <a:rPr sz="1450" spc="235" dirty="0">
                <a:solidFill>
                  <a:srgbClr val="B31166"/>
                </a:solidFill>
                <a:latin typeface="Arial"/>
                <a:cs typeface="Arial"/>
              </a:rPr>
              <a:t>	</a:t>
            </a:r>
            <a:r>
              <a:rPr lang="en-US" sz="1800" b="1" spc="-40" dirty="0">
                <a:solidFill>
                  <a:srgbClr val="FFFFFF"/>
                </a:solidFill>
                <a:latin typeface="Arial"/>
                <a:cs typeface="Arial"/>
              </a:rPr>
              <a:t>Ryan Reddy</a:t>
            </a:r>
            <a:br>
              <a:rPr lang="en-US" spc="-55" dirty="0">
                <a:solidFill>
                  <a:srgbClr val="FFFFFF"/>
                </a:solidFill>
                <a:latin typeface="Arial"/>
                <a:cs typeface="Arial"/>
              </a:rPr>
            </a:br>
            <a:r>
              <a:rPr lang="en-US" sz="1800" spc="-55" dirty="0">
                <a:solidFill>
                  <a:srgbClr val="FFFFFF"/>
                </a:solidFill>
                <a:latin typeface="Arial"/>
                <a:cs typeface="Arial"/>
              </a:rPr>
              <a:t>Mobile:</a:t>
            </a:r>
            <a:r>
              <a:rPr sz="1800" spc="-55" dirty="0">
                <a:solidFill>
                  <a:srgbClr val="FFFFFF"/>
                </a:solidFill>
                <a:latin typeface="Arial"/>
                <a:cs typeface="Arial"/>
              </a:rPr>
              <a:t> </a:t>
            </a:r>
            <a:r>
              <a:rPr lang="en-US" sz="1800" spc="-40" dirty="0">
                <a:solidFill>
                  <a:srgbClr val="FFFFFF"/>
                </a:solidFill>
                <a:latin typeface="Arial"/>
                <a:cs typeface="Arial"/>
              </a:rPr>
              <a:t>9820149058</a:t>
            </a:r>
            <a:br>
              <a:rPr lang="en-US" sz="1800" spc="-40" dirty="0">
                <a:solidFill>
                  <a:srgbClr val="FFFFFF"/>
                </a:solidFill>
                <a:latin typeface="Arial"/>
                <a:cs typeface="Arial"/>
              </a:rPr>
            </a:br>
            <a:r>
              <a:rPr lang="en-US" sz="1800" spc="-40" dirty="0">
                <a:solidFill>
                  <a:srgbClr val="FFFFFF"/>
                </a:solidFill>
                <a:latin typeface="Arial"/>
                <a:cs typeface="Arial"/>
              </a:rPr>
              <a:t>Email: </a:t>
            </a:r>
            <a:r>
              <a:rPr lang="en-US" u="sng" dirty="0">
                <a:solidFill>
                  <a:schemeClr val="bg1"/>
                </a:solidFill>
                <a:hlinkClick r:id="rId10">
                  <a:extLst>
                    <a:ext uri="{A12FA001-AC4F-418D-AE19-62706E023703}">
                      <ahyp:hlinkClr xmlns:ahyp="http://schemas.microsoft.com/office/drawing/2018/hyperlinkcolor" val="tx"/>
                    </a:ext>
                  </a:extLst>
                </a:hlinkClick>
              </a:rPr>
              <a:t>ryanreddy93@homtail.com</a:t>
            </a:r>
            <a:endParaRPr lang="en-US" u="sng" dirty="0">
              <a:solidFill>
                <a:schemeClr val="bg1"/>
              </a:solidFill>
            </a:endParaRPr>
          </a:p>
          <a:p>
            <a:pPr marL="355600" marR="5080" indent="-342900">
              <a:spcBef>
                <a:spcPts val="1010"/>
              </a:spcBef>
              <a:tabLst>
                <a:tab pos="354965" algn="l"/>
              </a:tabLst>
            </a:pPr>
            <a:r>
              <a:rPr lang="en-IN" sz="1800" b="1" spc="-40" dirty="0">
                <a:solidFill>
                  <a:schemeClr val="bg1"/>
                </a:solidFill>
                <a:latin typeface="Arial"/>
                <a:cs typeface="Arial"/>
              </a:rPr>
              <a:t>	</a:t>
            </a:r>
            <a:r>
              <a:rPr lang="en-US" sz="1800" b="1" spc="-40" dirty="0">
                <a:solidFill>
                  <a:srgbClr val="FFFFFF"/>
                </a:solidFill>
                <a:latin typeface="Arial"/>
                <a:cs typeface="Arial"/>
              </a:rPr>
              <a:t>Basavaraj </a:t>
            </a:r>
            <a:r>
              <a:rPr lang="en-US" b="1" spc="-40" dirty="0" err="1">
                <a:solidFill>
                  <a:srgbClr val="FFFFFF"/>
                </a:solidFill>
                <a:latin typeface="Arial"/>
                <a:cs typeface="Arial"/>
              </a:rPr>
              <a:t>Krishnappanavar</a:t>
            </a:r>
            <a:br>
              <a:rPr lang="en-US" spc="-40" dirty="0">
                <a:solidFill>
                  <a:srgbClr val="FFFFFF"/>
                </a:solidFill>
                <a:latin typeface="Arial"/>
                <a:cs typeface="Arial"/>
              </a:rPr>
            </a:br>
            <a:r>
              <a:rPr lang="en-US" spc="-40" dirty="0">
                <a:solidFill>
                  <a:srgbClr val="FFFFFF"/>
                </a:solidFill>
                <a:latin typeface="Arial"/>
                <a:cs typeface="Arial"/>
              </a:rPr>
              <a:t>Mobile: </a:t>
            </a:r>
            <a:r>
              <a:rPr lang="en-US" u="sng" dirty="0">
                <a:solidFill>
                  <a:schemeClr val="bg1"/>
                </a:solidFill>
              </a:rPr>
              <a:t>8867389693</a:t>
            </a:r>
            <a:r>
              <a:rPr lang="en-IN" u="sng" dirty="0">
                <a:solidFill>
                  <a:schemeClr val="bg1"/>
                </a:solidFill>
              </a:rPr>
              <a:t> </a:t>
            </a:r>
            <a:br>
              <a:rPr lang="en-IN" u="sng" dirty="0">
                <a:solidFill>
                  <a:schemeClr val="bg1"/>
                </a:solidFill>
              </a:rPr>
            </a:br>
            <a:r>
              <a:rPr lang="en-US" spc="-40" dirty="0">
                <a:solidFill>
                  <a:srgbClr val="FFFFFF"/>
                </a:solidFill>
                <a:latin typeface="Arial"/>
                <a:cs typeface="Arial"/>
              </a:rPr>
              <a:t>Email </a:t>
            </a:r>
            <a:r>
              <a:rPr lang="en-US" dirty="0">
                <a:solidFill>
                  <a:schemeClr val="bg1"/>
                </a:solidFill>
              </a:rPr>
              <a:t>:</a:t>
            </a:r>
            <a:r>
              <a:rPr lang="en-US" u="sng" dirty="0">
                <a:solidFill>
                  <a:schemeClr val="bg1"/>
                </a:solidFill>
              </a:rPr>
              <a:t> bskrish757@gmail.com</a:t>
            </a:r>
            <a:endParaRPr lang="en-IN" u="sng" dirty="0">
              <a:solidFill>
                <a:schemeClr val="bg1"/>
              </a:solidFill>
            </a:endParaRPr>
          </a:p>
          <a:p>
            <a:pPr marL="355600" marR="5080" indent="-342900">
              <a:spcBef>
                <a:spcPts val="1010"/>
              </a:spcBef>
              <a:tabLst>
                <a:tab pos="354965" algn="l"/>
              </a:tabLst>
            </a:pPr>
            <a:endParaRPr lang="en-IN" dirty="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2291"/>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2"/>
                  </a:lnTo>
                  <a:lnTo>
                    <a:pt x="6304280" y="873252"/>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4" name="object 4"/>
            <p:cNvSpPr/>
            <p:nvPr/>
          </p:nvSpPr>
          <p:spPr>
            <a:xfrm>
              <a:off x="5458967" y="1008888"/>
              <a:ext cx="480060" cy="480060"/>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233932" y="2951734"/>
            <a:ext cx="1837689"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EBEBEB"/>
                </a:solidFill>
              </a:rPr>
              <a:t>Con</a:t>
            </a:r>
            <a:r>
              <a:rPr sz="3600" dirty="0">
                <a:solidFill>
                  <a:srgbClr val="EBEBEB"/>
                </a:solidFill>
              </a:rPr>
              <a:t>t</a:t>
            </a:r>
            <a:r>
              <a:rPr sz="3600" spc="-35" dirty="0">
                <a:solidFill>
                  <a:srgbClr val="EBEBEB"/>
                </a:solidFill>
              </a:rPr>
              <a:t>ents</a:t>
            </a:r>
            <a:endParaRPr sz="3600"/>
          </a:p>
        </p:txBody>
      </p:sp>
      <p:sp>
        <p:nvSpPr>
          <p:cNvPr id="6" name="object 6"/>
          <p:cNvSpPr txBox="1"/>
          <p:nvPr/>
        </p:nvSpPr>
        <p:spPr>
          <a:xfrm>
            <a:off x="6283197" y="1009904"/>
            <a:ext cx="1339215" cy="314960"/>
          </a:xfrm>
          <a:prstGeom prst="rect">
            <a:avLst/>
          </a:prstGeom>
        </p:spPr>
        <p:txBody>
          <a:bodyPr vert="horz" wrap="square" lIns="0" tIns="12065" rIns="0" bIns="0" rtlCol="0">
            <a:spAutoFit/>
          </a:bodyPr>
          <a:lstStyle/>
          <a:p>
            <a:pPr marL="12700">
              <a:lnSpc>
                <a:spcPct val="100000"/>
              </a:lnSpc>
              <a:spcBef>
                <a:spcPts val="95"/>
              </a:spcBef>
            </a:pPr>
            <a:r>
              <a:rPr sz="1900" spc="30" dirty="0">
                <a:latin typeface="Arial"/>
                <a:cs typeface="Arial"/>
              </a:rPr>
              <a:t>Introduction</a:t>
            </a:r>
            <a:endParaRPr sz="1900" dirty="0">
              <a:latin typeface="Arial"/>
              <a:cs typeface="Arial"/>
            </a:endParaRPr>
          </a:p>
        </p:txBody>
      </p:sp>
      <p:grpSp>
        <p:nvGrpSpPr>
          <p:cNvPr id="7" name="object 7"/>
          <p:cNvGrpSpPr/>
          <p:nvPr/>
        </p:nvGrpSpPr>
        <p:grpSpPr>
          <a:xfrm>
            <a:off x="5193791" y="1903476"/>
            <a:ext cx="6391910" cy="873760"/>
            <a:chOff x="5193791" y="1903476"/>
            <a:chExt cx="6391910" cy="873760"/>
          </a:xfrm>
        </p:grpSpPr>
        <p:sp>
          <p:nvSpPr>
            <p:cNvPr id="8" name="object 8"/>
            <p:cNvSpPr/>
            <p:nvPr/>
          </p:nvSpPr>
          <p:spPr>
            <a:xfrm>
              <a:off x="5193791" y="1903476"/>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9" name="object 9"/>
            <p:cNvSpPr/>
            <p:nvPr/>
          </p:nvSpPr>
          <p:spPr>
            <a:xfrm>
              <a:off x="5458967" y="2100072"/>
              <a:ext cx="480060" cy="480060"/>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283197" y="2101342"/>
            <a:ext cx="2007870" cy="314960"/>
          </a:xfrm>
          <a:prstGeom prst="rect">
            <a:avLst/>
          </a:prstGeom>
        </p:spPr>
        <p:txBody>
          <a:bodyPr vert="horz" wrap="square" lIns="0" tIns="12065" rIns="0" bIns="0" rtlCol="0">
            <a:spAutoFit/>
          </a:bodyPr>
          <a:lstStyle/>
          <a:p>
            <a:pPr marL="12700">
              <a:lnSpc>
                <a:spcPct val="100000"/>
              </a:lnSpc>
              <a:spcBef>
                <a:spcPts val="95"/>
              </a:spcBef>
            </a:pPr>
            <a:r>
              <a:rPr lang="en-US" sz="1900" spc="-80" dirty="0">
                <a:latin typeface="Arial"/>
                <a:cs typeface="Arial"/>
              </a:rPr>
              <a:t>Problem Statement</a:t>
            </a:r>
            <a:endParaRPr sz="1900" dirty="0">
              <a:latin typeface="Arial"/>
              <a:cs typeface="Arial"/>
            </a:endParaRPr>
          </a:p>
        </p:txBody>
      </p:sp>
      <p:grpSp>
        <p:nvGrpSpPr>
          <p:cNvPr id="11" name="object 11"/>
          <p:cNvGrpSpPr/>
          <p:nvPr/>
        </p:nvGrpSpPr>
        <p:grpSpPr>
          <a:xfrm>
            <a:off x="5193791" y="2994660"/>
            <a:ext cx="6391910" cy="873760"/>
            <a:chOff x="5193791" y="2994660"/>
            <a:chExt cx="6391910" cy="873760"/>
          </a:xfrm>
        </p:grpSpPr>
        <p:sp>
          <p:nvSpPr>
            <p:cNvPr id="12" name="object 12"/>
            <p:cNvSpPr/>
            <p:nvPr/>
          </p:nvSpPr>
          <p:spPr>
            <a:xfrm>
              <a:off x="5193791" y="2994660"/>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5"/>
                  </a:lnTo>
                  <a:lnTo>
                    <a:pt x="0" y="785876"/>
                  </a:lnTo>
                  <a:lnTo>
                    <a:pt x="6865" y="819888"/>
                  </a:lnTo>
                  <a:lnTo>
                    <a:pt x="25590" y="847661"/>
                  </a:lnTo>
                  <a:lnTo>
                    <a:pt x="53363" y="866386"/>
                  </a:lnTo>
                  <a:lnTo>
                    <a:pt x="87375" y="873251"/>
                  </a:lnTo>
                  <a:lnTo>
                    <a:pt x="6304280" y="873251"/>
                  </a:lnTo>
                  <a:lnTo>
                    <a:pt x="6338292" y="866386"/>
                  </a:lnTo>
                  <a:lnTo>
                    <a:pt x="6366065" y="847661"/>
                  </a:lnTo>
                  <a:lnTo>
                    <a:pt x="6384790" y="819888"/>
                  </a:lnTo>
                  <a:lnTo>
                    <a:pt x="6391656" y="785876"/>
                  </a:lnTo>
                  <a:lnTo>
                    <a:pt x="6391656" y="87375"/>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13" name="object 13"/>
            <p:cNvSpPr/>
            <p:nvPr/>
          </p:nvSpPr>
          <p:spPr>
            <a:xfrm>
              <a:off x="5458967" y="3191256"/>
              <a:ext cx="480060" cy="480059"/>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283197" y="3192906"/>
            <a:ext cx="2007870" cy="304571"/>
          </a:xfrm>
          <a:prstGeom prst="rect">
            <a:avLst/>
          </a:prstGeom>
        </p:spPr>
        <p:txBody>
          <a:bodyPr vert="horz" wrap="square" lIns="0" tIns="12065" rIns="0" bIns="0" rtlCol="0">
            <a:spAutoFit/>
          </a:bodyPr>
          <a:lstStyle/>
          <a:p>
            <a:pPr marL="12700">
              <a:lnSpc>
                <a:spcPct val="100000"/>
              </a:lnSpc>
              <a:spcBef>
                <a:spcPts val="95"/>
              </a:spcBef>
            </a:pPr>
            <a:r>
              <a:rPr lang="en-US" sz="1900" dirty="0">
                <a:latin typeface="Arial"/>
                <a:cs typeface="Arial"/>
              </a:rPr>
              <a:t>Problem Benefit</a:t>
            </a:r>
            <a:endParaRPr sz="1900" dirty="0">
              <a:latin typeface="Arial"/>
              <a:cs typeface="Arial"/>
            </a:endParaRPr>
          </a:p>
        </p:txBody>
      </p:sp>
      <p:grpSp>
        <p:nvGrpSpPr>
          <p:cNvPr id="19" name="object 19"/>
          <p:cNvGrpSpPr/>
          <p:nvPr/>
        </p:nvGrpSpPr>
        <p:grpSpPr>
          <a:xfrm>
            <a:off x="5193791" y="4079240"/>
            <a:ext cx="6391910" cy="873760"/>
            <a:chOff x="5193791" y="5177028"/>
            <a:chExt cx="6391910" cy="873760"/>
          </a:xfrm>
        </p:grpSpPr>
        <p:sp>
          <p:nvSpPr>
            <p:cNvPr id="20" name="object 20"/>
            <p:cNvSpPr/>
            <p:nvPr/>
          </p:nvSpPr>
          <p:spPr>
            <a:xfrm>
              <a:off x="5193791" y="5177028"/>
              <a:ext cx="6391910" cy="873760"/>
            </a:xfrm>
            <a:custGeom>
              <a:avLst/>
              <a:gdLst/>
              <a:ahLst/>
              <a:cxnLst/>
              <a:rect l="l" t="t" r="r" b="b"/>
              <a:pathLst>
                <a:path w="6391909" h="873760">
                  <a:moveTo>
                    <a:pt x="6304280" y="0"/>
                  </a:moveTo>
                  <a:lnTo>
                    <a:pt x="87375" y="0"/>
                  </a:lnTo>
                  <a:lnTo>
                    <a:pt x="53363" y="6865"/>
                  </a:lnTo>
                  <a:lnTo>
                    <a:pt x="25590" y="25590"/>
                  </a:lnTo>
                  <a:lnTo>
                    <a:pt x="6865" y="53363"/>
                  </a:lnTo>
                  <a:lnTo>
                    <a:pt x="0" y="87376"/>
                  </a:lnTo>
                  <a:lnTo>
                    <a:pt x="0" y="785926"/>
                  </a:lnTo>
                  <a:lnTo>
                    <a:pt x="6865" y="819914"/>
                  </a:lnTo>
                  <a:lnTo>
                    <a:pt x="25590" y="847672"/>
                  </a:lnTo>
                  <a:lnTo>
                    <a:pt x="53363" y="866388"/>
                  </a:lnTo>
                  <a:lnTo>
                    <a:pt x="87375" y="873252"/>
                  </a:lnTo>
                  <a:lnTo>
                    <a:pt x="6304280" y="873252"/>
                  </a:lnTo>
                  <a:lnTo>
                    <a:pt x="6338292" y="866388"/>
                  </a:lnTo>
                  <a:lnTo>
                    <a:pt x="6366065" y="847672"/>
                  </a:lnTo>
                  <a:lnTo>
                    <a:pt x="6384790" y="819914"/>
                  </a:lnTo>
                  <a:lnTo>
                    <a:pt x="6391656" y="785926"/>
                  </a:lnTo>
                  <a:lnTo>
                    <a:pt x="6391656" y="87376"/>
                  </a:lnTo>
                  <a:lnTo>
                    <a:pt x="6384790" y="53363"/>
                  </a:lnTo>
                  <a:lnTo>
                    <a:pt x="6366065" y="25590"/>
                  </a:lnTo>
                  <a:lnTo>
                    <a:pt x="6338292" y="6865"/>
                  </a:lnTo>
                  <a:lnTo>
                    <a:pt x="6304280" y="0"/>
                  </a:lnTo>
                  <a:close/>
                </a:path>
              </a:pathLst>
            </a:custGeom>
            <a:solidFill>
              <a:srgbClr val="F1F1F1"/>
            </a:solidFill>
          </p:spPr>
          <p:txBody>
            <a:bodyPr wrap="square" lIns="0" tIns="0" rIns="0" bIns="0" rtlCol="0"/>
            <a:lstStyle/>
            <a:p>
              <a:endParaRPr/>
            </a:p>
          </p:txBody>
        </p:sp>
        <p:sp>
          <p:nvSpPr>
            <p:cNvPr id="21" name="object 21"/>
            <p:cNvSpPr/>
            <p:nvPr/>
          </p:nvSpPr>
          <p:spPr>
            <a:xfrm>
              <a:off x="5458967" y="5373624"/>
              <a:ext cx="480060" cy="480059"/>
            </a:xfrm>
            <a:prstGeom prst="rect">
              <a:avLst/>
            </a:prstGeom>
            <a:blipFill>
              <a:blip r:embed="rId5" cstate="print"/>
              <a:stretch>
                <a:fillRect/>
              </a:stretch>
            </a:blipFill>
          </p:spPr>
          <p:txBody>
            <a:bodyPr wrap="square" lIns="0" tIns="0" rIns="0" bIns="0" rtlCol="0"/>
            <a:lstStyle/>
            <a:p>
              <a:endParaRPr/>
            </a:p>
          </p:txBody>
        </p:sp>
      </p:grpSp>
      <p:sp>
        <p:nvSpPr>
          <p:cNvPr id="22" name="object 22"/>
          <p:cNvSpPr txBox="1"/>
          <p:nvPr/>
        </p:nvSpPr>
        <p:spPr>
          <a:xfrm>
            <a:off x="6283197" y="4343400"/>
            <a:ext cx="1565403" cy="304571"/>
          </a:xfrm>
          <a:prstGeom prst="rect">
            <a:avLst/>
          </a:prstGeom>
        </p:spPr>
        <p:txBody>
          <a:bodyPr vert="horz" wrap="square" lIns="0" tIns="12065" rIns="0" bIns="0" rtlCol="0">
            <a:spAutoFit/>
          </a:bodyPr>
          <a:lstStyle/>
          <a:p>
            <a:pPr marL="12700">
              <a:lnSpc>
                <a:spcPct val="100000"/>
              </a:lnSpc>
              <a:spcBef>
                <a:spcPts val="95"/>
              </a:spcBef>
            </a:pPr>
            <a:r>
              <a:rPr lang="en-US" sz="1900" spc="-240" dirty="0">
                <a:latin typeface="Arial"/>
                <a:cs typeface="Arial"/>
              </a:rPr>
              <a:t>R e s u l t s</a:t>
            </a:r>
            <a:endParaRPr sz="19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81750"/>
            <a:chOff x="0" y="0"/>
            <a:chExt cx="12192000" cy="6381750"/>
          </a:xfrm>
        </p:grpSpPr>
        <p:sp>
          <p:nvSpPr>
            <p:cNvPr id="3" name="object 3"/>
            <p:cNvSpPr/>
            <p:nvPr/>
          </p:nvSpPr>
          <p:spPr>
            <a:xfrm>
              <a:off x="5193791" y="810768"/>
              <a:ext cx="6391910" cy="1103630"/>
            </a:xfrm>
            <a:custGeom>
              <a:avLst/>
              <a:gdLst/>
              <a:ahLst/>
              <a:cxnLst/>
              <a:rect l="l" t="t" r="r" b="b"/>
              <a:pathLst>
                <a:path w="6391909" h="1103630">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23C6E"/>
            </a:solidFill>
          </p:spPr>
          <p:txBody>
            <a:bodyPr wrap="square" lIns="0" tIns="0" rIns="0" bIns="0" rtlCol="0"/>
            <a:lstStyle/>
            <a:p>
              <a:endParaRPr/>
            </a:p>
          </p:txBody>
        </p:sp>
        <p:sp>
          <p:nvSpPr>
            <p:cNvPr id="4" name="object 4"/>
            <p:cNvSpPr/>
            <p:nvPr/>
          </p:nvSpPr>
          <p:spPr>
            <a:xfrm>
              <a:off x="5527547" y="1059180"/>
              <a:ext cx="608076" cy="606551"/>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p:nvPr/>
        </p:nvSpPr>
        <p:spPr>
          <a:xfrm>
            <a:off x="1233932" y="2951734"/>
            <a:ext cx="2521585" cy="574040"/>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EBEBEB"/>
                </a:solidFill>
                <a:latin typeface="Arial"/>
                <a:cs typeface="Arial"/>
              </a:rPr>
              <a:t>Introduction</a:t>
            </a:r>
            <a:endParaRPr sz="3600">
              <a:latin typeface="Arial"/>
              <a:cs typeface="Arial"/>
            </a:endParaRPr>
          </a:p>
        </p:txBody>
      </p:sp>
      <p:sp>
        <p:nvSpPr>
          <p:cNvPr id="6" name="object 6"/>
          <p:cNvSpPr txBox="1">
            <a:spLocks noGrp="1"/>
          </p:cNvSpPr>
          <p:nvPr>
            <p:ph type="title"/>
          </p:nvPr>
        </p:nvSpPr>
        <p:spPr>
          <a:xfrm>
            <a:off x="6574028" y="92087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10" dirty="0">
                <a:solidFill>
                  <a:srgbClr val="FFFFFF"/>
                </a:solidFill>
              </a:rPr>
              <a:t>Radiology</a:t>
            </a:r>
            <a:r>
              <a:rPr sz="1500" spc="-10" dirty="0">
                <a:solidFill>
                  <a:srgbClr val="FFFFFF"/>
                </a:solidFill>
              </a:rPr>
              <a:t> </a:t>
            </a:r>
            <a:r>
              <a:rPr sz="1500" spc="-50" dirty="0">
                <a:solidFill>
                  <a:srgbClr val="FFFFFF"/>
                </a:solidFill>
              </a:rPr>
              <a:t>is </a:t>
            </a:r>
            <a:r>
              <a:rPr sz="1500" spc="-75" dirty="0">
                <a:solidFill>
                  <a:srgbClr val="FFFFFF"/>
                </a:solidFill>
              </a:rPr>
              <a:t>a </a:t>
            </a:r>
            <a:r>
              <a:rPr sz="1500" spc="-10" dirty="0">
                <a:solidFill>
                  <a:srgbClr val="FFFFFF"/>
                </a:solidFill>
              </a:rPr>
              <a:t>branch </a:t>
            </a:r>
            <a:r>
              <a:rPr sz="1500" spc="45" dirty="0">
                <a:solidFill>
                  <a:srgbClr val="FFFFFF"/>
                </a:solidFill>
              </a:rPr>
              <a:t>of </a:t>
            </a:r>
            <a:r>
              <a:rPr sz="1500" dirty="0">
                <a:solidFill>
                  <a:srgbClr val="FFFFFF"/>
                </a:solidFill>
              </a:rPr>
              <a:t>medicine </a:t>
            </a:r>
            <a:r>
              <a:rPr sz="1500" spc="-20" dirty="0">
                <a:solidFill>
                  <a:srgbClr val="FFFFFF"/>
                </a:solidFill>
              </a:rPr>
              <a:t>where </a:t>
            </a:r>
            <a:r>
              <a:rPr sz="1500" spc="15" dirty="0">
                <a:solidFill>
                  <a:srgbClr val="FFFFFF"/>
                </a:solidFill>
              </a:rPr>
              <a:t>the </a:t>
            </a:r>
            <a:r>
              <a:rPr sz="1500" spc="-50" dirty="0">
                <a:solidFill>
                  <a:srgbClr val="FFFFFF"/>
                </a:solidFill>
              </a:rPr>
              <a:t>disease </a:t>
            </a:r>
            <a:r>
              <a:rPr lang="en-US" sz="1500" spc="-50" dirty="0">
                <a:solidFill>
                  <a:srgbClr val="FFFFFF"/>
                </a:solidFill>
              </a:rPr>
              <a:t>is </a:t>
            </a:r>
            <a:r>
              <a:rPr sz="1500" spc="-5" dirty="0">
                <a:solidFill>
                  <a:srgbClr val="FFFFFF"/>
                </a:solidFill>
              </a:rPr>
              <a:t>diagnosed </a:t>
            </a:r>
            <a:r>
              <a:rPr sz="1500" spc="5" dirty="0">
                <a:solidFill>
                  <a:srgbClr val="FFFFFF"/>
                </a:solidFill>
              </a:rPr>
              <a:t>by </a:t>
            </a:r>
            <a:r>
              <a:rPr sz="1500" spc="-5" dirty="0">
                <a:solidFill>
                  <a:srgbClr val="FFFFFF"/>
                </a:solidFill>
              </a:rPr>
              <a:t>examining </a:t>
            </a:r>
            <a:r>
              <a:rPr sz="1500" spc="-20" dirty="0">
                <a:solidFill>
                  <a:srgbClr val="FFFFFF"/>
                </a:solidFill>
              </a:rPr>
              <a:t>X-ray</a:t>
            </a:r>
            <a:r>
              <a:rPr sz="1500" spc="-35" dirty="0">
                <a:solidFill>
                  <a:srgbClr val="FFFFFF"/>
                </a:solidFill>
              </a:rPr>
              <a:t> </a:t>
            </a:r>
            <a:r>
              <a:rPr lang="en-US" sz="1500" spc="-40" dirty="0">
                <a:solidFill>
                  <a:srgbClr val="FFFFFF"/>
                </a:solidFill>
              </a:rPr>
              <a:t>i</a:t>
            </a:r>
            <a:r>
              <a:rPr sz="1500" spc="-40" dirty="0">
                <a:solidFill>
                  <a:srgbClr val="FFFFFF"/>
                </a:solidFill>
              </a:rPr>
              <a:t>mages</a:t>
            </a:r>
            <a:r>
              <a:rPr lang="en-US" sz="1500" spc="-40" dirty="0">
                <a:solidFill>
                  <a:srgbClr val="FFFFFF"/>
                </a:solidFill>
              </a:rPr>
              <a:t> of the chest</a:t>
            </a:r>
            <a:r>
              <a:rPr sz="1500" spc="-40" dirty="0">
                <a:solidFill>
                  <a:srgbClr val="FFFFFF"/>
                </a:solidFill>
              </a:rPr>
              <a:t>.</a:t>
            </a:r>
            <a:endParaRPr sz="1500" dirty="0"/>
          </a:p>
        </p:txBody>
      </p:sp>
      <p:grpSp>
        <p:nvGrpSpPr>
          <p:cNvPr id="7" name="object 7"/>
          <p:cNvGrpSpPr/>
          <p:nvPr/>
        </p:nvGrpSpPr>
        <p:grpSpPr>
          <a:xfrm>
            <a:off x="5193791" y="2189988"/>
            <a:ext cx="6391910" cy="1103630"/>
            <a:chOff x="5193791" y="2189988"/>
            <a:chExt cx="6391910" cy="1103630"/>
          </a:xfrm>
        </p:grpSpPr>
        <p:sp>
          <p:nvSpPr>
            <p:cNvPr id="8" name="object 8"/>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9" name="object 9"/>
            <p:cNvSpPr/>
            <p:nvPr/>
          </p:nvSpPr>
          <p:spPr>
            <a:xfrm>
              <a:off x="5527547" y="2438400"/>
              <a:ext cx="608076" cy="606551"/>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574028" y="2300731"/>
            <a:ext cx="4812665" cy="618118"/>
          </a:xfrm>
          <a:prstGeom prst="rect">
            <a:avLst/>
          </a:prstGeom>
        </p:spPr>
        <p:txBody>
          <a:bodyPr vert="horz" wrap="square" lIns="0" tIns="12700" rIns="0" bIns="0" rtlCol="0">
            <a:spAutoFit/>
          </a:bodyPr>
          <a:lstStyle/>
          <a:p>
            <a:pPr marL="12700" marR="5080">
              <a:lnSpc>
                <a:spcPct val="139300"/>
              </a:lnSpc>
              <a:spcBef>
                <a:spcPts val="100"/>
              </a:spcBef>
            </a:pPr>
            <a:r>
              <a:rPr sz="1500" spc="-50" dirty="0">
                <a:solidFill>
                  <a:srgbClr val="FFFFFF"/>
                </a:solidFill>
                <a:latin typeface="Arial"/>
                <a:cs typeface="Arial"/>
              </a:rPr>
              <a:t>To </a:t>
            </a:r>
            <a:r>
              <a:rPr sz="1500" spc="-15" dirty="0">
                <a:solidFill>
                  <a:srgbClr val="FFFFFF"/>
                </a:solidFill>
                <a:latin typeface="Arial"/>
                <a:cs typeface="Arial"/>
              </a:rPr>
              <a:t>reduce </a:t>
            </a:r>
            <a:r>
              <a:rPr sz="1500" spc="15" dirty="0">
                <a:solidFill>
                  <a:srgbClr val="FFFFFF"/>
                </a:solidFill>
                <a:latin typeface="Arial"/>
                <a:cs typeface="Arial"/>
              </a:rPr>
              <a:t>the </a:t>
            </a:r>
            <a:r>
              <a:rPr sz="1500" dirty="0">
                <a:solidFill>
                  <a:srgbClr val="FFFFFF"/>
                </a:solidFill>
                <a:latin typeface="Arial"/>
                <a:cs typeface="Arial"/>
              </a:rPr>
              <a:t>human </a:t>
            </a:r>
            <a:r>
              <a:rPr sz="1500" spc="-50" dirty="0">
                <a:solidFill>
                  <a:srgbClr val="FFFFFF"/>
                </a:solidFill>
                <a:latin typeface="Arial"/>
                <a:cs typeface="Arial"/>
              </a:rPr>
              <a:t>eye </a:t>
            </a:r>
            <a:r>
              <a:rPr sz="1500" spc="5" dirty="0">
                <a:solidFill>
                  <a:srgbClr val="FFFFFF"/>
                </a:solidFill>
                <a:latin typeface="Arial"/>
                <a:cs typeface="Arial"/>
              </a:rPr>
              <a:t>error </a:t>
            </a:r>
            <a:r>
              <a:rPr sz="1500" spc="15" dirty="0">
                <a:solidFill>
                  <a:srgbClr val="FFFFFF"/>
                </a:solidFill>
                <a:latin typeface="Arial"/>
                <a:cs typeface="Arial"/>
              </a:rPr>
              <a:t>in </a:t>
            </a:r>
            <a:r>
              <a:rPr sz="1500" spc="10" dirty="0">
                <a:solidFill>
                  <a:srgbClr val="FFFFFF"/>
                </a:solidFill>
                <a:latin typeface="Arial"/>
                <a:cs typeface="Arial"/>
              </a:rPr>
              <a:t>diagnosing </a:t>
            </a:r>
            <a:r>
              <a:rPr sz="1500" spc="15" dirty="0">
                <a:solidFill>
                  <a:srgbClr val="FFFFFF"/>
                </a:solidFill>
                <a:latin typeface="Arial"/>
                <a:cs typeface="Arial"/>
              </a:rPr>
              <a:t>the </a:t>
            </a:r>
            <a:r>
              <a:rPr sz="1500" spc="-50" dirty="0">
                <a:solidFill>
                  <a:srgbClr val="FFFFFF"/>
                </a:solidFill>
                <a:latin typeface="Arial"/>
                <a:cs typeface="Arial"/>
              </a:rPr>
              <a:t>disease  </a:t>
            </a:r>
            <a:r>
              <a:rPr sz="1500" spc="15" dirty="0">
                <a:solidFill>
                  <a:srgbClr val="FFFFFF"/>
                </a:solidFill>
                <a:latin typeface="Arial"/>
                <a:cs typeface="Arial"/>
              </a:rPr>
              <a:t>computer </a:t>
            </a:r>
            <a:r>
              <a:rPr sz="1500" spc="-5" dirty="0">
                <a:solidFill>
                  <a:srgbClr val="FFFFFF"/>
                </a:solidFill>
                <a:latin typeface="Arial"/>
                <a:cs typeface="Arial"/>
              </a:rPr>
              <a:t>aided </a:t>
            </a:r>
            <a:r>
              <a:rPr sz="1500" spc="-35" dirty="0">
                <a:solidFill>
                  <a:srgbClr val="FFFFFF"/>
                </a:solidFill>
                <a:latin typeface="Arial"/>
                <a:cs typeface="Arial"/>
              </a:rPr>
              <a:t>system </a:t>
            </a:r>
            <a:r>
              <a:rPr sz="1500" spc="-55" dirty="0">
                <a:solidFill>
                  <a:srgbClr val="FFFFFF"/>
                </a:solidFill>
                <a:latin typeface="Arial"/>
                <a:cs typeface="Arial"/>
              </a:rPr>
              <a:t>has </a:t>
            </a:r>
            <a:r>
              <a:rPr sz="1500" spc="-20" dirty="0">
                <a:solidFill>
                  <a:srgbClr val="FFFFFF"/>
                </a:solidFill>
                <a:latin typeface="Arial"/>
                <a:cs typeface="Arial"/>
              </a:rPr>
              <a:t>evolve</a:t>
            </a:r>
            <a:r>
              <a:rPr lang="en-US" sz="1500" spc="-20" dirty="0">
                <a:solidFill>
                  <a:srgbClr val="FFFFFF"/>
                </a:solidFill>
                <a:latin typeface="Arial"/>
                <a:cs typeface="Arial"/>
              </a:rPr>
              <a:t>d</a:t>
            </a:r>
            <a:r>
              <a:rPr sz="1500" spc="-20" dirty="0">
                <a:solidFill>
                  <a:srgbClr val="FFFFFF"/>
                </a:solidFill>
                <a:latin typeface="Arial"/>
                <a:cs typeface="Arial"/>
              </a:rPr>
              <a:t> </a:t>
            </a:r>
            <a:r>
              <a:rPr sz="1500" spc="35" dirty="0">
                <a:solidFill>
                  <a:srgbClr val="FFFFFF"/>
                </a:solidFill>
                <a:latin typeface="Arial"/>
                <a:cs typeface="Arial"/>
              </a:rPr>
              <a:t>for </a:t>
            </a:r>
            <a:r>
              <a:rPr sz="1500" spc="20" dirty="0">
                <a:solidFill>
                  <a:srgbClr val="FFFFFF"/>
                </a:solidFill>
                <a:latin typeface="Arial"/>
                <a:cs typeface="Arial"/>
              </a:rPr>
              <a:t>better</a:t>
            </a:r>
            <a:r>
              <a:rPr sz="1500" spc="55" dirty="0">
                <a:solidFill>
                  <a:srgbClr val="FFFFFF"/>
                </a:solidFill>
                <a:latin typeface="Arial"/>
                <a:cs typeface="Arial"/>
              </a:rPr>
              <a:t> </a:t>
            </a:r>
            <a:r>
              <a:rPr sz="1500" spc="-20" dirty="0">
                <a:solidFill>
                  <a:srgbClr val="FFFFFF"/>
                </a:solidFill>
                <a:latin typeface="Arial"/>
                <a:cs typeface="Arial"/>
              </a:rPr>
              <a:t>diagnosis.</a:t>
            </a:r>
            <a:endParaRPr sz="1500" dirty="0">
              <a:latin typeface="Arial"/>
              <a:cs typeface="Arial"/>
            </a:endParaRPr>
          </a:p>
        </p:txBody>
      </p:sp>
      <p:grpSp>
        <p:nvGrpSpPr>
          <p:cNvPr id="11" name="object 11"/>
          <p:cNvGrpSpPr/>
          <p:nvPr/>
        </p:nvGrpSpPr>
        <p:grpSpPr>
          <a:xfrm>
            <a:off x="5193791" y="3569208"/>
            <a:ext cx="6391910" cy="1103630"/>
            <a:chOff x="5193791" y="3569208"/>
            <a:chExt cx="6391910" cy="1103630"/>
          </a:xfrm>
        </p:grpSpPr>
        <p:sp>
          <p:nvSpPr>
            <p:cNvPr id="12" name="object 12"/>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3" name="object 13"/>
            <p:cNvSpPr/>
            <p:nvPr/>
          </p:nvSpPr>
          <p:spPr>
            <a:xfrm>
              <a:off x="5527547" y="3817620"/>
              <a:ext cx="608076" cy="606551"/>
            </a:xfrm>
            <a:prstGeom prst="rect">
              <a:avLst/>
            </a:prstGeom>
            <a:blipFill>
              <a:blip r:embed="rId4" cstate="print"/>
              <a:stretch>
                <a:fillRect/>
              </a:stretch>
            </a:blipFill>
          </p:spPr>
          <p:txBody>
            <a:bodyPr wrap="square" lIns="0" tIns="0" rIns="0" bIns="0" rtlCol="0"/>
            <a:lstStyle/>
            <a:p>
              <a:endParaRPr/>
            </a:p>
          </p:txBody>
        </p:sp>
      </p:grpSp>
      <p:sp>
        <p:nvSpPr>
          <p:cNvPr id="14" name="object 14"/>
          <p:cNvSpPr txBox="1"/>
          <p:nvPr/>
        </p:nvSpPr>
        <p:spPr>
          <a:xfrm>
            <a:off x="6574028" y="3680586"/>
            <a:ext cx="4812665" cy="618118"/>
          </a:xfrm>
          <a:prstGeom prst="rect">
            <a:avLst/>
          </a:prstGeom>
        </p:spPr>
        <p:txBody>
          <a:bodyPr vert="horz" wrap="square" lIns="0" tIns="12700" rIns="0" bIns="0" rtlCol="0">
            <a:spAutoFit/>
          </a:bodyPr>
          <a:lstStyle/>
          <a:p>
            <a:pPr marL="12700" marR="5080">
              <a:lnSpc>
                <a:spcPct val="139300"/>
              </a:lnSpc>
              <a:spcBef>
                <a:spcPts val="100"/>
              </a:spcBef>
            </a:pPr>
            <a:r>
              <a:rPr lang="en-US" sz="1500" spc="-5" dirty="0">
                <a:solidFill>
                  <a:srgbClr val="FFFFFF"/>
                </a:solidFill>
                <a:latin typeface="Arial"/>
                <a:cs typeface="Arial"/>
              </a:rPr>
              <a:t>Artificial Intelligence &amp; </a:t>
            </a:r>
            <a:r>
              <a:rPr sz="1500" spc="-5" dirty="0">
                <a:solidFill>
                  <a:srgbClr val="FFFFFF"/>
                </a:solidFill>
                <a:latin typeface="Arial"/>
                <a:cs typeface="Arial"/>
              </a:rPr>
              <a:t>Machine </a:t>
            </a:r>
            <a:r>
              <a:rPr sz="1500" dirty="0">
                <a:solidFill>
                  <a:srgbClr val="FFFFFF"/>
                </a:solidFill>
                <a:latin typeface="Arial"/>
                <a:cs typeface="Arial"/>
              </a:rPr>
              <a:t>learning </a:t>
            </a:r>
            <a:r>
              <a:rPr sz="1500" spc="-10" dirty="0">
                <a:solidFill>
                  <a:srgbClr val="FFFFFF"/>
                </a:solidFill>
                <a:latin typeface="Arial"/>
                <a:cs typeface="Arial"/>
              </a:rPr>
              <a:t>techniques </a:t>
            </a:r>
            <a:r>
              <a:rPr sz="1500" spc="-55" dirty="0">
                <a:solidFill>
                  <a:srgbClr val="FFFFFF"/>
                </a:solidFill>
                <a:latin typeface="Arial"/>
                <a:cs typeface="Arial"/>
              </a:rPr>
              <a:t>has </a:t>
            </a:r>
            <a:r>
              <a:rPr sz="1500" spc="-15" dirty="0">
                <a:solidFill>
                  <a:srgbClr val="FFFFFF"/>
                </a:solidFill>
                <a:latin typeface="Arial"/>
                <a:cs typeface="Arial"/>
              </a:rPr>
              <a:t>shown remarkable </a:t>
            </a:r>
            <a:r>
              <a:rPr lang="en-US" sz="1500" spc="-15" dirty="0">
                <a:solidFill>
                  <a:srgbClr val="FFFFFF"/>
                </a:solidFill>
                <a:latin typeface="Arial"/>
                <a:cs typeface="Arial"/>
              </a:rPr>
              <a:t>growth and </a:t>
            </a:r>
            <a:r>
              <a:rPr sz="1500" spc="-20" dirty="0">
                <a:solidFill>
                  <a:srgbClr val="FFFFFF"/>
                </a:solidFill>
                <a:latin typeface="Arial"/>
                <a:cs typeface="Arial"/>
              </a:rPr>
              <a:t>results </a:t>
            </a:r>
            <a:r>
              <a:rPr sz="1500" spc="15" dirty="0">
                <a:solidFill>
                  <a:srgbClr val="FFFFFF"/>
                </a:solidFill>
                <a:latin typeface="Arial"/>
                <a:cs typeface="Arial"/>
              </a:rPr>
              <a:t>in the </a:t>
            </a:r>
            <a:r>
              <a:rPr sz="1500" spc="-10" dirty="0">
                <a:solidFill>
                  <a:srgbClr val="FFFFFF"/>
                </a:solidFill>
                <a:latin typeface="Arial"/>
                <a:cs typeface="Arial"/>
              </a:rPr>
              <a:t>recent</a:t>
            </a:r>
            <a:r>
              <a:rPr sz="1500" spc="-20" dirty="0">
                <a:solidFill>
                  <a:srgbClr val="FFFFFF"/>
                </a:solidFill>
                <a:latin typeface="Arial"/>
                <a:cs typeface="Arial"/>
              </a:rPr>
              <a:t> </a:t>
            </a:r>
            <a:r>
              <a:rPr sz="1500" spc="-60" dirty="0">
                <a:solidFill>
                  <a:srgbClr val="FFFFFF"/>
                </a:solidFill>
                <a:latin typeface="Arial"/>
                <a:cs typeface="Arial"/>
              </a:rPr>
              <a:t>years.</a:t>
            </a:r>
            <a:endParaRPr sz="1500" dirty="0">
              <a:latin typeface="Arial"/>
              <a:cs typeface="Arial"/>
            </a:endParaRPr>
          </a:p>
        </p:txBody>
      </p:sp>
      <p:grpSp>
        <p:nvGrpSpPr>
          <p:cNvPr id="15" name="object 15"/>
          <p:cNvGrpSpPr/>
          <p:nvPr/>
        </p:nvGrpSpPr>
        <p:grpSpPr>
          <a:xfrm>
            <a:off x="5193791" y="4948428"/>
            <a:ext cx="6391910" cy="1103630"/>
            <a:chOff x="5193791" y="4948428"/>
            <a:chExt cx="6391910" cy="1103630"/>
          </a:xfrm>
        </p:grpSpPr>
        <p:sp>
          <p:nvSpPr>
            <p:cNvPr id="16" name="object 16"/>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7" name="object 17"/>
            <p:cNvSpPr/>
            <p:nvPr/>
          </p:nvSpPr>
          <p:spPr>
            <a:xfrm>
              <a:off x="5527547" y="5196840"/>
              <a:ext cx="608076" cy="608076"/>
            </a:xfrm>
            <a:prstGeom prst="rect">
              <a:avLst/>
            </a:prstGeom>
            <a:blipFill>
              <a:blip r:embed="rId5" cstate="print"/>
              <a:stretch>
                <a:fillRect/>
              </a:stretch>
            </a:blipFill>
          </p:spPr>
          <p:txBody>
            <a:bodyPr wrap="square" lIns="0" tIns="0" rIns="0" bIns="0" rtlCol="0"/>
            <a:lstStyle/>
            <a:p>
              <a:endParaRPr/>
            </a:p>
          </p:txBody>
        </p:sp>
      </p:grpSp>
      <p:sp>
        <p:nvSpPr>
          <p:cNvPr id="18" name="object 18"/>
          <p:cNvSpPr txBox="1"/>
          <p:nvPr/>
        </p:nvSpPr>
        <p:spPr>
          <a:xfrm>
            <a:off x="6574028" y="4998149"/>
            <a:ext cx="4694555" cy="938975"/>
          </a:xfrm>
          <a:prstGeom prst="rect">
            <a:avLst/>
          </a:prstGeom>
        </p:spPr>
        <p:txBody>
          <a:bodyPr vert="horz" wrap="square" lIns="0" tIns="12700" rIns="0" bIns="0" rtlCol="0">
            <a:spAutoFit/>
          </a:bodyPr>
          <a:lstStyle/>
          <a:p>
            <a:pPr marL="12700" marR="5080">
              <a:lnSpc>
                <a:spcPct val="139300"/>
              </a:lnSpc>
              <a:spcBef>
                <a:spcPts val="100"/>
              </a:spcBef>
            </a:pPr>
            <a:r>
              <a:rPr sz="1500" spc="-5" dirty="0">
                <a:solidFill>
                  <a:srgbClr val="FFFFFF"/>
                </a:solidFill>
                <a:latin typeface="Arial"/>
                <a:cs typeface="Arial"/>
              </a:rPr>
              <a:t>In </a:t>
            </a:r>
            <a:r>
              <a:rPr sz="1500" dirty="0">
                <a:solidFill>
                  <a:srgbClr val="FFFFFF"/>
                </a:solidFill>
                <a:latin typeface="Arial"/>
                <a:cs typeface="Arial"/>
              </a:rPr>
              <a:t>this </a:t>
            </a:r>
            <a:r>
              <a:rPr sz="1500" spc="10" dirty="0">
                <a:solidFill>
                  <a:srgbClr val="FFFFFF"/>
                </a:solidFill>
                <a:latin typeface="Arial"/>
                <a:cs typeface="Arial"/>
              </a:rPr>
              <a:t>project </a:t>
            </a:r>
            <a:r>
              <a:rPr sz="1500" spc="-25" dirty="0">
                <a:solidFill>
                  <a:srgbClr val="FFFFFF"/>
                </a:solidFill>
                <a:latin typeface="Arial"/>
                <a:cs typeface="Arial"/>
              </a:rPr>
              <a:t>we </a:t>
            </a:r>
            <a:r>
              <a:rPr sz="1500" spc="-40" dirty="0">
                <a:solidFill>
                  <a:srgbClr val="FFFFFF"/>
                </a:solidFill>
                <a:latin typeface="Arial"/>
                <a:cs typeface="Arial"/>
              </a:rPr>
              <a:t>are </a:t>
            </a:r>
            <a:r>
              <a:rPr sz="1500" spc="20" dirty="0">
                <a:solidFill>
                  <a:srgbClr val="FFFFFF"/>
                </a:solidFill>
                <a:latin typeface="Arial"/>
                <a:cs typeface="Arial"/>
              </a:rPr>
              <a:t>trying </a:t>
            </a:r>
            <a:r>
              <a:rPr sz="1500" spc="65" dirty="0">
                <a:solidFill>
                  <a:srgbClr val="FFFFFF"/>
                </a:solidFill>
                <a:latin typeface="Arial"/>
                <a:cs typeface="Arial"/>
              </a:rPr>
              <a:t>to </a:t>
            </a:r>
            <a:r>
              <a:rPr sz="1500" spc="-10" dirty="0">
                <a:solidFill>
                  <a:srgbClr val="FFFFFF"/>
                </a:solidFill>
                <a:latin typeface="Arial"/>
                <a:cs typeface="Arial"/>
              </a:rPr>
              <a:t>diagnose</a:t>
            </a:r>
            <a:r>
              <a:rPr sz="1500" spc="15" dirty="0">
                <a:solidFill>
                  <a:srgbClr val="FFFFFF"/>
                </a:solidFill>
                <a:latin typeface="Arial"/>
                <a:cs typeface="Arial"/>
              </a:rPr>
              <a:t> </a:t>
            </a:r>
            <a:r>
              <a:rPr sz="1500" spc="-20" dirty="0">
                <a:solidFill>
                  <a:srgbClr val="FFFFFF"/>
                </a:solidFill>
                <a:latin typeface="Arial"/>
                <a:cs typeface="Arial"/>
              </a:rPr>
              <a:t>Pneumonia</a:t>
            </a:r>
            <a:r>
              <a:rPr lang="en-US" sz="1500" spc="-20" dirty="0">
                <a:solidFill>
                  <a:srgbClr val="FFFFFF"/>
                </a:solidFill>
                <a:latin typeface="Arial"/>
                <a:cs typeface="Arial"/>
              </a:rPr>
              <a:t> infection</a:t>
            </a:r>
            <a:r>
              <a:rPr sz="1500" spc="-20" dirty="0">
                <a:solidFill>
                  <a:srgbClr val="FFFFFF"/>
                </a:solidFill>
                <a:latin typeface="Arial"/>
                <a:cs typeface="Arial"/>
              </a:rPr>
              <a:t> </a:t>
            </a:r>
            <a:r>
              <a:rPr sz="1500" spc="35" dirty="0">
                <a:solidFill>
                  <a:srgbClr val="FFFFFF"/>
                </a:solidFill>
                <a:latin typeface="Arial"/>
                <a:cs typeface="Arial"/>
              </a:rPr>
              <a:t>from </a:t>
            </a:r>
            <a:r>
              <a:rPr sz="1500" spc="-25" dirty="0">
                <a:solidFill>
                  <a:srgbClr val="FFFFFF"/>
                </a:solidFill>
                <a:latin typeface="Arial"/>
                <a:cs typeface="Arial"/>
              </a:rPr>
              <a:t>chest </a:t>
            </a:r>
            <a:r>
              <a:rPr sz="1500" spc="-20" dirty="0">
                <a:solidFill>
                  <a:srgbClr val="FFFFFF"/>
                </a:solidFill>
                <a:latin typeface="Arial"/>
                <a:cs typeface="Arial"/>
              </a:rPr>
              <a:t>X-ray </a:t>
            </a:r>
            <a:r>
              <a:rPr sz="1500" spc="-5" dirty="0">
                <a:solidFill>
                  <a:srgbClr val="FFFFFF"/>
                </a:solidFill>
                <a:latin typeface="Arial"/>
                <a:cs typeface="Arial"/>
              </a:rPr>
              <a:t>using </a:t>
            </a:r>
            <a:r>
              <a:rPr lang="en-US" sz="1500" spc="-5" dirty="0">
                <a:solidFill>
                  <a:srgbClr val="FFFFFF"/>
                </a:solidFill>
                <a:latin typeface="Arial"/>
                <a:cs typeface="Arial"/>
              </a:rPr>
              <a:t>Artificial Intelligence &amp; </a:t>
            </a:r>
            <a:r>
              <a:rPr sz="1500" spc="-10" dirty="0">
                <a:solidFill>
                  <a:srgbClr val="FFFFFF"/>
                </a:solidFill>
                <a:latin typeface="Arial"/>
                <a:cs typeface="Arial"/>
              </a:rPr>
              <a:t>Machine </a:t>
            </a:r>
            <a:r>
              <a:rPr sz="1500" spc="-20" dirty="0">
                <a:solidFill>
                  <a:srgbClr val="FFFFFF"/>
                </a:solidFill>
                <a:latin typeface="Arial"/>
                <a:cs typeface="Arial"/>
              </a:rPr>
              <a:t>Learning </a:t>
            </a:r>
            <a:r>
              <a:rPr sz="1500" spc="-15" dirty="0">
                <a:solidFill>
                  <a:srgbClr val="FFFFFF"/>
                </a:solidFill>
                <a:latin typeface="Arial"/>
                <a:cs typeface="Arial"/>
              </a:rPr>
              <a:t>techniques</a:t>
            </a:r>
            <a:r>
              <a:rPr lang="en-US" sz="1500" spc="-15" dirty="0">
                <a:solidFill>
                  <a:srgbClr val="FFFFFF"/>
                </a:solidFill>
                <a:latin typeface="Arial"/>
                <a:cs typeface="Arial"/>
              </a:rPr>
              <a:t> through Computer Vision</a:t>
            </a:r>
            <a:r>
              <a:rPr sz="1500" spc="-15" dirty="0">
                <a:solidFill>
                  <a:srgbClr val="FFFFFF"/>
                </a:solidFill>
                <a:latin typeface="Arial"/>
                <a:cs typeface="Arial"/>
              </a:rPr>
              <a:t>.</a:t>
            </a:r>
            <a:endParaRPr sz="15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1205353"/>
            <a:ext cx="6322060" cy="5043047"/>
          </a:xfrm>
          <a:prstGeom prst="rect">
            <a:avLst/>
          </a:prstGeom>
        </p:spPr>
        <p:txBody>
          <a:bodyPr vert="horz" wrap="square" lIns="0" tIns="13335" rIns="0" bIns="0" rtlCol="0">
            <a:spAutoFit/>
          </a:bodyPr>
          <a:lstStyle/>
          <a:p>
            <a:r>
              <a:rPr sz="1600" spc="270" dirty="0">
                <a:solidFill>
                  <a:srgbClr val="B31166"/>
                </a:solidFill>
                <a:latin typeface="Arial"/>
                <a:cs typeface="Arial"/>
              </a:rPr>
              <a:t></a:t>
            </a:r>
            <a:r>
              <a:rPr lang="en-US" sz="1600" spc="270" dirty="0">
                <a:solidFill>
                  <a:srgbClr val="B31166"/>
                </a:solidFill>
                <a:latin typeface="Arial"/>
                <a:cs typeface="Arial"/>
              </a:rPr>
              <a:t> </a:t>
            </a:r>
            <a:r>
              <a:rPr lang="en-US" dirty="0"/>
              <a:t>Pneumonia is an infection in one or both lungs. Bacteria, viruses, and fungi cause it. The infection causes inflammation in the air sacs in your lungs, which are called alveoli.</a:t>
            </a:r>
          </a:p>
          <a:p>
            <a:endParaRPr lang="en-IN" dirty="0"/>
          </a:p>
          <a:p>
            <a:r>
              <a:rPr lang="en-IN" spc="270" dirty="0">
                <a:solidFill>
                  <a:srgbClr val="B31166"/>
                </a:solidFill>
                <a:latin typeface="Arial"/>
                <a:cs typeface="Arial"/>
              </a:rPr>
              <a:t> </a:t>
            </a:r>
            <a:r>
              <a:rPr lang="en-US" dirty="0"/>
              <a:t>Pneumonia accounts for a large number of deaths amongst children Internationally. It is detected through a medical process called chest radiography (CXR). This process is complex in the medical world due to numerous other lung conditions along with pneumonia hence not providing accurate results. The process is even more challenging as it has to be handled by only highly trained specialist medical advisors.</a:t>
            </a:r>
            <a:br>
              <a:rPr lang="en-US" dirty="0"/>
            </a:br>
            <a:endParaRPr lang="en-IN" dirty="0"/>
          </a:p>
          <a:p>
            <a:r>
              <a:rPr lang="en-IN" spc="270" dirty="0">
                <a:solidFill>
                  <a:srgbClr val="B31166"/>
                </a:solidFill>
                <a:latin typeface="Arial"/>
                <a:cs typeface="Arial"/>
              </a:rPr>
              <a:t> </a:t>
            </a:r>
            <a:r>
              <a:rPr lang="en-US" dirty="0"/>
              <a:t>Due to this complexity, we would need to devise and automate an algorithm around detecting pneumonia, through bounding boxes in-order to help physicians make better decisions or even replace human judgement.</a:t>
            </a:r>
            <a:br>
              <a:rPr lang="en-US" dirty="0"/>
            </a:b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extLst>
      <p:ext uri="{BB962C8B-B14F-4D97-AF65-F5344CB8AC3E}">
        <p14:creationId xmlns:p14="http://schemas.microsoft.com/office/powerpoint/2010/main" val="19876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Statement</a:t>
            </a:r>
            <a:endParaRPr sz="3200" dirty="0">
              <a:latin typeface="Arial"/>
              <a:cs typeface="Arial"/>
            </a:endParaRPr>
          </a:p>
        </p:txBody>
      </p:sp>
      <p:sp>
        <p:nvSpPr>
          <p:cNvPr id="20" name="object 20"/>
          <p:cNvSpPr txBox="1"/>
          <p:nvPr/>
        </p:nvSpPr>
        <p:spPr>
          <a:xfrm>
            <a:off x="5341112" y="2125944"/>
            <a:ext cx="6322060" cy="2827056"/>
          </a:xfrm>
          <a:prstGeom prst="rect">
            <a:avLst/>
          </a:prstGeom>
        </p:spPr>
        <p:txBody>
          <a:bodyPr vert="horz" wrap="square" lIns="0" tIns="13335" rIns="0" bIns="0" rtlCol="0">
            <a:spAutoFit/>
          </a:bodyPr>
          <a:lstStyle/>
          <a:p>
            <a:r>
              <a:rPr lang="en-IN" spc="270" dirty="0">
                <a:solidFill>
                  <a:srgbClr val="B31166"/>
                </a:solidFill>
                <a:latin typeface="Arial"/>
                <a:cs typeface="Arial"/>
              </a:rPr>
              <a:t> </a:t>
            </a:r>
            <a:r>
              <a:rPr lang="en-US" dirty="0"/>
              <a:t>We would need to treat the respective data to develop an automated machine learning model, </a:t>
            </a:r>
            <a:r>
              <a:rPr lang="en-US" dirty="0" err="1"/>
              <a:t>inorder</a:t>
            </a:r>
            <a:r>
              <a:rPr lang="en-US" dirty="0"/>
              <a:t> to help medical advisors take quicker decisions/actions in treating patients as well as reducing the overall death rate.</a:t>
            </a:r>
            <a:br>
              <a:rPr lang="en-US" dirty="0"/>
            </a:br>
            <a:endParaRPr lang="en-IN" dirty="0"/>
          </a:p>
          <a:p>
            <a:r>
              <a:rPr lang="en-IN" spc="270" dirty="0">
                <a:solidFill>
                  <a:srgbClr val="B31166"/>
                </a:solidFill>
                <a:latin typeface="Arial"/>
                <a:cs typeface="Arial"/>
              </a:rPr>
              <a:t> </a:t>
            </a:r>
            <a:r>
              <a:rPr lang="en-US" dirty="0"/>
              <a:t>Pneumonia accounts for over 15% of all deaths of children under 5 years old internationally. In 2017, where 920,000 children under the age of 5 died from the disease.  We foresee our study via building a computer vision algorithm.</a:t>
            </a:r>
            <a:endParaRPr lang="en-IN" dirty="0"/>
          </a:p>
          <a:p>
            <a:pPr marL="12700">
              <a:lnSpc>
                <a:spcPct val="100000"/>
              </a:lnSpc>
              <a:spcBef>
                <a:spcPts val="105"/>
              </a:spcBef>
              <a:tabLst>
                <a:tab pos="354965" algn="l"/>
                <a:tab pos="1024890" algn="l"/>
                <a:tab pos="1628139" algn="l"/>
                <a:tab pos="2457450" algn="l"/>
                <a:tab pos="2978150" algn="l"/>
                <a:tab pos="4290695" algn="l"/>
                <a:tab pos="4848860" algn="l"/>
                <a:tab pos="5716270" algn="l"/>
              </a:tabLst>
            </a:pP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a:spLocks noGrp="1"/>
          </p:cNvSpPr>
          <p:nvPr>
            <p:ph type="title"/>
          </p:nvPr>
        </p:nvSpPr>
        <p:spPr>
          <a:xfrm>
            <a:off x="1072997" y="2793619"/>
            <a:ext cx="1635125" cy="513715"/>
          </a:xfrm>
          <a:prstGeom prst="rect">
            <a:avLst/>
          </a:prstGeom>
        </p:spPr>
        <p:txBody>
          <a:bodyPr vert="horz" wrap="square" lIns="0" tIns="13335" rIns="0" bIns="0" rtlCol="0">
            <a:spAutoFit/>
          </a:bodyPr>
          <a:lstStyle/>
          <a:p>
            <a:pPr marL="12700">
              <a:lnSpc>
                <a:spcPct val="100000"/>
              </a:lnSpc>
              <a:spcBef>
                <a:spcPts val="105"/>
              </a:spcBef>
            </a:pPr>
            <a:r>
              <a:rPr lang="en-US" sz="3200" spc="-135" dirty="0">
                <a:solidFill>
                  <a:srgbClr val="EBEBEB"/>
                </a:solidFill>
              </a:rPr>
              <a:t>Problem</a:t>
            </a:r>
            <a:endParaRPr sz="3200" dirty="0"/>
          </a:p>
        </p:txBody>
      </p:sp>
      <p:sp>
        <p:nvSpPr>
          <p:cNvPr id="19" name="object 19"/>
          <p:cNvSpPr txBox="1"/>
          <p:nvPr/>
        </p:nvSpPr>
        <p:spPr>
          <a:xfrm>
            <a:off x="1072997" y="3280994"/>
            <a:ext cx="1912138" cy="505908"/>
          </a:xfrm>
          <a:prstGeom prst="rect">
            <a:avLst/>
          </a:prstGeom>
        </p:spPr>
        <p:txBody>
          <a:bodyPr vert="horz" wrap="square" lIns="0" tIns="13335" rIns="0" bIns="0" rtlCol="0">
            <a:spAutoFit/>
          </a:bodyPr>
          <a:lstStyle/>
          <a:p>
            <a:pPr marL="12700">
              <a:lnSpc>
                <a:spcPct val="100000"/>
              </a:lnSpc>
              <a:spcBef>
                <a:spcPts val="105"/>
              </a:spcBef>
            </a:pPr>
            <a:r>
              <a:rPr lang="en-US" sz="3200" spc="-5" dirty="0">
                <a:solidFill>
                  <a:srgbClr val="EBEBEB"/>
                </a:solidFill>
                <a:latin typeface="Arial"/>
                <a:cs typeface="Arial"/>
              </a:rPr>
              <a:t>Benefit</a:t>
            </a:r>
            <a:endParaRPr sz="3200" dirty="0">
              <a:latin typeface="Arial"/>
              <a:cs typeface="Arial"/>
            </a:endParaRPr>
          </a:p>
        </p:txBody>
      </p:sp>
      <p:sp>
        <p:nvSpPr>
          <p:cNvPr id="20" name="object 20"/>
          <p:cNvSpPr txBox="1"/>
          <p:nvPr/>
        </p:nvSpPr>
        <p:spPr>
          <a:xfrm>
            <a:off x="5341112" y="2512565"/>
            <a:ext cx="6322060" cy="1983235"/>
          </a:xfrm>
          <a:prstGeom prst="rect">
            <a:avLst/>
          </a:prstGeom>
        </p:spPr>
        <p:txBody>
          <a:bodyPr vert="horz" wrap="square" lIns="0" tIns="13335" rIns="0" bIns="0" rtlCol="0">
            <a:spAutoFit/>
          </a:bodyPr>
          <a:lstStyle/>
          <a:p>
            <a:r>
              <a:rPr lang="en-US" dirty="0"/>
              <a:t>With an advance in technology that Artificial Intelligence and Machine Learning bring, it will help medical advisors detect pneumonia in patients easily by building an algorithm using computer vision.  Hence helping medical advisors to detect and treat patients quicker with an automated process in place, thereby curbing human error rate.</a:t>
            </a:r>
            <a:endParaRPr lang="en-IN" dirty="0"/>
          </a:p>
          <a:p>
            <a:endParaRPr sz="2000" dirty="0">
              <a:latin typeface="Arial"/>
              <a:cs typeface="Arial"/>
            </a:endParaRPr>
          </a:p>
        </p:txBody>
      </p:sp>
    </p:spTree>
    <p:extLst>
      <p:ext uri="{BB962C8B-B14F-4D97-AF65-F5344CB8AC3E}">
        <p14:creationId xmlns:p14="http://schemas.microsoft.com/office/powerpoint/2010/main" val="30522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3932" y="2776473"/>
            <a:ext cx="2456180" cy="489236"/>
          </a:xfrm>
          <a:prstGeom prst="rect">
            <a:avLst/>
          </a:prstGeom>
        </p:spPr>
        <p:txBody>
          <a:bodyPr vert="horz" wrap="square" lIns="0" tIns="12065" rIns="0" bIns="0" rtlCol="0">
            <a:spAutoFit/>
          </a:bodyPr>
          <a:lstStyle/>
          <a:p>
            <a:pPr marL="12700" marR="5080">
              <a:lnSpc>
                <a:spcPct val="100000"/>
              </a:lnSpc>
              <a:spcBef>
                <a:spcPts val="95"/>
              </a:spcBef>
            </a:pPr>
            <a:r>
              <a:rPr lang="en-US" sz="3100" spc="-50" dirty="0">
                <a:solidFill>
                  <a:srgbClr val="EBEBEB"/>
                </a:solidFill>
                <a:latin typeface="Arial"/>
                <a:cs typeface="Arial"/>
              </a:rPr>
              <a:t>Results </a:t>
            </a:r>
          </a:p>
        </p:txBody>
      </p:sp>
      <p:sp>
        <p:nvSpPr>
          <p:cNvPr id="3" name="object 3"/>
          <p:cNvSpPr txBox="1"/>
          <p:nvPr/>
        </p:nvSpPr>
        <p:spPr>
          <a:xfrm>
            <a:off x="6574028" y="965072"/>
            <a:ext cx="4650740" cy="1072730"/>
          </a:xfrm>
          <a:prstGeom prst="rect">
            <a:avLst/>
          </a:prstGeom>
        </p:spPr>
        <p:txBody>
          <a:bodyPr vert="horz" wrap="square" lIns="0" tIns="13335" rIns="0" bIns="0" rtlCol="0">
            <a:spAutoFit/>
          </a:bodyPr>
          <a:lstStyle/>
          <a:p>
            <a:pPr marL="12700">
              <a:lnSpc>
                <a:spcPct val="100000"/>
              </a:lnSpc>
              <a:spcBef>
                <a:spcPts val="105"/>
              </a:spcBef>
            </a:pPr>
            <a:r>
              <a:rPr lang="en-US" sz="1700" spc="-50" dirty="0">
                <a:solidFill>
                  <a:srgbClr val="FFFFFF"/>
                </a:solidFill>
                <a:latin typeface="Arial"/>
                <a:cs typeface="Arial"/>
              </a:rPr>
              <a:t>Images were trained on various architectures </a:t>
            </a:r>
            <a:r>
              <a:rPr lang="en-US" sz="1700" spc="-50" dirty="0" err="1">
                <a:solidFill>
                  <a:srgbClr val="FFFFFF"/>
                </a:solidFill>
                <a:latin typeface="Arial"/>
                <a:cs typeface="Arial"/>
              </a:rPr>
              <a:t>inorder</a:t>
            </a:r>
            <a:r>
              <a:rPr lang="en-US" sz="1700" spc="-50" dirty="0">
                <a:solidFill>
                  <a:srgbClr val="FFFFFF"/>
                </a:solidFill>
                <a:latin typeface="Arial"/>
                <a:cs typeface="Arial"/>
              </a:rPr>
              <a:t> to derive the best possible accuracies, hence smoothing the process for medical advisors.</a:t>
            </a:r>
          </a:p>
          <a:p>
            <a:pPr marL="12700">
              <a:lnSpc>
                <a:spcPct val="100000"/>
              </a:lnSpc>
              <a:spcBef>
                <a:spcPts val="105"/>
              </a:spcBef>
            </a:pPr>
            <a:r>
              <a:rPr lang="en-US" sz="1700" spc="-50" dirty="0">
                <a:solidFill>
                  <a:srgbClr val="FFFFFF"/>
                </a:solidFill>
                <a:latin typeface="Arial"/>
                <a:cs typeface="Arial"/>
              </a:rPr>
              <a:t> </a:t>
            </a:r>
            <a:endParaRPr sz="1700" dirty="0">
              <a:latin typeface="Arial"/>
              <a:cs typeface="Arial"/>
            </a:endParaRPr>
          </a:p>
        </p:txBody>
      </p:sp>
      <p:grpSp>
        <p:nvGrpSpPr>
          <p:cNvPr id="5" name="object 5"/>
          <p:cNvGrpSpPr/>
          <p:nvPr/>
        </p:nvGrpSpPr>
        <p:grpSpPr>
          <a:xfrm>
            <a:off x="5193791" y="2189988"/>
            <a:ext cx="6391910" cy="1103630"/>
            <a:chOff x="5193791" y="2189988"/>
            <a:chExt cx="6391910" cy="1103630"/>
          </a:xfrm>
        </p:grpSpPr>
        <p:sp>
          <p:nvSpPr>
            <p:cNvPr id="6" name="object 6"/>
            <p:cNvSpPr/>
            <p:nvPr/>
          </p:nvSpPr>
          <p:spPr>
            <a:xfrm>
              <a:off x="5193791" y="218998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3"/>
                  </a:lnTo>
                  <a:lnTo>
                    <a:pt x="8671" y="1035974"/>
                  </a:lnTo>
                  <a:lnTo>
                    <a:pt x="32321" y="1071054"/>
                  </a:lnTo>
                  <a:lnTo>
                    <a:pt x="67401" y="1094704"/>
                  </a:lnTo>
                  <a:lnTo>
                    <a:pt x="110362" y="1103376"/>
                  </a:lnTo>
                  <a:lnTo>
                    <a:pt x="6281293" y="1103376"/>
                  </a:lnTo>
                  <a:lnTo>
                    <a:pt x="6324254" y="1094704"/>
                  </a:lnTo>
                  <a:lnTo>
                    <a:pt x="6359334" y="1071054"/>
                  </a:lnTo>
                  <a:lnTo>
                    <a:pt x="6382984" y="1035974"/>
                  </a:lnTo>
                  <a:lnTo>
                    <a:pt x="6391656" y="993013"/>
                  </a:lnTo>
                  <a:lnTo>
                    <a:pt x="6391656" y="110362"/>
                  </a:lnTo>
                  <a:lnTo>
                    <a:pt x="6382984" y="67401"/>
                  </a:lnTo>
                  <a:lnTo>
                    <a:pt x="6359334" y="32321"/>
                  </a:lnTo>
                  <a:lnTo>
                    <a:pt x="6324254" y="8671"/>
                  </a:lnTo>
                  <a:lnTo>
                    <a:pt x="6281293" y="0"/>
                  </a:lnTo>
                  <a:close/>
                </a:path>
              </a:pathLst>
            </a:custGeom>
            <a:solidFill>
              <a:srgbClr val="E35F3B"/>
            </a:solidFill>
          </p:spPr>
          <p:txBody>
            <a:bodyPr wrap="square" lIns="0" tIns="0" rIns="0" bIns="0" rtlCol="0"/>
            <a:lstStyle/>
            <a:p>
              <a:endParaRPr/>
            </a:p>
          </p:txBody>
        </p:sp>
        <p:sp>
          <p:nvSpPr>
            <p:cNvPr id="7" name="object 7"/>
            <p:cNvSpPr/>
            <p:nvPr/>
          </p:nvSpPr>
          <p:spPr>
            <a:xfrm>
              <a:off x="5527547" y="2438400"/>
              <a:ext cx="608076" cy="606551"/>
            </a:xfrm>
            <a:prstGeom prst="rect">
              <a:avLst/>
            </a:prstGeom>
            <a:blipFill>
              <a:blip r:embed="rId2" cstate="print"/>
              <a:stretch>
                <a:fillRect/>
              </a:stretch>
            </a:blipFill>
          </p:spPr>
          <p:txBody>
            <a:bodyPr wrap="square" lIns="0" tIns="0" rIns="0" bIns="0" rtlCol="0"/>
            <a:lstStyle/>
            <a:p>
              <a:endParaRPr/>
            </a:p>
          </p:txBody>
        </p:sp>
      </p:grpSp>
      <p:sp>
        <p:nvSpPr>
          <p:cNvPr id="8" name="object 8"/>
          <p:cNvSpPr txBox="1"/>
          <p:nvPr/>
        </p:nvSpPr>
        <p:spPr>
          <a:xfrm>
            <a:off x="6574028" y="2438400"/>
            <a:ext cx="3801745" cy="536685"/>
          </a:xfrm>
          <a:prstGeom prst="rect">
            <a:avLst/>
          </a:prstGeom>
        </p:spPr>
        <p:txBody>
          <a:bodyPr vert="horz" wrap="square" lIns="0" tIns="13335" rIns="0" bIns="0" rtlCol="0">
            <a:spAutoFit/>
          </a:bodyPr>
          <a:lstStyle/>
          <a:p>
            <a:pPr marL="12700">
              <a:lnSpc>
                <a:spcPct val="100000"/>
              </a:lnSpc>
              <a:spcBef>
                <a:spcPts val="105"/>
              </a:spcBef>
            </a:pPr>
            <a:r>
              <a:rPr lang="en-US" sz="1700" dirty="0">
                <a:solidFill>
                  <a:schemeClr val="bg1"/>
                </a:solidFill>
                <a:latin typeface="Arial"/>
                <a:cs typeface="Arial"/>
              </a:rPr>
              <a:t>Images were trained for a multiple bounding box output. </a:t>
            </a:r>
            <a:endParaRPr sz="1700" dirty="0">
              <a:solidFill>
                <a:schemeClr val="bg1"/>
              </a:solidFill>
              <a:latin typeface="Arial"/>
              <a:cs typeface="Arial"/>
            </a:endParaRPr>
          </a:p>
        </p:txBody>
      </p:sp>
      <p:grpSp>
        <p:nvGrpSpPr>
          <p:cNvPr id="9" name="object 9"/>
          <p:cNvGrpSpPr/>
          <p:nvPr/>
        </p:nvGrpSpPr>
        <p:grpSpPr>
          <a:xfrm>
            <a:off x="5193791" y="3569208"/>
            <a:ext cx="6391910" cy="1103630"/>
            <a:chOff x="5193791" y="3569208"/>
            <a:chExt cx="6391910" cy="1103630"/>
          </a:xfrm>
        </p:grpSpPr>
        <p:sp>
          <p:nvSpPr>
            <p:cNvPr id="10" name="object 10"/>
            <p:cNvSpPr/>
            <p:nvPr/>
          </p:nvSpPr>
          <p:spPr>
            <a:xfrm>
              <a:off x="5193791" y="356920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2"/>
                  </a:lnTo>
                  <a:lnTo>
                    <a:pt x="0" y="993012"/>
                  </a:lnTo>
                  <a:lnTo>
                    <a:pt x="8671" y="1035974"/>
                  </a:lnTo>
                  <a:lnTo>
                    <a:pt x="32321" y="1071054"/>
                  </a:lnTo>
                  <a:lnTo>
                    <a:pt x="67401" y="1094704"/>
                  </a:lnTo>
                  <a:lnTo>
                    <a:pt x="110362" y="1103375"/>
                  </a:lnTo>
                  <a:lnTo>
                    <a:pt x="6281293" y="1103375"/>
                  </a:lnTo>
                  <a:lnTo>
                    <a:pt x="6324254" y="1094704"/>
                  </a:lnTo>
                  <a:lnTo>
                    <a:pt x="6359334" y="1071054"/>
                  </a:lnTo>
                  <a:lnTo>
                    <a:pt x="6382984" y="1035974"/>
                  </a:lnTo>
                  <a:lnTo>
                    <a:pt x="6391656" y="993012"/>
                  </a:lnTo>
                  <a:lnTo>
                    <a:pt x="6391656" y="110362"/>
                  </a:lnTo>
                  <a:lnTo>
                    <a:pt x="6382984" y="67401"/>
                  </a:lnTo>
                  <a:lnTo>
                    <a:pt x="6359334" y="32321"/>
                  </a:lnTo>
                  <a:lnTo>
                    <a:pt x="6324254" y="8671"/>
                  </a:lnTo>
                  <a:lnTo>
                    <a:pt x="6281293" y="0"/>
                  </a:lnTo>
                  <a:close/>
                </a:path>
              </a:pathLst>
            </a:custGeom>
            <a:solidFill>
              <a:srgbClr val="E99339"/>
            </a:solidFill>
          </p:spPr>
          <p:txBody>
            <a:bodyPr wrap="square" lIns="0" tIns="0" rIns="0" bIns="0" rtlCol="0"/>
            <a:lstStyle/>
            <a:p>
              <a:endParaRPr/>
            </a:p>
          </p:txBody>
        </p:sp>
        <p:sp>
          <p:nvSpPr>
            <p:cNvPr id="11" name="object 11"/>
            <p:cNvSpPr/>
            <p:nvPr/>
          </p:nvSpPr>
          <p:spPr>
            <a:xfrm>
              <a:off x="5527547" y="3817620"/>
              <a:ext cx="608076" cy="606551"/>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6574028" y="3623731"/>
            <a:ext cx="4302125" cy="900246"/>
          </a:xfrm>
          <a:prstGeom prst="rect">
            <a:avLst/>
          </a:prstGeom>
        </p:spPr>
        <p:txBody>
          <a:bodyPr vert="horz" wrap="square" lIns="0" tIns="114300" rIns="0" bIns="0" rtlCol="0">
            <a:spAutoFit/>
          </a:bodyPr>
          <a:lstStyle/>
          <a:p>
            <a:pPr marL="12700">
              <a:lnSpc>
                <a:spcPct val="100000"/>
              </a:lnSpc>
              <a:spcBef>
                <a:spcPts val="900"/>
              </a:spcBef>
            </a:pPr>
            <a:r>
              <a:rPr lang="en-US" sz="1700" spc="5" dirty="0">
                <a:solidFill>
                  <a:srgbClr val="FFFFFF"/>
                </a:solidFill>
                <a:latin typeface="Arial"/>
                <a:cs typeface="Arial"/>
              </a:rPr>
              <a:t>The most effective and efficient was the basic </a:t>
            </a:r>
            <a:r>
              <a:rPr lang="en-US" sz="1700" spc="5" dirty="0" err="1">
                <a:solidFill>
                  <a:srgbClr val="FFFFFF"/>
                </a:solidFill>
                <a:latin typeface="Arial"/>
                <a:cs typeface="Arial"/>
              </a:rPr>
              <a:t>UNet</a:t>
            </a:r>
            <a:r>
              <a:rPr lang="en-US" sz="1700" spc="5" dirty="0">
                <a:solidFill>
                  <a:srgbClr val="FFFFFF"/>
                </a:solidFill>
                <a:latin typeface="Arial"/>
                <a:cs typeface="Arial"/>
              </a:rPr>
              <a:t> TL Model giving us an Accuracy : 86.66% &amp; </a:t>
            </a:r>
            <a:r>
              <a:rPr lang="en-US" sz="1700" spc="5" dirty="0" err="1">
                <a:solidFill>
                  <a:srgbClr val="FFFFFF"/>
                </a:solidFill>
                <a:latin typeface="Arial"/>
                <a:cs typeface="Arial"/>
              </a:rPr>
              <a:t>IoU</a:t>
            </a:r>
            <a:r>
              <a:rPr lang="en-US" sz="1700" spc="5" dirty="0">
                <a:solidFill>
                  <a:srgbClr val="FFFFFF"/>
                </a:solidFill>
                <a:latin typeface="Arial"/>
                <a:cs typeface="Arial"/>
              </a:rPr>
              <a:t> : 0.37.</a:t>
            </a:r>
          </a:p>
        </p:txBody>
      </p:sp>
      <p:grpSp>
        <p:nvGrpSpPr>
          <p:cNvPr id="13" name="object 13"/>
          <p:cNvGrpSpPr/>
          <p:nvPr/>
        </p:nvGrpSpPr>
        <p:grpSpPr>
          <a:xfrm>
            <a:off x="5193791" y="4948428"/>
            <a:ext cx="6391910" cy="1103630"/>
            <a:chOff x="5193791" y="4948428"/>
            <a:chExt cx="6391910" cy="1103630"/>
          </a:xfrm>
        </p:grpSpPr>
        <p:sp>
          <p:nvSpPr>
            <p:cNvPr id="14" name="object 14"/>
            <p:cNvSpPr/>
            <p:nvPr/>
          </p:nvSpPr>
          <p:spPr>
            <a:xfrm>
              <a:off x="5193791" y="4948428"/>
              <a:ext cx="6391910" cy="1103630"/>
            </a:xfrm>
            <a:custGeom>
              <a:avLst/>
              <a:gdLst/>
              <a:ahLst/>
              <a:cxnLst/>
              <a:rect l="l" t="t" r="r" b="b"/>
              <a:pathLst>
                <a:path w="6391909" h="1103629">
                  <a:moveTo>
                    <a:pt x="6281293" y="0"/>
                  </a:moveTo>
                  <a:lnTo>
                    <a:pt x="110362" y="0"/>
                  </a:lnTo>
                  <a:lnTo>
                    <a:pt x="67401" y="8671"/>
                  </a:lnTo>
                  <a:lnTo>
                    <a:pt x="32321" y="32321"/>
                  </a:lnTo>
                  <a:lnTo>
                    <a:pt x="8671" y="67401"/>
                  </a:lnTo>
                  <a:lnTo>
                    <a:pt x="0" y="110363"/>
                  </a:lnTo>
                  <a:lnTo>
                    <a:pt x="0" y="993038"/>
                  </a:lnTo>
                  <a:lnTo>
                    <a:pt x="8671" y="1035985"/>
                  </a:lnTo>
                  <a:lnTo>
                    <a:pt x="32321" y="1071057"/>
                  </a:lnTo>
                  <a:lnTo>
                    <a:pt x="67401" y="1094704"/>
                  </a:lnTo>
                  <a:lnTo>
                    <a:pt x="110362" y="1103376"/>
                  </a:lnTo>
                  <a:lnTo>
                    <a:pt x="6281293" y="1103376"/>
                  </a:lnTo>
                  <a:lnTo>
                    <a:pt x="6324254" y="1094704"/>
                  </a:lnTo>
                  <a:lnTo>
                    <a:pt x="6359334" y="1071057"/>
                  </a:lnTo>
                  <a:lnTo>
                    <a:pt x="6382984" y="1035985"/>
                  </a:lnTo>
                  <a:lnTo>
                    <a:pt x="6391656" y="993038"/>
                  </a:lnTo>
                  <a:lnTo>
                    <a:pt x="6391656" y="110363"/>
                  </a:lnTo>
                  <a:lnTo>
                    <a:pt x="6382984" y="67401"/>
                  </a:lnTo>
                  <a:lnTo>
                    <a:pt x="6359334" y="32321"/>
                  </a:lnTo>
                  <a:lnTo>
                    <a:pt x="6324254" y="8671"/>
                  </a:lnTo>
                  <a:lnTo>
                    <a:pt x="6281293" y="0"/>
                  </a:lnTo>
                  <a:close/>
                </a:path>
              </a:pathLst>
            </a:custGeom>
            <a:solidFill>
              <a:srgbClr val="9B6BF1"/>
            </a:solidFill>
          </p:spPr>
          <p:txBody>
            <a:bodyPr wrap="square" lIns="0" tIns="0" rIns="0" bIns="0" rtlCol="0"/>
            <a:lstStyle/>
            <a:p>
              <a:endParaRPr/>
            </a:p>
          </p:txBody>
        </p:sp>
        <p:sp>
          <p:nvSpPr>
            <p:cNvPr id="15" name="object 15"/>
            <p:cNvSpPr/>
            <p:nvPr/>
          </p:nvSpPr>
          <p:spPr>
            <a:xfrm>
              <a:off x="5527547" y="5196840"/>
              <a:ext cx="608076" cy="608076"/>
            </a:xfrm>
            <a:prstGeom prst="rect">
              <a:avLst/>
            </a:prstGeom>
            <a:blipFill>
              <a:blip r:embed="rId4" cstate="print"/>
              <a:stretch>
                <a:fillRect/>
              </a:stretch>
            </a:blipFill>
          </p:spPr>
          <p:txBody>
            <a:bodyPr wrap="square" lIns="0" tIns="0" rIns="0" bIns="0" rtlCol="0"/>
            <a:lstStyle/>
            <a:p>
              <a:endParaRPr/>
            </a:p>
          </p:txBody>
        </p:sp>
      </p:grpSp>
      <p:sp>
        <p:nvSpPr>
          <p:cNvPr id="16" name="object 16"/>
          <p:cNvSpPr txBox="1"/>
          <p:nvPr/>
        </p:nvSpPr>
        <p:spPr>
          <a:xfrm>
            <a:off x="6574028" y="5003637"/>
            <a:ext cx="4798060" cy="900246"/>
          </a:xfrm>
          <a:prstGeom prst="rect">
            <a:avLst/>
          </a:prstGeom>
        </p:spPr>
        <p:txBody>
          <a:bodyPr vert="horz" wrap="square" lIns="0" tIns="114300" rIns="0" bIns="0" rtlCol="0">
            <a:spAutoFit/>
          </a:bodyPr>
          <a:lstStyle/>
          <a:p>
            <a:pPr marL="12700">
              <a:lnSpc>
                <a:spcPct val="100000"/>
              </a:lnSpc>
              <a:spcBef>
                <a:spcPts val="900"/>
              </a:spcBef>
            </a:pPr>
            <a:r>
              <a:rPr lang="en-US" sz="1700" dirty="0">
                <a:solidFill>
                  <a:schemeClr val="bg1"/>
                </a:solidFill>
                <a:latin typeface="Arial"/>
                <a:cs typeface="Arial"/>
              </a:rPr>
              <a:t>In comparison to the Real Target, </a:t>
            </a:r>
            <a:r>
              <a:rPr lang="en-US" sz="1700" dirty="0" err="1">
                <a:solidFill>
                  <a:schemeClr val="bg1"/>
                </a:solidFill>
                <a:latin typeface="Arial"/>
                <a:cs typeface="Arial"/>
              </a:rPr>
              <a:t>UNet’s</a:t>
            </a:r>
            <a:r>
              <a:rPr lang="en-US" sz="1700" dirty="0">
                <a:solidFill>
                  <a:schemeClr val="bg1"/>
                </a:solidFill>
                <a:latin typeface="Arial"/>
                <a:cs typeface="Arial"/>
              </a:rPr>
              <a:t> TL Model gave us the best result with a higher </a:t>
            </a:r>
            <a:r>
              <a:rPr lang="en-US" sz="1700" dirty="0" err="1">
                <a:solidFill>
                  <a:schemeClr val="bg1"/>
                </a:solidFill>
                <a:latin typeface="Arial"/>
                <a:cs typeface="Arial"/>
              </a:rPr>
              <a:t>IoU</a:t>
            </a:r>
            <a:r>
              <a:rPr lang="en-US" sz="1700" dirty="0">
                <a:solidFill>
                  <a:schemeClr val="bg1"/>
                </a:solidFill>
                <a:latin typeface="Arial"/>
                <a:cs typeface="Arial"/>
              </a:rPr>
              <a:t> &amp; Accuracy in comparison to other trained models.</a:t>
            </a:r>
            <a:endParaRPr sz="1700" dirty="0">
              <a:solidFill>
                <a:schemeClr val="bg1"/>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2667000"/>
              <a:ext cx="4191000" cy="41910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2895600"/>
              <a:ext cx="2362200" cy="236220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609076" y="5867400"/>
              <a:ext cx="990600" cy="99060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609076" y="1676400"/>
              <a:ext cx="2819400" cy="2819400"/>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7999476" y="9144"/>
              <a:ext cx="1600200" cy="160020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10" name="object 10"/>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0" y="0"/>
            <a:ext cx="12192000" cy="6858000"/>
            <a:chOff x="0" y="0"/>
            <a:chExt cx="12192000" cy="6858000"/>
          </a:xfrm>
        </p:grpSpPr>
        <p:sp>
          <p:nvSpPr>
            <p:cNvPr id="12" name="object 12"/>
            <p:cNvSpPr/>
            <p:nvPr/>
          </p:nvSpPr>
          <p:spPr>
            <a:xfrm>
              <a:off x="10398252" y="0"/>
              <a:ext cx="765048" cy="120853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4437379" y="398272"/>
              <a:ext cx="511809" cy="3298825"/>
            </a:xfrm>
            <a:custGeom>
              <a:avLst/>
              <a:gdLst/>
              <a:ahLst/>
              <a:cxnLst/>
              <a:rect l="l" t="t" r="r" b="b"/>
              <a:pathLst>
                <a:path w="511810" h="3298825">
                  <a:moveTo>
                    <a:pt x="440690" y="0"/>
                  </a:moveTo>
                  <a:lnTo>
                    <a:pt x="0" y="21716"/>
                  </a:lnTo>
                  <a:lnTo>
                    <a:pt x="25781" y="129793"/>
                  </a:lnTo>
                  <a:lnTo>
                    <a:pt x="50927" y="237998"/>
                  </a:lnTo>
                  <a:lnTo>
                    <a:pt x="75565" y="346328"/>
                  </a:lnTo>
                  <a:lnTo>
                    <a:pt x="120523" y="563752"/>
                  </a:lnTo>
                  <a:lnTo>
                    <a:pt x="142240" y="672591"/>
                  </a:lnTo>
                  <a:lnTo>
                    <a:pt x="161925" y="780161"/>
                  </a:lnTo>
                  <a:lnTo>
                    <a:pt x="181102" y="889888"/>
                  </a:lnTo>
                  <a:lnTo>
                    <a:pt x="199517" y="998601"/>
                  </a:lnTo>
                  <a:lnTo>
                    <a:pt x="216281" y="1105535"/>
                  </a:lnTo>
                  <a:lnTo>
                    <a:pt x="233299" y="1214374"/>
                  </a:lnTo>
                  <a:lnTo>
                    <a:pt x="248920" y="1321307"/>
                  </a:lnTo>
                  <a:lnTo>
                    <a:pt x="263017" y="1428495"/>
                  </a:lnTo>
                  <a:lnTo>
                    <a:pt x="277241" y="1535556"/>
                  </a:lnTo>
                  <a:lnTo>
                    <a:pt x="290449" y="1641348"/>
                  </a:lnTo>
                  <a:lnTo>
                    <a:pt x="302387" y="1745995"/>
                  </a:lnTo>
                  <a:lnTo>
                    <a:pt x="313563" y="1851405"/>
                  </a:lnTo>
                  <a:lnTo>
                    <a:pt x="324739" y="1955418"/>
                  </a:lnTo>
                  <a:lnTo>
                    <a:pt x="334391" y="2058289"/>
                  </a:lnTo>
                  <a:lnTo>
                    <a:pt x="344170" y="2160778"/>
                  </a:lnTo>
                  <a:lnTo>
                    <a:pt x="352933" y="2262251"/>
                  </a:lnTo>
                  <a:lnTo>
                    <a:pt x="360553" y="2362962"/>
                  </a:lnTo>
                  <a:lnTo>
                    <a:pt x="368554" y="2462276"/>
                  </a:lnTo>
                  <a:lnTo>
                    <a:pt x="375031" y="2560701"/>
                  </a:lnTo>
                  <a:lnTo>
                    <a:pt x="386588" y="2753487"/>
                  </a:lnTo>
                  <a:lnTo>
                    <a:pt x="392049" y="2847340"/>
                  </a:lnTo>
                  <a:lnTo>
                    <a:pt x="396240" y="2940685"/>
                  </a:lnTo>
                  <a:lnTo>
                    <a:pt x="400177" y="3032760"/>
                  </a:lnTo>
                  <a:lnTo>
                    <a:pt x="404114" y="3122803"/>
                  </a:lnTo>
                  <a:lnTo>
                    <a:pt x="409448" y="3298825"/>
                  </a:lnTo>
                  <a:lnTo>
                    <a:pt x="474091" y="3265424"/>
                  </a:lnTo>
                  <a:lnTo>
                    <a:pt x="477321" y="3238552"/>
                  </a:lnTo>
                  <a:lnTo>
                    <a:pt x="483308" y="3179056"/>
                  </a:lnTo>
                  <a:lnTo>
                    <a:pt x="488677" y="3112267"/>
                  </a:lnTo>
                  <a:lnTo>
                    <a:pt x="493444" y="3038637"/>
                  </a:lnTo>
                  <a:lnTo>
                    <a:pt x="495606" y="2999399"/>
                  </a:lnTo>
                  <a:lnTo>
                    <a:pt x="497623" y="2958620"/>
                  </a:lnTo>
                  <a:lnTo>
                    <a:pt x="499497" y="2916357"/>
                  </a:lnTo>
                  <a:lnTo>
                    <a:pt x="501230" y="2872667"/>
                  </a:lnTo>
                  <a:lnTo>
                    <a:pt x="502823" y="2827607"/>
                  </a:lnTo>
                  <a:lnTo>
                    <a:pt x="504279" y="2781233"/>
                  </a:lnTo>
                  <a:lnTo>
                    <a:pt x="505599" y="2733601"/>
                  </a:lnTo>
                  <a:lnTo>
                    <a:pt x="506786" y="2684769"/>
                  </a:lnTo>
                  <a:lnTo>
                    <a:pt x="507841" y="2634793"/>
                  </a:lnTo>
                  <a:lnTo>
                    <a:pt x="508766" y="2583729"/>
                  </a:lnTo>
                  <a:lnTo>
                    <a:pt x="509563" y="2531635"/>
                  </a:lnTo>
                  <a:lnTo>
                    <a:pt x="510234" y="2478566"/>
                  </a:lnTo>
                  <a:lnTo>
                    <a:pt x="510781" y="2424580"/>
                  </a:lnTo>
                  <a:lnTo>
                    <a:pt x="511206" y="2369732"/>
                  </a:lnTo>
                  <a:lnTo>
                    <a:pt x="511510" y="2314080"/>
                  </a:lnTo>
                  <a:lnTo>
                    <a:pt x="511681" y="2262251"/>
                  </a:lnTo>
                  <a:lnTo>
                    <a:pt x="511719" y="2142864"/>
                  </a:lnTo>
                  <a:lnTo>
                    <a:pt x="511561" y="2084560"/>
                  </a:lnTo>
                  <a:lnTo>
                    <a:pt x="511292" y="2025735"/>
                  </a:lnTo>
                  <a:lnTo>
                    <a:pt x="510914" y="1966446"/>
                  </a:lnTo>
                  <a:lnTo>
                    <a:pt x="510428" y="1906748"/>
                  </a:lnTo>
                  <a:lnTo>
                    <a:pt x="509838" y="1846698"/>
                  </a:lnTo>
                  <a:lnTo>
                    <a:pt x="509144" y="1786354"/>
                  </a:lnTo>
                  <a:lnTo>
                    <a:pt x="508349" y="1725771"/>
                  </a:lnTo>
                  <a:lnTo>
                    <a:pt x="507454" y="1665006"/>
                  </a:lnTo>
                  <a:lnTo>
                    <a:pt x="506462" y="1604116"/>
                  </a:lnTo>
                  <a:lnTo>
                    <a:pt x="505373" y="1543158"/>
                  </a:lnTo>
                  <a:lnTo>
                    <a:pt x="504191" y="1482188"/>
                  </a:lnTo>
                  <a:lnTo>
                    <a:pt x="502917" y="1421262"/>
                  </a:lnTo>
                  <a:lnTo>
                    <a:pt x="501553" y="1360438"/>
                  </a:lnTo>
                  <a:lnTo>
                    <a:pt x="500101" y="1299771"/>
                  </a:lnTo>
                  <a:lnTo>
                    <a:pt x="498563" y="1239320"/>
                  </a:lnTo>
                  <a:lnTo>
                    <a:pt x="496940" y="1179139"/>
                  </a:lnTo>
                  <a:lnTo>
                    <a:pt x="495235" y="1119286"/>
                  </a:lnTo>
                  <a:lnTo>
                    <a:pt x="493449" y="1059817"/>
                  </a:lnTo>
                  <a:lnTo>
                    <a:pt x="491512" y="998601"/>
                  </a:lnTo>
                  <a:lnTo>
                    <a:pt x="489643" y="942259"/>
                  </a:lnTo>
                  <a:lnTo>
                    <a:pt x="487627" y="884282"/>
                  </a:lnTo>
                  <a:lnTo>
                    <a:pt x="485538" y="826917"/>
                  </a:lnTo>
                  <a:lnTo>
                    <a:pt x="483377" y="770219"/>
                  </a:lnTo>
                  <a:lnTo>
                    <a:pt x="481148" y="714245"/>
                  </a:lnTo>
                  <a:lnTo>
                    <a:pt x="478851" y="659051"/>
                  </a:lnTo>
                  <a:lnTo>
                    <a:pt x="476489" y="604695"/>
                  </a:lnTo>
                  <a:lnTo>
                    <a:pt x="474063" y="551232"/>
                  </a:lnTo>
                  <a:lnTo>
                    <a:pt x="471576" y="498720"/>
                  </a:lnTo>
                  <a:lnTo>
                    <a:pt x="469029" y="447214"/>
                  </a:lnTo>
                  <a:lnTo>
                    <a:pt x="466424" y="396773"/>
                  </a:lnTo>
                  <a:lnTo>
                    <a:pt x="463700" y="346328"/>
                  </a:lnTo>
                  <a:lnTo>
                    <a:pt x="461048" y="299306"/>
                  </a:lnTo>
                  <a:lnTo>
                    <a:pt x="458281" y="252395"/>
                  </a:lnTo>
                  <a:lnTo>
                    <a:pt x="455464" y="206774"/>
                  </a:lnTo>
                  <a:lnTo>
                    <a:pt x="452598" y="162499"/>
                  </a:lnTo>
                  <a:lnTo>
                    <a:pt x="449686" y="119628"/>
                  </a:lnTo>
                  <a:lnTo>
                    <a:pt x="446729" y="78217"/>
                  </a:lnTo>
                  <a:lnTo>
                    <a:pt x="443730" y="38321"/>
                  </a:lnTo>
                  <a:lnTo>
                    <a:pt x="440690" y="0"/>
                  </a:lnTo>
                  <a:close/>
                </a:path>
              </a:pathLst>
            </a:custGeom>
            <a:solidFill>
              <a:srgbClr val="FFFFFF">
                <a:alpha val="19999"/>
              </a:srgbClr>
            </a:solidFill>
          </p:spPr>
          <p:txBody>
            <a:bodyPr wrap="square" lIns="0" tIns="0" rIns="0" bIns="0" rtlCol="0"/>
            <a:lstStyle/>
            <a:p>
              <a:endParaRPr/>
            </a:p>
          </p:txBody>
        </p:sp>
        <p:sp>
          <p:nvSpPr>
            <p:cNvPr id="15" name="object 15"/>
            <p:cNvSpPr/>
            <p:nvPr/>
          </p:nvSpPr>
          <p:spPr>
            <a:xfrm>
              <a:off x="4628388" y="402336"/>
              <a:ext cx="7139940" cy="6053455"/>
            </a:xfrm>
            <a:custGeom>
              <a:avLst/>
              <a:gdLst/>
              <a:ahLst/>
              <a:cxnLst/>
              <a:rect l="l" t="t" r="r" b="b"/>
              <a:pathLst>
                <a:path w="7139940" h="6053455">
                  <a:moveTo>
                    <a:pt x="7139940" y="0"/>
                  </a:moveTo>
                  <a:lnTo>
                    <a:pt x="1142" y="0"/>
                  </a:lnTo>
                  <a:lnTo>
                    <a:pt x="24511" y="137413"/>
                  </a:lnTo>
                  <a:lnTo>
                    <a:pt x="46736" y="274192"/>
                  </a:lnTo>
                  <a:lnTo>
                    <a:pt x="68579" y="411606"/>
                  </a:lnTo>
                  <a:lnTo>
                    <a:pt x="106045" y="687069"/>
                  </a:lnTo>
                  <a:lnTo>
                    <a:pt x="123571" y="825118"/>
                  </a:lnTo>
                  <a:lnTo>
                    <a:pt x="138684" y="961263"/>
                  </a:lnTo>
                  <a:lnTo>
                    <a:pt x="152908" y="1099312"/>
                  </a:lnTo>
                  <a:lnTo>
                    <a:pt x="165862" y="1236726"/>
                  </a:lnTo>
                  <a:lnTo>
                    <a:pt x="188467" y="1508505"/>
                  </a:lnTo>
                  <a:lnTo>
                    <a:pt x="197865" y="1643506"/>
                  </a:lnTo>
                  <a:lnTo>
                    <a:pt x="205232" y="1778508"/>
                  </a:lnTo>
                  <a:lnTo>
                    <a:pt x="212978" y="1912874"/>
                  </a:lnTo>
                  <a:lnTo>
                    <a:pt x="219456" y="2045969"/>
                  </a:lnTo>
                  <a:lnTo>
                    <a:pt x="223900" y="2178050"/>
                  </a:lnTo>
                  <a:lnTo>
                    <a:pt x="231648" y="2440686"/>
                  </a:lnTo>
                  <a:lnTo>
                    <a:pt x="235203" y="2698623"/>
                  </a:lnTo>
                  <a:lnTo>
                    <a:pt x="236220" y="2825750"/>
                  </a:lnTo>
                  <a:lnTo>
                    <a:pt x="235203" y="2951606"/>
                  </a:lnTo>
                  <a:lnTo>
                    <a:pt x="235203" y="3076321"/>
                  </a:lnTo>
                  <a:lnTo>
                    <a:pt x="233299" y="3199765"/>
                  </a:lnTo>
                  <a:lnTo>
                    <a:pt x="227837" y="3440683"/>
                  </a:lnTo>
                  <a:lnTo>
                    <a:pt x="224916" y="3558158"/>
                  </a:lnTo>
                  <a:lnTo>
                    <a:pt x="220345" y="3674999"/>
                  </a:lnTo>
                  <a:lnTo>
                    <a:pt x="215519" y="3789933"/>
                  </a:lnTo>
                  <a:lnTo>
                    <a:pt x="211074" y="3902582"/>
                  </a:lnTo>
                  <a:lnTo>
                    <a:pt x="198754" y="4122293"/>
                  </a:lnTo>
                  <a:lnTo>
                    <a:pt x="185547" y="4332986"/>
                  </a:lnTo>
                  <a:lnTo>
                    <a:pt x="171703" y="4535170"/>
                  </a:lnTo>
                  <a:lnTo>
                    <a:pt x="156463" y="4726432"/>
                  </a:lnTo>
                  <a:lnTo>
                    <a:pt x="140715" y="4909185"/>
                  </a:lnTo>
                  <a:lnTo>
                    <a:pt x="123571" y="5078730"/>
                  </a:lnTo>
                  <a:lnTo>
                    <a:pt x="106807" y="5237949"/>
                  </a:lnTo>
                  <a:lnTo>
                    <a:pt x="90042" y="5384431"/>
                  </a:lnTo>
                  <a:lnTo>
                    <a:pt x="74167" y="5518823"/>
                  </a:lnTo>
                  <a:lnTo>
                    <a:pt x="59182" y="5638063"/>
                  </a:lnTo>
                  <a:lnTo>
                    <a:pt x="32892" y="5836615"/>
                  </a:lnTo>
                  <a:lnTo>
                    <a:pt x="21589" y="5912891"/>
                  </a:lnTo>
                  <a:lnTo>
                    <a:pt x="0" y="6053328"/>
                  </a:lnTo>
                  <a:lnTo>
                    <a:pt x="7139940" y="6053328"/>
                  </a:lnTo>
                  <a:lnTo>
                    <a:pt x="7139940" y="0"/>
                  </a:lnTo>
                  <a:close/>
                </a:path>
              </a:pathLst>
            </a:custGeom>
            <a:solidFill>
              <a:srgbClr val="FFFFFF"/>
            </a:solidFill>
          </p:spPr>
          <p:txBody>
            <a:bodyPr wrap="square" lIns="0" tIns="0" rIns="0" bIns="0" rtlCol="0"/>
            <a:lstStyle/>
            <a:p>
              <a:endParaRPr/>
            </a:p>
          </p:txBody>
        </p:sp>
      </p:grpSp>
      <p:sp>
        <p:nvSpPr>
          <p:cNvPr id="16" name="object 16"/>
          <p:cNvSpPr/>
          <p:nvPr/>
        </p:nvSpPr>
        <p:spPr>
          <a:xfrm>
            <a:off x="0" y="6381750"/>
            <a:ext cx="12192000" cy="476250"/>
          </a:xfrm>
          <a:custGeom>
            <a:avLst/>
            <a:gdLst/>
            <a:ahLst/>
            <a:cxnLst/>
            <a:rect l="l" t="t" r="r" b="b"/>
            <a:pathLst>
              <a:path w="12192000" h="476250">
                <a:moveTo>
                  <a:pt x="0" y="476250"/>
                </a:moveTo>
                <a:lnTo>
                  <a:pt x="12192000" y="476250"/>
                </a:lnTo>
                <a:lnTo>
                  <a:pt x="12192000" y="0"/>
                </a:lnTo>
                <a:lnTo>
                  <a:pt x="0" y="0"/>
                </a:lnTo>
                <a:lnTo>
                  <a:pt x="0" y="476250"/>
                </a:lnTo>
                <a:close/>
              </a:path>
            </a:pathLst>
          </a:custGeom>
          <a:solidFill>
            <a:srgbClr val="FFFFFF"/>
          </a:solidFill>
        </p:spPr>
        <p:txBody>
          <a:bodyPr wrap="square" lIns="0" tIns="0" rIns="0" bIns="0" rtlCol="0"/>
          <a:lstStyle/>
          <a:p>
            <a:endParaRPr/>
          </a:p>
        </p:txBody>
      </p:sp>
      <p:sp>
        <p:nvSpPr>
          <p:cNvPr id="17" name="object 17"/>
          <p:cNvSpPr/>
          <p:nvPr/>
        </p:nvSpPr>
        <p:spPr>
          <a:xfrm>
            <a:off x="0" y="1269"/>
            <a:ext cx="12192000" cy="6380480"/>
          </a:xfrm>
          <a:custGeom>
            <a:avLst/>
            <a:gdLst/>
            <a:ahLst/>
            <a:cxnLst/>
            <a:rect l="l" t="t" r="r" b="b"/>
            <a:pathLst>
              <a:path w="12192000" h="6380480">
                <a:moveTo>
                  <a:pt x="12192000" y="470154"/>
                </a:moveTo>
                <a:lnTo>
                  <a:pt x="11709273" y="470154"/>
                </a:lnTo>
                <a:lnTo>
                  <a:pt x="11709273" y="6380480"/>
                </a:lnTo>
                <a:lnTo>
                  <a:pt x="12192000" y="6380480"/>
                </a:lnTo>
                <a:lnTo>
                  <a:pt x="12192000" y="470154"/>
                </a:lnTo>
                <a:close/>
              </a:path>
              <a:path w="12192000" h="6380480">
                <a:moveTo>
                  <a:pt x="12192000" y="0"/>
                </a:moveTo>
                <a:lnTo>
                  <a:pt x="0" y="0"/>
                </a:lnTo>
                <a:lnTo>
                  <a:pt x="0" y="469900"/>
                </a:lnTo>
                <a:lnTo>
                  <a:pt x="0" y="6380480"/>
                </a:lnTo>
                <a:lnTo>
                  <a:pt x="476377" y="6380480"/>
                </a:lnTo>
                <a:lnTo>
                  <a:pt x="476377" y="469900"/>
                </a:lnTo>
                <a:lnTo>
                  <a:pt x="12192000" y="469900"/>
                </a:lnTo>
                <a:lnTo>
                  <a:pt x="12192000" y="0"/>
                </a:lnTo>
                <a:close/>
              </a:path>
            </a:pathLst>
          </a:custGeom>
          <a:solidFill>
            <a:srgbClr val="FFFFFF"/>
          </a:solidFill>
        </p:spPr>
        <p:txBody>
          <a:bodyPr wrap="square" lIns="0" tIns="0" rIns="0" bIns="0" rtlCol="0"/>
          <a:lstStyle/>
          <a:p>
            <a:endParaRPr/>
          </a:p>
        </p:txBody>
      </p:sp>
      <p:sp>
        <p:nvSpPr>
          <p:cNvPr id="18" name="object 18"/>
          <p:cNvSpPr txBox="1"/>
          <p:nvPr/>
        </p:nvSpPr>
        <p:spPr>
          <a:xfrm>
            <a:off x="1072997" y="3121279"/>
            <a:ext cx="2633980" cy="406400"/>
          </a:xfrm>
          <a:prstGeom prst="rect">
            <a:avLst/>
          </a:prstGeom>
        </p:spPr>
        <p:txBody>
          <a:bodyPr vert="horz" wrap="square" lIns="0" tIns="12065" rIns="0" bIns="0" rtlCol="0">
            <a:spAutoFit/>
          </a:bodyPr>
          <a:lstStyle/>
          <a:p>
            <a:pPr marL="12700">
              <a:lnSpc>
                <a:spcPct val="100000"/>
              </a:lnSpc>
              <a:spcBef>
                <a:spcPts val="95"/>
              </a:spcBef>
            </a:pPr>
            <a:r>
              <a:rPr sz="2500" spc="5" dirty="0">
                <a:solidFill>
                  <a:srgbClr val="EBEBEB"/>
                </a:solidFill>
                <a:latin typeface="Arial"/>
                <a:cs typeface="Arial"/>
              </a:rPr>
              <a:t>Acknowledgement</a:t>
            </a:r>
            <a:endParaRPr sz="2500">
              <a:latin typeface="Arial"/>
              <a:cs typeface="Arial"/>
            </a:endParaRPr>
          </a:p>
        </p:txBody>
      </p:sp>
      <p:sp>
        <p:nvSpPr>
          <p:cNvPr id="19" name="object 19"/>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5" dirty="0"/>
              <a:t>We </a:t>
            </a:r>
            <a:r>
              <a:rPr spc="35" dirty="0"/>
              <a:t>would </a:t>
            </a:r>
            <a:r>
              <a:rPr spc="-5" dirty="0"/>
              <a:t>like </a:t>
            </a:r>
            <a:r>
              <a:rPr spc="90" dirty="0"/>
              <a:t>to </a:t>
            </a:r>
            <a:r>
              <a:rPr spc="-65" dirty="0"/>
              <a:t>express </a:t>
            </a:r>
            <a:r>
              <a:rPr spc="35" dirty="0"/>
              <a:t>our </a:t>
            </a:r>
            <a:r>
              <a:rPr spc="-45" dirty="0"/>
              <a:t>sincere </a:t>
            </a:r>
            <a:r>
              <a:rPr spc="30" dirty="0"/>
              <a:t>gratitude</a:t>
            </a:r>
          </a:p>
        </p:txBody>
      </p:sp>
      <p:sp>
        <p:nvSpPr>
          <p:cNvPr id="20" name="object 20"/>
          <p:cNvSpPr txBox="1"/>
          <p:nvPr/>
        </p:nvSpPr>
        <p:spPr>
          <a:xfrm>
            <a:off x="5369433" y="2949067"/>
            <a:ext cx="5031105" cy="330835"/>
          </a:xfrm>
          <a:prstGeom prst="rect">
            <a:avLst/>
          </a:prstGeom>
        </p:spPr>
        <p:txBody>
          <a:bodyPr vert="horz" wrap="square" lIns="0" tIns="13335" rIns="0" bIns="0" rtlCol="0">
            <a:spAutoFit/>
          </a:bodyPr>
          <a:lstStyle/>
          <a:p>
            <a:pPr marL="12700">
              <a:lnSpc>
                <a:spcPct val="100000"/>
              </a:lnSpc>
              <a:spcBef>
                <a:spcPts val="105"/>
              </a:spcBef>
            </a:pPr>
            <a:r>
              <a:rPr sz="2000" spc="90" dirty="0">
                <a:solidFill>
                  <a:srgbClr val="404040"/>
                </a:solidFill>
                <a:latin typeface="Arial"/>
                <a:cs typeface="Arial"/>
              </a:rPr>
              <a:t>to </a:t>
            </a:r>
            <a:r>
              <a:rPr sz="2000" spc="10" dirty="0">
                <a:solidFill>
                  <a:srgbClr val="404040"/>
                </a:solidFill>
                <a:latin typeface="Arial"/>
                <a:cs typeface="Arial"/>
              </a:rPr>
              <a:t>Mr. </a:t>
            </a:r>
            <a:r>
              <a:rPr lang="en-US" sz="2000" spc="15" dirty="0" err="1">
                <a:solidFill>
                  <a:srgbClr val="404040"/>
                </a:solidFill>
                <a:latin typeface="Arial"/>
                <a:cs typeface="Arial"/>
              </a:rPr>
              <a:t>Akshay</a:t>
            </a:r>
            <a:r>
              <a:rPr lang="en-US" sz="2000" spc="15" dirty="0">
                <a:solidFill>
                  <a:srgbClr val="404040"/>
                </a:solidFill>
                <a:latin typeface="Arial"/>
                <a:cs typeface="Arial"/>
              </a:rPr>
              <a:t> </a:t>
            </a:r>
            <a:r>
              <a:rPr sz="2000" spc="50" dirty="0">
                <a:solidFill>
                  <a:srgbClr val="404040"/>
                </a:solidFill>
                <a:latin typeface="Arial"/>
                <a:cs typeface="Arial"/>
              </a:rPr>
              <a:t>for </a:t>
            </a:r>
            <a:r>
              <a:rPr sz="2000" spc="-30" dirty="0">
                <a:solidFill>
                  <a:srgbClr val="404040"/>
                </a:solidFill>
                <a:latin typeface="Arial"/>
                <a:cs typeface="Arial"/>
              </a:rPr>
              <a:t>his </a:t>
            </a:r>
            <a:r>
              <a:rPr sz="2000" spc="20" dirty="0">
                <a:solidFill>
                  <a:srgbClr val="404040"/>
                </a:solidFill>
                <a:latin typeface="Arial"/>
                <a:cs typeface="Arial"/>
              </a:rPr>
              <a:t>mentorship</a:t>
            </a:r>
            <a:r>
              <a:rPr sz="2000" spc="-165" dirty="0">
                <a:solidFill>
                  <a:srgbClr val="404040"/>
                </a:solidFill>
                <a:latin typeface="Arial"/>
                <a:cs typeface="Arial"/>
              </a:rPr>
              <a:t> </a:t>
            </a:r>
            <a:r>
              <a:rPr sz="2000" spc="-5" dirty="0">
                <a:solidFill>
                  <a:srgbClr val="404040"/>
                </a:solidFill>
                <a:latin typeface="Arial"/>
                <a:cs typeface="Arial"/>
              </a:rPr>
              <a:t>and</a:t>
            </a:r>
            <a:endParaRPr sz="2000" dirty="0">
              <a:latin typeface="Arial"/>
              <a:cs typeface="Arial"/>
            </a:endParaRPr>
          </a:p>
        </p:txBody>
      </p:sp>
      <p:sp>
        <p:nvSpPr>
          <p:cNvPr id="21" name="object 21"/>
          <p:cNvSpPr txBox="1"/>
          <p:nvPr/>
        </p:nvSpPr>
        <p:spPr>
          <a:xfrm>
            <a:off x="5369433" y="3253866"/>
            <a:ext cx="1109980" cy="330835"/>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404040"/>
                </a:solidFill>
                <a:latin typeface="Arial"/>
                <a:cs typeface="Arial"/>
              </a:rPr>
              <a:t>guidance.</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535</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Diagnosing Pneumonia</vt:lpstr>
      <vt:lpstr>Contents</vt:lpstr>
      <vt:lpstr>Radiology is a branch of medicine where the disease is diagnosed by examining X-ray images of the chest.</vt:lpstr>
      <vt:lpstr>Problem</vt:lpstr>
      <vt:lpstr>Problem</vt:lpstr>
      <vt:lpstr>Problem</vt:lpstr>
      <vt:lpstr>PowerPoint Presentation</vt:lpstr>
      <vt:lpstr>We would like to express our sincere gratitude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Pneumonia</dc:title>
  <cp:lastModifiedBy>Ryan Reddy</cp:lastModifiedBy>
  <cp:revision>19</cp:revision>
  <dcterms:created xsi:type="dcterms:W3CDTF">2021-06-29T09:37:57Z</dcterms:created>
  <dcterms:modified xsi:type="dcterms:W3CDTF">2021-07-09T07:13:13Z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2019-10-18T00:00:00Z</vt:filetime>
  </property>
  <property fmtid="{D5CDD505-2E9C-101B-9397-08002B2CF9AE}" pid="3" name="Creator">
    <vt:lpwstr>Microsoft® PowerPoint® 2013</vt:lpwstr>
  </property>
  <property fmtid="{D5CDD505-2E9C-101B-9397-08002B2CF9AE}" pid="4" name="LastSaved">
    <vt:filetime>2021-06-29T00:00:00Z</vt:filetime>
  </property>
</Properties>
</file>