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59" r:id="rId5"/>
    <p:sldId id="262" r:id="rId6"/>
    <p:sldId id="260" r:id="rId7"/>
    <p:sldId id="261" r:id="rId8"/>
    <p:sldId id="258" r:id="rId9"/>
    <p:sldId id="267" r:id="rId10"/>
    <p:sldId id="268" r:id="rId11"/>
    <p:sldId id="269" r:id="rId12"/>
    <p:sldId id="270" r:id="rId13"/>
    <p:sldId id="271" r:id="rId14"/>
    <p:sldId id="263" r:id="rId15"/>
    <p:sldId id="273" r:id="rId16"/>
    <p:sldId id="274" r:id="rId17"/>
    <p:sldId id="275" r:id="rId18"/>
    <p:sldId id="264" r:id="rId19"/>
    <p:sldId id="276" r:id="rId20"/>
    <p:sldId id="277" r:id="rId21"/>
  </p:sldIdLst>
  <p:sldSz cx="9144000" cy="6858000" type="screen4x3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Trebuchet MS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A1C"/>
    <a:srgbClr val="3D4449"/>
    <a:srgbClr val="7D8993"/>
    <a:srgbClr val="9ED600"/>
    <a:srgbClr val="B3E7FF"/>
    <a:srgbClr val="D5FFAB"/>
    <a:srgbClr val="E6FFCD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07" autoAdjust="0"/>
    <p:restoredTop sz="77529" autoAdjust="0"/>
  </p:normalViewPr>
  <p:slideViewPr>
    <p:cSldViewPr>
      <p:cViewPr>
        <p:scale>
          <a:sx n="80" d="100"/>
          <a:sy n="80" d="100"/>
        </p:scale>
        <p:origin x="-179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49A00F-DB61-4CF6-8CB2-1507C1451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Given high-powered concepts in the background theory, Db6k is relatively easy to describe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State: robot is at position with some energy, rock is present</a:t>
            </a:r>
          </a:p>
          <a:p>
            <a:r>
              <a:rPr lang="en-US" baseline="0" dirty="0" smtClean="0"/>
              <a:t>Events: mining, moving, refueling (only refuel at base, only move to empty cavern)</a:t>
            </a:r>
          </a:p>
          <a:p>
            <a:r>
              <a:rPr lang="en-US" baseline="0" dirty="0" smtClean="0"/>
              <a:t>Consequences: moving reduces energy (and changes position!), refueling restores it</a:t>
            </a:r>
          </a:p>
          <a:p>
            <a:r>
              <a:rPr lang="en-US" baseline="0" dirty="0" smtClean="0"/>
              <a:t>Nature model: spontaneous energy drain (slow leakage over time, not a player’s move, but keeps happening, blame on nature)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 Concepts: non-dynamic, but still critical definitions (how many energy levels there are, energy cost of actions)</a:t>
            </a:r>
          </a:p>
          <a:p>
            <a:r>
              <a:rPr lang="en-US" baseline="0" dirty="0" smtClean="0"/>
              <a:t>W Configuration: concrete level design and item specs (cavern network, tagging some rocks as treasure)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the game’s rules isn’t enough to produce an informative model.</a:t>
            </a:r>
          </a:p>
          <a:p>
            <a:endParaRPr lang="en-US" dirty="0" smtClean="0"/>
          </a:p>
          <a:p>
            <a:r>
              <a:rPr lang="en-US" dirty="0" smtClean="0"/>
              <a:t>There is a big gap between what is</a:t>
            </a:r>
            <a:r>
              <a:rPr lang="en-US" baseline="0" dirty="0" smtClean="0"/>
              <a:t> technically possible in a game and what you see during play (conj: game design is all about understanding this gap!). Demonstrating and documenting that gap is an important function of a game model (a play model, really).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Asserts: refuel robot is at the base and under half energy</a:t>
            </a:r>
          </a:p>
          <a:p>
            <a:r>
              <a:rPr lang="en-US" baseline="0" dirty="0" smtClean="0"/>
              <a:t>Forbids: no mining if there are more than 5 rocks in the inventory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model says anything goes. Pile-on to incrementally carve away unrealistic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</a:t>
            </a:r>
            <a:r>
              <a:rPr lang="en-US" baseline="0" dirty="0" smtClean="0"/>
              <a:t> model restricted the game model to only realistic gameplay traces.</a:t>
            </a:r>
          </a:p>
          <a:p>
            <a:r>
              <a:rPr lang="en-US" baseline="0" dirty="0" smtClean="0"/>
              <a:t>SAs do the same thing, restricting the model to only interesting traces (with interestingness at the whim of the designer).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Scenarios: alternative initial conditions</a:t>
            </a:r>
          </a:p>
          <a:p>
            <a:r>
              <a:rPr lang="en-US" baseline="0" dirty="0" smtClean="0"/>
              <a:t>Goals: something that must be true of every trace the model admits</a:t>
            </a:r>
          </a:p>
          <a:p>
            <a:r>
              <a:rPr lang="en-US" baseline="0" dirty="0" smtClean="0"/>
              <a:t>Metrics: compute numerical score for any trace, ask to minimize or maximize</a:t>
            </a:r>
          </a:p>
          <a:p>
            <a:endParaRPr lang="en-US" baseline="0" dirty="0" smtClean="0"/>
          </a:p>
          <a:p>
            <a:pPr>
              <a:buFont typeface="Arial" charset="0"/>
              <a:buChar char="•"/>
            </a:pPr>
            <a:r>
              <a:rPr lang="en-US" baseline="0" dirty="0" smtClean="0"/>
              <a:t>Wrap up: this is what it takes to specify an informative model (requires modeling a focused view of some play situation)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Method: (concretely)</a:t>
            </a:r>
          </a:p>
          <a:p>
            <a:pPr>
              <a:buFontTx/>
              <a:buChar char="-"/>
            </a:pPr>
            <a:r>
              <a:rPr lang="en-US" baseline="0" dirty="0" smtClean="0"/>
              <a:t> Writing a little bit of code</a:t>
            </a:r>
            <a:endParaRPr lang="en-US" baseline="0" dirty="0"/>
          </a:p>
          <a:p>
            <a:pPr>
              <a:buFontTx/>
              <a:buNone/>
            </a:pPr>
            <a:r>
              <a:rPr lang="en-US" baseline="0" dirty="0" smtClean="0"/>
              <a:t>- Running our command-line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conditions: robot starts underground</a:t>
            </a:r>
            <a:r>
              <a:rPr lang="en-US" baseline="0" dirty="0" smtClean="0"/>
              <a:t> with low energy. What can happen next?</a:t>
            </a:r>
          </a:p>
          <a:p>
            <a:r>
              <a:rPr lang="en-US" baseline="0" dirty="0" smtClean="0"/>
              <a:t>Final conditions: all rocks are collected at t=10. How did this happen?</a:t>
            </a:r>
          </a:p>
          <a:p>
            <a:r>
              <a:rPr lang="en-US" baseline="0" dirty="0" smtClean="0"/>
              <a:t>Partial spec: t=1..20, refueling only happened once (don’t know/care when). How did the robot survive?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Event trace at right is actual output from design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trying to learn about the dynamic part of your game’s rules. SQs</a:t>
            </a:r>
            <a:r>
              <a:rPr lang="en-US" baseline="0" dirty="0" smtClean="0"/>
              <a:t> can tell you about the timeless/static parts of the rules.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Minesweeper: </a:t>
            </a:r>
            <a:r>
              <a:rPr lang="en-US" b="1" baseline="0" dirty="0" smtClean="0"/>
              <a:t>What placements of mines on the map are consistent with the current visible game state? </a:t>
            </a:r>
            <a:r>
              <a:rPr lang="en-US" baseline="0" dirty="0" smtClean="0"/>
              <a:t>Puzzle solver in ~100 lines.</a:t>
            </a:r>
          </a:p>
          <a:p>
            <a:r>
              <a:rPr lang="en-US" baseline="0" dirty="0" smtClean="0"/>
              <a:t>Wz2100: </a:t>
            </a:r>
            <a:r>
              <a:rPr lang="en-US" b="1" baseline="0" dirty="0" smtClean="0"/>
              <a:t>What building locations and terrain heights are consistent with certain strategic-fairness constraints? </a:t>
            </a:r>
            <a:r>
              <a:rPr lang="en-US" baseline="0" dirty="0" smtClean="0"/>
              <a:t>We didn’t do this work, but the developers use the same logic tools we do.</a:t>
            </a:r>
          </a:p>
          <a:p>
            <a:r>
              <a:rPr lang="en-US" baseline="0" dirty="0" smtClean="0"/>
              <a:t>~ with our engine you could extend this procedural content generation with dynamic, gameplay </a:t>
            </a:r>
            <a:r>
              <a:rPr lang="en-US" baseline="0" dirty="0" err="1" smtClean="0"/>
              <a:t>contraints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magic: write down the mechanics for forward simulation and get a puzzle solvers and procedural content generators almost for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Ludocore engine is heavy</a:t>
            </a:r>
            <a:r>
              <a:rPr lang="en-US" baseline="0" dirty="0" smtClean="0"/>
              <a:t> machinery</a:t>
            </a:r>
            <a:r>
              <a:rPr lang="en-US" dirty="0" smtClean="0"/>
              <a:t> behind</a:t>
            </a:r>
            <a:r>
              <a:rPr lang="en-US" baseline="0" dirty="0" smtClean="0"/>
              <a:t> Biped, a dual support prototyping tool we presented elsewhere.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Letting a human play the role of an incremental forward simulator is relatively easy (computationally speaking).</a:t>
            </a:r>
          </a:p>
          <a:p>
            <a:r>
              <a:rPr lang="en-US" baseline="0" dirty="0" smtClean="0"/>
              <a:t>Human players reveal information that can’t be read from a symbolic trace.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can’t say a game is good or bad,</a:t>
            </a:r>
            <a:r>
              <a:rPr lang="en-US" baseline="0" dirty="0" smtClean="0"/>
              <a:t> but it can the provide objective feedback you need to form your own opinion.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Taking this feedback and deciding the next gameplay experiment is what game design is all about.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Design expectations: structure </a:t>
            </a:r>
            <a:r>
              <a:rPr lang="en-US" b="1" dirty="0" smtClean="0"/>
              <a:t>outside </a:t>
            </a:r>
            <a:r>
              <a:rPr lang="en-US" dirty="0" smtClean="0"/>
              <a:t>of just the game’s rules is critical for making the</a:t>
            </a:r>
            <a:r>
              <a:rPr lang="en-US" baseline="0" dirty="0" smtClean="0"/>
              <a:t> model informative.</a:t>
            </a:r>
          </a:p>
          <a:p>
            <a:pPr>
              <a:buFont typeface="Arial" charset="0"/>
              <a:buChar char="•"/>
            </a:pPr>
            <a:endParaRPr lang="en-US" baseline="0" dirty="0" smtClean="0"/>
          </a:p>
          <a:p>
            <a:pPr>
              <a:buFont typeface="Arial" charset="0"/>
              <a:buChar char="•"/>
            </a:pPr>
            <a:r>
              <a:rPr lang="en-US" baseline="0" dirty="0" smtClean="0"/>
              <a:t> Machine playtesting: respects documented assumptions about real player behavior.</a:t>
            </a:r>
          </a:p>
          <a:p>
            <a:pPr>
              <a:buFont typeface="Arial" charset="0"/>
              <a:buChar char="•"/>
            </a:pPr>
            <a:endParaRPr lang="en-US" baseline="0" dirty="0" smtClean="0"/>
          </a:p>
          <a:p>
            <a:pPr>
              <a:buFont typeface="Arial" charset="0"/>
              <a:buChar char="•"/>
            </a:pPr>
            <a:r>
              <a:rPr lang="en-US" baseline="0" dirty="0" smtClean="0"/>
              <a:t> Using logic for PCG? </a:t>
            </a:r>
            <a:r>
              <a:rPr lang="en-US" baseline="0" smtClean="0"/>
              <a:t>Come </a:t>
            </a:r>
            <a:r>
              <a:rPr lang="en-US" baseline="0" dirty="0" smtClean="0"/>
              <a:t>to my talk tomorrow </a:t>
            </a:r>
            <a:r>
              <a:rPr lang="en-US" baseline="0" smtClean="0"/>
              <a:t>at 11!</a:t>
            </a: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simple statement.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build some context around this statement before the bulk of the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Left: </a:t>
            </a:r>
            <a:r>
              <a:rPr lang="en-US" dirty="0" err="1" smtClean="0"/>
              <a:t>Motherload</a:t>
            </a:r>
            <a:r>
              <a:rPr lang="en-US" dirty="0" smtClean="0"/>
              <a:t>-- Mining</a:t>
            </a:r>
            <a:r>
              <a:rPr lang="en-US" baseline="0" dirty="0" smtClean="0"/>
              <a:t> robot, navigating a world, drilling out rocks to recover valuable ore, managing a continually draining energy supply, trade in rocks and refuel only at the top of the map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Right: db6k was created using our game engine with the same core mechanics, but art assets and other details stripped away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Real games designers build prototypes like this as part of the design process for real games (abstract, programmer art, subset of complete </a:t>
            </a:r>
            <a:r>
              <a:rPr lang="en-US" baseline="0" dirty="0" err="1" smtClean="0"/>
              <a:t>mechancs</a:t>
            </a:r>
            <a:r>
              <a:rPr lang="en-US" baseline="0" dirty="0" smtClean="0"/>
              <a:t>). </a:t>
            </a:r>
            <a:r>
              <a:rPr lang="en-US" baseline="0" dirty="0" smtClean="0"/>
              <a:t>Making this kind of game as part of an </a:t>
            </a:r>
            <a:r>
              <a:rPr lang="en-US" baseline="0" smtClean="0"/>
              <a:t>experiment towards </a:t>
            </a:r>
            <a:r>
              <a:rPr lang="en-US" baseline="0" dirty="0" smtClean="0"/>
              <a:t>designing larger games </a:t>
            </a:r>
            <a:r>
              <a:rPr lang="en-US" baseline="0" smtClean="0"/>
              <a:t>is what separates </a:t>
            </a:r>
            <a:r>
              <a:rPr lang="en-US" baseline="0" dirty="0" smtClean="0"/>
              <a:t>prototypes from toy research games.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Keep db6k in mind, it will be my running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Quickly building informative models is what Ludocore is all about.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Ludocore focuses on automated playtesting, but can be used with human players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Def: comprehensive</a:t>
            </a:r>
            <a:r>
              <a:rPr lang="en-US" baseline="0" dirty="0" smtClean="0"/>
              <a:t> software libraries for game development</a:t>
            </a:r>
          </a:p>
          <a:p>
            <a:r>
              <a:rPr lang="en-US" baseline="0" dirty="0" smtClean="0"/>
              <a:t>In practice: a collection of code you would have had to re-write for every game, wrapped via an accessible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models that you create with L are fed into an answer set solver which produces detailed gameplay traces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(no code in this talk)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S-T (MDPs):</a:t>
            </a:r>
            <a:r>
              <a:rPr lang="en-US" baseline="0" dirty="0" smtClean="0"/>
              <a:t> misses the major point that games have RULES (some </a:t>
            </a:r>
            <a:r>
              <a:rPr lang="en-US" b="1" baseline="0" dirty="0" smtClean="0"/>
              <a:t>inherently factored rep of dynamic system </a:t>
            </a:r>
            <a:r>
              <a:rPr lang="en-US" baseline="0" dirty="0" smtClean="0"/>
              <a:t>from which gameplay emerges)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GDL: but much easier to specify, still S-T at the core, ultimately designed to learn about (GG)players, not game designs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EC: is a logic language for representing and reasoning about actions and their effects</a:t>
            </a:r>
          </a:p>
          <a:p>
            <a:r>
              <a:rPr lang="en-US" baseline="0" dirty="0" smtClean="0"/>
              <a:t>Rules: swap in/out, better resonates with how real games are defined – don’t write out a complete trans function, it emerges from rules</a:t>
            </a:r>
          </a:p>
          <a:p>
            <a:r>
              <a:rPr lang="en-US" baseline="0" dirty="0" err="1" smtClean="0"/>
              <a:t>CLoI</a:t>
            </a:r>
            <a:r>
              <a:rPr lang="en-US" baseline="0" dirty="0" smtClean="0"/>
              <a:t>: imperative updates to state variables in game code;</a:t>
            </a:r>
          </a:p>
          <a:p>
            <a:r>
              <a:rPr lang="en-US" baseline="0" dirty="0" smtClean="0"/>
              <a:t>So: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has properties we really want, but missing a game vocabulary and playtesting tools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Ludocore: higher level formalism specific to building game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in</a:t>
            </a:r>
            <a:r>
              <a:rPr lang="en-US" baseline="0" dirty="0" smtClean="0"/>
              <a:t> our engine are made of components that incrementally build on each other.</a:t>
            </a:r>
          </a:p>
          <a:p>
            <a:r>
              <a:rPr lang="en-US" baseline="0" dirty="0" smtClean="0"/>
              <a:t>You could just write an ad-hoc game model from scratch (we did many times!), but this factoring seems to be useful.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Fill up this diagram over the next few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logic: We’ve found it useful</a:t>
            </a:r>
            <a:r>
              <a:rPr lang="en-US" baseline="0" dirty="0" smtClean="0"/>
              <a:t> to use EC as a base (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something ad-hoc).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Timepoints</a:t>
            </a:r>
            <a:r>
              <a:rPr lang="en-US" baseline="0" dirty="0" smtClean="0"/>
              <a:t> map to game simulation ticks</a:t>
            </a:r>
          </a:p>
          <a:p>
            <a:r>
              <a:rPr lang="en-US" baseline="0" dirty="0" err="1" smtClean="0"/>
              <a:t>Fluents</a:t>
            </a:r>
            <a:r>
              <a:rPr lang="en-US" baseline="0" dirty="0" smtClean="0"/>
              <a:t> are conditions that can change over time (subject to </a:t>
            </a:r>
            <a:r>
              <a:rPr lang="en-US" baseline="0" dirty="0" err="1" smtClean="0"/>
              <a:t>CLoI</a:t>
            </a:r>
            <a:r>
              <a:rPr lang="en-US" baseline="0" dirty="0" smtClean="0"/>
              <a:t>), map to tables of game state</a:t>
            </a:r>
          </a:p>
          <a:p>
            <a:r>
              <a:rPr lang="en-US" baseline="0" dirty="0" smtClean="0"/>
              <a:t>Events instantaneous </a:t>
            </a:r>
            <a:r>
              <a:rPr lang="en-US" baseline="0" dirty="0" err="1" smtClean="0"/>
              <a:t>occurences</a:t>
            </a:r>
            <a:r>
              <a:rPr lang="en-US" baseline="0" dirty="0" smtClean="0"/>
              <a:t>, straight-forward</a:t>
            </a:r>
          </a:p>
          <a:p>
            <a:r>
              <a:rPr lang="en-US" baseline="0" dirty="0" smtClean="0"/>
              <a:t>Pluggable init/term rules, map to event handling logic in games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Traces are logs of events and world state over time.</a:t>
            </a:r>
          </a:p>
          <a:p>
            <a:r>
              <a:rPr lang="en-US" baseline="0" dirty="0" smtClean="0"/>
              <a:t>Existence of interesting traces and their contents is where the design understanding comes from.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TL: can be used to arbitrary systems with state change over time -- but: we focus on modeling systems which could reasonable be described by the code implementing some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use </a:t>
            </a:r>
            <a:r>
              <a:rPr lang="en-US" dirty="0" err="1" smtClean="0"/>
              <a:t>drillbot</a:t>
            </a:r>
            <a:r>
              <a:rPr lang="en-US" baseline="0" dirty="0" smtClean="0"/>
              <a:t> examples</a:t>
            </a:r>
            <a:endParaRPr lang="en-US" dirty="0" smtClean="0"/>
          </a:p>
          <a:p>
            <a:r>
              <a:rPr lang="en-US" dirty="0" smtClean="0"/>
              <a:t>State: raw inertial state + computed views +</a:t>
            </a:r>
            <a:r>
              <a:rPr lang="en-US" baseline="0" dirty="0" smtClean="0"/>
              <a:t> implicit current-time (ex: occupied(Pos) ~ rock(R),in(R,P),holds(present(R),T) ,T=now)</a:t>
            </a:r>
          </a:p>
          <a:p>
            <a:r>
              <a:rPr lang="en-US" baseline="0" dirty="0" smtClean="0"/>
              <a:t>Events: conflict (mine and trade) vs. possibility (mine with energy) vs. </a:t>
            </a:r>
            <a:r>
              <a:rPr lang="en-US" baseline="0" dirty="0" err="1" smtClean="0"/>
              <a:t>selectability</a:t>
            </a:r>
            <a:r>
              <a:rPr lang="en-US" baseline="0" dirty="0" smtClean="0"/>
              <a:t> (trade with empty inventory)</a:t>
            </a:r>
          </a:p>
          <a:p>
            <a:r>
              <a:rPr lang="en-US" baseline="0" dirty="0" smtClean="0"/>
              <a:t>Player/Nature: tag subsets of game events as player actions or spontaneous/triggered actions (player’s avatar movement vs. NPC movement)</a:t>
            </a:r>
          </a:p>
          <a:p>
            <a:r>
              <a:rPr lang="en-US" dirty="0" smtClean="0"/>
              <a:t>Models: pluggable, selection</a:t>
            </a:r>
            <a:r>
              <a:rPr lang="en-US" baseline="0" dirty="0" smtClean="0"/>
              <a:t> policies for events (more later)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MISSING: scoring, victory conditions (possible to build, but not necessary for most models)</a:t>
            </a:r>
          </a:p>
          <a:p>
            <a:r>
              <a:rPr lang="en-US" baseline="0" dirty="0" smtClean="0"/>
              <a:t>PRESENT: structure which supports the our factoring of game models, the dotted-line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A00F-DB61-4CF6-8CB2-1507C1451B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rgbClr val="D5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Calibri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4724400"/>
          </a:xfrm>
          <a:prstGeom prst="rect">
            <a:avLst/>
          </a:prstGeom>
          <a:solidFill>
            <a:srgbClr val="D5FFAB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4648200"/>
            <a:ext cx="9144000" cy="533400"/>
          </a:xfrm>
          <a:prstGeom prst="rect">
            <a:avLst/>
          </a:prstGeom>
          <a:solidFill>
            <a:srgbClr val="161A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4724400"/>
            <a:ext cx="853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400" spc="50" dirty="0">
                <a:solidFill>
                  <a:srgbClr val="9ED600"/>
                </a:solidFill>
                <a:latin typeface="Calibri" pitchFamily="34" charset="0"/>
              </a:rPr>
              <a:t>expressive</a:t>
            </a:r>
            <a:r>
              <a:rPr lang="en-US" sz="2000" kern="400" spc="50" dirty="0">
                <a:solidFill>
                  <a:srgbClr val="B3E7FF"/>
                </a:solidFill>
                <a:latin typeface="Calibri" pitchFamily="34" charset="0"/>
              </a:rPr>
              <a:t>intelligence</a:t>
            </a:r>
            <a:r>
              <a:rPr lang="en-US" sz="2000" kern="400" spc="50" dirty="0">
                <a:solidFill>
                  <a:srgbClr val="9ED600"/>
                </a:solidFill>
                <a:latin typeface="Calibri" pitchFamily="34" charset="0"/>
              </a:rPr>
              <a:t>studio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181600"/>
            <a:ext cx="9144000" cy="46038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81200"/>
            <a:ext cx="7772400" cy="1470025"/>
          </a:xfrm>
        </p:spPr>
        <p:txBody>
          <a:bodyPr/>
          <a:lstStyle>
            <a:lvl1pPr>
              <a:defRPr sz="3200" b="1" spc="0">
                <a:solidFill>
                  <a:srgbClr val="161A1C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8600" y="5638800"/>
            <a:ext cx="6172200" cy="990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aseline="0">
                <a:solidFill>
                  <a:srgbClr val="161A1C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add date &amp; contact info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581400"/>
            <a:ext cx="5029200" cy="685800"/>
          </a:xfrm>
        </p:spPr>
        <p:txBody>
          <a:bodyPr/>
          <a:lstStyle>
            <a:lvl1pPr>
              <a:buNone/>
              <a:defRPr sz="2400">
                <a:solidFill>
                  <a:srgbClr val="161A1C"/>
                </a:solidFill>
              </a:defRPr>
            </a:lvl1pPr>
          </a:lstStyle>
          <a:p>
            <a:pPr lvl="0"/>
            <a:r>
              <a:rPr lang="en-US" dirty="0" smtClean="0"/>
              <a:t>Click to edit author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228600" y="5334000"/>
            <a:ext cx="601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UC Santa Cruz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207645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07695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5775"/>
            <a:ext cx="9144000" cy="44450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9906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161A1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605588"/>
            <a:ext cx="9144000" cy="228600"/>
          </a:xfrm>
          <a:prstGeom prst="rect">
            <a:avLst/>
          </a:prstGeom>
          <a:solidFill>
            <a:srgbClr val="161A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28600" y="6583363"/>
            <a:ext cx="3581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solidFill>
                  <a:srgbClr val="9ED600"/>
                </a:solidFill>
                <a:latin typeface="Calibri" pitchFamily="34" charset="0"/>
              </a:rPr>
              <a:t>expressive</a:t>
            </a:r>
            <a:r>
              <a:rPr lang="en-US" sz="1200" dirty="0">
                <a:solidFill>
                  <a:srgbClr val="B3E7FF"/>
                </a:solidFill>
                <a:latin typeface="Calibri" pitchFamily="34" charset="0"/>
              </a:rPr>
              <a:t>intelligence</a:t>
            </a:r>
            <a:r>
              <a:rPr lang="en-US" sz="1200" dirty="0">
                <a:solidFill>
                  <a:srgbClr val="9ED600"/>
                </a:solidFill>
                <a:latin typeface="Calibri" pitchFamily="34" charset="0"/>
              </a:rPr>
              <a:t>studio</a:t>
            </a: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0" y="65833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B3E7FF"/>
                </a:solidFill>
                <a:latin typeface="Calibri" pitchFamily="34" charset="0"/>
              </a:rPr>
              <a:t>UC Santa Cruz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835775"/>
            <a:ext cx="9144000" cy="44450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B3E7FF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FF33"/>
        </a:buClr>
        <a:buFont typeface="Wingdings" pitchFamily="2" charset="2"/>
        <a:buChar char="§"/>
        <a:defRPr sz="3200">
          <a:solidFill>
            <a:srgbClr val="3D4449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3E7FF"/>
        </a:buClr>
        <a:buFont typeface="Wingdings" pitchFamily="2" charset="2"/>
        <a:buChar char="§"/>
        <a:defRPr sz="2800">
          <a:solidFill>
            <a:srgbClr val="3D4449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400">
          <a:solidFill>
            <a:srgbClr val="3D4449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000">
          <a:solidFill>
            <a:srgbClr val="3D4449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000">
          <a:solidFill>
            <a:srgbClr val="3D4449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Users\adam\Documents\Camtasia%20Studio\Drillbot\Drillbot.avi" TargetMode="External"/><Relationship Id="rId1" Type="http://schemas.openxmlformats.org/officeDocument/2006/relationships/video" Target="file:///C:\Users\adam\Documents\Camtasia%20Studio\Motherload\Motherload.avi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/>
              <a:t>Ludocore</a:t>
            </a:r>
            <a:r>
              <a:rPr lang="en-US" dirty="0" smtClean="0"/>
              <a:t>: A Logical Game Engine for Modeling Videogames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amsmith@soe.ucsc.edu</a:t>
            </a:r>
          </a:p>
          <a:p>
            <a:endParaRPr lang="en-US" dirty="0" smtClean="0"/>
          </a:p>
          <a:p>
            <a:r>
              <a:rPr lang="en-US" dirty="0" smtClean="0"/>
              <a:t>CIG 2010 – Copenhagen, Denmark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Adam M. Smith (presenter),</a:t>
            </a:r>
            <a:br>
              <a:rPr lang="en-US" dirty="0" smtClean="0"/>
            </a:br>
            <a:r>
              <a:rPr lang="en-US" dirty="0" smtClean="0"/>
              <a:t>Mark J. Nelson, and Michael Mateas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885525" y="4886425"/>
            <a:ext cx="2895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32766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25908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logical game model (Step 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228600" y="5867400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 Calculus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" y="3429000"/>
            <a:ext cx="19812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 Engine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438400" y="3429000"/>
            <a:ext cx="2819400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26670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" y="19812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3276600"/>
            <a:ext cx="2286000" cy="3200400"/>
          </a:xfrm>
          <a:prstGeom prst="roundRect">
            <a:avLst>
              <a:gd name="adj" fmla="val 7282"/>
            </a:avLst>
          </a:prstGeom>
          <a:noFill/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410200" y="1981200"/>
            <a:ext cx="350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Idea: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Upgrade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the foundation for the common problems of game modeling.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28600" y="9144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2400" b="1" kern="0" dirty="0" smtClean="0">
                <a:solidFill>
                  <a:schemeClr val="accent3"/>
                </a:solidFill>
                <a:latin typeface="Calibri" pitchFamily="34" charset="0"/>
              </a:rPr>
              <a:t>A theory of playable simulations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13" idx="2"/>
            <a:endCxn id="8" idx="0"/>
          </p:cNvCxnSpPr>
          <p:nvPr/>
        </p:nvCxnSpPr>
        <p:spPr>
          <a:xfrm rot="5400000">
            <a:off x="1219200" y="1752600"/>
            <a:ext cx="15240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5486400" y="3657600"/>
            <a:ext cx="32004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Concepts: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game state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game events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player/nature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885525" y="4886425"/>
            <a:ext cx="2895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32766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25908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logical game model (Step 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228600" y="5867400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 Calculus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" y="3429000"/>
            <a:ext cx="19812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 Engine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438400" y="3429000"/>
            <a:ext cx="2819400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 Rules</a:t>
            </a:r>
            <a:endParaRPr lang="en-US" sz="1600" kern="0" noProof="0" dirty="0" smtClean="0">
              <a:solidFill>
                <a:srgbClr val="161A1C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noProof="0" dirty="0" smtClean="0">
                <a:solidFill>
                  <a:srgbClr val="161A1C"/>
                </a:solidFill>
                <a:latin typeface="Calibri" pitchFamily="34" charset="0"/>
              </a:rPr>
              <a:t>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Consequences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Nature model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------------------------------------------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Supporting concepts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World configuration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26670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" y="19812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3276600"/>
            <a:ext cx="5334000" cy="3200400"/>
          </a:xfrm>
          <a:prstGeom prst="roundRect">
            <a:avLst>
              <a:gd name="adj" fmla="val 7282"/>
            </a:avLst>
          </a:prstGeom>
          <a:noFill/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410200" y="1981200"/>
            <a:ext cx="342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Idea: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Quickly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implement the game’s world in terms of foundational concepts.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28600" y="9144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2400" b="1" kern="0" dirty="0" smtClean="0">
                <a:solidFill>
                  <a:schemeClr val="accent3"/>
                </a:solidFill>
                <a:latin typeface="Calibri" pitchFamily="34" charset="0"/>
              </a:rPr>
              <a:t>A specification of a game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13" idx="2"/>
            <a:endCxn id="8" idx="0"/>
          </p:cNvCxnSpPr>
          <p:nvPr/>
        </p:nvCxnSpPr>
        <p:spPr>
          <a:xfrm rot="5400000">
            <a:off x="1981200" y="2514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248400" y="52578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Timeless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248400" y="46482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Dynamic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>
            <a:off x="4572000" y="4267201"/>
            <a:ext cx="1676400" cy="611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 flipV="1">
            <a:off x="4953000" y="5488632"/>
            <a:ext cx="1295400" cy="378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885525" y="4886425"/>
            <a:ext cx="2895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32766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25908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logical game model (Step 4)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228600" y="5867400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 Calculus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" y="3429000"/>
            <a:ext cx="19812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 Engine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438400" y="3429000"/>
            <a:ext cx="2819400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 Rules</a:t>
            </a:r>
            <a:endParaRPr lang="en-US" sz="1600" kern="0" noProof="0" dirty="0" smtClean="0">
              <a:solidFill>
                <a:srgbClr val="161A1C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noProof="0" dirty="0" smtClean="0">
                <a:solidFill>
                  <a:srgbClr val="161A1C"/>
                </a:solidFill>
                <a:latin typeface="Calibri" pitchFamily="34" charset="0"/>
              </a:rPr>
              <a:t>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Consequences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Nature model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------------------------------------------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Supporting concepts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World configuration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26670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Player Model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" y="19812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2514600"/>
            <a:ext cx="5334000" cy="3962400"/>
          </a:xfrm>
          <a:prstGeom prst="roundRect">
            <a:avLst>
              <a:gd name="adj" fmla="val 7282"/>
            </a:avLst>
          </a:prstGeom>
          <a:noFill/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410200" y="1981200"/>
            <a:ext cx="350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Idea: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Plug</a:t>
            </a:r>
            <a:r>
              <a:rPr lang="en-US" sz="2400" i="1" kern="0" dirty="0" smtClean="0">
                <a:solidFill>
                  <a:srgbClr val="161A1C"/>
                </a:solidFill>
                <a:latin typeface="Calibri" pitchFamily="34" charset="0"/>
              </a:rPr>
              <a:t> in your knowledge of players to improve model accuracy.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28600" y="9144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2400" b="1" kern="0" dirty="0" smtClean="0">
                <a:solidFill>
                  <a:schemeClr val="accent3"/>
                </a:solidFill>
                <a:latin typeface="Calibri" pitchFamily="34" charset="0"/>
              </a:rPr>
              <a:t>A model of expected play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13" idx="2"/>
            <a:endCxn id="8" idx="0"/>
          </p:cNvCxnSpPr>
          <p:nvPr/>
        </p:nvCxnSpPr>
        <p:spPr>
          <a:xfrm rot="5400000">
            <a:off x="2362200" y="2133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5486400" y="3657600"/>
            <a:ext cx="32004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Concepts: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</a:t>
            </a:r>
            <a:r>
              <a:rPr lang="en-US" sz="2400" kern="0" dirty="0" err="1" smtClean="0">
                <a:solidFill>
                  <a:srgbClr val="161A1C"/>
                </a:solidFill>
                <a:latin typeface="Calibri" pitchFamily="34" charset="0"/>
              </a:rPr>
              <a:t>player_asserts</a:t>
            </a:r>
            <a:endParaRPr lang="en-US" sz="2400" kern="0" dirty="0" smtClean="0">
              <a:solidFill>
                <a:srgbClr val="161A1C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</a:t>
            </a:r>
            <a:r>
              <a:rPr lang="en-US" sz="2400" kern="0" dirty="0" err="1" smtClean="0">
                <a:solidFill>
                  <a:srgbClr val="161A1C"/>
                </a:solidFill>
                <a:latin typeface="Calibri" pitchFamily="34" charset="0"/>
              </a:rPr>
              <a:t>player_forbids</a:t>
            </a:r>
            <a:endParaRPr lang="en-US" sz="2400" kern="0" dirty="0" smtClean="0">
              <a:solidFill>
                <a:srgbClr val="161A1C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885525" y="4886425"/>
            <a:ext cx="2895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32766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25908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logical game model (Step 5)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228600" y="5867400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 Calculus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" y="3429000"/>
            <a:ext cx="19812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 Engine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438400" y="3429000"/>
            <a:ext cx="2819400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 Rules</a:t>
            </a:r>
            <a:endParaRPr lang="en-US" sz="1600" kern="0" noProof="0" dirty="0" smtClean="0">
              <a:solidFill>
                <a:srgbClr val="161A1C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noProof="0" dirty="0" smtClean="0">
                <a:solidFill>
                  <a:srgbClr val="161A1C"/>
                </a:solidFill>
                <a:latin typeface="Calibri" pitchFamily="34" charset="0"/>
              </a:rPr>
              <a:t>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Consequences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Nature model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------------------------------------------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Supporting concepts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1600" kern="0" dirty="0" smtClean="0">
                <a:solidFill>
                  <a:srgbClr val="161A1C"/>
                </a:solidFill>
                <a:latin typeface="Calibri" pitchFamily="34" charset="0"/>
              </a:rPr>
              <a:t>World configuration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26670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Player Model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" y="19812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Speculative Assumptions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1828800"/>
            <a:ext cx="5334000" cy="4648200"/>
          </a:xfrm>
          <a:prstGeom prst="roundRect">
            <a:avLst>
              <a:gd name="adj" fmla="val 7282"/>
            </a:avLst>
          </a:prstGeom>
          <a:noFill/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410200" y="1981200"/>
            <a:ext cx="3276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Idea: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Throw on extra constraints to zoom-in on situations of interest.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28600" y="9144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2400" b="1" kern="0" dirty="0" smtClean="0">
                <a:solidFill>
                  <a:schemeClr val="accent3"/>
                </a:solidFill>
                <a:latin typeface="Calibri" pitchFamily="34" charset="0"/>
              </a:rPr>
              <a:t>A focused view of some play situation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13" idx="2"/>
            <a:endCxn id="8" idx="0"/>
          </p:cNvCxnSpPr>
          <p:nvPr/>
        </p:nvCxnSpPr>
        <p:spPr>
          <a:xfrm rot="5400000">
            <a:off x="2552700" y="1638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5638800" y="4038600"/>
            <a:ext cx="32004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Ask questions by…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Posing scenarios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Search with goals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Optimizing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cap="small" dirty="0" smtClean="0"/>
              <a:t>Ludocore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Assemble speculative assumptions.</a:t>
            </a:r>
          </a:p>
          <a:p>
            <a:pPr lvl="1"/>
            <a:r>
              <a:rPr lang="en-US" dirty="0" smtClean="0"/>
              <a:t>Request gameplay traces.</a:t>
            </a:r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Running the simulation…</a:t>
            </a:r>
          </a:p>
          <a:p>
            <a:pPr lvl="2"/>
            <a:r>
              <a:rPr lang="en-US" dirty="0" smtClean="0"/>
              <a:t>Forward</a:t>
            </a:r>
          </a:p>
          <a:p>
            <a:pPr lvl="2"/>
            <a:r>
              <a:rPr lang="en-US" dirty="0" smtClean="0"/>
              <a:t>Backward</a:t>
            </a:r>
          </a:p>
          <a:p>
            <a:pPr lvl="2"/>
            <a:r>
              <a:rPr lang="en-US" dirty="0" smtClean="0"/>
              <a:t>Sideways</a:t>
            </a:r>
          </a:p>
          <a:p>
            <a:pPr lvl="1"/>
            <a:r>
              <a:rPr lang="en-US" dirty="0" smtClean="0"/>
              <a:t>Structural queries</a:t>
            </a:r>
          </a:p>
          <a:p>
            <a:pPr lvl="1"/>
            <a:r>
              <a:rPr lang="en-US" dirty="0" smtClean="0"/>
              <a:t>Human playtesting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simulation…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059363"/>
          </a:xfrm>
        </p:spPr>
        <p:txBody>
          <a:bodyPr/>
          <a:lstStyle/>
          <a:p>
            <a:r>
              <a:rPr lang="en-US" dirty="0" smtClean="0"/>
              <a:t>Forward: </a:t>
            </a:r>
          </a:p>
          <a:p>
            <a:pPr lvl="1"/>
            <a:r>
              <a:rPr lang="en-US" dirty="0" smtClean="0"/>
              <a:t>Traces starting from some initial conditions</a:t>
            </a:r>
          </a:p>
          <a:p>
            <a:r>
              <a:rPr lang="en-US" dirty="0" smtClean="0"/>
              <a:t>Backward:</a:t>
            </a:r>
          </a:p>
          <a:p>
            <a:pPr lvl="1"/>
            <a:r>
              <a:rPr lang="en-US" dirty="0" smtClean="0"/>
              <a:t>Traces ending in some final conditions</a:t>
            </a:r>
          </a:p>
          <a:p>
            <a:r>
              <a:rPr lang="en-US" dirty="0" smtClean="0"/>
              <a:t>Sideways:</a:t>
            </a:r>
          </a:p>
          <a:p>
            <a:pPr lvl="1"/>
            <a:r>
              <a:rPr lang="en-US" dirty="0" smtClean="0"/>
              <a:t>Traces matching some conditions across time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343400" y="1371600"/>
            <a:ext cx="4724400" cy="4475071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mine(a1)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drain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drain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trade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mine(a2)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mine(a0)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down_to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mine(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space_canary_corpse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mine(c0)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down_to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(c)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down_to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(f)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up_to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(c)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up_to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down_to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(c)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happens(</a:t>
            </a:r>
            <a:r>
              <a:rPr lang="en-US" sz="1600" b="1" kern="0" dirty="0" err="1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down_to</a:t>
            </a:r>
            <a:r>
              <a:rPr lang="en-US" sz="1600" b="1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(f)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kern="0" dirty="0" smtClean="0">
                <a:solidFill>
                  <a:srgbClr val="161A1C"/>
                </a:solidFill>
                <a:latin typeface="Courier New" pitchFamily="49" charset="0"/>
                <a:cs typeface="Courier New" pitchFamily="49" charset="0"/>
              </a:rPr>
              <a:t>).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343400" y="5943600"/>
            <a:ext cx="27174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DrillBot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6000 event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trace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229600" cy="1524000"/>
          </a:xfrm>
        </p:spPr>
        <p:txBody>
          <a:bodyPr/>
          <a:lstStyle/>
          <a:p>
            <a:r>
              <a:rPr lang="en-US" dirty="0" smtClean="0"/>
              <a:t>Method:</a:t>
            </a:r>
          </a:p>
          <a:p>
            <a:pPr lvl="1"/>
            <a:r>
              <a:rPr lang="en-US" sz="2400" dirty="0" smtClean="0"/>
              <a:t>Mark certain elements of world configuration as flexible.</a:t>
            </a:r>
          </a:p>
          <a:p>
            <a:pPr lvl="1"/>
            <a:r>
              <a:rPr lang="en-US" sz="2400" dirty="0" smtClean="0"/>
              <a:t>Request gameplay traces including specific configurations.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667000"/>
            <a:ext cx="2819400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13793" t="28061" r="13793" b="13010"/>
          <a:stretch>
            <a:fillRect/>
          </a:stretch>
        </p:blipFill>
        <p:spPr bwMode="auto">
          <a:xfrm>
            <a:off x="762000" y="2667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 bwMode="auto">
          <a:xfrm>
            <a:off x="762000" y="556260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Determining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mine positions in Minesweeper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486400" y="563880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Placing roads, buildings, and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cliffs in Warzone 2100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57800" y="6248400"/>
            <a:ext cx="33153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rgbClr val="99FF33"/>
              </a:buClr>
            </a:pPr>
            <a:r>
              <a:rPr lang="en-US" sz="1200" kern="0" dirty="0" smtClean="0">
                <a:solidFill>
                  <a:srgbClr val="161A1C"/>
                </a:solidFill>
                <a:latin typeface="Calibri" pitchFamily="34" charset="0"/>
              </a:rPr>
              <a:t>http://warzone2100.org.uk/manual-diorama.html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playtesting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029200" cy="5059363"/>
          </a:xfrm>
        </p:spPr>
        <p:txBody>
          <a:bodyPr/>
          <a:lstStyle/>
          <a:p>
            <a:r>
              <a:rPr lang="en-US" dirty="0" smtClean="0"/>
              <a:t>Use a human </a:t>
            </a:r>
            <a:r>
              <a:rPr lang="en-US" dirty="0" err="1" smtClean="0"/>
              <a:t>playtester</a:t>
            </a:r>
            <a:r>
              <a:rPr lang="en-US" dirty="0" smtClean="0"/>
              <a:t> instead of the engine’s included solver. </a:t>
            </a:r>
            <a:r>
              <a:rPr lang="en-US" sz="1600" dirty="0" smtClean="0"/>
              <a:t>(Smith et al., 2009)</a:t>
            </a:r>
          </a:p>
          <a:p>
            <a:endParaRPr lang="en-US" dirty="0" smtClean="0"/>
          </a:p>
          <a:p>
            <a:r>
              <a:rPr lang="en-US" dirty="0" smtClean="0"/>
              <a:t>Answers for…</a:t>
            </a:r>
          </a:p>
          <a:p>
            <a:pPr lvl="1"/>
            <a:r>
              <a:rPr lang="en-US" dirty="0" smtClean="0"/>
              <a:t>Engagement?</a:t>
            </a:r>
          </a:p>
          <a:p>
            <a:pPr lvl="1"/>
            <a:r>
              <a:rPr lang="en-US" dirty="0" smtClean="0"/>
              <a:t>Fun?</a:t>
            </a:r>
          </a:p>
          <a:p>
            <a:pPr lvl="1"/>
            <a:r>
              <a:rPr lang="en-US" dirty="0" smtClean="0"/>
              <a:t>Hesitation?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455" t="5607" r="5455" b="2806"/>
          <a:stretch>
            <a:fillRect/>
          </a:stretch>
        </p:blipFill>
        <p:spPr bwMode="auto">
          <a:xfrm>
            <a:off x="5410200" y="990600"/>
            <a:ext cx="348342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810000"/>
            <a:ext cx="344874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cap="small" dirty="0" smtClean="0"/>
              <a:t>Ludocore</a:t>
            </a:r>
            <a:r>
              <a:rPr lang="en-US" dirty="0" smtClean="0"/>
              <a:t> doesn’t solve design problems.</a:t>
            </a:r>
          </a:p>
          <a:p>
            <a:pPr lvl="1"/>
            <a:r>
              <a:rPr lang="en-US" dirty="0" smtClean="0"/>
              <a:t>It provides </a:t>
            </a:r>
            <a:r>
              <a:rPr lang="en-US" i="1" dirty="0" smtClean="0"/>
              <a:t>intelligent feedback </a:t>
            </a:r>
            <a:r>
              <a:rPr lang="en-US" dirty="0" smtClean="0"/>
              <a:t>that helps humans solve design problems.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Forward simulation: “Here’s an obvious bug!”</a:t>
            </a:r>
          </a:p>
          <a:p>
            <a:pPr lvl="2"/>
            <a:r>
              <a:rPr lang="en-US" dirty="0" smtClean="0"/>
              <a:t>Backward simulation: “My puzzle has no shortcuts.”</a:t>
            </a:r>
          </a:p>
          <a:p>
            <a:pPr lvl="2"/>
            <a:r>
              <a:rPr lang="en-US" dirty="0" smtClean="0"/>
              <a:t>Structural queries: “99 new level designs!”</a:t>
            </a:r>
            <a:endParaRPr lang="en-US" dirty="0"/>
          </a:p>
          <a:p>
            <a:pPr lvl="2"/>
            <a:r>
              <a:rPr lang="en-US" dirty="0" smtClean="0"/>
              <a:t>Human playtesting: “Players always go left at the fork.”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/>
              <a:t>Ludocore</a:t>
            </a:r>
            <a:r>
              <a:rPr lang="en-US" dirty="0" smtClean="0"/>
              <a:t> provides a powerful representation for games and design expectations.</a:t>
            </a:r>
          </a:p>
          <a:p>
            <a:endParaRPr lang="en-US" dirty="0" smtClean="0"/>
          </a:p>
          <a:p>
            <a:r>
              <a:rPr lang="en-US" cap="small" dirty="0" smtClean="0"/>
              <a:t>Ludocore</a:t>
            </a:r>
            <a:r>
              <a:rPr lang="en-US" dirty="0" smtClean="0"/>
              <a:t> models supports focused, machine playtesting.</a:t>
            </a:r>
          </a:p>
          <a:p>
            <a:endParaRPr lang="en-US" dirty="0" smtClean="0"/>
          </a:p>
          <a:p>
            <a:r>
              <a:rPr lang="en-US" dirty="0" smtClean="0"/>
              <a:t>One logical game model can enable a variety of uses.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229600" cy="5059363"/>
          </a:xfrm>
          <a:prstGeom prst="rect">
            <a:avLst/>
          </a:prstGeom>
        </p:spPr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>
              <a:buNone/>
            </a:pPr>
            <a:r>
              <a:rPr lang="en-US" b="1" cap="small" dirty="0" smtClean="0">
                <a:solidFill>
                  <a:schemeClr val="accent3"/>
                </a:solidFill>
              </a:rPr>
              <a:t>Ludocore</a:t>
            </a:r>
            <a:r>
              <a:rPr lang="en-US" b="1" dirty="0" smtClean="0">
                <a:solidFill>
                  <a:schemeClr val="accent3"/>
                </a:solidFill>
              </a:rPr>
              <a:t> is a </a:t>
            </a:r>
            <a:r>
              <a:rPr lang="en-US" b="1" i="1" dirty="0" smtClean="0">
                <a:solidFill>
                  <a:schemeClr val="accent3"/>
                </a:solidFill>
              </a:rPr>
              <a:t>game engine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that helps you </a:t>
            </a:r>
            <a:r>
              <a:rPr lang="en-US" b="1" i="1" dirty="0" smtClean="0">
                <a:solidFill>
                  <a:schemeClr val="accent3"/>
                </a:solidFill>
              </a:rPr>
              <a:t>model videogames</a:t>
            </a:r>
            <a:r>
              <a:rPr lang="en-US" b="1" dirty="0" smtClean="0">
                <a:solidFill>
                  <a:schemeClr val="accent3"/>
                </a:solidFill>
              </a:rPr>
              <a:t>.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410200"/>
          </a:xfrm>
        </p:spPr>
        <p:txBody>
          <a:bodyPr>
            <a:normAutofit fontScale="62500" lnSpcReduction="20000"/>
          </a:bodyPr>
          <a:lstStyle/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endParaRPr lang="en-US" cap="small" dirty="0" smtClean="0"/>
          </a:p>
          <a:p>
            <a:r>
              <a:rPr lang="en-US" b="1" cap="small" dirty="0" smtClean="0"/>
              <a:t>Ludocore</a:t>
            </a:r>
            <a:r>
              <a:rPr lang="en-US" b="1" dirty="0" smtClean="0"/>
              <a:t>: A Logical Game Engine for Modeling Video Games</a:t>
            </a:r>
          </a:p>
          <a:p>
            <a:endParaRPr lang="en-US" dirty="0" smtClean="0"/>
          </a:p>
          <a:p>
            <a:r>
              <a:rPr lang="en-US" dirty="0" smtClean="0"/>
              <a:t>Presenter:</a:t>
            </a:r>
          </a:p>
          <a:p>
            <a:pPr lvl="1">
              <a:buNone/>
            </a:pPr>
            <a:r>
              <a:rPr lang="en-US" dirty="0" smtClean="0"/>
              <a:t>Adam M. Smith</a:t>
            </a:r>
          </a:p>
          <a:p>
            <a:pPr lvl="1">
              <a:buNone/>
            </a:pPr>
            <a:r>
              <a:rPr lang="en-US" dirty="0" smtClean="0"/>
              <a:t>amsmith@soe.ucsc.edu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00600" y="990600"/>
            <a:ext cx="4119254" cy="5486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 of a videogame?</a:t>
            </a:r>
            <a:endParaRPr lang="en-US" dirty="0"/>
          </a:p>
        </p:txBody>
      </p:sp>
      <p:pic>
        <p:nvPicPr>
          <p:cNvPr id="5" name="Motherloa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52400" y="2103426"/>
            <a:ext cx="4191000" cy="30591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Drillbot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4800600" y="2057400"/>
            <a:ext cx="4191000" cy="3143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 bwMode="auto">
          <a:xfrm>
            <a:off x="304800" y="990600"/>
            <a:ext cx="41148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Motherload</a:t>
            </a:r>
            <a:endParaRPr lang="en-US" sz="3600" kern="0" dirty="0" smtClean="0"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XGen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Studios, 2004)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800600" y="990600"/>
            <a:ext cx="41148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3600" kern="0" dirty="0" err="1" smtClean="0">
                <a:latin typeface="Calibri" pitchFamily="34" charset="0"/>
              </a:rPr>
              <a:t>DrillBot</a:t>
            </a:r>
            <a:r>
              <a:rPr lang="en-US" sz="3600" kern="0" dirty="0" smtClean="0">
                <a:latin typeface="Calibri" pitchFamily="34" charset="0"/>
              </a:rPr>
              <a:t> 6000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(Smith et al.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2009)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2400" y="5334000"/>
            <a:ext cx="419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complete game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800600" y="5334000"/>
            <a:ext cx="41147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playable game sketch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modeling a </a:t>
            </a: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complete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</a:t>
            </a:r>
            <a:endParaRPr lang="en-US" sz="2400" kern="0" dirty="0" smtClean="0">
              <a:solidFill>
                <a:srgbClr val="161A1C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models of videogames?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Models are </a:t>
            </a:r>
            <a:r>
              <a:rPr lang="en-US" i="1" dirty="0" smtClean="0"/>
              <a:t>easier</a:t>
            </a:r>
            <a:r>
              <a:rPr lang="en-US" dirty="0" smtClean="0"/>
              <a:t> to build than complete games.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	AND</a:t>
            </a:r>
          </a:p>
          <a:p>
            <a:r>
              <a:rPr lang="en-US" dirty="0" smtClean="0"/>
              <a:t>Playtesting these models leads to </a:t>
            </a:r>
            <a:r>
              <a:rPr lang="en-US" i="1" dirty="0" smtClean="0"/>
              <a:t>understanding</a:t>
            </a:r>
            <a:r>
              <a:rPr lang="en-US" dirty="0" smtClean="0"/>
              <a:t> of design ideas.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057400"/>
            <a:ext cx="1657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115310" lon="2810682" rev="19827862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“Game engines”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6400800" cy="5059363"/>
          </a:xfrm>
        </p:spPr>
        <p:txBody>
          <a:bodyPr/>
          <a:lstStyle/>
          <a:p>
            <a:r>
              <a:rPr lang="en-US" dirty="0" smtClean="0"/>
              <a:t>Conventional game engines:</a:t>
            </a:r>
          </a:p>
          <a:p>
            <a:pPr lvl="1"/>
            <a:r>
              <a:rPr lang="en-US" dirty="0" smtClean="0"/>
              <a:t>Solutions to game programming problems (</a:t>
            </a:r>
            <a:r>
              <a:rPr lang="en-US" i="1" dirty="0" smtClean="0"/>
              <a:t>physics, graphics, sound, network, 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API or scripting language</a:t>
            </a:r>
          </a:p>
          <a:p>
            <a:pPr lvl="1"/>
            <a:endParaRPr lang="en-US" dirty="0" smtClean="0"/>
          </a:p>
          <a:p>
            <a:r>
              <a:rPr lang="en-US" cap="small" dirty="0" smtClean="0"/>
              <a:t>Ludocore</a:t>
            </a:r>
            <a:r>
              <a:rPr lang="en-US" dirty="0" smtClean="0"/>
              <a:t> (a logical game engine):</a:t>
            </a:r>
          </a:p>
          <a:p>
            <a:pPr lvl="1"/>
            <a:r>
              <a:rPr lang="en-US" dirty="0" smtClean="0"/>
              <a:t>Solutions to logical game modeling problems (</a:t>
            </a:r>
            <a:r>
              <a:rPr lang="en-US" i="1" dirty="0" smtClean="0"/>
              <a:t>actions, effects, expectations about players, 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Sketching language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-15686" t="-61538" r="-15260" b="-43590"/>
          <a:stretch>
            <a:fillRect/>
          </a:stretch>
        </p:blipFill>
        <p:spPr bwMode="auto">
          <a:xfrm>
            <a:off x="6858000" y="4495800"/>
            <a:ext cx="1828800" cy="762000"/>
          </a:xfrm>
          <a:prstGeom prst="rect">
            <a:avLst/>
          </a:prstGeom>
          <a:solidFill>
            <a:schemeClr val="bg1"/>
          </a:solidFill>
          <a:ln w="34925">
            <a:noFill/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114300" prst="hardEdge"/>
            <a:bevelB prst="softRound"/>
          </a:sp3d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1430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Modeling approaches</a:t>
            </a:r>
          </a:p>
          <a:p>
            <a:r>
              <a:rPr lang="en-US" dirty="0" smtClean="0"/>
              <a:t>Building up a logical game model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Perspective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State-transition formalisms</a:t>
            </a:r>
          </a:p>
          <a:p>
            <a:pPr lvl="1"/>
            <a:r>
              <a:rPr lang="en-US" dirty="0" smtClean="0"/>
              <a:t>State over time leading to rewards…</a:t>
            </a:r>
          </a:p>
          <a:p>
            <a:pPr lvl="1"/>
            <a:r>
              <a:rPr lang="en-US" dirty="0" smtClean="0"/>
              <a:t>…but games have </a:t>
            </a:r>
            <a:r>
              <a:rPr lang="en-US" i="1" dirty="0" smtClean="0"/>
              <a:t>rules</a:t>
            </a:r>
          </a:p>
          <a:p>
            <a:r>
              <a:rPr lang="en-US" dirty="0" smtClean="0"/>
              <a:t>Game Description Language </a:t>
            </a:r>
            <a:r>
              <a:rPr lang="en-US" sz="1400" dirty="0" smtClean="0"/>
              <a:t>(Love et al., 2004)</a:t>
            </a:r>
          </a:p>
          <a:p>
            <a:pPr lvl="1"/>
            <a:r>
              <a:rPr lang="en-US" dirty="0" smtClean="0"/>
              <a:t>Representation using logic programs</a:t>
            </a:r>
          </a:p>
          <a:p>
            <a:pPr lvl="1"/>
            <a:r>
              <a:rPr lang="en-US" dirty="0" smtClean="0"/>
              <a:t>Game concepts (players, moves, goals)</a:t>
            </a:r>
          </a:p>
          <a:p>
            <a:r>
              <a:rPr lang="en-US" dirty="0" smtClean="0"/>
              <a:t>Event calculus for game modeling </a:t>
            </a:r>
            <a:r>
              <a:rPr lang="en-US" sz="1400" dirty="0" smtClean="0"/>
              <a:t>(Nelson et al., 2008)</a:t>
            </a:r>
          </a:p>
          <a:p>
            <a:pPr lvl="1"/>
            <a:r>
              <a:rPr lang="en-US" dirty="0" smtClean="0"/>
              <a:t>Independently modifiable rules</a:t>
            </a:r>
          </a:p>
          <a:p>
            <a:pPr lvl="1"/>
            <a:r>
              <a:rPr lang="en-US" dirty="0" smtClean="0"/>
              <a:t>“Commonsense law of inertia”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rot="5400000">
            <a:off x="885525" y="4886425"/>
            <a:ext cx="2895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logical game model (Step 0)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228600" y="5867400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" y="3429000"/>
            <a:ext cx="19812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438400" y="3429000"/>
            <a:ext cx="2819400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26670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" y="19812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1828800"/>
            <a:ext cx="5334000" cy="4648200"/>
          </a:xfrm>
          <a:prstGeom prst="roundRect">
            <a:avLst>
              <a:gd name="adj" fmla="val 7282"/>
            </a:avLst>
          </a:prstGeom>
          <a:noFill/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562600" y="1988403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box is a pile of logical assertions.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28600" y="9144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complete, logical game model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248400" y="52578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Common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248400" y="46482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Game-specific</a:t>
            </a:r>
          </a:p>
        </p:txBody>
      </p:sp>
      <p:cxnSp>
        <p:nvCxnSpPr>
          <p:cNvPr id="31" name="Straight Arrow Connector 30"/>
          <p:cNvCxnSpPr>
            <a:stCxn id="27" idx="1"/>
            <a:endCxn id="3" idx="3"/>
          </p:cNvCxnSpPr>
          <p:nvPr/>
        </p:nvCxnSpPr>
        <p:spPr>
          <a:xfrm rot="10800000" flipV="1">
            <a:off x="2209800" y="5488633"/>
            <a:ext cx="40386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4" idx="3"/>
          </p:cNvCxnSpPr>
          <p:nvPr/>
        </p:nvCxnSpPr>
        <p:spPr>
          <a:xfrm rot="10800000">
            <a:off x="2209800" y="4533901"/>
            <a:ext cx="4038600" cy="9547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  <a:endCxn id="7" idx="3"/>
          </p:cNvCxnSpPr>
          <p:nvPr/>
        </p:nvCxnSpPr>
        <p:spPr>
          <a:xfrm rot="10800000">
            <a:off x="5257800" y="2212033"/>
            <a:ext cx="990600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1"/>
            <a:endCxn id="6" idx="3"/>
          </p:cNvCxnSpPr>
          <p:nvPr/>
        </p:nvCxnSpPr>
        <p:spPr>
          <a:xfrm rot="10800000">
            <a:off x="5257800" y="2897833"/>
            <a:ext cx="9906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  <a:endCxn id="5" idx="3"/>
          </p:cNvCxnSpPr>
          <p:nvPr/>
        </p:nvCxnSpPr>
        <p:spPr>
          <a:xfrm rot="10800000">
            <a:off x="5257800" y="4876801"/>
            <a:ext cx="990600" cy="2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0" y="32766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8600" y="25908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5400000">
            <a:off x="885525" y="4886425"/>
            <a:ext cx="2895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" y="32766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25908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logical game model (Step 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228600" y="5867400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Event Calculus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28600" y="3429000"/>
            <a:ext cx="19812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438400" y="3429000"/>
            <a:ext cx="2819400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26670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" y="1981200"/>
            <a:ext cx="5029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61A1C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5715000"/>
            <a:ext cx="2286000" cy="762000"/>
          </a:xfrm>
          <a:prstGeom prst="roundRect">
            <a:avLst>
              <a:gd name="adj" fmla="val 7282"/>
            </a:avLst>
          </a:prstGeom>
          <a:noFill/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410200" y="1988403"/>
            <a:ext cx="320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Idea: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small set of axioms defines truth-over-time.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28600" y="9144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lang="en-US" sz="2400" b="1" kern="0" dirty="0" smtClean="0">
                <a:solidFill>
                  <a:schemeClr val="accent3"/>
                </a:solidFill>
                <a:latin typeface="Calibri" pitchFamily="34" charset="0"/>
              </a:rPr>
              <a:t>Temporal logic foundations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>
            <a:stCxn id="26" idx="2"/>
            <a:endCxn id="8" idx="0"/>
          </p:cNvCxnSpPr>
          <p:nvPr/>
        </p:nvCxnSpPr>
        <p:spPr>
          <a:xfrm rot="5400000">
            <a:off x="0" y="2971800"/>
            <a:ext cx="39624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5486400" y="3657600"/>
            <a:ext cx="320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Concepts: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</a:t>
            </a:r>
            <a:r>
              <a:rPr lang="en-US" sz="2400" kern="0" dirty="0" err="1" smtClean="0">
                <a:solidFill>
                  <a:srgbClr val="161A1C"/>
                </a:solidFill>
                <a:latin typeface="Calibri" pitchFamily="34" charset="0"/>
              </a:rPr>
              <a:t>timepoints</a:t>
            </a: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</a:t>
            </a:r>
            <a:r>
              <a:rPr lang="en-US" sz="2400" kern="0" dirty="0" err="1" smtClean="0">
                <a:solidFill>
                  <a:srgbClr val="161A1C"/>
                </a:solidFill>
                <a:latin typeface="Calibri" pitchFamily="34" charset="0"/>
              </a:rPr>
              <a:t>fluents</a:t>
            </a:r>
            <a:endParaRPr lang="en-US" sz="2400" kern="0" dirty="0" smtClean="0">
              <a:solidFill>
                <a:srgbClr val="161A1C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events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initiation/termination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Arial" pitchFamily="34" charset="0"/>
              <a:buChar char="•"/>
              <a:tabLst/>
            </a:pPr>
            <a:r>
              <a:rPr lang="en-US" sz="2400" kern="0" dirty="0" smtClean="0">
                <a:solidFill>
                  <a:srgbClr val="161A1C"/>
                </a:solidFill>
                <a:latin typeface="Calibri" pitchFamily="34" charset="0"/>
              </a:rPr>
              <a:t> </a:t>
            </a:r>
            <a:r>
              <a:rPr lang="en-US" sz="2400" b="1" kern="0" dirty="0" smtClean="0">
                <a:solidFill>
                  <a:schemeClr val="accent3"/>
                </a:solidFill>
                <a:latin typeface="Calibri" pitchFamily="34" charset="0"/>
              </a:rPr>
              <a:t>traces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s4">
  <a:themeElements>
    <a:clrScheme name="Custom 1">
      <a:dk1>
        <a:srgbClr val="1F2427"/>
      </a:dk1>
      <a:lt1>
        <a:srgbClr val="FFFFFF"/>
      </a:lt1>
      <a:dk2>
        <a:srgbClr val="1F2427"/>
      </a:dk2>
      <a:lt2>
        <a:srgbClr val="FFFFFF"/>
      </a:lt2>
      <a:accent1>
        <a:srgbClr val="C2FF85"/>
      </a:accent1>
      <a:accent2>
        <a:srgbClr val="BDE9FF"/>
      </a:accent2>
      <a:accent3>
        <a:srgbClr val="00B0F0"/>
      </a:accent3>
      <a:accent4>
        <a:srgbClr val="99FF33"/>
      </a:accent4>
      <a:accent5>
        <a:srgbClr val="1F2427"/>
      </a:accent5>
      <a:accent6>
        <a:srgbClr val="71828D"/>
      </a:accent6>
      <a:hlink>
        <a:srgbClr val="00B0F0"/>
      </a:hlink>
      <a:folHlink>
        <a:srgbClr val="71828D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9FF33"/>
          </a:buClr>
          <a:buSzTx/>
          <a:buFont typeface="Wingdings" pitchFamily="2" charset="2"/>
          <a:buNone/>
          <a:tabLst/>
          <a:defRPr kumimoji="0" sz="2400" b="0" i="0" u="none" strike="noStrike" kern="0" cap="none" spc="0" normalizeH="0" baseline="0" noProof="0" dirty="0" smtClean="0">
            <a:ln>
              <a:noFill/>
            </a:ln>
            <a:solidFill>
              <a:srgbClr val="161A1C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e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4C76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FE0B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CF7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5E4C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CF7F"/>
        </a:accent1>
        <a:accent2>
          <a:srgbClr val="38577C"/>
        </a:accent2>
        <a:accent3>
          <a:srgbClr val="FFFFFF"/>
        </a:accent3>
        <a:accent4>
          <a:srgbClr val="000000"/>
        </a:accent4>
        <a:accent5>
          <a:srgbClr val="D5E4C0"/>
        </a:accent5>
        <a:accent6>
          <a:srgbClr val="324E70"/>
        </a:accent6>
        <a:hlink>
          <a:srgbClr val="7B9CC4"/>
        </a:hlink>
        <a:folHlink>
          <a:srgbClr val="5873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CF7F"/>
        </a:accent1>
        <a:accent2>
          <a:srgbClr val="38577C"/>
        </a:accent2>
        <a:accent3>
          <a:srgbClr val="FFFFFF"/>
        </a:accent3>
        <a:accent4>
          <a:srgbClr val="000000"/>
        </a:accent4>
        <a:accent5>
          <a:srgbClr val="D5E4C0"/>
        </a:accent5>
        <a:accent6>
          <a:srgbClr val="324E70"/>
        </a:accent6>
        <a:hlink>
          <a:srgbClr val="5882B4"/>
        </a:hlink>
        <a:folHlink>
          <a:srgbClr val="58732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2078</Words>
  <Application>Microsoft Office PowerPoint</Application>
  <PresentationFormat>On-screen Show (4:3)</PresentationFormat>
  <Paragraphs>323</Paragraphs>
  <Slides>20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Courier New</vt:lpstr>
      <vt:lpstr>Trebuchet MS</vt:lpstr>
      <vt:lpstr>eis4</vt:lpstr>
      <vt:lpstr>Ludocore: A Logical Game Engine for Modeling Videogames</vt:lpstr>
      <vt:lpstr>Slide 2</vt:lpstr>
      <vt:lpstr>What is a model of a videogame?</vt:lpstr>
      <vt:lpstr>Why build models of videogames?</vt:lpstr>
      <vt:lpstr>“Game engines”</vt:lpstr>
      <vt:lpstr>Outline</vt:lpstr>
      <vt:lpstr>Modeling Approaches</vt:lpstr>
      <vt:lpstr>Building up a logical game model (Step 0)</vt:lpstr>
      <vt:lpstr>Building up a logical game model (Step 1)</vt:lpstr>
      <vt:lpstr>Building up a logical game model (Step 2)</vt:lpstr>
      <vt:lpstr>Building up a logical game model (Step 3)</vt:lpstr>
      <vt:lpstr>Building up a logical game model (Step 4)</vt:lpstr>
      <vt:lpstr>Building up a logical game model (Step 5)</vt:lpstr>
      <vt:lpstr>Using Ludocore models</vt:lpstr>
      <vt:lpstr>Running the simulation…</vt:lpstr>
      <vt:lpstr>Structural queries</vt:lpstr>
      <vt:lpstr>Human playtesting</vt:lpstr>
      <vt:lpstr>Perspective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</dc:creator>
  <cp:lastModifiedBy>adam</cp:lastModifiedBy>
  <cp:revision>105</cp:revision>
  <dcterms:created xsi:type="dcterms:W3CDTF">2009-05-20T01:32:47Z</dcterms:created>
  <dcterms:modified xsi:type="dcterms:W3CDTF">2010-08-19T07:01:47Z</dcterms:modified>
</cp:coreProperties>
</file>