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11"/>
    <p:restoredTop sz="77087"/>
  </p:normalViewPr>
  <p:slideViewPr>
    <p:cSldViewPr snapToGrid="0">
      <p:cViewPr varScale="1">
        <p:scale>
          <a:sx n="173" d="100"/>
          <a:sy n="173" d="100"/>
        </p:scale>
        <p:origin x="4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235FF3-F1A2-DB4A-972B-B20B7DA2CD8E}" type="datetimeFigureOut">
              <a:rPr lang="en-US" smtClean="0"/>
              <a:t>11/17/24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761EE-6C92-A143-A7CF-16C117B31DF6}" type="slidenum">
              <a:rPr lang="en-US" smtClean="0"/>
              <a:t>‹#›</a:t>
            </a:fld>
            <a:endParaRPr lang="en-US"/>
          </a:p>
        </p:txBody>
      </p:sp>
    </p:spTree>
    <p:extLst>
      <p:ext uri="{BB962C8B-B14F-4D97-AF65-F5344CB8AC3E}">
        <p14:creationId xmlns:p14="http://schemas.microsoft.com/office/powerpoint/2010/main" val="783514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6761EE-6C92-A143-A7CF-16C117B31DF6}" type="slidenum">
              <a:rPr lang="en-US" smtClean="0"/>
              <a:t>1</a:t>
            </a:fld>
            <a:endParaRPr lang="en-US"/>
          </a:p>
        </p:txBody>
      </p:sp>
    </p:spTree>
    <p:extLst>
      <p:ext uri="{BB962C8B-B14F-4D97-AF65-F5344CB8AC3E}">
        <p14:creationId xmlns:p14="http://schemas.microsoft.com/office/powerpoint/2010/main" val="407300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SIFT algorithm detects keypoints that are invariant to scale, rotation, and lighting changes. These keypoints are typically corners, edges, or blobs in the image—regions rich in texture or intensity variation.</a:t>
            </a:r>
          </a:p>
          <a:p>
            <a:pPr marL="171450" indent="-171450">
              <a:buFont typeface="Arial" panose="020B0604020202020204" pitchFamily="34" charset="0"/>
              <a:buChar char="•"/>
            </a:pPr>
            <a:r>
              <a:rPr lang="en-US" dirty="0"/>
              <a:t>For each keypoint, SIFT computes a descriptor, which is a vector representation summarizing the local gradient information around that keypoint.</a:t>
            </a:r>
          </a:p>
          <a:p>
            <a:endParaRPr lang="en-US" dirty="0"/>
          </a:p>
          <a:p>
            <a:r>
              <a:rPr lang="en-US" dirty="0"/>
              <a:t>SIFT has several hyperparameters that influence its behavior and performance:</a:t>
            </a:r>
          </a:p>
          <a:p>
            <a:pPr>
              <a:buFont typeface="+mj-lt"/>
              <a:buAutoNum type="arabicPeriod"/>
            </a:pPr>
            <a:r>
              <a:rPr lang="en-US" b="0" dirty="0" err="1"/>
              <a:t>nfeatures</a:t>
            </a:r>
            <a:r>
              <a:rPr lang="en-US" b="0" dirty="0"/>
              <a:t>:</a:t>
            </a:r>
            <a:br>
              <a:rPr lang="en-US" b="0" dirty="0"/>
            </a:br>
            <a:r>
              <a:rPr lang="en-US" b="0" dirty="0"/>
              <a:t>The maximum number of keypoints to retain. Increasing this allows SIFT to capture more features but may include less significant ones.</a:t>
            </a:r>
          </a:p>
          <a:p>
            <a:pPr>
              <a:buFont typeface="+mj-lt"/>
              <a:buAutoNum type="arabicPeriod"/>
            </a:pPr>
            <a:r>
              <a:rPr lang="en-US" b="0" dirty="0" err="1"/>
              <a:t>contrastThreshold</a:t>
            </a:r>
            <a:r>
              <a:rPr lang="en-US" b="0" dirty="0"/>
              <a:t>:</a:t>
            </a:r>
            <a:br>
              <a:rPr lang="en-US" b="0" dirty="0"/>
            </a:br>
            <a:r>
              <a:rPr lang="en-US" b="0" dirty="0"/>
              <a:t>Determines the minimum contrast required for a keypoint to be retained. Lowering this threshold allows SIFT to detect more keypoints in low-contrast areas, reducing the likelihood of dropping images.</a:t>
            </a:r>
          </a:p>
          <a:p>
            <a:pPr>
              <a:buFont typeface="+mj-lt"/>
              <a:buAutoNum type="arabicPeriod"/>
            </a:pPr>
            <a:r>
              <a:rPr lang="en-US" b="0" dirty="0" err="1"/>
              <a:t>edgeThreshold</a:t>
            </a:r>
            <a:r>
              <a:rPr lang="en-US" b="0" dirty="0"/>
              <a:t>:</a:t>
            </a:r>
            <a:br>
              <a:rPr lang="en-US" b="0" dirty="0"/>
            </a:br>
            <a:r>
              <a:rPr lang="en-US" b="0" dirty="0"/>
              <a:t>Filters out keypoints that are along edges, which might be less distinctive. Lowering this value retains more edge-related keypoints.</a:t>
            </a:r>
          </a:p>
          <a:p>
            <a:pPr>
              <a:buFont typeface="+mj-lt"/>
              <a:buAutoNum type="arabicPeriod"/>
            </a:pPr>
            <a:r>
              <a:rPr lang="en-US" b="0" dirty="0"/>
              <a:t>sigma:</a:t>
            </a:r>
            <a:br>
              <a:rPr lang="en-US" b="0" dirty="0"/>
            </a:br>
            <a:r>
              <a:rPr lang="en-US" b="0" dirty="0"/>
              <a:t>Determines the amount of Gaussian smoothing applied at the first layer of the scale space. Higher values blur the image more, which can influence keypoint detection.</a:t>
            </a:r>
          </a:p>
          <a:p>
            <a:pPr>
              <a:buFont typeface="+mj-lt"/>
              <a:buAutoNum type="arabicPeriod"/>
            </a:pPr>
            <a:r>
              <a:rPr lang="en-US" b="0" dirty="0" err="1"/>
              <a:t>octaveLayers</a:t>
            </a:r>
            <a:r>
              <a:rPr lang="en-US" b="0" dirty="0"/>
              <a:t>:</a:t>
            </a:r>
            <a:br>
              <a:rPr lang="en-US" b="0" dirty="0"/>
            </a:br>
            <a:r>
              <a:rPr lang="en-US" b="0" dirty="0"/>
              <a:t>Number of intervals in </a:t>
            </a:r>
            <a:r>
              <a:rPr lang="en-US" dirty="0"/>
              <a:t>each octave of the scale space. Increasing this helps detect keypoints more precisely across scales but increases computation time.</a:t>
            </a:r>
          </a:p>
          <a:p>
            <a:pPr>
              <a:buFont typeface="+mj-lt"/>
              <a:buAutoNum type="arabicPeriod"/>
            </a:pPr>
            <a:endParaRPr lang="en-US" dirty="0"/>
          </a:p>
          <a:p>
            <a:pPr>
              <a:buFontTx/>
              <a:buNone/>
            </a:pPr>
            <a:r>
              <a:rPr lang="en-US" dirty="0"/>
              <a:t>Direct Impact on Training:</a:t>
            </a:r>
          </a:p>
          <a:p>
            <a:pPr>
              <a:buFontTx/>
              <a:buNone/>
            </a:pPr>
            <a:r>
              <a:rPr lang="en-US" dirty="0"/>
              <a:t>Rather than clustering descriptors or transforming them into histograms, you could directly </a:t>
            </a:r>
            <a:r>
              <a:rPr lang="en-US" b="1" dirty="0"/>
              <a:t>truncate or pad SIFT descriptors</a:t>
            </a:r>
            <a:r>
              <a:rPr lang="en-US" dirty="0"/>
              <a:t> to a fixed length and feed them into a dense layer. This approach skips the need for clustering and histogram computation, minimizing additional preprocessing.</a:t>
            </a:r>
          </a:p>
          <a:p>
            <a:pPr>
              <a:buFontTx/>
              <a:buNone/>
            </a:pPr>
            <a:r>
              <a:rPr lang="en-US" dirty="0"/>
              <a:t>By transforming the variable-length SIFT descriptors into a fixed-size input vector that can be directly passed to a dense layer.</a:t>
            </a:r>
          </a:p>
          <a:p>
            <a:pPr>
              <a:buFontTx/>
              <a:buNone/>
            </a:pPr>
            <a:endParaRPr lang="en-US" dirty="0"/>
          </a:p>
          <a:p>
            <a:pPr>
              <a:buFontTx/>
              <a:buNone/>
            </a:pPr>
            <a:r>
              <a:rPr lang="en-US" dirty="0"/>
              <a:t>Indirect Effect on Training:</a:t>
            </a:r>
          </a:p>
          <a:p>
            <a:pPr>
              <a:buFontTx/>
              <a:buNone/>
            </a:pPr>
            <a:r>
              <a:rPr lang="en-US" dirty="0"/>
              <a:t>By filtering out images without keypoints, SIFT ensures that the CNN trains on a dataset where every image is rich in features. This can improve the model’s accuracy and robustness for feature-rich data but might limit its ability to generalize to less distinctive images.</a:t>
            </a:r>
          </a:p>
          <a:p>
            <a:pPr>
              <a:buFontTx/>
              <a:buNone/>
            </a:pPr>
            <a:endParaRPr lang="en-US" dirty="0"/>
          </a:p>
          <a:p>
            <a:pPr>
              <a:buFontTx/>
              <a:buNone/>
            </a:pPr>
            <a:endParaRPr lang="en-US" dirty="0"/>
          </a:p>
        </p:txBody>
      </p:sp>
      <p:sp>
        <p:nvSpPr>
          <p:cNvPr id="4" name="Slide Number Placeholder 3"/>
          <p:cNvSpPr>
            <a:spLocks noGrp="1"/>
          </p:cNvSpPr>
          <p:nvPr>
            <p:ph type="sldNum" sz="quarter" idx="5"/>
          </p:nvPr>
        </p:nvSpPr>
        <p:spPr/>
        <p:txBody>
          <a:bodyPr/>
          <a:lstStyle/>
          <a:p>
            <a:fld id="{1C6761EE-6C92-A143-A7CF-16C117B31DF6}" type="slidenum">
              <a:rPr lang="en-US" smtClean="0"/>
              <a:t>2</a:t>
            </a:fld>
            <a:endParaRPr lang="en-US"/>
          </a:p>
        </p:txBody>
      </p:sp>
    </p:spTree>
    <p:extLst>
      <p:ext uri="{BB962C8B-B14F-4D97-AF65-F5344CB8AC3E}">
        <p14:creationId xmlns:p14="http://schemas.microsoft.com/office/powerpoint/2010/main" val="1759080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CNNs excel at identifying spatial hierarchies of features within images, making them ideal for tasks such as this one.</a:t>
            </a:r>
          </a:p>
          <a:p>
            <a:pPr marL="171450" indent="-171450">
              <a:buFont typeface="Arial" panose="020B0604020202020204" pitchFamily="34" charset="0"/>
              <a:buChar char="•"/>
            </a:pPr>
            <a:r>
              <a:rPr lang="en-US" sz="1200" dirty="0"/>
              <a:t>The model is structured with several interconnected layers, each serving a specific function in the learning process.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1. The first stage is the input layer specifying the 128x128 images, which is the shape of the data.</a:t>
            </a:r>
          </a:p>
          <a:p>
            <a:pPr marL="171450" indent="-171450">
              <a:buFont typeface="Arial" panose="020B0604020202020204" pitchFamily="34" charset="0"/>
              <a:buChar char="•"/>
            </a:pPr>
            <a:r>
              <a:rPr lang="en-US" sz="1200" dirty="0"/>
              <a:t>2. Next is the</a:t>
            </a:r>
            <a:r>
              <a:rPr lang="en-US" sz="1200" b="0" dirty="0"/>
              <a:t> 2D convolutional layer with 32 filters of size 3x3. Each </a:t>
            </a:r>
            <a:r>
              <a:rPr lang="en-US" sz="1200" dirty="0"/>
              <a:t>filter scans the input image to detect local patterns like edges and textures.  Also in this layer is the </a:t>
            </a:r>
            <a:r>
              <a:rPr lang="en-US" sz="1200" dirty="0" err="1"/>
              <a:t>relu</a:t>
            </a:r>
            <a:r>
              <a:rPr lang="en-US" sz="1200" dirty="0"/>
              <a:t> (Rectified Linear Unit) activation function which introduces non-linearity.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3. This is </a:t>
            </a:r>
            <a:r>
              <a:rPr lang="en-US" sz="1200" b="0" dirty="0"/>
              <a:t>a max pooling layer </a:t>
            </a:r>
            <a:r>
              <a:rPr lang="en-US" sz="1200" dirty="0"/>
              <a:t>that </a:t>
            </a:r>
            <a:r>
              <a:rPr lang="en-US" sz="1200" dirty="0" err="1"/>
              <a:t>downsamples</a:t>
            </a:r>
            <a:r>
              <a:rPr lang="en-US" sz="1200" dirty="0"/>
              <a:t> the output of the previous convolutional layer by taking the maximum value in </a:t>
            </a:r>
            <a:r>
              <a:rPr lang="en-US" sz="1200" b="0" dirty="0"/>
              <a:t>each 2x2 </a:t>
            </a:r>
            <a:r>
              <a:rPr lang="en-US" sz="1200" dirty="0"/>
              <a:t>region. This reduces the spatial dimensions of the feature maps, making the model more computationally efficient and less sensitive to small shifts or distortions in the input.</a:t>
            </a:r>
          </a:p>
          <a:p>
            <a:pPr marL="171450" indent="-171450">
              <a:buFont typeface="Arial" panose="020B0604020202020204" pitchFamily="34" charset="0"/>
              <a:buChar char="•"/>
            </a:pPr>
            <a:r>
              <a:rPr lang="en-US" sz="1200" dirty="0"/>
              <a:t>4. Then another </a:t>
            </a:r>
            <a:r>
              <a:rPr lang="en-US" sz="1200" b="0" dirty="0"/>
              <a:t>2D convolutional layer</a:t>
            </a:r>
            <a:r>
              <a:rPr lang="en-US" sz="1200" dirty="0"/>
              <a:t>, but this time with </a:t>
            </a:r>
            <a:r>
              <a:rPr lang="en-US" sz="1200" b="0" dirty="0"/>
              <a:t>64 filters of size 3x3. </a:t>
            </a:r>
            <a:r>
              <a:rPr lang="en-US" sz="1200" dirty="0"/>
              <a:t>It builds on the features detected by the first convolutional layer, learning more complex and abstract patterns. The </a:t>
            </a:r>
            <a:r>
              <a:rPr lang="en-US" sz="1200" dirty="0" err="1"/>
              <a:t>relu</a:t>
            </a:r>
            <a:r>
              <a:rPr lang="en-US" sz="1200" dirty="0"/>
              <a:t> activation again helps capture non-linear patterns in the data.</a:t>
            </a:r>
          </a:p>
          <a:p>
            <a:pPr marL="171450" indent="-171450">
              <a:buFont typeface="Arial" panose="020B0604020202020204" pitchFamily="34" charset="0"/>
              <a:buChar char="•"/>
            </a:pPr>
            <a:r>
              <a:rPr lang="en-US" sz="1200" dirty="0"/>
              <a:t>5. Next is another </a:t>
            </a:r>
            <a:r>
              <a:rPr lang="en-US" sz="1200" b="0" dirty="0"/>
              <a:t>max pooling layer</a:t>
            </a:r>
            <a:r>
              <a:rPr lang="en-US" sz="1200" dirty="0"/>
              <a:t>, which further reduces the spatial dimensions of the feature maps from the second convolutional layer. This helps in reducing computational load while preserving the most important features detected.</a:t>
            </a:r>
          </a:p>
          <a:p>
            <a:pPr marL="171450" indent="-171450">
              <a:buFont typeface="Arial" panose="020B0604020202020204" pitchFamily="34" charset="0"/>
              <a:buChar char="•"/>
            </a:pPr>
            <a:r>
              <a:rPr lang="en-US" sz="1200" dirty="0"/>
              <a:t>6. A flattening layer </a:t>
            </a:r>
            <a:r>
              <a:rPr lang="en-US" sz="1200" b="0" dirty="0"/>
              <a:t>flattens</a:t>
            </a:r>
            <a:r>
              <a:rPr lang="en-US" sz="1200" dirty="0"/>
              <a:t> the 2D feature maps into a 1D vector, preparing the data for the fully connected dense layers. It bridges the convolutional layers (which extract spatial features) with the dense layers (which handle classification).</a:t>
            </a:r>
          </a:p>
          <a:p>
            <a:pPr marL="171450" indent="-171450">
              <a:buFont typeface="Arial" panose="020B0604020202020204" pitchFamily="34" charset="0"/>
              <a:buChar char="•"/>
            </a:pPr>
            <a:r>
              <a:rPr lang="en-US" sz="1200" dirty="0"/>
              <a:t>7. A </a:t>
            </a:r>
            <a:r>
              <a:rPr lang="en-US" sz="1200" b="0" dirty="0"/>
              <a:t>fully connected layer </a:t>
            </a:r>
            <a:r>
              <a:rPr lang="en-US" sz="1200" dirty="0"/>
              <a:t>with </a:t>
            </a:r>
            <a:r>
              <a:rPr lang="en-US" sz="1200" b="0" dirty="0"/>
              <a:t>128 neurons is next</a:t>
            </a:r>
            <a:r>
              <a:rPr lang="en-US" sz="1200" dirty="0"/>
              <a:t>. It combines the features learned by the convolutional layers and applies the </a:t>
            </a:r>
            <a:r>
              <a:rPr lang="en-US" sz="1200" dirty="0" err="1"/>
              <a:t>relu</a:t>
            </a:r>
            <a:r>
              <a:rPr lang="en-US" sz="1200" dirty="0"/>
              <a:t> activation to introduce non-linearity. This layer helps the model learn complex combinations of features to distinguish between classes.</a:t>
            </a:r>
          </a:p>
          <a:p>
            <a:pPr marL="171450" indent="-171450">
              <a:buFont typeface="Arial" panose="020B0604020202020204" pitchFamily="34" charset="0"/>
              <a:buChar char="•"/>
            </a:pPr>
            <a:r>
              <a:rPr lang="en-US" sz="1200" dirty="0"/>
              <a:t>8. The </a:t>
            </a:r>
            <a:r>
              <a:rPr lang="en-US" sz="1200" b="0" dirty="0"/>
              <a:t>final fully connected layer with 6 neurons, </a:t>
            </a:r>
            <a:r>
              <a:rPr lang="en-US" sz="1200" dirty="0"/>
              <a:t>corresponding to </a:t>
            </a:r>
            <a:r>
              <a:rPr lang="en-US" sz="1200" b="0" dirty="0"/>
              <a:t>the 6 classes in the </a:t>
            </a:r>
            <a:r>
              <a:rPr lang="en-US" sz="1200" dirty="0"/>
              <a:t>dataset. The </a:t>
            </a:r>
            <a:r>
              <a:rPr lang="en-US" sz="1200" dirty="0" err="1"/>
              <a:t>softmax</a:t>
            </a:r>
            <a:r>
              <a:rPr lang="en-US" sz="1200" dirty="0"/>
              <a:t> activation function converts the outputs into probabilities, summing to 1, and allows the model to make a classification by choosing the class with the highest probability.</a:t>
            </a:r>
          </a:p>
        </p:txBody>
      </p:sp>
      <p:sp>
        <p:nvSpPr>
          <p:cNvPr id="4" name="Slide Number Placeholder 3"/>
          <p:cNvSpPr>
            <a:spLocks noGrp="1"/>
          </p:cNvSpPr>
          <p:nvPr>
            <p:ph type="sldNum" sz="quarter" idx="5"/>
          </p:nvPr>
        </p:nvSpPr>
        <p:spPr/>
        <p:txBody>
          <a:bodyPr/>
          <a:lstStyle/>
          <a:p>
            <a:fld id="{1C6761EE-6C92-A143-A7CF-16C117B31DF6}" type="slidenum">
              <a:rPr lang="en-US" smtClean="0"/>
              <a:t>3</a:t>
            </a:fld>
            <a:endParaRPr lang="en-US"/>
          </a:p>
        </p:txBody>
      </p:sp>
    </p:spTree>
    <p:extLst>
      <p:ext uri="{BB962C8B-B14F-4D97-AF65-F5344CB8AC3E}">
        <p14:creationId xmlns:p14="http://schemas.microsoft.com/office/powerpoint/2010/main" val="3796764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5A03C-2BBB-88D2-D70C-936EDD5872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F0E6E1-574B-86BD-6F4A-03D4E2DBD3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467990-9E0F-AA33-3C0B-2DB91E120140}"/>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C6D07F02-9E24-0586-D41D-0AD85687E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CBE6B-5B66-03EB-5ACF-4C33B07BD576}"/>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55773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8FAE-C3DB-3B75-F76E-3EF6628AC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1D2509-82A9-70E6-9B68-62D90299C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7A64B-C361-A3C5-B1D1-BF95AF6366F5}"/>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B390C669-46C5-862D-387F-D2F934849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D1D41-A4BB-D8B5-630C-C0060BD16CF7}"/>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33879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93769D-113A-A015-A32B-423AE673B1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A0D874-6AB8-4ADD-C2AD-A7715434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CF0DB-F1A5-6DAE-1632-FF08AEE47970}"/>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3EC114E8-D494-E8E1-C05A-F8895F0CC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700C4-D581-3B28-8FE5-C9B2A30C6D62}"/>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395569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9534-4253-C61C-B9C4-1A43405D5F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9DED75-1F1F-8776-ACFD-98407F3294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737A6-2047-DFCB-6DD4-0BD971E0973B}"/>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B7228577-3313-E67F-5E70-BF99DBED9F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9C7A60-26B5-2123-B656-528CAD212F84}"/>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2310200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E0FB-5BD9-DD66-8CAC-53D402F00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3D1F03-E4D8-18FE-5DFA-EE56A19B05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4BC461-7344-DB15-EF19-0123A1FABD21}"/>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D29B2E1F-9BD7-5B48-7C2E-A3FC78D62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A441C-A3C8-CBDA-B82B-BD9F2F8BBFBA}"/>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355986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181C-0BEF-2C2E-AC59-1AD7C8A35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78BD4-6466-1C80-840F-C25789A996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5010A5-2759-17DC-965B-FB3D76EF39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1F02B-7952-765D-66B1-F6611F0FC69C}"/>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6" name="Footer Placeholder 5">
            <a:extLst>
              <a:ext uri="{FF2B5EF4-FFF2-40B4-BE49-F238E27FC236}">
                <a16:creationId xmlns:a16="http://schemas.microsoft.com/office/drawing/2014/main" id="{EDD2B139-AE24-DEA6-4106-DFFBECD7E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E2D31C-4657-DF1F-4E4B-ABEF9731599B}"/>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298539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414F-AACC-E42F-7938-1E1664F82B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1E4EAE-1A4F-6283-7759-9AAD19747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ADB24B-F1E0-6A3E-D6AB-91F3CF735E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84AF49-514C-B018-0E6C-A761319A3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757BD-3F6D-401A-7082-1F9863F0D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71786A-E342-FC67-8A7B-B84D5B3E81A0}"/>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8" name="Footer Placeholder 7">
            <a:extLst>
              <a:ext uri="{FF2B5EF4-FFF2-40B4-BE49-F238E27FC236}">
                <a16:creationId xmlns:a16="http://schemas.microsoft.com/office/drawing/2014/main" id="{572A861C-DD90-0295-040B-F8B5CE162E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21B843-EA70-18BB-7A6F-6DC6BAF07A7A}"/>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70915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5F0E-C018-61CD-FF4D-22A8E7A626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3A46F-2FCF-76CD-0C4B-059549C7944A}"/>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4" name="Footer Placeholder 3">
            <a:extLst>
              <a:ext uri="{FF2B5EF4-FFF2-40B4-BE49-F238E27FC236}">
                <a16:creationId xmlns:a16="http://schemas.microsoft.com/office/drawing/2014/main" id="{79E248A6-F189-05A1-EFF4-29061B42A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FFAA40-1BB5-4538-65CD-D1789CB8E64F}"/>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336056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883FAD-92E3-C846-7433-DD381C231FE3}"/>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3" name="Footer Placeholder 2">
            <a:extLst>
              <a:ext uri="{FF2B5EF4-FFF2-40B4-BE49-F238E27FC236}">
                <a16:creationId xmlns:a16="http://schemas.microsoft.com/office/drawing/2014/main" id="{3AAE5562-9733-6217-7ACB-85C1AC6786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15A34-2D7A-ADB1-1001-DB6E8AF37289}"/>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31569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9520-0317-1DE7-95B6-AE1C32CF29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8C88F-7645-5A55-00D6-F8774D239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E6E2D5-9BE4-B4AB-9AD0-6B2B27FE7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A14B1-6591-2C6E-1B38-0B3FF2885F4A}"/>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6" name="Footer Placeholder 5">
            <a:extLst>
              <a:ext uri="{FF2B5EF4-FFF2-40B4-BE49-F238E27FC236}">
                <a16:creationId xmlns:a16="http://schemas.microsoft.com/office/drawing/2014/main" id="{61FDA04B-ED4B-6BB4-2D8A-E3F6E9CC86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1A59C-A206-076D-A6FA-A89474F3BCD3}"/>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68312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C559-6DEA-8C86-0961-C7AD5E753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85FD09-7A61-3BDB-44F4-1E3ED63236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FD6A1A-7F3E-2EF2-4E06-EE0D98FAC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53373F-8F9B-81D4-103A-BE25571A8E39}"/>
              </a:ext>
            </a:extLst>
          </p:cNvPr>
          <p:cNvSpPr>
            <a:spLocks noGrp="1"/>
          </p:cNvSpPr>
          <p:nvPr>
            <p:ph type="dt" sz="half" idx="10"/>
          </p:nvPr>
        </p:nvSpPr>
        <p:spPr/>
        <p:txBody>
          <a:bodyPr/>
          <a:lstStyle/>
          <a:p>
            <a:fld id="{AE0586F7-47C9-6F42-B27B-A471E99E56F7}" type="datetimeFigureOut">
              <a:rPr lang="en-US" smtClean="0"/>
              <a:t>11/17/24</a:t>
            </a:fld>
            <a:endParaRPr lang="en-US"/>
          </a:p>
        </p:txBody>
      </p:sp>
      <p:sp>
        <p:nvSpPr>
          <p:cNvPr id="6" name="Footer Placeholder 5">
            <a:extLst>
              <a:ext uri="{FF2B5EF4-FFF2-40B4-BE49-F238E27FC236}">
                <a16:creationId xmlns:a16="http://schemas.microsoft.com/office/drawing/2014/main" id="{292279D1-A128-EF53-9DCB-761A98BE6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A2D39-AAD8-E370-74B7-F081BB66E244}"/>
              </a:ext>
            </a:extLst>
          </p:cNvPr>
          <p:cNvSpPr>
            <a:spLocks noGrp="1"/>
          </p:cNvSpPr>
          <p:nvPr>
            <p:ph type="sldNum" sz="quarter" idx="12"/>
          </p:nvPr>
        </p:nvSpPr>
        <p:spPr/>
        <p:txBody>
          <a:bodyPr/>
          <a:lstStyle/>
          <a:p>
            <a:fld id="{AF874673-9BFA-3740-80D3-F7125A4B58EB}" type="slidenum">
              <a:rPr lang="en-US" smtClean="0"/>
              <a:t>‹#›</a:t>
            </a:fld>
            <a:endParaRPr lang="en-US"/>
          </a:p>
        </p:txBody>
      </p:sp>
    </p:spTree>
    <p:extLst>
      <p:ext uri="{BB962C8B-B14F-4D97-AF65-F5344CB8AC3E}">
        <p14:creationId xmlns:p14="http://schemas.microsoft.com/office/powerpoint/2010/main" val="137414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B3088-983F-5D32-617B-26B7E9056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DB9D1F-945F-D2CD-435E-1E6A537CD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C1C2B-127C-1C17-7D00-055EE209FC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0586F7-47C9-6F42-B27B-A471E99E56F7}" type="datetimeFigureOut">
              <a:rPr lang="en-US" smtClean="0"/>
              <a:t>11/17/24</a:t>
            </a:fld>
            <a:endParaRPr lang="en-US"/>
          </a:p>
        </p:txBody>
      </p:sp>
      <p:sp>
        <p:nvSpPr>
          <p:cNvPr id="5" name="Footer Placeholder 4">
            <a:extLst>
              <a:ext uri="{FF2B5EF4-FFF2-40B4-BE49-F238E27FC236}">
                <a16:creationId xmlns:a16="http://schemas.microsoft.com/office/drawing/2014/main" id="{2ABC533D-4FB2-1201-502F-A99D210031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A51771-F96F-A0C4-4A3B-654B4DA6F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874673-9BFA-3740-80D3-F7125A4B58EB}" type="slidenum">
              <a:rPr lang="en-US" smtClean="0"/>
              <a:t>‹#›</a:t>
            </a:fld>
            <a:endParaRPr lang="en-US"/>
          </a:p>
        </p:txBody>
      </p:sp>
    </p:spTree>
    <p:extLst>
      <p:ext uri="{BB962C8B-B14F-4D97-AF65-F5344CB8AC3E}">
        <p14:creationId xmlns:p14="http://schemas.microsoft.com/office/powerpoint/2010/main" val="971657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CE5A-AE00-3358-6BA5-28D834BD4B70}"/>
              </a:ext>
            </a:extLst>
          </p:cNvPr>
          <p:cNvSpPr>
            <a:spLocks noGrp="1"/>
          </p:cNvSpPr>
          <p:nvPr>
            <p:ph type="ctrTitle"/>
          </p:nvPr>
        </p:nvSpPr>
        <p:spPr/>
        <p:txBody>
          <a:bodyPr/>
          <a:lstStyle/>
          <a:p>
            <a:r>
              <a:rPr lang="en-US" dirty="0"/>
              <a:t>SIFT &amp; CNN</a:t>
            </a:r>
          </a:p>
        </p:txBody>
      </p:sp>
      <p:sp>
        <p:nvSpPr>
          <p:cNvPr id="3" name="Subtitle 2">
            <a:extLst>
              <a:ext uri="{FF2B5EF4-FFF2-40B4-BE49-F238E27FC236}">
                <a16:creationId xmlns:a16="http://schemas.microsoft.com/office/drawing/2014/main" id="{A11DDE1E-EC3F-CFDC-76CF-FF5FED6C6F63}"/>
              </a:ext>
            </a:extLst>
          </p:cNvPr>
          <p:cNvSpPr>
            <a:spLocks noGrp="1"/>
          </p:cNvSpPr>
          <p:nvPr>
            <p:ph type="subTitle" idx="1"/>
          </p:nvPr>
        </p:nvSpPr>
        <p:spPr/>
        <p:txBody>
          <a:bodyPr/>
          <a:lstStyle/>
          <a:p>
            <a:r>
              <a:rPr lang="en-US" dirty="0"/>
              <a:t>SIFT and CNN slides for the project contribution in relation to the HEp-2 Cells Dataset</a:t>
            </a:r>
          </a:p>
        </p:txBody>
      </p:sp>
    </p:spTree>
    <p:extLst>
      <p:ext uri="{BB962C8B-B14F-4D97-AF65-F5344CB8AC3E}">
        <p14:creationId xmlns:p14="http://schemas.microsoft.com/office/powerpoint/2010/main" val="726901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53432-8271-D41C-CBD7-F797E85279EC}"/>
              </a:ext>
            </a:extLst>
          </p:cNvPr>
          <p:cNvSpPr>
            <a:spLocks noGrp="1"/>
          </p:cNvSpPr>
          <p:nvPr>
            <p:ph type="title"/>
          </p:nvPr>
        </p:nvSpPr>
        <p:spPr>
          <a:xfrm>
            <a:off x="838200" y="0"/>
            <a:ext cx="10515600" cy="1325563"/>
          </a:xfrm>
        </p:spPr>
        <p:txBody>
          <a:bodyPr/>
          <a:lstStyle/>
          <a:p>
            <a:r>
              <a:rPr lang="en-US" dirty="0">
                <a:solidFill>
                  <a:schemeClr val="accent2"/>
                </a:solidFill>
              </a:rPr>
              <a:t>SIFT (Scale-Invariant Feature Transform)</a:t>
            </a:r>
          </a:p>
        </p:txBody>
      </p:sp>
      <p:sp>
        <p:nvSpPr>
          <p:cNvPr id="3" name="Content Placeholder 2">
            <a:extLst>
              <a:ext uri="{FF2B5EF4-FFF2-40B4-BE49-F238E27FC236}">
                <a16:creationId xmlns:a16="http://schemas.microsoft.com/office/drawing/2014/main" id="{1174D4DD-3F03-8623-0088-F98EA68704CA}"/>
              </a:ext>
            </a:extLst>
          </p:cNvPr>
          <p:cNvSpPr>
            <a:spLocks noGrp="1"/>
          </p:cNvSpPr>
          <p:nvPr>
            <p:ph idx="1"/>
          </p:nvPr>
        </p:nvSpPr>
        <p:spPr>
          <a:xfrm>
            <a:off x="403122" y="1218739"/>
            <a:ext cx="11476704" cy="3183655"/>
          </a:xfrm>
        </p:spPr>
        <p:txBody>
          <a:bodyPr>
            <a:normAutofit lnSpcReduction="10000"/>
          </a:bodyPr>
          <a:lstStyle/>
          <a:p>
            <a:r>
              <a:rPr lang="en-US" dirty="0">
                <a:solidFill>
                  <a:schemeClr val="accent2"/>
                </a:solidFill>
              </a:rPr>
              <a:t>SIFT</a:t>
            </a:r>
            <a:r>
              <a:rPr lang="en-US" dirty="0"/>
              <a:t> detects keypoints invariant to scale, rotation, and lighting.</a:t>
            </a:r>
          </a:p>
          <a:p>
            <a:pPr lvl="1"/>
            <a:r>
              <a:rPr lang="en-US" dirty="0">
                <a:solidFill>
                  <a:schemeClr val="accent2"/>
                </a:solidFill>
              </a:rPr>
              <a:t>Keypoints</a:t>
            </a:r>
          </a:p>
          <a:p>
            <a:pPr lvl="2"/>
            <a:r>
              <a:rPr lang="en-US" dirty="0"/>
              <a:t>Typically corners and edges.</a:t>
            </a:r>
          </a:p>
          <a:p>
            <a:pPr lvl="2"/>
            <a:r>
              <a:rPr lang="en-US" dirty="0"/>
              <a:t>Composed of:</a:t>
            </a:r>
          </a:p>
          <a:p>
            <a:pPr lvl="3"/>
            <a:r>
              <a:rPr lang="en-US" dirty="0"/>
              <a:t>A pixel.</a:t>
            </a:r>
          </a:p>
          <a:p>
            <a:pPr lvl="3"/>
            <a:r>
              <a:rPr lang="en-US" dirty="0"/>
              <a:t>Scale, such as a 4x4 area around the pixel.</a:t>
            </a:r>
          </a:p>
          <a:p>
            <a:pPr lvl="3"/>
            <a:r>
              <a:rPr lang="en-US" dirty="0"/>
              <a:t>Orientation, which is Gradient related.</a:t>
            </a:r>
          </a:p>
          <a:p>
            <a:pPr lvl="1"/>
            <a:r>
              <a:rPr lang="en-US" dirty="0">
                <a:solidFill>
                  <a:schemeClr val="accent2"/>
                </a:solidFill>
              </a:rPr>
              <a:t>Descriptors</a:t>
            </a:r>
          </a:p>
          <a:p>
            <a:pPr lvl="2"/>
            <a:r>
              <a:rPr lang="en-US" dirty="0"/>
              <a:t>Vector representation summarizing the information around the keypoint.</a:t>
            </a:r>
          </a:p>
        </p:txBody>
      </p:sp>
      <p:pic>
        <p:nvPicPr>
          <p:cNvPr id="5" name="Picture 4" descr="A screenshot of a number&#10;&#10;Description automatically generated">
            <a:extLst>
              <a:ext uri="{FF2B5EF4-FFF2-40B4-BE49-F238E27FC236}">
                <a16:creationId xmlns:a16="http://schemas.microsoft.com/office/drawing/2014/main" id="{96244E01-23F5-7D5B-C54E-7DABBEDEA0A0}"/>
              </a:ext>
            </a:extLst>
          </p:cNvPr>
          <p:cNvPicPr>
            <a:picLocks noChangeAspect="1"/>
          </p:cNvPicPr>
          <p:nvPr/>
        </p:nvPicPr>
        <p:blipFill>
          <a:blip r:embed="rId3"/>
          <a:stretch>
            <a:fillRect/>
          </a:stretch>
        </p:blipFill>
        <p:spPr>
          <a:xfrm>
            <a:off x="2099368" y="4309465"/>
            <a:ext cx="7772400" cy="2548535"/>
          </a:xfrm>
          <a:prstGeom prst="rect">
            <a:avLst/>
          </a:prstGeom>
        </p:spPr>
      </p:pic>
    </p:spTree>
    <p:extLst>
      <p:ext uri="{BB962C8B-B14F-4D97-AF65-F5344CB8AC3E}">
        <p14:creationId xmlns:p14="http://schemas.microsoft.com/office/powerpoint/2010/main" val="311189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68AA-D842-B5A9-77C1-78B566400FA0}"/>
              </a:ext>
            </a:extLst>
          </p:cNvPr>
          <p:cNvSpPr>
            <a:spLocks noGrp="1"/>
          </p:cNvSpPr>
          <p:nvPr>
            <p:ph type="title"/>
          </p:nvPr>
        </p:nvSpPr>
        <p:spPr/>
        <p:txBody>
          <a:bodyPr/>
          <a:lstStyle/>
          <a:p>
            <a:r>
              <a:rPr lang="en-US" dirty="0">
                <a:solidFill>
                  <a:schemeClr val="accent2"/>
                </a:solidFill>
              </a:rPr>
              <a:t>CNN (Convolutional Neural Network)</a:t>
            </a:r>
          </a:p>
        </p:txBody>
      </p:sp>
      <p:sp>
        <p:nvSpPr>
          <p:cNvPr id="3" name="Content Placeholder 2">
            <a:extLst>
              <a:ext uri="{FF2B5EF4-FFF2-40B4-BE49-F238E27FC236}">
                <a16:creationId xmlns:a16="http://schemas.microsoft.com/office/drawing/2014/main" id="{1ACAE991-B999-F7B8-0E12-663C4B235D9C}"/>
              </a:ext>
            </a:extLst>
          </p:cNvPr>
          <p:cNvSpPr>
            <a:spLocks noGrp="1"/>
          </p:cNvSpPr>
          <p:nvPr>
            <p:ph idx="1"/>
          </p:nvPr>
        </p:nvSpPr>
        <p:spPr/>
        <p:txBody>
          <a:bodyPr>
            <a:normAutofit/>
          </a:bodyPr>
          <a:lstStyle/>
          <a:p>
            <a:r>
              <a:rPr lang="en-US" dirty="0"/>
              <a:t>Excel at identifying spatial hierarches of features within images.</a:t>
            </a:r>
          </a:p>
          <a:p>
            <a:r>
              <a:rPr lang="en-US" dirty="0"/>
              <a:t>Composed of several interconnected layers.</a:t>
            </a:r>
          </a:p>
          <a:p>
            <a:pPr marL="914400" lvl="1" indent="-457200">
              <a:buFont typeface="+mj-lt"/>
              <a:buAutoNum type="arabicPeriod"/>
            </a:pPr>
            <a:r>
              <a:rPr lang="en-US" dirty="0"/>
              <a:t>Input Layer</a:t>
            </a:r>
          </a:p>
          <a:p>
            <a:pPr marL="914400" lvl="1" indent="-457200">
              <a:buFont typeface="+mj-lt"/>
              <a:buAutoNum type="arabicPeriod"/>
            </a:pPr>
            <a:r>
              <a:rPr lang="en-US" dirty="0"/>
              <a:t>2D Convolutional Layer</a:t>
            </a:r>
          </a:p>
          <a:p>
            <a:pPr marL="914400" lvl="1" indent="-457200">
              <a:buFont typeface="+mj-lt"/>
              <a:buAutoNum type="arabicPeriod"/>
            </a:pPr>
            <a:r>
              <a:rPr lang="en-US" dirty="0"/>
              <a:t>Max Pooling Layer</a:t>
            </a:r>
          </a:p>
          <a:p>
            <a:pPr marL="914400" lvl="1" indent="-457200">
              <a:buFont typeface="+mj-lt"/>
              <a:buAutoNum type="arabicPeriod"/>
            </a:pPr>
            <a:r>
              <a:rPr lang="en-US" dirty="0"/>
              <a:t>2</a:t>
            </a:r>
            <a:r>
              <a:rPr lang="en-US" baseline="30000" dirty="0"/>
              <a:t>nd</a:t>
            </a:r>
            <a:r>
              <a:rPr lang="en-US" dirty="0"/>
              <a:t> 2D Convolutional Layer</a:t>
            </a:r>
          </a:p>
          <a:p>
            <a:pPr marL="914400" lvl="1" indent="-457200">
              <a:buFont typeface="+mj-lt"/>
              <a:buAutoNum type="arabicPeriod"/>
            </a:pPr>
            <a:r>
              <a:rPr lang="en-US" dirty="0"/>
              <a:t>2</a:t>
            </a:r>
            <a:r>
              <a:rPr lang="en-US" baseline="30000" dirty="0"/>
              <a:t>nd</a:t>
            </a:r>
            <a:r>
              <a:rPr lang="en-US" dirty="0"/>
              <a:t> Max Pooling Layer</a:t>
            </a:r>
          </a:p>
          <a:p>
            <a:pPr marL="914400" lvl="1" indent="-457200">
              <a:buFont typeface="+mj-lt"/>
              <a:buAutoNum type="arabicPeriod"/>
            </a:pPr>
            <a:r>
              <a:rPr lang="en-US" dirty="0"/>
              <a:t>Flattening Layer</a:t>
            </a:r>
          </a:p>
          <a:p>
            <a:pPr marL="914400" lvl="1" indent="-457200">
              <a:buFont typeface="+mj-lt"/>
              <a:buAutoNum type="arabicPeriod"/>
            </a:pPr>
            <a:r>
              <a:rPr lang="en-US" dirty="0"/>
              <a:t>Fully Connected Layer</a:t>
            </a:r>
          </a:p>
          <a:p>
            <a:pPr marL="914400" lvl="1" indent="-457200">
              <a:buFont typeface="+mj-lt"/>
              <a:buAutoNum type="arabicPeriod"/>
            </a:pPr>
            <a:r>
              <a:rPr lang="en-US" dirty="0"/>
              <a:t>2</a:t>
            </a:r>
            <a:r>
              <a:rPr lang="en-US" baseline="30000" dirty="0"/>
              <a:t>nd</a:t>
            </a:r>
            <a:r>
              <a:rPr lang="en-US" dirty="0"/>
              <a:t> Fully Connected Layer</a:t>
            </a:r>
          </a:p>
        </p:txBody>
      </p:sp>
    </p:spTree>
    <p:extLst>
      <p:ext uri="{BB962C8B-B14F-4D97-AF65-F5344CB8AC3E}">
        <p14:creationId xmlns:p14="http://schemas.microsoft.com/office/powerpoint/2010/main" val="1563314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2801</TotalTime>
  <Words>862</Words>
  <Application>Microsoft Macintosh PowerPoint</Application>
  <PresentationFormat>Widescreen</PresentationFormat>
  <Paragraphs>53</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SIFT &amp; CNN</vt:lpstr>
      <vt:lpstr>SIFT (Scale-Invariant Feature Transform)</vt:lpstr>
      <vt:lpstr>CNN (Convolutional Neural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Smith, Ryan</dc:creator>
  <cp:lastModifiedBy>Smith, Ryan</cp:lastModifiedBy>
  <cp:revision>18</cp:revision>
  <dcterms:created xsi:type="dcterms:W3CDTF">2024-11-15T01:12:18Z</dcterms:created>
  <dcterms:modified xsi:type="dcterms:W3CDTF">2024-11-17T14:14:21Z</dcterms:modified>
</cp:coreProperties>
</file>