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3" r:id="rId13"/>
    <p:sldId id="296" r:id="rId14"/>
    <p:sldId id="276" r:id="rId15"/>
    <p:sldId id="285" r:id="rId16"/>
    <p:sldId id="284" r:id="rId17"/>
    <p:sldId id="295" r:id="rId18"/>
    <p:sldId id="291" r:id="rId19"/>
    <p:sldId id="288" r:id="rId20"/>
    <p:sldId id="286" r:id="rId21"/>
    <p:sldId id="287" r:id="rId22"/>
    <p:sldId id="292" r:id="rId23"/>
    <p:sldId id="289" r:id="rId24"/>
    <p:sldId id="293" r:id="rId25"/>
    <p:sldId id="290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90994" autoAdjust="0"/>
  </p:normalViewPr>
  <p:slideViewPr>
    <p:cSldViewPr snapToGrid="0">
      <p:cViewPr varScale="1">
        <p:scale>
          <a:sx n="63" d="100"/>
          <a:sy n="63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B144-16DC-4979-9693-C525CA9868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A88A-8385-4F84-A597-5276C3E39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not get ratings for international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0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Pulled data from the APIs and used URLs to fill in data that was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Top 5 movies: Dark Knight, Black Panther, Dark Knight Rises, Iron Man 3, Wonder Woman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Two of the 5 top movies had minority leads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5 movies: Dark Knight, Dark Knight Rises, Logan, Deadpool, Iron 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Black Panther, Wonder Woman, Iron Man, Captain Marvel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5: Batman, Deadpool, Wonder Woman, Doctor Strange, Iron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of the 31 movies had women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DA88A-8385-4F84-A597-5276C3E39C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EAA-5E58-4E76-A8FC-27C27FD97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C54BE-776B-42BB-BB9C-7C092B54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0789-3287-4F9E-8FC0-CBB463DF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AE57-0F74-40B8-9544-FE373DC3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3CA8-500D-4ABB-8E50-7CBC56F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2A00-A12E-4464-9A88-511D400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7AC6-05F8-411B-8C70-4A1E278D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4FA-D08A-46FA-859C-D00464A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2573-F2F9-4E50-B126-140DE162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C61-0765-40E1-96CF-8F8E8C1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5E42F-E2C4-4F90-A5E6-368DBB59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64508-3971-4409-A552-E1E9F9FF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8EED-0838-4FE0-91E8-51714AB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BFBD-E4D6-4D4D-80F0-D810F37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82F3-C842-4E1D-A91B-D38061E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76AF-6735-497B-B99B-B5FE9206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03CA-4A24-4672-BE0A-462DF154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EA56-F208-485B-B457-6DD23514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E87D-88C3-4996-90AB-72B39C8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E2B6-9C64-404E-9D42-300DB888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760-7586-494F-BF58-1BBBE962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8FCB9-7983-4D3E-9DF4-CB89DEC8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4940-718F-4A4B-AD78-05273543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8AE4-86DC-4EE1-A10F-899E8D01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08C9-2014-43B7-A4D1-F6BA34E4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4FE-4FD4-4E1B-A456-2CA62B22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43FF-EEF7-4FEF-A8C7-6E76AB36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6A2-553F-4541-8AFF-C7BF23F6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41C49-D0A7-4669-B9FF-AA40B017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CC8-D877-45EC-B9F4-E8BDF10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44FF8-5040-46C7-A456-05C3025C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9762-F8F9-487D-864D-74F43422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EEEE-CEED-4A09-B359-0511E220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207-664B-4D78-BF46-C979CA4CD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D56B1-7F96-406B-8786-9B1BE1FFA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D18B0-3E7B-4DB9-BA42-9EA3ED982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EBA6-F82C-417E-91A8-E710C2A1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0FF4-731D-4DE9-A701-5F688ED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3721D-118A-4AE4-B723-A87E7E7C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5E93-04CD-4415-86DC-B12EA8BB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DB266-552E-4FEB-88B2-674A8BCA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273EC-F5DB-4D22-A118-5124841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D825-DB3A-490E-B02E-2652208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9DAF-5F33-4B1B-8353-D4B7855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27AC7-DE82-4183-9D7F-C9FF5D1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4EF9-2546-4369-A1BE-22E4C38B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4DE-C4D0-496C-B1A9-72D40E31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8303-FBD8-4385-8961-775E3D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607E-7BC8-4EF3-8F7F-0E261846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68EB-2297-49E0-8C57-1319D8F0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81D9-381E-4689-B475-4BF53E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1F7-4187-4265-B6EF-7D3DE6E0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BD8-1183-40BF-A49F-5D8AE23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2B27-6DC7-40CC-B5F8-CE560E9EA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9CCC-F605-444E-9804-1221F5540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5C76-D0EE-4044-8579-5803C465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F58C-A238-49A2-93A2-47DE427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070C-9C8F-44B9-A78C-AF1DDCEC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35AA-4F9C-406F-ADE9-979A6E9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7C2A-108B-47AD-842A-7F1DF3DA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4EAF-2C1A-42D3-A4BC-A6B0014DF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1DE-0B1F-4B58-83A2-758AD1F56FCE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6266-2CDA-4E52-9D79-2779ABD2A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6184-D70D-46C7-9109-49F07FF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C20-64BF-4838-9EBB-6A1E7B001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hable.com/article/captain-marvel-feminism-female-superhero/#rl4Cmu74Kgq5" TargetMode="External"/><Relationship Id="rId2" Type="http://schemas.openxmlformats.org/officeDocument/2006/relationships/hyperlink" Target="https://www.houstonchronicle.com/local/gray-matters/article/black-panther-racial-and-ethnic-socialization-1274122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icsverse.com/why-superhero-movies-need-more-divers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83C-D895-4C62-A37E-CE6B7B20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Between Superhero Traits and Box Office Sales</a:t>
            </a:r>
            <a:br>
              <a:rPr lang="en-US" b="1" dirty="0"/>
            </a:br>
            <a:r>
              <a:rPr lang="en-US" b="1" dirty="0"/>
              <a:t>and Rating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79A0A-E445-4AA5-BA3B-F912FC745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Team Aurora Marvels</a:t>
            </a:r>
          </a:p>
          <a:p>
            <a:r>
              <a:rPr lang="en-US" dirty="0">
                <a:solidFill>
                  <a:srgbClr val="3333CC"/>
                </a:solidFill>
              </a:rPr>
              <a:t>Carrie, Farai, James, Ryan, Shirley</a:t>
            </a:r>
          </a:p>
        </p:txBody>
      </p:sp>
    </p:spTree>
    <p:extLst>
      <p:ext uri="{BB962C8B-B14F-4D97-AF65-F5344CB8AC3E}">
        <p14:creationId xmlns:p14="http://schemas.microsoft.com/office/powerpoint/2010/main" val="11091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F337D-ED56-4E25-8E1B-2AE52101C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A352-58E7-4254-9F32-54B4A24AE3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Rating by Superhero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270767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B9D616-2245-4989-A5F9-D26C8B0DB3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Attributes Analyzed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E54A5-AD07-4259-B90F-3A878C8BB30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Gender</a:t>
            </a:r>
          </a:p>
          <a:p>
            <a:r>
              <a:rPr lang="en-US" sz="3600" dirty="0"/>
              <a:t>Power level</a:t>
            </a:r>
          </a:p>
          <a:p>
            <a:r>
              <a:rPr lang="en-US" sz="3600" dirty="0"/>
              <a:t>Alignment (lead is considered good, neutral, or bad)</a:t>
            </a:r>
          </a:p>
          <a:p>
            <a:r>
              <a:rPr lang="en-US" sz="3600" dirty="0"/>
              <a:t>Race (human vs. non-human)</a:t>
            </a:r>
          </a:p>
        </p:txBody>
      </p:sp>
    </p:spTree>
    <p:extLst>
      <p:ext uri="{BB962C8B-B14F-4D97-AF65-F5344CB8AC3E}">
        <p14:creationId xmlns:p14="http://schemas.microsoft.com/office/powerpoint/2010/main" val="290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02DE4-CEDF-4C85-8A74-A626E7285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B887F6-8212-43AA-98AB-9A6D59D176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</a:t>
            </a:r>
          </a:p>
        </p:txBody>
      </p:sp>
    </p:spTree>
    <p:extLst>
      <p:ext uri="{BB962C8B-B14F-4D97-AF65-F5344CB8AC3E}">
        <p14:creationId xmlns:p14="http://schemas.microsoft.com/office/powerpoint/2010/main" val="357240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A05A00-805B-48A0-82BF-8649003DAF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Power Level by Superhero 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0A6AF-845D-43A5-94DD-65F30275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969"/>
            <a:ext cx="6099048" cy="40660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0451E8-965B-4F3D-9A0F-896874839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52" y="2791967"/>
            <a:ext cx="6099048" cy="40660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79595F-587D-45C8-88C0-94DAA435648C}"/>
              </a:ext>
            </a:extLst>
          </p:cNvPr>
          <p:cNvSpPr txBox="1">
            <a:spLocks/>
          </p:cNvSpPr>
          <p:nvPr/>
        </p:nvSpPr>
        <p:spPr>
          <a:xfrm>
            <a:off x="0" y="1159046"/>
            <a:ext cx="6099048" cy="163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No correlation between power level and box office sales</a:t>
            </a:r>
          </a:p>
          <a:p>
            <a:r>
              <a:rPr lang="en-US" sz="4000" dirty="0"/>
              <a:t>Sales: p-value = 0.4051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E27A72-60D3-4CA5-8F86-E8F83B279343}"/>
              </a:ext>
            </a:extLst>
          </p:cNvPr>
          <p:cNvSpPr txBox="1">
            <a:spLocks/>
          </p:cNvSpPr>
          <p:nvPr/>
        </p:nvSpPr>
        <p:spPr>
          <a:xfrm>
            <a:off x="6092952" y="1159046"/>
            <a:ext cx="6099048" cy="163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No correlation between power level and viewer ratings</a:t>
            </a:r>
          </a:p>
          <a:p>
            <a:r>
              <a:rPr lang="en-US" sz="4000" dirty="0"/>
              <a:t>Rating: p-value = 0.9693</a:t>
            </a:r>
          </a:p>
        </p:txBody>
      </p:sp>
    </p:spTree>
    <p:extLst>
      <p:ext uri="{BB962C8B-B14F-4D97-AF65-F5344CB8AC3E}">
        <p14:creationId xmlns:p14="http://schemas.microsoft.com/office/powerpoint/2010/main" val="35639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93188-A679-4693-B88A-12E32594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6681"/>
            <a:ext cx="4073652" cy="271576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EABF51-7D0B-454B-9D97-8A53BAA62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23" y="4151258"/>
            <a:ext cx="4526228" cy="271119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DA9752-A5B8-42A4-B558-C66AB7EEF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13" y="4151258"/>
            <a:ext cx="4066787" cy="27111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38EB6C-19EF-46C4-BEEC-AB0BFA66CB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Breakdown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25A141-56BF-4C25-9BFC-DC585242CF2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Female led movies resulted in higher sales</a:t>
            </a:r>
          </a:p>
          <a:p>
            <a:r>
              <a:rPr lang="en-US" sz="3600" dirty="0"/>
              <a:t>No correlation between viewer ratings and gender</a:t>
            </a:r>
          </a:p>
          <a:p>
            <a:r>
              <a:rPr lang="en-US" sz="3600" dirty="0"/>
              <a:t>p-value = 0.2019</a:t>
            </a:r>
          </a:p>
        </p:txBody>
      </p:sp>
    </p:spTree>
    <p:extLst>
      <p:ext uri="{BB962C8B-B14F-4D97-AF65-F5344CB8AC3E}">
        <p14:creationId xmlns:p14="http://schemas.microsoft.com/office/powerpoint/2010/main" val="2715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B0DCF17-C0FF-47A0-A4EC-61D79DAAE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1481"/>
            <a:ext cx="4059936" cy="2706624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8E9687-C622-4530-BA5B-7F2E9549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4" y="4161481"/>
            <a:ext cx="4059936" cy="2706624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D426B-74D0-4A24-B9D3-C294D24C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79" y="4159291"/>
            <a:ext cx="4063221" cy="27088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D5DF19-D64A-405C-8D55-B9CE682C9D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Breakdown (Good vs. Bad Vs. Neutral)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977D1-39E4-4654-9AB5-0B35A164A16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Good superheroes generate more sales</a:t>
            </a:r>
          </a:p>
          <a:p>
            <a:r>
              <a:rPr lang="en-US" sz="3600" dirty="0"/>
              <a:t>No correlation between good or bad superhero in viewer ratings</a:t>
            </a:r>
          </a:p>
          <a:p>
            <a:r>
              <a:rPr lang="en-US" sz="3600" dirty="0"/>
              <a:t>p-value = 0.8439</a:t>
            </a:r>
          </a:p>
        </p:txBody>
      </p:sp>
    </p:spTree>
    <p:extLst>
      <p:ext uri="{BB962C8B-B14F-4D97-AF65-F5344CB8AC3E}">
        <p14:creationId xmlns:p14="http://schemas.microsoft.com/office/powerpoint/2010/main" val="96366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59AC0ED-CFC4-49DB-9D97-6BED0930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5940"/>
            <a:ext cx="4059936" cy="2706624"/>
          </a:xfrm>
        </p:spPr>
      </p:pic>
      <p:pic>
        <p:nvPicPr>
          <p:cNvPr id="8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BC191-8C5B-4D73-8442-D235D2B2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78" y="4155941"/>
            <a:ext cx="4059936" cy="2706623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0BF771-655F-4EAC-BEEB-A6AECB61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55" y="4155940"/>
            <a:ext cx="4059936" cy="27066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2703F49-28D8-4B29-AED0-22C264B97C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Breakdown (Human vs. Non-Human)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0C4841-69F4-4D50-B75A-3455D4D7328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Human superheroes generate more box office sales</a:t>
            </a:r>
          </a:p>
          <a:p>
            <a:r>
              <a:rPr lang="en-US" sz="3600" dirty="0"/>
              <a:t>No correlation in viewer ratings based on race</a:t>
            </a:r>
          </a:p>
          <a:p>
            <a:r>
              <a:rPr lang="en-US" sz="3600" dirty="0"/>
              <a:t>p-value = 0.7939</a:t>
            </a:r>
          </a:p>
        </p:txBody>
      </p:sp>
    </p:spTree>
    <p:extLst>
      <p:ext uri="{BB962C8B-B14F-4D97-AF65-F5344CB8AC3E}">
        <p14:creationId xmlns:p14="http://schemas.microsoft.com/office/powerpoint/2010/main" val="38978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A817C-BEDF-4B89-8BF9-9AF5FBBB0A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and International Sales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100D5-673E-4BB5-8ED4-C350FA365EC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Selected two movies from each attribute that had similar inflation adjusted sales and ratings</a:t>
            </a:r>
          </a:p>
          <a:p>
            <a:r>
              <a:rPr lang="en-US" sz="3600" dirty="0"/>
              <a:t>Compared international sales trends for each movie</a:t>
            </a:r>
          </a:p>
        </p:txBody>
      </p:sp>
    </p:spTree>
    <p:extLst>
      <p:ext uri="{BB962C8B-B14F-4D97-AF65-F5344CB8AC3E}">
        <p14:creationId xmlns:p14="http://schemas.microsoft.com/office/powerpoint/2010/main" val="154166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1DE414-7905-49B6-A7A6-E3F1AB9663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D5051-746C-4098-804B-266283C6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B5507E-B413-455A-A1FC-69E48C4FA0C2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Iron Man 3</a:t>
            </a:r>
          </a:p>
        </p:txBody>
      </p:sp>
    </p:spTree>
    <p:extLst>
      <p:ext uri="{BB962C8B-B14F-4D97-AF65-F5344CB8AC3E}">
        <p14:creationId xmlns:p14="http://schemas.microsoft.com/office/powerpoint/2010/main" val="70210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5ACB4C-433A-47DA-B1BA-D8B3E493CD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Gender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A8C879-C5F3-41B7-9173-AC6A53483E73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Wonder Woman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184F8-710B-4B72-9666-785F1BE7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B2507F-1617-425D-A42E-738D82AB6C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9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</a:rPr>
              <a:t>Research Question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F51F7-C5A2-4E3F-9609-F4569438214C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Do certain superhero attributes (i.e., </a:t>
            </a:r>
            <a:r>
              <a:rPr lang="en-US" b="1" dirty="0"/>
              <a:t>power level, race (human vs. non-human), gender, and alignment</a:t>
            </a:r>
            <a:r>
              <a:rPr lang="en-US" dirty="0"/>
              <a:t>) lead to higher or lower box office sales and ratings in the U.S.? International Sales?</a:t>
            </a:r>
          </a:p>
        </p:txBody>
      </p:sp>
    </p:spTree>
    <p:extLst>
      <p:ext uri="{BB962C8B-B14F-4D97-AF65-F5344CB8AC3E}">
        <p14:creationId xmlns:p14="http://schemas.microsoft.com/office/powerpoint/2010/main" val="5093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E5E44A-F1B1-47B9-AF1F-F7EA361AEF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A115E4-94CE-457F-B34F-14041C9DF48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Ant-Man and The Wasp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D039D-E5FF-46C5-ABA6-868AF6B69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8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A0307-C142-4AC1-BAB5-29FA4B0E35C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Alignment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37DC42-4AFE-4B33-961A-627B463C91E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Venom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469334-7446-4D72-9E96-58041F05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101290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174063-76DC-497D-8729-4584AE2FA0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FAFBF-B1EA-4A05-ADE6-3C4F4FA86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E5748-8849-4797-B128-BD7A2BFCA1CF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Thor: </a:t>
            </a:r>
            <a:r>
              <a:rPr lang="en-US" sz="3600" dirty="0" err="1"/>
              <a:t>Ragnarok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535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B0A9A-5B5B-4DEC-A111-C5752B17D9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Race Comparison for International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1126FD-3510-4639-B320-63AE5CB39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CC014C-DAE9-4025-B417-6B18AF5A1EB9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Spider-Man: Homecoming</a:t>
            </a:r>
          </a:p>
        </p:txBody>
      </p:sp>
    </p:spTree>
    <p:extLst>
      <p:ext uri="{BB962C8B-B14F-4D97-AF65-F5344CB8AC3E}">
        <p14:creationId xmlns:p14="http://schemas.microsoft.com/office/powerpoint/2010/main" val="347588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3EA8C-640E-4293-8E6B-9ADF986D5E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BF36F-6279-487A-B98D-2D76BFD57BC6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Dark Knight Rises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C312F9-2B95-4FC5-84A8-F284E60A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633886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47858B-BBE4-41D7-9A54-4550A241F0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Ethnicity Comparison for International Sales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6EFF-7469-4139-A8B7-A14A5B9C411D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Black Panther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9DE124-EB30-465D-8948-9556575E0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129"/>
            <a:ext cx="12188952" cy="4913871"/>
          </a:xfrm>
        </p:spPr>
      </p:pic>
    </p:spTree>
    <p:extLst>
      <p:ext uri="{BB962C8B-B14F-4D97-AF65-F5344CB8AC3E}">
        <p14:creationId xmlns:p14="http://schemas.microsoft.com/office/powerpoint/2010/main" val="406619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890928-0174-4D40-95AB-77F319B042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Final 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95E94-6AED-46B0-8997-BA5ACFA7C418}"/>
              </a:ext>
            </a:extLst>
          </p:cNvPr>
          <p:cNvSpPr txBox="1">
            <a:spLocks/>
          </p:cNvSpPr>
          <p:nvPr/>
        </p:nvSpPr>
        <p:spPr>
          <a:xfrm>
            <a:off x="0" y="1143001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No correlation between Superhero attributes and U.S. sales or ratings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There is some variation in international sales depending on the Superhero movie and the Superhero’s attributes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Recent releases in movies with increased diversity appear to do well; however, substantial data to prove this does not yet exist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Two limitations of this project: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There are 31 movies with a single lead Superhero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dirty="0"/>
              <a:t>The period selected was from 2008 - 2019</a:t>
            </a:r>
          </a:p>
        </p:txBody>
      </p:sp>
    </p:spTree>
    <p:extLst>
      <p:ext uri="{BB962C8B-B14F-4D97-AF65-F5344CB8AC3E}">
        <p14:creationId xmlns:p14="http://schemas.microsoft.com/office/powerpoint/2010/main" val="397170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2500BF-F2D1-45FE-9166-454176A475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9E23A-759D-4D0A-B248-D2A0D2C4A68A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hlinkClick r:id="rId2"/>
              </a:rPr>
              <a:t>Black Panther Racial and Ethnic Socialization</a:t>
            </a:r>
            <a:endParaRPr lang="en-US" dirty="0"/>
          </a:p>
          <a:p>
            <a:r>
              <a:rPr lang="en-US" i="1" dirty="0">
                <a:hlinkClick r:id="rId3"/>
              </a:rPr>
              <a:t>Captain Marvel Feminism</a:t>
            </a:r>
            <a:endParaRPr lang="en-US" dirty="0"/>
          </a:p>
          <a:p>
            <a:r>
              <a:rPr lang="en-US" i="1" dirty="0">
                <a:hlinkClick r:id="rId4"/>
              </a:rPr>
              <a:t>Superhero Movies Need More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3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B5DB29-CDDF-48F4-A3B0-6EA9C4053C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4B9A8A-C270-4AC8-B0D3-C780BBE651C8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APIs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Superhero</a:t>
            </a:r>
          </a:p>
          <a:p>
            <a:pPr marL="0" indent="0" algn="ctr">
              <a:buNone/>
            </a:pPr>
            <a:r>
              <a:rPr lang="en-US" dirty="0" err="1"/>
              <a:t>ComicVine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Marvel</a:t>
            </a:r>
          </a:p>
          <a:p>
            <a:pPr marL="0" indent="0" algn="ctr">
              <a:buNone/>
            </a:pPr>
            <a:r>
              <a:rPr lang="en-US" dirty="0" err="1"/>
              <a:t>OMDb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1AEAA8-FD5B-4FB2-BDC7-1B9B7022CE75}"/>
              </a:ext>
            </a:extLst>
          </p:cNvPr>
          <p:cNvSpPr txBox="1">
            <a:spLocks/>
          </p:cNvSpPr>
          <p:nvPr/>
        </p:nvSpPr>
        <p:spPr>
          <a:xfrm>
            <a:off x="6097524" y="1143000"/>
            <a:ext cx="6094476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URLs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dirty="0"/>
              <a:t>IMDb</a:t>
            </a:r>
          </a:p>
          <a:p>
            <a:pPr marL="0" indent="0" algn="ctr">
              <a:buNone/>
            </a:pPr>
            <a:r>
              <a:rPr lang="en-US" dirty="0"/>
              <a:t>Marvel Wiki</a:t>
            </a:r>
          </a:p>
          <a:p>
            <a:pPr marL="0" indent="0" algn="ctr">
              <a:buNone/>
            </a:pPr>
            <a:r>
              <a:rPr lang="en-US" dirty="0"/>
              <a:t>Box Office Mojo</a:t>
            </a:r>
          </a:p>
        </p:txBody>
      </p:sp>
    </p:spTree>
    <p:extLst>
      <p:ext uri="{BB962C8B-B14F-4D97-AF65-F5344CB8AC3E}">
        <p14:creationId xmlns:p14="http://schemas.microsoft.com/office/powerpoint/2010/main" val="214181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E340FF-6228-4CEB-A9E6-AC4435903F8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Movie Population Selected for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43D2E-F43B-424F-BBBA-C5DDAF31E30E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31 movies released with one primary character lead during 2008 – 2019</a:t>
            </a:r>
          </a:p>
          <a:p>
            <a:r>
              <a:rPr lang="en-US" dirty="0"/>
              <a:t>Ranked movies by US Sales (adjusted for inflation)</a:t>
            </a:r>
          </a:p>
          <a:p>
            <a:r>
              <a:rPr lang="en-US" dirty="0"/>
              <a:t>Ranked movies by Rotten Tomato ratings (popular with viewers)</a:t>
            </a:r>
          </a:p>
        </p:txBody>
      </p:sp>
    </p:spTree>
    <p:extLst>
      <p:ext uri="{BB962C8B-B14F-4D97-AF65-F5344CB8AC3E}">
        <p14:creationId xmlns:p14="http://schemas.microsoft.com/office/powerpoint/2010/main" val="272259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D56-83C2-40B2-93E7-7BB52DCD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816252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DFE172-7A20-470E-A634-70715065B6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U.S. Box Office Sales</a:t>
            </a:r>
          </a:p>
        </p:txBody>
      </p:sp>
    </p:spTree>
    <p:extLst>
      <p:ext uri="{BB962C8B-B14F-4D97-AF65-F5344CB8AC3E}">
        <p14:creationId xmlns:p14="http://schemas.microsoft.com/office/powerpoint/2010/main" val="93468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477B5-62D4-4C3C-8B4D-397A7C95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13B23F-5B04-45E8-B15B-1C1B862832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movies by viewer rating (Rotten Tomatoes)</a:t>
            </a:r>
          </a:p>
        </p:txBody>
      </p:sp>
    </p:spTree>
    <p:extLst>
      <p:ext uri="{BB962C8B-B14F-4D97-AF65-F5344CB8AC3E}">
        <p14:creationId xmlns:p14="http://schemas.microsoft.com/office/powerpoint/2010/main" val="80102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DC3709-E7FE-420F-A77F-BEFA2DE9FD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Superhero Plots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FB95B-368C-4ADE-8F60-619193FD4290}"/>
              </a:ext>
            </a:extLst>
          </p:cNvPr>
          <p:cNvSpPr txBox="1">
            <a:spLocks/>
          </p:cNvSpPr>
          <p:nvPr/>
        </p:nvSpPr>
        <p:spPr>
          <a:xfrm>
            <a:off x="1524" y="1143000"/>
            <a:ext cx="12188952" cy="57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Calculated the average US sales and average viewer rating for each superhero</a:t>
            </a:r>
          </a:p>
          <a:p>
            <a:r>
              <a:rPr lang="en-US" sz="3600" dirty="0"/>
              <a:t>Batman is consistently the highest rated superhero and has the most box office sales</a:t>
            </a:r>
          </a:p>
          <a:p>
            <a:r>
              <a:rPr lang="en-US" sz="3600" dirty="0"/>
              <a:t>Two of the top 5 movies in sales have minority leads</a:t>
            </a:r>
          </a:p>
          <a:p>
            <a:r>
              <a:rPr lang="en-US" sz="3600" dirty="0"/>
              <a:t>One of the top 5 movies in ratings has a minority lead </a:t>
            </a:r>
          </a:p>
          <a:p>
            <a:pPr marL="741363" lvl="1" indent="-520700">
              <a:buFont typeface="Calibri" panose="020F0502020204030204" pitchFamily="34" charset="0"/>
              <a:buChar char="‒"/>
            </a:pPr>
            <a:r>
              <a:rPr lang="en-US" sz="3200" dirty="0"/>
              <a:t>Wonder Woman was included in the top 5 for both sales and ratings</a:t>
            </a:r>
          </a:p>
        </p:txBody>
      </p:sp>
    </p:spTree>
    <p:extLst>
      <p:ext uri="{BB962C8B-B14F-4D97-AF65-F5344CB8AC3E}">
        <p14:creationId xmlns:p14="http://schemas.microsoft.com/office/powerpoint/2010/main" val="123078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47F85A-3E04-494C-9326-64F864E7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95016"/>
            <a:ext cx="12188952" cy="40629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FA76F73-E11D-44FE-9343-E27C04DDF2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0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Average U.S. Sales by Superhero</a:t>
            </a:r>
          </a:p>
        </p:txBody>
      </p:sp>
    </p:spTree>
    <p:extLst>
      <p:ext uri="{BB962C8B-B14F-4D97-AF65-F5344CB8AC3E}">
        <p14:creationId xmlns:p14="http://schemas.microsoft.com/office/powerpoint/2010/main" val="50375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619</Words>
  <Application>Microsoft Office PowerPoint</Application>
  <PresentationFormat>Widescreen</PresentationFormat>
  <Paragraphs>108</Paragraphs>
  <Slides>26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Correlation Between Superhero Traits and Box Office Sales and Rating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Superhero Traits and Box Office Sales and Rating</dc:title>
  <dc:creator>Carrie Cook</dc:creator>
  <cp:lastModifiedBy>James Lee</cp:lastModifiedBy>
  <cp:revision>39</cp:revision>
  <dcterms:created xsi:type="dcterms:W3CDTF">2019-04-13T05:29:25Z</dcterms:created>
  <dcterms:modified xsi:type="dcterms:W3CDTF">2019-04-15T00:03:04Z</dcterms:modified>
</cp:coreProperties>
</file>