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73" r:id="rId13"/>
    <p:sldId id="296" r:id="rId14"/>
    <p:sldId id="276" r:id="rId15"/>
    <p:sldId id="285" r:id="rId16"/>
    <p:sldId id="284" r:id="rId17"/>
    <p:sldId id="295" r:id="rId18"/>
    <p:sldId id="291" r:id="rId19"/>
    <p:sldId id="288" r:id="rId20"/>
    <p:sldId id="286" r:id="rId21"/>
    <p:sldId id="287" r:id="rId22"/>
    <p:sldId id="292" r:id="rId23"/>
    <p:sldId id="289" r:id="rId24"/>
    <p:sldId id="293" r:id="rId25"/>
    <p:sldId id="290" r:id="rId26"/>
    <p:sldId id="29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47" autoAdjust="0"/>
    <p:restoredTop sz="90994" autoAdjust="0"/>
  </p:normalViewPr>
  <p:slideViewPr>
    <p:cSldViewPr snapToGrid="0">
      <p:cViewPr>
        <p:scale>
          <a:sx n="60" d="100"/>
          <a:sy n="60" d="100"/>
        </p:scale>
        <p:origin x="1044" y="138"/>
      </p:cViewPr>
      <p:guideLst/>
    </p:cSldViewPr>
  </p:slideViewPr>
  <p:outlineViewPr>
    <p:cViewPr>
      <p:scale>
        <a:sx n="33" d="100"/>
        <a:sy n="33" d="100"/>
      </p:scale>
      <p:origin x="0" y="-129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8B144-16DC-4979-9693-C525CA98680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6DA88A-8385-4F84-A597-5276C3E39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00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did not get ratings for international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DA88A-8385-4F84-A597-5276C3E39C7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807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DA88A-8385-4F84-A597-5276C3E39C7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683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DA88A-8385-4F84-A597-5276C3E39C7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9898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DA88A-8385-4F84-A597-5276C3E39C7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3071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DA88A-8385-4F84-A597-5276C3E39C7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344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Pulled data from the APIs and used URLs to fill in data that was missing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DA88A-8385-4F84-A597-5276C3E39C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1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Top 5 movies: Dark Knight, Black Panther, Dark Knight Rises, Iron Man 3, Wonder Woman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Two of the 5 top movies had minority leads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DA88A-8385-4F84-A597-5276C3E39C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66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Top 5 movies: Dark Knight, Dark Knight Rises, Logan, Deadpool, Iron Man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DA88A-8385-4F84-A597-5276C3E39C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19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DA88A-8385-4F84-A597-5276C3E39C7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5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 5: Batman, Black Panther, Wonder Woman, Iron Man, Captain Marvel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DA88A-8385-4F84-A597-5276C3E39C7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14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 5: Batman, Deadpool, Wonder Woman, Doctor Strange, Iron Man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DA88A-8385-4F84-A597-5276C3E39C7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422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DA88A-8385-4F84-A597-5276C3E39C7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20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2 of the 31 movies had women leads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DA88A-8385-4F84-A597-5276C3E39C7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533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7EAA-5E58-4E76-A8FC-27C27FD97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7C54BE-776B-42BB-BB9C-7C092B5488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B0789-3287-4F9E-8FC0-CBB463DFF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B1DE-0B1F-4B58-83A2-758AD1F56FCE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2AE57-0F74-40B8-9544-FE373DC3A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33CA8-500D-4ABB-8E50-7CBC56FB4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C20-64BF-4838-9EBB-6A1E7B001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6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12A00-A12E-4464-9A88-511D40035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27AC6-05F8-411B-8C70-4A1E278D5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B64FA-D08A-46FA-859C-D00464AD7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B1DE-0B1F-4B58-83A2-758AD1F56FCE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D2573-F2F9-4E50-B126-140DE162E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99C61-0765-40E1-96CF-8F8E8C14B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C20-64BF-4838-9EBB-6A1E7B001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05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35E42F-E2C4-4F90-A5E6-368DBB59F6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A64508-3971-4409-A552-E1E9F9FF2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18EED-0838-4FE0-91E8-51714AB6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B1DE-0B1F-4B58-83A2-758AD1F56FCE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BBFBD-E4D6-4D4D-80F0-D810F3733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C82F3-C842-4E1D-A91B-D38061E0C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C20-64BF-4838-9EBB-6A1E7B001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90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76AF-6735-497B-B99B-B5FE92066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803CA-4A24-4672-BE0A-462DF1540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5EA56-F208-485B-B457-6DD235146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B1DE-0B1F-4B58-83A2-758AD1F56FCE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0E87D-88C3-4996-90AB-72B39C873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DE2B6-9C64-404E-9D42-300DB8885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C20-64BF-4838-9EBB-6A1E7B001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57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57760-7586-494F-BF58-1BBBE9623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8FCB9-7983-4D3E-9DF4-CB89DEC8A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74940-718F-4A4B-AD78-052735432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B1DE-0B1F-4B58-83A2-758AD1F56FCE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08AE4-86DC-4EE1-A10F-899E8D018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608C9-2014-43B7-A4D1-F6BA34E48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C20-64BF-4838-9EBB-6A1E7B001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5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AA4FE-4FD4-4E1B-A456-2CA62B226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A43FF-EEF7-4FEF-A8C7-6E76AB362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A636A2-553F-4541-8AFF-C7BF23F65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D41C49-D0A7-4669-B9FF-AA40B0174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B1DE-0B1F-4B58-83A2-758AD1F56FCE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77CC8-D877-45EC-B9F4-E8BDF10C3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F44FF8-5040-46C7-A456-05C3025CC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C20-64BF-4838-9EBB-6A1E7B001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66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B9762-F8F9-487D-864D-74F434220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9EEEE-CEED-4A09-B359-0511E2206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321207-664B-4D78-BF46-C979CA4CD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3D56B1-7F96-406B-8786-9B1BE1FFAF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8D18B0-3E7B-4DB9-BA42-9EA3ED9822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0AEBA6-F82C-417E-91A8-E710C2A1C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B1DE-0B1F-4B58-83A2-758AD1F56FCE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960FF4-731D-4DE9-A701-5F688ED33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C3721D-118A-4AE4-B723-A87E7E7C8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C20-64BF-4838-9EBB-6A1E7B001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880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B5E93-04CD-4415-86DC-B12EA8BBE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ADB266-552E-4FEB-88B2-674A8BCAD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B1DE-0B1F-4B58-83A2-758AD1F56FCE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B273EC-F5DB-4D22-A118-512484128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58D825-DB3A-490E-B02E-265220883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C20-64BF-4838-9EBB-6A1E7B001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65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009DAF-5F33-4B1B-8353-D4B78550A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B1DE-0B1F-4B58-83A2-758AD1F56FCE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227AC7-DE82-4183-9D7F-C9FF5D1D8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04EF9-2546-4369-A1BE-22E4C38B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C20-64BF-4838-9EBB-6A1E7B001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59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5D4DE-C4D0-496C-B1A9-72D40E312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18303-FBD8-4385-8961-775E3D868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1607E-7BC8-4EF3-8F7F-0E2618469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4F68EB-2297-49E0-8C57-1319D8F06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B1DE-0B1F-4B58-83A2-758AD1F56FCE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281D9-381E-4689-B475-4BF53EE50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4BC1F7-4187-4265-B6EF-7D3DE6E01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C20-64BF-4838-9EBB-6A1E7B001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EBBD8-1183-40BF-A49F-5D8AE2375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992B27-6DC7-40CC-B5F8-CE560E9EAC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59CCC-F605-444E-9804-1221F5540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75C76-D0EE-4044-8579-5803C4657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B1DE-0B1F-4B58-83A2-758AD1F56FCE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6F58C-A238-49A2-93A2-47DE427BA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E070C-9C8F-44B9-A78C-AF1DDCEC2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C20-64BF-4838-9EBB-6A1E7B001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41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E535AA-4F9C-406F-ADE9-979A6E941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57C2A-108B-47AD-842A-7F1DF3DA9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54EAF-2C1A-42D3-A4BC-A6B0014DFA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DB1DE-0B1F-4B58-83A2-758AD1F56FCE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26266-2CDA-4E52-9D79-2779ABD2A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16184-D70D-46C7-9109-49F07FFE1A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12C20-64BF-4838-9EBB-6A1E7B001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22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ashable.com/article/captain-marvel-feminism-female-superhero/#rl4Cmu74Kgq5" TargetMode="External"/><Relationship Id="rId2" Type="http://schemas.openxmlformats.org/officeDocument/2006/relationships/hyperlink" Target="https://www.houstonchronicle.com/local/gray-matters/article/black-panther-racial-and-ethnic-socialization-12741221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icsverse.com/why-superhero-movies-need-more-diversity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DB83C-D895-4C62-A37E-CE6B7B2023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Correlation Between Superhero Traits and Box Office Sales</a:t>
            </a:r>
            <a:br>
              <a:rPr lang="en-US" b="1" dirty="0"/>
            </a:br>
            <a:r>
              <a:rPr lang="en-US" b="1" dirty="0"/>
              <a:t>and Rating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179A0A-E445-4AA5-BA3B-F912FC745B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>
                <a:solidFill>
                  <a:srgbClr val="3333CC"/>
                </a:solidFill>
              </a:rPr>
              <a:t>Team Aurora Marvels</a:t>
            </a:r>
          </a:p>
          <a:p>
            <a:r>
              <a:rPr lang="en-US" dirty="0">
                <a:solidFill>
                  <a:srgbClr val="3333CC"/>
                </a:solidFill>
              </a:rPr>
              <a:t>Carrie, Farai, James, Ryan, Shirley</a:t>
            </a:r>
          </a:p>
        </p:txBody>
      </p:sp>
    </p:spTree>
    <p:extLst>
      <p:ext uri="{BB962C8B-B14F-4D97-AF65-F5344CB8AC3E}">
        <p14:creationId xmlns:p14="http://schemas.microsoft.com/office/powerpoint/2010/main" val="110919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7F337D-ED56-4E25-8E1B-2AE52101C5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2795016"/>
            <a:ext cx="12188952" cy="4062984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3DDA352-58E7-4254-9F32-54B4A24AE38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04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Average Rating by Superhero (Rotten Tomatoes)</a:t>
            </a:r>
          </a:p>
        </p:txBody>
      </p:sp>
    </p:spTree>
    <p:extLst>
      <p:ext uri="{BB962C8B-B14F-4D97-AF65-F5344CB8AC3E}">
        <p14:creationId xmlns:p14="http://schemas.microsoft.com/office/powerpoint/2010/main" val="2707671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CB9D616-2245-4989-A5F9-D26C8B0DB3E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04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Attributes Analyzed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51E54A5-AD07-4259-B90F-3A878C8BB302}"/>
              </a:ext>
            </a:extLst>
          </p:cNvPr>
          <p:cNvSpPr txBox="1">
            <a:spLocks/>
          </p:cNvSpPr>
          <p:nvPr/>
        </p:nvSpPr>
        <p:spPr>
          <a:xfrm>
            <a:off x="1524" y="1143000"/>
            <a:ext cx="12188952" cy="571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Gender</a:t>
            </a:r>
          </a:p>
          <a:p>
            <a:r>
              <a:rPr lang="en-US" sz="3600" dirty="0"/>
              <a:t>Power level</a:t>
            </a:r>
          </a:p>
          <a:p>
            <a:r>
              <a:rPr lang="en-US" sz="3600" dirty="0"/>
              <a:t>Alignment (lead is considered good, neutral, or bad)</a:t>
            </a:r>
          </a:p>
          <a:p>
            <a:r>
              <a:rPr lang="en-US" sz="3600" dirty="0"/>
              <a:t>Race (human vs. non-human)</a:t>
            </a:r>
          </a:p>
        </p:txBody>
      </p:sp>
    </p:spTree>
    <p:extLst>
      <p:ext uri="{BB962C8B-B14F-4D97-AF65-F5344CB8AC3E}">
        <p14:creationId xmlns:p14="http://schemas.microsoft.com/office/powerpoint/2010/main" val="2907755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D02DE4-CEDF-4C85-8A74-A626E72853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2795016"/>
            <a:ext cx="12188952" cy="4062984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7B887F6-8212-43AA-98AB-9A6D59D1763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04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Power Level by Superhero</a:t>
            </a:r>
          </a:p>
        </p:txBody>
      </p:sp>
    </p:spTree>
    <p:extLst>
      <p:ext uri="{BB962C8B-B14F-4D97-AF65-F5344CB8AC3E}">
        <p14:creationId xmlns:p14="http://schemas.microsoft.com/office/powerpoint/2010/main" val="3572409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AA05A00-805B-48A0-82BF-8649003DAF8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04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Power Level by Superhero Test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10A6AF-845D-43A5-94DD-65F30275B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1969"/>
            <a:ext cx="6099048" cy="4066031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A50451E8-965B-4F3D-9A0F-8968748394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952" y="2791967"/>
            <a:ext cx="6099048" cy="406603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C79595F-587D-45C8-88C0-94DAA435648C}"/>
              </a:ext>
            </a:extLst>
          </p:cNvPr>
          <p:cNvSpPr txBox="1">
            <a:spLocks/>
          </p:cNvSpPr>
          <p:nvPr/>
        </p:nvSpPr>
        <p:spPr>
          <a:xfrm>
            <a:off x="0" y="1159046"/>
            <a:ext cx="6099048" cy="1635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No correlation between power level and box office sales</a:t>
            </a:r>
          </a:p>
          <a:p>
            <a:r>
              <a:rPr lang="en-US" sz="4000" dirty="0"/>
              <a:t>Sales: p-value = 0.4051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2E27A72-60D3-4CA5-8F86-E8F83B279343}"/>
              </a:ext>
            </a:extLst>
          </p:cNvPr>
          <p:cNvSpPr txBox="1">
            <a:spLocks/>
          </p:cNvSpPr>
          <p:nvPr/>
        </p:nvSpPr>
        <p:spPr>
          <a:xfrm>
            <a:off x="6092952" y="1159046"/>
            <a:ext cx="6099048" cy="1635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No correlation between power level and viewer ratings</a:t>
            </a:r>
          </a:p>
          <a:p>
            <a:r>
              <a:rPr lang="en-US" sz="4000" dirty="0"/>
              <a:t>Rating: p-value = 0.9693</a:t>
            </a:r>
          </a:p>
        </p:txBody>
      </p:sp>
    </p:spTree>
    <p:extLst>
      <p:ext uri="{BB962C8B-B14F-4D97-AF65-F5344CB8AC3E}">
        <p14:creationId xmlns:p14="http://schemas.microsoft.com/office/powerpoint/2010/main" val="356392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C93188-A679-4693-B88A-12E3259432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46681"/>
            <a:ext cx="4073652" cy="2715768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938EB6C-19EF-46C4-BEEC-AB0BFA66CB0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04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Gender Breakdown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125A141-56BF-4C25-9BFC-DC585242CF2E}"/>
              </a:ext>
            </a:extLst>
          </p:cNvPr>
          <p:cNvSpPr txBox="1">
            <a:spLocks/>
          </p:cNvSpPr>
          <p:nvPr/>
        </p:nvSpPr>
        <p:spPr>
          <a:xfrm>
            <a:off x="1524" y="1143000"/>
            <a:ext cx="12188952" cy="571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Female led movies resulted in higher sales</a:t>
            </a:r>
          </a:p>
          <a:p>
            <a:r>
              <a:rPr lang="en-US" sz="3600" dirty="0"/>
              <a:t>No correlation between viewer ratings and gender</a:t>
            </a:r>
          </a:p>
          <a:p>
            <a:r>
              <a:rPr lang="en-US" sz="3600" dirty="0"/>
              <a:t>p-value = 0.2019</a:t>
            </a:r>
          </a:p>
        </p:txBody>
      </p:sp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D45681B-A3E3-4939-8D6C-B680064CF9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920" y="4145280"/>
            <a:ext cx="4069080" cy="2712720"/>
          </a:xfrm>
          <a:prstGeom prst="rect">
            <a:avLst/>
          </a:prstGeom>
        </p:spPr>
      </p:pic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94A1C36-BCC2-4B88-8CF5-4C69971ACF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174" y="4142232"/>
            <a:ext cx="4073652" cy="271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1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close up of a logo&#10;&#10;Description generated with high confidence">
            <a:extLst>
              <a:ext uri="{FF2B5EF4-FFF2-40B4-BE49-F238E27FC236}">
                <a16:creationId xmlns:a16="http://schemas.microsoft.com/office/drawing/2014/main" id="{9B0DCF17-C0FF-47A0-A4EC-61D79DAAEC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1481"/>
            <a:ext cx="4059936" cy="2706624"/>
          </a:xfrm>
          <a:ln>
            <a:noFill/>
          </a:ln>
        </p:spPr>
      </p:pic>
      <p:pic>
        <p:nvPicPr>
          <p:cNvPr id="8" name="Content Placeholder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68E9687-C622-4530-BA5B-7F2E9549084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5"/>
          <a:stretch/>
        </p:blipFill>
        <p:spPr>
          <a:xfrm>
            <a:off x="4055103" y="4161481"/>
            <a:ext cx="4069080" cy="2706624"/>
          </a:xfrm>
          <a:prstGeom prst="rect">
            <a:avLst/>
          </a:prstGeom>
          <a:ln>
            <a:noFill/>
          </a:ln>
        </p:spPr>
      </p:pic>
      <p:pic>
        <p:nvPicPr>
          <p:cNvPr id="9" name="Content Placeholder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D7D426B-74D0-4A24-B9D3-C294D24C55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803" y="4159291"/>
            <a:ext cx="4063221" cy="2708814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4AD5DF19-D64A-405C-8D55-B9CE682C9DE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04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Alignment Breakdown (Good vs. Bad Vs. Neutral)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6B977D1-39E4-4654-9AB5-0B35A164A166}"/>
              </a:ext>
            </a:extLst>
          </p:cNvPr>
          <p:cNvSpPr txBox="1">
            <a:spLocks/>
          </p:cNvSpPr>
          <p:nvPr/>
        </p:nvSpPr>
        <p:spPr>
          <a:xfrm>
            <a:off x="1524" y="1143000"/>
            <a:ext cx="12188952" cy="571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Good superheroes generate more sales</a:t>
            </a:r>
          </a:p>
          <a:p>
            <a:r>
              <a:rPr lang="en-US" sz="3600" dirty="0"/>
              <a:t>No correlation between good or bad superhero in viewer ratings</a:t>
            </a:r>
          </a:p>
          <a:p>
            <a:r>
              <a:rPr lang="en-US" sz="3600" dirty="0"/>
              <a:t>p-value = 0.8439</a:t>
            </a:r>
          </a:p>
        </p:txBody>
      </p:sp>
    </p:spTree>
    <p:extLst>
      <p:ext uri="{BB962C8B-B14F-4D97-AF65-F5344CB8AC3E}">
        <p14:creationId xmlns:p14="http://schemas.microsoft.com/office/powerpoint/2010/main" val="963660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close up of a logo&#10;&#10;Description generated with high confidence">
            <a:extLst>
              <a:ext uri="{FF2B5EF4-FFF2-40B4-BE49-F238E27FC236}">
                <a16:creationId xmlns:a16="http://schemas.microsoft.com/office/drawing/2014/main" id="{D59AC0ED-CFC4-49DB-9D97-6BED09307F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55940"/>
            <a:ext cx="4059936" cy="2706624"/>
          </a:xfrm>
        </p:spPr>
      </p:pic>
      <p:pic>
        <p:nvPicPr>
          <p:cNvPr id="8" name="Content Placeholder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72BC191-8C5B-4D73-8442-D235D2B276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878" y="4155941"/>
            <a:ext cx="4059936" cy="2706623"/>
          </a:xfrm>
          <a:prstGeom prst="rect">
            <a:avLst/>
          </a:prstGeom>
        </p:spPr>
      </p:pic>
      <p:pic>
        <p:nvPicPr>
          <p:cNvPr id="9" name="Content Placeholder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E0BF771-655F-4EAC-BEEB-A6AECB610A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755" y="4155940"/>
            <a:ext cx="4059936" cy="2706624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C2703F49-28D8-4B29-AED0-22C264B97CA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04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Race Breakdown (Human vs. Non-Human)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E0C4841-69F4-4D50-B75A-3455D4D73288}"/>
              </a:ext>
            </a:extLst>
          </p:cNvPr>
          <p:cNvSpPr txBox="1">
            <a:spLocks/>
          </p:cNvSpPr>
          <p:nvPr/>
        </p:nvSpPr>
        <p:spPr>
          <a:xfrm>
            <a:off x="1524" y="1143000"/>
            <a:ext cx="12188952" cy="571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Human superheroes generate more box office sales</a:t>
            </a:r>
          </a:p>
          <a:p>
            <a:r>
              <a:rPr lang="en-US" sz="3600" dirty="0"/>
              <a:t>No correlation in viewer ratings based on race</a:t>
            </a:r>
          </a:p>
          <a:p>
            <a:r>
              <a:rPr lang="en-US" sz="3600" dirty="0"/>
              <a:t>p-value = 0.7939</a:t>
            </a:r>
          </a:p>
        </p:txBody>
      </p:sp>
    </p:spTree>
    <p:extLst>
      <p:ext uri="{BB962C8B-B14F-4D97-AF65-F5344CB8AC3E}">
        <p14:creationId xmlns:p14="http://schemas.microsoft.com/office/powerpoint/2010/main" val="3897819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D6A817C-BEDF-4B89-8BF9-9AF5FBBB0A1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04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Superhero Movies and International Sales Trends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E100D5-673E-4BB5-8ED4-C350FA365ECA}"/>
              </a:ext>
            </a:extLst>
          </p:cNvPr>
          <p:cNvSpPr txBox="1">
            <a:spLocks/>
          </p:cNvSpPr>
          <p:nvPr/>
        </p:nvSpPr>
        <p:spPr>
          <a:xfrm>
            <a:off x="1524" y="1143000"/>
            <a:ext cx="12188952" cy="571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Selected two movies from each attribute that had similar inflation adjusted sales and ratings</a:t>
            </a:r>
          </a:p>
          <a:p>
            <a:r>
              <a:rPr lang="en-US" sz="3600" dirty="0"/>
              <a:t>Compared international sales trends for each movie</a:t>
            </a:r>
          </a:p>
        </p:txBody>
      </p:sp>
    </p:spTree>
    <p:extLst>
      <p:ext uri="{BB962C8B-B14F-4D97-AF65-F5344CB8AC3E}">
        <p14:creationId xmlns:p14="http://schemas.microsoft.com/office/powerpoint/2010/main" val="1541669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71DE414-7905-49B6-A7A6-E3F1AB9663A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04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Gender Comparison for International Sales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AD5051-746C-4098-804B-266283C62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1944129"/>
            <a:ext cx="12188952" cy="4913871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AB5507E-B413-455A-A1FC-69E48C4FA0C2}"/>
              </a:ext>
            </a:extLst>
          </p:cNvPr>
          <p:cNvSpPr txBox="1">
            <a:spLocks/>
          </p:cNvSpPr>
          <p:nvPr/>
        </p:nvSpPr>
        <p:spPr>
          <a:xfrm>
            <a:off x="1524" y="1143000"/>
            <a:ext cx="12188952" cy="571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/>
              <a:t>Iron Man 3</a:t>
            </a:r>
          </a:p>
        </p:txBody>
      </p:sp>
    </p:spTree>
    <p:extLst>
      <p:ext uri="{BB962C8B-B14F-4D97-AF65-F5344CB8AC3E}">
        <p14:creationId xmlns:p14="http://schemas.microsoft.com/office/powerpoint/2010/main" val="702100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25ACB4C-433A-47DA-B1BA-D8B3E493CD0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04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Gender Comparison for International Sales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1A8C879-C5F3-41B7-9173-AC6A53483E73}"/>
              </a:ext>
            </a:extLst>
          </p:cNvPr>
          <p:cNvSpPr txBox="1">
            <a:spLocks/>
          </p:cNvSpPr>
          <p:nvPr/>
        </p:nvSpPr>
        <p:spPr>
          <a:xfrm>
            <a:off x="1524" y="1143000"/>
            <a:ext cx="12188952" cy="571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/>
              <a:t>Wonder Woman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E184F8-710B-4B72-9666-785F1BE7B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1944129"/>
            <a:ext cx="12188952" cy="491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301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AB2507F-1617-425D-A42E-738D82AB6CE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889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prstClr val="black"/>
                </a:solidFill>
              </a:rPr>
              <a:t>Research Question</a:t>
            </a:r>
            <a:endParaRPr lang="en-US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B5F51F7-C5A2-4E3F-9609-F4569438214C}"/>
              </a:ext>
            </a:extLst>
          </p:cNvPr>
          <p:cNvSpPr txBox="1">
            <a:spLocks/>
          </p:cNvSpPr>
          <p:nvPr/>
        </p:nvSpPr>
        <p:spPr>
          <a:xfrm>
            <a:off x="1524" y="1143000"/>
            <a:ext cx="12188952" cy="571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/>
              <a:t>Do certain superhero attributes (i.e., </a:t>
            </a:r>
            <a:r>
              <a:rPr lang="en-US" b="1" dirty="0"/>
              <a:t>power level, race (human vs. non-human), gender, and alignment</a:t>
            </a:r>
            <a:r>
              <a:rPr lang="en-US" dirty="0"/>
              <a:t>) lead to higher or lower box office sales and ratings in the U.S.? International Sales?</a:t>
            </a:r>
          </a:p>
        </p:txBody>
      </p:sp>
    </p:spTree>
    <p:extLst>
      <p:ext uri="{BB962C8B-B14F-4D97-AF65-F5344CB8AC3E}">
        <p14:creationId xmlns:p14="http://schemas.microsoft.com/office/powerpoint/2010/main" val="509329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DE5E44A-F1B1-47B9-AF1F-F7EA361AEF5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04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Alignment Comparison for International Sales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2A115E4-94CE-457F-B34F-14041C9DF48F}"/>
              </a:ext>
            </a:extLst>
          </p:cNvPr>
          <p:cNvSpPr txBox="1">
            <a:spLocks/>
          </p:cNvSpPr>
          <p:nvPr/>
        </p:nvSpPr>
        <p:spPr>
          <a:xfrm>
            <a:off x="1524" y="1143000"/>
            <a:ext cx="12188952" cy="571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/>
              <a:t>Ant-Man and The Wasp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ED039D-E5FF-46C5-ABA6-868AF6B693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4129"/>
            <a:ext cx="12188952" cy="491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584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03A0307-C142-4AC1-BAB5-29FA4B0E35C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04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Alignment Comparison for International Sales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337DC42-4AFE-4B33-961A-627B463C91EF}"/>
              </a:ext>
            </a:extLst>
          </p:cNvPr>
          <p:cNvSpPr txBox="1">
            <a:spLocks/>
          </p:cNvSpPr>
          <p:nvPr/>
        </p:nvSpPr>
        <p:spPr>
          <a:xfrm>
            <a:off x="1524" y="1143000"/>
            <a:ext cx="12188952" cy="571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/>
              <a:t>Venom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0469334-7446-4D72-9E96-58041F0540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4129"/>
            <a:ext cx="12188952" cy="4913871"/>
          </a:xfrm>
        </p:spPr>
      </p:pic>
    </p:spTree>
    <p:extLst>
      <p:ext uri="{BB962C8B-B14F-4D97-AF65-F5344CB8AC3E}">
        <p14:creationId xmlns:p14="http://schemas.microsoft.com/office/powerpoint/2010/main" val="1012909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6174063-76DC-497D-8729-4584AE2FA0C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04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Race Comparison for International Sales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E1FAFBF-B1EA-4A05-ADE6-3C4F4FA863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4129"/>
            <a:ext cx="12188952" cy="4913871"/>
          </a:xfr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67E5748-8849-4797-B128-BD7A2BFCA1CF}"/>
              </a:ext>
            </a:extLst>
          </p:cNvPr>
          <p:cNvSpPr txBox="1">
            <a:spLocks/>
          </p:cNvSpPr>
          <p:nvPr/>
        </p:nvSpPr>
        <p:spPr>
          <a:xfrm>
            <a:off x="1524" y="1143000"/>
            <a:ext cx="12188952" cy="571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/>
              <a:t>Thor: </a:t>
            </a:r>
            <a:r>
              <a:rPr lang="en-US" sz="3600" dirty="0" err="1"/>
              <a:t>Ragnarok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85350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88B0A9A-5B5B-4DEC-A111-C5752B17D9C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04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Race Comparison for International Sales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E1126FD-3510-4639-B320-63AE5CB39F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1944129"/>
            <a:ext cx="12188952" cy="4913871"/>
          </a:xfr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0CC014C-DAE9-4025-B417-6B18AF5A1EB9}"/>
              </a:ext>
            </a:extLst>
          </p:cNvPr>
          <p:cNvSpPr txBox="1">
            <a:spLocks/>
          </p:cNvSpPr>
          <p:nvPr/>
        </p:nvSpPr>
        <p:spPr>
          <a:xfrm>
            <a:off x="1524" y="1143000"/>
            <a:ext cx="12188952" cy="571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/>
              <a:t>Spider-Man: Homecoming</a:t>
            </a:r>
          </a:p>
        </p:txBody>
      </p:sp>
    </p:spTree>
    <p:extLst>
      <p:ext uri="{BB962C8B-B14F-4D97-AF65-F5344CB8AC3E}">
        <p14:creationId xmlns:p14="http://schemas.microsoft.com/office/powerpoint/2010/main" val="3475884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0C3EA8C-640E-4293-8E6B-9ADF986D5EC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04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Ethnicity Comparison for International Sales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39BF36F-6279-487A-B98D-2D76BFD57BC6}"/>
              </a:ext>
            </a:extLst>
          </p:cNvPr>
          <p:cNvSpPr txBox="1">
            <a:spLocks/>
          </p:cNvSpPr>
          <p:nvPr/>
        </p:nvSpPr>
        <p:spPr>
          <a:xfrm>
            <a:off x="1524" y="1143000"/>
            <a:ext cx="12188952" cy="571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/>
              <a:t>Dark Knight Rises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2C312F9-2B95-4FC5-84A8-F284E60A39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1944129"/>
            <a:ext cx="12188952" cy="4913871"/>
          </a:xfrm>
        </p:spPr>
      </p:pic>
    </p:spTree>
    <p:extLst>
      <p:ext uri="{BB962C8B-B14F-4D97-AF65-F5344CB8AC3E}">
        <p14:creationId xmlns:p14="http://schemas.microsoft.com/office/powerpoint/2010/main" val="6338866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47858B-BBE4-41D7-9A54-4550A241F02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04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Ethnicity Comparison for International Sales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4CA6EFF-7469-4139-A8B7-A14A5B9C411D}"/>
              </a:ext>
            </a:extLst>
          </p:cNvPr>
          <p:cNvSpPr txBox="1">
            <a:spLocks/>
          </p:cNvSpPr>
          <p:nvPr/>
        </p:nvSpPr>
        <p:spPr>
          <a:xfrm>
            <a:off x="1524" y="1143000"/>
            <a:ext cx="12188952" cy="571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/>
              <a:t>Black Panther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69DE124-EB30-465D-8948-9556575E09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4129"/>
            <a:ext cx="12188952" cy="4913871"/>
          </a:xfrm>
        </p:spPr>
      </p:pic>
    </p:spTree>
    <p:extLst>
      <p:ext uri="{BB962C8B-B14F-4D97-AF65-F5344CB8AC3E}">
        <p14:creationId xmlns:p14="http://schemas.microsoft.com/office/powerpoint/2010/main" val="40661953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5890928-0174-4D40-95AB-77F319B0426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04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Final Conclusions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B795E94-6AED-46B0-8997-BA5ACFA7C418}"/>
              </a:ext>
            </a:extLst>
          </p:cNvPr>
          <p:cNvSpPr txBox="1">
            <a:spLocks/>
          </p:cNvSpPr>
          <p:nvPr/>
        </p:nvSpPr>
        <p:spPr>
          <a:xfrm>
            <a:off x="0" y="1143001"/>
            <a:ext cx="12188952" cy="571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>
                <a:solidFill>
                  <a:prstClr val="black"/>
                </a:solidFill>
              </a:rPr>
              <a:t>No correlation between Superhero attributes and U.S. sales or ratings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There is some variation in international sales depending on the Superhero movie and the Superhero’s attributes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Recent releases in movies with increased diversity appear to do well; however, substantial data to prove this does not yet exist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Two limitations of this project:</a:t>
            </a:r>
          </a:p>
          <a:p>
            <a:pPr marL="741363" lvl="1" indent="-520700">
              <a:buFont typeface="Calibri" panose="020F0502020204030204" pitchFamily="34" charset="0"/>
              <a:buChar char="‒"/>
            </a:pPr>
            <a:r>
              <a:rPr lang="en-US" dirty="0"/>
              <a:t>There are 31 movies with a single lead Superhero</a:t>
            </a:r>
          </a:p>
          <a:p>
            <a:pPr marL="741363" lvl="1" indent="-520700">
              <a:buFont typeface="Calibri" panose="020F0502020204030204" pitchFamily="34" charset="0"/>
              <a:buChar char="‒"/>
            </a:pPr>
            <a:r>
              <a:rPr lang="en-US" dirty="0"/>
              <a:t>The period selected was from 2008 - 2019</a:t>
            </a:r>
          </a:p>
        </p:txBody>
      </p:sp>
    </p:spTree>
    <p:extLst>
      <p:ext uri="{BB962C8B-B14F-4D97-AF65-F5344CB8AC3E}">
        <p14:creationId xmlns:p14="http://schemas.microsoft.com/office/powerpoint/2010/main" val="3971703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72500BF-F2D1-45FE-9166-454176A475F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Case References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F9E23A-759D-4D0A-B248-D2A0D2C4A68A}"/>
              </a:ext>
            </a:extLst>
          </p:cNvPr>
          <p:cNvSpPr txBox="1">
            <a:spLocks/>
          </p:cNvSpPr>
          <p:nvPr/>
        </p:nvSpPr>
        <p:spPr>
          <a:xfrm>
            <a:off x="1524" y="1143000"/>
            <a:ext cx="12188952" cy="571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hlinkClick r:id="rId2"/>
              </a:rPr>
              <a:t>Black Panther Racial and Ethnic Socialization</a:t>
            </a:r>
            <a:endParaRPr lang="en-US" dirty="0"/>
          </a:p>
          <a:p>
            <a:r>
              <a:rPr lang="en-US" i="1" dirty="0">
                <a:hlinkClick r:id="rId3"/>
              </a:rPr>
              <a:t>Captain Marvel Feminism</a:t>
            </a:r>
            <a:endParaRPr lang="en-US" dirty="0"/>
          </a:p>
          <a:p>
            <a:r>
              <a:rPr lang="en-US" i="1" dirty="0">
                <a:hlinkClick r:id="rId4"/>
              </a:rPr>
              <a:t>Superhero Movies Need More Diversity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930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3B5DB29-CDDF-48F4-A3B0-6EA9C4053C5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04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Data Sources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B4B9A8A-C270-4AC8-B0D3-C780BBE651C8}"/>
              </a:ext>
            </a:extLst>
          </p:cNvPr>
          <p:cNvSpPr txBox="1">
            <a:spLocks/>
          </p:cNvSpPr>
          <p:nvPr/>
        </p:nvSpPr>
        <p:spPr>
          <a:xfrm>
            <a:off x="1524" y="1143000"/>
            <a:ext cx="6094476" cy="571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u="sng" dirty="0"/>
          </a:p>
          <a:p>
            <a:pPr marL="0" indent="0" algn="ctr">
              <a:buNone/>
            </a:pPr>
            <a:r>
              <a:rPr lang="en-US" u="sng" dirty="0"/>
              <a:t>APIs</a:t>
            </a:r>
          </a:p>
          <a:p>
            <a:pPr marL="0" indent="0" algn="ctr">
              <a:buNone/>
            </a:pPr>
            <a:endParaRPr lang="en-US" u="sng" dirty="0"/>
          </a:p>
          <a:p>
            <a:pPr marL="0" indent="0" algn="ctr">
              <a:buNone/>
            </a:pPr>
            <a:r>
              <a:rPr lang="en-US" dirty="0"/>
              <a:t>Superhero</a:t>
            </a:r>
          </a:p>
          <a:p>
            <a:pPr marL="0" indent="0" algn="ctr">
              <a:buNone/>
            </a:pPr>
            <a:r>
              <a:rPr lang="en-US" dirty="0" err="1"/>
              <a:t>ComicVine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Marvel</a:t>
            </a:r>
          </a:p>
          <a:p>
            <a:pPr marL="0" indent="0" algn="ctr">
              <a:buNone/>
            </a:pPr>
            <a:r>
              <a:rPr lang="en-US" dirty="0" err="1"/>
              <a:t>OMDb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31AEAA8-FD5B-4FB2-BDC7-1B9B7022CE75}"/>
              </a:ext>
            </a:extLst>
          </p:cNvPr>
          <p:cNvSpPr txBox="1">
            <a:spLocks/>
          </p:cNvSpPr>
          <p:nvPr/>
        </p:nvSpPr>
        <p:spPr>
          <a:xfrm>
            <a:off x="6097524" y="1143000"/>
            <a:ext cx="6094476" cy="571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u="sng" dirty="0"/>
          </a:p>
          <a:p>
            <a:pPr marL="0" indent="0" algn="ctr">
              <a:buNone/>
            </a:pPr>
            <a:r>
              <a:rPr lang="en-US" u="sng" dirty="0"/>
              <a:t>URLs</a:t>
            </a:r>
          </a:p>
          <a:p>
            <a:pPr marL="0" indent="0" algn="ctr">
              <a:buNone/>
            </a:pPr>
            <a:endParaRPr lang="en-US" u="sng" dirty="0"/>
          </a:p>
          <a:p>
            <a:pPr marL="0" indent="0" algn="ctr">
              <a:buNone/>
            </a:pPr>
            <a:r>
              <a:rPr lang="en-US" dirty="0"/>
              <a:t>IMDb</a:t>
            </a:r>
          </a:p>
          <a:p>
            <a:pPr marL="0" indent="0" algn="ctr">
              <a:buNone/>
            </a:pPr>
            <a:r>
              <a:rPr lang="en-US" dirty="0"/>
              <a:t>Marvel Wiki</a:t>
            </a:r>
          </a:p>
          <a:p>
            <a:pPr marL="0" indent="0" algn="ctr">
              <a:buNone/>
            </a:pPr>
            <a:r>
              <a:rPr lang="en-US" dirty="0"/>
              <a:t>Box Office Mojo</a:t>
            </a:r>
          </a:p>
        </p:txBody>
      </p:sp>
    </p:spTree>
    <p:extLst>
      <p:ext uri="{BB962C8B-B14F-4D97-AF65-F5344CB8AC3E}">
        <p14:creationId xmlns:p14="http://schemas.microsoft.com/office/powerpoint/2010/main" val="2141814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9E340FF-6228-4CEB-A9E6-AC4435903F8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04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Movie Population Selected for Analysis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F043D2E-F43B-424F-BBBA-C5DDAF31E30E}"/>
              </a:ext>
            </a:extLst>
          </p:cNvPr>
          <p:cNvSpPr txBox="1">
            <a:spLocks/>
          </p:cNvSpPr>
          <p:nvPr/>
        </p:nvSpPr>
        <p:spPr>
          <a:xfrm>
            <a:off x="1524" y="1143000"/>
            <a:ext cx="12188952" cy="571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31 movies released with one primary character lead during 2008 – 2019</a:t>
            </a:r>
          </a:p>
          <a:p>
            <a:r>
              <a:rPr lang="en-US" dirty="0"/>
              <a:t>Ranked movies by US Sales (adjusted for inflation)</a:t>
            </a:r>
          </a:p>
          <a:p>
            <a:r>
              <a:rPr lang="en-US" dirty="0"/>
              <a:t>Ranked movies by Rotten Tomato ratings (popular with viewers)</a:t>
            </a:r>
          </a:p>
        </p:txBody>
      </p:sp>
    </p:spTree>
    <p:extLst>
      <p:ext uri="{BB962C8B-B14F-4D97-AF65-F5344CB8AC3E}">
        <p14:creationId xmlns:p14="http://schemas.microsoft.com/office/powerpoint/2010/main" val="2722591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877D56-83C2-40B2-93E7-7BB52DCDEE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2816252"/>
            <a:ext cx="12188952" cy="4062984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2DFE172-7A20-470E-A634-70715065B66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04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Superhero Movies by U.S. Box Office Sales</a:t>
            </a:r>
          </a:p>
        </p:txBody>
      </p:sp>
    </p:spTree>
    <p:extLst>
      <p:ext uri="{BB962C8B-B14F-4D97-AF65-F5344CB8AC3E}">
        <p14:creationId xmlns:p14="http://schemas.microsoft.com/office/powerpoint/2010/main" val="934686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2477B5-62D4-4C3C-8B4D-397A7C953B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2795016"/>
            <a:ext cx="12188952" cy="4062984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213B23F-5B04-45E8-B15B-1C1B8628328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04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Superhero movies by viewer rating (Rotten Tomatoes)</a:t>
            </a:r>
          </a:p>
        </p:txBody>
      </p:sp>
    </p:spTree>
    <p:extLst>
      <p:ext uri="{BB962C8B-B14F-4D97-AF65-F5344CB8AC3E}">
        <p14:creationId xmlns:p14="http://schemas.microsoft.com/office/powerpoint/2010/main" val="801021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9DC3709-E7FE-420F-A77F-BEFA2DE9FDE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04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Superhero Plots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86FB95B-368C-4ADE-8F60-619193FD4290}"/>
              </a:ext>
            </a:extLst>
          </p:cNvPr>
          <p:cNvSpPr txBox="1">
            <a:spLocks/>
          </p:cNvSpPr>
          <p:nvPr/>
        </p:nvSpPr>
        <p:spPr>
          <a:xfrm>
            <a:off x="1524" y="1143000"/>
            <a:ext cx="12188952" cy="571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Calculated the average US sales and average viewer rating for each superhero</a:t>
            </a:r>
          </a:p>
          <a:p>
            <a:r>
              <a:rPr lang="en-US" sz="3600" dirty="0"/>
              <a:t>Batman is consistently the highest rated superhero and has the most box office sales</a:t>
            </a:r>
          </a:p>
          <a:p>
            <a:r>
              <a:rPr lang="en-US" sz="3600" dirty="0"/>
              <a:t>Two of the top 5 movies in sales have minority leads</a:t>
            </a:r>
          </a:p>
          <a:p>
            <a:r>
              <a:rPr lang="en-US" sz="3600" dirty="0"/>
              <a:t>One of the top 5 movies in ratings has a minority lead </a:t>
            </a:r>
          </a:p>
          <a:p>
            <a:pPr marL="741363" lvl="1" indent="-520700">
              <a:buFont typeface="Calibri" panose="020F0502020204030204" pitchFamily="34" charset="0"/>
              <a:buChar char="‒"/>
            </a:pPr>
            <a:r>
              <a:rPr lang="en-US" sz="3200" dirty="0"/>
              <a:t>Wonder Woman was included in the top 5 for both sales and ratings</a:t>
            </a:r>
          </a:p>
        </p:txBody>
      </p:sp>
    </p:spTree>
    <p:extLst>
      <p:ext uri="{BB962C8B-B14F-4D97-AF65-F5344CB8AC3E}">
        <p14:creationId xmlns:p14="http://schemas.microsoft.com/office/powerpoint/2010/main" val="1230780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47F85A-3E04-494C-9326-64F864E7BA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2795016"/>
            <a:ext cx="12188952" cy="4062984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FA76F73-E11D-44FE-9343-E27C04DDF2D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04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Average U.S. Sales by Superhero</a:t>
            </a:r>
          </a:p>
        </p:txBody>
      </p:sp>
    </p:spTree>
    <p:extLst>
      <p:ext uri="{BB962C8B-B14F-4D97-AF65-F5344CB8AC3E}">
        <p14:creationId xmlns:p14="http://schemas.microsoft.com/office/powerpoint/2010/main" val="503759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619</Words>
  <Application>Microsoft Office PowerPoint</Application>
  <PresentationFormat>Widescreen</PresentationFormat>
  <Paragraphs>108</Paragraphs>
  <Slides>26</Slides>
  <Notes>13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Correlation Between Superhero Traits and Box Office Sales and Rating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Correlation Between Superhero Traits and Box Office Sales and Rating</dc:title>
  <dc:creator>Carrie Cook</dc:creator>
  <cp:lastModifiedBy>James Lee</cp:lastModifiedBy>
  <cp:revision>40</cp:revision>
  <dcterms:created xsi:type="dcterms:W3CDTF">2019-04-13T05:29:25Z</dcterms:created>
  <dcterms:modified xsi:type="dcterms:W3CDTF">2019-04-15T00:22:17Z</dcterms:modified>
</cp:coreProperties>
</file>