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76" r:id="rId13"/>
    <p:sldId id="273" r:id="rId14"/>
    <p:sldId id="285" r:id="rId15"/>
    <p:sldId id="284" r:id="rId16"/>
    <p:sldId id="286" r:id="rId17"/>
    <p:sldId id="287" r:id="rId18"/>
    <p:sldId id="288" r:id="rId19"/>
    <p:sldId id="291" r:id="rId20"/>
    <p:sldId id="292" r:id="rId21"/>
    <p:sldId id="289" r:id="rId22"/>
    <p:sldId id="293" r:id="rId23"/>
    <p:sldId id="290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0994" autoAdjust="0"/>
  </p:normalViewPr>
  <p:slideViewPr>
    <p:cSldViewPr snapToGrid="0">
      <p:cViewPr>
        <p:scale>
          <a:sx n="90" d="100"/>
          <a:sy n="90" d="100"/>
        </p:scale>
        <p:origin x="1368" y="402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B144-16DC-4979-9693-C525CA98680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A88A-8385-4F84-A597-5276C3E3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not get ratings for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8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8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8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Pulled data from the APIs and used URLs to fill in data that was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Top 5 movies: Dark Knight, Black Panther, Dark Knight Rises, Iron Man 3, Wonder Woman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Two of the 5 top movies had minority leads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5 movies: Dark Knight, Dark Knight Rises, Logan, Deadpool, Iron 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5: Batman, Black Panther, Wonder Woman, Iron Man, Captain Marvel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5: Batman, Deadpool, Wonder Woman, Doctor Strange, Iron 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of the 31 movies had women leads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3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7EAA-5E58-4E76-A8FC-27C27FD9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C54BE-776B-42BB-BB9C-7C092B54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0789-3287-4F9E-8FC0-CBB463DF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AE57-0F74-40B8-9544-FE373DC3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3CA8-500D-4ABB-8E50-7CBC56F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2A00-A12E-4464-9A88-511D4003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7AC6-05F8-411B-8C70-4A1E278D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64FA-D08A-46FA-859C-D00464AD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573-F2F9-4E50-B126-140DE162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9C61-0765-40E1-96CF-8F8E8C14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5E42F-E2C4-4F90-A5E6-368DBB59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64508-3971-4409-A552-E1E9F9FF2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8EED-0838-4FE0-91E8-51714AB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BFBD-E4D6-4D4D-80F0-D810F373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82F3-C842-4E1D-A91B-D38061E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76AF-6735-497B-B99B-B5FE9206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03CA-4A24-4672-BE0A-462DF154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EA56-F208-485B-B457-6DD23514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E87D-88C3-4996-90AB-72B39C87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E2B6-9C64-404E-9D42-300DB88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7760-7586-494F-BF58-1BBBE962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8FCB9-7983-4D3E-9DF4-CB89DEC8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4940-718F-4A4B-AD78-05273543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8AE4-86DC-4EE1-A10F-899E8D01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08C9-2014-43B7-A4D1-F6BA34E4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A4FE-4FD4-4E1B-A456-2CA62B22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43FF-EEF7-4FEF-A8C7-6E76AB36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636A2-553F-4541-8AFF-C7BF23F6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41C49-D0A7-4669-B9FF-AA40B017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7CC8-D877-45EC-B9F4-E8BDF10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4FF8-5040-46C7-A456-05C3025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9762-F8F9-487D-864D-74F43422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9EEEE-CEED-4A09-B359-0511E220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1207-664B-4D78-BF46-C979CA4CD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D56B1-7F96-406B-8786-9B1BE1FFA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D18B0-3E7B-4DB9-BA42-9EA3ED982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AEBA6-F82C-417E-91A8-E710C2A1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60FF4-731D-4DE9-A701-5F688ED3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3721D-118A-4AE4-B723-A87E7E7C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5E93-04CD-4415-86DC-B12EA8BB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DB266-552E-4FEB-88B2-674A8BCA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273EC-F5DB-4D22-A118-51248412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D825-DB3A-490E-B02E-26522088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6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09DAF-5F33-4B1B-8353-D4B7855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27AC7-DE82-4183-9D7F-C9FF5D1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04EF9-2546-4369-A1BE-22E4C38B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D4DE-C4D0-496C-B1A9-72D40E31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8303-FBD8-4385-8961-775E3D86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607E-7BC8-4EF3-8F7F-0E2618469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F68EB-2297-49E0-8C57-1319D8F0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81D9-381E-4689-B475-4BF53EE5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1F7-4187-4265-B6EF-7D3DE6E0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BBD8-1183-40BF-A49F-5D8AE237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92B27-6DC7-40CC-B5F8-CE560E9EA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59CCC-F605-444E-9804-1221F5540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5C76-D0EE-4044-8579-5803C465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6F58C-A238-49A2-93A2-47DE427B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070C-9C8F-44B9-A78C-AF1DDCEC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78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535AA-4F9C-406F-ADE9-979A6E94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57C2A-108B-47AD-842A-7F1DF3DA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4EAF-2C1A-42D3-A4BC-A6B0014DF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B1DE-0B1F-4B58-83A2-758AD1F56FC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6266-2CDA-4E52-9D79-2779ABD2A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6184-D70D-46C7-9109-49F07FFE1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hable.com/article/captain-marvel-feminism-female-superhero/#rl4Cmu74Kgq5" TargetMode="External"/><Relationship Id="rId2" Type="http://schemas.openxmlformats.org/officeDocument/2006/relationships/hyperlink" Target="https://www.houstonchronicle.com/local/gray-matters/article/black-panther-racial-and-ethnic-socialization-1274122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icsverse.com/why-superhero-movies-need-more-diversit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83C-D895-4C62-A37E-CE6B7B202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 Between Superhero Traits and Box Office Sales</a:t>
            </a:r>
            <a:br>
              <a:rPr lang="en-US" b="1" dirty="0"/>
            </a:br>
            <a:r>
              <a:rPr lang="en-US" b="1" dirty="0"/>
              <a:t>and Rating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79A0A-E445-4AA5-BA3B-F912FC745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Team Aurora Marvels</a:t>
            </a:r>
          </a:p>
          <a:p>
            <a:r>
              <a:rPr lang="en-US" dirty="0">
                <a:solidFill>
                  <a:srgbClr val="3333CC"/>
                </a:solidFill>
              </a:rPr>
              <a:t>Carrie, Farai,  James, Ryan, Shirley</a:t>
            </a:r>
          </a:p>
        </p:txBody>
      </p:sp>
    </p:spTree>
    <p:extLst>
      <p:ext uri="{BB962C8B-B14F-4D97-AF65-F5344CB8AC3E}">
        <p14:creationId xmlns:p14="http://schemas.microsoft.com/office/powerpoint/2010/main" val="11091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7864-1F5E-4B85-AF6F-34994D92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Rotten Tomatoes Rating by Superhero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F337D-ED56-4E25-8E1B-2AE52101C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270767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80B9-17A5-4E71-A712-D94FE99A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4E18-B195-4E77-B6A1-C9FA6405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Gender</a:t>
            </a:r>
          </a:p>
          <a:p>
            <a:endParaRPr lang="en-US" sz="3600" dirty="0"/>
          </a:p>
          <a:p>
            <a:r>
              <a:rPr lang="en-US" sz="3600" dirty="0"/>
              <a:t>Power level</a:t>
            </a:r>
          </a:p>
          <a:p>
            <a:endParaRPr lang="en-US" sz="3600" dirty="0"/>
          </a:p>
          <a:p>
            <a:r>
              <a:rPr lang="en-US" sz="3600" dirty="0"/>
              <a:t>Alignment (lead is considered good, neutral, or bad)</a:t>
            </a:r>
          </a:p>
          <a:p>
            <a:endParaRPr lang="en-US" sz="3600" dirty="0"/>
          </a:p>
          <a:p>
            <a:r>
              <a:rPr lang="en-US" sz="3600" dirty="0"/>
              <a:t>Race (human vs. non-human)</a:t>
            </a:r>
          </a:p>
        </p:txBody>
      </p:sp>
    </p:spTree>
    <p:extLst>
      <p:ext uri="{BB962C8B-B14F-4D97-AF65-F5344CB8AC3E}">
        <p14:creationId xmlns:p14="http://schemas.microsoft.com/office/powerpoint/2010/main" val="290775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FC99-512B-45D3-A790-9C32C21D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35140" cy="730028"/>
          </a:xfrm>
        </p:spPr>
        <p:txBody>
          <a:bodyPr/>
          <a:lstStyle/>
          <a:p>
            <a:r>
              <a:rPr lang="en-US" dirty="0"/>
              <a:t>Gender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93188-A679-4693-B88A-12E325943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4" y="1438606"/>
            <a:ext cx="3589209" cy="2392806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CEABF51-7D0B-454B-9D97-8A53BAA62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14" y="1279413"/>
            <a:ext cx="4526228" cy="271119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ADA9752-A5B8-42A4-B558-C66AB7EEF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58" y="1242199"/>
            <a:ext cx="4066787" cy="27111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B0BEB1-501E-46F2-B77F-02E16A78AA24}"/>
              </a:ext>
            </a:extLst>
          </p:cNvPr>
          <p:cNvSpPr txBox="1">
            <a:spLocks/>
          </p:cNvSpPr>
          <p:nvPr/>
        </p:nvSpPr>
        <p:spPr>
          <a:xfrm>
            <a:off x="1008321" y="4296842"/>
            <a:ext cx="8965019" cy="1706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  <a:p>
            <a:r>
              <a:rPr lang="en-US" sz="4000" dirty="0"/>
              <a:t>Female led movies resulted in higher sales</a:t>
            </a:r>
          </a:p>
          <a:p>
            <a:r>
              <a:rPr lang="en-US" sz="4000" dirty="0"/>
              <a:t>No correlation between viewer ratings and gender</a:t>
            </a:r>
          </a:p>
          <a:p>
            <a:r>
              <a:rPr lang="en-US" sz="4000" dirty="0" err="1"/>
              <a:t>Pvalue</a:t>
            </a:r>
            <a:r>
              <a:rPr lang="en-US" sz="4000" dirty="0"/>
              <a:t> = 0.2019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5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DADC-0626-4328-9C14-364B0126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465828" cy="559908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level by superhero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02DE4-CEDF-4C85-8A74-A626E7285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0" y="969718"/>
            <a:ext cx="10723209" cy="3574403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A551A5-FB8E-4538-8DD9-2F8210C98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0" y="4236410"/>
            <a:ext cx="3384697" cy="225646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F025F0C-FF9B-4E4F-92BD-9476701D9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27" y="4281094"/>
            <a:ext cx="3250642" cy="21670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C6247-049C-41B9-B21E-8D32AEF0A755}"/>
              </a:ext>
            </a:extLst>
          </p:cNvPr>
          <p:cNvSpPr txBox="1">
            <a:spLocks/>
          </p:cNvSpPr>
          <p:nvPr/>
        </p:nvSpPr>
        <p:spPr>
          <a:xfrm>
            <a:off x="7257069" y="4754618"/>
            <a:ext cx="3798205" cy="1635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No correlation between power level and box office sales</a:t>
            </a:r>
          </a:p>
          <a:p>
            <a:r>
              <a:rPr lang="en-US" sz="4000" dirty="0"/>
              <a:t>No correlation between power level and viewer ratings</a:t>
            </a:r>
          </a:p>
          <a:p>
            <a:r>
              <a:rPr lang="en-US" sz="4000" dirty="0"/>
              <a:t>Sales : </a:t>
            </a:r>
            <a:r>
              <a:rPr lang="en-US" sz="4000" dirty="0" err="1"/>
              <a:t>Pvalue</a:t>
            </a:r>
            <a:r>
              <a:rPr lang="en-US" sz="4000" dirty="0"/>
              <a:t>=0.4051</a:t>
            </a:r>
          </a:p>
          <a:p>
            <a:r>
              <a:rPr lang="en-US" sz="4000" dirty="0"/>
              <a:t>Rating : </a:t>
            </a:r>
            <a:r>
              <a:rPr lang="en-US" sz="4000" dirty="0" err="1"/>
              <a:t>pvalue</a:t>
            </a:r>
            <a:r>
              <a:rPr lang="en-US" sz="4000" dirty="0"/>
              <a:t>=0.9693</a:t>
            </a:r>
          </a:p>
        </p:txBody>
      </p:sp>
    </p:spTree>
    <p:extLst>
      <p:ext uri="{BB962C8B-B14F-4D97-AF65-F5344CB8AC3E}">
        <p14:creationId xmlns:p14="http://schemas.microsoft.com/office/powerpoint/2010/main" val="357240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66AC-CD02-40B0-927F-3D43F3C5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41465" cy="878884"/>
          </a:xfrm>
        </p:spPr>
        <p:txBody>
          <a:bodyPr/>
          <a:lstStyle/>
          <a:p>
            <a:r>
              <a:rPr lang="en-US" dirty="0"/>
              <a:t>Alignment (good vs. bad) Breakdown</a:t>
            </a:r>
          </a:p>
        </p:txBody>
      </p:sp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9B0DCF17-C0FF-47A0-A4EC-61D79DAAE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9379" y="1368771"/>
            <a:ext cx="4620611" cy="3080407"/>
          </a:xfrm>
        </p:spPr>
      </p:pic>
      <p:pic>
        <p:nvPicPr>
          <p:cNvPr id="8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8E9687-C622-4530-BA5B-7F2E95490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69" y="1593902"/>
            <a:ext cx="4063221" cy="2708814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7D426B-74D0-4A24-B9D3-C294D24C5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332" y="1554567"/>
            <a:ext cx="4063221" cy="270881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8E1C0B-C235-4EAE-B719-9C1C2AB197D7}"/>
              </a:ext>
            </a:extLst>
          </p:cNvPr>
          <p:cNvSpPr txBox="1">
            <a:spLocks/>
          </p:cNvSpPr>
          <p:nvPr/>
        </p:nvSpPr>
        <p:spPr>
          <a:xfrm>
            <a:off x="1475267" y="4834193"/>
            <a:ext cx="9241465" cy="1812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  <a:p>
            <a:r>
              <a:rPr lang="en-US" sz="4000" dirty="0"/>
              <a:t>Good superheroes generate more sales</a:t>
            </a:r>
          </a:p>
          <a:p>
            <a:r>
              <a:rPr lang="en-US" sz="4000" dirty="0"/>
              <a:t>No correlation between good or bad superhero in viewer ratings</a:t>
            </a:r>
          </a:p>
          <a:p>
            <a:r>
              <a:rPr lang="en-US" sz="4000" dirty="0" err="1"/>
              <a:t>Pvalue</a:t>
            </a:r>
            <a:r>
              <a:rPr lang="en-US" sz="4000" dirty="0"/>
              <a:t>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6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DFD6-28E1-4BE7-A82C-53169412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(human vs. non-human) Breakdown</a:t>
            </a:r>
          </a:p>
        </p:txBody>
      </p:sp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D59AC0ED-CFC4-49DB-9D97-6BED0930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3958" y="1544664"/>
            <a:ext cx="4537184" cy="3024789"/>
          </a:xfrm>
        </p:spPr>
      </p:pic>
      <p:pic>
        <p:nvPicPr>
          <p:cNvPr id="8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2BC191-8C5B-4D73-8442-D235D2B2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26" y="1611830"/>
            <a:ext cx="4316821" cy="2877880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0BF771-655F-4EAC-BEEB-A6AECB610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55" y="1690688"/>
            <a:ext cx="4080245" cy="27201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F37D5B-09CC-4DB0-8F5C-B06BDDCB55CA}"/>
              </a:ext>
            </a:extLst>
          </p:cNvPr>
          <p:cNvSpPr txBox="1">
            <a:spLocks/>
          </p:cNvSpPr>
          <p:nvPr/>
        </p:nvSpPr>
        <p:spPr>
          <a:xfrm>
            <a:off x="933894" y="4393619"/>
            <a:ext cx="10515600" cy="1839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  <a:p>
            <a:r>
              <a:rPr lang="en-US" sz="4000" dirty="0"/>
              <a:t>Human superheroes generate more box office sales</a:t>
            </a:r>
          </a:p>
          <a:p>
            <a:r>
              <a:rPr lang="en-US" sz="4000" dirty="0"/>
              <a:t>No correlation in viewer ratings based on race</a:t>
            </a:r>
          </a:p>
          <a:p>
            <a:r>
              <a:rPr lang="en-US" sz="4000" dirty="0" err="1"/>
              <a:t>Pvalue</a:t>
            </a:r>
            <a:r>
              <a:rPr lang="en-US" sz="4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89781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F683-5B19-431F-9C32-DFB98F9B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Alignment Comparison for International Sales</a:t>
            </a:r>
            <a:br>
              <a:rPr lang="en-US" dirty="0"/>
            </a:br>
            <a:r>
              <a:rPr lang="en-US" dirty="0"/>
              <a:t>Ant-Man and the Wasp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9226D4B1-4EEB-476B-A2EB-1DFA8A1A2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10318" cy="3632432"/>
          </a:xfrm>
        </p:spPr>
      </p:pic>
    </p:spTree>
    <p:extLst>
      <p:ext uri="{BB962C8B-B14F-4D97-AF65-F5344CB8AC3E}">
        <p14:creationId xmlns:p14="http://schemas.microsoft.com/office/powerpoint/2010/main" val="400558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C30E-52C0-4A42-BA3F-E7F3AE4E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Comparison for International Sales</a:t>
            </a:r>
            <a:br>
              <a:rPr lang="en-US" dirty="0"/>
            </a:br>
            <a:r>
              <a:rPr lang="en-US" dirty="0"/>
              <a:t>Venom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4FADECF0-CDA3-4DE6-990F-70565410D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101290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5D90-5717-4B5A-9175-A0AB586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Comparison for International Sales</a:t>
            </a:r>
            <a:br>
              <a:rPr lang="en-US" dirty="0"/>
            </a:br>
            <a:r>
              <a:rPr lang="en-US" dirty="0"/>
              <a:t>Wonder Woman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AE11023A-8D19-42CC-B8F8-9C2425392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129230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E0A7-1EE3-4948-B2D1-BA4ADEF1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Comparison for International Sales</a:t>
            </a:r>
            <a:br>
              <a:rPr lang="en-US" dirty="0"/>
            </a:br>
            <a:r>
              <a:rPr lang="en-US" dirty="0"/>
              <a:t>Iron Man 3</a:t>
            </a:r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6306F232-FA59-4753-B518-2C8AA149A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70210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B1D4-B378-4BFC-B495-74EAFF6C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E0AA-D97E-4905-A26B-19188DBD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06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4000" dirty="0"/>
              <a:t>Do certain superhero attributes (i.e., </a:t>
            </a:r>
            <a:r>
              <a:rPr lang="en-US" sz="4000" b="1" dirty="0"/>
              <a:t>power level, race (human vs. non-human), gender, and alignment</a:t>
            </a:r>
            <a:r>
              <a:rPr lang="en-US" sz="4000" dirty="0"/>
              <a:t>) lead to higher or lower box office sales and ratings in the US? International Sales?</a:t>
            </a:r>
          </a:p>
        </p:txBody>
      </p:sp>
    </p:spTree>
    <p:extLst>
      <p:ext uri="{BB962C8B-B14F-4D97-AF65-F5344CB8AC3E}">
        <p14:creationId xmlns:p14="http://schemas.microsoft.com/office/powerpoint/2010/main" val="5093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935D-7173-4F97-BE37-B6190017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Comparison for International Sales</a:t>
            </a:r>
            <a:br>
              <a:rPr lang="en-US" dirty="0"/>
            </a:br>
            <a:r>
              <a:rPr lang="en-US" dirty="0"/>
              <a:t>Thor </a:t>
            </a:r>
            <a:r>
              <a:rPr lang="en-US" dirty="0" err="1"/>
              <a:t>Ragnarok</a:t>
            </a:r>
            <a:endParaRPr lang="en-US" dirty="0"/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8560886F-076A-4D32-BC42-2C71E0B06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298535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2AFD-4341-4B1C-B47C-FD006CAA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Comparison for International Sales</a:t>
            </a:r>
            <a:br>
              <a:rPr lang="en-US" dirty="0"/>
            </a:br>
            <a:r>
              <a:rPr lang="en-US" dirty="0"/>
              <a:t>Spider Man Homecoming</a:t>
            </a:r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E200B0BF-3E50-4E00-B9E0-C7C72FEC8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347588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348B-9EE8-480A-9D04-80CB8A97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Ethnicity Comparison for International Sales</a:t>
            </a:r>
            <a:br>
              <a:rPr lang="en-US" dirty="0"/>
            </a:br>
            <a:r>
              <a:rPr lang="en-US" dirty="0"/>
              <a:t>Dark Knight Rises</a:t>
            </a:r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8095805C-8F30-4858-95C6-A8F3D8DAD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633886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D8FE-67B2-4F61-B59A-61A0B74C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Ethnicity Comparison for International Sales</a:t>
            </a:r>
            <a:br>
              <a:rPr lang="en-US" dirty="0"/>
            </a:br>
            <a:r>
              <a:rPr lang="en-US" dirty="0"/>
              <a:t>Black Panther</a:t>
            </a:r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6B86C74-0899-488C-BF51-C0228DB4A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167731"/>
            <a:ext cx="9096375" cy="3667125"/>
          </a:xfrm>
        </p:spPr>
      </p:pic>
    </p:spTree>
    <p:extLst>
      <p:ext uri="{BB962C8B-B14F-4D97-AF65-F5344CB8AC3E}">
        <p14:creationId xmlns:p14="http://schemas.microsoft.com/office/powerpoint/2010/main" val="4066195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ABF7-F577-493D-8A6A-8DA29B6E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C2B6-CB5E-4C77-AC29-91381BAB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correlation between Superhero attributes and US sales or ratings</a:t>
            </a:r>
          </a:p>
          <a:p>
            <a:r>
              <a:rPr lang="en-US" dirty="0"/>
              <a:t>There is some variation in international sales depending on the superhero movie and attributes</a:t>
            </a:r>
          </a:p>
          <a:p>
            <a:r>
              <a:rPr lang="en-US" dirty="0"/>
              <a:t>Recent releases in movies with increased diversity appear to do well; however substantial data to prove this doesn’t exist yet</a:t>
            </a:r>
          </a:p>
          <a:p>
            <a:r>
              <a:rPr lang="en-US" dirty="0"/>
              <a:t>A limitation of this project is that there are only 31 movies with a single lead superhero </a:t>
            </a:r>
          </a:p>
          <a:p>
            <a:r>
              <a:rPr lang="en-US" dirty="0"/>
              <a:t>The scope period selected was from 2008 - 2019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654-7464-4210-A88E-31D62F7A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1E8A-14A0-4423-AA21-28FCFC7D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Black Panther Racial and Ethnic Socialization</a:t>
            </a:r>
            <a:endParaRPr lang="en-US" dirty="0"/>
          </a:p>
          <a:p>
            <a:r>
              <a:rPr lang="en-US" i="1" dirty="0">
                <a:hlinkClick r:id="rId3"/>
              </a:rPr>
              <a:t>Captain Marvel Feminism</a:t>
            </a:r>
            <a:endParaRPr lang="en-US" dirty="0"/>
          </a:p>
          <a:p>
            <a:r>
              <a:rPr lang="en-US" i="1" dirty="0">
                <a:hlinkClick r:id="rId4"/>
              </a:rPr>
              <a:t>Superhero Movies Need More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3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DCE5-3C34-4240-8C5C-E476ED4C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6BB424-F4D1-4A77-B923-5E3432E9B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05794"/>
              </p:ext>
            </p:extLst>
          </p:nvPr>
        </p:nvGraphicFramePr>
        <p:xfrm>
          <a:off x="1447514" y="1340881"/>
          <a:ext cx="9296972" cy="984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486">
                  <a:extLst>
                    <a:ext uri="{9D8B030D-6E8A-4147-A177-3AD203B41FA5}">
                      <a16:colId xmlns:a16="http://schemas.microsoft.com/office/drawing/2014/main" val="56322214"/>
                    </a:ext>
                  </a:extLst>
                </a:gridCol>
                <a:gridCol w="4648486">
                  <a:extLst>
                    <a:ext uri="{9D8B030D-6E8A-4147-A177-3AD203B41FA5}">
                      <a16:colId xmlns:a16="http://schemas.microsoft.com/office/drawing/2014/main" val="2517983189"/>
                    </a:ext>
                  </a:extLst>
                </a:gridCol>
              </a:tblGrid>
              <a:tr h="8810275">
                <a:tc>
                  <a:txBody>
                    <a:bodyPr/>
                    <a:lstStyle/>
                    <a:p>
                      <a:r>
                        <a:rPr lang="en-US" sz="4000" u="sng" dirty="0">
                          <a:solidFill>
                            <a:schemeClr val="tx1"/>
                          </a:solidFill>
                        </a:rPr>
                        <a:t>API’s</a:t>
                      </a: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Superhero </a:t>
                      </a:r>
                    </a:p>
                    <a:p>
                      <a:r>
                        <a:rPr lang="en-US" sz="4000" dirty="0" err="1">
                          <a:solidFill>
                            <a:schemeClr val="tx1"/>
                          </a:solidFill>
                        </a:rPr>
                        <a:t>ComicVine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Marvel </a:t>
                      </a:r>
                    </a:p>
                    <a:p>
                      <a:r>
                        <a:rPr lang="en-US" sz="4000" dirty="0" err="1">
                          <a:solidFill>
                            <a:schemeClr val="tx1"/>
                          </a:solidFill>
                        </a:rPr>
                        <a:t>OMDb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u="sng" dirty="0">
                          <a:solidFill>
                            <a:schemeClr val="tx1"/>
                          </a:solidFill>
                        </a:rPr>
                        <a:t>URL’s</a:t>
                      </a:r>
                    </a:p>
                    <a:p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IMDB</a:t>
                      </a:r>
                    </a:p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Marvel Wiki</a:t>
                      </a:r>
                    </a:p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Box Office Mojo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47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81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CD59-461E-4B94-A06C-ECCFB643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Population Selected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B5AD-9E5E-4864-96DD-733A8CAB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31 movies released with one primary character lead during 2008 – 2019</a:t>
            </a:r>
          </a:p>
          <a:p>
            <a:r>
              <a:rPr lang="en-US" sz="4000" dirty="0"/>
              <a:t>Ranked movies by US Sales (adjusted for inflation)</a:t>
            </a:r>
          </a:p>
          <a:p>
            <a:r>
              <a:rPr lang="en-US" sz="4000" dirty="0"/>
              <a:t>Ranked movies by Rotten Tomato ratings (popular with viewers)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9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4028-B7C4-4DEB-863D-D4ED11AA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of Superhero movies by U. S. box office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77D56-83C2-40B2-93E7-7BB52DCD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93468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0846-9752-45BE-98B2-2D21CEF4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of Superhero movies by viewer rating (Rotten Tomatoes)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477B5-62D4-4C3C-8B4D-397A7C95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80102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768F-07A7-4806-8276-9941AA4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en-US" dirty="0"/>
              <a:t>Superhero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C8A1-69AD-459A-A12D-BAF9EE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4888"/>
          </a:xfrm>
        </p:spPr>
        <p:txBody>
          <a:bodyPr>
            <a:normAutofit/>
          </a:bodyPr>
          <a:lstStyle/>
          <a:p>
            <a:r>
              <a:rPr lang="en-US" sz="3600" dirty="0"/>
              <a:t>Calculated the average US sales and average viewer rating for each superhero</a:t>
            </a:r>
          </a:p>
          <a:p>
            <a:r>
              <a:rPr lang="en-US" sz="3600" dirty="0"/>
              <a:t>Batman is consistently the highest rated superhero and has the most box office sales</a:t>
            </a:r>
          </a:p>
          <a:p>
            <a:r>
              <a:rPr lang="en-US" sz="3600" dirty="0"/>
              <a:t>Two of the top 5 movies in sales have minority leads</a:t>
            </a:r>
          </a:p>
          <a:p>
            <a:r>
              <a:rPr lang="en-US" sz="3600" dirty="0"/>
              <a:t>One of the top 5 movies in ratings has a minority lead </a:t>
            </a:r>
          </a:p>
          <a:p>
            <a:pPr lvl="1"/>
            <a:r>
              <a:rPr lang="en-US" sz="3600" dirty="0"/>
              <a:t>Wonder Woman was included in the top 5 for both sales and ratings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8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5F5F-3BA8-450F-AF65-6B27EA2E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US Sales by Superhero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7F85A-3E04-494C-9326-64F864E7B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</p:spTree>
    <p:extLst>
      <p:ext uri="{BB962C8B-B14F-4D97-AF65-F5344CB8AC3E}">
        <p14:creationId xmlns:p14="http://schemas.microsoft.com/office/powerpoint/2010/main" val="50375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550</Words>
  <Application>Microsoft Office PowerPoint</Application>
  <PresentationFormat>Widescreen</PresentationFormat>
  <Paragraphs>110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Correlation Between Superhero Traits and Box Office Sales and Rating</vt:lpstr>
      <vt:lpstr>Research Question</vt:lpstr>
      <vt:lpstr>Case References</vt:lpstr>
      <vt:lpstr>Data Sources </vt:lpstr>
      <vt:lpstr>Movie Population Selected for Analysis</vt:lpstr>
      <vt:lpstr>Ranking of Superhero movies by U. S. box office sales</vt:lpstr>
      <vt:lpstr>Ranking of Superhero movies by viewer rating (Rotten Tomatoes)</vt:lpstr>
      <vt:lpstr>Superhero Plots</vt:lpstr>
      <vt:lpstr>Average US Sales by Superhero</vt:lpstr>
      <vt:lpstr>Average Rotten Tomatoes Rating by Superhero</vt:lpstr>
      <vt:lpstr>Attributes Analyzed</vt:lpstr>
      <vt:lpstr>Gender Breakdown</vt:lpstr>
      <vt:lpstr>Power level by superhero</vt:lpstr>
      <vt:lpstr>Alignment (good vs. bad) Breakdown</vt:lpstr>
      <vt:lpstr>Race (human vs. non-human) Breakdown</vt:lpstr>
      <vt:lpstr> Alignment Comparison for International Sales Ant-Man and the Wasp  </vt:lpstr>
      <vt:lpstr>Alignment Comparison for International Sales Venom</vt:lpstr>
      <vt:lpstr>Gender Comparison for International Sales Wonder Woman</vt:lpstr>
      <vt:lpstr>Gender Comparison for International Sales Iron Man 3</vt:lpstr>
      <vt:lpstr>Race Comparison for International Sales Thor Ragnarok</vt:lpstr>
      <vt:lpstr>Race Comparison for International Sales Spider Man Homecoming</vt:lpstr>
      <vt:lpstr>Ethnicity Comparison for International Sales Dark Knight Rises</vt:lpstr>
      <vt:lpstr>Ethnicity Comparison for International Sales Black Panther</vt:lpstr>
      <vt:lpstr>Final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Superhero Traits and Box Office Sales and Rating</dc:title>
  <dc:creator>Carrie Cook</dc:creator>
  <cp:lastModifiedBy>Shirley Quintana</cp:lastModifiedBy>
  <cp:revision>25</cp:revision>
  <dcterms:created xsi:type="dcterms:W3CDTF">2019-04-13T05:29:25Z</dcterms:created>
  <dcterms:modified xsi:type="dcterms:W3CDTF">2019-04-13T18:59:29Z</dcterms:modified>
</cp:coreProperties>
</file>