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87" r:id="rId9"/>
    <p:sldId id="288" r:id="rId10"/>
    <p:sldId id="289" r:id="rId11"/>
    <p:sldId id="265" r:id="rId12"/>
    <p:sldId id="279" r:id="rId13"/>
    <p:sldId id="267" r:id="rId14"/>
    <p:sldId id="268" r:id="rId15"/>
    <p:sldId id="280" r:id="rId16"/>
    <p:sldId id="269" r:id="rId17"/>
    <p:sldId id="281" r:id="rId18"/>
    <p:sldId id="270" r:id="rId19"/>
    <p:sldId id="271" r:id="rId20"/>
    <p:sldId id="272" r:id="rId21"/>
    <p:sldId id="274" r:id="rId22"/>
    <p:sldId id="282" r:id="rId23"/>
    <p:sldId id="275" r:id="rId24"/>
    <p:sldId id="276" r:id="rId25"/>
    <p:sldId id="277" r:id="rId26"/>
    <p:sldId id="283" r:id="rId27"/>
    <p:sldId id="278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no" initials="M" lastIdx="1" clrIdx="0">
    <p:extLst>
      <p:ext uri="{19B8F6BF-5375-455C-9EA6-DF929625EA0E}">
        <p15:presenceInfo xmlns:p15="http://schemas.microsoft.com/office/powerpoint/2012/main" userId="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111" d="100"/>
          <a:sy n="111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– Breakpoints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de interrupção disponíveis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inclui seis pontos de interrupção padrão, às vezes chamados de </a:t>
            </a:r>
            <a:r>
              <a:rPr lang="pt-BR" i="1" dirty="0"/>
              <a:t>camadas de </a:t>
            </a:r>
            <a:r>
              <a:rPr lang="pt-BR" i="1" dirty="0" smtClean="0"/>
              <a:t>grade</a:t>
            </a:r>
            <a:r>
              <a:rPr lang="pt-BR" dirty="0" smtClean="0"/>
              <a:t>, </a:t>
            </a:r>
            <a:r>
              <a:rPr lang="pt-BR" dirty="0"/>
              <a:t>para construção responsiva. 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13306"/>
              </p:ext>
            </p:extLst>
          </p:nvPr>
        </p:nvGraphicFramePr>
        <p:xfrm>
          <a:off x="2263155" y="3437127"/>
          <a:ext cx="766569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5230"/>
                <a:gridCol w="2555230"/>
                <a:gridCol w="255523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Breakpoint</a:t>
                      </a:r>
                      <a:endParaRPr lang="pt-B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Class 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Dimensions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&lt;576px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≥576px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≥768px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≥992px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≥1200px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xxl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≥1400px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 - 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Elemento </a:t>
            </a:r>
            <a:r>
              <a:rPr lang="pt-BR" dirty="0"/>
              <a:t>de layout mais básico no </a:t>
            </a:r>
            <a:r>
              <a:rPr lang="pt-BR" dirty="0" err="1"/>
              <a:t>Bootstrap</a:t>
            </a:r>
            <a:r>
              <a:rPr lang="pt-BR" dirty="0"/>
              <a:t> e são </a:t>
            </a:r>
            <a:r>
              <a:rPr lang="pt-BR" b="1" dirty="0"/>
              <a:t>necessários ao usar nosso sistema de grade </a:t>
            </a:r>
            <a:r>
              <a:rPr lang="pt-BR" b="1" dirty="0" smtClean="0"/>
              <a:t>padrão</a:t>
            </a:r>
            <a:r>
              <a:rPr lang="pt-BR" dirty="0" smtClean="0"/>
              <a:t>.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contêineres são usados ​​para conter, preencher e (às vezes) centralizar o conteúdo dentro deles. Embora os contêineres </a:t>
            </a:r>
            <a:r>
              <a:rPr lang="pt-BR" i="1" dirty="0"/>
              <a:t>possam</a:t>
            </a:r>
            <a:r>
              <a:rPr lang="pt-BR" dirty="0"/>
              <a:t> ser aninhados, a maioria dos layouts não exige um contêiner aninhado</a:t>
            </a:r>
            <a:r>
              <a:rPr lang="pt-BR" dirty="0" smtClean="0"/>
              <a:t>. </a:t>
            </a:r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vem com três tipos de </a:t>
            </a:r>
            <a:r>
              <a:rPr lang="pt-BR" dirty="0" err="1" smtClean="0"/>
              <a:t>conteiners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/>
              <a:t>.</a:t>
            </a:r>
            <a:r>
              <a:rPr lang="pt-BR" b="1" dirty="0"/>
              <a:t>container</a:t>
            </a:r>
            <a:r>
              <a:rPr lang="pt-BR" dirty="0"/>
              <a:t>, que define um </a:t>
            </a:r>
            <a:r>
              <a:rPr lang="pt-BR" dirty="0" err="1" smtClean="0"/>
              <a:t>max-width</a:t>
            </a:r>
            <a:r>
              <a:rPr lang="pt-BR" dirty="0" smtClean="0"/>
              <a:t> em </a:t>
            </a:r>
            <a:r>
              <a:rPr lang="pt-BR" dirty="0"/>
              <a:t>cada ponto de interrupção responsivo</a:t>
            </a:r>
          </a:p>
          <a:p>
            <a:pPr lvl="1"/>
            <a:r>
              <a:rPr lang="pt-BR" b="1" dirty="0"/>
              <a:t>.container-</a:t>
            </a:r>
            <a:r>
              <a:rPr lang="pt-BR" b="1" dirty="0" err="1"/>
              <a:t>fluid</a:t>
            </a:r>
            <a:r>
              <a:rPr lang="pt-BR" dirty="0"/>
              <a:t>, que está </a:t>
            </a:r>
            <a:r>
              <a:rPr lang="pt-BR" dirty="0" err="1"/>
              <a:t>width</a:t>
            </a:r>
            <a:r>
              <a:rPr lang="pt-BR" dirty="0"/>
              <a:t>: 100</a:t>
            </a:r>
            <a:r>
              <a:rPr lang="pt-BR" dirty="0" smtClean="0"/>
              <a:t>% em </a:t>
            </a:r>
            <a:r>
              <a:rPr lang="pt-BR" dirty="0"/>
              <a:t>todos os pontos de interrupção</a:t>
            </a:r>
          </a:p>
          <a:p>
            <a:pPr lvl="1"/>
            <a:r>
              <a:rPr lang="pt-BR" dirty="0"/>
              <a:t>.</a:t>
            </a:r>
            <a:r>
              <a:rPr lang="pt-BR" b="1" dirty="0"/>
              <a:t>container-{breakpoint}</a:t>
            </a:r>
            <a:r>
              <a:rPr lang="pt-BR" dirty="0"/>
              <a:t>, que é </a:t>
            </a:r>
            <a:r>
              <a:rPr lang="pt-BR" dirty="0" err="1"/>
              <a:t>width</a:t>
            </a:r>
            <a:r>
              <a:rPr lang="pt-BR" dirty="0"/>
              <a:t>: 100</a:t>
            </a:r>
            <a:r>
              <a:rPr lang="pt-BR" dirty="0" smtClean="0"/>
              <a:t>% até </a:t>
            </a:r>
            <a:r>
              <a:rPr lang="pt-BR" dirty="0"/>
              <a:t>o ponto de interrupção especificado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&lt;!-- Content here --&gt;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&lt;div class="container-fluid"&gt;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sm</a:t>
            </a:r>
            <a:r>
              <a:rPr lang="en-US" dirty="0"/>
              <a:t>"&gt;100% wide until small breakpoint&lt;/div&gt;</a:t>
            </a:r>
          </a:p>
          <a:p>
            <a:pPr marL="0" indent="0">
              <a:buNone/>
            </a:pPr>
            <a:r>
              <a:rPr lang="en-US" dirty="0"/>
              <a:t>&lt;div class="container-md"&gt;100% wide until medium breakpoint&lt;/div&gt;</a:t>
            </a:r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lg</a:t>
            </a:r>
            <a:r>
              <a:rPr lang="en-US" dirty="0"/>
              <a:t>"&gt;100% wide until large breakpoint&lt;/div&gt;</a:t>
            </a:r>
          </a:p>
          <a:p>
            <a:pPr marL="0" indent="0">
              <a:buNone/>
            </a:pPr>
            <a:r>
              <a:rPr lang="en-US" dirty="0"/>
              <a:t>&lt;div class="container-xl"&gt;100% wide until extra large breakpoint&lt;/div&gt;</a:t>
            </a:r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xxl</a:t>
            </a:r>
            <a:r>
              <a:rPr lang="en-US" dirty="0"/>
              <a:t>"&gt;100% wide until extra </a:t>
            </a:r>
            <a:r>
              <a:rPr lang="en-US" dirty="0" err="1"/>
              <a:t>extra</a:t>
            </a:r>
            <a:r>
              <a:rPr lang="en-US" dirty="0"/>
              <a:t> large breakpoint&lt;/div&gt;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 grade da </a:t>
            </a:r>
            <a:r>
              <a:rPr lang="pt-BR" dirty="0" err="1"/>
              <a:t>Bootstrap</a:t>
            </a:r>
            <a:r>
              <a:rPr lang="pt-BR" dirty="0"/>
              <a:t> usa uma série de recipientes, linhas e colunas para layout e alinhamento de conteúdo</a:t>
            </a:r>
            <a:r>
              <a:rPr lang="pt-BR" dirty="0" smtClean="0"/>
              <a:t>.</a:t>
            </a:r>
          </a:p>
          <a:p>
            <a:r>
              <a:rPr lang="pt-BR" dirty="0"/>
              <a:t>Ele é construído com </a:t>
            </a:r>
            <a:r>
              <a:rPr lang="pt-BR" u="sng" dirty="0" err="1">
                <a:hlinkClick r:id="rId2"/>
              </a:rPr>
              <a:t>flexbox</a:t>
            </a:r>
            <a:r>
              <a:rPr lang="pt-BR" dirty="0"/>
              <a:t> e é totalmente responsivo.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72458"/>
            <a:ext cx="6096000" cy="6381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526215" y="3472458"/>
            <a:ext cx="323556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&lt;div class="container"&gt;</a:t>
            </a:r>
          </a:p>
          <a:p>
            <a:r>
              <a:rPr lang="en-US" sz="1600" dirty="0"/>
              <a:t>  &lt;div class="row"&gt;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&lt;/div&gt;</a:t>
            </a:r>
          </a:p>
          <a:p>
            <a:r>
              <a:rPr lang="en-US" sz="1600" dirty="0"/>
              <a:t>&lt;/div&gt;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838200" y="452697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exemplo </a:t>
            </a:r>
            <a:r>
              <a:rPr lang="pt-BR" dirty="0" smtClean="0"/>
              <a:t>cria </a:t>
            </a:r>
            <a:r>
              <a:rPr lang="pt-BR" dirty="0"/>
              <a:t>três colunas de largura igual em todos os dispositivos e visores usando nossas classes de grade predefinidas. Essas colunas são centralizadas na página com o pai .container.</a:t>
            </a:r>
          </a:p>
        </p:txBody>
      </p:sp>
    </p:spTree>
    <p:extLst>
      <p:ext uri="{BB962C8B-B14F-4D97-AF65-F5344CB8AC3E}">
        <p14:creationId xmlns:p14="http://schemas.microsoft.com/office/powerpoint/2010/main" val="408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/>
              <a:t>linhas são grupos de colunas horizontais que garantem que suas colunas estejam alinhadas corretamente. 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b="1" dirty="0" smtClean="0"/>
              <a:t>  </a:t>
            </a:r>
            <a:r>
              <a:rPr lang="pt-BR" dirty="0" smtClean="0"/>
              <a:t>garante que </a:t>
            </a:r>
            <a:r>
              <a:rPr lang="pt-BR" dirty="0"/>
              <a:t>todo o seu conteúdo esteja alinhado corretamente pelo lado esquerdo</a:t>
            </a:r>
            <a:r>
              <a:rPr lang="pt-BR" dirty="0" smtClean="0"/>
              <a:t>.</a:t>
            </a:r>
          </a:p>
          <a:p>
            <a:r>
              <a:rPr lang="pt-BR" dirty="0"/>
              <a:t>O conteúdo deve ser colocado dentro de colunas, e apenas as colunas podem ser </a:t>
            </a:r>
            <a:r>
              <a:rPr lang="pt-BR" dirty="0" smtClean="0"/>
              <a:t>filhas das </a:t>
            </a:r>
            <a:r>
              <a:rPr lang="pt-BR" dirty="0"/>
              <a:t>linhas</a:t>
            </a:r>
            <a:r>
              <a:rPr lang="pt-BR" dirty="0" smtClean="0"/>
              <a:t>.</a:t>
            </a:r>
          </a:p>
          <a:p>
            <a:r>
              <a:rPr lang="pt-BR" dirty="0"/>
              <a:t>As classes de coluna indicam o número de colunas que você gostaria de usar das </a:t>
            </a:r>
            <a:r>
              <a:rPr lang="pt-BR" b="1" dirty="0"/>
              <a:t>12 possíveis por linha</a:t>
            </a:r>
            <a:r>
              <a:rPr lang="pt-BR" dirty="0"/>
              <a:t>. Então, se você quer três colunas de largura igual, você pode usar </a:t>
            </a:r>
            <a:r>
              <a:rPr lang="pt-BR" b="1" dirty="0"/>
              <a:t>.</a:t>
            </a:r>
            <a:r>
              <a:rPr lang="pt-BR" b="1" dirty="0" smtClean="0"/>
              <a:t>col-4</a:t>
            </a:r>
            <a:endParaRPr lang="pt-BR" b="1" dirty="0"/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de grade do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b="1" dirty="0"/>
              <a:t>pode se adaptar a todos os seis pontos de interrupção padrão e a quaisquer pontos de interrupção que você personalizar. </a:t>
            </a:r>
            <a:r>
              <a:rPr lang="pt-BR" dirty="0"/>
              <a:t>As seis camadas de grade padrão são as seguintes:</a:t>
            </a:r>
          </a:p>
          <a:p>
            <a:pPr lvl="1"/>
            <a:r>
              <a:rPr lang="pt-BR" dirty="0"/>
              <a:t>Extra pequeno (</a:t>
            </a:r>
            <a:r>
              <a:rPr lang="pt-BR" dirty="0" err="1"/>
              <a:t>xs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Pequeno (</a:t>
            </a:r>
            <a:r>
              <a:rPr lang="pt-BR" dirty="0" err="1"/>
              <a:t>sm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Médio (</a:t>
            </a:r>
            <a:r>
              <a:rPr lang="pt-BR" dirty="0" err="1"/>
              <a:t>md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Grande (</a:t>
            </a:r>
            <a:r>
              <a:rPr lang="pt-BR" dirty="0" err="1"/>
              <a:t>lg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 grande (</a:t>
            </a:r>
            <a:r>
              <a:rPr lang="pt-BR" dirty="0" err="1"/>
              <a:t>xl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 </a:t>
            </a:r>
            <a:r>
              <a:rPr lang="pt-BR" dirty="0" err="1"/>
              <a:t>extra</a:t>
            </a:r>
            <a:r>
              <a:rPr lang="pt-BR" dirty="0"/>
              <a:t> grande (</a:t>
            </a:r>
            <a:r>
              <a:rPr lang="pt-BR" dirty="0" err="1"/>
              <a:t>xxl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3687" y="2158206"/>
            <a:ext cx="6524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Colunas de layout automático</a:t>
            </a:r>
          </a:p>
          <a:p>
            <a:pPr lvl="1"/>
            <a:r>
              <a:rPr lang="pt-BR" dirty="0"/>
              <a:t>Utilize classes de coluna específicas para pontos de interrupção para facilitar o dimensionamento da coluna sem uma classe numerada </a:t>
            </a:r>
            <a:r>
              <a:rPr lang="pt-BR" dirty="0" smtClean="0"/>
              <a:t>explícita.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4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 smtClean="0"/>
              <a:t>Exemplo colunas de layout automático</a:t>
            </a:r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&lt;div class="row"&gt;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1 of 2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2 of 2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&lt;div class="row"&gt;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1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2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3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Igualdade de largura</a:t>
            </a:r>
          </a:p>
          <a:p>
            <a:pPr lvl="1"/>
            <a:r>
              <a:rPr lang="pt-BR" dirty="0" smtClean="0"/>
              <a:t>Aqui </a:t>
            </a:r>
            <a:r>
              <a:rPr lang="pt-BR" dirty="0"/>
              <a:t>estão dois layouts de grade que se aplicam a todos os dispositivos e janelas de visualização, de </a:t>
            </a:r>
            <a:r>
              <a:rPr lang="pt-BR" dirty="0" err="1"/>
              <a:t>xs</a:t>
            </a:r>
            <a:r>
              <a:rPr lang="pt-BR" dirty="0"/>
              <a:t> a </a:t>
            </a:r>
            <a:r>
              <a:rPr lang="pt-BR" dirty="0" err="1"/>
              <a:t>xxl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Adicione </a:t>
            </a:r>
            <a:r>
              <a:rPr lang="pt-BR" dirty="0"/>
              <a:t>qualquer número de classes sem unidade para cada ponto de interrupção de que você precisa e todas as colunas terão a mesma largura.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775" t="32346" r="20115" b="50001"/>
          <a:stretch/>
        </p:blipFill>
        <p:spPr>
          <a:xfrm>
            <a:off x="3984226" y="5566538"/>
            <a:ext cx="6226575" cy="1008112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&lt;div class="container"&gt;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&lt;div class="row"&gt;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1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2 of 3 (wider)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3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&lt;div class="row"&gt;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1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class="col-5"&gt;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2 of 3 (wider)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3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&lt;/div&gt;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600" b="1" dirty="0"/>
              <a:t>Configurando a largura de uma </a:t>
            </a:r>
            <a:r>
              <a:rPr lang="pt-BR" sz="3600" b="1" dirty="0" smtClean="0"/>
              <a:t>coluna</a:t>
            </a:r>
          </a:p>
          <a:p>
            <a:pPr lvl="1"/>
            <a:r>
              <a:rPr lang="pt-BR" sz="3200" dirty="0" smtClean="0"/>
              <a:t>O </a:t>
            </a:r>
            <a:r>
              <a:rPr lang="pt-BR" sz="3200" dirty="0"/>
              <a:t>layout automático para colunas de grade do </a:t>
            </a:r>
            <a:r>
              <a:rPr lang="pt-BR" sz="3200" dirty="0" err="1"/>
              <a:t>flexbox</a:t>
            </a:r>
            <a:r>
              <a:rPr lang="pt-BR" sz="3200" dirty="0"/>
              <a:t> também significa que você pode definir a largura de uma coluna e fazer com que as colunas irmãs sejam redimensionadas automaticamente em torno dela. </a:t>
            </a:r>
            <a:endParaRPr lang="pt-BR" sz="3200" dirty="0" smtClean="0"/>
          </a:p>
          <a:p>
            <a:pPr lvl="1"/>
            <a:r>
              <a:rPr lang="pt-BR" sz="3200" dirty="0" smtClean="0"/>
              <a:t>Você </a:t>
            </a:r>
            <a:r>
              <a:rPr lang="pt-BR" sz="3200" dirty="0"/>
              <a:t>pode usar classes de grade </a:t>
            </a:r>
            <a:r>
              <a:rPr lang="pt-BR" sz="3200" dirty="0" smtClean="0"/>
              <a:t>predefinidas, </a:t>
            </a:r>
            <a:r>
              <a:rPr lang="pt-BR" sz="3200" dirty="0" err="1"/>
              <a:t>mixins</a:t>
            </a:r>
            <a:r>
              <a:rPr lang="pt-BR" sz="3200" dirty="0"/>
              <a:t> de grade ou larguras em linha. Observe que as outras colunas serão redimensionadas independentemente da largura da coluna central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221" t="37538" r="20115" b="44808"/>
          <a:stretch/>
        </p:blipFill>
        <p:spPr>
          <a:xfrm>
            <a:off x="3824098" y="5107268"/>
            <a:ext cx="4938902" cy="792088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=""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 5: </a:t>
            </a:r>
            <a:r>
              <a:rPr lang="pt-BR" sz="2800" dirty="0" err="1" smtClean="0"/>
              <a:t>Boostrap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Conteúdo de largura variável</a:t>
            </a:r>
          </a:p>
          <a:p>
            <a:pPr lvl="1"/>
            <a:r>
              <a:rPr lang="pt-BR" dirty="0"/>
              <a:t>Use </a:t>
            </a:r>
            <a:r>
              <a:rPr lang="pt-BR" b="1" dirty="0" err="1"/>
              <a:t>col</a:t>
            </a:r>
            <a:r>
              <a:rPr lang="pt-BR" b="1" dirty="0"/>
              <a:t>-{breakpoint}-</a:t>
            </a:r>
            <a:r>
              <a:rPr lang="pt-BR" b="1" dirty="0" smtClean="0"/>
              <a:t>auto </a:t>
            </a:r>
            <a:r>
              <a:rPr lang="pt-BR" dirty="0" smtClean="0"/>
              <a:t>para </a:t>
            </a:r>
            <a:r>
              <a:rPr lang="pt-BR" dirty="0"/>
              <a:t>dimensionar colunas com base na largura natural de seu conteúdo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en-US" dirty="0"/>
              <a:t>&lt;div class="container"&gt;</a:t>
            </a:r>
          </a:p>
          <a:p>
            <a:pPr marL="457200" lvl="1" indent="0">
              <a:buNone/>
            </a:pPr>
            <a:r>
              <a:rPr lang="en-US" dirty="0"/>
              <a:t>  &lt;div class="row justify-content-md-center"&gt;</a:t>
            </a:r>
          </a:p>
          <a:p>
            <a:pPr marL="457200" lvl="1" indent="0">
              <a:buNone/>
            </a:pPr>
            <a:r>
              <a:rPr lang="en-US" dirty="0"/>
              <a:t>    &lt;div class="col col-lg-2"&gt;</a:t>
            </a:r>
          </a:p>
          <a:p>
            <a:pPr marL="457200" lvl="1" indent="0">
              <a:buNone/>
            </a:pPr>
            <a:r>
              <a:rPr lang="en-US" dirty="0"/>
              <a:t>      1 of 3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  &lt;div class="col-md-auto"&gt;</a:t>
            </a:r>
          </a:p>
          <a:p>
            <a:pPr marL="457200" lvl="1" indent="0">
              <a:buNone/>
            </a:pPr>
            <a:r>
              <a:rPr lang="en-US" dirty="0"/>
              <a:t>      Variable width content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  &lt;div class="col col-lg-2"&gt;</a:t>
            </a:r>
          </a:p>
          <a:p>
            <a:pPr marL="457200" lvl="1" indent="0">
              <a:buNone/>
            </a:pPr>
            <a:r>
              <a:rPr lang="en-US" dirty="0"/>
              <a:t>      3 of 3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&lt;/div&gt;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7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Misturar e combinar</a:t>
            </a:r>
          </a:p>
          <a:p>
            <a:pPr lvl="1"/>
            <a:r>
              <a:rPr lang="pt-BR" dirty="0" smtClean="0"/>
              <a:t>Use </a:t>
            </a:r>
            <a:r>
              <a:rPr lang="pt-BR" dirty="0"/>
              <a:t>uma combinação de diferentes classes para cada camada conforme necessário. </a:t>
            </a:r>
            <a:endParaRPr lang="pt-BR" dirty="0" smtClean="0"/>
          </a:p>
          <a:p>
            <a:pPr lvl="1"/>
            <a:r>
              <a:rPr lang="pt-BR" dirty="0" smtClean="0"/>
              <a:t>Exemplo (celular 12/PC 8)</a:t>
            </a:r>
          </a:p>
          <a:p>
            <a:pPr marL="457200" lvl="1" indent="0">
              <a:buNone/>
            </a:pPr>
            <a:r>
              <a:rPr lang="it-IT" sz="2000" dirty="0"/>
              <a:t>&lt;div class="</a:t>
            </a:r>
            <a:r>
              <a:rPr lang="it-IT" sz="1800" dirty="0"/>
              <a:t>row"&gt;</a:t>
            </a:r>
          </a:p>
          <a:p>
            <a:pPr marL="457200" lvl="1" indent="0">
              <a:buNone/>
            </a:pPr>
            <a:r>
              <a:rPr lang="it-IT" sz="2000" dirty="0"/>
              <a:t>  &lt;div class="col-12 col-md-8"&gt;.col-12 .col-md-8&lt;/div&gt;</a:t>
            </a:r>
          </a:p>
          <a:p>
            <a:pPr marL="457200" lvl="1" indent="0">
              <a:buNone/>
            </a:pPr>
            <a:r>
              <a:rPr lang="it-IT" sz="2000" dirty="0"/>
              <a:t>  &lt;div class="col-6 col-md-4"&gt;.col-6 .col-md-4&lt;/div&gt;</a:t>
            </a:r>
          </a:p>
          <a:p>
            <a:pPr marL="457200" lvl="1" indent="0">
              <a:buNone/>
            </a:pPr>
            <a:r>
              <a:rPr lang="it-IT" sz="2000" dirty="0"/>
              <a:t>&lt;/div&gt;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 smtClean="0"/>
              <a:t>Aninhado</a:t>
            </a:r>
            <a:endParaRPr lang="pt-BR" dirty="0" smtClean="0"/>
          </a:p>
          <a:p>
            <a:pPr lvl="1"/>
            <a:r>
              <a:rPr lang="pt-BR" sz="2600" dirty="0"/>
              <a:t>Para aninhar seu conteúdo com a grade padrão, adicione um novo .</a:t>
            </a:r>
            <a:r>
              <a:rPr lang="pt-BR" sz="2600" dirty="0" err="1" smtClean="0"/>
              <a:t>row</a:t>
            </a:r>
            <a:r>
              <a:rPr lang="pt-BR" sz="2600" dirty="0" smtClean="0"/>
              <a:t> de </a:t>
            </a:r>
            <a:r>
              <a:rPr lang="pt-BR" sz="2600" dirty="0"/>
              <a:t>.</a:t>
            </a:r>
            <a:r>
              <a:rPr lang="pt-BR" sz="2600" dirty="0" err="1" smtClean="0"/>
              <a:t>col</a:t>
            </a:r>
            <a:r>
              <a:rPr lang="pt-BR" sz="2600" dirty="0" smtClean="0"/>
              <a:t> </a:t>
            </a:r>
            <a:r>
              <a:rPr lang="pt-BR" sz="2600" dirty="0"/>
              <a:t>em uma .</a:t>
            </a:r>
            <a:r>
              <a:rPr lang="pt-BR" sz="2600" dirty="0" err="1" smtClean="0"/>
              <a:t>col</a:t>
            </a:r>
            <a:r>
              <a:rPr lang="pt-BR" sz="2600" dirty="0"/>
              <a:t> </a:t>
            </a:r>
            <a:r>
              <a:rPr lang="pt-BR" sz="2600" dirty="0" smtClean="0"/>
              <a:t> </a:t>
            </a:r>
            <a:r>
              <a:rPr lang="pt-BR" sz="2600" dirty="0"/>
              <a:t>existente . As linhas aninhadas devem incluir um conjunto de colunas que somam 12 ou menos (não é necessário usar todas as 12 colunas disponíveis).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160379" y="1540669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row</a:t>
            </a:r>
            <a:r>
              <a:rPr lang="pt-BR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="col-sm-3"&gt;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</a:t>
            </a:r>
            <a:r>
              <a:rPr lang="pt-BR" dirty="0" err="1"/>
              <a:t>Level</a:t>
            </a:r>
            <a:r>
              <a:rPr lang="pt-BR" dirty="0"/>
              <a:t> 1: .col-sm-3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="col-sm-9"&gt;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row</a:t>
            </a:r>
            <a:r>
              <a:rPr lang="pt-BR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="col-8 col-sm-6"&gt;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  </a:t>
            </a:r>
            <a:r>
              <a:rPr lang="pt-BR" dirty="0" err="1"/>
              <a:t>Level</a:t>
            </a:r>
            <a:r>
              <a:rPr lang="pt-BR" dirty="0"/>
              <a:t> 2: .col-8 .col-sm-6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="col-4 col-sm-6"&gt;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  </a:t>
            </a:r>
            <a:r>
              <a:rPr lang="pt-BR" dirty="0" err="1"/>
              <a:t>Level</a:t>
            </a:r>
            <a:r>
              <a:rPr lang="pt-BR" dirty="0"/>
              <a:t> 2: .col-4 .col-sm-6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841207"/>
            <a:ext cx="5924550" cy="781050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Alinhamento vertical (junto com classe </a:t>
            </a:r>
            <a:r>
              <a:rPr lang="pt-BR" sz="2400" dirty="0" err="1" smtClean="0"/>
              <a:t>row</a:t>
            </a:r>
            <a:r>
              <a:rPr lang="pt-BR" sz="2400" dirty="0" smtClean="0"/>
              <a:t>)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</a:t>
            </a:r>
            <a:r>
              <a:rPr lang="pt-BR" dirty="0" err="1" smtClean="0"/>
              <a:t>items</a:t>
            </a:r>
            <a:r>
              <a:rPr lang="pt-BR" dirty="0" smtClean="0"/>
              <a:t>-start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</a:t>
            </a:r>
            <a:r>
              <a:rPr lang="pt-BR" dirty="0" err="1" smtClean="0"/>
              <a:t>items</a:t>
            </a:r>
            <a:r>
              <a:rPr lang="pt-BR" dirty="0" smtClean="0"/>
              <a:t>-center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align-items-end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1221" t="20924" r="20115" b="4309"/>
          <a:stretch/>
        </p:blipFill>
        <p:spPr>
          <a:xfrm>
            <a:off x="5788904" y="2094887"/>
            <a:ext cx="5181600" cy="35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Alinhamento Vertical (junto com classe </a:t>
            </a:r>
            <a:r>
              <a:rPr lang="pt-BR" dirty="0" err="1" smtClean="0"/>
              <a:t>col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-self-start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-self-center</a:t>
            </a:r>
          </a:p>
          <a:p>
            <a:pPr lvl="1"/>
            <a:r>
              <a:rPr lang="pt-BR" dirty="0" err="1"/>
              <a:t>align</a:t>
            </a:r>
            <a:r>
              <a:rPr lang="pt-BR" dirty="0"/>
              <a:t>-self-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115" t="30270" r="19561" b="43769"/>
          <a:stretch/>
        </p:blipFill>
        <p:spPr>
          <a:xfrm>
            <a:off x="2015709" y="4149080"/>
            <a:ext cx="7848873" cy="1800200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Alinhamento Horizontal (junto com classe row)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9008" t="32346" r="19562" b="23001"/>
          <a:stretch/>
        </p:blipFill>
        <p:spPr>
          <a:xfrm>
            <a:off x="2099556" y="2492896"/>
            <a:ext cx="7992889" cy="30963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92320" y="2593010"/>
            <a:ext cx="24482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err="1"/>
              <a:t>justify</a:t>
            </a:r>
            <a:r>
              <a:rPr lang="pt-BR" altLang="pt-BR" dirty="0"/>
              <a:t>-</a:t>
            </a:r>
            <a:r>
              <a:rPr lang="pt-BR" altLang="pt-BR" dirty="0" err="1"/>
              <a:t>content</a:t>
            </a:r>
            <a:r>
              <a:rPr lang="pt-BR" altLang="pt-BR" dirty="0"/>
              <a:t>-start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332951" y="3162837"/>
            <a:ext cx="222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</a:t>
            </a:r>
            <a:r>
              <a:rPr lang="pt-BR" dirty="0"/>
              <a:t>-</a:t>
            </a:r>
            <a:r>
              <a:rPr lang="pt-BR" dirty="0" err="1"/>
              <a:t>content</a:t>
            </a:r>
            <a:r>
              <a:rPr lang="pt-BR" dirty="0"/>
              <a:t>-center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8576801" y="3996342"/>
            <a:ext cx="197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justify-content-end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392320" y="4644803"/>
            <a:ext cx="229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justify-content-around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237984" y="5286716"/>
            <a:ext cx="2447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justify-content-between</a:t>
            </a:r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7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&lt;div class="container"&gt;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justify-content-start"&gt;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justify-content-center"&gt;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justify-content-end"&gt;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&lt;div class="row justify-content-around"&gt;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justify-content-between"&gt;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justify-content-evenly"&gt;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&lt;/div&gt;</a:t>
            </a:r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Ordem flexível</a:t>
            </a:r>
          </a:p>
          <a:p>
            <a:pPr lvl="1"/>
            <a:r>
              <a:rPr lang="pt-BR" dirty="0"/>
              <a:t>Use .</a:t>
            </a:r>
            <a:r>
              <a:rPr lang="pt-BR" dirty="0" err="1" smtClean="0"/>
              <a:t>order</a:t>
            </a:r>
            <a:r>
              <a:rPr lang="pt-BR" dirty="0" smtClean="0"/>
              <a:t> para </a:t>
            </a:r>
            <a:r>
              <a:rPr lang="pt-BR" dirty="0"/>
              <a:t>controlar a ordem visual do seu conteúdo. </a:t>
            </a:r>
            <a:endParaRPr lang="pt-BR" dirty="0" smtClean="0"/>
          </a:p>
          <a:p>
            <a:pPr marL="457200" lvl="1" indent="0">
              <a:buNone/>
            </a:pPr>
            <a:r>
              <a:rPr lang="en-US" sz="2600" dirty="0"/>
              <a:t>&lt;div class="container"&gt;</a:t>
            </a:r>
          </a:p>
          <a:p>
            <a:pPr marL="457200" lvl="1" indent="0">
              <a:buNone/>
            </a:pPr>
            <a:r>
              <a:rPr lang="en-US" sz="2600" dirty="0"/>
              <a:t>  &lt;div class="row"&gt;</a:t>
            </a:r>
          </a:p>
          <a:p>
            <a:pPr marL="457200" lvl="1" indent="0">
              <a:buNone/>
            </a:pPr>
            <a:r>
              <a:rPr lang="en-US" sz="2600" dirty="0"/>
              <a:t>    &lt;div class="col"&gt;</a:t>
            </a:r>
          </a:p>
          <a:p>
            <a:pPr marL="457200" lvl="1" indent="0">
              <a:buNone/>
            </a:pPr>
            <a:r>
              <a:rPr lang="en-US" sz="2600" dirty="0"/>
              <a:t>      First, but unordered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  &lt;div class="col order-12"&gt;</a:t>
            </a:r>
          </a:p>
          <a:p>
            <a:pPr marL="457200" lvl="1" indent="0">
              <a:buNone/>
            </a:pPr>
            <a:r>
              <a:rPr lang="en-US" sz="2600" dirty="0"/>
              <a:t>      Second, but last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  &lt;div class="col order-1"&gt;</a:t>
            </a:r>
          </a:p>
          <a:p>
            <a:pPr marL="457200" lvl="1" indent="0">
              <a:buNone/>
            </a:pPr>
            <a:r>
              <a:rPr lang="en-US" sz="2600" dirty="0"/>
              <a:t>      Third, but first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&lt;/div&gt;</a:t>
            </a:r>
          </a:p>
          <a:p>
            <a:pPr marL="457200" lvl="1" indent="0">
              <a:buNone/>
            </a:pPr>
            <a:r>
              <a:rPr lang="en-US" sz="2600" dirty="0"/>
              <a:t>&lt;/div&gt;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1775" t="34424" r="20115" b="57269"/>
          <a:stretch/>
        </p:blipFill>
        <p:spPr>
          <a:xfrm>
            <a:off x="3791744" y="5157192"/>
            <a:ext cx="6615744" cy="504056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Calhas são o preenchimento entre as colunas, usado para espaçar e alinhar o conteúdo de forma responsiva no sistema de grade do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r>
              <a:rPr lang="pt-BR" dirty="0"/>
              <a:t>Calhas horizontais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gx</a:t>
            </a:r>
            <a:r>
              <a:rPr lang="pt-BR" dirty="0"/>
              <a:t>-</a:t>
            </a:r>
            <a:r>
              <a:rPr lang="pt-BR" dirty="0" smtClean="0"/>
              <a:t>* as </a:t>
            </a:r>
            <a:r>
              <a:rPr lang="pt-BR" dirty="0"/>
              <a:t>classes podem ser usadas para controlar as larguras da calha horizontal. O pai .</a:t>
            </a:r>
            <a:r>
              <a:rPr lang="pt-BR" dirty="0" smtClean="0"/>
              <a:t>container ou </a:t>
            </a:r>
            <a:r>
              <a:rPr lang="pt-BR" dirty="0"/>
              <a:t>.</a:t>
            </a:r>
            <a:r>
              <a:rPr lang="pt-BR" dirty="0" smtClean="0"/>
              <a:t>container-</a:t>
            </a:r>
            <a:r>
              <a:rPr lang="pt-BR" dirty="0" err="1" smtClean="0"/>
              <a:t>fluid</a:t>
            </a:r>
            <a:r>
              <a:rPr lang="pt-BR" dirty="0" smtClean="0"/>
              <a:t> pode </a:t>
            </a:r>
            <a:r>
              <a:rPr lang="pt-BR" dirty="0"/>
              <a:t>precisar ser ajustado se calhas maiores forem usadas também para evitar transbordamento indesejado, usando um utilitário de preenchimento correspondente. Por exemplo, no exemplo a seguir, aumentamos o preenchimento com .px-4: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5419384"/>
            <a:ext cx="4425461" cy="75757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426954" y="460877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="container overflow-</a:t>
            </a:r>
            <a:r>
              <a:rPr lang="pt-BR" sz="1400" dirty="0" err="1"/>
              <a:t>hidden</a:t>
            </a:r>
            <a:r>
              <a:rPr lang="pt-BR" sz="1400" dirty="0"/>
              <a:t>"&gt;</a:t>
            </a:r>
          </a:p>
          <a:p>
            <a:r>
              <a:rPr lang="pt-BR" sz="1400" dirty="0"/>
              <a:t>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row</a:t>
            </a:r>
            <a:r>
              <a:rPr lang="pt-BR" sz="1400" dirty="0"/>
              <a:t> gx-5"&gt;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col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="p-3 </a:t>
            </a:r>
            <a:r>
              <a:rPr lang="pt-BR" sz="1400" dirty="0" err="1"/>
              <a:t>border</a:t>
            </a:r>
            <a:r>
              <a:rPr lang="pt-BR" sz="1400" dirty="0"/>
              <a:t> </a:t>
            </a:r>
            <a:r>
              <a:rPr lang="pt-BR" sz="1400" dirty="0" err="1"/>
              <a:t>bg</a:t>
            </a:r>
            <a:r>
              <a:rPr lang="pt-BR" sz="1400" dirty="0"/>
              <a:t>-light"&gt;</a:t>
            </a:r>
            <a:r>
              <a:rPr lang="pt-BR" sz="1400" dirty="0" err="1"/>
              <a:t>Custom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</a:t>
            </a:r>
            <a:r>
              <a:rPr lang="pt-BR" sz="1400" dirty="0" err="1"/>
              <a:t>padding</a:t>
            </a:r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col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="p-3 </a:t>
            </a:r>
            <a:r>
              <a:rPr lang="pt-BR" sz="1400" dirty="0" err="1"/>
              <a:t>border</a:t>
            </a:r>
            <a:r>
              <a:rPr lang="pt-BR" sz="1400" dirty="0"/>
              <a:t> </a:t>
            </a:r>
            <a:r>
              <a:rPr lang="pt-BR" sz="1400" dirty="0" err="1"/>
              <a:t>bg</a:t>
            </a:r>
            <a:r>
              <a:rPr lang="pt-BR" sz="1400" dirty="0"/>
              <a:t>-light"&gt;</a:t>
            </a:r>
            <a:r>
              <a:rPr lang="pt-BR" sz="1400" dirty="0" err="1"/>
              <a:t>Custom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</a:t>
            </a:r>
            <a:r>
              <a:rPr lang="pt-BR" sz="1400" dirty="0" err="1"/>
              <a:t>padding</a:t>
            </a:r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9220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Calhas verticais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gy</a:t>
            </a:r>
            <a:r>
              <a:rPr lang="pt-BR" dirty="0"/>
              <a:t>-</a:t>
            </a:r>
            <a:r>
              <a:rPr lang="pt-BR" dirty="0" smtClean="0"/>
              <a:t>* as </a:t>
            </a:r>
            <a:r>
              <a:rPr lang="pt-BR" dirty="0"/>
              <a:t>classes podem ser usadas para controlar as larguras da calha vertical. Como as </a:t>
            </a:r>
            <a:r>
              <a:rPr lang="pt-BR" dirty="0" smtClean="0"/>
              <a:t>calhas horizontais</a:t>
            </a:r>
            <a:r>
              <a:rPr lang="pt-BR" dirty="0"/>
              <a:t>, as </a:t>
            </a:r>
            <a:r>
              <a:rPr lang="pt-BR" dirty="0"/>
              <a:t>calhas verticais </a:t>
            </a:r>
            <a:r>
              <a:rPr lang="pt-BR" dirty="0"/>
              <a:t>podem causar algum estouro abaixo do .</a:t>
            </a:r>
            <a:r>
              <a:rPr lang="pt-BR" dirty="0" err="1" smtClean="0"/>
              <a:t>row</a:t>
            </a:r>
            <a:r>
              <a:rPr lang="pt-BR" dirty="0" smtClean="0"/>
              <a:t> no </a:t>
            </a:r>
            <a:r>
              <a:rPr lang="pt-BR" dirty="0"/>
              <a:t>final de uma página. Se isso ocorrer, você adiciona um invólucro .</a:t>
            </a:r>
            <a:r>
              <a:rPr lang="pt-BR" dirty="0" err="1" smtClean="0"/>
              <a:t>row</a:t>
            </a:r>
            <a:r>
              <a:rPr lang="pt-BR" dirty="0" smtClean="0"/>
              <a:t> com </a:t>
            </a:r>
            <a:r>
              <a:rPr lang="pt-BR" dirty="0"/>
              <a:t>a .</a:t>
            </a:r>
            <a:r>
              <a:rPr lang="pt-BR" dirty="0" smtClean="0"/>
              <a:t>overflow-</a:t>
            </a:r>
            <a:r>
              <a:rPr lang="pt-BR" dirty="0" err="1" smtClean="0"/>
              <a:t>hidden</a:t>
            </a:r>
            <a:r>
              <a:rPr lang="pt-BR" dirty="0" smtClean="0"/>
              <a:t> classe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814646" y="381101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 overflow-</a:t>
            </a:r>
            <a:r>
              <a:rPr lang="pt-BR" sz="1200" dirty="0" err="1"/>
              <a:t>hidden</a:t>
            </a:r>
            <a:r>
              <a:rPr lang="pt-BR" sz="1200" dirty="0"/>
              <a:t>"&gt;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row</a:t>
            </a:r>
            <a:r>
              <a:rPr lang="pt-BR" sz="1200" dirty="0"/>
              <a:t> gy-5"&gt;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6" y="4291682"/>
            <a:ext cx="4274894" cy="1621512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</a:t>
            </a:r>
            <a:r>
              <a:rPr lang="pt-BR" dirty="0"/>
              <a:t>de ferramentas de código aberto para desenvolvimento com HTML, </a:t>
            </a:r>
            <a:r>
              <a:rPr lang="pt-BR" dirty="0" smtClean="0"/>
              <a:t>CSS </a:t>
            </a:r>
            <a:r>
              <a:rPr lang="pt-BR" dirty="0"/>
              <a:t>e JS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Sistema </a:t>
            </a:r>
            <a:r>
              <a:rPr lang="pt-BR" dirty="0"/>
              <a:t>de grade </a:t>
            </a:r>
            <a:r>
              <a:rPr lang="pt-BR" dirty="0" smtClean="0"/>
              <a:t>responsivo</a:t>
            </a:r>
          </a:p>
          <a:p>
            <a:r>
              <a:rPr lang="pt-BR" dirty="0" smtClean="0"/>
              <a:t>Componentes </a:t>
            </a:r>
            <a:r>
              <a:rPr lang="pt-BR" dirty="0" err="1" smtClean="0"/>
              <a:t>pré</a:t>
            </a:r>
            <a:r>
              <a:rPr lang="pt-BR" dirty="0" smtClean="0"/>
              <a:t>-construídos</a:t>
            </a:r>
          </a:p>
          <a:p>
            <a:r>
              <a:rPr lang="pt-BR" dirty="0" err="1"/>
              <a:t>P</a:t>
            </a:r>
            <a:r>
              <a:rPr lang="pt-BR" dirty="0" err="1" smtClean="0"/>
              <a:t>lugins</a:t>
            </a:r>
            <a:r>
              <a:rPr lang="pt-BR" dirty="0" smtClean="0"/>
              <a:t> criados em </a:t>
            </a:r>
            <a:r>
              <a:rPr lang="pt-BR" dirty="0" err="1" smtClean="0"/>
              <a:t>jQuery</a:t>
            </a:r>
            <a:r>
              <a:rPr lang="pt-BR" dirty="0"/>
              <a:t>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Calhas horizontais e verticais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7703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/>
              <a:t>.g-</a:t>
            </a:r>
            <a:r>
              <a:rPr lang="pt-BR" b="1" dirty="0" smtClean="0"/>
              <a:t>*</a:t>
            </a:r>
            <a:r>
              <a:rPr lang="pt-BR" dirty="0" smtClean="0"/>
              <a:t> </a:t>
            </a:r>
            <a:r>
              <a:rPr lang="pt-BR" dirty="0"/>
              <a:t>podem ser usadas para controlar as larguras de </a:t>
            </a:r>
            <a:r>
              <a:rPr lang="pt-BR" dirty="0" smtClean="0"/>
              <a:t>horizontais e verticais:</a:t>
            </a:r>
            <a:endParaRPr lang="pt-BR" dirty="0" smtClean="0"/>
          </a:p>
          <a:p>
            <a:pPr marL="0" indent="0">
              <a:buNone/>
            </a:pPr>
            <a:r>
              <a:rPr lang="pt-BR" sz="2300" dirty="0" smtClean="0"/>
              <a:t>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="container"&gt;</a:t>
            </a:r>
          </a:p>
          <a:p>
            <a:pPr marL="0" indent="0">
              <a:buNone/>
            </a:pPr>
            <a:r>
              <a:rPr lang="pt-BR" sz="2300" dirty="0"/>
              <a:t>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</a:t>
            </a:r>
            <a:r>
              <a:rPr lang="pt-BR" sz="2300" dirty="0" err="1"/>
              <a:t>row</a:t>
            </a:r>
            <a:r>
              <a:rPr lang="pt-BR" sz="2300" dirty="0"/>
              <a:t> g-2"&gt;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02818"/>
            <a:ext cx="5181600" cy="15969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Versão atual </a:t>
            </a:r>
            <a:r>
              <a:rPr lang="pt-BR" dirty="0" smtClean="0"/>
              <a:t>5.2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https://getbootstrap.com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no projeto</a:t>
            </a:r>
          </a:p>
          <a:p>
            <a:pPr lvl="1"/>
            <a:r>
              <a:rPr lang="pt-BR" dirty="0" smtClean="0"/>
              <a:t>CSS (adicionado dentro da </a:t>
            </a:r>
            <a:r>
              <a:rPr lang="pt-BR" dirty="0" err="1" smtClean="0"/>
              <a:t>tag</a:t>
            </a:r>
            <a:r>
              <a:rPr lang="pt-BR" dirty="0" smtClean="0"/>
              <a:t> HEAD)</a:t>
            </a:r>
          </a:p>
          <a:p>
            <a:pPr marL="457200" lvl="1" indent="0">
              <a:buNone/>
            </a:pPr>
            <a:r>
              <a:rPr lang="pt-BR" dirty="0"/>
              <a:t>&lt;link </a:t>
            </a:r>
            <a:r>
              <a:rPr lang="pt-BR" dirty="0" err="1"/>
              <a:t>href</a:t>
            </a:r>
            <a:r>
              <a:rPr lang="pt-BR" dirty="0"/>
              <a:t>="https://cdn.jsdelivr.net/npm/bootstrap@5.2.1/dist/css/bootstrap.min.css"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integrity</a:t>
            </a:r>
            <a:r>
              <a:rPr lang="pt-BR" dirty="0"/>
              <a:t>="sha384-iYQeCzEYFbKjA/T2uDLTpkwGzCiq6soy8tYaI1GyVh/</a:t>
            </a:r>
            <a:r>
              <a:rPr lang="pt-BR" dirty="0" err="1"/>
              <a:t>UjpbCx</a:t>
            </a:r>
            <a:r>
              <a:rPr lang="pt-BR" dirty="0"/>
              <a:t>/TYkiZhlZB6+fzT"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Adicionando no projeto</a:t>
            </a:r>
          </a:p>
          <a:p>
            <a:pPr lvl="1"/>
            <a:r>
              <a:rPr lang="pt-BR" dirty="0" err="1" smtClean="0"/>
              <a:t>JS,Popper</a:t>
            </a:r>
            <a:r>
              <a:rPr lang="pt-BR" dirty="0" smtClean="0"/>
              <a:t> e </a:t>
            </a:r>
            <a:r>
              <a:rPr lang="pt-BR" dirty="0" err="1" smtClean="0"/>
              <a:t>jQuery</a:t>
            </a:r>
            <a:r>
              <a:rPr lang="pt-BR" dirty="0"/>
              <a:t> (logo antes </a:t>
            </a:r>
            <a:r>
              <a:rPr lang="pt-BR" dirty="0" smtClean="0"/>
              <a:t>da </a:t>
            </a:r>
            <a:r>
              <a:rPr lang="pt-BR" dirty="0" err="1" smtClean="0"/>
              <a:t>tag</a:t>
            </a:r>
            <a:r>
              <a:rPr lang="pt-BR" dirty="0" smtClean="0"/>
              <a:t> &lt;/</a:t>
            </a:r>
            <a:r>
              <a:rPr lang="pt-BR" dirty="0" err="1" smtClean="0"/>
              <a:t>body</a:t>
            </a:r>
            <a:r>
              <a:rPr lang="pt-BR" dirty="0" smtClean="0"/>
              <a:t>&gt;)</a:t>
            </a:r>
          </a:p>
          <a:p>
            <a:pPr marL="457200" lvl="1" indent="0">
              <a:buNone/>
            </a:pPr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="https://cdn.jsdelivr.net/npm/bootstrap@5.2.1/dist/js/bootstrap.bundle.min.js" </a:t>
            </a:r>
            <a:r>
              <a:rPr lang="pt-BR" dirty="0" err="1"/>
              <a:t>integrity</a:t>
            </a:r>
            <a:r>
              <a:rPr lang="pt-BR" dirty="0"/>
              <a:t>="sha384-u1OknCvxWvY5kfmNBILK2hRnQC3Pr17a+RTT6rIHI7NnikvbZlHgTPOOmMi466C8"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– </a:t>
            </a:r>
            <a:r>
              <a:rPr lang="pt-BR" dirty="0" err="1" smtClean="0"/>
              <a:t>template</a:t>
            </a:r>
            <a:r>
              <a:rPr lang="pt-BR" dirty="0" smtClean="0"/>
              <a:t>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Bootstrap</a:t>
            </a:r>
            <a:r>
              <a:rPr lang="pt-BR" dirty="0"/>
              <a:t> demo&lt;/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&lt;link </a:t>
            </a:r>
            <a:r>
              <a:rPr lang="pt-BR" dirty="0" err="1"/>
              <a:t>href</a:t>
            </a:r>
            <a:r>
              <a:rPr lang="pt-BR" dirty="0"/>
              <a:t>="https://cdn.jsdelivr.net/npm/bootstrap@5.2.1/dist/css/bootstrap.min.css"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integrity</a:t>
            </a:r>
            <a:r>
              <a:rPr lang="pt-BR" dirty="0"/>
              <a:t>="sha384-iYQeCzEYFbKjA/T2uDLTpkwGzCiq6soy8tYaI1GyVh/</a:t>
            </a:r>
            <a:r>
              <a:rPr lang="pt-BR" dirty="0" err="1"/>
              <a:t>UjpbCx</a:t>
            </a:r>
            <a:r>
              <a:rPr lang="pt-BR" dirty="0"/>
              <a:t>/TYkiZhlZB6+fzT"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&lt;h1&gt;</a:t>
            </a:r>
            <a:r>
              <a:rPr lang="pt-BR" dirty="0" err="1"/>
              <a:t>Hello</a:t>
            </a:r>
            <a:r>
              <a:rPr lang="pt-BR" dirty="0"/>
              <a:t>, world!&lt;/h1&gt;</a:t>
            </a:r>
          </a:p>
          <a:p>
            <a:pPr marL="0" indent="0">
              <a:buNone/>
            </a:pPr>
            <a:r>
              <a:rPr lang="pt-BR" dirty="0"/>
              <a:t>    &lt;script </a:t>
            </a:r>
            <a:r>
              <a:rPr lang="pt-BR" dirty="0" err="1"/>
              <a:t>src</a:t>
            </a:r>
            <a:r>
              <a:rPr lang="pt-BR" dirty="0"/>
              <a:t>="https://cdn.jsdelivr.net/npm/bootstrap@5.2.1/dist/js/bootstrap.bundle.min.js" </a:t>
            </a:r>
            <a:r>
              <a:rPr lang="pt-BR" dirty="0" err="1"/>
              <a:t>integrity</a:t>
            </a:r>
            <a:r>
              <a:rPr lang="pt-BR" dirty="0"/>
              <a:t>="sha384-u1OknCvxWvY5kfmNBILK2hRnQC3Pr17a+RTT6rIHI7NnikvbZlHgTPOOmMi466C8"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Bootstrap</a:t>
            </a:r>
            <a:r>
              <a:rPr lang="pt-BR" dirty="0"/>
              <a:t> requer o uso do </a:t>
            </a:r>
            <a:r>
              <a:rPr lang="pt-BR" dirty="0" err="1"/>
              <a:t>doctype</a:t>
            </a:r>
            <a:r>
              <a:rPr lang="pt-BR" dirty="0"/>
              <a:t> HTML5. </a:t>
            </a:r>
            <a:endParaRPr lang="pt-BR" dirty="0" smtClean="0"/>
          </a:p>
          <a:p>
            <a:pPr lvl="1"/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lvl="1"/>
            <a:r>
              <a:rPr lang="pt-BR" dirty="0"/>
              <a:t>  ...</a:t>
            </a:r>
          </a:p>
          <a:p>
            <a:pPr lvl="1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é desenvolvido </a:t>
            </a:r>
            <a:r>
              <a:rPr lang="pt-BR" i="1" dirty="0"/>
              <a:t>primeiro para dispositivos </a:t>
            </a:r>
            <a:r>
              <a:rPr lang="pt-BR" i="1" dirty="0" smtClean="0"/>
              <a:t>móveis</a:t>
            </a:r>
            <a:r>
              <a:rPr lang="pt-BR" dirty="0" smtClean="0"/>
              <a:t>, </a:t>
            </a:r>
            <a:r>
              <a:rPr lang="pt-BR" dirty="0"/>
              <a:t>uma estratégia na qual otimizamos o código para dispositivos móveis primeiro e depois aumentamos os componentes conforme necessário usando consultas de mídia CSS. 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garantir a </a:t>
            </a:r>
            <a:r>
              <a:rPr lang="pt-BR" dirty="0" err="1"/>
              <a:t>renderização</a:t>
            </a:r>
            <a:r>
              <a:rPr lang="pt-BR" dirty="0"/>
              <a:t> adequada e o zoom de toque para todos os dispositivos, adicione a </a:t>
            </a:r>
            <a:r>
              <a:rPr lang="pt-BR" dirty="0" err="1" smtClean="0"/>
              <a:t>tag</a:t>
            </a:r>
            <a:r>
              <a:rPr lang="pt-BR" dirty="0" smtClean="0"/>
              <a:t> meta </a:t>
            </a:r>
            <a:r>
              <a:rPr lang="pt-BR" dirty="0"/>
              <a:t>da janela de visualização responsiva ao seu </a:t>
            </a:r>
            <a:r>
              <a:rPr lang="pt-BR" dirty="0" smtClean="0"/>
              <a:t>arquivo:</a:t>
            </a:r>
          </a:p>
          <a:p>
            <a:pPr lvl="1"/>
            <a:r>
              <a:rPr lang="en-US" dirty="0"/>
              <a:t>&lt;meta name="viewport" content="width=device-width, initial-scale=1"&gt;</a:t>
            </a:r>
            <a:r>
              <a:rPr lang="pt-BR" dirty="0"/>
              <a:t> 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– Breakpoints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Pontos de interrupção são </a:t>
            </a:r>
            <a:r>
              <a:rPr lang="pt-BR" b="1" dirty="0"/>
              <a:t>larguras personalizáveis ​​que determinam como seu layout responsivo se comporta em todos os tamanhos de dispositivo </a:t>
            </a:r>
            <a:r>
              <a:rPr lang="pt-BR" dirty="0"/>
              <a:t>ou janela de visualização no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Use-os </a:t>
            </a:r>
            <a:r>
              <a:rPr lang="pt-BR" dirty="0"/>
              <a:t>para controlar quando seu </a:t>
            </a:r>
            <a:r>
              <a:rPr lang="pt-BR" b="1" dirty="0"/>
              <a:t>layout pode ser adaptado em </a:t>
            </a:r>
            <a:r>
              <a:rPr lang="pt-BR" b="1" dirty="0" smtClean="0"/>
              <a:t>um determinado tamanho </a:t>
            </a:r>
            <a:r>
              <a:rPr lang="pt-BR" b="1" dirty="0"/>
              <a:t>de dispositivo</a:t>
            </a:r>
            <a:r>
              <a:rPr lang="pt-BR" b="1" dirty="0" smtClean="0"/>
              <a:t>.</a:t>
            </a:r>
            <a:endParaRPr lang="pt-BR" b="1" dirty="0"/>
          </a:p>
          <a:p>
            <a:r>
              <a:rPr lang="pt-BR" b="1" dirty="0"/>
              <a:t>Use consultas de mídia para arquitetar seu CSS por ponto de interrupção</a:t>
            </a:r>
            <a:r>
              <a:rPr lang="pt-BR" dirty="0"/>
              <a:t>. As consultas de mídia são um recurso do CSS que permite </a:t>
            </a:r>
            <a:r>
              <a:rPr lang="pt-BR" b="1" dirty="0"/>
              <a:t>aplicar estilos condicionalmente com base em um conjunto de parâmetros do navegador e do sistema operacional</a:t>
            </a:r>
            <a:r>
              <a:rPr lang="pt-BR" dirty="0"/>
              <a:t>. </a:t>
            </a:r>
          </a:p>
          <a:p>
            <a:r>
              <a:rPr lang="pt-BR" dirty="0" smtClean="0"/>
              <a:t>O </a:t>
            </a:r>
            <a:r>
              <a:rPr lang="pt-BR" dirty="0"/>
              <a:t>CSS do </a:t>
            </a:r>
            <a:r>
              <a:rPr lang="pt-BR" dirty="0" err="1"/>
              <a:t>Bootstrap</a:t>
            </a:r>
            <a:r>
              <a:rPr lang="pt-BR" dirty="0"/>
              <a:t> visa aplicar o mínimo de estilos para fazer um layout funcionar no menor ponto de interrupção e, em seguida, sobrepor estilos para ajustar esse design para dispositivos maiores. Isso otimiza seu CSS, melhora o tempo de </a:t>
            </a:r>
            <a:r>
              <a:rPr lang="pt-BR" dirty="0" err="1"/>
              <a:t>renderização</a:t>
            </a:r>
            <a:r>
              <a:rPr lang="pt-BR" dirty="0"/>
              <a:t> e oferece uma ótima experiência para seus visitantes.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2363</Words>
  <Application>Microsoft Office PowerPoint</Application>
  <PresentationFormat>Widescreen</PresentationFormat>
  <Paragraphs>365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Bootstrap</vt:lpstr>
      <vt:lpstr>Bootstrap</vt:lpstr>
      <vt:lpstr>Bootstrap</vt:lpstr>
      <vt:lpstr>Bootstrap</vt:lpstr>
      <vt:lpstr>Bootstrap – template inicial</vt:lpstr>
      <vt:lpstr>Bootstrap</vt:lpstr>
      <vt:lpstr>Bootstrap – Breakpoints</vt:lpstr>
      <vt:lpstr>Bootstrap – Breakpoints</vt:lpstr>
      <vt:lpstr>Bootstrap - Containers</vt:lpstr>
      <vt:lpstr>Containers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Alinhamento</vt:lpstr>
      <vt:lpstr>Alinhamento</vt:lpstr>
      <vt:lpstr>Alinhamento</vt:lpstr>
      <vt:lpstr>Alinhamento</vt:lpstr>
      <vt:lpstr>Alinhamento</vt:lpstr>
      <vt:lpstr>Calhas</vt:lpstr>
      <vt:lpstr>Calhas</vt:lpstr>
      <vt:lpstr>Calhas horizontais e verticais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Conta da Microsoft</cp:lastModifiedBy>
  <cp:revision>95</cp:revision>
  <dcterms:created xsi:type="dcterms:W3CDTF">2019-03-06T21:04:18Z</dcterms:created>
  <dcterms:modified xsi:type="dcterms:W3CDTF">2022-09-13T18:42:36Z</dcterms:modified>
</cp:coreProperties>
</file>