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3" r:id="rId4"/>
    <p:sldId id="294" r:id="rId5"/>
    <p:sldId id="295" r:id="rId6"/>
    <p:sldId id="296" r:id="rId7"/>
    <p:sldId id="297" r:id="rId8"/>
    <p:sldId id="306" r:id="rId9"/>
    <p:sldId id="298" r:id="rId10"/>
    <p:sldId id="280" r:id="rId11"/>
    <p:sldId id="281" r:id="rId12"/>
    <p:sldId id="282" r:id="rId13"/>
    <p:sldId id="283" r:id="rId14"/>
    <p:sldId id="284" r:id="rId15"/>
    <p:sldId id="291" r:id="rId16"/>
    <p:sldId id="285" r:id="rId17"/>
    <p:sldId id="287" r:id="rId18"/>
    <p:sldId id="292" r:id="rId19"/>
    <p:sldId id="288" r:id="rId20"/>
    <p:sldId id="289" r:id="rId21"/>
    <p:sldId id="259" r:id="rId22"/>
    <p:sldId id="261" r:id="rId23"/>
    <p:sldId id="303" r:id="rId24"/>
    <p:sldId id="304" r:id="rId25"/>
    <p:sldId id="30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7" r:id="rId37"/>
    <p:sldId id="278" r:id="rId38"/>
    <p:sldId id="279" r:id="rId39"/>
    <p:sldId id="299" r:id="rId40"/>
    <p:sldId id="300" r:id="rId41"/>
    <p:sldId id="301" r:id="rId42"/>
    <p:sldId id="302" r:id="rId43"/>
    <p:sldId id="27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eno" initials="M" lastIdx="1" clrIdx="0">
    <p:extLst>
      <p:ext uri="{19B8F6BF-5375-455C-9EA6-DF929625EA0E}">
        <p15:presenceInfo xmlns:p15="http://schemas.microsoft.com/office/powerpoint/2012/main" userId="More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E35"/>
    <a:srgbClr val="214D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68"/>
    <p:restoredTop sz="94714"/>
  </p:normalViewPr>
  <p:slideViewPr>
    <p:cSldViewPr snapToGrid="0" snapToObjects="1">
      <p:cViewPr varScale="1">
        <p:scale>
          <a:sx n="111" d="100"/>
          <a:sy n="111" d="100"/>
        </p:scale>
        <p:origin x="11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6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6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4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6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4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3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6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6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8B753-A2B7-FD49-80D7-0D64972E0ACD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5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API/Document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s://api.jquery.com/category/selector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E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753" y="2185025"/>
            <a:ext cx="2447606" cy="248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6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(</a:t>
            </a:r>
            <a:r>
              <a:rPr lang="pt-BR" dirty="0" err="1" smtClean="0"/>
              <a:t>ECMAScript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</a:t>
            </a:r>
            <a:r>
              <a:rPr lang="pt-BR" dirty="0" smtClean="0"/>
              <a:t> </a:t>
            </a:r>
            <a:r>
              <a:rPr lang="pt-BR" dirty="0"/>
              <a:t>uma linguagem de programação que permite a você implementar itens complexos em páginas </a:t>
            </a:r>
            <a:r>
              <a:rPr lang="pt-BR" dirty="0" smtClean="0"/>
              <a:t>web;</a:t>
            </a:r>
          </a:p>
          <a:p>
            <a:r>
              <a:rPr lang="pt-BR" dirty="0"/>
              <a:t>T</a:t>
            </a:r>
            <a:r>
              <a:rPr lang="pt-BR" dirty="0" smtClean="0"/>
              <a:t>oda </a:t>
            </a:r>
            <a:r>
              <a:rPr lang="pt-BR" dirty="0"/>
              <a:t>vez que uma página da web faz mais do que simplesmente mostrar a você informação </a:t>
            </a:r>
            <a:r>
              <a:rPr lang="pt-BR" dirty="0" smtClean="0"/>
              <a:t>estática, </a:t>
            </a:r>
            <a:r>
              <a:rPr lang="pt-BR" dirty="0"/>
              <a:t>mostrando conteúdo que se atualiza em um intervalo de tempo, mapas interativos ou gráficos 2D/3D animados, etc</a:t>
            </a:r>
            <a:r>
              <a:rPr lang="pt-BR" dirty="0" smtClean="0"/>
              <a:t>. O </a:t>
            </a:r>
            <a:r>
              <a:rPr lang="pt-BR" dirty="0" err="1"/>
              <a:t>JavaScript</a:t>
            </a:r>
            <a:r>
              <a:rPr lang="pt-BR" dirty="0"/>
              <a:t> provavelmente está </a:t>
            </a:r>
            <a:r>
              <a:rPr lang="pt-BR" dirty="0" smtClean="0"/>
              <a:t>envolvido.</a:t>
            </a: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10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J</a:t>
            </a:r>
            <a:r>
              <a:rPr lang="pt-BR" dirty="0" err="1"/>
              <a:t>avaScript</a:t>
            </a:r>
            <a:r>
              <a:rPr lang="pt-BR" dirty="0"/>
              <a:t> é uma </a:t>
            </a:r>
            <a:r>
              <a:rPr lang="pt-BR" b="1" dirty="0"/>
              <a:t>linguagem </a:t>
            </a:r>
            <a:r>
              <a:rPr lang="pt-BR" b="1" dirty="0" smtClean="0"/>
              <a:t>interpretada</a:t>
            </a:r>
            <a:r>
              <a:rPr lang="pt-BR" dirty="0" smtClean="0"/>
              <a:t>, o </a:t>
            </a:r>
            <a:r>
              <a:rPr lang="pt-BR" dirty="0"/>
              <a:t>código é executado de cima para baixo e o resultado da execução do código </a:t>
            </a:r>
            <a:r>
              <a:rPr lang="pt-BR" dirty="0" smtClean="0"/>
              <a:t>é imediatamente </a:t>
            </a:r>
            <a:r>
              <a:rPr lang="pt-BR" dirty="0"/>
              <a:t>retornado. </a:t>
            </a:r>
            <a:r>
              <a:rPr lang="pt-BR" b="1" dirty="0"/>
              <a:t>Você não tem que transformar o código em algo diferente antes do navegador </a:t>
            </a:r>
            <a:r>
              <a:rPr lang="pt-BR" b="1" dirty="0" smtClean="0"/>
              <a:t>executá-lo</a:t>
            </a:r>
            <a:r>
              <a:rPr lang="pt-BR" dirty="0" smtClean="0"/>
              <a:t>.</a:t>
            </a:r>
          </a:p>
          <a:p>
            <a:r>
              <a:rPr lang="pt-BR" dirty="0" err="1"/>
              <a:t>JavaScript</a:t>
            </a:r>
            <a:r>
              <a:rPr lang="pt-BR" dirty="0"/>
              <a:t> é uma linguagem de programação leve e interpretada. O navegador recebe o código </a:t>
            </a:r>
            <a:r>
              <a:rPr lang="pt-BR" dirty="0" err="1"/>
              <a:t>JavaScript</a:t>
            </a:r>
            <a:r>
              <a:rPr lang="pt-BR" dirty="0"/>
              <a:t> em sua forma de texto original e executa o script a partir dele. 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93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Você pode </a:t>
            </a:r>
            <a:r>
              <a:rPr lang="pt-BR" dirty="0" smtClean="0"/>
              <a:t>ter ouvido </a:t>
            </a:r>
            <a:r>
              <a:rPr lang="pt-BR" dirty="0"/>
              <a:t>os termos </a:t>
            </a:r>
            <a:r>
              <a:rPr lang="pt-BR" b="1" dirty="0"/>
              <a:t>lado do servidor (</a:t>
            </a:r>
            <a:r>
              <a:rPr lang="pt-BR" b="1" i="1" dirty="0"/>
              <a:t>server-</a:t>
            </a:r>
            <a:r>
              <a:rPr lang="pt-BR" b="1" i="1" dirty="0" err="1"/>
              <a:t>side</a:t>
            </a:r>
            <a:r>
              <a:rPr lang="pt-BR" b="1" dirty="0"/>
              <a:t>)</a:t>
            </a:r>
            <a:r>
              <a:rPr lang="pt-BR" dirty="0"/>
              <a:t> e </a:t>
            </a:r>
            <a:r>
              <a:rPr lang="pt-BR" b="1" dirty="0"/>
              <a:t>lado do cliente (</a:t>
            </a:r>
            <a:r>
              <a:rPr lang="pt-BR" b="1" i="1" dirty="0" err="1"/>
              <a:t>client-side</a:t>
            </a:r>
            <a:r>
              <a:rPr lang="pt-BR" b="1" dirty="0"/>
              <a:t>)</a:t>
            </a:r>
            <a:r>
              <a:rPr lang="pt-BR" dirty="0"/>
              <a:t>, especialmente no contexto de desenvolvimento web. </a:t>
            </a:r>
            <a:endParaRPr lang="pt-BR" dirty="0" smtClean="0"/>
          </a:p>
          <a:p>
            <a:r>
              <a:rPr lang="pt-BR" dirty="0" smtClean="0"/>
              <a:t>Códigos </a:t>
            </a:r>
            <a:r>
              <a:rPr lang="pt-BR" dirty="0"/>
              <a:t>do lado do cliente são executados no computador do </a:t>
            </a:r>
            <a:r>
              <a:rPr lang="pt-BR" dirty="0" smtClean="0"/>
              <a:t>usuário</a:t>
            </a:r>
            <a:r>
              <a:rPr lang="pt-BR" dirty="0"/>
              <a:t>,</a:t>
            </a:r>
            <a:r>
              <a:rPr lang="pt-BR" dirty="0" smtClean="0"/>
              <a:t> </a:t>
            </a:r>
            <a:r>
              <a:rPr lang="pt-BR" dirty="0"/>
              <a:t>quando uma página web é visualizada, o código do lado do cliente é baixado, executado e exibido pelo navegador. </a:t>
            </a:r>
            <a:r>
              <a:rPr lang="pt-BR" dirty="0" smtClean="0"/>
              <a:t>Nesse caso seria</a:t>
            </a:r>
            <a:r>
              <a:rPr lang="pt-BR" dirty="0"/>
              <a:t> </a:t>
            </a:r>
            <a:r>
              <a:rPr lang="pt-BR" b="1" dirty="0" err="1"/>
              <a:t>JavaScript</a:t>
            </a:r>
            <a:r>
              <a:rPr lang="pt-BR" b="1" dirty="0"/>
              <a:t> do lado do cliente</a:t>
            </a:r>
            <a:r>
              <a:rPr lang="pt-BR" dirty="0" smtClean="0"/>
              <a:t>.</a:t>
            </a:r>
          </a:p>
          <a:p>
            <a:r>
              <a:rPr lang="pt-BR" dirty="0"/>
              <a:t>Códigos do lado do servidor, por outro lado, são executados no servidor e o resultado da execução é baixado e exibido no navegador. Exemplos de linguagens do lado do servidor populares incluem PHP, Python, Ruby, e ASP.NET. E </a:t>
            </a:r>
            <a:r>
              <a:rPr lang="pt-BR" dirty="0" err="1"/>
              <a:t>JavaScript</a:t>
            </a:r>
            <a:r>
              <a:rPr lang="pt-BR" dirty="0"/>
              <a:t>! </a:t>
            </a:r>
            <a:r>
              <a:rPr lang="pt-BR" b="1" dirty="0" err="1"/>
              <a:t>JavaScript</a:t>
            </a:r>
            <a:r>
              <a:rPr lang="pt-BR" b="1" dirty="0"/>
              <a:t> também pode ser usada como uma linguagem </a:t>
            </a:r>
            <a:r>
              <a:rPr lang="pt-BR" b="1" i="1" dirty="0"/>
              <a:t>server-</a:t>
            </a:r>
            <a:r>
              <a:rPr lang="pt-BR" b="1" i="1" dirty="0" err="1"/>
              <a:t>side</a:t>
            </a:r>
            <a:r>
              <a:rPr lang="pt-BR" b="1" dirty="0"/>
              <a:t>, por exemplo, no popular ambiente Node.js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12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Adicionando no 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Utilize a </a:t>
            </a:r>
            <a:r>
              <a:rPr lang="pt-BR" dirty="0" err="1" smtClean="0"/>
              <a:t>tag</a:t>
            </a:r>
            <a:r>
              <a:rPr lang="pt-BR" dirty="0" smtClean="0"/>
              <a:t> &lt;script&gt; para adicionar seu código </a:t>
            </a:r>
            <a:r>
              <a:rPr lang="pt-BR" dirty="0" err="1" smtClean="0"/>
              <a:t>JavaScript</a:t>
            </a:r>
            <a:r>
              <a:rPr lang="pt-BR" dirty="0" smtClean="0"/>
              <a:t> em uma página HTML:</a:t>
            </a:r>
          </a:p>
          <a:p>
            <a:pPr lvl="1"/>
            <a:r>
              <a:rPr lang="pt-BR" dirty="0" smtClean="0"/>
              <a:t>Script Interno:</a:t>
            </a:r>
          </a:p>
          <a:p>
            <a:pPr marL="914400" lvl="2" indent="0">
              <a:buNone/>
            </a:pPr>
            <a:r>
              <a:rPr lang="pt-BR" dirty="0"/>
              <a:t>&lt;script</a:t>
            </a:r>
            <a:r>
              <a:rPr lang="pt-BR" dirty="0" smtClean="0"/>
              <a:t>&gt;</a:t>
            </a:r>
            <a:endParaRPr lang="pt-BR" dirty="0"/>
          </a:p>
          <a:p>
            <a:pPr marL="914400" lvl="2" indent="0">
              <a:buNone/>
            </a:pPr>
            <a:r>
              <a:rPr lang="pt-BR" dirty="0"/>
              <a:t>  // O </a:t>
            </a:r>
            <a:r>
              <a:rPr lang="pt-BR" dirty="0" err="1"/>
              <a:t>JavaScript</a:t>
            </a:r>
            <a:r>
              <a:rPr lang="pt-BR" dirty="0"/>
              <a:t> fica </a:t>
            </a:r>
            <a:r>
              <a:rPr lang="pt-BR" dirty="0" smtClean="0"/>
              <a:t>aqui</a:t>
            </a:r>
            <a:endParaRPr lang="pt-BR" dirty="0"/>
          </a:p>
          <a:p>
            <a:pPr marL="914400" lvl="2" indent="0">
              <a:buNone/>
            </a:pPr>
            <a:r>
              <a:rPr lang="pt-BR" dirty="0"/>
              <a:t>&lt;/script</a:t>
            </a:r>
            <a:r>
              <a:rPr lang="pt-BR" dirty="0" smtClean="0"/>
              <a:t>&gt;</a:t>
            </a:r>
          </a:p>
          <a:p>
            <a:pPr lvl="1"/>
            <a:r>
              <a:rPr lang="pt-BR" dirty="0" smtClean="0"/>
              <a:t>Script Externo:</a:t>
            </a:r>
          </a:p>
          <a:p>
            <a:pPr marL="914400" lvl="2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="script.js" defer&gt;&lt;/script&gt;</a:t>
            </a:r>
            <a:endParaRPr lang="pt-BR" dirty="0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38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no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Há um considerável número </a:t>
            </a:r>
            <a:r>
              <a:rPr lang="pt-BR" dirty="0" smtClean="0"/>
              <a:t>de </a:t>
            </a:r>
            <a:r>
              <a:rPr lang="pt-BR" b="1" dirty="0" smtClean="0"/>
              <a:t>problemas envolvendo o carregamento de scripts na ordem correta</a:t>
            </a:r>
            <a:r>
              <a:rPr lang="pt-BR" dirty="0" smtClean="0"/>
              <a:t>.</a:t>
            </a:r>
            <a:r>
              <a:rPr lang="pt-BR" dirty="0"/>
              <a:t> Infelizmente, nada é tão simples quanto parece ser! </a:t>
            </a:r>
            <a:endParaRPr lang="pt-BR" dirty="0" smtClean="0"/>
          </a:p>
          <a:p>
            <a:r>
              <a:rPr lang="pt-BR" dirty="0" smtClean="0"/>
              <a:t>Um </a:t>
            </a:r>
            <a:r>
              <a:rPr lang="pt-BR" dirty="0"/>
              <a:t>problema comum é que todo o HTML de uma página é carregado na ordem em que ele aparece. Se você estiver usando </a:t>
            </a:r>
            <a:r>
              <a:rPr lang="pt-BR" dirty="0" err="1"/>
              <a:t>Javascript</a:t>
            </a:r>
            <a:r>
              <a:rPr lang="pt-BR" dirty="0"/>
              <a:t> para manipular alguns elementos da página (sendo mais preciso, manipular o Document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Model</a:t>
            </a:r>
            <a:r>
              <a:rPr lang="pt-BR" dirty="0"/>
              <a:t>), </a:t>
            </a:r>
            <a:r>
              <a:rPr lang="pt-BR" b="1" dirty="0"/>
              <a:t>seu código não irá funcionar caso o </a:t>
            </a:r>
            <a:r>
              <a:rPr lang="pt-BR" b="1" dirty="0" err="1"/>
              <a:t>JavaScript</a:t>
            </a:r>
            <a:r>
              <a:rPr lang="pt-BR" b="1" dirty="0"/>
              <a:t> for carregado e executado antes mesmo dos elementos HTML estarem disponíveis.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1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no código</a:t>
            </a:r>
          </a:p>
        </p:txBody>
      </p:sp>
      <p:pic>
        <p:nvPicPr>
          <p:cNvPr id="1032" name="Picture 8" descr="normal-execu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3277394"/>
            <a:ext cx="74295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61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no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Uma solução </a:t>
            </a:r>
            <a:r>
              <a:rPr lang="pt-BR" dirty="0" smtClean="0"/>
              <a:t>para </a:t>
            </a:r>
            <a:r>
              <a:rPr lang="pt-BR" dirty="0"/>
              <a:t>esse problema era </a:t>
            </a:r>
            <a:r>
              <a:rPr lang="pt-BR" b="1" dirty="0"/>
              <a:t>colocar o elemento script bem no final do </a:t>
            </a:r>
            <a:r>
              <a:rPr lang="pt-BR" b="1" dirty="0" err="1"/>
              <a:t>body</a:t>
            </a:r>
            <a:r>
              <a:rPr lang="pt-BR" b="1" dirty="0"/>
              <a:t> da página </a:t>
            </a:r>
            <a:r>
              <a:rPr lang="pt-BR" dirty="0"/>
              <a:t>(antes da </a:t>
            </a:r>
            <a:r>
              <a:rPr lang="pt-BR" dirty="0" err="1"/>
              <a:t>tag</a:t>
            </a:r>
            <a:r>
              <a:rPr lang="pt-BR" dirty="0"/>
              <a:t> &lt;/</a:t>
            </a:r>
            <a:r>
              <a:rPr lang="pt-BR" dirty="0" err="1"/>
              <a:t>body</a:t>
            </a:r>
            <a:r>
              <a:rPr lang="pt-BR" dirty="0"/>
              <a:t>&gt;). </a:t>
            </a:r>
            <a:r>
              <a:rPr lang="pt-BR" dirty="0" smtClean="0"/>
              <a:t>Com </a:t>
            </a:r>
            <a:r>
              <a:rPr lang="pt-BR" dirty="0"/>
              <a:t>isso, os scripts iriam </a:t>
            </a:r>
            <a:r>
              <a:rPr lang="pt-BR" b="1" dirty="0"/>
              <a:t>carregar logo após todo o conteúdo HTML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problema com esse tipo de solução é que o carregamento/</a:t>
            </a:r>
            <a:r>
              <a:rPr lang="pt-BR" dirty="0" err="1"/>
              <a:t>renderização</a:t>
            </a:r>
            <a:r>
              <a:rPr lang="pt-BR" dirty="0"/>
              <a:t> do </a:t>
            </a:r>
            <a:r>
              <a:rPr lang="pt-BR" b="1" dirty="0"/>
              <a:t>script seria completamente bloqueado até que todo o conteúdo HTML fosse analisado. </a:t>
            </a:r>
            <a:r>
              <a:rPr lang="pt-BR" dirty="0"/>
              <a:t>Em sites de maior escala, com muitos scripts, essa solução causaria um grande problema de performance e deixaria o site lento. </a:t>
            </a:r>
            <a:endParaRPr lang="pt-BR" dirty="0" smtClean="0"/>
          </a:p>
          <a:p>
            <a:r>
              <a:rPr lang="pt-BR" dirty="0"/>
              <a:t>Atualmente, há dois recursos que podermos usar para evitar o problema com o bloqueio de scripts — </a:t>
            </a:r>
            <a:r>
              <a:rPr lang="pt-BR" b="1" dirty="0" err="1"/>
              <a:t>async</a:t>
            </a:r>
            <a:r>
              <a:rPr lang="pt-BR" b="1" dirty="0"/>
              <a:t> e </a:t>
            </a:r>
            <a:r>
              <a:rPr lang="pt-BR" b="1" dirty="0" err="1"/>
              <a:t>defer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13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async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scripts que são carregados usando o atributo </a:t>
            </a:r>
            <a:r>
              <a:rPr lang="pt-BR" dirty="0" err="1"/>
              <a:t>async</a:t>
            </a:r>
            <a:r>
              <a:rPr lang="pt-BR" dirty="0"/>
              <a:t> </a:t>
            </a:r>
            <a:r>
              <a:rPr lang="pt-BR" b="1" dirty="0" smtClean="0"/>
              <a:t>irão </a:t>
            </a:r>
            <a:r>
              <a:rPr lang="pt-BR" b="1" dirty="0"/>
              <a:t>baixar o script sem bloquear a </a:t>
            </a:r>
            <a:r>
              <a:rPr lang="pt-BR" b="1" dirty="0" err="1"/>
              <a:t>renderização</a:t>
            </a:r>
            <a:r>
              <a:rPr lang="pt-BR" b="1" dirty="0"/>
              <a:t> da página </a:t>
            </a:r>
            <a:r>
              <a:rPr lang="pt-BR" dirty="0"/>
              <a:t>e irão </a:t>
            </a:r>
            <a:r>
              <a:rPr lang="pt-BR" b="1" dirty="0"/>
              <a:t>executar imediatamente após o script terminar de ser disponibilizado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Nesse </a:t>
            </a:r>
            <a:r>
              <a:rPr lang="pt-BR" dirty="0"/>
              <a:t>modo você </a:t>
            </a:r>
            <a:r>
              <a:rPr lang="pt-BR" b="1" dirty="0"/>
              <a:t>não tem garantia nenhuma que os scripts carregados irão rodar em uma ordem específica</a:t>
            </a:r>
            <a:r>
              <a:rPr lang="pt-BR" dirty="0"/>
              <a:t>, mas saberá que dessa forma eles </a:t>
            </a:r>
            <a:r>
              <a:rPr lang="pt-BR" b="1" dirty="0"/>
              <a:t>não irão impedir o carregamento do restante da página.</a:t>
            </a:r>
            <a:r>
              <a:rPr lang="pt-BR" dirty="0"/>
              <a:t> </a:t>
            </a:r>
            <a:endParaRPr lang="pt-BR" dirty="0" smtClean="0"/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26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async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melhor uso para o </a:t>
            </a:r>
            <a:r>
              <a:rPr lang="pt-BR" dirty="0" err="1"/>
              <a:t>async</a:t>
            </a:r>
            <a:r>
              <a:rPr lang="pt-BR" dirty="0"/>
              <a:t> é quando os scripts de uma página rodam de </a:t>
            </a:r>
            <a:r>
              <a:rPr lang="pt-BR" b="1" dirty="0"/>
              <a:t>forma independente entre si e também não dependem de nenhum outro script.</a:t>
            </a:r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pic>
        <p:nvPicPr>
          <p:cNvPr id="7" name="Picture 2" descr="exec-asyn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4059498"/>
            <a:ext cx="74295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762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defer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Scripts que são carregados utilizando o atributo </a:t>
            </a:r>
            <a:r>
              <a:rPr lang="pt-BR" dirty="0" err="1"/>
              <a:t>defer</a:t>
            </a:r>
            <a:r>
              <a:rPr lang="pt-BR" dirty="0"/>
              <a:t> </a:t>
            </a:r>
            <a:r>
              <a:rPr lang="pt-BR" b="1" dirty="0" smtClean="0"/>
              <a:t>irão </a:t>
            </a:r>
            <a:r>
              <a:rPr lang="pt-BR" b="1" dirty="0"/>
              <a:t>rodar exatamente na ordem em que aparecem na página e serão executados assim que o script e o conteúdo for baixado</a:t>
            </a:r>
            <a:r>
              <a:rPr lang="pt-BR" dirty="0" smtClean="0"/>
              <a:t>.</a:t>
            </a:r>
          </a:p>
          <a:p>
            <a:r>
              <a:rPr lang="pt-BR" dirty="0"/>
              <a:t>O </a:t>
            </a:r>
            <a:r>
              <a:rPr lang="pt-BR" b="1" dirty="0"/>
              <a:t>script</a:t>
            </a:r>
            <a:r>
              <a:rPr lang="pt-BR" dirty="0"/>
              <a:t> será requisitado assincronamente, seu download será completado e, apenas quando a análise do documento HTML estiver finalizada, ele será executado. Mesmo se o download completo do </a:t>
            </a:r>
            <a:r>
              <a:rPr lang="pt-BR" b="1" dirty="0"/>
              <a:t>script</a:t>
            </a:r>
            <a:r>
              <a:rPr lang="pt-BR" dirty="0"/>
              <a:t> acontecer antes da análise completa do HTML, ele só será executado depois.</a:t>
            </a: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pic>
        <p:nvPicPr>
          <p:cNvPr id="3074" name="Picture 2" descr="exec-def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5272348"/>
            <a:ext cx="74295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65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xmlns="" id="{E263C217-5363-42D6-83CB-BB1EC3F3A964}"/>
              </a:ext>
            </a:extLst>
          </p:cNvPr>
          <p:cNvSpPr txBox="1"/>
          <p:nvPr/>
        </p:nvSpPr>
        <p:spPr>
          <a:xfrm>
            <a:off x="1890856" y="4723800"/>
            <a:ext cx="807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7D7D7D"/>
                </a:solidFill>
                <a:latin typeface="Arial"/>
                <a:cs typeface="Arial"/>
              </a:rPr>
              <a:t>Prof. Dr. Rafael Moreno</a:t>
            </a:r>
            <a:endParaRPr lang="en-US" sz="2400" dirty="0">
              <a:solidFill>
                <a:srgbClr val="7D7D7D"/>
              </a:solidFill>
              <a:latin typeface="Arial"/>
              <a:cs typeface="Arial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xmlns="" id="{CC2B68BF-736C-4550-BA93-5879A8F758AE}"/>
              </a:ext>
            </a:extLst>
          </p:cNvPr>
          <p:cNvSpPr txBox="1">
            <a:spLocks/>
          </p:cNvSpPr>
          <p:nvPr/>
        </p:nvSpPr>
        <p:spPr>
          <a:xfrm>
            <a:off x="1890856" y="4164071"/>
            <a:ext cx="7884367" cy="2332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spcBef>
                <a:spcPct val="0"/>
              </a:spcBef>
              <a:buNone/>
              <a:defRPr sz="2400" b="1">
                <a:solidFill>
                  <a:srgbClr val="00AEE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t-BR" sz="2800" smtClean="0"/>
              <a:t>Aula </a:t>
            </a:r>
            <a:r>
              <a:rPr lang="pt-BR" sz="2800" smtClean="0"/>
              <a:t>7: </a:t>
            </a:r>
            <a:r>
              <a:rPr lang="pt-BR" sz="2800" dirty="0" err="1" smtClean="0"/>
              <a:t>JavaScript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83104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async</a:t>
            </a:r>
            <a:r>
              <a:rPr lang="pt-BR" dirty="0"/>
              <a:t> e </a:t>
            </a:r>
            <a:r>
              <a:rPr lang="pt-BR" dirty="0" err="1"/>
              <a:t>defer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async</a:t>
            </a:r>
            <a:r>
              <a:rPr lang="pt-BR" dirty="0"/>
              <a:t> e </a:t>
            </a:r>
            <a:r>
              <a:rPr lang="pt-BR" dirty="0" err="1"/>
              <a:t>defer</a:t>
            </a:r>
            <a:r>
              <a:rPr lang="pt-BR" dirty="0"/>
              <a:t> </a:t>
            </a:r>
            <a:r>
              <a:rPr lang="pt-BR" dirty="0" smtClean="0"/>
              <a:t>dizem ao </a:t>
            </a:r>
            <a:r>
              <a:rPr lang="pt-BR" dirty="0"/>
              <a:t>browser </a:t>
            </a:r>
            <a:r>
              <a:rPr lang="pt-BR" dirty="0" smtClean="0"/>
              <a:t>para </a:t>
            </a:r>
            <a:r>
              <a:rPr lang="pt-BR" b="1" dirty="0"/>
              <a:t>baixar os scripts </a:t>
            </a:r>
            <a:r>
              <a:rPr lang="pt-BR" b="1" dirty="0" smtClean="0"/>
              <a:t>em uma thread a </a:t>
            </a:r>
            <a:r>
              <a:rPr lang="pt-BR" b="1" dirty="0"/>
              <a:t>parte</a:t>
            </a:r>
            <a:r>
              <a:rPr lang="pt-BR" dirty="0"/>
              <a:t>, enquanto o resto da página (o DOM, etc.) está sendo baixado e disponibilizado de forma não bloqueante.</a:t>
            </a:r>
          </a:p>
          <a:p>
            <a:r>
              <a:rPr lang="pt-BR" dirty="0"/>
              <a:t>Se os seus scripts precisam </a:t>
            </a:r>
            <a:r>
              <a:rPr lang="pt-BR" b="1" dirty="0"/>
              <a:t>rodar imediatamente, sem que dependam de outros para serem executados</a:t>
            </a:r>
            <a:r>
              <a:rPr lang="pt-BR" dirty="0"/>
              <a:t>, </a:t>
            </a:r>
            <a:r>
              <a:rPr lang="pt-BR" b="1" dirty="0"/>
              <a:t>use</a:t>
            </a:r>
            <a:r>
              <a:rPr lang="pt-BR" dirty="0"/>
              <a:t> </a:t>
            </a:r>
            <a:r>
              <a:rPr lang="pt-BR" b="1" dirty="0" err="1"/>
              <a:t>async</a:t>
            </a:r>
            <a:r>
              <a:rPr lang="pt-BR" dirty="0"/>
              <a:t>.</a:t>
            </a:r>
          </a:p>
          <a:p>
            <a:r>
              <a:rPr lang="pt-BR" dirty="0"/>
              <a:t>Se seus scripts </a:t>
            </a:r>
            <a:r>
              <a:rPr lang="pt-BR" b="1" dirty="0"/>
              <a:t>dependem de outros scripts ou do DOM completamente disponível em tela, carregue-os usando </a:t>
            </a:r>
            <a:r>
              <a:rPr lang="pt-BR" b="1" dirty="0" err="1"/>
              <a:t>defer</a:t>
            </a:r>
            <a:r>
              <a:rPr lang="pt-BR" b="1" dirty="0"/>
              <a:t> </a:t>
            </a:r>
            <a:r>
              <a:rPr lang="pt-BR" dirty="0"/>
              <a:t>e coloque os elementos &lt;script&gt; na ordem exata que deseja que sejam carregados.</a:t>
            </a:r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1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- Resumo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 </a:t>
            </a:r>
            <a:r>
              <a:rPr lang="pt-BR" dirty="0" smtClean="0"/>
              <a:t>A web apresenta três </a:t>
            </a:r>
            <a:r>
              <a:rPr lang="pt-BR" dirty="0"/>
              <a:t>camadas básicas no desenvolvimento para Web: </a:t>
            </a:r>
            <a:endParaRPr lang="pt-BR" dirty="0" smtClean="0"/>
          </a:p>
          <a:p>
            <a:pPr lvl="1"/>
            <a:r>
              <a:rPr lang="pt-BR" dirty="0" smtClean="0"/>
              <a:t>HTML: informação</a:t>
            </a:r>
          </a:p>
          <a:p>
            <a:pPr lvl="1"/>
            <a:r>
              <a:rPr lang="pt-BR" dirty="0" smtClean="0"/>
              <a:t>CSS: formatação</a:t>
            </a:r>
          </a:p>
          <a:p>
            <a:pPr lvl="1"/>
            <a:r>
              <a:rPr lang="pt-BR" dirty="0" err="1" smtClean="0"/>
              <a:t>JavaScript</a:t>
            </a:r>
            <a:r>
              <a:rPr lang="pt-BR" dirty="0" smtClean="0"/>
              <a:t>: comportamento</a:t>
            </a: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43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alert('Hello World!');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smtClean="0"/>
              <a:t>script&gt;</a:t>
            </a:r>
            <a:endParaRPr lang="en-US" dirty="0"/>
          </a:p>
          <a:p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70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– </a:t>
            </a:r>
            <a:r>
              <a:rPr lang="pt-BR" dirty="0" err="1" smtClean="0"/>
              <a:t>Get</a:t>
            </a:r>
            <a:r>
              <a:rPr lang="pt-BR" dirty="0" smtClean="0"/>
              <a:t> </a:t>
            </a:r>
            <a:r>
              <a:rPr lang="pt-BR" dirty="0" err="1" smtClean="0"/>
              <a:t>value</a:t>
            </a:r>
            <a:r>
              <a:rPr lang="pt-BR" dirty="0" smtClean="0"/>
              <a:t> </a:t>
            </a:r>
            <a:r>
              <a:rPr lang="pt-BR" dirty="0" err="1" smtClean="0"/>
              <a:t>by</a:t>
            </a:r>
            <a:r>
              <a:rPr lang="pt-BR" dirty="0" smtClean="0"/>
              <a:t> 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&lt;script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text</a:t>
            </a:r>
            <a:r>
              <a:rPr lang="pt-BR" dirty="0"/>
              <a:t>/</a:t>
            </a:r>
            <a:r>
              <a:rPr lang="pt-BR" dirty="0" err="1"/>
              <a:t>javascript</a:t>
            </a:r>
            <a:r>
              <a:rPr lang="pt-BR" dirty="0"/>
              <a:t>"&gt;  </a:t>
            </a:r>
          </a:p>
          <a:p>
            <a:pPr marL="457200" lvl="1" indent="0">
              <a:buNone/>
            </a:pP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getcube</a:t>
            </a:r>
            <a:r>
              <a:rPr lang="pt-BR" dirty="0" smtClean="0"/>
              <a:t>(){  </a:t>
            </a:r>
          </a:p>
          <a:p>
            <a:pPr marL="457200" lvl="1" indent="0">
              <a:buNone/>
            </a:pPr>
            <a:r>
              <a:rPr lang="pt-BR" dirty="0" smtClean="0"/>
              <a:t>var </a:t>
            </a:r>
            <a:r>
              <a:rPr lang="pt-BR" dirty="0" err="1" smtClean="0"/>
              <a:t>number</a:t>
            </a:r>
            <a:r>
              <a:rPr lang="pt-BR" dirty="0" smtClean="0"/>
              <a:t>=</a:t>
            </a:r>
            <a:r>
              <a:rPr lang="pt-BR" dirty="0" err="1" smtClean="0"/>
              <a:t>document.getElementById</a:t>
            </a:r>
            <a:r>
              <a:rPr lang="pt-BR" dirty="0" smtClean="0"/>
              <a:t>("</a:t>
            </a:r>
            <a:r>
              <a:rPr lang="pt-BR" dirty="0" err="1" smtClean="0"/>
              <a:t>number</a:t>
            </a:r>
            <a:r>
              <a:rPr lang="pt-BR" dirty="0" smtClean="0"/>
              <a:t>").</a:t>
            </a:r>
            <a:r>
              <a:rPr lang="pt-BR" dirty="0" err="1" smtClean="0"/>
              <a:t>value</a:t>
            </a:r>
            <a:r>
              <a:rPr lang="pt-BR" dirty="0" smtClean="0"/>
              <a:t>;  </a:t>
            </a:r>
          </a:p>
          <a:p>
            <a:pPr marL="457200" lvl="1" indent="0">
              <a:buNone/>
            </a:pPr>
            <a:r>
              <a:rPr lang="pt-BR" dirty="0" err="1" smtClean="0"/>
              <a:t>alert</a:t>
            </a:r>
            <a:r>
              <a:rPr lang="pt-BR" dirty="0" smtClean="0"/>
              <a:t>(</a:t>
            </a:r>
            <a:r>
              <a:rPr lang="pt-BR" dirty="0" err="1" smtClean="0"/>
              <a:t>number</a:t>
            </a:r>
            <a:r>
              <a:rPr lang="pt-BR" dirty="0" smtClean="0"/>
              <a:t>*</a:t>
            </a:r>
            <a:r>
              <a:rPr lang="pt-BR" dirty="0" err="1" smtClean="0"/>
              <a:t>number</a:t>
            </a:r>
            <a:r>
              <a:rPr lang="pt-BR" dirty="0" smtClean="0"/>
              <a:t>*</a:t>
            </a:r>
            <a:r>
              <a:rPr lang="pt-BR" dirty="0" err="1" smtClean="0"/>
              <a:t>number</a:t>
            </a:r>
            <a:r>
              <a:rPr lang="pt-BR" dirty="0" smtClean="0"/>
              <a:t>);  </a:t>
            </a:r>
          </a:p>
          <a:p>
            <a:pPr marL="457200" lvl="1" indent="0">
              <a:buNone/>
            </a:pPr>
            <a:r>
              <a:rPr lang="pt-BR" dirty="0" smtClean="0"/>
              <a:t>}  </a:t>
            </a:r>
          </a:p>
          <a:p>
            <a:pPr marL="0" indent="0">
              <a:buNone/>
            </a:pPr>
            <a:r>
              <a:rPr lang="pt-BR" dirty="0" smtClean="0"/>
              <a:t>&lt;/</a:t>
            </a:r>
            <a:r>
              <a:rPr lang="pt-BR" dirty="0"/>
              <a:t>script&gt;  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form</a:t>
            </a:r>
            <a:r>
              <a:rPr lang="pt-BR" dirty="0"/>
              <a:t>&gt;  </a:t>
            </a:r>
          </a:p>
          <a:p>
            <a:pPr marL="457200" lvl="1" indent="0">
              <a:buNone/>
            </a:pPr>
            <a:r>
              <a:rPr lang="pt-BR" dirty="0" smtClean="0"/>
              <a:t>Número:&lt;</a:t>
            </a:r>
            <a:r>
              <a:rPr lang="pt-BR" dirty="0"/>
              <a:t>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text</a:t>
            </a:r>
            <a:r>
              <a:rPr lang="pt-BR" dirty="0"/>
              <a:t>" id="</a:t>
            </a:r>
            <a:r>
              <a:rPr lang="pt-BR" dirty="0" err="1"/>
              <a:t>number</a:t>
            </a:r>
            <a:r>
              <a:rPr lang="pt-BR" dirty="0"/>
              <a:t>"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number</a:t>
            </a:r>
            <a:r>
              <a:rPr lang="pt-BR" dirty="0"/>
              <a:t>"/&gt;&lt;</a:t>
            </a:r>
            <a:r>
              <a:rPr lang="pt-BR" dirty="0" err="1"/>
              <a:t>br</a:t>
            </a:r>
            <a:r>
              <a:rPr lang="pt-BR" dirty="0"/>
              <a:t>/&gt;  </a:t>
            </a:r>
          </a:p>
          <a:p>
            <a:pPr marL="457200" lvl="1" indent="0">
              <a:buNone/>
            </a:pPr>
            <a:r>
              <a:rPr lang="pt-BR" dirty="0"/>
              <a:t>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button</a:t>
            </a:r>
            <a:r>
              <a:rPr lang="pt-BR" dirty="0"/>
              <a:t>" </a:t>
            </a:r>
            <a:r>
              <a:rPr lang="pt-BR" dirty="0" err="1"/>
              <a:t>value</a:t>
            </a:r>
            <a:r>
              <a:rPr lang="pt-BR" dirty="0"/>
              <a:t>="cube" </a:t>
            </a:r>
            <a:r>
              <a:rPr lang="pt-BR" dirty="0" err="1"/>
              <a:t>onclick</a:t>
            </a:r>
            <a:r>
              <a:rPr lang="pt-BR" dirty="0"/>
              <a:t>="</a:t>
            </a:r>
            <a:r>
              <a:rPr lang="pt-BR" dirty="0" err="1"/>
              <a:t>getcube</a:t>
            </a:r>
            <a:r>
              <a:rPr lang="pt-BR" dirty="0"/>
              <a:t>()"/&gt;  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form</a:t>
            </a:r>
            <a:r>
              <a:rPr lang="pt-BR" dirty="0"/>
              <a:t>&gt; 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38200" y="6299847"/>
            <a:ext cx="6077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developer.mozilla.org/en-US/docs/Web/API/Document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4261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– Set </a:t>
            </a:r>
            <a:r>
              <a:rPr lang="pt-BR" dirty="0" err="1" smtClean="0"/>
              <a:t>Value</a:t>
            </a:r>
            <a:r>
              <a:rPr lang="pt-BR" dirty="0" smtClean="0"/>
              <a:t> </a:t>
            </a:r>
            <a:r>
              <a:rPr lang="pt-BR" dirty="0" err="1" smtClean="0"/>
              <a:t>by</a:t>
            </a:r>
            <a:r>
              <a:rPr lang="pt-BR" dirty="0" smtClean="0"/>
              <a:t> 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document.getElementById</a:t>
            </a:r>
            <a:r>
              <a:rPr lang="pt-BR" dirty="0"/>
              <a:t>('Id').</a:t>
            </a:r>
            <a:r>
              <a:rPr lang="pt-BR" dirty="0" err="1"/>
              <a:t>value</a:t>
            </a:r>
            <a:r>
              <a:rPr lang="pt-BR" dirty="0"/>
              <a:t>='new </a:t>
            </a:r>
            <a:r>
              <a:rPr lang="pt-BR" dirty="0" err="1"/>
              <a:t>value</a:t>
            </a:r>
            <a:r>
              <a:rPr lang="pt-BR" dirty="0"/>
              <a:t>';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25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– Set </a:t>
            </a:r>
            <a:r>
              <a:rPr lang="pt-BR" dirty="0" err="1" smtClean="0"/>
              <a:t>Value</a:t>
            </a:r>
            <a:r>
              <a:rPr lang="pt-BR" dirty="0" smtClean="0"/>
              <a:t> </a:t>
            </a:r>
            <a:r>
              <a:rPr lang="pt-BR" dirty="0" err="1" smtClean="0"/>
              <a:t>by</a:t>
            </a:r>
            <a:r>
              <a:rPr lang="pt-BR" dirty="0" smtClean="0"/>
              <a:t> 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&lt;</a:t>
            </a:r>
            <a:r>
              <a:rPr lang="pt-BR" dirty="0" err="1"/>
              <a:t>title</a:t>
            </a:r>
            <a:r>
              <a:rPr lang="pt-BR" dirty="0"/>
              <a:t>&gt;</a:t>
            </a:r>
            <a:r>
              <a:rPr lang="pt-BR" dirty="0" err="1"/>
              <a:t>getElementById</a:t>
            </a:r>
            <a:r>
              <a:rPr lang="pt-BR" dirty="0"/>
              <a:t> </a:t>
            </a:r>
            <a:r>
              <a:rPr lang="pt-BR" dirty="0" err="1"/>
              <a:t>example</a:t>
            </a:r>
            <a:r>
              <a:rPr lang="pt-BR" dirty="0"/>
              <a:t>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&lt;p id="para"&gt;Some </a:t>
            </a:r>
            <a:r>
              <a:rPr lang="pt-BR" dirty="0" err="1"/>
              <a:t>text</a:t>
            </a:r>
            <a:r>
              <a:rPr lang="pt-BR" dirty="0"/>
              <a:t> </a:t>
            </a:r>
            <a:r>
              <a:rPr lang="pt-BR" dirty="0" err="1"/>
              <a:t>here</a:t>
            </a:r>
            <a:r>
              <a:rPr lang="pt-BR" dirty="0"/>
              <a:t>&lt;/p&gt;</a:t>
            </a:r>
          </a:p>
          <a:p>
            <a:pPr marL="0" indent="0">
              <a:buNone/>
            </a:pPr>
            <a:r>
              <a:rPr lang="pt-BR" dirty="0"/>
              <a:t>  &lt;</a:t>
            </a:r>
            <a:r>
              <a:rPr lang="pt-BR" dirty="0" err="1"/>
              <a:t>button</a:t>
            </a:r>
            <a:r>
              <a:rPr lang="pt-BR" dirty="0"/>
              <a:t> </a:t>
            </a:r>
            <a:r>
              <a:rPr lang="pt-BR" dirty="0" err="1"/>
              <a:t>onclick</a:t>
            </a:r>
            <a:r>
              <a:rPr lang="pt-BR" dirty="0"/>
              <a:t>="</a:t>
            </a:r>
            <a:r>
              <a:rPr lang="pt-BR" dirty="0" err="1"/>
              <a:t>changeColor</a:t>
            </a:r>
            <a:r>
              <a:rPr lang="pt-BR" dirty="0"/>
              <a:t>('blue');"&gt;blue&lt;/</a:t>
            </a:r>
            <a:r>
              <a:rPr lang="pt-BR" dirty="0" err="1"/>
              <a:t>button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&lt;</a:t>
            </a:r>
            <a:r>
              <a:rPr lang="pt-BR" dirty="0" err="1"/>
              <a:t>button</a:t>
            </a:r>
            <a:r>
              <a:rPr lang="pt-BR" dirty="0"/>
              <a:t> </a:t>
            </a:r>
            <a:r>
              <a:rPr lang="pt-BR" dirty="0" err="1"/>
              <a:t>onclick</a:t>
            </a:r>
            <a:r>
              <a:rPr lang="pt-BR" dirty="0"/>
              <a:t>="</a:t>
            </a:r>
            <a:r>
              <a:rPr lang="pt-BR" dirty="0" err="1"/>
              <a:t>changeColor</a:t>
            </a:r>
            <a:r>
              <a:rPr lang="pt-BR" dirty="0"/>
              <a:t>('</a:t>
            </a:r>
            <a:r>
              <a:rPr lang="pt-BR" dirty="0" err="1"/>
              <a:t>red</a:t>
            </a:r>
            <a:r>
              <a:rPr lang="pt-BR" dirty="0"/>
              <a:t>');"&gt;</a:t>
            </a:r>
            <a:r>
              <a:rPr lang="pt-BR" dirty="0" err="1"/>
              <a:t>red</a:t>
            </a:r>
            <a:r>
              <a:rPr lang="pt-BR" dirty="0"/>
              <a:t>&lt;/</a:t>
            </a:r>
            <a:r>
              <a:rPr lang="pt-BR" dirty="0" err="1"/>
              <a:t>button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changeColor</a:t>
            </a:r>
            <a:r>
              <a:rPr lang="pt-BR" dirty="0"/>
              <a:t>(</a:t>
            </a:r>
            <a:r>
              <a:rPr lang="pt-BR" dirty="0" err="1"/>
              <a:t>newColor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  var </a:t>
            </a:r>
            <a:r>
              <a:rPr lang="pt-BR" dirty="0" err="1"/>
              <a:t>elem</a:t>
            </a:r>
            <a:r>
              <a:rPr lang="pt-BR" dirty="0"/>
              <a:t> = </a:t>
            </a:r>
            <a:r>
              <a:rPr lang="pt-BR" dirty="0" err="1"/>
              <a:t>document.getElementById</a:t>
            </a:r>
            <a:r>
              <a:rPr lang="pt-BR" dirty="0"/>
              <a:t>('para');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elem.style.color</a:t>
            </a:r>
            <a:r>
              <a:rPr lang="pt-BR" dirty="0"/>
              <a:t> = </a:t>
            </a:r>
            <a:r>
              <a:rPr lang="pt-BR" dirty="0" err="1"/>
              <a:t>newColor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16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var</a:t>
            </a:r>
          </a:p>
          <a:p>
            <a:pPr lvl="1"/>
            <a:r>
              <a:rPr lang="pt-BR" dirty="0" smtClean="0"/>
              <a:t>Global</a:t>
            </a:r>
          </a:p>
          <a:p>
            <a:r>
              <a:rPr lang="pt-BR" dirty="0" err="1" smtClean="0"/>
              <a:t>let</a:t>
            </a:r>
            <a:endParaRPr lang="pt-BR" dirty="0" smtClean="0"/>
          </a:p>
          <a:p>
            <a:pPr lvl="1"/>
            <a:r>
              <a:rPr lang="pt-BR" dirty="0" smtClean="0"/>
              <a:t>Apenas dentro do escopo</a:t>
            </a:r>
          </a:p>
          <a:p>
            <a:r>
              <a:rPr lang="pt-BR" dirty="0" err="1" smtClean="0"/>
              <a:t>const</a:t>
            </a:r>
            <a:endParaRPr lang="pt-BR" dirty="0" smtClean="0"/>
          </a:p>
          <a:p>
            <a:pPr lvl="1"/>
            <a:r>
              <a:rPr lang="pt-BR" dirty="0" smtClean="0"/>
              <a:t>Constante, o valor nunca mudará</a:t>
            </a: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4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var </a:t>
            </a:r>
            <a:r>
              <a:rPr lang="pt-BR" sz="2400" dirty="0" err="1"/>
              <a:t>exibeMensagem</a:t>
            </a:r>
            <a:r>
              <a:rPr lang="pt-BR" sz="2400" dirty="0"/>
              <a:t> = </a:t>
            </a:r>
            <a:r>
              <a:rPr lang="pt-BR" sz="2400" dirty="0" err="1"/>
              <a:t>function</a:t>
            </a:r>
            <a:r>
              <a:rPr lang="pt-BR" sz="2400" dirty="0"/>
              <a:t>() {</a:t>
            </a:r>
          </a:p>
          <a:p>
            <a:pPr marL="0" indent="0">
              <a:buNone/>
            </a:pPr>
            <a:r>
              <a:rPr lang="pt-BR" sz="2400" dirty="0"/>
              <a:t>    </a:t>
            </a:r>
            <a:r>
              <a:rPr lang="pt-BR" sz="2400" dirty="0" err="1"/>
              <a:t>if</a:t>
            </a:r>
            <a:r>
              <a:rPr lang="pt-BR" sz="2400" dirty="0"/>
              <a:t>(</a:t>
            </a:r>
            <a:r>
              <a:rPr lang="pt-BR" sz="2400" dirty="0" err="1"/>
              <a:t>true</a:t>
            </a:r>
            <a:r>
              <a:rPr lang="pt-BR" sz="2400" dirty="0"/>
              <a:t>) {</a:t>
            </a:r>
          </a:p>
          <a:p>
            <a:pPr marL="0" indent="0">
              <a:buNone/>
            </a:pPr>
            <a:r>
              <a:rPr lang="pt-BR" sz="2400" dirty="0"/>
              <a:t>      var </a:t>
            </a:r>
            <a:r>
              <a:rPr lang="pt-BR" sz="2400" dirty="0" err="1"/>
              <a:t>escopoFuncao</a:t>
            </a:r>
            <a:r>
              <a:rPr lang="pt-BR" sz="2400" dirty="0"/>
              <a:t> = ‘Função';</a:t>
            </a:r>
          </a:p>
          <a:p>
            <a:pPr marL="0" indent="0">
              <a:buNone/>
            </a:pPr>
            <a:r>
              <a:rPr lang="pt-BR" sz="2400" dirty="0"/>
              <a:t>      </a:t>
            </a:r>
            <a:r>
              <a:rPr lang="pt-BR" sz="2400" dirty="0" err="1"/>
              <a:t>let</a:t>
            </a:r>
            <a:r>
              <a:rPr lang="pt-BR" sz="2400" dirty="0"/>
              <a:t> </a:t>
            </a:r>
            <a:r>
              <a:rPr lang="pt-BR" sz="2400" dirty="0" err="1"/>
              <a:t>escopoBloco</a:t>
            </a:r>
            <a:r>
              <a:rPr lang="pt-BR" sz="2400" dirty="0"/>
              <a:t> = ‘Bloco';</a:t>
            </a:r>
          </a:p>
          <a:p>
            <a:pPr marL="0" indent="0">
              <a:buNone/>
            </a:pPr>
            <a:r>
              <a:rPr lang="pt-BR" sz="2400" dirty="0"/>
              <a:t>      console.log(</a:t>
            </a:r>
            <a:r>
              <a:rPr lang="pt-BR" sz="2400" dirty="0" err="1"/>
              <a:t>escopoBloco</a:t>
            </a:r>
            <a:r>
              <a:rPr lang="pt-BR" sz="2400" dirty="0"/>
              <a:t>); // Bloco</a:t>
            </a:r>
          </a:p>
          <a:p>
            <a:pPr marL="0" indent="0">
              <a:buNone/>
            </a:pPr>
            <a:r>
              <a:rPr lang="pt-BR" sz="2400" dirty="0"/>
              <a:t>    }</a:t>
            </a:r>
          </a:p>
          <a:p>
            <a:pPr marL="0" indent="0">
              <a:buNone/>
            </a:pPr>
            <a:r>
              <a:rPr lang="pt-BR" sz="2400" dirty="0"/>
              <a:t>  </a:t>
            </a:r>
          </a:p>
          <a:p>
            <a:pPr marL="0" indent="0">
              <a:buNone/>
            </a:pPr>
            <a:r>
              <a:rPr lang="pt-BR" sz="2400" dirty="0"/>
              <a:t>    console.log(</a:t>
            </a:r>
            <a:r>
              <a:rPr lang="pt-BR" sz="2400" dirty="0" err="1"/>
              <a:t>escopoFuncao</a:t>
            </a:r>
            <a:r>
              <a:rPr lang="pt-BR" sz="2400" dirty="0"/>
              <a:t>); // Função</a:t>
            </a:r>
          </a:p>
          <a:p>
            <a:pPr marL="0" indent="0">
              <a:buNone/>
            </a:pPr>
            <a:r>
              <a:rPr lang="pt-BR" sz="2400" dirty="0"/>
              <a:t>    console.log(</a:t>
            </a:r>
            <a:r>
              <a:rPr lang="pt-BR" sz="2400" dirty="0" err="1"/>
              <a:t>escopoBloco</a:t>
            </a:r>
            <a:r>
              <a:rPr lang="pt-BR" sz="2400" dirty="0"/>
              <a:t>); //Erro </a:t>
            </a:r>
            <a:r>
              <a:rPr lang="pt-BR" sz="2400" dirty="0" err="1"/>
              <a:t>Uncaught</a:t>
            </a:r>
            <a:r>
              <a:rPr lang="pt-BR" sz="2400" dirty="0"/>
              <a:t> </a:t>
            </a:r>
            <a:r>
              <a:rPr lang="pt-BR" sz="2400" dirty="0" err="1"/>
              <a:t>ReferenceError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}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24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de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 err="1"/>
              <a:t>JavaScript</a:t>
            </a:r>
            <a:r>
              <a:rPr lang="pt-BR" dirty="0"/>
              <a:t> é uma linguagem de </a:t>
            </a:r>
            <a:r>
              <a:rPr lang="pt-BR" dirty="0" err="1"/>
              <a:t>tipagem</a:t>
            </a:r>
            <a:r>
              <a:rPr lang="pt-BR" dirty="0"/>
              <a:t> </a:t>
            </a:r>
            <a:r>
              <a:rPr lang="pt-BR" dirty="0" smtClean="0"/>
              <a:t>dinâmica.</a:t>
            </a:r>
          </a:p>
          <a:p>
            <a:r>
              <a:rPr lang="pt-BR" dirty="0" smtClean="0"/>
              <a:t>Não </a:t>
            </a:r>
            <a:r>
              <a:rPr lang="pt-BR" dirty="0"/>
              <a:t>é necessário especificar o tipo de dado de uma variável quando ela for </a:t>
            </a:r>
            <a:r>
              <a:rPr lang="pt-BR" dirty="0" smtClean="0"/>
              <a:t>declarada. Ela é automaticamente convertida.</a:t>
            </a:r>
          </a:p>
          <a:p>
            <a:endParaRPr lang="pt-BR" dirty="0"/>
          </a:p>
          <a:p>
            <a:pPr lvl="1"/>
            <a:r>
              <a:rPr lang="pt-BR" dirty="0" err="1" smtClean="0"/>
              <a:t>let</a:t>
            </a:r>
            <a:r>
              <a:rPr lang="pt-BR" dirty="0" smtClean="0"/>
              <a:t> </a:t>
            </a:r>
            <a:r>
              <a:rPr lang="pt-BR" dirty="0" err="1" smtClean="0"/>
              <a:t>minhaVariavel</a:t>
            </a:r>
            <a:r>
              <a:rPr lang="pt-BR" dirty="0" smtClean="0"/>
              <a:t> = 123;</a:t>
            </a:r>
          </a:p>
          <a:p>
            <a:pPr lvl="1"/>
            <a:r>
              <a:rPr lang="pt-BR" dirty="0" err="1" smtClean="0"/>
              <a:t>minhaVariavel</a:t>
            </a:r>
            <a:r>
              <a:rPr lang="pt-BR" dirty="0" smtClean="0"/>
              <a:t> = “abc”;</a:t>
            </a:r>
          </a:p>
          <a:p>
            <a:pPr lvl="1"/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68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de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Operações com valores </a:t>
            </a:r>
            <a:r>
              <a:rPr lang="pt-BR" dirty="0"/>
              <a:t>numéricos e </a:t>
            </a:r>
            <a:r>
              <a:rPr lang="pt-BR" dirty="0" err="1"/>
              <a:t>strings</a:t>
            </a:r>
            <a:r>
              <a:rPr lang="pt-BR" dirty="0"/>
              <a:t> </a:t>
            </a:r>
            <a:r>
              <a:rPr lang="pt-BR" dirty="0" smtClean="0"/>
              <a:t>com adição (+) o </a:t>
            </a:r>
            <a:r>
              <a:rPr lang="pt-BR" dirty="0" err="1"/>
              <a:t>JavaScript</a:t>
            </a:r>
            <a:r>
              <a:rPr lang="pt-BR" dirty="0"/>
              <a:t> converte valores </a:t>
            </a:r>
            <a:r>
              <a:rPr lang="pt-BR" dirty="0" smtClean="0"/>
              <a:t>numéricos </a:t>
            </a:r>
            <a:r>
              <a:rPr lang="pt-BR" dirty="0"/>
              <a:t>para </a:t>
            </a:r>
            <a:r>
              <a:rPr lang="pt-BR" dirty="0" err="1" smtClean="0"/>
              <a:t>string</a:t>
            </a:r>
            <a:r>
              <a:rPr lang="pt-BR" dirty="0" smtClean="0"/>
              <a:t>:</a:t>
            </a:r>
          </a:p>
          <a:p>
            <a:pPr lvl="1"/>
            <a:r>
              <a:rPr lang="pt-BR" dirty="0"/>
              <a:t>“3" + 5 // retorna “35</a:t>
            </a:r>
            <a:r>
              <a:rPr lang="pt-BR" dirty="0" smtClean="0"/>
              <a:t>"</a:t>
            </a:r>
          </a:p>
          <a:p>
            <a:r>
              <a:rPr lang="pt-BR" dirty="0" smtClean="0"/>
              <a:t>Outro operadores o </a:t>
            </a:r>
            <a:r>
              <a:rPr lang="pt-BR" dirty="0" err="1" smtClean="0"/>
              <a:t>javascript</a:t>
            </a:r>
            <a:r>
              <a:rPr lang="pt-BR" dirty="0" smtClean="0"/>
              <a:t> não converte para </a:t>
            </a:r>
            <a:r>
              <a:rPr lang="pt-BR" dirty="0" err="1" smtClean="0"/>
              <a:t>string</a:t>
            </a:r>
            <a:r>
              <a:rPr lang="pt-BR" dirty="0" smtClean="0"/>
              <a:t>:</a:t>
            </a:r>
          </a:p>
          <a:p>
            <a:pPr lvl="1"/>
            <a:r>
              <a:rPr lang="pt-BR" dirty="0"/>
              <a:t>“5" - 3 // retorna 2</a:t>
            </a:r>
          </a:p>
          <a:p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7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- Surgimento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/>
              <a:t>navegador mais popular </a:t>
            </a:r>
            <a:r>
              <a:rPr lang="pt-BR" dirty="0" smtClean="0"/>
              <a:t>da década de 90 era </a:t>
            </a:r>
            <a:r>
              <a:rPr lang="pt-BR" dirty="0"/>
              <a:t>o </a:t>
            </a:r>
            <a:r>
              <a:rPr lang="pt-BR" dirty="0" err="1"/>
              <a:t>Mosaic</a:t>
            </a:r>
            <a:r>
              <a:rPr lang="pt-BR" dirty="0"/>
              <a:t>, da NCSA.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pic>
        <p:nvPicPr>
          <p:cNvPr id="1026" name="Picture 2" descr="NCSA Mosaic. O navegador mais popular da década de 90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524" y="2653165"/>
            <a:ext cx="5066951" cy="352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45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Operador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Maior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&gt;=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Maior</a:t>
                      </a:r>
                      <a:r>
                        <a:rPr lang="pt-BR" baseline="0" dirty="0" smtClean="0"/>
                        <a:t> igual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&lt;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Menor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&lt;=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Menor</a:t>
                      </a:r>
                      <a:r>
                        <a:rPr lang="pt-BR" baseline="0" dirty="0" smtClean="0"/>
                        <a:t> igual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==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Igual</a:t>
                      </a:r>
                      <a:r>
                        <a:rPr lang="pt-BR" baseline="0" dirty="0" smtClean="0"/>
                        <a:t> 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!=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é igual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===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Igual valor e tipo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!==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é igual valor ou igual tipo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51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primitivos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String</a:t>
            </a:r>
            <a:endParaRPr lang="pt-BR" dirty="0" smtClean="0"/>
          </a:p>
          <a:p>
            <a:pPr lvl="1"/>
            <a:r>
              <a:rPr lang="pt-BR" dirty="0" smtClean="0"/>
              <a:t>‘</a:t>
            </a:r>
            <a:r>
              <a:rPr lang="pt-BR" dirty="0" err="1" smtClean="0"/>
              <a:t>Hello</a:t>
            </a:r>
            <a:r>
              <a:rPr lang="pt-BR" dirty="0" smtClean="0"/>
              <a:t>’; ‘123’</a:t>
            </a:r>
          </a:p>
          <a:p>
            <a:r>
              <a:rPr lang="pt-BR" dirty="0" err="1" smtClean="0"/>
              <a:t>number</a:t>
            </a:r>
            <a:endParaRPr lang="pt-BR" dirty="0" smtClean="0"/>
          </a:p>
          <a:p>
            <a:pPr lvl="1"/>
            <a:r>
              <a:rPr lang="pt-BR" dirty="0" smtClean="0"/>
              <a:t>9; 29.8; -9</a:t>
            </a:r>
          </a:p>
          <a:p>
            <a:r>
              <a:rPr lang="pt-BR" dirty="0" err="1" smtClean="0"/>
              <a:t>Boolean</a:t>
            </a:r>
            <a:endParaRPr lang="pt-BR" dirty="0" smtClean="0"/>
          </a:p>
          <a:p>
            <a:pPr lvl="1"/>
            <a:r>
              <a:rPr lang="pt-BR" dirty="0" err="1" smtClean="0"/>
              <a:t>true</a:t>
            </a:r>
            <a:r>
              <a:rPr lang="pt-BR" dirty="0" smtClean="0"/>
              <a:t>; false</a:t>
            </a:r>
          </a:p>
          <a:p>
            <a:r>
              <a:rPr lang="pt-BR" dirty="0" err="1" smtClean="0"/>
              <a:t>null</a:t>
            </a:r>
            <a:endParaRPr lang="pt-BR" dirty="0" smtClean="0"/>
          </a:p>
          <a:p>
            <a:r>
              <a:rPr lang="pt-BR" dirty="0" err="1" smtClean="0"/>
              <a:t>undefined</a:t>
            </a:r>
            <a:endParaRPr lang="pt-BR" dirty="0" smtClean="0"/>
          </a:p>
          <a:p>
            <a:endParaRPr lang="pt-BR" sz="3600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45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Null</a:t>
            </a:r>
            <a:r>
              <a:rPr lang="pt-BR" dirty="0" smtClean="0"/>
              <a:t> vs. </a:t>
            </a:r>
            <a:r>
              <a:rPr lang="pt-BR" dirty="0" err="1" smtClean="0"/>
              <a:t>Undefined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Undefined</a:t>
            </a:r>
            <a:r>
              <a:rPr lang="pt-BR" dirty="0" smtClean="0"/>
              <a:t> (indefinido)</a:t>
            </a:r>
          </a:p>
          <a:p>
            <a:pPr lvl="1"/>
            <a:r>
              <a:rPr lang="pt-BR" dirty="0" smtClean="0"/>
              <a:t>significa </a:t>
            </a:r>
            <a:r>
              <a:rPr lang="pt-BR" dirty="0"/>
              <a:t>que uma variável foi declarada, mas ainda não foi atribuído um </a:t>
            </a:r>
            <a:r>
              <a:rPr lang="pt-BR" dirty="0" smtClean="0"/>
              <a:t>valor</a:t>
            </a:r>
          </a:p>
          <a:p>
            <a:pPr marL="857250" lvl="2" indent="0">
              <a:buNone/>
            </a:pPr>
            <a:r>
              <a:rPr lang="pt-BR" dirty="0"/>
              <a:t>var </a:t>
            </a:r>
            <a:r>
              <a:rPr lang="pt-BR" dirty="0" err="1"/>
              <a:t>TestVar</a:t>
            </a:r>
            <a:r>
              <a:rPr lang="pt-BR" dirty="0"/>
              <a:t>;</a:t>
            </a:r>
          </a:p>
          <a:p>
            <a:pPr marL="857250" lvl="2" indent="0">
              <a:buNone/>
            </a:pPr>
            <a:r>
              <a:rPr lang="pt-BR" dirty="0"/>
              <a:t> </a:t>
            </a:r>
            <a:r>
              <a:rPr lang="pt-BR" dirty="0" err="1"/>
              <a:t>alert</a:t>
            </a:r>
            <a:r>
              <a:rPr lang="pt-BR" dirty="0"/>
              <a:t>(</a:t>
            </a:r>
            <a:r>
              <a:rPr lang="pt-BR" dirty="0" err="1"/>
              <a:t>TestVar</a:t>
            </a:r>
            <a:r>
              <a:rPr lang="pt-BR" dirty="0"/>
              <a:t>); //shows </a:t>
            </a:r>
            <a:r>
              <a:rPr lang="pt-BR" dirty="0" err="1"/>
              <a:t>undefined</a:t>
            </a:r>
            <a:endParaRPr lang="pt-BR" dirty="0"/>
          </a:p>
          <a:p>
            <a:pPr marL="857250" lvl="2" indent="0">
              <a:buNone/>
            </a:pPr>
            <a:r>
              <a:rPr lang="pt-BR" dirty="0"/>
              <a:t> </a:t>
            </a:r>
            <a:r>
              <a:rPr lang="pt-BR" dirty="0" err="1"/>
              <a:t>alert</a:t>
            </a:r>
            <a:r>
              <a:rPr lang="pt-BR" dirty="0"/>
              <a:t>(</a:t>
            </a:r>
            <a:r>
              <a:rPr lang="pt-BR" dirty="0" err="1"/>
              <a:t>typeof</a:t>
            </a:r>
            <a:r>
              <a:rPr lang="pt-BR" dirty="0"/>
              <a:t> </a:t>
            </a:r>
            <a:r>
              <a:rPr lang="pt-BR" dirty="0" err="1"/>
              <a:t>TestVar</a:t>
            </a:r>
            <a:r>
              <a:rPr lang="pt-BR" dirty="0"/>
              <a:t>); //shows </a:t>
            </a:r>
            <a:r>
              <a:rPr lang="pt-BR" dirty="0" err="1" smtClean="0"/>
              <a:t>undefined</a:t>
            </a:r>
            <a:endParaRPr lang="pt-BR" dirty="0" smtClean="0"/>
          </a:p>
          <a:p>
            <a:pPr marL="400050"/>
            <a:r>
              <a:rPr lang="pt-BR" dirty="0" err="1" smtClean="0"/>
              <a:t>Null</a:t>
            </a:r>
            <a:r>
              <a:rPr lang="pt-BR" dirty="0" smtClean="0"/>
              <a:t> (objeto)</a:t>
            </a:r>
          </a:p>
          <a:p>
            <a:pPr marL="800100" lvl="1"/>
            <a:r>
              <a:rPr lang="pt-BR" dirty="0"/>
              <a:t>É um valor de </a:t>
            </a:r>
            <a:r>
              <a:rPr lang="pt-BR" dirty="0" smtClean="0"/>
              <a:t>atribuição</a:t>
            </a:r>
          </a:p>
          <a:p>
            <a:pPr marL="971550" lvl="2" indent="0">
              <a:buNone/>
            </a:pPr>
            <a:r>
              <a:rPr lang="pt-BR" dirty="0"/>
              <a:t>var </a:t>
            </a:r>
            <a:r>
              <a:rPr lang="pt-BR" dirty="0" err="1"/>
              <a:t>TestVar</a:t>
            </a:r>
            <a:r>
              <a:rPr lang="pt-BR" dirty="0"/>
              <a:t> = </a:t>
            </a:r>
            <a:r>
              <a:rPr lang="pt-BR" dirty="0" err="1"/>
              <a:t>null</a:t>
            </a:r>
            <a:r>
              <a:rPr lang="pt-BR" dirty="0"/>
              <a:t>;</a:t>
            </a:r>
          </a:p>
          <a:p>
            <a:pPr marL="971550" lvl="2" indent="0">
              <a:buNone/>
            </a:pPr>
            <a:r>
              <a:rPr lang="pt-BR" dirty="0"/>
              <a:t> </a:t>
            </a:r>
            <a:r>
              <a:rPr lang="pt-BR" dirty="0" err="1"/>
              <a:t>alert</a:t>
            </a:r>
            <a:r>
              <a:rPr lang="pt-BR" dirty="0"/>
              <a:t>(</a:t>
            </a:r>
            <a:r>
              <a:rPr lang="pt-BR" dirty="0" err="1"/>
              <a:t>TestVar</a:t>
            </a:r>
            <a:r>
              <a:rPr lang="pt-BR" dirty="0"/>
              <a:t>); //shows </a:t>
            </a:r>
            <a:r>
              <a:rPr lang="pt-BR" dirty="0" err="1"/>
              <a:t>null</a:t>
            </a:r>
            <a:endParaRPr lang="pt-BR" dirty="0"/>
          </a:p>
          <a:p>
            <a:pPr marL="971550" lvl="2" indent="0">
              <a:buNone/>
            </a:pPr>
            <a:r>
              <a:rPr lang="pt-BR" dirty="0"/>
              <a:t> </a:t>
            </a:r>
            <a:r>
              <a:rPr lang="pt-BR" dirty="0" err="1"/>
              <a:t>alert</a:t>
            </a:r>
            <a:r>
              <a:rPr lang="pt-BR" dirty="0"/>
              <a:t>(</a:t>
            </a:r>
            <a:r>
              <a:rPr lang="pt-BR" dirty="0" err="1"/>
              <a:t>typeof</a:t>
            </a:r>
            <a:r>
              <a:rPr lang="pt-BR" dirty="0"/>
              <a:t> </a:t>
            </a:r>
            <a:r>
              <a:rPr lang="pt-BR" dirty="0" err="1"/>
              <a:t>TestVar</a:t>
            </a:r>
            <a:r>
              <a:rPr lang="pt-BR" dirty="0"/>
              <a:t>); //shows </a:t>
            </a:r>
            <a:r>
              <a:rPr lang="pt-BR" dirty="0" err="1"/>
              <a:t>object</a:t>
            </a: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282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== vs. ===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const</a:t>
            </a:r>
            <a:r>
              <a:rPr lang="en-US" dirty="0"/>
              <a:t> number = 9;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number </a:t>
            </a:r>
            <a:r>
              <a:rPr lang="en-US" dirty="0"/>
              <a:t>== '9'; // true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number </a:t>
            </a:r>
            <a:r>
              <a:rPr lang="en-US" dirty="0"/>
              <a:t>=== '9'; // false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04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Operador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&amp;&amp;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||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Ou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!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negação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12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Loop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For</a:t>
            </a:r>
          </a:p>
          <a:p>
            <a:pPr marL="457200" lvl="1" indent="0">
              <a:buNone/>
            </a:pPr>
            <a:r>
              <a:rPr lang="en-US" dirty="0"/>
              <a:t>for (let count = 0; count &lt;= 5; count ++) {  </a:t>
            </a:r>
            <a:r>
              <a:rPr lang="en-US" dirty="0" smtClean="0"/>
              <a:t> 	</a:t>
            </a:r>
          </a:p>
          <a:p>
            <a:pPr marL="457200" lvl="1" indent="0">
              <a:buNone/>
            </a:pPr>
            <a:r>
              <a:rPr lang="en-US" dirty="0" smtClean="0"/>
              <a:t>console.log(count</a:t>
            </a:r>
            <a:r>
              <a:rPr lang="en-US" dirty="0"/>
              <a:t>); 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While</a:t>
            </a:r>
          </a:p>
          <a:p>
            <a:pPr marL="457200" lvl="1" indent="0">
              <a:buNone/>
            </a:pPr>
            <a:r>
              <a:rPr lang="en-US" dirty="0"/>
              <a:t>let count = 0;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while </a:t>
            </a:r>
            <a:r>
              <a:rPr lang="en-US" dirty="0"/>
              <a:t>(count &lt;= 5) { 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    console.log(count</a:t>
            </a:r>
            <a:r>
              <a:rPr lang="en-US" dirty="0"/>
              <a:t>);  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count</a:t>
            </a:r>
            <a:r>
              <a:rPr lang="en-US" dirty="0"/>
              <a:t>++;  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lvl="1"/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33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const</a:t>
            </a:r>
            <a:r>
              <a:rPr lang="pt-BR" dirty="0" smtClean="0"/>
              <a:t> comida= [‘</a:t>
            </a:r>
            <a:r>
              <a:rPr lang="pt-BR" dirty="0" err="1" smtClean="0"/>
              <a:t>Pizza’,’Lanche’,’Pastel</a:t>
            </a:r>
            <a:r>
              <a:rPr lang="pt-BR" dirty="0" smtClean="0"/>
              <a:t>’];</a:t>
            </a:r>
          </a:p>
          <a:p>
            <a:r>
              <a:rPr lang="pt-BR" dirty="0" err="1" smtClean="0"/>
              <a:t>comida.lenght</a:t>
            </a:r>
            <a:r>
              <a:rPr lang="pt-BR" dirty="0" smtClean="0"/>
              <a:t>; //3</a:t>
            </a:r>
          </a:p>
          <a:p>
            <a:r>
              <a:rPr lang="pt-BR" dirty="0" smtClean="0"/>
              <a:t>comida[0]; //’pizza’</a:t>
            </a:r>
          </a:p>
          <a:p>
            <a:r>
              <a:rPr lang="pt-BR" dirty="0" err="1" smtClean="0"/>
              <a:t>comida.push</a:t>
            </a:r>
            <a:r>
              <a:rPr lang="pt-BR" dirty="0" smtClean="0"/>
              <a:t>(‘sorvete’); </a:t>
            </a:r>
            <a:r>
              <a:rPr lang="pt-BR" sz="2400" dirty="0"/>
              <a:t>//adiciona sorvete no final do </a:t>
            </a:r>
            <a:r>
              <a:rPr lang="pt-BR" sz="2400" dirty="0" err="1"/>
              <a:t>array</a:t>
            </a:r>
            <a:endParaRPr lang="pt-BR" sz="2400" dirty="0"/>
          </a:p>
          <a:p>
            <a:r>
              <a:rPr lang="pt-BR" dirty="0" err="1" smtClean="0"/>
              <a:t>comida.pop</a:t>
            </a:r>
            <a:r>
              <a:rPr lang="pt-BR" dirty="0" smtClean="0"/>
              <a:t>(); </a:t>
            </a:r>
            <a:r>
              <a:rPr lang="pt-BR" sz="2400" dirty="0"/>
              <a:t>//remove o ultimo elemento do </a:t>
            </a:r>
            <a:r>
              <a:rPr lang="pt-BR" sz="2400" dirty="0" err="1"/>
              <a:t>array</a:t>
            </a:r>
            <a:r>
              <a:rPr lang="pt-BR" sz="2400" dirty="0"/>
              <a:t> e retorna esse elemento</a:t>
            </a:r>
          </a:p>
          <a:p>
            <a:r>
              <a:rPr lang="pt-BR" dirty="0" err="1"/>
              <a:t>comida</a:t>
            </a:r>
            <a:r>
              <a:rPr lang="pt-BR" dirty="0" err="1" smtClean="0"/>
              <a:t>.unshift</a:t>
            </a:r>
            <a:r>
              <a:rPr lang="pt-BR" dirty="0" smtClean="0"/>
              <a:t>(‘sorvete’); </a:t>
            </a:r>
            <a:r>
              <a:rPr lang="pt-BR" sz="2400" dirty="0"/>
              <a:t>//adiciona sorvete no início do vetor</a:t>
            </a:r>
          </a:p>
          <a:p>
            <a:r>
              <a:rPr lang="pt-BR" dirty="0" err="1"/>
              <a:t>c</a:t>
            </a:r>
            <a:r>
              <a:rPr lang="pt-BR" dirty="0" err="1" smtClean="0"/>
              <a:t>omida.shift</a:t>
            </a:r>
            <a:r>
              <a:rPr lang="pt-BR" dirty="0" smtClean="0"/>
              <a:t>();</a:t>
            </a:r>
            <a:r>
              <a:rPr lang="pt-BR" sz="3000" dirty="0"/>
              <a:t>//</a:t>
            </a:r>
            <a:r>
              <a:rPr lang="pt-BR" sz="2400" dirty="0"/>
              <a:t>remove o primeiro elemento do </a:t>
            </a:r>
            <a:r>
              <a:rPr lang="pt-BR" sz="2400" dirty="0" err="1"/>
              <a:t>array</a:t>
            </a:r>
            <a:r>
              <a:rPr lang="pt-BR" sz="2400" dirty="0"/>
              <a:t> e retorna esse elemento</a:t>
            </a:r>
          </a:p>
          <a:p>
            <a:r>
              <a:rPr lang="pt-BR" dirty="0" err="1" smtClean="0"/>
              <a:t>comida.indexOf</a:t>
            </a:r>
            <a:r>
              <a:rPr lang="pt-BR" dirty="0" smtClean="0"/>
              <a:t>(‘Lanche’);//1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942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 smtClean="0"/>
              <a:t>const</a:t>
            </a:r>
            <a:r>
              <a:rPr lang="pt-BR" dirty="0" smtClean="0"/>
              <a:t> pessoa= {   </a:t>
            </a:r>
          </a:p>
          <a:p>
            <a:pPr marL="457200" lvl="1" indent="0">
              <a:buNone/>
            </a:pPr>
            <a:r>
              <a:rPr lang="pt-BR" dirty="0" smtClean="0"/>
              <a:t>idade: 30,</a:t>
            </a:r>
          </a:p>
          <a:p>
            <a:pPr marL="457200" lvl="1" indent="0">
              <a:buNone/>
            </a:pPr>
            <a:r>
              <a:rPr lang="pt-BR" dirty="0" smtClean="0"/>
              <a:t>nome:’</a:t>
            </a:r>
            <a:r>
              <a:rPr lang="pt-BR" dirty="0" err="1" smtClean="0"/>
              <a:t>rafael</a:t>
            </a:r>
            <a:r>
              <a:rPr lang="pt-BR" dirty="0" smtClean="0"/>
              <a:t>’,</a:t>
            </a:r>
          </a:p>
          <a:p>
            <a:pPr marL="457200" lvl="1" indent="0">
              <a:buNone/>
            </a:pPr>
            <a:r>
              <a:rPr lang="pt-BR" dirty="0" err="1" smtClean="0"/>
              <a:t>email</a:t>
            </a:r>
            <a:r>
              <a:rPr lang="pt-BR" dirty="0" smtClean="0"/>
              <a:t>:’rafael@teste.com’</a:t>
            </a:r>
          </a:p>
          <a:p>
            <a:pPr marL="457200" lvl="1" indent="0">
              <a:buNone/>
            </a:pPr>
            <a:r>
              <a:rPr lang="pt-BR" dirty="0" smtClean="0"/>
              <a:t>}</a:t>
            </a:r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r>
              <a:rPr lang="pt-BR" dirty="0" err="1" smtClean="0"/>
              <a:t>pessoa.idade</a:t>
            </a:r>
            <a:r>
              <a:rPr lang="pt-BR" dirty="0" smtClean="0"/>
              <a:t>;</a:t>
            </a:r>
          </a:p>
          <a:p>
            <a:pPr marL="457200" lvl="1" indent="0">
              <a:buNone/>
            </a:pPr>
            <a:r>
              <a:rPr lang="pt-BR" dirty="0" smtClean="0"/>
              <a:t>pessoa[‘nome'];</a:t>
            </a: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48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object = {};   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object.nome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‘Rafael';</a:t>
            </a:r>
          </a:p>
          <a:p>
            <a:pPr marL="0" indent="0">
              <a:buNone/>
            </a:pPr>
            <a:r>
              <a:rPr lang="en-US" dirty="0" err="1" smtClean="0"/>
              <a:t>object.idade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/>
              <a:t>35</a:t>
            </a:r>
            <a:r>
              <a:rPr lang="en-US" smtClean="0"/>
              <a:t>;</a:t>
            </a:r>
            <a:endParaRPr lang="en-US" dirty="0" smtClean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10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JQuery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JQuery</a:t>
            </a:r>
            <a:r>
              <a:rPr lang="pt-BR" dirty="0"/>
              <a:t> é uma biblioteca de </a:t>
            </a:r>
            <a:r>
              <a:rPr lang="pt-BR" dirty="0" err="1"/>
              <a:t>JavaScript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 smtClean="0"/>
              <a:t>Faz </a:t>
            </a:r>
            <a:r>
              <a:rPr lang="pt-BR" dirty="0"/>
              <a:t>coisas </a:t>
            </a:r>
            <a:r>
              <a:rPr lang="pt-BR" dirty="0" smtClean="0"/>
              <a:t>como:</a:t>
            </a:r>
          </a:p>
          <a:p>
            <a:pPr lvl="1"/>
            <a:r>
              <a:rPr lang="pt-BR" dirty="0" smtClean="0"/>
              <a:t>Manipulação </a:t>
            </a:r>
            <a:r>
              <a:rPr lang="pt-BR" dirty="0"/>
              <a:t>de documentos </a:t>
            </a:r>
            <a:r>
              <a:rPr lang="pt-BR" dirty="0" smtClean="0"/>
              <a:t>HTML</a:t>
            </a:r>
          </a:p>
          <a:p>
            <a:pPr lvl="1"/>
            <a:r>
              <a:rPr lang="pt-BR" dirty="0"/>
              <a:t>M</a:t>
            </a:r>
            <a:r>
              <a:rPr lang="pt-BR" dirty="0" smtClean="0"/>
              <a:t>anipulação </a:t>
            </a:r>
            <a:r>
              <a:rPr lang="pt-BR" dirty="0"/>
              <a:t>de </a:t>
            </a:r>
            <a:r>
              <a:rPr lang="pt-BR" dirty="0" smtClean="0"/>
              <a:t>eventos</a:t>
            </a:r>
          </a:p>
          <a:p>
            <a:pPr lvl="1"/>
            <a:r>
              <a:rPr lang="pt-BR" dirty="0"/>
              <a:t>A</a:t>
            </a:r>
            <a:r>
              <a:rPr lang="pt-BR" dirty="0" smtClean="0"/>
              <a:t>nimação </a:t>
            </a:r>
          </a:p>
          <a:p>
            <a:pPr lvl="1"/>
            <a:r>
              <a:rPr lang="pt-BR" dirty="0" smtClean="0"/>
              <a:t>Ajax.</a:t>
            </a:r>
            <a:r>
              <a:rPr lang="pt-BR" dirty="0"/>
              <a:t> </a:t>
            </a:r>
            <a:endParaRPr lang="pt-BR" dirty="0" smtClean="0"/>
          </a:p>
          <a:p>
            <a:r>
              <a:rPr lang="pt-BR" dirty="0" smtClean="0"/>
              <a:t>Necessário adicionar:</a:t>
            </a:r>
          </a:p>
          <a:p>
            <a:pPr lvl="1"/>
            <a:r>
              <a:rPr lang="pt-BR" dirty="0"/>
              <a:t>&lt;script </a:t>
            </a:r>
            <a:r>
              <a:rPr lang="pt-BR" dirty="0" err="1"/>
              <a:t>src</a:t>
            </a:r>
            <a:r>
              <a:rPr lang="pt-BR" dirty="0"/>
              <a:t>="https://code.jquery.com/jquery-1.10.2.js"&gt;&lt;/script&gt;</a:t>
            </a:r>
            <a:endParaRPr lang="pt-BR" dirty="0" smtClean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1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- Surgimento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1994 </a:t>
            </a:r>
            <a:r>
              <a:rPr lang="pt-BR" dirty="0"/>
              <a:t>f</a:t>
            </a:r>
            <a:r>
              <a:rPr lang="pt-BR" dirty="0" smtClean="0"/>
              <a:t>oi </a:t>
            </a:r>
            <a:r>
              <a:rPr lang="pt-BR" dirty="0"/>
              <a:t>então criado o Netscape </a:t>
            </a:r>
            <a:r>
              <a:rPr lang="pt-BR" dirty="0" err="1" smtClean="0"/>
              <a:t>Navigator</a:t>
            </a:r>
            <a:r>
              <a:rPr lang="pt-BR" dirty="0" smtClean="0"/>
              <a:t> pela empresa Netscape. </a:t>
            </a:r>
            <a:r>
              <a:rPr lang="pt-BR" dirty="0"/>
              <a:t>Em pouco tempo, este se tornou o browser dominante nessa década. 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pic>
        <p:nvPicPr>
          <p:cNvPr id="2050" name="Picture 2" descr="Netscape Navigator: tirou a coroa do NCSA  Mosaic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561" y="2873666"/>
            <a:ext cx="4369339" cy="361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57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Jquery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pt-BR" dirty="0" smtClean="0"/>
              <a:t>Função </a:t>
            </a:r>
            <a:r>
              <a:rPr lang="pt-BR" dirty="0" err="1" smtClean="0"/>
              <a:t>jQuery</a:t>
            </a:r>
            <a:r>
              <a:rPr lang="pt-BR" dirty="0" smtClean="0"/>
              <a:t> ou $ permite selecionar elementos</a:t>
            </a:r>
          </a:p>
          <a:p>
            <a:pPr marL="400050" lvl="1" indent="0">
              <a:buNone/>
            </a:pPr>
            <a:r>
              <a:rPr lang="pt-BR" dirty="0"/>
              <a:t>// </a:t>
            </a:r>
            <a:r>
              <a:rPr lang="pt-BR" dirty="0" err="1"/>
              <a:t>JavaScript</a:t>
            </a:r>
            <a:r>
              <a:rPr lang="pt-BR" dirty="0"/>
              <a:t> "puro"</a:t>
            </a:r>
          </a:p>
          <a:p>
            <a:pPr marL="400050" lvl="1" indent="0">
              <a:buNone/>
            </a:pPr>
            <a:r>
              <a:rPr lang="pt-BR" dirty="0"/>
              <a:t>var titulo= </a:t>
            </a:r>
            <a:r>
              <a:rPr lang="pt-BR" dirty="0" err="1"/>
              <a:t>document.getElementById</a:t>
            </a:r>
            <a:r>
              <a:rPr lang="pt-BR" dirty="0" smtClean="0"/>
              <a:t>(“titulo");</a:t>
            </a:r>
            <a:endParaRPr lang="pt-BR" dirty="0"/>
          </a:p>
          <a:p>
            <a:pPr marL="400050" lvl="1" indent="0">
              <a:buNone/>
            </a:pPr>
            <a:r>
              <a:rPr lang="pt-BR" dirty="0" err="1"/>
              <a:t>titulo</a:t>
            </a:r>
            <a:r>
              <a:rPr lang="pt-BR" dirty="0" err="1" smtClean="0"/>
              <a:t>.addEventListener</a:t>
            </a:r>
            <a:r>
              <a:rPr lang="pt-BR" dirty="0"/>
              <a:t>("click", </a:t>
            </a:r>
            <a:r>
              <a:rPr lang="pt-BR" dirty="0" err="1"/>
              <a:t>function</a:t>
            </a:r>
            <a:r>
              <a:rPr lang="pt-BR" dirty="0"/>
              <a:t> (</a:t>
            </a:r>
            <a:r>
              <a:rPr lang="pt-BR" dirty="0" err="1"/>
              <a:t>event</a:t>
            </a:r>
            <a:r>
              <a:rPr lang="pt-BR" dirty="0"/>
              <a:t>) {</a:t>
            </a:r>
          </a:p>
          <a:p>
            <a:pPr marL="400050" lvl="1" indent="0">
              <a:buNone/>
            </a:pPr>
            <a:r>
              <a:rPr lang="pt-BR" dirty="0"/>
              <a:t>    </a:t>
            </a:r>
            <a:r>
              <a:rPr lang="pt-BR" dirty="0" err="1"/>
              <a:t>alert</a:t>
            </a:r>
            <a:r>
              <a:rPr lang="pt-BR" dirty="0"/>
              <a:t>("Você clicou no </a:t>
            </a:r>
            <a:r>
              <a:rPr lang="pt-BR" dirty="0" smtClean="0"/>
              <a:t>Titulo!")</a:t>
            </a:r>
            <a:endParaRPr lang="pt-BR" dirty="0"/>
          </a:p>
          <a:p>
            <a:pPr marL="400050" lvl="1" indent="0">
              <a:buNone/>
            </a:pPr>
            <a:r>
              <a:rPr lang="pt-BR" dirty="0"/>
              <a:t>  }, false);</a:t>
            </a:r>
          </a:p>
          <a:p>
            <a:pPr marL="400050" lvl="1" indent="0">
              <a:buNone/>
            </a:pPr>
            <a:r>
              <a:rPr lang="pt-BR" dirty="0" smtClean="0"/>
              <a:t>}</a:t>
            </a:r>
            <a:endParaRPr lang="pt-BR" dirty="0"/>
          </a:p>
          <a:p>
            <a:pPr marL="400050" lvl="1" indent="0">
              <a:buNone/>
            </a:pPr>
            <a:r>
              <a:rPr lang="pt-BR" dirty="0"/>
              <a:t>// </a:t>
            </a:r>
            <a:r>
              <a:rPr lang="pt-BR" dirty="0" err="1"/>
              <a:t>jQuery</a:t>
            </a:r>
            <a:endParaRPr lang="pt-BR" dirty="0"/>
          </a:p>
          <a:p>
            <a:pPr marL="400050" lvl="1" indent="0">
              <a:buNone/>
            </a:pPr>
            <a:r>
              <a:rPr lang="pt-BR" dirty="0" smtClean="0"/>
              <a:t>$("#titulo").</a:t>
            </a:r>
            <a:r>
              <a:rPr lang="pt-BR" dirty="0"/>
              <a:t>click(</a:t>
            </a:r>
            <a:r>
              <a:rPr lang="pt-BR" dirty="0" err="1"/>
              <a:t>function</a:t>
            </a:r>
            <a:r>
              <a:rPr lang="pt-BR" dirty="0"/>
              <a:t> (</a:t>
            </a:r>
            <a:r>
              <a:rPr lang="pt-BR" dirty="0" err="1"/>
              <a:t>event</a:t>
            </a:r>
            <a:r>
              <a:rPr lang="pt-BR" dirty="0"/>
              <a:t>) {</a:t>
            </a:r>
          </a:p>
          <a:p>
            <a:pPr marL="400050" lvl="1" indent="0">
              <a:buNone/>
            </a:pPr>
            <a:r>
              <a:rPr lang="pt-BR" dirty="0"/>
              <a:t>  </a:t>
            </a:r>
            <a:r>
              <a:rPr lang="pt-BR" dirty="0" err="1"/>
              <a:t>alert</a:t>
            </a:r>
            <a:r>
              <a:rPr lang="pt-BR" dirty="0"/>
              <a:t>("Você clicou no </a:t>
            </a:r>
            <a:r>
              <a:rPr lang="pt-BR" dirty="0" smtClean="0"/>
              <a:t>titulo!");</a:t>
            </a:r>
            <a:endParaRPr lang="pt-BR" dirty="0"/>
          </a:p>
          <a:p>
            <a:pPr marL="400050" lvl="1" indent="0">
              <a:buNone/>
            </a:pPr>
            <a:r>
              <a:rPr lang="pt-BR" dirty="0"/>
              <a:t>});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040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Alguns seletores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Seletor por nome: [</a:t>
            </a:r>
            <a:r>
              <a:rPr lang="pt-BR" dirty="0" err="1" smtClean="0"/>
              <a:t>name</a:t>
            </a:r>
            <a:r>
              <a:rPr lang="pt-BR" dirty="0"/>
              <a:t>=”</a:t>
            </a:r>
            <a:r>
              <a:rPr lang="pt-BR" dirty="0" err="1"/>
              <a:t>value</a:t>
            </a:r>
            <a:r>
              <a:rPr lang="pt-BR" dirty="0" smtClean="0"/>
              <a:t>”]</a:t>
            </a:r>
          </a:p>
          <a:p>
            <a:r>
              <a:rPr lang="pt-BR" dirty="0" smtClean="0"/>
              <a:t>Seletor por classe: (“.</a:t>
            </a:r>
            <a:r>
              <a:rPr lang="pt-BR" dirty="0" err="1" smtClean="0"/>
              <a:t>class</a:t>
            </a:r>
            <a:r>
              <a:rPr lang="pt-BR" dirty="0" smtClean="0"/>
              <a:t>”)</a:t>
            </a:r>
          </a:p>
          <a:p>
            <a:r>
              <a:rPr lang="pt-BR" dirty="0" smtClean="0"/>
              <a:t>Seletor por elemento: (“elemento“)</a:t>
            </a:r>
          </a:p>
          <a:p>
            <a:r>
              <a:rPr lang="pt-BR" dirty="0" smtClean="0"/>
              <a:t>Seletor por ID: (“#id”)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>
                <a:hlinkClick r:id="rId2"/>
              </a:rPr>
              <a:t>https://api.jquery.com/category/selectors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816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div</a:t>
            </a:r>
            <a:r>
              <a:rPr lang="pt-BR" dirty="0"/>
              <a:t> id="</a:t>
            </a:r>
            <a:r>
              <a:rPr lang="pt-BR" dirty="0" err="1"/>
              <a:t>notMe</a:t>
            </a:r>
            <a:r>
              <a:rPr lang="pt-BR" dirty="0"/>
              <a:t>"&gt;&lt;p&gt;id="</a:t>
            </a:r>
            <a:r>
              <a:rPr lang="pt-BR" dirty="0" err="1"/>
              <a:t>notMe</a:t>
            </a:r>
            <a:r>
              <a:rPr lang="pt-BR" dirty="0"/>
              <a:t>"&lt;/p&gt;&lt;/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div</a:t>
            </a:r>
            <a:r>
              <a:rPr lang="pt-BR" dirty="0"/>
              <a:t> id="</a:t>
            </a:r>
            <a:r>
              <a:rPr lang="pt-BR" dirty="0" err="1"/>
              <a:t>myDiv</a:t>
            </a:r>
            <a:r>
              <a:rPr lang="pt-BR" dirty="0"/>
              <a:t>"&gt;id="</a:t>
            </a:r>
            <a:r>
              <a:rPr lang="pt-BR" dirty="0" err="1"/>
              <a:t>myDiv</a:t>
            </a:r>
            <a:r>
              <a:rPr lang="pt-BR" dirty="0"/>
              <a:t>"&lt;/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&lt;script&gt;</a:t>
            </a:r>
          </a:p>
          <a:p>
            <a:pPr marL="0" indent="0">
              <a:buNone/>
            </a:pPr>
            <a:r>
              <a:rPr lang="pt-BR" dirty="0"/>
              <a:t>$( "#</a:t>
            </a:r>
            <a:r>
              <a:rPr lang="pt-BR" dirty="0" err="1"/>
              <a:t>myDiv</a:t>
            </a:r>
            <a:r>
              <a:rPr lang="pt-BR" dirty="0"/>
              <a:t>" ).</a:t>
            </a:r>
            <a:r>
              <a:rPr lang="pt-BR" dirty="0" err="1"/>
              <a:t>css</a:t>
            </a:r>
            <a:r>
              <a:rPr lang="pt-BR" dirty="0"/>
              <a:t>( "</a:t>
            </a:r>
            <a:r>
              <a:rPr lang="pt-BR" dirty="0" err="1"/>
              <a:t>border</a:t>
            </a:r>
            <a:r>
              <a:rPr lang="pt-BR" dirty="0"/>
              <a:t>", "3px </a:t>
            </a:r>
            <a:r>
              <a:rPr lang="pt-BR" dirty="0" err="1"/>
              <a:t>solid</a:t>
            </a:r>
            <a:r>
              <a:rPr lang="pt-BR" dirty="0"/>
              <a:t> </a:t>
            </a:r>
            <a:r>
              <a:rPr lang="pt-BR" dirty="0" err="1"/>
              <a:t>red</a:t>
            </a:r>
            <a:r>
              <a:rPr lang="pt-BR" dirty="0"/>
              <a:t>" );</a:t>
            </a:r>
          </a:p>
          <a:p>
            <a:pPr marL="0" indent="0">
              <a:buNone/>
            </a:pPr>
            <a:r>
              <a:rPr lang="pt-BR" dirty="0"/>
              <a:t>&lt;/script&gt;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179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Loop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.</a:t>
            </a:r>
            <a:r>
              <a:rPr lang="pt-BR" dirty="0" err="1" smtClean="0"/>
              <a:t>each</a:t>
            </a:r>
            <a:r>
              <a:rPr lang="pt-BR" dirty="0" smtClean="0"/>
              <a:t>(</a:t>
            </a:r>
            <a:r>
              <a:rPr lang="pt-BR" dirty="0" err="1" smtClean="0"/>
              <a:t>index,item</a:t>
            </a:r>
            <a:r>
              <a:rPr lang="pt-BR" dirty="0" smtClean="0"/>
              <a:t>): </a:t>
            </a:r>
          </a:p>
          <a:p>
            <a:pPr lvl="1"/>
            <a:r>
              <a:rPr lang="pt-BR" dirty="0" smtClean="0"/>
              <a:t>Index: posição do elemento atual</a:t>
            </a:r>
          </a:p>
          <a:p>
            <a:pPr lvl="1"/>
            <a:r>
              <a:rPr lang="pt-BR" dirty="0" smtClean="0"/>
              <a:t>Item: elemento atual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Exemplo 1:</a:t>
            </a:r>
          </a:p>
          <a:p>
            <a:pPr marL="914400" lvl="2" indent="0">
              <a:buNone/>
            </a:pPr>
            <a:r>
              <a:rPr lang="pt-BR" dirty="0" smtClean="0"/>
              <a:t>$("#</a:t>
            </a:r>
            <a:r>
              <a:rPr lang="pt-BR" dirty="0" err="1" smtClean="0"/>
              <a:t>pgto</a:t>
            </a:r>
            <a:r>
              <a:rPr lang="pt-BR" dirty="0" smtClean="0"/>
              <a:t> </a:t>
            </a:r>
            <a:r>
              <a:rPr lang="pt-BR" dirty="0"/>
              <a:t>li").</a:t>
            </a:r>
            <a:r>
              <a:rPr lang="pt-BR" dirty="0" err="1"/>
              <a:t>each</a:t>
            </a:r>
            <a:r>
              <a:rPr lang="pt-BR" dirty="0"/>
              <a:t>(</a:t>
            </a:r>
            <a:r>
              <a:rPr lang="pt-BR" dirty="0" err="1"/>
              <a:t>function</a:t>
            </a:r>
            <a:r>
              <a:rPr lang="pt-BR" dirty="0"/>
              <a:t> (index, item) {</a:t>
            </a:r>
          </a:p>
          <a:p>
            <a:pPr marL="914400" lvl="2" indent="0">
              <a:buNone/>
            </a:pPr>
            <a:r>
              <a:rPr lang="pt-BR" dirty="0"/>
              <a:t>  </a:t>
            </a:r>
            <a:r>
              <a:rPr lang="pt-BR" dirty="0" smtClean="0"/>
              <a:t>	</a:t>
            </a:r>
            <a:r>
              <a:rPr lang="pt-BR" dirty="0" err="1" smtClean="0"/>
              <a:t>alert</a:t>
            </a:r>
            <a:r>
              <a:rPr lang="pt-BR" dirty="0" smtClean="0"/>
              <a:t>(</a:t>
            </a:r>
            <a:r>
              <a:rPr lang="pt-BR" dirty="0" err="1" smtClean="0"/>
              <a:t>item.text</a:t>
            </a:r>
            <a:r>
              <a:rPr lang="pt-BR" dirty="0"/>
              <a:t>());</a:t>
            </a:r>
          </a:p>
          <a:p>
            <a:pPr marL="914400" lvl="2" indent="0">
              <a:buNone/>
            </a:pPr>
            <a:r>
              <a:rPr lang="pt-BR" dirty="0" smtClean="0"/>
              <a:t>});</a:t>
            </a:r>
          </a:p>
          <a:p>
            <a:pPr lvl="1"/>
            <a:r>
              <a:rPr lang="pt-BR" dirty="0" smtClean="0"/>
              <a:t>Exemplo 2:</a:t>
            </a:r>
            <a:endParaRPr lang="pt-BR" dirty="0"/>
          </a:p>
          <a:p>
            <a:pPr marL="914400" lvl="2" indent="0">
              <a:buNone/>
            </a:pPr>
            <a:r>
              <a:rPr lang="pt-BR" dirty="0"/>
              <a:t>var </a:t>
            </a:r>
            <a:r>
              <a:rPr lang="pt-BR" dirty="0" smtClean="0"/>
              <a:t>vetor= [“1", “2", “3", “4"];</a:t>
            </a:r>
            <a:endParaRPr lang="pt-BR" dirty="0"/>
          </a:p>
          <a:p>
            <a:pPr marL="914400" lvl="2" indent="0">
              <a:buNone/>
            </a:pPr>
            <a:endParaRPr lang="pt-BR" dirty="0"/>
          </a:p>
          <a:p>
            <a:pPr marL="914400" lvl="2" indent="0">
              <a:buNone/>
            </a:pPr>
            <a:r>
              <a:rPr lang="pt-BR" dirty="0"/>
              <a:t>$.</a:t>
            </a:r>
            <a:r>
              <a:rPr lang="pt-BR" dirty="0" err="1" smtClean="0"/>
              <a:t>each</a:t>
            </a:r>
            <a:r>
              <a:rPr lang="pt-BR" dirty="0" smtClean="0"/>
              <a:t>(vetor, </a:t>
            </a:r>
            <a:r>
              <a:rPr lang="pt-BR" dirty="0" err="1"/>
              <a:t>function</a:t>
            </a:r>
            <a:r>
              <a:rPr lang="pt-BR" dirty="0"/>
              <a:t>(index, item) {</a:t>
            </a:r>
          </a:p>
          <a:p>
            <a:pPr marL="914400" lvl="2" indent="0">
              <a:buNone/>
            </a:pPr>
            <a:r>
              <a:rPr lang="pt-BR" dirty="0"/>
              <a:t>  </a:t>
            </a:r>
            <a:r>
              <a:rPr lang="pt-BR" dirty="0" err="1"/>
              <a:t>alert</a:t>
            </a:r>
            <a:r>
              <a:rPr lang="pt-BR" dirty="0"/>
              <a:t>(item);</a:t>
            </a:r>
          </a:p>
          <a:p>
            <a:pPr marL="914400" lvl="2" indent="0">
              <a:buNone/>
            </a:pPr>
            <a:r>
              <a:rPr lang="pt-BR" dirty="0"/>
              <a:t>})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0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- Surgimento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1995, a Netscape contratou Brendan </a:t>
            </a:r>
            <a:r>
              <a:rPr lang="pt-BR" dirty="0" err="1"/>
              <a:t>Eich</a:t>
            </a:r>
            <a:r>
              <a:rPr lang="pt-BR" dirty="0"/>
              <a:t> para criar uma linguagem que proporcionasse </a:t>
            </a:r>
            <a:r>
              <a:rPr lang="pt-BR" dirty="0" smtClean="0"/>
              <a:t>o navegador se tornar mais dinâmico.</a:t>
            </a:r>
          </a:p>
          <a:p>
            <a:r>
              <a:rPr lang="pt-BR" dirty="0"/>
              <a:t>A proposta inicial era a implementação da linguagem Scheme, baseada em LISP, puramente funcional, no </a:t>
            </a:r>
            <a:r>
              <a:rPr lang="pt-BR" dirty="0" err="1"/>
              <a:t>Navigator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Porém </a:t>
            </a:r>
            <a:r>
              <a:rPr lang="pt-BR" dirty="0"/>
              <a:t>a Netscape tinha projetos anteriores em conjunto com a Sun Microsystems para colocar sua mais recente e promissora linguagem de programação, o Java, no </a:t>
            </a:r>
            <a:r>
              <a:rPr lang="pt-BR" dirty="0" err="1"/>
              <a:t>Navigator</a:t>
            </a:r>
            <a:r>
              <a:rPr lang="pt-BR" dirty="0"/>
              <a:t>. Isso elevou uma discussão interna do motivo de ter duas linguagens</a:t>
            </a:r>
            <a:r>
              <a:rPr lang="pt-BR" dirty="0" smtClean="0"/>
              <a:t>.</a:t>
            </a:r>
          </a:p>
          <a:p>
            <a:r>
              <a:rPr lang="pt-BR" dirty="0"/>
              <a:t>Obviamente predominou a escolha de uma </a:t>
            </a:r>
            <a:r>
              <a:rPr lang="pt-BR" b="1" dirty="0"/>
              <a:t>única linguagem com a sintaxe baseada em Java. </a:t>
            </a: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5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- Surgimento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/>
              <a:t>Mesmo com sintaxe “javanesa” e com outras características do Java</a:t>
            </a:r>
            <a:r>
              <a:rPr lang="pt-BR" dirty="0"/>
              <a:t> (valores primitivos e objetos), o </a:t>
            </a:r>
            <a:r>
              <a:rPr lang="pt-BR" dirty="0" err="1"/>
              <a:t>JavaScript</a:t>
            </a:r>
            <a:r>
              <a:rPr lang="pt-BR" dirty="0"/>
              <a:t> logo de início </a:t>
            </a:r>
            <a:r>
              <a:rPr lang="pt-BR" b="1" dirty="0"/>
              <a:t>sofreu a influência funcional </a:t>
            </a:r>
            <a:r>
              <a:rPr lang="pt-BR" b="1" dirty="0" smtClean="0"/>
              <a:t>da linguagem</a:t>
            </a:r>
            <a:r>
              <a:rPr lang="pt-BR" b="1" dirty="0"/>
              <a:t> </a:t>
            </a:r>
            <a:r>
              <a:rPr lang="pt-BR" b="1" dirty="0" err="1" smtClean="0"/>
              <a:t>Scheme</a:t>
            </a:r>
            <a:r>
              <a:rPr lang="pt-BR" dirty="0" smtClean="0"/>
              <a:t> (principal concorrente da época), </a:t>
            </a:r>
            <a:r>
              <a:rPr lang="pt-BR" dirty="0"/>
              <a:t>e mais tarde de linguagens como o </a:t>
            </a:r>
            <a:r>
              <a:rPr lang="pt-BR" b="1" dirty="0"/>
              <a:t>Self</a:t>
            </a:r>
            <a:r>
              <a:rPr lang="pt-BR" dirty="0"/>
              <a:t> (protótipos), </a:t>
            </a:r>
            <a:r>
              <a:rPr lang="pt-BR" b="1" dirty="0"/>
              <a:t>Perl e Python</a:t>
            </a:r>
            <a:r>
              <a:rPr lang="pt-BR" dirty="0"/>
              <a:t> (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expressões regulares</a:t>
            </a:r>
            <a:r>
              <a:rPr lang="pt-BR" dirty="0" smtClean="0"/>
              <a:t>).</a:t>
            </a:r>
          </a:p>
          <a:p>
            <a:r>
              <a:rPr lang="pt-BR" dirty="0"/>
              <a:t>Para defender o </a:t>
            </a:r>
            <a:r>
              <a:rPr lang="pt-BR" dirty="0" err="1"/>
              <a:t>JavaScript</a:t>
            </a:r>
            <a:r>
              <a:rPr lang="pt-BR" dirty="0"/>
              <a:t> contra outras propostas, um protótipo foi criado por </a:t>
            </a:r>
            <a:r>
              <a:rPr lang="pt-BR" dirty="0" err="1"/>
              <a:t>Eich</a:t>
            </a:r>
            <a:r>
              <a:rPr lang="pt-BR" dirty="0"/>
              <a:t> em dez dias, </a:t>
            </a:r>
            <a:r>
              <a:rPr lang="pt-BR" b="1" dirty="0"/>
              <a:t>em Maio de 1995</a:t>
            </a:r>
            <a:r>
              <a:rPr lang="pt-BR" dirty="0"/>
              <a:t>. Marc </a:t>
            </a:r>
            <a:r>
              <a:rPr lang="pt-BR" dirty="0" err="1"/>
              <a:t>Andreesen</a:t>
            </a:r>
            <a:r>
              <a:rPr lang="pt-BR" dirty="0"/>
              <a:t> nomeou </a:t>
            </a:r>
            <a:r>
              <a:rPr lang="pt-BR" dirty="0" smtClean="0"/>
              <a:t>o </a:t>
            </a:r>
            <a:r>
              <a:rPr lang="pt-BR" dirty="0"/>
              <a:t>nome da linguagem </a:t>
            </a:r>
            <a:r>
              <a:rPr lang="pt-BR" dirty="0" smtClean="0"/>
              <a:t>para </a:t>
            </a:r>
            <a:r>
              <a:rPr lang="pt-BR" b="1" dirty="0" err="1"/>
              <a:t>LiveScript</a:t>
            </a:r>
            <a:r>
              <a:rPr lang="pt-BR" dirty="0"/>
              <a:t> por causa de patentes e porque vários produtos estavam levando o “Live” como sufixo.</a:t>
            </a:r>
            <a:endParaRPr lang="pt-BR" dirty="0" smtClean="0"/>
          </a:p>
          <a:p>
            <a:pPr fontAlgn="base"/>
            <a:r>
              <a:rPr lang="pt-BR" dirty="0" smtClean="0"/>
              <a:t>No final de Novembro de 1995, a versão 2.0B3 do </a:t>
            </a:r>
            <a:r>
              <a:rPr lang="pt-BR" dirty="0" err="1" smtClean="0"/>
              <a:t>Navigator</a:t>
            </a:r>
            <a:r>
              <a:rPr lang="pt-BR" dirty="0" smtClean="0"/>
              <a:t> saiu com a versão “de dez dias” sem muitas alterações.</a:t>
            </a:r>
          </a:p>
          <a:p>
            <a:pPr fontAlgn="base"/>
            <a:r>
              <a:rPr lang="pt-BR" dirty="0" smtClean="0"/>
              <a:t>No </a:t>
            </a:r>
            <a:r>
              <a:rPr lang="pt-BR" dirty="0"/>
              <a:t>começo de </a:t>
            </a:r>
            <a:r>
              <a:rPr lang="pt-BR" b="1" dirty="0"/>
              <a:t>Dezembro de 1995</a:t>
            </a:r>
            <a:r>
              <a:rPr lang="pt-BR" dirty="0"/>
              <a:t>, o Java estava no seu ápice e a linguagem foi renomeada para </a:t>
            </a:r>
            <a:r>
              <a:rPr lang="pt-BR" b="1" dirty="0" err="1"/>
              <a:t>JavaScript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0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- </a:t>
            </a:r>
            <a:r>
              <a:rPr lang="pt-BR" dirty="0" smtClean="0"/>
              <a:t>ECMA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/>
              <a:t>Depois que o </a:t>
            </a:r>
            <a:r>
              <a:rPr lang="pt-BR" b="1" dirty="0" err="1"/>
              <a:t>JavaScript</a:t>
            </a:r>
            <a:r>
              <a:rPr lang="pt-BR" b="1" dirty="0"/>
              <a:t> foi criado, a Microsoft criou, em Agosto de 1996, uma linguagem idêntica para ser usada no Internet Explorer 3. Para conter a ambição da Microsoft, a</a:t>
            </a:r>
            <a:r>
              <a:rPr lang="pt-BR" dirty="0"/>
              <a:t> </a:t>
            </a:r>
            <a:r>
              <a:rPr lang="pt-BR" b="1" dirty="0"/>
              <a:t>Netscape </a:t>
            </a:r>
            <a:r>
              <a:rPr lang="pt-BR" b="1" u="sng" dirty="0"/>
              <a:t>decidiu normatizar a linguagem através da organização ECMA </a:t>
            </a:r>
            <a:r>
              <a:rPr lang="pt-BR" b="1" u="sng" dirty="0" err="1"/>
              <a:t>International</a:t>
            </a:r>
            <a:r>
              <a:rPr lang="pt-BR" b="1" u="sng" dirty="0"/>
              <a:t>,</a:t>
            </a:r>
            <a:r>
              <a:rPr lang="pt-BR" b="1" dirty="0"/>
              <a:t> companhia que era especializada em padrões e normativas</a:t>
            </a:r>
            <a:r>
              <a:rPr lang="pt-BR" dirty="0" smtClean="0"/>
              <a:t>.</a:t>
            </a:r>
          </a:p>
          <a:p>
            <a:r>
              <a:rPr lang="pt-BR" dirty="0"/>
              <a:t>Os trabalhos em cima da normativa ECMA-262 começaram em Novembro de 1996. </a:t>
            </a:r>
            <a:r>
              <a:rPr lang="pt-BR" b="1" dirty="0"/>
              <a:t>O nome </a:t>
            </a:r>
            <a:r>
              <a:rPr lang="pt-BR" b="1" dirty="0" err="1"/>
              <a:t>JavaScript</a:t>
            </a:r>
            <a:r>
              <a:rPr lang="pt-BR" b="1" dirty="0"/>
              <a:t> já era patenteado pela Sun Microsystems </a:t>
            </a:r>
            <a:r>
              <a:rPr lang="pt-BR" dirty="0"/>
              <a:t>(hoje Oracle) </a:t>
            </a:r>
            <a:r>
              <a:rPr lang="pt-BR" b="1" dirty="0"/>
              <a:t>e não poderia ser usado</a:t>
            </a:r>
            <a:r>
              <a:rPr lang="pt-BR" dirty="0"/>
              <a:t>. Portanto, o </a:t>
            </a:r>
            <a:r>
              <a:rPr lang="pt-BR" b="1" dirty="0"/>
              <a:t>nome composto por ECMA e </a:t>
            </a:r>
            <a:r>
              <a:rPr lang="pt-BR" b="1" dirty="0" err="1"/>
              <a:t>JavaScript</a:t>
            </a:r>
            <a:r>
              <a:rPr lang="pt-BR" b="1" dirty="0"/>
              <a:t> foi usado</a:t>
            </a:r>
            <a:r>
              <a:rPr lang="pt-BR" dirty="0"/>
              <a:t>, resultando em </a:t>
            </a:r>
            <a:r>
              <a:rPr lang="pt-BR" b="1" dirty="0" err="1"/>
              <a:t>ECMAScript</a:t>
            </a:r>
            <a:r>
              <a:rPr lang="pt-BR" dirty="0" smtClean="0"/>
              <a:t>.</a:t>
            </a:r>
          </a:p>
          <a:p>
            <a:r>
              <a:rPr lang="pt-BR" b="1" dirty="0"/>
              <a:t>Mesmo com esse nome, até hoje a linguagem é conhecida carinhosamente por </a:t>
            </a:r>
            <a:r>
              <a:rPr lang="pt-BR" b="1" dirty="0" err="1"/>
              <a:t>JavaScript</a:t>
            </a:r>
            <a:r>
              <a:rPr lang="pt-BR" b="1" dirty="0"/>
              <a:t>. </a:t>
            </a:r>
            <a:r>
              <a:rPr lang="pt-BR" b="1" dirty="0" err="1"/>
              <a:t>ECMAScript</a:t>
            </a:r>
            <a:r>
              <a:rPr lang="pt-BR" b="1" dirty="0"/>
              <a:t> só é usado para se referir às versões da linguagem.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0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- ECMA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 uma maneira geral, é possível dizer que o </a:t>
            </a:r>
            <a:r>
              <a:rPr lang="pt-BR" b="1" dirty="0"/>
              <a:t>ECMA se assemelha a um projeto arquitetônico, enquanto o </a:t>
            </a:r>
            <a:r>
              <a:rPr lang="pt-BR" b="1" dirty="0" err="1"/>
              <a:t>JavaScript</a:t>
            </a:r>
            <a:r>
              <a:rPr lang="pt-BR" b="1" dirty="0"/>
              <a:t> já é o prédio finalizado</a:t>
            </a:r>
            <a:r>
              <a:rPr lang="pt-BR" dirty="0"/>
              <a:t>, levando em consideração todas as especificações do projeto para que pudesse sair conforme o planejado. 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3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/>
              <a:t> - ECMA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210938"/>
              </p:ext>
            </p:extLst>
          </p:nvPr>
        </p:nvGraphicFramePr>
        <p:xfrm>
          <a:off x="4336359" y="1942107"/>
          <a:ext cx="3519281" cy="37626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1030"/>
                <a:gridCol w="2438251"/>
              </a:tblGrid>
              <a:tr h="258635"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dirty="0">
                          <a:effectLst/>
                        </a:rPr>
                        <a:t>Ano</a:t>
                      </a:r>
                    </a:p>
                  </a:txBody>
                  <a:tcPr marL="86704" marR="43352" marT="43352" marB="4335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>
                          <a:effectLst/>
                        </a:rPr>
                        <a:t>Nome</a:t>
                      </a:r>
                    </a:p>
                  </a:txBody>
                  <a:tcPr marL="43352" marR="43352" marT="43352" marB="43352"/>
                </a:tc>
              </a:tr>
              <a:tr h="258635"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dirty="0">
                          <a:effectLst/>
                        </a:rPr>
                        <a:t>1997</a:t>
                      </a:r>
                    </a:p>
                  </a:txBody>
                  <a:tcPr marL="86704" marR="43352" marT="43352" marB="4335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>
                          <a:effectLst/>
                        </a:rPr>
                        <a:t>ECMAScript 1</a:t>
                      </a:r>
                    </a:p>
                  </a:txBody>
                  <a:tcPr marL="43352" marR="43352" marT="43352" marB="43352"/>
                </a:tc>
              </a:tr>
              <a:tr h="198811"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>
                          <a:effectLst/>
                        </a:rPr>
                        <a:t>1998</a:t>
                      </a:r>
                    </a:p>
                  </a:txBody>
                  <a:tcPr marL="86704" marR="43352" marT="43352" marB="4335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dirty="0" err="1">
                          <a:effectLst/>
                        </a:rPr>
                        <a:t>ECMAScript</a:t>
                      </a:r>
                      <a:r>
                        <a:rPr lang="pt-BR" sz="1050" dirty="0">
                          <a:effectLst/>
                        </a:rPr>
                        <a:t> 2</a:t>
                      </a:r>
                    </a:p>
                  </a:txBody>
                  <a:tcPr marL="43352" marR="43352" marT="43352" marB="43352"/>
                </a:tc>
              </a:tr>
              <a:tr h="284672"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dirty="0">
                          <a:effectLst/>
                        </a:rPr>
                        <a:t>1999</a:t>
                      </a:r>
                    </a:p>
                  </a:txBody>
                  <a:tcPr marL="86704" marR="43352" marT="43352" marB="4335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>
                          <a:effectLst/>
                        </a:rPr>
                        <a:t>ECMAScript 3</a:t>
                      </a:r>
                    </a:p>
                  </a:txBody>
                  <a:tcPr marL="43352" marR="43352" marT="43352" marB="43352"/>
                </a:tc>
              </a:tr>
              <a:tr h="200268"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dirty="0" smtClean="0">
                          <a:effectLst/>
                        </a:rPr>
                        <a:t>(Não foi lançado)</a:t>
                      </a:r>
                      <a:endParaRPr lang="pt-BR" sz="1050" dirty="0">
                        <a:effectLst/>
                      </a:endParaRPr>
                    </a:p>
                  </a:txBody>
                  <a:tcPr marL="86704" marR="43352" marT="43352" marB="4335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dirty="0" err="1">
                          <a:effectLst/>
                        </a:rPr>
                        <a:t>ECMAScript</a:t>
                      </a:r>
                      <a:r>
                        <a:rPr lang="pt-BR" sz="1050" dirty="0">
                          <a:effectLst/>
                        </a:rPr>
                        <a:t> </a:t>
                      </a:r>
                      <a:r>
                        <a:rPr lang="pt-BR" sz="1050" dirty="0" smtClean="0">
                          <a:effectLst/>
                        </a:rPr>
                        <a:t>4</a:t>
                      </a:r>
                      <a:endParaRPr lang="pt-BR" sz="1050" dirty="0">
                        <a:effectLst/>
                      </a:endParaRPr>
                    </a:p>
                  </a:txBody>
                  <a:tcPr marL="43352" marR="43352" marT="43352" marB="43352"/>
                </a:tc>
              </a:tr>
              <a:tr h="198408"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dirty="0">
                          <a:effectLst/>
                        </a:rPr>
                        <a:t>2009</a:t>
                      </a:r>
                    </a:p>
                  </a:txBody>
                  <a:tcPr marL="86704" marR="43352" marT="43352" marB="4335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dirty="0" err="1">
                          <a:effectLst/>
                        </a:rPr>
                        <a:t>ECMAScript</a:t>
                      </a:r>
                      <a:r>
                        <a:rPr lang="pt-BR" sz="1050" dirty="0">
                          <a:effectLst/>
                        </a:rPr>
                        <a:t> 5</a:t>
                      </a:r>
                    </a:p>
                  </a:txBody>
                  <a:tcPr marL="43352" marR="43352" marT="43352" marB="43352"/>
                </a:tc>
              </a:tr>
              <a:tr h="191642"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>
                          <a:effectLst/>
                        </a:rPr>
                        <a:t>2011</a:t>
                      </a:r>
                    </a:p>
                  </a:txBody>
                  <a:tcPr marL="86704" marR="43352" marT="43352" marB="4335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>
                          <a:effectLst/>
                        </a:rPr>
                        <a:t>ECMAScript 5.1</a:t>
                      </a:r>
                    </a:p>
                  </a:txBody>
                  <a:tcPr marL="43352" marR="43352" marT="43352" marB="43352"/>
                </a:tc>
              </a:tr>
              <a:tr h="231171"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dirty="0">
                          <a:effectLst/>
                        </a:rPr>
                        <a:t>2015</a:t>
                      </a:r>
                    </a:p>
                  </a:txBody>
                  <a:tcPr marL="86704" marR="43352" marT="43352" marB="4335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>
                          <a:effectLst/>
                        </a:rPr>
                        <a:t>ECMAScript 6</a:t>
                      </a:r>
                    </a:p>
                  </a:txBody>
                  <a:tcPr marL="43352" marR="43352" marT="43352" marB="43352"/>
                </a:tc>
              </a:tr>
              <a:tr h="189781"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dirty="0">
                          <a:effectLst/>
                        </a:rPr>
                        <a:t>2016</a:t>
                      </a:r>
                    </a:p>
                  </a:txBody>
                  <a:tcPr marL="86704" marR="43352" marT="43352" marB="4335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>
                          <a:effectLst/>
                        </a:rPr>
                        <a:t>ECMAScript 7</a:t>
                      </a:r>
                    </a:p>
                  </a:txBody>
                  <a:tcPr marL="43352" marR="43352" marT="43352" marB="43352"/>
                </a:tc>
              </a:tr>
              <a:tr h="191642"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kern="1200" dirty="0" smtClean="0">
                          <a:effectLst/>
                        </a:rPr>
                        <a:t>2017</a:t>
                      </a:r>
                      <a:endParaRPr lang="pt-B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704" marR="43352" marT="43352" marB="4335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kern="1200" dirty="0" err="1" smtClean="0">
                          <a:effectLst/>
                        </a:rPr>
                        <a:t>ECMAScript</a:t>
                      </a:r>
                      <a:r>
                        <a:rPr lang="pt-BR" sz="1050" kern="1200" dirty="0" smtClean="0">
                          <a:effectLst/>
                        </a:rPr>
                        <a:t> 8</a:t>
                      </a:r>
                      <a:endParaRPr lang="pt-B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352" marR="43352" marT="43352" marB="43352"/>
                </a:tc>
              </a:tr>
              <a:tr h="170786"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dirty="0" smtClean="0">
                          <a:effectLst/>
                        </a:rPr>
                        <a:t>2018</a:t>
                      </a:r>
                      <a:endParaRPr lang="pt-BR" sz="1050" dirty="0">
                        <a:effectLst/>
                      </a:endParaRPr>
                    </a:p>
                  </a:txBody>
                  <a:tcPr marL="86704" marR="43352" marT="43352" marB="4335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dirty="0" err="1" smtClean="0">
                          <a:effectLst/>
                        </a:rPr>
                        <a:t>ECMAScript</a:t>
                      </a:r>
                      <a:r>
                        <a:rPr lang="pt-BR" sz="1050" baseline="0" dirty="0" smtClean="0">
                          <a:effectLst/>
                        </a:rPr>
                        <a:t> 9</a:t>
                      </a:r>
                      <a:endParaRPr lang="pt-BR" sz="1050" dirty="0">
                        <a:effectLst/>
                      </a:endParaRPr>
                    </a:p>
                  </a:txBody>
                  <a:tcPr marL="43352" marR="43352" marT="43352" marB="43352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dirty="0" smtClean="0">
                          <a:effectLst/>
                        </a:rPr>
                        <a:t>2019</a:t>
                      </a:r>
                      <a:endParaRPr lang="pt-BR" sz="1050" dirty="0">
                        <a:effectLst/>
                      </a:endParaRPr>
                    </a:p>
                  </a:txBody>
                  <a:tcPr marL="86704" marR="43352" marT="43352" marB="4335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dirty="0" err="1" smtClean="0">
                          <a:effectLst/>
                        </a:rPr>
                        <a:t>ECMAScript</a:t>
                      </a:r>
                      <a:r>
                        <a:rPr lang="pt-BR" sz="1050" baseline="0" dirty="0" smtClean="0">
                          <a:effectLst/>
                        </a:rPr>
                        <a:t> 10</a:t>
                      </a:r>
                      <a:endParaRPr lang="pt-BR" sz="1050" dirty="0">
                        <a:effectLst/>
                      </a:endParaRPr>
                    </a:p>
                  </a:txBody>
                  <a:tcPr marL="43352" marR="43352" marT="43352" marB="43352"/>
                </a:tc>
              </a:tr>
              <a:tr h="172207"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dirty="0" smtClean="0">
                          <a:effectLst/>
                        </a:rPr>
                        <a:t>2020</a:t>
                      </a:r>
                      <a:endParaRPr lang="pt-BR" sz="1050" dirty="0">
                        <a:effectLst/>
                      </a:endParaRPr>
                    </a:p>
                  </a:txBody>
                  <a:tcPr marL="86704" marR="43352" marT="43352" marB="4335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dirty="0" err="1" smtClean="0">
                          <a:effectLst/>
                        </a:rPr>
                        <a:t>ECMAScript</a:t>
                      </a:r>
                      <a:r>
                        <a:rPr lang="pt-BR" sz="1050" baseline="0" dirty="0" smtClean="0">
                          <a:effectLst/>
                        </a:rPr>
                        <a:t> 11</a:t>
                      </a:r>
                      <a:endParaRPr lang="pt-BR" sz="1050" dirty="0">
                        <a:effectLst/>
                      </a:endParaRPr>
                    </a:p>
                  </a:txBody>
                  <a:tcPr marL="43352" marR="43352" marT="43352" marB="43352"/>
                </a:tc>
              </a:tr>
              <a:tr h="151351"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dirty="0" smtClean="0">
                          <a:effectLst/>
                        </a:rPr>
                        <a:t>2021</a:t>
                      </a:r>
                      <a:endParaRPr lang="pt-BR" sz="1050" dirty="0">
                        <a:effectLst/>
                      </a:endParaRPr>
                    </a:p>
                  </a:txBody>
                  <a:tcPr marL="86704" marR="43352" marT="43352" marB="4335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dirty="0" err="1" smtClean="0">
                          <a:effectLst/>
                        </a:rPr>
                        <a:t>ECMAScript</a:t>
                      </a:r>
                      <a:r>
                        <a:rPr lang="pt-BR" sz="1050" baseline="0" dirty="0" smtClean="0">
                          <a:effectLst/>
                        </a:rPr>
                        <a:t> 12</a:t>
                      </a:r>
                      <a:endParaRPr lang="pt-BR" sz="1050" dirty="0">
                        <a:effectLst/>
                      </a:endParaRPr>
                    </a:p>
                  </a:txBody>
                  <a:tcPr marL="43352" marR="43352" marT="43352" marB="43352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dirty="0" smtClean="0">
                          <a:effectLst/>
                        </a:rPr>
                        <a:t>2022</a:t>
                      </a:r>
                      <a:endParaRPr lang="pt-BR" sz="1050" dirty="0">
                        <a:effectLst/>
                      </a:endParaRPr>
                    </a:p>
                  </a:txBody>
                  <a:tcPr marL="86704" marR="43352" marT="43352" marB="4335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dirty="0" err="1" smtClean="0">
                          <a:effectLst/>
                        </a:rPr>
                        <a:t>ECMAScript</a:t>
                      </a:r>
                      <a:r>
                        <a:rPr lang="pt-BR" sz="1050" dirty="0" smtClean="0">
                          <a:effectLst/>
                        </a:rPr>
                        <a:t> 13</a:t>
                      </a:r>
                      <a:endParaRPr lang="pt-BR" sz="1050" dirty="0">
                        <a:effectLst/>
                      </a:endParaRPr>
                    </a:p>
                  </a:txBody>
                  <a:tcPr marL="43352" marR="43352" marT="43352" marB="43352"/>
                </a:tc>
              </a:tr>
            </a:tbl>
          </a:graphicData>
        </a:graphic>
      </p:graphicFrame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62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</TotalTime>
  <Words>1577</Words>
  <Application>Microsoft Office PowerPoint</Application>
  <PresentationFormat>Widescreen</PresentationFormat>
  <Paragraphs>296</Paragraphs>
  <Slides>43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JavaScript - Surgimento</vt:lpstr>
      <vt:lpstr>JavaScript - Surgimento</vt:lpstr>
      <vt:lpstr>JavaScript - Surgimento</vt:lpstr>
      <vt:lpstr>JavaScript - Surgimento</vt:lpstr>
      <vt:lpstr>JavaScript - ECMA</vt:lpstr>
      <vt:lpstr>JavaScript - ECMA</vt:lpstr>
      <vt:lpstr>JavaScript - ECMA</vt:lpstr>
      <vt:lpstr>JavaScript (ECMAScript)</vt:lpstr>
      <vt:lpstr>JavaScript</vt:lpstr>
      <vt:lpstr>JavaScript</vt:lpstr>
      <vt:lpstr>Adicionando no código</vt:lpstr>
      <vt:lpstr>Adicionando no código</vt:lpstr>
      <vt:lpstr>Adicionando no código</vt:lpstr>
      <vt:lpstr>Adicionando no código</vt:lpstr>
      <vt:lpstr>async</vt:lpstr>
      <vt:lpstr>async</vt:lpstr>
      <vt:lpstr>defer</vt:lpstr>
      <vt:lpstr>async e defer</vt:lpstr>
      <vt:lpstr>JavaScript - Resumo</vt:lpstr>
      <vt:lpstr>Exemplo</vt:lpstr>
      <vt:lpstr>Exemplo – Get value by Id</vt:lpstr>
      <vt:lpstr>Exemplo – Set Value by Id</vt:lpstr>
      <vt:lpstr>Exemplo – Set Value by Id</vt:lpstr>
      <vt:lpstr>Variáveis</vt:lpstr>
      <vt:lpstr>Exemplo</vt:lpstr>
      <vt:lpstr>Declaração de variáveis</vt:lpstr>
      <vt:lpstr>Declaração de variáveis</vt:lpstr>
      <vt:lpstr>Operadores</vt:lpstr>
      <vt:lpstr>Tipos primitivos</vt:lpstr>
      <vt:lpstr>Null vs. Undefined</vt:lpstr>
      <vt:lpstr>== vs. ===</vt:lpstr>
      <vt:lpstr>Operadores lógicos</vt:lpstr>
      <vt:lpstr>Loop</vt:lpstr>
      <vt:lpstr>Vetor</vt:lpstr>
      <vt:lpstr>Objeto</vt:lpstr>
      <vt:lpstr>Objeto</vt:lpstr>
      <vt:lpstr>JQuery</vt:lpstr>
      <vt:lpstr>Jquery</vt:lpstr>
      <vt:lpstr>Alguns seletores</vt:lpstr>
      <vt:lpstr>Exemplo</vt:lpstr>
      <vt:lpstr>Loop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Conta da Microsoft</cp:lastModifiedBy>
  <cp:revision>113</cp:revision>
  <dcterms:created xsi:type="dcterms:W3CDTF">2019-03-06T21:04:18Z</dcterms:created>
  <dcterms:modified xsi:type="dcterms:W3CDTF">2022-09-20T18:14:10Z</dcterms:modified>
</cp:coreProperties>
</file>