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3" r:id="rId2"/>
    <p:sldId id="274" r:id="rId3"/>
    <p:sldId id="257" r:id="rId4"/>
    <p:sldId id="258" r:id="rId5"/>
    <p:sldId id="289" r:id="rId6"/>
    <p:sldId id="269" r:id="rId7"/>
    <p:sldId id="268" r:id="rId8"/>
    <p:sldId id="270" r:id="rId9"/>
    <p:sldId id="271" r:id="rId10"/>
    <p:sldId id="259" r:id="rId11"/>
    <p:sldId id="260" r:id="rId12"/>
    <p:sldId id="261" r:id="rId13"/>
    <p:sldId id="262" r:id="rId14"/>
    <p:sldId id="264" r:id="rId15"/>
    <p:sldId id="263" r:id="rId16"/>
    <p:sldId id="265" r:id="rId17"/>
    <p:sldId id="266" r:id="rId18"/>
    <p:sldId id="267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7" r:id="rId29"/>
    <p:sldId id="288" r:id="rId30"/>
    <p:sldId id="290" r:id="rId31"/>
    <p:sldId id="291" r:id="rId32"/>
    <p:sldId id="285" r:id="rId33"/>
    <p:sldId id="292" r:id="rId34"/>
    <p:sldId id="296" r:id="rId35"/>
    <p:sldId id="293" r:id="rId36"/>
    <p:sldId id="297" r:id="rId37"/>
    <p:sldId id="294" r:id="rId38"/>
    <p:sldId id="295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Fernando de Moraes Moreno" initials="RFdMM" lastIdx="1" clrIdx="0">
    <p:extLst>
      <p:ext uri="{19B8F6BF-5375-455C-9EA6-DF929625EA0E}">
        <p15:presenceInfo xmlns:p15="http://schemas.microsoft.com/office/powerpoint/2012/main" userId="S-1-5-21-1027814395-3883703060-1772114526-9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400" autoAdjust="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25FB-0429-46A6-A8BA-DAA84B00FDF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1F90-98B3-4E36-97A9-279CA351D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0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Tipagem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estática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significa que os tipos das variáveis de um programa são explicitamente definidos no código e, portanto, conhecidos/checados em tempo de compilação.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9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1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0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6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0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56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6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239F-F249-4346-866C-D1713C8F8D4D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8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2.emf"/><Relationship Id="rId4" Type="http://schemas.openxmlformats.org/officeDocument/2006/relationships/hyperlink" Target="https://code.visualstudio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Class" TargetMode="External"/><Relationship Id="rId2" Type="http://schemas.openxmlformats.org/officeDocument/2006/relationships/hyperlink" Target="https://angular.io/api/common/NgOptimizedIm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2.emf"/><Relationship Id="rId4" Type="http://schemas.openxmlformats.org/officeDocument/2006/relationships/hyperlink" Target="https://angular.io/api/forms/NgMode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cli/doc" TargetMode="External"/><Relationship Id="rId13" Type="http://schemas.openxmlformats.org/officeDocument/2006/relationships/hyperlink" Target="https://angular.io/cli/lint" TargetMode="External"/><Relationship Id="rId18" Type="http://schemas.openxmlformats.org/officeDocument/2006/relationships/hyperlink" Target="https://angular.io/cli/update" TargetMode="External"/><Relationship Id="rId3" Type="http://schemas.openxmlformats.org/officeDocument/2006/relationships/hyperlink" Target="https://angular.io/cli/analytics" TargetMode="External"/><Relationship Id="rId21" Type="http://schemas.openxmlformats.org/officeDocument/2006/relationships/image" Target="../media/image2.emf"/><Relationship Id="rId7" Type="http://schemas.openxmlformats.org/officeDocument/2006/relationships/hyperlink" Target="https://angular.io/cli/deploy" TargetMode="External"/><Relationship Id="rId12" Type="http://schemas.openxmlformats.org/officeDocument/2006/relationships/hyperlink" Target="https://angular.io/cli/help" TargetMode="External"/><Relationship Id="rId17" Type="http://schemas.openxmlformats.org/officeDocument/2006/relationships/hyperlink" Target="https://angular.io/cli/test" TargetMode="External"/><Relationship Id="rId2" Type="http://schemas.openxmlformats.org/officeDocument/2006/relationships/hyperlink" Target="https://angular.io/cli/add" TargetMode="External"/><Relationship Id="rId16" Type="http://schemas.openxmlformats.org/officeDocument/2006/relationships/hyperlink" Target="https://angular.io/cli/serve" TargetMode="External"/><Relationship Id="rId20" Type="http://schemas.openxmlformats.org/officeDocument/2006/relationships/hyperlink" Target="https://angular.io/cli/ver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cli/config" TargetMode="External"/><Relationship Id="rId11" Type="http://schemas.openxmlformats.org/officeDocument/2006/relationships/hyperlink" Target="https://angular.io/cli/generate" TargetMode="External"/><Relationship Id="rId5" Type="http://schemas.openxmlformats.org/officeDocument/2006/relationships/hyperlink" Target="https://angular.io/cli/build" TargetMode="External"/><Relationship Id="rId15" Type="http://schemas.openxmlformats.org/officeDocument/2006/relationships/hyperlink" Target="https://angular.io/cli/run" TargetMode="External"/><Relationship Id="rId10" Type="http://schemas.openxmlformats.org/officeDocument/2006/relationships/hyperlink" Target="https://angular.io/cli/extract-i18n" TargetMode="External"/><Relationship Id="rId19" Type="http://schemas.openxmlformats.org/officeDocument/2006/relationships/hyperlink" Target="https://update.angular.io/" TargetMode="External"/><Relationship Id="rId4" Type="http://schemas.openxmlformats.org/officeDocument/2006/relationships/hyperlink" Target="https://angular.io/cli/usage-analytics-gathering" TargetMode="External"/><Relationship Id="rId9" Type="http://schemas.openxmlformats.org/officeDocument/2006/relationships/hyperlink" Target="https://angular.io/cli/e2e" TargetMode="External"/><Relationship Id="rId14" Type="http://schemas.openxmlformats.org/officeDocument/2006/relationships/hyperlink" Target="https://angular.io/cli/new" TargetMode="External"/><Relationship Id="rId2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TypeScript</a:t>
            </a:r>
            <a:r>
              <a:rPr lang="pt-BR" dirty="0" smtClean="0"/>
              <a:t> </a:t>
            </a:r>
            <a:r>
              <a:rPr lang="pt-BR" dirty="0"/>
              <a:t>é uma linguagem de programação fortemente </a:t>
            </a:r>
            <a:r>
              <a:rPr lang="pt-BR" dirty="0" err="1"/>
              <a:t>tipada</a:t>
            </a:r>
            <a:r>
              <a:rPr lang="pt-BR" dirty="0"/>
              <a:t> que se baseia em </a:t>
            </a:r>
            <a:r>
              <a:rPr lang="pt-BR" dirty="0" err="1" smtClean="0"/>
              <a:t>JavaScript</a:t>
            </a:r>
            <a:r>
              <a:rPr lang="pt-BR" dirty="0" smtClean="0"/>
              <a:t>. </a:t>
            </a:r>
          </a:p>
          <a:p>
            <a:r>
              <a:rPr lang="pt-BR" dirty="0" smtClean="0"/>
              <a:t>Ele adiciona </a:t>
            </a:r>
            <a:r>
              <a:rPr lang="pt-BR" dirty="0"/>
              <a:t>sintaxe adicional ao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  <a:p>
            <a:r>
              <a:rPr lang="pt-BR" dirty="0"/>
              <a:t>O código </a:t>
            </a:r>
            <a:r>
              <a:rPr lang="pt-BR" dirty="0" err="1"/>
              <a:t>TypeScript</a:t>
            </a:r>
            <a:r>
              <a:rPr lang="pt-BR" dirty="0"/>
              <a:t> é convertido em </a:t>
            </a:r>
            <a:r>
              <a:rPr lang="pt-BR" dirty="0" err="1"/>
              <a:t>JavaScript</a:t>
            </a:r>
            <a:r>
              <a:rPr lang="pt-BR" dirty="0"/>
              <a:t>, que </a:t>
            </a:r>
            <a:r>
              <a:rPr lang="pt-BR" b="1" dirty="0"/>
              <a:t>é executado em qualquer lugar que o </a:t>
            </a:r>
            <a:r>
              <a:rPr lang="pt-BR" b="1" dirty="0" err="1"/>
              <a:t>JavaScript</a:t>
            </a:r>
            <a:r>
              <a:rPr lang="pt-BR" b="1" dirty="0"/>
              <a:t> seja </a:t>
            </a:r>
            <a:r>
              <a:rPr lang="pt-BR" b="1" dirty="0" smtClean="0"/>
              <a:t>executado</a:t>
            </a:r>
            <a:r>
              <a:rPr lang="pt-BR" dirty="0" smtClean="0"/>
              <a:t>: </a:t>
            </a:r>
            <a:r>
              <a:rPr lang="pt-BR" dirty="0"/>
              <a:t>em um navegador, em Node.js </a:t>
            </a:r>
            <a:r>
              <a:rPr lang="pt-BR" dirty="0" smtClean="0"/>
              <a:t>entre outros.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 principal vantagem do </a:t>
            </a:r>
            <a:r>
              <a:rPr lang="pt-BR" dirty="0" err="1"/>
              <a:t>TypeScript</a:t>
            </a:r>
            <a:r>
              <a:rPr lang="pt-BR" dirty="0"/>
              <a:t> em relação ao </a:t>
            </a:r>
            <a:r>
              <a:rPr lang="pt-BR" dirty="0" err="1" smtClean="0"/>
              <a:t>JavaScript</a:t>
            </a:r>
            <a:r>
              <a:rPr lang="pt-BR" dirty="0" smtClean="0"/>
              <a:t>, é adição de recursos </a:t>
            </a:r>
            <a:r>
              <a:rPr lang="pt-BR" dirty="0"/>
              <a:t>importantes e úteis para a construção de projetos em larga escala, </a:t>
            </a:r>
            <a:r>
              <a:rPr lang="pt-BR" dirty="0" smtClean="0"/>
              <a:t>como:</a:t>
            </a:r>
          </a:p>
          <a:p>
            <a:pPr lvl="1"/>
            <a:r>
              <a:rPr lang="pt-BR" dirty="0" err="1" smtClean="0"/>
              <a:t>Tipagem</a:t>
            </a:r>
            <a:r>
              <a:rPr lang="pt-BR" dirty="0" smtClean="0"/>
              <a:t> </a:t>
            </a:r>
            <a:r>
              <a:rPr lang="pt-BR" dirty="0"/>
              <a:t>estática, forte e </a:t>
            </a:r>
            <a:r>
              <a:rPr lang="pt-BR" dirty="0" smtClean="0"/>
              <a:t>automática</a:t>
            </a:r>
          </a:p>
          <a:p>
            <a:pPr lvl="1"/>
            <a:r>
              <a:rPr lang="pt-BR" dirty="0" smtClean="0"/>
              <a:t>Orientação </a:t>
            </a:r>
            <a:r>
              <a:rPr lang="pt-BR" dirty="0"/>
              <a:t>a </a:t>
            </a:r>
            <a:r>
              <a:rPr lang="pt-BR" dirty="0" smtClean="0"/>
              <a:t>objetos</a:t>
            </a:r>
          </a:p>
          <a:p>
            <a:pPr lvl="1"/>
            <a:r>
              <a:rPr lang="pt-BR" dirty="0" smtClean="0"/>
              <a:t>E </a:t>
            </a:r>
            <a:r>
              <a:rPr lang="pt-BR" dirty="0"/>
              <a:t>a possibilidade de descobrir e corrigir erros em tempo real durante o desenvolvimento</a:t>
            </a:r>
            <a:r>
              <a:rPr lang="pt-BR" dirty="0" smtClean="0"/>
              <a:t>.</a:t>
            </a:r>
          </a:p>
          <a:p>
            <a:r>
              <a:rPr lang="pt-BR" dirty="0"/>
              <a:t>Apesar de ter sido criado pela Microsoft, o </a:t>
            </a:r>
            <a:r>
              <a:rPr lang="pt-BR" dirty="0" err="1"/>
              <a:t>TypeScript</a:t>
            </a:r>
            <a:r>
              <a:rPr lang="pt-BR" dirty="0"/>
              <a:t> é um projeto de código-aberto, com intensa participação da comunidade. Você pode saber mais sobre a linguagem, ler a documentação e testar sua utilização diretamente no navegador pelo </a:t>
            </a:r>
            <a:r>
              <a:rPr lang="pt-BR" u="sng" dirty="0">
                <a:hlinkClick r:id="rId3"/>
              </a:rPr>
              <a:t>site oficial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RESUMINDO: </a:t>
            </a:r>
            <a:r>
              <a:rPr lang="pt-BR" dirty="0"/>
              <a:t>T</a:t>
            </a:r>
            <a:r>
              <a:rPr lang="pt-BR" dirty="0" smtClean="0"/>
              <a:t>emos </a:t>
            </a:r>
            <a:r>
              <a:rPr lang="pt-BR" dirty="0"/>
              <a:t>todas as funcionalidades do </a:t>
            </a:r>
            <a:r>
              <a:rPr lang="pt-BR" dirty="0" err="1"/>
              <a:t>Javascript</a:t>
            </a:r>
            <a:r>
              <a:rPr lang="pt-BR" dirty="0"/>
              <a:t> no </a:t>
            </a:r>
            <a:r>
              <a:rPr lang="pt-BR" dirty="0" err="1"/>
              <a:t>Typescript</a:t>
            </a:r>
            <a:r>
              <a:rPr lang="pt-BR" dirty="0"/>
              <a:t> acrescidas de várias outras funcionalidades que caracterizam o </a:t>
            </a:r>
            <a:r>
              <a:rPr lang="pt-BR" dirty="0" err="1"/>
              <a:t>Typescript</a:t>
            </a:r>
            <a:r>
              <a:rPr lang="pt-BR" dirty="0" smtClean="0"/>
              <a:t>. </a:t>
            </a:r>
            <a:r>
              <a:rPr lang="pt-BR" dirty="0"/>
              <a:t>N</a:t>
            </a:r>
            <a:r>
              <a:rPr lang="pt-BR" dirty="0" smtClean="0"/>
              <a:t>a </a:t>
            </a:r>
            <a:r>
              <a:rPr lang="pt-BR" dirty="0"/>
              <a:t>hora de compilar o código, </a:t>
            </a:r>
            <a:r>
              <a:rPr lang="pt-BR" b="1" dirty="0"/>
              <a:t>todo </a:t>
            </a:r>
            <a:r>
              <a:rPr lang="pt-BR" b="1" dirty="0" err="1"/>
              <a:t>Typescript</a:t>
            </a:r>
            <a:r>
              <a:rPr lang="pt-BR" b="1" dirty="0"/>
              <a:t> é convertido/</a:t>
            </a:r>
            <a:r>
              <a:rPr lang="pt-BR" b="1" dirty="0" err="1"/>
              <a:t>transpilado</a:t>
            </a:r>
            <a:r>
              <a:rPr lang="pt-BR" b="1" dirty="0"/>
              <a:t> para </a:t>
            </a:r>
            <a:r>
              <a:rPr lang="pt-BR" b="1" dirty="0" err="1"/>
              <a:t>Javascript</a:t>
            </a:r>
            <a:r>
              <a:rPr lang="pt-BR" b="1" dirty="0"/>
              <a:t>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8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TypeScript</a:t>
            </a:r>
            <a:r>
              <a:rPr lang="pt-BR" dirty="0" smtClean="0"/>
              <a:t>: </a:t>
            </a:r>
            <a:r>
              <a:rPr lang="pt-BR" dirty="0" err="1" smtClean="0"/>
              <a:t>tipagem</a:t>
            </a:r>
            <a:r>
              <a:rPr lang="pt-BR" dirty="0" smtClean="0"/>
              <a:t> estática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TypeScript</a:t>
            </a:r>
            <a:r>
              <a:rPr lang="pt-BR" dirty="0"/>
              <a:t>, os tipos são inferidos de forma implícita, mas também podemos explicitar o tipo. </a:t>
            </a:r>
            <a:endParaRPr lang="pt-BR" dirty="0" smtClean="0"/>
          </a:p>
          <a:p>
            <a:r>
              <a:rPr lang="pt-BR" dirty="0" smtClean="0"/>
              <a:t>Por exemplo:</a:t>
            </a:r>
          </a:p>
          <a:p>
            <a:pPr lvl="1"/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numeroQualquer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 smtClean="0"/>
              <a:t>;</a:t>
            </a:r>
          </a:p>
          <a:p>
            <a:r>
              <a:rPr lang="pt-BR" dirty="0"/>
              <a:t>Devido a </a:t>
            </a:r>
            <a:r>
              <a:rPr lang="pt-BR" dirty="0" err="1"/>
              <a:t>tipagem</a:t>
            </a:r>
            <a:r>
              <a:rPr lang="pt-BR" dirty="0"/>
              <a:t> estática, se tentarmos atribuir um valor do tipo </a:t>
            </a:r>
            <a:r>
              <a:rPr lang="pt-BR" dirty="0" err="1"/>
              <a:t>string</a:t>
            </a:r>
            <a:r>
              <a:rPr lang="pt-BR" dirty="0"/>
              <a:t> ao atributo </a:t>
            </a:r>
            <a:r>
              <a:rPr lang="pt-BR" dirty="0" err="1"/>
              <a:t>numeroQualquer</a:t>
            </a:r>
            <a:r>
              <a:rPr lang="pt-BR" dirty="0"/>
              <a:t>, receberemos um erro.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9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TypeScript</a:t>
            </a:r>
            <a:r>
              <a:rPr lang="pt-BR" dirty="0" smtClean="0"/>
              <a:t>: </a:t>
            </a:r>
            <a:r>
              <a:rPr lang="pt-BR" dirty="0" err="1" smtClean="0"/>
              <a:t>tipagem</a:t>
            </a:r>
            <a:r>
              <a:rPr lang="pt-BR" dirty="0" smtClean="0"/>
              <a:t> estática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 exemplo (</a:t>
            </a:r>
            <a:r>
              <a:rPr lang="pt-BR" dirty="0" err="1" smtClean="0"/>
              <a:t>tipagem</a:t>
            </a:r>
            <a:r>
              <a:rPr lang="pt-BR" dirty="0" smtClean="0"/>
              <a:t> implícita)</a:t>
            </a:r>
          </a:p>
          <a:p>
            <a:pPr lvl="1"/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smtClean="0"/>
              <a:t>frase= ‘teste’; </a:t>
            </a:r>
          </a:p>
          <a:p>
            <a:pPr lvl="1"/>
            <a:r>
              <a:rPr lang="pt-BR" dirty="0" smtClean="0"/>
              <a:t>frase </a:t>
            </a:r>
            <a:r>
              <a:rPr lang="pt-BR" dirty="0"/>
              <a:t>= 98.5; // não é válido a atribuição do tipo </a:t>
            </a:r>
            <a:r>
              <a:rPr lang="pt-BR" dirty="0" err="1"/>
              <a:t>number</a:t>
            </a:r>
            <a:r>
              <a:rPr lang="pt-BR" dirty="0"/>
              <a:t> para um tipo </a:t>
            </a:r>
            <a:r>
              <a:rPr lang="pt-BR" dirty="0" err="1"/>
              <a:t>string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dados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Number</a:t>
            </a:r>
            <a:r>
              <a:rPr lang="pt-BR" dirty="0" smtClean="0"/>
              <a:t>: Todos os números com ou sem ponto flutuante.</a:t>
            </a:r>
          </a:p>
          <a:p>
            <a:r>
              <a:rPr lang="pt-BR" dirty="0" err="1" smtClean="0"/>
              <a:t>String</a:t>
            </a:r>
            <a:r>
              <a:rPr lang="pt-BR" dirty="0" smtClean="0"/>
              <a:t>: Alfanumérico.</a:t>
            </a:r>
          </a:p>
          <a:p>
            <a:r>
              <a:rPr lang="pt-BR" dirty="0" err="1" smtClean="0"/>
              <a:t>Boolean</a:t>
            </a:r>
            <a:r>
              <a:rPr lang="pt-BR" dirty="0" smtClean="0"/>
              <a:t>: </a:t>
            </a:r>
            <a:r>
              <a:rPr lang="pt-BR" dirty="0" err="1" smtClean="0"/>
              <a:t>true</a:t>
            </a:r>
            <a:r>
              <a:rPr lang="pt-BR" dirty="0" smtClean="0"/>
              <a:t> ou false.</a:t>
            </a:r>
          </a:p>
          <a:p>
            <a:r>
              <a:rPr lang="pt-BR" dirty="0" err="1" smtClean="0"/>
              <a:t>Any</a:t>
            </a:r>
            <a:r>
              <a:rPr lang="pt-BR" dirty="0" smtClean="0"/>
              <a:t>: Um </a:t>
            </a:r>
            <a:r>
              <a:rPr lang="pt-BR" dirty="0"/>
              <a:t>tipo que pode ser modificado para qualquer outro tipo presente na linguagem, seja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number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 ou qualquer outra coisa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Array</a:t>
            </a:r>
            <a:r>
              <a:rPr lang="pt-BR" dirty="0" smtClean="0"/>
              <a:t>: Tipo </a:t>
            </a:r>
            <a:r>
              <a:rPr lang="pt-BR" dirty="0" err="1"/>
              <a:t>Array</a:t>
            </a:r>
            <a:r>
              <a:rPr lang="pt-BR" dirty="0"/>
              <a:t> dentro da </a:t>
            </a:r>
            <a:r>
              <a:rPr lang="pt-BR" dirty="0" smtClean="0"/>
              <a:t>linguagem, pode ser criado de duas formas:</a:t>
            </a:r>
          </a:p>
          <a:p>
            <a:pPr lvl="1"/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: </a:t>
            </a:r>
            <a:r>
              <a:rPr lang="pt-BR" dirty="0" err="1" smtClean="0"/>
              <a:t>number</a:t>
            </a:r>
            <a:r>
              <a:rPr lang="pt-BR" dirty="0" smtClean="0"/>
              <a:t>[ ] = [2, 3, 5, 7];</a:t>
            </a:r>
          </a:p>
          <a:p>
            <a:pPr lvl="1"/>
            <a:r>
              <a:rPr lang="pt-BR" dirty="0" smtClean="0"/>
              <a:t>var </a:t>
            </a:r>
            <a:r>
              <a:rPr lang="pt-BR" dirty="0" err="1" smtClean="0"/>
              <a:t>list</a:t>
            </a:r>
            <a:r>
              <a:rPr lang="pt-BR" dirty="0" smtClean="0"/>
              <a:t>: </a:t>
            </a:r>
            <a:r>
              <a:rPr lang="pt-BR" dirty="0" err="1" smtClean="0"/>
              <a:t>Array</a:t>
            </a:r>
            <a:r>
              <a:rPr lang="pt-BR" dirty="0" smtClean="0"/>
              <a:t>&lt;</a:t>
            </a:r>
            <a:r>
              <a:rPr lang="pt-BR" dirty="0" err="1" smtClean="0"/>
              <a:t>number</a:t>
            </a:r>
            <a:r>
              <a:rPr lang="pt-BR" dirty="0" smtClean="0"/>
              <a:t>&gt; = [2, 3, 5, 7, 11]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7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dados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Tuple</a:t>
            </a:r>
            <a:r>
              <a:rPr lang="pt-BR" dirty="0" smtClean="0"/>
              <a:t>: Permitem </a:t>
            </a:r>
            <a:r>
              <a:rPr lang="pt-BR" dirty="0"/>
              <a:t>expressar um </a:t>
            </a:r>
            <a:r>
              <a:rPr lang="pt-BR" dirty="0" err="1"/>
              <a:t>array</a:t>
            </a:r>
            <a:r>
              <a:rPr lang="pt-BR" dirty="0"/>
              <a:t> com um número fixo de elementos cujos tipos são conhecidos, mas não precisam ser os </a:t>
            </a:r>
            <a:r>
              <a:rPr lang="pt-BR" dirty="0" smtClean="0"/>
              <a:t>mesmos.</a:t>
            </a:r>
          </a:p>
          <a:p>
            <a:pPr lvl="1"/>
            <a:r>
              <a:rPr lang="en-US" dirty="0"/>
              <a:t>let array: [string, number]; x = [“Hello”, 10];</a:t>
            </a:r>
            <a:endParaRPr lang="pt-BR" dirty="0" smtClean="0"/>
          </a:p>
          <a:p>
            <a:r>
              <a:rPr lang="pt-BR" dirty="0" err="1" smtClean="0"/>
              <a:t>Enum</a:t>
            </a:r>
            <a:r>
              <a:rPr lang="pt-BR" dirty="0" smtClean="0"/>
              <a:t>: Tipo </a:t>
            </a:r>
            <a:r>
              <a:rPr lang="pt-BR" dirty="0"/>
              <a:t>que permite declarar um conjunto valores nomeados e constantes pré-definidos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/>
              <a:t>enum</a:t>
            </a:r>
            <a:r>
              <a:rPr lang="pt-BR" dirty="0"/>
              <a:t> Cor { VERMELHO, VERDE, AZUL, } </a:t>
            </a:r>
            <a:endParaRPr lang="pt-BR" dirty="0" smtClean="0"/>
          </a:p>
          <a:p>
            <a:pPr lvl="1"/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dirty="0"/>
              <a:t>cor: Cor = </a:t>
            </a:r>
            <a:r>
              <a:rPr lang="pt-BR" dirty="0" err="1"/>
              <a:t>Cor.Azul</a:t>
            </a:r>
            <a:r>
              <a:rPr lang="pt-BR" dirty="0"/>
              <a:t>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</a:t>
            </a:r>
            <a:r>
              <a:rPr lang="pt-BR" dirty="0" err="1" smtClean="0"/>
              <a:t>Obejtos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</a:p>
          <a:p>
            <a:pPr marL="457200" lvl="1" indent="0">
              <a:buNone/>
            </a:pPr>
            <a:r>
              <a:rPr lang="pt-BR" dirty="0" err="1"/>
              <a:t>class</a:t>
            </a:r>
            <a:r>
              <a:rPr lang="pt-BR" dirty="0"/>
              <a:t> Exemplo {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// </a:t>
            </a:r>
            <a:r>
              <a:rPr lang="pt-BR" dirty="0"/>
              <a:t>atributos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// </a:t>
            </a:r>
            <a:r>
              <a:rPr lang="pt-BR" dirty="0"/>
              <a:t>construtor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// </a:t>
            </a:r>
            <a:r>
              <a:rPr lang="pt-BR" dirty="0" err="1"/>
              <a:t>getter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// </a:t>
            </a:r>
            <a:r>
              <a:rPr lang="pt-BR" dirty="0"/>
              <a:t>outros métodos </a:t>
            </a:r>
          </a:p>
          <a:p>
            <a:pPr marL="457200" lvl="1" indent="0">
              <a:buNone/>
            </a:pPr>
            <a:r>
              <a:rPr lang="pt-BR" dirty="0" smtClean="0"/>
              <a:t>}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9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</a:t>
            </a:r>
            <a:r>
              <a:rPr lang="pt-BR" dirty="0" err="1" smtClean="0"/>
              <a:t>Obejtos</a:t>
            </a:r>
            <a:r>
              <a:rPr lang="pt-BR" dirty="0" smtClean="0"/>
              <a:t>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5900" dirty="0" smtClean="0"/>
              <a:t>Herança</a:t>
            </a:r>
          </a:p>
          <a:p>
            <a:pPr marL="0" indent="0">
              <a:buNone/>
            </a:pPr>
            <a:r>
              <a:rPr lang="pt-BR" sz="3200" dirty="0" err="1" smtClean="0"/>
              <a:t>class</a:t>
            </a:r>
            <a:r>
              <a:rPr lang="pt-BR" sz="3200" dirty="0" smtClean="0"/>
              <a:t> </a:t>
            </a:r>
            <a:r>
              <a:rPr lang="pt-BR" sz="3200" dirty="0" err="1" smtClean="0"/>
              <a:t>ClasseBase</a:t>
            </a:r>
            <a:r>
              <a:rPr lang="pt-BR" sz="3200" dirty="0" smtClean="0"/>
              <a:t> {</a:t>
            </a:r>
          </a:p>
          <a:p>
            <a:pPr marL="457200" lvl="1" indent="0">
              <a:buNone/>
            </a:pPr>
            <a:r>
              <a:rPr lang="pt-BR" dirty="0" smtClean="0"/>
              <a:t>nome: </a:t>
            </a:r>
            <a:r>
              <a:rPr lang="pt-BR" dirty="0" err="1" smtClean="0"/>
              <a:t>string</a:t>
            </a:r>
            <a:r>
              <a:rPr lang="pt-BR" dirty="0" smtClean="0"/>
              <a:t>;</a:t>
            </a:r>
          </a:p>
          <a:p>
            <a:pPr marL="457200" lvl="1" indent="0">
              <a:buNone/>
            </a:pPr>
            <a:r>
              <a:rPr lang="pt-BR" dirty="0" err="1" smtClean="0"/>
              <a:t>constructor</a:t>
            </a:r>
            <a:r>
              <a:rPr lang="pt-BR" dirty="0" smtClean="0"/>
              <a:t>(nome: </a:t>
            </a:r>
            <a:r>
              <a:rPr lang="pt-BR" dirty="0" err="1" smtClean="0"/>
              <a:t>string</a:t>
            </a:r>
            <a:r>
              <a:rPr lang="pt-BR" dirty="0" smtClean="0"/>
              <a:t>) {</a:t>
            </a:r>
          </a:p>
          <a:p>
            <a:pPr marL="45720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this.nome</a:t>
            </a:r>
            <a:r>
              <a:rPr lang="pt-BR" dirty="0" smtClean="0"/>
              <a:t> = nome;</a:t>
            </a:r>
          </a:p>
          <a:p>
            <a:pPr marL="457200" lvl="1" indent="0">
              <a:buNone/>
            </a:pPr>
            <a:r>
              <a:rPr lang="pt-BR" dirty="0" smtClean="0"/>
              <a:t>}	</a:t>
            </a:r>
          </a:p>
          <a:p>
            <a:pPr marL="457200" lvl="1" indent="0"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(</a:t>
            </a:r>
            <a:r>
              <a:rPr lang="pt-BR" dirty="0" err="1" smtClean="0"/>
              <a:t>msg</a:t>
            </a:r>
            <a:r>
              <a:rPr lang="pt-BR" dirty="0" smtClean="0"/>
              <a:t>: </a:t>
            </a:r>
            <a:r>
              <a:rPr lang="pt-BR" dirty="0" err="1" smtClean="0"/>
              <a:t>string</a:t>
            </a:r>
            <a:r>
              <a:rPr lang="pt-BR" dirty="0" smtClean="0"/>
              <a:t> = ‘Classe Base’) {</a:t>
            </a:r>
          </a:p>
          <a:p>
            <a:pPr marL="457200" lvl="1" indent="0">
              <a:buNone/>
            </a:pPr>
            <a:r>
              <a:rPr lang="pt-BR" dirty="0" smtClean="0"/>
              <a:t>	console.log(</a:t>
            </a:r>
            <a:r>
              <a:rPr lang="pt-BR" dirty="0" err="1" smtClean="0"/>
              <a:t>msg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sz="3200" dirty="0" smtClean="0"/>
              <a:t>}</a:t>
            </a:r>
          </a:p>
          <a:p>
            <a:pPr marL="0" indent="0">
              <a:buNone/>
            </a:pPr>
            <a:r>
              <a:rPr lang="pt-BR" sz="3200" dirty="0" err="1" smtClean="0"/>
              <a:t>class</a:t>
            </a:r>
            <a:r>
              <a:rPr lang="pt-BR" sz="3200" dirty="0" smtClean="0"/>
              <a:t> </a:t>
            </a:r>
            <a:r>
              <a:rPr lang="pt-BR" sz="3200" dirty="0" err="1" smtClean="0"/>
              <a:t>ClasseHerdeira</a:t>
            </a:r>
            <a:r>
              <a:rPr lang="pt-BR" sz="3200" dirty="0" smtClean="0"/>
              <a:t> </a:t>
            </a:r>
            <a:r>
              <a:rPr lang="pt-BR" sz="3200" dirty="0" err="1" smtClean="0"/>
              <a:t>extends</a:t>
            </a:r>
            <a:r>
              <a:rPr lang="pt-BR" sz="3200" dirty="0" smtClean="0"/>
              <a:t> </a:t>
            </a:r>
            <a:r>
              <a:rPr lang="pt-BR" sz="3200" dirty="0" err="1" smtClean="0"/>
              <a:t>ClasseBase</a:t>
            </a:r>
            <a:r>
              <a:rPr lang="pt-BR" sz="3200" dirty="0" smtClean="0"/>
              <a:t> {	</a:t>
            </a:r>
          </a:p>
          <a:p>
            <a:pPr marL="457200" lvl="1" indent="0">
              <a:buNone/>
            </a:pPr>
            <a:r>
              <a:rPr lang="pt-BR" dirty="0" err="1" smtClean="0"/>
              <a:t>constructor</a:t>
            </a:r>
            <a:r>
              <a:rPr lang="pt-BR" dirty="0" smtClean="0"/>
              <a:t>(nome: </a:t>
            </a:r>
            <a:r>
              <a:rPr lang="pt-BR" dirty="0" err="1" smtClean="0"/>
              <a:t>string</a:t>
            </a:r>
            <a:r>
              <a:rPr lang="pt-BR" dirty="0" smtClean="0"/>
              <a:t>) {</a:t>
            </a:r>
          </a:p>
          <a:p>
            <a:pPr marL="45720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super</a:t>
            </a:r>
            <a:r>
              <a:rPr lang="pt-BR" dirty="0" smtClean="0"/>
              <a:t>(nome)</a:t>
            </a:r>
          </a:p>
          <a:p>
            <a:pPr marL="457200" lvl="1" indent="0">
              <a:buNone/>
            </a:pPr>
            <a:r>
              <a:rPr lang="pt-BR" dirty="0" smtClean="0"/>
              <a:t>}	</a:t>
            </a:r>
          </a:p>
          <a:p>
            <a:pPr marL="457200" lvl="1" indent="0"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(</a:t>
            </a:r>
            <a:r>
              <a:rPr lang="pt-BR" dirty="0" err="1" smtClean="0"/>
              <a:t>msg</a:t>
            </a:r>
            <a:r>
              <a:rPr lang="pt-BR" dirty="0" smtClean="0"/>
              <a:t>: </a:t>
            </a:r>
            <a:r>
              <a:rPr lang="pt-BR" dirty="0" err="1" smtClean="0"/>
              <a:t>string</a:t>
            </a:r>
            <a:r>
              <a:rPr lang="pt-BR" dirty="0" smtClean="0"/>
              <a:t> = ‘Classe Herdeira’) {</a:t>
            </a:r>
          </a:p>
          <a:p>
            <a:pPr marL="45720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super.print</a:t>
            </a:r>
            <a:r>
              <a:rPr lang="pt-BR" dirty="0" smtClean="0"/>
              <a:t>(</a:t>
            </a:r>
            <a:r>
              <a:rPr lang="pt-BR" dirty="0" err="1" smtClean="0"/>
              <a:t>msg</a:t>
            </a:r>
            <a:r>
              <a:rPr lang="pt-BR" dirty="0" smtClean="0"/>
              <a:t>);</a:t>
            </a:r>
          </a:p>
          <a:p>
            <a:pPr marL="457200" lvl="1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sz="3200" dirty="0" smtClean="0"/>
              <a:t>}</a:t>
            </a:r>
            <a:endParaRPr lang="pt-BR" sz="32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</a:t>
            </a:r>
            <a:r>
              <a:rPr lang="pt-BR" dirty="0" err="1" smtClean="0"/>
              <a:t>Obejtos</a:t>
            </a:r>
            <a:r>
              <a:rPr lang="pt-BR" dirty="0" smtClean="0"/>
              <a:t> no </a:t>
            </a:r>
            <a:r>
              <a:rPr lang="pt-BR" dirty="0" err="1" smtClean="0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600" dirty="0" smtClean="0"/>
              <a:t>Encapsulamento</a:t>
            </a:r>
          </a:p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ClasseExemplo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private</a:t>
            </a:r>
            <a:r>
              <a:rPr lang="pt-BR" dirty="0" smtClean="0"/>
              <a:t> _nome: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457200" lvl="1" indent="0">
              <a:buNone/>
            </a:pPr>
            <a:r>
              <a:rPr lang="pt-BR" sz="2800" dirty="0" err="1" smtClean="0"/>
              <a:t>get</a:t>
            </a:r>
            <a:r>
              <a:rPr lang="pt-BR" sz="2800" dirty="0" smtClean="0"/>
              <a:t> nome(): </a:t>
            </a:r>
            <a:r>
              <a:rPr lang="pt-BR" sz="2800" dirty="0" err="1" smtClean="0"/>
              <a:t>string</a:t>
            </a:r>
            <a:r>
              <a:rPr lang="pt-BR" sz="2800" dirty="0" smtClean="0"/>
              <a:t> {</a:t>
            </a:r>
          </a:p>
          <a:p>
            <a:pPr marL="457200" lvl="1" indent="0">
              <a:buNone/>
            </a:pPr>
            <a:r>
              <a:rPr lang="pt-BR" sz="2800" dirty="0" err="1" smtClean="0"/>
              <a:t>return</a:t>
            </a:r>
            <a:r>
              <a:rPr lang="pt-BR" sz="2800" dirty="0" smtClean="0"/>
              <a:t> </a:t>
            </a:r>
            <a:r>
              <a:rPr lang="pt-BR" sz="2800" dirty="0" err="1" smtClean="0"/>
              <a:t>this</a:t>
            </a:r>
            <a:r>
              <a:rPr lang="pt-BR" sz="2800" dirty="0" smtClean="0"/>
              <a:t>._nome;</a:t>
            </a:r>
          </a:p>
          <a:p>
            <a:pPr marL="457200" lvl="1" indent="0">
              <a:buNone/>
            </a:pPr>
            <a:r>
              <a:rPr lang="pt-BR" sz="2800" dirty="0" smtClean="0"/>
              <a:t>}</a:t>
            </a:r>
          </a:p>
          <a:p>
            <a:pPr marL="0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sz="2800" dirty="0" smtClean="0"/>
              <a:t>set nome(</a:t>
            </a:r>
            <a:r>
              <a:rPr lang="pt-BR" sz="2800" dirty="0" err="1" smtClean="0"/>
              <a:t>nome:string</a:t>
            </a:r>
            <a:r>
              <a:rPr lang="pt-BR" sz="2800" dirty="0" smtClean="0"/>
              <a:t>): </a:t>
            </a:r>
            <a:r>
              <a:rPr lang="pt-BR" sz="2800" dirty="0" err="1" smtClean="0"/>
              <a:t>void</a:t>
            </a:r>
            <a:r>
              <a:rPr lang="pt-BR" sz="2800" dirty="0" smtClean="0"/>
              <a:t> {</a:t>
            </a:r>
          </a:p>
          <a:p>
            <a:pPr marL="457200" lvl="1" indent="0">
              <a:buNone/>
            </a:pPr>
            <a:r>
              <a:rPr lang="pt-BR" sz="2800" dirty="0" err="1" smtClean="0"/>
              <a:t>this</a:t>
            </a:r>
            <a:r>
              <a:rPr lang="pt-BR" sz="2800" dirty="0" smtClean="0"/>
              <a:t>._nome = nome;</a:t>
            </a:r>
          </a:p>
          <a:p>
            <a:pPr marL="457200" lvl="1" indent="0">
              <a:buNone/>
            </a:pPr>
            <a:r>
              <a:rPr lang="pt-BR" sz="2800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projeto Angular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  <a:p>
            <a:r>
              <a:rPr lang="pt-BR" dirty="0"/>
              <a:t>Componentes</a:t>
            </a:r>
          </a:p>
          <a:p>
            <a:pPr lvl="1"/>
            <a:r>
              <a:rPr lang="pt-BR" dirty="0" err="1"/>
              <a:t>Templates</a:t>
            </a:r>
            <a:endParaRPr lang="pt-BR" dirty="0"/>
          </a:p>
          <a:p>
            <a:pPr lvl="1"/>
            <a:r>
              <a:rPr lang="pt-BR" dirty="0" err="1"/>
              <a:t>Metadata</a:t>
            </a:r>
            <a:endParaRPr lang="pt-BR" dirty="0"/>
          </a:p>
          <a:p>
            <a:pPr lvl="1"/>
            <a:r>
              <a:rPr lang="pt-BR" dirty="0"/>
              <a:t>Data </a:t>
            </a:r>
            <a:r>
              <a:rPr lang="pt-BR" dirty="0" err="1"/>
              <a:t>binding</a:t>
            </a:r>
            <a:endParaRPr lang="pt-BR" dirty="0"/>
          </a:p>
          <a:p>
            <a:pPr lvl="1"/>
            <a:r>
              <a:rPr lang="pt-BR" dirty="0"/>
              <a:t>Diretivas</a:t>
            </a:r>
          </a:p>
          <a:p>
            <a:r>
              <a:rPr lang="pt-BR" dirty="0"/>
              <a:t>Serviços</a:t>
            </a:r>
          </a:p>
          <a:p>
            <a:r>
              <a:rPr lang="pt-BR" dirty="0"/>
              <a:t>Injeção de dependências</a:t>
            </a:r>
          </a:p>
          <a:p>
            <a:endParaRPr lang="pt-BR" dirty="0"/>
          </a:p>
        </p:txBody>
      </p:sp>
      <p:pic>
        <p:nvPicPr>
          <p:cNvPr id="1026" name="Picture 2" descr="Building blocks Angu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02164"/>
            <a:ext cx="5181600" cy="23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xmlns="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 10: </a:t>
            </a:r>
            <a:r>
              <a:rPr lang="pt-BR" sz="2800" dirty="0"/>
              <a:t>Introdução ao Angular e </a:t>
            </a:r>
            <a:r>
              <a:rPr lang="pt-BR" sz="2800" dirty="0" err="1"/>
              <a:t>TypeScript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641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componentes são os blocos de construção de IU mais básicos de um aplicativo Angular. </a:t>
            </a:r>
            <a:r>
              <a:rPr lang="pt-BR" b="1" dirty="0" smtClean="0"/>
              <a:t>Um </a:t>
            </a:r>
            <a:r>
              <a:rPr lang="pt-BR" b="1" dirty="0"/>
              <a:t>aplicativo Angular contém uma árvore de </a:t>
            </a:r>
            <a:r>
              <a:rPr lang="pt-BR" b="1" dirty="0" smtClean="0"/>
              <a:t>componentes, na qual esses encapsulam comportamentos e regras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b="1" dirty="0" smtClean="0"/>
              <a:t>Um </a:t>
            </a:r>
            <a:r>
              <a:rPr lang="pt-BR" b="1" dirty="0"/>
              <a:t>componente deve pertencer a um </a:t>
            </a:r>
            <a:r>
              <a:rPr lang="pt-BR" b="1" dirty="0" smtClean="0"/>
              <a:t>Módulo para </a:t>
            </a:r>
            <a:r>
              <a:rPr lang="pt-BR" b="1" dirty="0"/>
              <a:t>que esteja disponível para outro componente ou aplicativo</a:t>
            </a:r>
            <a:r>
              <a:rPr lang="pt-BR" dirty="0"/>
              <a:t>. Para torná-lo membro de um </a:t>
            </a:r>
            <a:r>
              <a:rPr lang="pt-BR" dirty="0" err="1"/>
              <a:t>NgModule</a:t>
            </a:r>
            <a:r>
              <a:rPr lang="pt-BR" dirty="0"/>
              <a:t>, liste-o no </a:t>
            </a:r>
            <a:r>
              <a:rPr lang="pt-BR" dirty="0" smtClean="0"/>
              <a:t>campo </a:t>
            </a:r>
            <a:r>
              <a:rPr lang="pt-BR" dirty="0" err="1" smtClean="0"/>
              <a:t>declarations</a:t>
            </a:r>
            <a:r>
              <a:rPr lang="pt-BR" dirty="0" smtClean="0"/>
              <a:t>.</a:t>
            </a:r>
          </a:p>
          <a:p>
            <a:r>
              <a:rPr lang="pt-BR" dirty="0"/>
              <a:t>Um componente é composto de 3 itens:</a:t>
            </a:r>
          </a:p>
          <a:p>
            <a:pPr lvl="1"/>
            <a:r>
              <a:rPr lang="pt-BR" dirty="0" err="1"/>
              <a:t>Template</a:t>
            </a:r>
            <a:r>
              <a:rPr lang="pt-BR" dirty="0"/>
              <a:t> HTML</a:t>
            </a:r>
          </a:p>
          <a:p>
            <a:pPr lvl="1"/>
            <a:r>
              <a:rPr lang="pt-BR" dirty="0"/>
              <a:t>CSS</a:t>
            </a:r>
          </a:p>
          <a:p>
            <a:pPr lvl="1"/>
            <a:r>
              <a:rPr lang="pt-BR" dirty="0"/>
              <a:t>Uma classe que gerencia as propriedades e comportamentos</a:t>
            </a:r>
          </a:p>
          <a:p>
            <a:endParaRPr lang="pt-BR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componente:</a:t>
            </a:r>
          </a:p>
          <a:p>
            <a:pPr lvl="1"/>
            <a:r>
              <a:rPr lang="pt-BR" dirty="0" smtClean="0"/>
              <a:t>Barra de tarefas com menus de navegação</a:t>
            </a:r>
          </a:p>
          <a:p>
            <a:pPr lvl="1"/>
            <a:r>
              <a:rPr lang="pt-BR" dirty="0" smtClean="0"/>
              <a:t>Listagem de dados com paginação, utilizado em todas as pesquisas do sistema</a:t>
            </a:r>
          </a:p>
          <a:p>
            <a:pPr lvl="1"/>
            <a:r>
              <a:rPr lang="pt-BR" dirty="0" smtClean="0"/>
              <a:t>Entrada de texto com máscara e validações (telefone, CPF, CEP)</a:t>
            </a:r>
          </a:p>
          <a:p>
            <a:pPr lvl="1"/>
            <a:r>
              <a:rPr lang="pt-BR" dirty="0" smtClean="0"/>
              <a:t>Tela: Listagem de usuário, cadastro de usuário...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8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pic>
        <p:nvPicPr>
          <p:cNvPr id="3074" name="Picture 2" descr="Tela CadastroUsuarioComponent dividida em componen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98" y="1825625"/>
            <a:ext cx="87368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1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componente: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b="1" dirty="0" err="1" smtClean="0"/>
              <a:t>g</a:t>
            </a:r>
            <a:r>
              <a:rPr lang="pt-BR" dirty="0" err="1" smtClean="0"/>
              <a:t>enerate</a:t>
            </a:r>
            <a:r>
              <a:rPr lang="pt-BR" dirty="0" smtClean="0"/>
              <a:t> </a:t>
            </a:r>
            <a:r>
              <a:rPr lang="pt-BR" b="1" dirty="0" err="1" smtClean="0"/>
              <a:t>c</a:t>
            </a:r>
            <a:r>
              <a:rPr lang="pt-BR" dirty="0" err="1" smtClean="0"/>
              <a:t>omponent</a:t>
            </a:r>
            <a:r>
              <a:rPr lang="pt-BR" dirty="0" smtClean="0"/>
              <a:t> </a:t>
            </a:r>
            <a:r>
              <a:rPr lang="pt-BR" dirty="0" err="1" smtClean="0"/>
              <a:t>NomeComponente</a:t>
            </a:r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dirty="0"/>
              <a:t>g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MenuSuperior</a:t>
            </a:r>
            <a:endParaRPr lang="pt-BR" dirty="0" smtClean="0"/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c </a:t>
            </a:r>
            <a:r>
              <a:rPr lang="pt-BR" dirty="0" err="1" smtClean="0"/>
              <a:t>Rodape</a:t>
            </a:r>
            <a:endParaRPr lang="pt-BR" dirty="0" smtClean="0"/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c Calculadora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7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 </a:t>
            </a:r>
            <a:r>
              <a:rPr lang="pt-BR" dirty="0"/>
              <a:t>o </a:t>
            </a:r>
            <a:r>
              <a:rPr lang="pt-BR" dirty="0" smtClean="0"/>
              <a:t>injetor, </a:t>
            </a:r>
            <a:r>
              <a:rPr lang="pt-BR" dirty="0"/>
              <a:t>o compilador e ajuda a organizar </a:t>
            </a:r>
            <a:r>
              <a:rPr lang="pt-BR" dirty="0" smtClean="0"/>
              <a:t>o projeto.</a:t>
            </a:r>
          </a:p>
          <a:p>
            <a:r>
              <a:rPr lang="pt-BR" dirty="0"/>
              <a:t>Um </a:t>
            </a:r>
            <a:r>
              <a:rPr lang="pt-BR" dirty="0" err="1"/>
              <a:t>NgModule</a:t>
            </a:r>
            <a:r>
              <a:rPr lang="pt-BR" dirty="0"/>
              <a:t> é uma classe </a:t>
            </a:r>
            <a:r>
              <a:rPr lang="pt-BR" dirty="0" smtClean="0"/>
              <a:t>que </a:t>
            </a:r>
            <a:r>
              <a:rPr lang="pt-BR" dirty="0"/>
              <a:t>descreve como compilar o modelo de um componente e como criar um injetor em tempo de execução. </a:t>
            </a:r>
            <a:endParaRPr lang="pt-BR" dirty="0" smtClean="0"/>
          </a:p>
          <a:p>
            <a:r>
              <a:rPr lang="pt-BR" b="1" dirty="0" smtClean="0"/>
              <a:t>Ele </a:t>
            </a:r>
            <a:r>
              <a:rPr lang="pt-BR" b="1" dirty="0"/>
              <a:t>identifica os próprios componentes, diretivas e canais do módulo, tornando alguns deles públicos, por meio da propriedade, para que componentes externos possam usá-los.</a:t>
            </a:r>
            <a:r>
              <a:rPr lang="pt-BR" dirty="0"/>
              <a:t> </a:t>
            </a:r>
            <a:endParaRPr lang="pt-BR" dirty="0" smtClean="0"/>
          </a:p>
          <a:p>
            <a:r>
              <a:rPr lang="pt-BR" dirty="0" smtClean="0"/>
              <a:t>Criar Módulo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module </a:t>
            </a:r>
            <a:r>
              <a:rPr lang="pt-BR" dirty="0" err="1" smtClean="0"/>
              <a:t>NomeModulo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2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serviços são criados para </a:t>
            </a:r>
            <a:r>
              <a:rPr lang="pt-BR" b="1" dirty="0"/>
              <a:t>concentrar todas as regras de negócio da aplicação. Cada serviço pode ser usado por mais de um componente</a:t>
            </a:r>
            <a:r>
              <a:rPr lang="pt-BR" dirty="0"/>
              <a:t>.</a:t>
            </a:r>
          </a:p>
          <a:p>
            <a:r>
              <a:rPr lang="pt-BR" dirty="0" smtClean="0"/>
              <a:t>Normalmente </a:t>
            </a:r>
            <a:r>
              <a:rPr lang="pt-BR" dirty="0"/>
              <a:t>acontece </a:t>
            </a:r>
            <a:r>
              <a:rPr lang="pt-BR" b="1" dirty="0" smtClean="0"/>
              <a:t>utilizamos os </a:t>
            </a:r>
            <a:r>
              <a:rPr lang="pt-BR" b="1" dirty="0"/>
              <a:t>serviços </a:t>
            </a:r>
            <a:r>
              <a:rPr lang="pt-BR" dirty="0"/>
              <a:t>para encapsular o código responsável por regras com um propósito específico, como por exemplo </a:t>
            </a:r>
            <a:r>
              <a:rPr lang="pt-BR" b="1" dirty="0"/>
              <a:t>para recuperar ou submeter dados em uma </a:t>
            </a:r>
            <a:r>
              <a:rPr lang="pt-BR" b="1" dirty="0" smtClean="0"/>
              <a:t>API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098" name="Picture 2" descr="Serviços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20" y="4350348"/>
            <a:ext cx="5013960" cy="2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57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Injeção de dependência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padrão permite deixar as classes de componentes mais limpas e eficientes, delegando tarefas complexas e regras de negócios para os serviços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Injeção </a:t>
            </a:r>
            <a:r>
              <a:rPr lang="pt-BR" b="1" dirty="0"/>
              <a:t>de dependências é o processo de prover as instâncias necessárias que uma determinada classe precisa para ser instanciada e </a:t>
            </a:r>
            <a:r>
              <a:rPr lang="pt-BR" b="1" dirty="0" smtClean="0"/>
              <a:t>utilizada, deixando um menor acoplamento entre as 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240367" y="4584103"/>
            <a:ext cx="37112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@</a:t>
            </a:r>
            <a:r>
              <a:rPr lang="pt-BR" sz="1400" dirty="0" err="1"/>
              <a:t>Component</a:t>
            </a:r>
            <a:r>
              <a:rPr lang="pt-BR" sz="1400" dirty="0"/>
              <a:t>({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selector</a:t>
            </a:r>
            <a:r>
              <a:rPr lang="pt-BR" sz="1400" dirty="0"/>
              <a:t>: '</a:t>
            </a:r>
            <a:r>
              <a:rPr lang="pt-BR" sz="1400" dirty="0" err="1"/>
              <a:t>app-user-detail</a:t>
            </a:r>
            <a:r>
              <a:rPr lang="pt-BR" sz="1400" dirty="0"/>
              <a:t>',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templateUrl</a:t>
            </a:r>
            <a:r>
              <a:rPr lang="pt-BR" sz="1400" dirty="0"/>
              <a:t>: './user-detail.component.html',</a:t>
            </a:r>
          </a:p>
          <a:p>
            <a:r>
              <a:rPr lang="pt-BR" sz="1400" dirty="0"/>
              <a:t>})</a:t>
            </a:r>
          </a:p>
          <a:p>
            <a:r>
              <a:rPr lang="pt-BR" sz="1400" dirty="0" err="1"/>
              <a:t>export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 </a:t>
            </a:r>
            <a:r>
              <a:rPr lang="pt-BR" sz="1400" dirty="0" err="1"/>
              <a:t>UserDetailComponent</a:t>
            </a:r>
            <a:r>
              <a:rPr lang="pt-BR" sz="1400" dirty="0"/>
              <a:t> {</a:t>
            </a:r>
          </a:p>
          <a:p>
            <a:endParaRPr lang="pt-BR" sz="1400" dirty="0"/>
          </a:p>
          <a:p>
            <a:r>
              <a:rPr lang="pt-BR" sz="1400" b="1" dirty="0"/>
              <a:t>  </a:t>
            </a:r>
            <a:r>
              <a:rPr lang="pt-BR" sz="1400" b="1" dirty="0" err="1"/>
              <a:t>constructor</a:t>
            </a:r>
            <a:r>
              <a:rPr lang="pt-BR" sz="1400" b="1" dirty="0"/>
              <a:t>(</a:t>
            </a:r>
            <a:r>
              <a:rPr lang="pt-BR" sz="1400" b="1" dirty="0" err="1"/>
              <a:t>private</a:t>
            </a:r>
            <a:r>
              <a:rPr lang="pt-BR" sz="1400" b="1" dirty="0"/>
              <a:t> </a:t>
            </a:r>
            <a:r>
              <a:rPr lang="pt-BR" sz="1400" b="1" dirty="0" err="1"/>
              <a:t>route</a:t>
            </a:r>
            <a:r>
              <a:rPr lang="pt-BR" sz="1400" b="1" dirty="0"/>
              <a:t>: </a:t>
            </a:r>
            <a:r>
              <a:rPr lang="pt-BR" sz="1400" b="1" dirty="0" err="1"/>
              <a:t>ActivatedRoute</a:t>
            </a:r>
            <a:r>
              <a:rPr lang="pt-BR" sz="1400" b="1" dirty="0"/>
              <a:t>) {}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57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vinculação de </a:t>
            </a:r>
            <a:r>
              <a:rPr lang="pt-BR" b="1" dirty="0" smtClean="0"/>
              <a:t>dados (Data </a:t>
            </a:r>
            <a:r>
              <a:rPr lang="pt-BR" b="1" dirty="0" err="1" smtClean="0"/>
              <a:t>binding</a:t>
            </a:r>
            <a:r>
              <a:rPr lang="pt-BR" b="1" dirty="0" smtClean="0"/>
              <a:t>) </a:t>
            </a:r>
            <a:r>
              <a:rPr lang="pt-BR" b="1" dirty="0"/>
              <a:t>mantém sua página atualizada automaticamente com base no estado do seu aplicativo. </a:t>
            </a:r>
            <a:r>
              <a:rPr lang="pt-BR" dirty="0"/>
              <a:t>Você usa vinculação de dados para especificar coisas como a origem de uma imagem, o estado de um botão ou dados de um usuário específico.</a:t>
            </a:r>
          </a:p>
          <a:p>
            <a:r>
              <a:rPr lang="pt-BR" dirty="0" smtClean="0"/>
              <a:t>O </a:t>
            </a:r>
            <a:r>
              <a:rPr lang="pt-BR" dirty="0"/>
              <a:t>Angular fornece três categorias de vinculação de dados de acordo com a direção do fluxo de </a:t>
            </a:r>
            <a:r>
              <a:rPr lang="pt-BR" dirty="0" smtClean="0"/>
              <a:t>dados:</a:t>
            </a:r>
          </a:p>
          <a:p>
            <a:pPr lvl="1"/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pt-BR" dirty="0" smtClean="0"/>
          </a:p>
          <a:p>
            <a:pPr lvl="1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endParaRPr lang="pt-BR" dirty="0" smtClean="0"/>
          </a:p>
          <a:p>
            <a:pPr lvl="1"/>
            <a:r>
              <a:rPr lang="en-US" dirty="0"/>
              <a:t>two way sequence of view to source to view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2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From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View</a:t>
            </a:r>
          </a:p>
          <a:p>
            <a:pPr lvl="1"/>
            <a:r>
              <a:rPr lang="pt-BR" dirty="0" smtClean="0"/>
              <a:t>Unidirecional, da </a:t>
            </a:r>
            <a:r>
              <a:rPr lang="pt-BR" dirty="0"/>
              <a:t>fonte de </a:t>
            </a:r>
            <a:r>
              <a:rPr lang="pt-BR" dirty="0" smtClean="0"/>
              <a:t>dados para a visualização</a:t>
            </a:r>
          </a:p>
          <a:p>
            <a:pPr lvl="1"/>
            <a:r>
              <a:rPr lang="pt-BR" dirty="0" smtClean="0"/>
              <a:t>Usado para: Interpolação, propriedade, atributo, </a:t>
            </a:r>
            <a:r>
              <a:rPr lang="pt-BR" dirty="0" err="1" smtClean="0"/>
              <a:t>class</a:t>
            </a:r>
            <a:r>
              <a:rPr lang="pt-BR" dirty="0" smtClean="0"/>
              <a:t> ou </a:t>
            </a:r>
            <a:r>
              <a:rPr lang="pt-BR" dirty="0" err="1" smtClean="0"/>
              <a:t>style</a:t>
            </a:r>
            <a:endParaRPr lang="pt-BR" dirty="0" smtClean="0"/>
          </a:p>
          <a:p>
            <a:pPr lvl="2"/>
            <a:r>
              <a:rPr lang="pt-BR" dirty="0"/>
              <a:t>{{</a:t>
            </a:r>
            <a:r>
              <a:rPr lang="pt-BR" dirty="0" err="1"/>
              <a:t>expression</a:t>
            </a:r>
            <a:r>
              <a:rPr lang="pt-BR" dirty="0" smtClean="0"/>
              <a:t>}}</a:t>
            </a:r>
          </a:p>
          <a:p>
            <a:pPr lvl="2"/>
            <a:r>
              <a:rPr lang="pt-BR" dirty="0" smtClean="0"/>
              <a:t>[</a:t>
            </a:r>
            <a:r>
              <a:rPr lang="pt-BR" dirty="0" err="1"/>
              <a:t>target</a:t>
            </a:r>
            <a:r>
              <a:rPr lang="pt-BR" dirty="0"/>
              <a:t>]="</a:t>
            </a:r>
            <a:r>
              <a:rPr lang="pt-BR" dirty="0" err="1"/>
              <a:t>expression</a:t>
            </a:r>
            <a:r>
              <a:rPr lang="pt-BR" dirty="0"/>
              <a:t>"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endParaRPr lang="pt-BR" dirty="0" smtClean="0"/>
          </a:p>
          <a:p>
            <a:pPr lvl="1"/>
            <a:r>
              <a:rPr lang="pt-BR" dirty="0"/>
              <a:t>Unidirecional, </a:t>
            </a:r>
            <a:r>
              <a:rPr lang="pt-BR" dirty="0" smtClean="0"/>
              <a:t>da </a:t>
            </a:r>
            <a:r>
              <a:rPr lang="pt-BR" dirty="0"/>
              <a:t>visualização </a:t>
            </a:r>
            <a:r>
              <a:rPr lang="pt-BR" dirty="0" smtClean="0"/>
              <a:t>para </a:t>
            </a:r>
            <a:r>
              <a:rPr lang="pt-BR" dirty="0"/>
              <a:t>a fonte de </a:t>
            </a:r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Usado para eventos</a:t>
            </a:r>
          </a:p>
          <a:p>
            <a:pPr lvl="2"/>
            <a:r>
              <a:rPr lang="pt-BR" dirty="0"/>
              <a:t>(</a:t>
            </a:r>
            <a:r>
              <a:rPr lang="pt-BR" dirty="0" err="1"/>
              <a:t>target</a:t>
            </a:r>
            <a:r>
              <a:rPr lang="pt-BR" dirty="0"/>
              <a:t>)="</a:t>
            </a:r>
            <a:r>
              <a:rPr lang="pt-BR" dirty="0" err="1"/>
              <a:t>statement</a:t>
            </a:r>
            <a:r>
              <a:rPr lang="pt-BR" dirty="0"/>
              <a:t>" </a:t>
            </a:r>
            <a:endParaRPr lang="pt-BR" dirty="0" smtClean="0"/>
          </a:p>
          <a:p>
            <a:r>
              <a:rPr lang="en-US" dirty="0" smtClean="0"/>
              <a:t>Two Way</a:t>
            </a:r>
          </a:p>
          <a:p>
            <a:pPr lvl="1"/>
            <a:r>
              <a:rPr lang="en-US" dirty="0" err="1" smtClean="0"/>
              <a:t>Bidirecional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Mão</a:t>
            </a:r>
            <a:r>
              <a:rPr lang="en-US" dirty="0" smtClean="0"/>
              <a:t> </a:t>
            </a:r>
            <a:r>
              <a:rPr lang="en-US" dirty="0" err="1" smtClean="0"/>
              <a:t>dupla</a:t>
            </a:r>
            <a:r>
              <a:rPr lang="en-US" dirty="0" smtClean="0"/>
              <a:t>)</a:t>
            </a:r>
          </a:p>
          <a:p>
            <a:pPr lvl="1"/>
            <a:r>
              <a:rPr lang="pt-BR" dirty="0"/>
              <a:t>[(</a:t>
            </a:r>
            <a:r>
              <a:rPr lang="pt-BR" dirty="0" err="1"/>
              <a:t>target</a:t>
            </a:r>
            <a:r>
              <a:rPr lang="pt-BR" dirty="0"/>
              <a:t>)]="</a:t>
            </a:r>
            <a:r>
              <a:rPr lang="pt-BR" dirty="0" err="1"/>
              <a:t>expression</a:t>
            </a:r>
            <a:r>
              <a:rPr lang="pt-BR" dirty="0"/>
              <a:t>" </a:t>
            </a:r>
            <a:r>
              <a:rPr lang="pt-BR" dirty="0" err="1"/>
              <a:t>bindon-target</a:t>
            </a:r>
            <a:r>
              <a:rPr lang="pt-BR" dirty="0"/>
              <a:t>="</a:t>
            </a:r>
            <a:r>
              <a:rPr lang="pt-BR" dirty="0" err="1"/>
              <a:t>expression</a:t>
            </a:r>
            <a:r>
              <a:rPr lang="pt-BR" dirty="0"/>
              <a:t>"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83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ligação diferentes de </a:t>
            </a:r>
            <a:r>
              <a:rPr lang="pt-BR" dirty="0" smtClean="0"/>
              <a:t>interpolação({{}}) </a:t>
            </a:r>
            <a:r>
              <a:rPr lang="pt-BR" dirty="0"/>
              <a:t>têm um nome de destino à esquerda do sinal de igual. </a:t>
            </a:r>
            <a:r>
              <a:rPr lang="pt-BR" dirty="0" smtClean="0"/>
              <a:t>O </a:t>
            </a:r>
            <a:r>
              <a:rPr lang="pt-BR" dirty="0"/>
              <a:t>destino de uma associação é </a:t>
            </a:r>
            <a:r>
              <a:rPr lang="pt-BR" b="1" dirty="0"/>
              <a:t>uma propriedade ou evento</a:t>
            </a:r>
            <a:r>
              <a:rPr lang="pt-BR" dirty="0"/>
              <a:t>, que você coloca entre </a:t>
            </a:r>
            <a:r>
              <a:rPr lang="pt-BR" dirty="0" smtClean="0"/>
              <a:t>colchetes [] ou parênteses </a:t>
            </a:r>
            <a:r>
              <a:rPr lang="pt-BR" dirty="0"/>
              <a:t>(), ou ambos </a:t>
            </a:r>
            <a:r>
              <a:rPr lang="pt-BR" dirty="0" smtClean="0"/>
              <a:t>[()].</a:t>
            </a:r>
            <a:endParaRPr lang="pt-BR" dirty="0"/>
          </a:p>
          <a:p>
            <a:r>
              <a:rPr lang="pt-BR" dirty="0"/>
              <a:t>A pontuação de ligação de [], (), [()], e o prefixo especifica o sentido do fluxo de dados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Use </a:t>
            </a:r>
            <a:r>
              <a:rPr lang="pt-BR" dirty="0" smtClean="0"/>
              <a:t>[] para </a:t>
            </a:r>
            <a:r>
              <a:rPr lang="pt-BR" dirty="0"/>
              <a:t>ligar da fonte à </a:t>
            </a:r>
            <a:r>
              <a:rPr lang="pt-BR" dirty="0" smtClean="0"/>
              <a:t>visualização.</a:t>
            </a:r>
            <a:endParaRPr lang="pt-BR" dirty="0"/>
          </a:p>
          <a:p>
            <a:pPr lvl="1"/>
            <a:r>
              <a:rPr lang="pt-BR" dirty="0"/>
              <a:t>Use </a:t>
            </a:r>
            <a:r>
              <a:rPr lang="pt-BR" dirty="0" smtClean="0"/>
              <a:t>() para </a:t>
            </a:r>
            <a:r>
              <a:rPr lang="pt-BR" dirty="0"/>
              <a:t>ligar da </a:t>
            </a:r>
            <a:r>
              <a:rPr lang="pt-BR" dirty="0" smtClean="0"/>
              <a:t>visualização à </a:t>
            </a:r>
            <a:r>
              <a:rPr lang="pt-BR" dirty="0"/>
              <a:t>fonte.</a:t>
            </a:r>
          </a:p>
          <a:p>
            <a:pPr lvl="1"/>
            <a:r>
              <a:rPr lang="pt-BR" dirty="0"/>
              <a:t>Use </a:t>
            </a:r>
            <a:r>
              <a:rPr lang="pt-BR" dirty="0" smtClean="0"/>
              <a:t>[()] para </a:t>
            </a:r>
            <a:r>
              <a:rPr lang="pt-BR" dirty="0"/>
              <a:t>vincular em uma sequência bidirecional de visualização à fonte para visualização.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Git</a:t>
            </a:r>
            <a:r>
              <a:rPr lang="pt-BR" dirty="0"/>
              <a:t>: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://git-scm.com/</a:t>
            </a:r>
            <a:endParaRPr lang="pt-BR" dirty="0"/>
          </a:p>
          <a:p>
            <a:r>
              <a:rPr lang="pt-BR" b="1" dirty="0"/>
              <a:t>Node.js</a:t>
            </a:r>
            <a:r>
              <a:rPr lang="pt-BR" dirty="0"/>
              <a:t>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://nodejs.org</a:t>
            </a:r>
            <a:r>
              <a:rPr lang="pt-BR" dirty="0"/>
              <a:t> </a:t>
            </a:r>
            <a:r>
              <a:rPr lang="pt-BR" dirty="0" smtClean="0"/>
              <a:t>(representa </a:t>
            </a:r>
            <a:r>
              <a:rPr lang="pt-BR" dirty="0"/>
              <a:t>um ambiente de execução do </a:t>
            </a:r>
            <a:r>
              <a:rPr lang="pt-BR" dirty="0" err="1"/>
              <a:t>JavaScript</a:t>
            </a:r>
            <a:r>
              <a:rPr lang="pt-BR" dirty="0"/>
              <a:t> fora do browser e também inclui o </a:t>
            </a:r>
            <a:r>
              <a:rPr lang="pt-BR" b="1" dirty="0" err="1"/>
              <a:t>npm</a:t>
            </a:r>
            <a:r>
              <a:rPr lang="pt-BR" dirty="0"/>
              <a:t>, um gerenciador de </a:t>
            </a:r>
            <a:r>
              <a:rPr lang="pt-BR" dirty="0" smtClean="0"/>
              <a:t>pacotes)</a:t>
            </a:r>
            <a:endParaRPr lang="pt-BR" dirty="0"/>
          </a:p>
          <a:p>
            <a:r>
              <a:rPr lang="pt-BR" b="1" dirty="0" err="1" smtClean="0"/>
              <a:t>VisualCode</a:t>
            </a:r>
            <a:r>
              <a:rPr lang="pt-BR" dirty="0"/>
              <a:t>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://code.visualstudio.com</a:t>
            </a:r>
            <a:r>
              <a:rPr lang="pt-BR" dirty="0" smtClean="0">
                <a:hlinkClick r:id="rId4"/>
              </a:rPr>
              <a:t>/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Destinos do data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destino de uma vinculação de dados pode ser uma propriedade, um evento ou um nome de atributo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membro público de uma diretiva de origem está automaticamente disponível para vinculação em uma expressão ou instrução de modelo. 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Destinos do </a:t>
            </a:r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458210"/>
              </p:ext>
            </p:extLst>
          </p:nvPr>
        </p:nvGraphicFramePr>
        <p:xfrm>
          <a:off x="1163781" y="1825625"/>
          <a:ext cx="10058400" cy="4420376"/>
        </p:xfrm>
        <a:graphic>
          <a:graphicData uri="http://schemas.openxmlformats.org/drawingml/2006/table">
            <a:tbl>
              <a:tblPr/>
              <a:tblGrid>
                <a:gridCol w="938484"/>
                <a:gridCol w="3187582"/>
                <a:gridCol w="5932334"/>
              </a:tblGrid>
              <a:tr h="177089">
                <a:tc>
                  <a:txBody>
                    <a:bodyPr/>
                    <a:lstStyle/>
                    <a:p>
                      <a:pPr algn="l"/>
                      <a:r>
                        <a:rPr lang="pt-BR" sz="1200" b="0" cap="all" dirty="0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MODELO</a:t>
                      </a:r>
                    </a:p>
                  </a:txBody>
                  <a:tcPr marL="94869" marR="94869" marT="31623" marB="31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0" cap="all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ALVO</a:t>
                      </a:r>
                    </a:p>
                  </a:txBody>
                  <a:tcPr marL="94869" marR="94869" marT="31623" marB="31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0" cap="all">
                          <a:solidFill>
                            <a:srgbClr val="444444"/>
                          </a:solidFill>
                          <a:effectLst/>
                          <a:latin typeface="+mn-lt"/>
                        </a:rPr>
                        <a:t>EXEMPLOS</a:t>
                      </a:r>
                    </a:p>
                  </a:txBody>
                  <a:tcPr marL="94869" marR="94869" marT="31623" marB="31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1081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>
                          <a:effectLst/>
                          <a:latin typeface="+mn-lt"/>
                        </a:rPr>
                        <a:t>Propriedade</a:t>
                      </a: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 dirty="0">
                          <a:effectLst/>
                          <a:latin typeface="+mn-lt"/>
                        </a:rPr>
                        <a:t>Propriedade do </a:t>
                      </a:r>
                      <a:r>
                        <a:rPr lang="pt-BR" sz="1200" b="0" dirty="0" smtClean="0">
                          <a:effectLst/>
                          <a:latin typeface="+mn-lt"/>
                        </a:rPr>
                        <a:t>elemento, </a:t>
                      </a:r>
                      <a:r>
                        <a:rPr lang="pt-BR" sz="1200" b="0" dirty="0">
                          <a:effectLst/>
                          <a:latin typeface="+mn-lt"/>
                        </a:rPr>
                        <a:t>Propriedade </a:t>
                      </a:r>
                      <a:r>
                        <a:rPr lang="pt-BR" sz="1200" b="0" dirty="0" smtClean="0">
                          <a:effectLst/>
                          <a:latin typeface="+mn-lt"/>
                        </a:rPr>
                        <a:t>do componente e Propriedade da diretiva</a:t>
                      </a:r>
                      <a:endParaRPr lang="pt-BR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pt-BR" sz="1200" b="0" u="none" strike="noStrike" dirty="0" err="1" smtClean="0">
                          <a:solidFill>
                            <a:srgbClr val="000088"/>
                          </a:solidFill>
                          <a:effectLst/>
                          <a:latin typeface="+mn-lt"/>
                          <a:hlinkClick r:id="rId2"/>
                        </a:rPr>
                        <a:t>img</a:t>
                      </a:r>
                      <a:r>
                        <a:rPr lang="pt-BR" sz="12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pt-BR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alt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pt-BR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"hero.name"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</a:t>
                      </a:r>
                      <a:r>
                        <a:rPr lang="pt-BR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src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pt-BR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pt-BR" sz="12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heroImageUrl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pt-BR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pt-BR" sz="1200" b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pt-BR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pt-BR" sz="1200" b="0" dirty="0" err="1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app-hero-detail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</a:t>
                      </a:r>
                      <a:r>
                        <a:rPr lang="pt-BR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hero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pt-BR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pt-BR" sz="12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currentHero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pt-BR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&gt;&lt;/</a:t>
                      </a:r>
                      <a:r>
                        <a:rPr lang="pt-BR" sz="1200" b="0" dirty="0" err="1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app-hero-detail</a:t>
                      </a:r>
                      <a:r>
                        <a:rPr lang="pt-BR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pt-BR" sz="1200" b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pt-BR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pt-BR" sz="1200" b="0" dirty="0" err="1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div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</a:t>
                      </a:r>
                      <a:r>
                        <a:rPr lang="pt-BR" sz="1200" b="0" u="none" strike="noStrike" dirty="0" err="1">
                          <a:solidFill>
                            <a:srgbClr val="660066"/>
                          </a:solidFill>
                          <a:effectLst/>
                          <a:latin typeface="+mn-lt"/>
                          <a:hlinkClick r:id="rId3"/>
                        </a:rPr>
                        <a:t>ngClass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pt-BR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"{'</a:t>
                      </a:r>
                      <a:r>
                        <a:rPr lang="pt-BR" sz="12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special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': </a:t>
                      </a:r>
                      <a:r>
                        <a:rPr lang="pt-BR" sz="12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isSpecial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}"</a:t>
                      </a:r>
                      <a:r>
                        <a:rPr lang="pt-BR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&gt;&lt;/</a:t>
                      </a:r>
                      <a:r>
                        <a:rPr lang="pt-BR" sz="1200" b="0" dirty="0" err="1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div</a:t>
                      </a:r>
                      <a:r>
                        <a:rPr lang="pt-BR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pt-BR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1081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>
                          <a:effectLst/>
                          <a:latin typeface="+mn-lt"/>
                        </a:rPr>
                        <a:t>Evento</a:t>
                      </a: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 dirty="0" err="1" smtClean="0">
                          <a:effectLst/>
                          <a:latin typeface="+mn-lt"/>
                        </a:rPr>
                        <a:t>Elementevent</a:t>
                      </a:r>
                      <a:r>
                        <a:rPr lang="pt-BR" sz="1200" b="0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pt-BR" sz="1200" b="0" dirty="0" err="1" smtClean="0">
                          <a:effectLst/>
                          <a:latin typeface="+mn-lt"/>
                        </a:rPr>
                        <a:t>Componentevent</a:t>
                      </a:r>
                      <a:r>
                        <a:rPr lang="pt-BR" sz="1200" b="0" dirty="0" smtClean="0">
                          <a:effectLst/>
                          <a:latin typeface="+mn-lt"/>
                        </a:rPr>
                        <a:t> e </a:t>
                      </a:r>
                      <a:r>
                        <a:rPr lang="pt-BR" sz="1200" b="0" dirty="0" err="1" smtClean="0">
                          <a:effectLst/>
                          <a:latin typeface="+mn-lt"/>
                        </a:rPr>
                        <a:t>deretiva</a:t>
                      </a:r>
                      <a:r>
                        <a:rPr lang="pt-BR" sz="1200" b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pt-BR" sz="1200" b="0" dirty="0" err="1" smtClean="0">
                          <a:effectLst/>
                          <a:latin typeface="+mn-lt"/>
                        </a:rPr>
                        <a:t>event</a:t>
                      </a:r>
                      <a:endParaRPr lang="pt-BR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&lt;button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"button"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200" b="0" dirty="0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click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en-US" sz="12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onSave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()"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&lt;/button&gt;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200" b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app-hero-detail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deleteRequest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en-US" sz="12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deleteHero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()"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&gt;&lt;/app-hero-detail&gt;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200" b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div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myClick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"clicked=$event"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clickable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click me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&lt;/div&gt;</a:t>
                      </a:r>
                      <a:endParaRPr lang="en-US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>
                          <a:effectLst/>
                          <a:latin typeface="+mn-lt"/>
                        </a:rPr>
                        <a:t>Bidirecional</a:t>
                      </a: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>
                          <a:effectLst/>
                          <a:latin typeface="+mn-lt"/>
                        </a:rPr>
                        <a:t>Evento e propriedade</a:t>
                      </a: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&lt;input</a:t>
                      </a:r>
                      <a:r>
                        <a:rPr lang="pt-BR" sz="12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[(</a:t>
                      </a:r>
                      <a:r>
                        <a:rPr lang="pt-BR" sz="1200" b="0" u="none" strike="noStrike" dirty="0" err="1">
                          <a:solidFill>
                            <a:srgbClr val="660066"/>
                          </a:solidFill>
                          <a:effectLst/>
                          <a:latin typeface="+mn-lt"/>
                          <a:hlinkClick r:id="rId4"/>
                        </a:rPr>
                        <a:t>ngModel</a:t>
                      </a: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)]</a:t>
                      </a:r>
                      <a:r>
                        <a:rPr lang="pt-BR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pt-BR" sz="12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name</a:t>
                      </a:r>
                      <a:r>
                        <a:rPr lang="pt-BR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pt-BR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pt-BR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22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>
                          <a:effectLst/>
                          <a:latin typeface="+mn-lt"/>
                        </a:rPr>
                        <a:t>Atributo</a:t>
                      </a: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 dirty="0" smtClean="0">
                          <a:effectLst/>
                          <a:latin typeface="+mn-lt"/>
                        </a:rPr>
                        <a:t>Atributo</a:t>
                      </a:r>
                      <a:endParaRPr lang="pt-BR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button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"button"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</a:t>
                      </a:r>
                      <a:r>
                        <a:rPr lang="en-US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attr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aria</a:t>
                      </a:r>
                      <a:r>
                        <a:rPr lang="en-US" sz="1200" b="0" dirty="0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-label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en-US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"help"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help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&lt;/button&gt;</a:t>
                      </a:r>
                      <a:endParaRPr lang="en-US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22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>
                          <a:effectLst/>
                          <a:latin typeface="+mn-lt"/>
                        </a:rPr>
                        <a:t>Classe</a:t>
                      </a: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 dirty="0" err="1" smtClean="0">
                          <a:effectLst/>
                          <a:latin typeface="+mn-lt"/>
                        </a:rPr>
                        <a:t>Class</a:t>
                      </a:r>
                      <a:r>
                        <a:rPr lang="pt-BR" sz="1200" b="0" dirty="0" smtClean="0">
                          <a:effectLst/>
                          <a:latin typeface="+mn-lt"/>
                        </a:rPr>
                        <a:t> propriedade</a:t>
                      </a:r>
                      <a:endParaRPr lang="pt-BR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div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</a:t>
                      </a:r>
                      <a:r>
                        <a:rPr lang="en-US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class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special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en-US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en-US" sz="12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isSpecial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Special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&lt;/div&gt;</a:t>
                      </a:r>
                      <a:endParaRPr lang="en-US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865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Estilo</a:t>
                      </a: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propriedade</a:t>
                      </a:r>
                      <a:endParaRPr lang="pt-B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 smtClean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button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"button"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</a:t>
                      </a:r>
                      <a:r>
                        <a:rPr lang="en-US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style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200" b="0" dirty="0" err="1">
                          <a:solidFill>
                            <a:srgbClr val="660066"/>
                          </a:solidFill>
                          <a:effectLst/>
                          <a:latin typeface="+mn-lt"/>
                        </a:rPr>
                        <a:t>color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en-US" sz="1200" b="0" dirty="0">
                          <a:solidFill>
                            <a:srgbClr val="6666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</a:t>
                      </a:r>
                      <a:r>
                        <a:rPr lang="en-US" sz="1200" b="0" dirty="0" err="1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isSpecial</a:t>
                      </a:r>
                      <a:r>
                        <a:rPr lang="en-US" sz="1200" b="0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 ? 'red' : 'green'"</a:t>
                      </a:r>
                      <a:r>
                        <a:rPr lang="en-US" sz="1200" b="0" dirty="0">
                          <a:solidFill>
                            <a:srgbClr val="000088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en-US" sz="1200" b="0" dirty="0">
                        <a:effectLst/>
                        <a:latin typeface="+mn-lt"/>
                      </a:endParaRPr>
                    </a:p>
                  </a:txBody>
                  <a:tcPr marL="63246" marR="63246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As </a:t>
            </a:r>
            <a:r>
              <a:rPr lang="pt-BR" dirty="0" smtClean="0"/>
              <a:t>diretivas </a:t>
            </a:r>
            <a:r>
              <a:rPr lang="pt-BR" b="1" dirty="0" smtClean="0"/>
              <a:t>são </a:t>
            </a:r>
            <a:r>
              <a:rPr lang="pt-BR" b="1" dirty="0"/>
              <a:t>usadas com componentes</a:t>
            </a:r>
            <a:r>
              <a:rPr lang="pt-BR" dirty="0"/>
              <a:t>, principalmente </a:t>
            </a:r>
            <a:r>
              <a:rPr lang="pt-BR" b="1" dirty="0"/>
              <a:t>para criar </a:t>
            </a:r>
            <a:r>
              <a:rPr lang="pt-BR" b="1" dirty="0" err="1"/>
              <a:t>tags</a:t>
            </a:r>
            <a:r>
              <a:rPr lang="pt-BR" b="1" dirty="0"/>
              <a:t> personalizadas em uma aplicação Angular. </a:t>
            </a:r>
            <a:endParaRPr lang="pt-BR" b="1" dirty="0" smtClean="0"/>
          </a:p>
          <a:p>
            <a:r>
              <a:rPr lang="pt-BR" dirty="0" smtClean="0"/>
              <a:t>Existem </a:t>
            </a:r>
            <a:r>
              <a:rPr lang="pt-BR" dirty="0"/>
              <a:t>muitas diretivas prontas que podemos usar e também podemos criar nossas próprias </a:t>
            </a:r>
            <a:r>
              <a:rPr lang="pt-BR" dirty="0" smtClean="0"/>
              <a:t>diretivas. Algumas </a:t>
            </a:r>
            <a:r>
              <a:rPr lang="pt-BR" dirty="0"/>
              <a:t>diretivas podem mudar completamente a estrutura da saída do </a:t>
            </a:r>
            <a:r>
              <a:rPr lang="pt-BR" dirty="0" err="1"/>
              <a:t>template</a:t>
            </a:r>
            <a:r>
              <a:rPr lang="pt-BR" dirty="0"/>
              <a:t> do componente. </a:t>
            </a:r>
            <a:endParaRPr lang="pt-BR" dirty="0" smtClean="0"/>
          </a:p>
          <a:p>
            <a:r>
              <a:rPr lang="pt-BR" dirty="0" smtClean="0"/>
              <a:t>Essas </a:t>
            </a:r>
            <a:r>
              <a:rPr lang="pt-BR" dirty="0"/>
              <a:t>diretivas podem alterar o layout do DOM adicionando e removendo elementos DOM de visualização. </a:t>
            </a:r>
            <a:endParaRPr lang="pt-BR" dirty="0" smtClean="0"/>
          </a:p>
          <a:p>
            <a:r>
              <a:rPr lang="pt-BR" dirty="0" smtClean="0"/>
              <a:t>Podemos </a:t>
            </a:r>
            <a:r>
              <a:rPr lang="pt-BR" dirty="0"/>
              <a:t>classificar essas diretivas em estruturais 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NgIf</a:t>
            </a:r>
          </a:p>
          <a:p>
            <a:pPr lvl="1"/>
            <a:r>
              <a:rPr lang="pt-BR" dirty="0"/>
              <a:t>NgFor</a:t>
            </a:r>
          </a:p>
          <a:p>
            <a:pPr lvl="1"/>
            <a:r>
              <a:rPr lang="pt-BR" dirty="0" err="1"/>
              <a:t>NgSwitch</a:t>
            </a:r>
            <a:r>
              <a:rPr lang="pt-BR" dirty="0"/>
              <a:t>, </a:t>
            </a:r>
            <a:r>
              <a:rPr lang="pt-BR" dirty="0" err="1"/>
              <a:t>NgSwitchWhen</a:t>
            </a:r>
            <a:r>
              <a:rPr lang="pt-BR" dirty="0"/>
              <a:t>, </a:t>
            </a:r>
            <a:r>
              <a:rPr lang="pt-BR" dirty="0" err="1"/>
              <a:t>NgSwitchDefault</a:t>
            </a:r>
            <a:endParaRPr lang="pt-BR" dirty="0"/>
          </a:p>
          <a:p>
            <a:r>
              <a:rPr lang="pt-BR" dirty="0" smtClean="0"/>
              <a:t>Diretivas </a:t>
            </a:r>
            <a:r>
              <a:rPr lang="pt-BR" dirty="0"/>
              <a:t>não estruturais 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/>
              <a:t>NgClass</a:t>
            </a:r>
            <a:endParaRPr lang="pt-BR" dirty="0"/>
          </a:p>
          <a:p>
            <a:pPr lvl="1"/>
            <a:r>
              <a:rPr lang="pt-BR" dirty="0" err="1"/>
              <a:t>NgStyle</a:t>
            </a:r>
            <a:endParaRPr lang="pt-BR" dirty="0"/>
          </a:p>
          <a:p>
            <a:pPr lvl="1"/>
            <a:r>
              <a:rPr lang="pt-BR" dirty="0" err="1"/>
              <a:t>NgControlName</a:t>
            </a:r>
            <a:endParaRPr lang="pt-BR" dirty="0"/>
          </a:p>
          <a:p>
            <a:pPr lvl="1"/>
            <a:r>
              <a:rPr lang="pt-BR" dirty="0" err="1"/>
              <a:t>NgModel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NgIf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diretiva estrutural que inclui condicionalmente um modelo baseado no valor de uma </a:t>
            </a:r>
            <a:r>
              <a:rPr lang="pt-BR" dirty="0" smtClean="0"/>
              <a:t>expressão. </a:t>
            </a:r>
            <a:r>
              <a:rPr lang="pt-BR" dirty="0"/>
              <a:t>Quando a expressão é avaliada como verdadeira, o Angular </a:t>
            </a:r>
            <a:r>
              <a:rPr lang="pt-BR" dirty="0" err="1"/>
              <a:t>renderiza</a:t>
            </a:r>
            <a:r>
              <a:rPr lang="pt-BR" dirty="0"/>
              <a:t> o modelo </a:t>
            </a:r>
            <a:r>
              <a:rPr lang="pt-BR" dirty="0" smtClean="0"/>
              <a:t>fornecido na clausula </a:t>
            </a:r>
            <a:r>
              <a:rPr lang="pt-BR" dirty="0" err="1" smtClean="0"/>
              <a:t>then</a:t>
            </a:r>
            <a:r>
              <a:rPr lang="pt-BR" dirty="0" smtClean="0"/>
              <a:t> e</a:t>
            </a:r>
            <a:r>
              <a:rPr lang="pt-BR" dirty="0"/>
              <a:t>, quando falso ou nulo, o Angular </a:t>
            </a:r>
            <a:r>
              <a:rPr lang="pt-BR" dirty="0" err="1"/>
              <a:t>renderiza</a:t>
            </a:r>
            <a:r>
              <a:rPr lang="pt-BR" dirty="0"/>
              <a:t> o modelo fornecido em uma </a:t>
            </a:r>
            <a:r>
              <a:rPr lang="pt-BR" dirty="0" smtClean="0"/>
              <a:t>cláusula </a:t>
            </a:r>
            <a:r>
              <a:rPr lang="pt-BR" dirty="0" err="1" smtClean="0"/>
              <a:t>else</a:t>
            </a:r>
            <a:r>
              <a:rPr lang="pt-BR" dirty="0" smtClean="0"/>
              <a:t> (opcional). </a:t>
            </a:r>
            <a:r>
              <a:rPr lang="pt-BR" dirty="0"/>
              <a:t>O modelo padrão para a </a:t>
            </a:r>
            <a:r>
              <a:rPr lang="pt-BR" dirty="0" smtClean="0"/>
              <a:t>cláusula </a:t>
            </a:r>
            <a:r>
              <a:rPr lang="pt-BR" dirty="0" err="1"/>
              <a:t>else</a:t>
            </a:r>
            <a:r>
              <a:rPr lang="pt-BR" dirty="0" smtClean="0"/>
              <a:t> </a:t>
            </a:r>
            <a:r>
              <a:rPr lang="pt-BR" dirty="0"/>
              <a:t>está em branco.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0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NgIf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Formulário simples com sintaxe abreviada:</a:t>
            </a:r>
          </a:p>
          <a:p>
            <a:pPr marL="457200" lvl="1" indent="0">
              <a:buNone/>
            </a:pPr>
            <a:r>
              <a:rPr lang="en-US" dirty="0"/>
              <a:t>&lt;div </a:t>
            </a:r>
            <a:r>
              <a:rPr lang="en-US" b="1" dirty="0"/>
              <a:t>*ngIf="condition"</a:t>
            </a:r>
            <a:r>
              <a:rPr lang="en-US" dirty="0"/>
              <a:t>&gt;Content to render when condition is true.&lt;/div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pt-BR" dirty="0"/>
              <a:t>Formulário com um bloco "</a:t>
            </a:r>
            <a:r>
              <a:rPr lang="pt-BR" dirty="0" err="1"/>
              <a:t>else</a:t>
            </a:r>
            <a:r>
              <a:rPr lang="pt-BR" dirty="0" smtClean="0"/>
              <a:t>":</a:t>
            </a:r>
          </a:p>
          <a:p>
            <a:pPr marL="457200" lvl="1" indent="0">
              <a:buNone/>
            </a:pPr>
            <a:r>
              <a:rPr lang="en-US" dirty="0"/>
              <a:t>&lt;div *</a:t>
            </a:r>
            <a:r>
              <a:rPr lang="en-US" b="1" dirty="0"/>
              <a:t>ngIf="condition; else </a:t>
            </a:r>
            <a:r>
              <a:rPr lang="en-US" b="1" dirty="0" err="1"/>
              <a:t>elseBlock</a:t>
            </a:r>
            <a:r>
              <a:rPr lang="en-US" b="1" dirty="0"/>
              <a:t>"</a:t>
            </a:r>
            <a:r>
              <a:rPr lang="en-US" dirty="0"/>
              <a:t>&gt;Content to render when condition is true.&lt;/div&gt;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ng-template #</a:t>
            </a:r>
            <a:r>
              <a:rPr lang="en-US" dirty="0" err="1"/>
              <a:t>elseBlock</a:t>
            </a:r>
            <a:r>
              <a:rPr lang="en-US" dirty="0"/>
              <a:t>&gt;Content to render when condition is false.&lt;/ng-template&gt;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Forma abreviada com blocos "</a:t>
            </a:r>
            <a:r>
              <a:rPr lang="pt-BR" dirty="0" err="1"/>
              <a:t>then</a:t>
            </a:r>
            <a:r>
              <a:rPr lang="pt-BR" dirty="0"/>
              <a:t>" e "</a:t>
            </a:r>
            <a:r>
              <a:rPr lang="pt-BR" dirty="0" err="1"/>
              <a:t>else</a:t>
            </a:r>
            <a:r>
              <a:rPr lang="pt-BR" dirty="0" smtClean="0"/>
              <a:t>":</a:t>
            </a:r>
          </a:p>
          <a:p>
            <a:pPr marL="457200" lvl="1" indent="0">
              <a:buNone/>
            </a:pPr>
            <a:r>
              <a:rPr lang="en-US" dirty="0"/>
              <a:t>&lt;div </a:t>
            </a:r>
            <a:r>
              <a:rPr lang="en-US" b="1" dirty="0"/>
              <a:t>*ngIf="condition; then </a:t>
            </a:r>
            <a:r>
              <a:rPr lang="en-US" b="1" dirty="0" err="1"/>
              <a:t>thenBlock</a:t>
            </a:r>
            <a:r>
              <a:rPr lang="en-US" b="1" dirty="0"/>
              <a:t> else </a:t>
            </a:r>
            <a:r>
              <a:rPr lang="en-US" b="1" dirty="0" err="1"/>
              <a:t>elseBlock</a:t>
            </a:r>
            <a:r>
              <a:rPr lang="en-US" b="1" dirty="0"/>
              <a:t>"</a:t>
            </a:r>
            <a:r>
              <a:rPr lang="en-US" dirty="0"/>
              <a:t>&gt;&lt;/div&gt;</a:t>
            </a:r>
          </a:p>
          <a:p>
            <a:pPr marL="457200" lvl="1" indent="0">
              <a:buNone/>
            </a:pPr>
            <a:r>
              <a:rPr lang="en-US" dirty="0"/>
              <a:t>&lt;ng-template #</a:t>
            </a:r>
            <a:r>
              <a:rPr lang="en-US" dirty="0" err="1"/>
              <a:t>thenBlock</a:t>
            </a:r>
            <a:r>
              <a:rPr lang="en-US" dirty="0"/>
              <a:t>&gt;Content to render when condition is true.&lt;/ng-template&gt;</a:t>
            </a:r>
          </a:p>
          <a:p>
            <a:pPr marL="457200" lvl="1" indent="0">
              <a:buNone/>
            </a:pPr>
            <a:r>
              <a:rPr lang="en-US" dirty="0"/>
              <a:t>&lt;ng-template #</a:t>
            </a:r>
            <a:r>
              <a:rPr lang="en-US" dirty="0" err="1"/>
              <a:t>elseBlock</a:t>
            </a:r>
            <a:r>
              <a:rPr lang="en-US" dirty="0"/>
              <a:t>&gt;Content to render when condition is false.&lt;/ng-template&gt;</a:t>
            </a:r>
            <a:endParaRPr lang="pt-BR" dirty="0"/>
          </a:p>
          <a:p>
            <a:endParaRPr lang="pt-BR" dirty="0"/>
          </a:p>
          <a:p>
            <a:endParaRPr lang="en-US" dirty="0"/>
          </a:p>
          <a:p>
            <a:pPr lvl="1"/>
            <a:endParaRPr lang="pt-BR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48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NgFor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diretiva estrutural que </a:t>
            </a:r>
            <a:r>
              <a:rPr lang="pt-BR" dirty="0" err="1"/>
              <a:t>renderiza</a:t>
            </a:r>
            <a:r>
              <a:rPr lang="pt-BR" dirty="0"/>
              <a:t> um modelo para cada item em uma coleção. A diretiva é colocada em um elemento, que se torna o pai dos modelos clonados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Exemplo abreviado:</a:t>
            </a:r>
          </a:p>
          <a:p>
            <a:pPr marL="45720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item of items; index as </a:t>
            </a:r>
            <a:r>
              <a:rPr lang="en-US" dirty="0" err="1" smtClean="0"/>
              <a:t>i</a:t>
            </a:r>
            <a:r>
              <a:rPr lang="en-US" dirty="0" smtClean="0"/>
              <a:t>”&gt;…&lt;/li&gt;</a:t>
            </a:r>
          </a:p>
          <a:p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expandida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ng-template</a:t>
            </a:r>
            <a:r>
              <a:rPr lang="pt-BR" dirty="0"/>
              <a:t> ngFor </a:t>
            </a:r>
            <a:r>
              <a:rPr lang="pt-BR" dirty="0" err="1"/>
              <a:t>let</a:t>
            </a:r>
            <a:r>
              <a:rPr lang="pt-BR" dirty="0"/>
              <a:t>-item [ngForOf]="</a:t>
            </a:r>
            <a:r>
              <a:rPr lang="pt-BR" dirty="0" err="1"/>
              <a:t>items</a:t>
            </a:r>
            <a:r>
              <a:rPr lang="pt-BR" dirty="0"/>
              <a:t>" </a:t>
            </a:r>
            <a:r>
              <a:rPr lang="pt-BR" dirty="0" err="1"/>
              <a:t>let-i</a:t>
            </a:r>
            <a:r>
              <a:rPr lang="pt-BR" dirty="0"/>
              <a:t>="index" [</a:t>
            </a:r>
            <a:r>
              <a:rPr lang="pt-BR" dirty="0" err="1"/>
              <a:t>ngForTrackBy</a:t>
            </a:r>
            <a:r>
              <a:rPr lang="pt-BR" dirty="0"/>
              <a:t>]="</a:t>
            </a:r>
            <a:r>
              <a:rPr lang="pt-BR" dirty="0" err="1"/>
              <a:t>trackByFn</a:t>
            </a:r>
            <a:r>
              <a:rPr lang="pt-BR" dirty="0"/>
              <a:t>"&gt; &lt;li&gt;...&lt;/li&gt; &lt;/</a:t>
            </a:r>
            <a:r>
              <a:rPr lang="pt-BR" dirty="0" err="1"/>
              <a:t>ng-template</a:t>
            </a:r>
            <a:r>
              <a:rPr lang="pt-BR" dirty="0"/>
              <a:t>&gt;</a:t>
            </a:r>
            <a:endParaRPr lang="en-US" dirty="0"/>
          </a:p>
          <a:p>
            <a:endParaRPr lang="pt-BR" dirty="0" smtClean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0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NgFor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NgForOf fornece </a:t>
            </a:r>
            <a:r>
              <a:rPr lang="pt-BR" dirty="0"/>
              <a:t>valores exportados que podem ser alias para variáveis ​​</a:t>
            </a:r>
            <a:r>
              <a:rPr lang="pt-BR" dirty="0" smtClean="0"/>
              <a:t>locais:</a:t>
            </a:r>
            <a:endParaRPr lang="pt-BR" dirty="0"/>
          </a:p>
          <a:p>
            <a:pPr lvl="1"/>
            <a:r>
              <a:rPr lang="pt-BR" dirty="0" smtClean="0"/>
              <a:t>index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/>
              <a:t>: O índice do item atual no iterável.</a:t>
            </a:r>
          </a:p>
          <a:p>
            <a:pPr lvl="1"/>
            <a:r>
              <a:rPr lang="pt-BR" dirty="0" err="1"/>
              <a:t>count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/>
              <a:t>: O comprimento do iterável.</a:t>
            </a:r>
          </a:p>
          <a:p>
            <a:pPr lvl="1"/>
            <a:r>
              <a:rPr lang="pt-BR" dirty="0" err="1"/>
              <a:t>first</a:t>
            </a:r>
            <a:r>
              <a:rPr lang="pt-BR" dirty="0"/>
              <a:t>: </a:t>
            </a:r>
            <a:r>
              <a:rPr lang="pt-BR" dirty="0" err="1"/>
              <a:t>boolean</a:t>
            </a:r>
            <a:r>
              <a:rPr lang="pt-BR" dirty="0"/>
              <a:t>: Verdadeiro </a:t>
            </a:r>
            <a:r>
              <a:rPr lang="pt-BR" dirty="0" smtClean="0"/>
              <a:t>quando </a:t>
            </a:r>
            <a:r>
              <a:rPr lang="pt-BR" dirty="0"/>
              <a:t>o item é o primeiro item no iterável.</a:t>
            </a:r>
          </a:p>
          <a:p>
            <a:pPr lvl="1"/>
            <a:r>
              <a:rPr lang="pt-BR" dirty="0" err="1"/>
              <a:t>last</a:t>
            </a:r>
            <a:r>
              <a:rPr lang="pt-BR" dirty="0"/>
              <a:t>: </a:t>
            </a:r>
            <a:r>
              <a:rPr lang="pt-BR" dirty="0" err="1"/>
              <a:t>boolean</a:t>
            </a:r>
            <a:r>
              <a:rPr lang="pt-BR" dirty="0"/>
              <a:t>: Verdadeiro </a:t>
            </a:r>
            <a:r>
              <a:rPr lang="pt-BR" dirty="0" smtClean="0"/>
              <a:t>quando </a:t>
            </a:r>
            <a:r>
              <a:rPr lang="pt-BR" dirty="0"/>
              <a:t>o item é o último item no iterável.</a:t>
            </a:r>
          </a:p>
          <a:p>
            <a:pPr lvl="1"/>
            <a:r>
              <a:rPr lang="pt-BR" dirty="0" err="1"/>
              <a:t>even</a:t>
            </a:r>
            <a:r>
              <a:rPr lang="pt-BR" dirty="0"/>
              <a:t>: </a:t>
            </a:r>
            <a:r>
              <a:rPr lang="pt-BR" dirty="0" err="1"/>
              <a:t>boolean</a:t>
            </a:r>
            <a:r>
              <a:rPr lang="pt-BR" dirty="0"/>
              <a:t>: Verdadeiro </a:t>
            </a:r>
            <a:r>
              <a:rPr lang="pt-BR" dirty="0" smtClean="0"/>
              <a:t>quando </a:t>
            </a:r>
            <a:r>
              <a:rPr lang="pt-BR" dirty="0"/>
              <a:t>o item tem um índice par no iterável.</a:t>
            </a:r>
          </a:p>
          <a:p>
            <a:pPr lvl="1"/>
            <a:r>
              <a:rPr lang="pt-BR" dirty="0" err="1"/>
              <a:t>odd</a:t>
            </a:r>
            <a:r>
              <a:rPr lang="pt-BR" dirty="0"/>
              <a:t>: </a:t>
            </a:r>
            <a:r>
              <a:rPr lang="pt-BR" dirty="0" err="1"/>
              <a:t>boolean</a:t>
            </a:r>
            <a:r>
              <a:rPr lang="pt-BR" dirty="0"/>
              <a:t>: Verdadeiro quando o item tem um índice ímpar no iterável.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</a:p>
          <a:p>
            <a:pPr marL="914400" lvl="2" indent="0">
              <a:buNone/>
            </a:pPr>
            <a:r>
              <a:rPr lang="pt-BR" dirty="0" smtClean="0"/>
              <a:t>&lt;</a:t>
            </a:r>
            <a:r>
              <a:rPr lang="pt-BR" dirty="0"/>
              <a:t>li *ngFor="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; index as i; </a:t>
            </a:r>
            <a:r>
              <a:rPr lang="pt-BR" dirty="0" err="1"/>
              <a:t>first</a:t>
            </a:r>
            <a:r>
              <a:rPr lang="pt-BR" dirty="0"/>
              <a:t> as </a:t>
            </a:r>
            <a:r>
              <a:rPr lang="pt-BR" dirty="0" err="1"/>
              <a:t>isFirst</a:t>
            </a:r>
            <a:r>
              <a:rPr lang="pt-BR" dirty="0"/>
              <a:t>"&gt; {{i}}/{{</a:t>
            </a:r>
            <a:r>
              <a:rPr lang="pt-BR" dirty="0" err="1"/>
              <a:t>users.length</a:t>
            </a:r>
            <a:r>
              <a:rPr lang="pt-BR" dirty="0"/>
              <a:t>}}. {{</a:t>
            </a:r>
            <a:r>
              <a:rPr lang="pt-BR" dirty="0" err="1"/>
              <a:t>user</a:t>
            </a:r>
            <a:r>
              <a:rPr lang="pt-BR" dirty="0"/>
              <a:t>}} &lt;</a:t>
            </a:r>
            <a:r>
              <a:rPr lang="pt-BR" dirty="0" err="1"/>
              <a:t>span</a:t>
            </a:r>
            <a:r>
              <a:rPr lang="pt-BR" dirty="0"/>
              <a:t> *ngIf="</a:t>
            </a:r>
            <a:r>
              <a:rPr lang="pt-BR" dirty="0" err="1"/>
              <a:t>isFirst</a:t>
            </a:r>
            <a:r>
              <a:rPr lang="pt-BR" dirty="0"/>
              <a:t>"&gt;default&lt;/</a:t>
            </a:r>
            <a:r>
              <a:rPr lang="pt-BR" dirty="0" err="1"/>
              <a:t>span</a:t>
            </a:r>
            <a:r>
              <a:rPr lang="pt-BR" dirty="0"/>
              <a:t>&gt; &lt;/li&gt;</a:t>
            </a:r>
            <a:endParaRPr lang="pt-BR" dirty="0" smtClean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1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NgSwitch</a:t>
            </a:r>
            <a:r>
              <a:rPr lang="pt-BR" dirty="0"/>
              <a:t>, </a:t>
            </a:r>
            <a:r>
              <a:rPr lang="pt-BR" dirty="0" err="1"/>
              <a:t>NgSwitchWhen</a:t>
            </a:r>
            <a:r>
              <a:rPr lang="pt-BR" dirty="0"/>
              <a:t>, </a:t>
            </a:r>
            <a:r>
              <a:rPr lang="pt-BR" dirty="0" err="1"/>
              <a:t>NgSwitchDefault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&lt;container-element [</a:t>
            </a:r>
            <a:r>
              <a:rPr lang="en-US" sz="2000" dirty="0" err="1"/>
              <a:t>ngSwitch</a:t>
            </a:r>
            <a:r>
              <a:rPr lang="en-US" sz="2000" dirty="0"/>
              <a:t>]="</a:t>
            </a:r>
            <a:r>
              <a:rPr lang="en-US" sz="2000" dirty="0" err="1"/>
              <a:t>switch_expression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&lt;some-element *</a:t>
            </a:r>
            <a:r>
              <a:rPr lang="en-US" sz="2000" dirty="0" err="1"/>
              <a:t>ngSwitchCase</a:t>
            </a:r>
            <a:r>
              <a:rPr lang="en-US" sz="2000" dirty="0"/>
              <a:t>="match_expression_1"&gt;...&lt;/some-element&gt;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	&lt;</a:t>
            </a:r>
            <a:r>
              <a:rPr lang="en-US" sz="2000" dirty="0"/>
              <a:t>some-element *</a:t>
            </a:r>
            <a:r>
              <a:rPr lang="en-US" sz="2000" dirty="0" err="1"/>
              <a:t>ngSwitchCase</a:t>
            </a:r>
            <a:r>
              <a:rPr lang="en-US" sz="2000" dirty="0"/>
              <a:t>="match_expression_2"&gt;...&lt;/some-element&gt;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	&lt;</a:t>
            </a:r>
            <a:r>
              <a:rPr lang="en-US" sz="2000" dirty="0"/>
              <a:t>some-other-element *</a:t>
            </a:r>
            <a:r>
              <a:rPr lang="en-US" sz="2000" dirty="0" err="1"/>
              <a:t>ngSwitchCase</a:t>
            </a:r>
            <a:r>
              <a:rPr lang="en-US" sz="2000" dirty="0"/>
              <a:t>="match_expression_3"&gt;...&lt;/some-other-element&gt;</a:t>
            </a:r>
          </a:p>
          <a:p>
            <a:pPr marL="0" indent="0">
              <a:buNone/>
            </a:pPr>
            <a:r>
              <a:rPr lang="en-US" sz="2000" dirty="0" smtClean="0"/>
              <a:t>	&lt;</a:t>
            </a:r>
            <a:r>
              <a:rPr lang="en-US" sz="2000" dirty="0"/>
              <a:t>some-element *</a:t>
            </a:r>
            <a:r>
              <a:rPr lang="en-US" sz="2000" dirty="0" err="1"/>
              <a:t>ngSwitchDefault</a:t>
            </a:r>
            <a:r>
              <a:rPr lang="en-US" sz="2000" dirty="0"/>
              <a:t>&gt;...&lt;/some-element&gt;</a:t>
            </a:r>
          </a:p>
          <a:p>
            <a:pPr marL="0" indent="0">
              <a:buNone/>
            </a:pPr>
            <a:r>
              <a:rPr lang="en-US" sz="2000" dirty="0"/>
              <a:t>&lt;/container-element&gt;</a:t>
            </a:r>
            <a:endParaRPr lang="pt-BR" sz="20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33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FormControl</a:t>
            </a:r>
            <a:r>
              <a:rPr lang="pt-BR" sz="2400" dirty="0"/>
              <a:t> </a:t>
            </a:r>
            <a:r>
              <a:rPr lang="pt-BR" sz="2400" dirty="0"/>
              <a:t>rastreia o valor, a interação do usuário e o status de validação do controle e mantém a exibição sincronizada com o modelo. </a:t>
            </a:r>
            <a:r>
              <a:rPr lang="pt-BR" sz="2400" dirty="0"/>
              <a:t>Se usado em um formulário pai, a diretiva também se registra no formulário como um controle </a:t>
            </a:r>
            <a:r>
              <a:rPr lang="pt-BR" sz="2400" dirty="0" smtClean="0"/>
              <a:t>filho. Esta </a:t>
            </a:r>
            <a:r>
              <a:rPr lang="pt-BR" sz="2400" dirty="0"/>
              <a:t>diretiva é usada sozinha ou como parte de um formulário maior. </a:t>
            </a:r>
            <a:r>
              <a:rPr lang="pt-BR" sz="2400" dirty="0" smtClean="0"/>
              <a:t>Para ativá-la utilize o </a:t>
            </a:r>
            <a:r>
              <a:rPr lang="pt-BR" sz="2400" dirty="0" err="1" smtClean="0"/>
              <a:t>ngModel</a:t>
            </a:r>
            <a:endParaRPr lang="pt-BR" sz="2400" dirty="0"/>
          </a:p>
          <a:p>
            <a:r>
              <a:rPr lang="pt-BR" sz="2400" dirty="0" smtClean="0"/>
              <a:t>Se </a:t>
            </a:r>
            <a:r>
              <a:rPr lang="pt-BR" sz="2400" dirty="0"/>
              <a:t>você tiver uma ligação unidirecional </a:t>
            </a:r>
            <a:r>
              <a:rPr lang="pt-BR" sz="2400" dirty="0" err="1"/>
              <a:t>ngModel</a:t>
            </a:r>
            <a:r>
              <a:rPr lang="pt-BR" sz="2400" dirty="0"/>
              <a:t> com </a:t>
            </a:r>
            <a:r>
              <a:rPr lang="pt-BR" sz="2400" dirty="0" smtClean="0"/>
              <a:t>[] ele altera </a:t>
            </a:r>
            <a:r>
              <a:rPr lang="pt-BR" sz="2400" dirty="0"/>
              <a:t>o valor do modelo de domínio na classe de componente definirá o valor na exibição. </a:t>
            </a:r>
            <a:endParaRPr lang="pt-BR" sz="2400" dirty="0"/>
          </a:p>
          <a:p>
            <a:r>
              <a:rPr lang="pt-BR" sz="2400" dirty="0"/>
              <a:t>Se </a:t>
            </a:r>
            <a:r>
              <a:rPr lang="pt-BR" sz="2400" dirty="0"/>
              <a:t>você tiver uma associação bidirecional com </a:t>
            </a:r>
            <a:r>
              <a:rPr lang="pt-BR" sz="2400" dirty="0" smtClean="0"/>
              <a:t>[()], </a:t>
            </a:r>
            <a:r>
              <a:rPr lang="pt-BR" sz="2400" dirty="0"/>
              <a:t>o valor na interface do usuário sempre será sincronizado com o modelo de domínio em sua classe.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97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Usando </a:t>
            </a:r>
            <a:r>
              <a:rPr lang="pt-BR" dirty="0" err="1"/>
              <a:t>ngModel</a:t>
            </a:r>
            <a:r>
              <a:rPr lang="pt-BR" dirty="0"/>
              <a:t> em um controle </a:t>
            </a:r>
            <a:r>
              <a:rPr lang="pt-BR" dirty="0" smtClean="0"/>
              <a:t>autônomo</a:t>
            </a:r>
            <a:endParaRPr lang="pt-BR" dirty="0"/>
          </a:p>
          <a:p>
            <a:pPr marL="457200" lvl="1" indent="0">
              <a:buNone/>
            </a:pPr>
            <a:r>
              <a:rPr lang="pt-BR" sz="2000" dirty="0"/>
              <a:t>&lt;input [(</a:t>
            </a:r>
            <a:r>
              <a:rPr lang="pt-BR" sz="2000" dirty="0" err="1"/>
              <a:t>ngModel</a:t>
            </a:r>
            <a:r>
              <a:rPr lang="pt-BR" sz="2000" dirty="0"/>
              <a:t>)]="</a:t>
            </a:r>
            <a:r>
              <a:rPr lang="pt-BR" sz="2000" dirty="0" err="1"/>
              <a:t>name</a:t>
            </a:r>
            <a:r>
              <a:rPr lang="pt-BR" sz="2000" dirty="0"/>
              <a:t>" #</a:t>
            </a:r>
            <a:r>
              <a:rPr lang="pt-BR" sz="2000" dirty="0" err="1"/>
              <a:t>ctrl</a:t>
            </a:r>
            <a:r>
              <a:rPr lang="pt-BR" sz="2000" dirty="0"/>
              <a:t>="</a:t>
            </a:r>
            <a:r>
              <a:rPr lang="pt-BR" sz="2000" dirty="0" err="1"/>
              <a:t>ngModel</a:t>
            </a:r>
            <a:r>
              <a:rPr lang="pt-BR" sz="2000" dirty="0"/>
              <a:t>" </a:t>
            </a:r>
            <a:r>
              <a:rPr lang="pt-BR" sz="2000" dirty="0" err="1"/>
              <a:t>required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    &lt;p&gt;</a:t>
            </a:r>
            <a:r>
              <a:rPr lang="pt-BR" sz="2000" dirty="0" err="1"/>
              <a:t>Value</a:t>
            </a:r>
            <a:r>
              <a:rPr lang="pt-BR" sz="2000" dirty="0"/>
              <a:t>: {{ </a:t>
            </a:r>
            <a:r>
              <a:rPr lang="pt-BR" sz="2000" dirty="0" err="1"/>
              <a:t>name</a:t>
            </a:r>
            <a:r>
              <a:rPr lang="pt-BR" sz="2000" dirty="0"/>
              <a:t> }}&lt;/p&gt;</a:t>
            </a:r>
          </a:p>
          <a:p>
            <a:pPr marL="457200" lvl="1" indent="0">
              <a:buNone/>
            </a:pPr>
            <a:r>
              <a:rPr lang="pt-BR" sz="2000" dirty="0"/>
              <a:t>    &lt;p&gt;</a:t>
            </a:r>
            <a:r>
              <a:rPr lang="pt-BR" sz="2000" dirty="0" err="1"/>
              <a:t>Valid</a:t>
            </a:r>
            <a:r>
              <a:rPr lang="pt-BR" sz="2000" dirty="0"/>
              <a:t>: {{ </a:t>
            </a:r>
            <a:r>
              <a:rPr lang="pt-BR" sz="2000" dirty="0" err="1"/>
              <a:t>ctrl.valid</a:t>
            </a:r>
            <a:r>
              <a:rPr lang="pt-BR" sz="2000" dirty="0"/>
              <a:t> }}&lt;/p&gt;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    &lt;</a:t>
            </a:r>
            <a:r>
              <a:rPr lang="pt-BR" sz="2000" dirty="0" err="1"/>
              <a:t>button</a:t>
            </a:r>
            <a:r>
              <a:rPr lang="pt-BR" sz="2000" dirty="0"/>
              <a:t> (click)="</a:t>
            </a:r>
            <a:r>
              <a:rPr lang="pt-BR" sz="2000" dirty="0" err="1"/>
              <a:t>setValue</a:t>
            </a:r>
            <a:r>
              <a:rPr lang="pt-BR" sz="2000" dirty="0"/>
              <a:t>()"&gt;Set </a:t>
            </a:r>
            <a:r>
              <a:rPr lang="pt-BR" sz="2000" dirty="0" err="1"/>
              <a:t>value</a:t>
            </a:r>
            <a:r>
              <a:rPr lang="pt-BR" sz="2000" dirty="0"/>
              <a:t>&lt;/</a:t>
            </a:r>
            <a:r>
              <a:rPr lang="pt-BR" sz="2000" dirty="0" err="1"/>
              <a:t>button</a:t>
            </a:r>
            <a:r>
              <a:rPr lang="pt-BR" sz="2000" dirty="0"/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SimpleNgModelComp</a:t>
            </a:r>
            <a:r>
              <a:rPr lang="pt-BR" dirty="0"/>
              <a:t> {</a:t>
            </a:r>
          </a:p>
          <a:p>
            <a:pPr marL="457200" lvl="1" indent="0">
              <a:buNone/>
            </a:pPr>
            <a:r>
              <a:rPr lang="pt-BR" dirty="0"/>
              <a:t>  </a:t>
            </a:r>
            <a:r>
              <a:rPr lang="pt-BR" dirty="0" err="1"/>
              <a:t>name</a:t>
            </a:r>
            <a:r>
              <a:rPr lang="pt-BR" dirty="0"/>
              <a:t>: </a:t>
            </a:r>
            <a:r>
              <a:rPr lang="pt-BR" dirty="0" err="1"/>
              <a:t>string</a:t>
            </a:r>
            <a:r>
              <a:rPr lang="pt-BR" dirty="0"/>
              <a:t> = '';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  </a:t>
            </a:r>
            <a:r>
              <a:rPr lang="pt-BR" dirty="0" err="1"/>
              <a:t>setValue</a:t>
            </a:r>
            <a:r>
              <a:rPr lang="pt-BR" dirty="0"/>
              <a:t>() {</a:t>
            </a:r>
          </a:p>
          <a:p>
            <a:pPr marL="457200" lvl="1" indent="0">
              <a:buNone/>
            </a:pPr>
            <a:r>
              <a:rPr lang="pt-BR" dirty="0"/>
              <a:t>    this.name = 'Nancy';</a:t>
            </a:r>
          </a:p>
          <a:p>
            <a:pPr marL="457200" lvl="1" indent="0">
              <a:buNone/>
            </a:pPr>
            <a:r>
              <a:rPr lang="pt-BR" dirty="0"/>
              <a:t>  }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4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Angular é um framework para o desenvolvimento de software front-end. </a:t>
            </a:r>
            <a:endParaRPr lang="pt-BR" dirty="0" smtClean="0"/>
          </a:p>
          <a:p>
            <a:r>
              <a:rPr lang="pt-BR" dirty="0" smtClean="0"/>
              <a:t>Utiliza </a:t>
            </a:r>
            <a:r>
              <a:rPr lang="pt-BR" dirty="0"/>
              <a:t>tecnologias padrão do contexto web como HTML, CSS e uma linguagem de programação como </a:t>
            </a:r>
            <a:r>
              <a:rPr lang="pt-BR" dirty="0" err="1"/>
              <a:t>JavaScript</a:t>
            </a:r>
            <a:r>
              <a:rPr lang="pt-BR" dirty="0"/>
              <a:t> ou </a:t>
            </a:r>
            <a:r>
              <a:rPr lang="pt-BR" dirty="0" err="1"/>
              <a:t>TypeScript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Desenvolvido pelo Google, pode </a:t>
            </a:r>
            <a:r>
              <a:rPr lang="pt-BR" dirty="0" err="1" smtClean="0"/>
              <a:t>serdividido</a:t>
            </a:r>
            <a:r>
              <a:rPr lang="pt-BR" dirty="0" smtClean="0"/>
              <a:t> </a:t>
            </a:r>
            <a:r>
              <a:rPr lang="pt-BR" dirty="0"/>
              <a:t>suas história em duas fases: </a:t>
            </a:r>
            <a:r>
              <a:rPr lang="pt-BR" b="1" dirty="0"/>
              <a:t>o angular 1 ou </a:t>
            </a:r>
            <a:r>
              <a:rPr lang="pt-BR" b="1" dirty="0" err="1"/>
              <a:t>angularjs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/>
              <a:t>o angular 2, angular 2+ ou apenas </a:t>
            </a:r>
            <a:r>
              <a:rPr lang="pt-BR" b="1" dirty="0" smtClean="0"/>
              <a:t>Angular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/>
              <a:t>O Angular é um </a:t>
            </a:r>
            <a:r>
              <a:rPr lang="pt-BR" b="1" dirty="0"/>
              <a:t>framework</a:t>
            </a:r>
            <a:r>
              <a:rPr lang="pt-BR" dirty="0"/>
              <a:t> feito para desenvolvimento web, mais especificamente de </a:t>
            </a:r>
            <a:r>
              <a:rPr lang="pt-BR" b="1" dirty="0"/>
              <a:t>SPA</a:t>
            </a:r>
            <a:r>
              <a:rPr lang="pt-BR" dirty="0"/>
              <a:t> (Single Page </a:t>
            </a:r>
            <a:r>
              <a:rPr lang="pt-BR" dirty="0" err="1"/>
              <a:t>Applications</a:t>
            </a:r>
            <a:r>
              <a:rPr lang="pt-BR" dirty="0"/>
              <a:t> – Aplicações de página única) tanto para desktop quanto </a:t>
            </a:r>
            <a:r>
              <a:rPr lang="pt-BR" dirty="0" smtClean="0"/>
              <a:t>mobile.</a:t>
            </a:r>
          </a:p>
          <a:p>
            <a:r>
              <a:rPr lang="pt-BR" dirty="0" smtClean="0"/>
              <a:t>Suas </a:t>
            </a:r>
            <a:r>
              <a:rPr lang="pt-BR" dirty="0"/>
              <a:t>principais características são que ele já traz um conjunto bem completo, com rotas, módulos, </a:t>
            </a:r>
            <a:r>
              <a:rPr lang="pt-BR" dirty="0" err="1"/>
              <a:t>pipes</a:t>
            </a:r>
            <a:r>
              <a:rPr lang="pt-BR" dirty="0"/>
              <a:t>, diretivas, entre outras coisas para facilitar o desenvolvimento no dia a </a:t>
            </a:r>
            <a:r>
              <a:rPr lang="pt-BR" dirty="0" smtClean="0"/>
              <a:t>dia.</a:t>
            </a:r>
          </a:p>
          <a:p>
            <a:r>
              <a:rPr lang="pt-BR" dirty="0" smtClean="0"/>
              <a:t>Ele adota o </a:t>
            </a:r>
            <a:r>
              <a:rPr lang="pt-BR" b="1" dirty="0" err="1" smtClean="0"/>
              <a:t>Typescript</a:t>
            </a:r>
            <a:r>
              <a:rPr lang="pt-BR" b="1" dirty="0" smtClean="0"/>
              <a:t> como linguagem</a:t>
            </a:r>
            <a:r>
              <a:rPr lang="pt-BR" dirty="0" smtClean="0"/>
              <a:t>. 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NgModel</a:t>
            </a:r>
            <a:r>
              <a:rPr lang="pt-BR" dirty="0" smtClean="0"/>
              <a:t> com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Ao usar 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 smtClean="0"/>
              <a:t>ngModel</a:t>
            </a:r>
            <a:r>
              <a:rPr lang="pt-BR" dirty="0" smtClean="0"/>
              <a:t> dentro </a:t>
            </a: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&gt;, você também precisará fornecer um </a:t>
            </a:r>
            <a:r>
              <a:rPr lang="pt-BR" dirty="0" smtClean="0"/>
              <a:t>atributo </a:t>
            </a:r>
            <a:r>
              <a:rPr lang="pt-BR" dirty="0" err="1"/>
              <a:t>name</a:t>
            </a:r>
            <a:r>
              <a:rPr lang="pt-BR" dirty="0" smtClean="0"/>
              <a:t> </a:t>
            </a:r>
            <a:r>
              <a:rPr lang="pt-BR" dirty="0"/>
              <a:t>para que o controle possa ser registrado com o formulário pai com esse nome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No contexto de um formulário pai, geralmente é desnecessário incluir a associação unidirecional ou bidirecional, pois o formulário pai sincroniza o valor para você. Você acessa suas propriedades exportando-as para uma variável de modelo local usando </a:t>
            </a:r>
            <a:r>
              <a:rPr lang="pt-BR" dirty="0" err="1" smtClean="0"/>
              <a:t>ngForm</a:t>
            </a:r>
            <a:r>
              <a:rPr lang="pt-BR" dirty="0" smtClean="0"/>
              <a:t> como </a:t>
            </a:r>
            <a:r>
              <a:rPr lang="pt-BR" dirty="0"/>
              <a:t>( ). Use a </a:t>
            </a:r>
            <a:r>
              <a:rPr lang="pt-BR" dirty="0" smtClean="0"/>
              <a:t>variável #f</a:t>
            </a:r>
            <a:r>
              <a:rPr lang="pt-BR" dirty="0"/>
              <a:t>="</a:t>
            </a:r>
            <a:r>
              <a:rPr lang="pt-BR" dirty="0" err="1"/>
              <a:t>ngForm</a:t>
            </a:r>
            <a:r>
              <a:rPr lang="pt-BR" dirty="0"/>
              <a:t>" </a:t>
            </a:r>
            <a:r>
              <a:rPr lang="pt-BR" dirty="0" smtClean="0"/>
              <a:t>quando </a:t>
            </a:r>
            <a:r>
              <a:rPr lang="pt-BR" dirty="0"/>
              <a:t>necessário </a:t>
            </a:r>
            <a:r>
              <a:rPr lang="pt-BR" dirty="0" smtClean="0"/>
              <a:t>o envio </a:t>
            </a:r>
            <a:r>
              <a:rPr lang="pt-BR" dirty="0"/>
              <a:t>do </a:t>
            </a:r>
            <a:r>
              <a:rPr lang="pt-BR" dirty="0" smtClean="0"/>
              <a:t>formulário.</a:t>
            </a:r>
          </a:p>
          <a:p>
            <a:r>
              <a:rPr lang="pt-BR" dirty="0" smtClean="0"/>
              <a:t>Se você precisar preencher os valores iniciais em seu formulário, usar uma associação unidirecional para </a:t>
            </a:r>
            <a:r>
              <a:rPr lang="pt-BR" dirty="0" err="1" smtClean="0"/>
              <a:t>ngModel</a:t>
            </a:r>
            <a:r>
              <a:rPr lang="pt-BR" dirty="0" smtClean="0"/>
              <a:t> tende a ser suficiente, desde que você use o valor do formulário exportado em vez do valor do modelo de domínio no envio.</a:t>
            </a: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34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NgModel</a:t>
            </a:r>
            <a:r>
              <a:rPr lang="pt-BR" dirty="0"/>
              <a:t> com formulário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#f="</a:t>
            </a:r>
            <a:r>
              <a:rPr lang="pt-BR" dirty="0" err="1"/>
              <a:t>ngForm</a:t>
            </a:r>
            <a:r>
              <a:rPr lang="pt-BR" dirty="0"/>
              <a:t>" (</a:t>
            </a:r>
            <a:r>
              <a:rPr lang="pt-BR" dirty="0" err="1"/>
              <a:t>ngSubmit</a:t>
            </a:r>
            <a:r>
              <a:rPr lang="pt-BR" dirty="0"/>
              <a:t>)="</a:t>
            </a:r>
            <a:r>
              <a:rPr lang="pt-BR" dirty="0" err="1"/>
              <a:t>onSubmit</a:t>
            </a:r>
            <a:r>
              <a:rPr lang="pt-BR" dirty="0"/>
              <a:t>(f)" </a:t>
            </a:r>
            <a:r>
              <a:rPr lang="pt-BR" dirty="0" err="1"/>
              <a:t>novalidate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&lt;input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first</a:t>
            </a:r>
            <a:r>
              <a:rPr lang="pt-BR" dirty="0"/>
              <a:t>" </a:t>
            </a:r>
            <a:r>
              <a:rPr lang="pt-BR" dirty="0" err="1"/>
              <a:t>ngModel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#</a:t>
            </a:r>
            <a:r>
              <a:rPr lang="pt-BR" dirty="0" err="1"/>
              <a:t>first</a:t>
            </a:r>
            <a:r>
              <a:rPr lang="pt-BR" dirty="0"/>
              <a:t>="</a:t>
            </a:r>
            <a:r>
              <a:rPr lang="pt-BR" dirty="0" err="1"/>
              <a:t>ngModel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    &lt;input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last</a:t>
            </a:r>
            <a:r>
              <a:rPr lang="pt-BR" dirty="0"/>
              <a:t>" </a:t>
            </a:r>
            <a:r>
              <a:rPr lang="pt-BR" dirty="0" err="1"/>
              <a:t>ngModel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button</a:t>
            </a:r>
            <a:r>
              <a:rPr lang="pt-BR" dirty="0"/>
              <a:t>&gt;</a:t>
            </a:r>
            <a:r>
              <a:rPr lang="pt-BR" dirty="0" err="1"/>
              <a:t>Submit</a:t>
            </a:r>
            <a:r>
              <a:rPr lang="pt-BR" dirty="0"/>
              <a:t>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&lt;p&gt;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: {{ </a:t>
            </a:r>
            <a:r>
              <a:rPr lang="pt-BR" dirty="0" err="1"/>
              <a:t>first.value</a:t>
            </a:r>
            <a:r>
              <a:rPr lang="pt-BR" dirty="0"/>
              <a:t> }}&lt;/p&gt;</a:t>
            </a:r>
          </a:p>
          <a:p>
            <a:pPr marL="0" indent="0">
              <a:buNone/>
            </a:pPr>
            <a:r>
              <a:rPr lang="pt-BR" dirty="0"/>
              <a:t>    &lt;p&gt;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valid</a:t>
            </a:r>
            <a:r>
              <a:rPr lang="pt-BR" dirty="0"/>
              <a:t>: {{ </a:t>
            </a:r>
            <a:r>
              <a:rPr lang="pt-BR" dirty="0" err="1"/>
              <a:t>first.valid</a:t>
            </a:r>
            <a:r>
              <a:rPr lang="pt-BR" dirty="0"/>
              <a:t> }}&lt;/p&gt;</a:t>
            </a:r>
          </a:p>
          <a:p>
            <a:pPr marL="0" indent="0">
              <a:buNone/>
            </a:pPr>
            <a:r>
              <a:rPr lang="pt-BR" dirty="0"/>
              <a:t>    &lt;p&gt;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: {{ </a:t>
            </a:r>
            <a:r>
              <a:rPr lang="pt-BR" dirty="0" err="1"/>
              <a:t>f.value</a:t>
            </a:r>
            <a:r>
              <a:rPr lang="pt-BR" dirty="0"/>
              <a:t> | json }}&lt;/p&gt;</a:t>
            </a:r>
          </a:p>
          <a:p>
            <a:pPr marL="0" indent="0">
              <a:buNone/>
            </a:pPr>
            <a:r>
              <a:rPr lang="pt-BR" dirty="0"/>
              <a:t>    &lt;p&gt;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valid</a:t>
            </a:r>
            <a:r>
              <a:rPr lang="pt-BR" dirty="0"/>
              <a:t>: {{ </a:t>
            </a:r>
            <a:r>
              <a:rPr lang="pt-BR" dirty="0" err="1"/>
              <a:t>f.valid</a:t>
            </a:r>
            <a:r>
              <a:rPr lang="pt-BR" dirty="0"/>
              <a:t> }}&lt;/p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SimpleFormComp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onSubmit</a:t>
            </a:r>
            <a:r>
              <a:rPr lang="pt-BR" dirty="0"/>
              <a:t>(f: </a:t>
            </a:r>
            <a:r>
              <a:rPr lang="pt-BR" dirty="0" err="1"/>
              <a:t>NgForm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f.value</a:t>
            </a:r>
            <a:r>
              <a:rPr lang="pt-BR" dirty="0"/>
              <a:t>);  // { </a:t>
            </a:r>
            <a:r>
              <a:rPr lang="pt-BR" dirty="0" err="1"/>
              <a:t>first</a:t>
            </a:r>
            <a:r>
              <a:rPr lang="pt-BR" dirty="0"/>
              <a:t>: '', </a:t>
            </a:r>
            <a:r>
              <a:rPr lang="pt-BR" dirty="0" err="1"/>
              <a:t>last</a:t>
            </a:r>
            <a:r>
              <a:rPr lang="pt-BR" dirty="0"/>
              <a:t>: '' }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f.valid</a:t>
            </a:r>
            <a:r>
              <a:rPr lang="pt-BR" dirty="0"/>
              <a:t>);  // false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95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Calcular Média</a:t>
            </a:r>
          </a:p>
          <a:p>
            <a:pPr lvl="1"/>
            <a:r>
              <a:rPr lang="pt-BR" dirty="0" smtClean="0"/>
              <a:t>Crie uma componente que receberá as notas: AC1, AC2, AG e AF.</a:t>
            </a:r>
          </a:p>
          <a:p>
            <a:pPr lvl="1"/>
            <a:r>
              <a:rPr lang="pt-BR" dirty="0" smtClean="0"/>
              <a:t>Calcule a média ao clicar no botão “Calcular” e mostre se está aprovado ou reprovado, a média é 5.</a:t>
            </a:r>
          </a:p>
          <a:p>
            <a:pPr lvl="1"/>
            <a:r>
              <a:rPr lang="pt-BR" b="1" i="1" dirty="0" smtClean="0"/>
              <a:t>Média </a:t>
            </a:r>
            <a:r>
              <a:rPr lang="pt-BR" b="1" i="1" dirty="0"/>
              <a:t>Final = (AC1 * 0,15) + (AC2 *0,30) + (AG * 0,10) + (AF * 0,45</a:t>
            </a:r>
            <a:r>
              <a:rPr lang="pt-BR" b="1" i="1" dirty="0" smtClean="0"/>
              <a:t>)</a:t>
            </a:r>
            <a:endParaRPr lang="pt-BR" b="1" i="1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Calculadora</a:t>
            </a:r>
          </a:p>
          <a:p>
            <a:pPr lvl="1"/>
            <a:r>
              <a:rPr lang="pt-BR" dirty="0" smtClean="0"/>
              <a:t>Crie um componente que receberá dois números e a operação matemática (soma, subtração, multiplicação ou divisão). Exiba o resultado em um input.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Cadastro de Aluno</a:t>
            </a:r>
          </a:p>
          <a:p>
            <a:pPr lvl="1"/>
            <a:r>
              <a:rPr lang="pt-BR" dirty="0" smtClean="0"/>
              <a:t>Crie um componente com um formulário e os campos: RA, nome, email, celular. Todos os campos deverão ser obrigatórios e associados a um </a:t>
            </a:r>
            <a:r>
              <a:rPr lang="pt-BR" dirty="0" err="1" smtClean="0"/>
              <a:t>ngModel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Apólice de Seguro</a:t>
            </a:r>
          </a:p>
          <a:p>
            <a:pPr lvl="1"/>
            <a:r>
              <a:rPr lang="pt-BR" dirty="0" smtClean="0"/>
              <a:t>Crie um formulário de apólice para seguro automobilístico. Para isso o consultor preencherá: Nome do segurado, o sexo, a idade e o valor do automóvel. Mediante a regra abaixo calcule e exiba o valor da apólice de seguro:</a:t>
            </a:r>
          </a:p>
          <a:p>
            <a:pPr lvl="2"/>
            <a:r>
              <a:rPr lang="pt-BR" dirty="0" smtClean="0"/>
              <a:t>Se sexo for masculino e idade &lt;= 25: Valor da apólice = 15% do valor do automóvel</a:t>
            </a:r>
          </a:p>
          <a:p>
            <a:pPr lvl="2"/>
            <a:r>
              <a:rPr lang="pt-BR" dirty="0" smtClean="0"/>
              <a:t>Se sexo for masculino e idade &gt; 25: Valor da apólice = 10% do valor do automóvel</a:t>
            </a:r>
            <a:endParaRPr lang="pt-BR" dirty="0"/>
          </a:p>
          <a:p>
            <a:pPr lvl="2"/>
            <a:r>
              <a:rPr lang="pt-BR" dirty="0" smtClean="0"/>
              <a:t>Se sexo for feminino: Valor da apólice = 8% do valor do automóvel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Page </a:t>
            </a:r>
            <a:r>
              <a:rPr lang="pt-BR" dirty="0" err="1"/>
              <a:t>Applications</a:t>
            </a:r>
            <a:r>
              <a:rPr lang="pt-BR" dirty="0"/>
              <a:t> (SPA)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São </a:t>
            </a:r>
            <a:r>
              <a:rPr lang="pt-BR" b="1" dirty="0"/>
              <a:t>aplicações cuja funcionalidade está concentrada em uma única página. Ao invés de recarregar toda a página ou redirecionar o usuário para uma página nova, apenas o conteúdo principal é atualizado de forma assíncrona, mantendo toda a estrutura da página estática.</a:t>
            </a:r>
          </a:p>
          <a:p>
            <a:r>
              <a:rPr lang="pt-BR" dirty="0"/>
              <a:t>Imagine um </a:t>
            </a:r>
            <a:r>
              <a:rPr lang="pt-BR" dirty="0" err="1"/>
              <a:t>dashboard</a:t>
            </a:r>
            <a:r>
              <a:rPr lang="pt-BR" dirty="0"/>
              <a:t>, em que os menus lateral e superior são os mesmos para todas as telas da aplicação. Ao clicar em uma opção como “Cadastro de produtos”, o usuário não precisaria recarregar toda a página para ver que no fim apenas o conteúdo central mudou. Para evitar isso, mantemos os menus fixos e alteramos apenas a parte do meio, em que estarão os formulários, tabelas, etc.</a:t>
            </a:r>
          </a:p>
          <a:p>
            <a:r>
              <a:rPr lang="pt-BR" dirty="0"/>
              <a:t>Além de otimizar a performance da aplicação, reduzindo o conteúdo a ser carregado, as </a:t>
            </a:r>
            <a:r>
              <a:rPr lang="pt-BR" dirty="0" err="1"/>
              <a:t>SPAs</a:t>
            </a:r>
            <a:r>
              <a:rPr lang="pt-BR" dirty="0"/>
              <a:t> têm foco na experiência do usuário, que lida com uma interface mais rápida.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da linguagem de comando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O Angular CLI é uma ferramenta de interface de linha de comando que você usa para inicializar, desenvolver, criar </a:t>
            </a:r>
            <a:r>
              <a:rPr lang="pt-BR" b="1" dirty="0" err="1" smtClean="0"/>
              <a:t>scaffold</a:t>
            </a:r>
            <a:r>
              <a:rPr lang="pt-BR" b="1" dirty="0" smtClean="0"/>
              <a:t> e manter aplicativos Angular diretamente de um </a:t>
            </a:r>
            <a:r>
              <a:rPr lang="pt-BR" b="1" dirty="0" err="1" smtClean="0"/>
              <a:t>shell</a:t>
            </a:r>
            <a:r>
              <a:rPr lang="pt-BR" b="1" dirty="0" smtClean="0"/>
              <a:t> de comando</a:t>
            </a:r>
            <a:r>
              <a:rPr lang="pt-BR" dirty="0" smtClean="0"/>
              <a:t>.</a:t>
            </a:r>
          </a:p>
          <a:p>
            <a:r>
              <a:rPr lang="pt-BR" dirty="0"/>
              <a:t>A sintaxe do comando é mostrada da seguinte forma</a:t>
            </a:r>
            <a:r>
              <a:rPr lang="pt-BR" dirty="0" smtClean="0"/>
              <a:t>:</a:t>
            </a:r>
          </a:p>
          <a:p>
            <a:pPr lvl="1"/>
            <a:r>
              <a:rPr lang="en-US" dirty="0" smtClean="0"/>
              <a:t>ng </a:t>
            </a:r>
            <a:r>
              <a:rPr lang="en-US" dirty="0" err="1" smtClean="0"/>
              <a:t>commandNameOrAlias</a:t>
            </a:r>
            <a:r>
              <a:rPr lang="en-US" dirty="0" smtClean="0"/>
              <a:t> </a:t>
            </a:r>
            <a:r>
              <a:rPr lang="en-US" dirty="0" err="1" smtClean="0"/>
              <a:t>requiredArg</a:t>
            </a:r>
            <a:r>
              <a:rPr lang="en-US" dirty="0" smtClean="0"/>
              <a:t> [ </a:t>
            </a:r>
            <a:r>
              <a:rPr lang="en-US" dirty="0" err="1" smtClean="0"/>
              <a:t>optionalArg</a:t>
            </a:r>
            <a:r>
              <a:rPr lang="en-US" dirty="0" smtClean="0"/>
              <a:t> ][options]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criação de um novo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Instalar Angular CLI</a:t>
            </a:r>
          </a:p>
          <a:p>
            <a:pPr lvl="1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-g @</a:t>
            </a:r>
            <a:r>
              <a:rPr lang="pt-BR" dirty="0" smtClean="0"/>
              <a:t>angular/</a:t>
            </a:r>
            <a:r>
              <a:rPr lang="pt-BR" dirty="0" err="1" smtClean="0"/>
              <a:t>cli</a:t>
            </a:r>
            <a:endParaRPr lang="pt-BR" dirty="0" smtClean="0"/>
          </a:p>
          <a:p>
            <a:r>
              <a:rPr lang="pt-BR" dirty="0" smtClean="0"/>
              <a:t>Criar novo projeto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new &lt;&lt;</a:t>
            </a:r>
            <a:r>
              <a:rPr lang="pt-BR" dirty="0" err="1" smtClean="0"/>
              <a:t>nome_do_seu_projeto</a:t>
            </a:r>
            <a:r>
              <a:rPr lang="pt-BR" dirty="0" smtClean="0"/>
              <a:t>&gt;&gt;</a:t>
            </a:r>
          </a:p>
          <a:p>
            <a:r>
              <a:rPr lang="pt-BR" dirty="0" smtClean="0"/>
              <a:t>Abrir pasta do projeto e executar</a:t>
            </a:r>
          </a:p>
          <a:p>
            <a:pPr lvl="1"/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smtClean="0"/>
              <a:t>&lt;&lt;</a:t>
            </a:r>
            <a:r>
              <a:rPr lang="pt-BR" dirty="0" err="1" smtClean="0"/>
              <a:t>nome_do_seu_projeto</a:t>
            </a:r>
            <a:r>
              <a:rPr lang="pt-BR" dirty="0" smtClean="0"/>
              <a:t>&gt;&gt; 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serve --open</a:t>
            </a:r>
          </a:p>
          <a:p>
            <a:r>
              <a:rPr lang="pt-BR" dirty="0"/>
              <a:t>No </a:t>
            </a:r>
            <a:r>
              <a:rPr lang="pt-BR" dirty="0" smtClean="0"/>
              <a:t>navegador, abra http://localhost:4200/ </a:t>
            </a:r>
            <a:r>
              <a:rPr lang="pt-BR" dirty="0"/>
              <a:t>para ver o novo aplicativo em execução. 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Alias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01974"/>
              </p:ext>
            </p:extLst>
          </p:nvPr>
        </p:nvGraphicFramePr>
        <p:xfrm>
          <a:off x="838201" y="1678506"/>
          <a:ext cx="10515599" cy="4999181"/>
        </p:xfrm>
        <a:graphic>
          <a:graphicData uri="http://schemas.openxmlformats.org/drawingml/2006/table">
            <a:tbl>
              <a:tblPr/>
              <a:tblGrid>
                <a:gridCol w="1722208"/>
                <a:gridCol w="1864037"/>
                <a:gridCol w="6929354"/>
              </a:tblGrid>
              <a:tr h="68066">
                <a:tc>
                  <a:txBody>
                    <a:bodyPr/>
                    <a:lstStyle/>
                    <a:p>
                      <a:pPr algn="l"/>
                      <a:r>
                        <a:rPr lang="pt-BR" sz="1100" b="0" cap="all" dirty="0">
                          <a:solidFill>
                            <a:srgbClr val="444444"/>
                          </a:solidFill>
                          <a:effectLst/>
                        </a:rPr>
                        <a:t>COMANDO</a:t>
                      </a:r>
                    </a:p>
                  </a:txBody>
                  <a:tcPr marL="36464" marR="36464" marT="12155" marB="12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cap="all">
                          <a:solidFill>
                            <a:srgbClr val="444444"/>
                          </a:solidFill>
                          <a:effectLst/>
                        </a:rPr>
                        <a:t>PSEUDÔNIMO</a:t>
                      </a:r>
                    </a:p>
                  </a:txBody>
                  <a:tcPr marL="36464" marR="36464" marT="12155" marB="12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cap="all">
                          <a:solidFill>
                            <a:srgbClr val="444444"/>
                          </a:solidFill>
                          <a:effectLst/>
                        </a:rPr>
                        <a:t>DESCRIÇÃO</a:t>
                      </a:r>
                    </a:p>
                  </a:txBody>
                  <a:tcPr marL="36464" marR="36464" marT="12155" marB="12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644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2"/>
                        </a:rPr>
                        <a:t>add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Adiciona suporte para uma biblioteca externa ao seu projeto.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157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3"/>
                        </a:rPr>
                        <a:t>analytics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Configura a coleta de métricas de uso do Angular CLI. Ver</a:t>
                      </a:r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4"/>
                        </a:rPr>
                        <a:t>https://angular.io/cli/usage-analytics-gathering</a:t>
                      </a:r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427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 dirty="0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5"/>
                        </a:rPr>
                        <a:t>build</a:t>
                      </a:r>
                      <a:endParaRPr lang="pt-BR" sz="1100" b="0" dirty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effectLst/>
                        </a:rPr>
                        <a:t>b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Compila um aplicativo Angular em um diretório de saída denominado </a:t>
                      </a:r>
                      <a:r>
                        <a:rPr lang="pt-BR" sz="11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dist</a:t>
                      </a:r>
                      <a:r>
                        <a:rPr lang="pt-BR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/ no caminho de saída fornecido. Deve ser executado de dentro de um diretório do espaço de trabalho.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157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6"/>
                        </a:rPr>
                        <a:t>config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Recupera ou define valores de configuração Angular no arquivo angular.json para a área de trabalho.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157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7"/>
                        </a:rPr>
                        <a:t>deploy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Chama o construtor de implementação para um projeto especificado ou para o projeto padrão na área de trabalho.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157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8"/>
                        </a:rPr>
                        <a:t>doc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effectLst/>
                        </a:rPr>
                        <a:t>d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Abre a documentação oficial do Angular (angular.io) em um navegador e procura uma determinada palavra-chave.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40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9"/>
                        </a:rPr>
                        <a:t>e2e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effectLst/>
                        </a:rPr>
                        <a:t>e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Constrói e fornece um aplicativo Angular e, em seguida, executa testes de ponta a ponta.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13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0"/>
                        </a:rPr>
                        <a:t>extract-i18n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effectLst/>
                        </a:rPr>
                        <a:t>i18n-extract xi18n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Extrai mensagens i18n do código-fonte.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88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 dirty="0" err="1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1"/>
                        </a:rPr>
                        <a:t>generate</a:t>
                      </a:r>
                      <a:endParaRPr lang="pt-BR" sz="1100" b="0" dirty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dirty="0">
                          <a:effectLst/>
                        </a:rPr>
                        <a:t>g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Gera e / ou modifica arquivos com base em um esquema.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88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2"/>
                        </a:rPr>
                        <a:t>help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Lista os comandos disponíveis e suas descrições curtas.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40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3"/>
                        </a:rPr>
                        <a:t>lint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effectLst/>
                        </a:rPr>
                        <a:t>l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Executa ferramentas de linting no código do aplicativo Angular em uma determinada pasta de projeto.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13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4"/>
                        </a:rPr>
                        <a:t>new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dirty="0">
                          <a:effectLst/>
                        </a:rPr>
                        <a:t>n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Crie um espaço de trabalho angular.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914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5"/>
                        </a:rPr>
                        <a:t>run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Executa um destino do Architect com uma configuração de construtor customizada opcional definida em seu projeto.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40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6"/>
                        </a:rPr>
                        <a:t>serve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effectLst/>
                        </a:rPr>
                        <a:t>s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Constrói e atende seu aplicativo, reconstruindo as alterações do arquivo.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88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7"/>
                        </a:rPr>
                        <a:t>test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effectLst/>
                        </a:rPr>
                        <a:t>t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Executa testes de unidade em um projeto.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40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8"/>
                        </a:rPr>
                        <a:t>update</a:t>
                      </a:r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Atualiza seu aplicativo e suas dependências. Ver</a:t>
                      </a:r>
                      <a:r>
                        <a:rPr lang="pt-BR" sz="1100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19"/>
                        </a:rPr>
                        <a:t>https://update.angular.io/</a:t>
                      </a:r>
                      <a:endParaRPr lang="pt-BR" sz="1100" b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13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u="none" strike="noStrike" dirty="0" err="1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20"/>
                        </a:rPr>
                        <a:t>version</a:t>
                      </a:r>
                      <a:endParaRPr lang="pt-BR" sz="1100" b="0" dirty="0">
                        <a:effectLst/>
                      </a:endParaRP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>
                          <a:effectLst/>
                        </a:rPr>
                        <a:t>v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Saída da versão CLI Angular.</a:t>
                      </a:r>
                    </a:p>
                  </a:txBody>
                  <a:tcPr marL="24309" marR="24309" marT="24309" marB="243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Instalação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bootstrap</a:t>
            </a:r>
            <a:endParaRPr lang="pt-BR" dirty="0" smtClean="0"/>
          </a:p>
          <a:p>
            <a:r>
              <a:rPr lang="pt-BR" dirty="0" smtClean="0"/>
              <a:t>Componentes </a:t>
            </a:r>
            <a:r>
              <a:rPr lang="pt-BR" dirty="0" err="1" smtClean="0"/>
              <a:t>bootstrap</a:t>
            </a:r>
            <a:r>
              <a:rPr lang="pt-BR" dirty="0" smtClean="0"/>
              <a:t>/Angular (não irei utilizar por enquanto)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@</a:t>
            </a:r>
            <a:r>
              <a:rPr lang="pt-BR" dirty="0" err="1" smtClean="0"/>
              <a:t>ng-bootstrap</a:t>
            </a:r>
            <a:r>
              <a:rPr lang="pt-BR" dirty="0" smtClean="0"/>
              <a:t>/</a:t>
            </a:r>
            <a:r>
              <a:rPr lang="pt-BR" dirty="0" err="1" smtClean="0"/>
              <a:t>ng-bootstrap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2961</Words>
  <Application>Microsoft Office PowerPoint</Application>
  <PresentationFormat>Widescreen</PresentationFormat>
  <Paragraphs>374</Paragraphs>
  <Slides>42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inherit</vt:lpstr>
      <vt:lpstr>Tema do Office</vt:lpstr>
      <vt:lpstr>Apresentação do PowerPoint</vt:lpstr>
      <vt:lpstr>Apresentação do PowerPoint</vt:lpstr>
      <vt:lpstr>Dependências</vt:lpstr>
      <vt:lpstr>Angular</vt:lpstr>
      <vt:lpstr>Single Page Applications (SPA)</vt:lpstr>
      <vt:lpstr>Sintaxe da linguagem de comando CLI</vt:lpstr>
      <vt:lpstr>Instalação e criação de um novo projeto</vt:lpstr>
      <vt:lpstr>Comandos ou Alias</vt:lpstr>
      <vt:lpstr>Adicionando Bootstrap</vt:lpstr>
      <vt:lpstr>TypeScript</vt:lpstr>
      <vt:lpstr>Vantagens do TypeScript</vt:lpstr>
      <vt:lpstr>TypeScript: tipagem estática</vt:lpstr>
      <vt:lpstr>TypeScript: tipagem estática</vt:lpstr>
      <vt:lpstr>Tipo de dados no TypeScript</vt:lpstr>
      <vt:lpstr>Tipo de dados no TypeScript</vt:lpstr>
      <vt:lpstr>Orientação a Obejtos no TypeScript</vt:lpstr>
      <vt:lpstr>Orientação a Obejtos no TypeScript</vt:lpstr>
      <vt:lpstr>Orientação a Obejtos no TypeScript</vt:lpstr>
      <vt:lpstr>Elementos de um projeto Angular</vt:lpstr>
      <vt:lpstr>Componentes</vt:lpstr>
      <vt:lpstr>Componentes</vt:lpstr>
      <vt:lpstr>Componentes</vt:lpstr>
      <vt:lpstr>Componentes</vt:lpstr>
      <vt:lpstr>Módulo</vt:lpstr>
      <vt:lpstr>Serviço</vt:lpstr>
      <vt:lpstr>Injeção de dependência</vt:lpstr>
      <vt:lpstr>Data binding</vt:lpstr>
      <vt:lpstr>Data binding</vt:lpstr>
      <vt:lpstr>Data binding</vt:lpstr>
      <vt:lpstr>Destinos do data binding</vt:lpstr>
      <vt:lpstr>Destinos do data binding</vt:lpstr>
      <vt:lpstr>Diretivas</vt:lpstr>
      <vt:lpstr>NgIf</vt:lpstr>
      <vt:lpstr>NgIf - Exemplo</vt:lpstr>
      <vt:lpstr>NgFor</vt:lpstr>
      <vt:lpstr>NgFor</vt:lpstr>
      <vt:lpstr>NgSwitch, NgSwitchWhen, NgSwitchDefault</vt:lpstr>
      <vt:lpstr>NgModel</vt:lpstr>
      <vt:lpstr>NgModel</vt:lpstr>
      <vt:lpstr>NgModel com formulário</vt:lpstr>
      <vt:lpstr>NgModel com formulário</vt:lpstr>
      <vt:lpstr>Exercícios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Fernando de Moraes Moreno</dc:creator>
  <cp:lastModifiedBy>Conta da Microsoft</cp:lastModifiedBy>
  <cp:revision>40</cp:revision>
  <dcterms:created xsi:type="dcterms:W3CDTF">2021-10-27T13:10:36Z</dcterms:created>
  <dcterms:modified xsi:type="dcterms:W3CDTF">2022-10-18T18:02:32Z</dcterms:modified>
</cp:coreProperties>
</file>