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Default Extension="docx" ContentType="application/vnd.openxmlformats-officedocument.wordprocessingml.document"/>
  <Default Extension="pdf" ContentType="application/pdf"/>
  <Override PartName="/ppt/diagrams/quickStyle7.xml" ContentType="application/vnd.openxmlformats-officedocument.drawingml.diagram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colors12.xml" ContentType="application/vnd.openxmlformats-officedocument.drawingml.diagramColors+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ppt/diagrams/drawing2.xml" ContentType="application/vnd.ms-office.drawingml.diagramDrawing+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ppt/diagrams/drawing4.xml" ContentType="application/vnd.ms-office.drawingml.diagramDrawing+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notesSlides/notesSlide16.xml" ContentType="application/vnd.openxmlformats-officedocument.presentationml.notesSlide+xml"/>
  <Override PartName="/ppt/diagrams/layout8.xml" ContentType="application/vnd.openxmlformats-officedocument.drawingml.diagramLayout+xml"/>
  <Override PartName="/ppt/notesSlides/notesSlide32.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diagrams/colors7.xml" ContentType="application/vnd.openxmlformats-officedocument.drawingml.diagramColors+xml"/>
  <Override PartName="/ppt/slides/slide23.xml" ContentType="application/vnd.openxmlformats-officedocument.presentationml.slide+xml"/>
  <Override PartName="/ppt/slideLayouts/slideLayout9.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diagrams/quickStyle11.xml" ContentType="application/vnd.openxmlformats-officedocument.drawingml.diagramStyl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Default Extension="wmf" ContentType="image/x-wmf"/>
  <Override PartName="/ppt/diagrams/data1.xml" ContentType="application/vnd.openxmlformats-officedocument.drawingml.diagramData+xml"/>
  <Override PartName="/ppt/diagrams/quickStyle3.xml" ContentType="application/vnd.openxmlformats-officedocument.drawingml.diagramStyle+xml"/>
  <Override PartName="/ppt/notesSlides/notesSlide15.xml" ContentType="application/vnd.openxmlformats-officedocument.presentationml.notesSlide+xml"/>
  <Override PartName="/ppt/diagrams/layout4.xml" ContentType="application/vnd.openxmlformats-officedocument.drawingml.diagramLayout+xml"/>
  <Override PartName="/ppt/notesSlides/notesSlide4.xml" ContentType="application/vnd.openxmlformats-officedocument.presentationml.notesSlide+xml"/>
  <Override PartName="/ppt/diagrams/quickStyle8.xml" ContentType="application/vnd.openxmlformats-officedocument.drawingml.diagramStyle+xml"/>
  <Override PartName="/ppt/notesSlides/notesSlide41.xml" ContentType="application/vnd.openxmlformats-officedocument.presentationml.notesSlide+xml"/>
  <Override PartName="/ppt/diagrams/layout11.xml" ContentType="application/vnd.openxmlformats-officedocument.drawingml.diagramLayout+xml"/>
  <Override PartName="/ppt/diagrams/drawing11.xml" ContentType="application/vnd.ms-office.drawingml.diagramDrawing+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42.xml" ContentType="application/vnd.openxmlformats-officedocument.presentationml.notesSlide+xml"/>
  <Override PartName="/ppt/diagrams/data10.xml" ContentType="application/vnd.openxmlformats-officedocument.drawingml.diagramData+xml"/>
  <Override PartName="/ppt/diagrams/colors10.xml" ContentType="application/vnd.openxmlformats-officedocument.drawingml.diagramColors+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diagrams/quickStyle9.xml" ContentType="application/vnd.openxmlformats-officedocument.drawingml.diagramStyl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diagrams/data3.xml" ContentType="application/vnd.openxmlformats-officedocument.drawingml.diagramData+xml"/>
  <Override PartName="/ppt/notesSlides/notesSlide35.xml" ContentType="application/vnd.openxmlformats-officedocument.presentationml.notesSlide+xml"/>
  <Override PartName="/ppt/notesSlides/notesSlide1.xml" ContentType="application/vnd.openxmlformats-officedocument.presentationml.notesSlide+xml"/>
  <Override PartName="/ppt/diagrams/quickStyle1.xml" ContentType="application/vnd.openxmlformats-officedocument.drawingml.diagramStyle+xml"/>
  <Override PartName="/ppt/slides/slide4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diagrams/drawing12.xml" ContentType="application/vnd.ms-office.drawingml.diagramDrawing+xml"/>
  <Override PartName="/ppt/slides/slide37.xml" ContentType="application/vnd.openxmlformats-officedocument.presentationml.slide+xml"/>
  <Override PartName="/ppt/notesSlides/notesSlide43.xml" ContentType="application/vnd.openxmlformats-officedocument.presentationml.notesSlide+xml"/>
  <Override PartName="/ppt/slides/slide10.xml" ContentType="application/vnd.openxmlformats-officedocument.presentationml.slide+xml"/>
  <Override PartName="/ppt/notesSlides/notesSlide45.xml" ContentType="application/vnd.openxmlformats-officedocument.presentationml.notesSlide+xml"/>
  <Override PartName="/ppt/slides/slide33.xml" ContentType="application/vnd.openxmlformats-officedocument.presentationml.slide+xml"/>
  <Override PartName="/ppt/presProps.xml" ContentType="application/vnd.openxmlformats-officedocument.presentationml.presProps+xml"/>
  <Override PartName="/ppt/diagrams/quickStyle5.xml" ContentType="application/vnd.openxmlformats-officedocument.drawingml.diagramStyle+xml"/>
  <Override PartName="/ppt/notesSlides/notesSlide18.xml" ContentType="application/vnd.openxmlformats-officedocument.presentationml.notesSlide+xml"/>
  <Default Extension="vml" ContentType="application/vnd.openxmlformats-officedocument.vmlDrawing"/>
  <Default Extension="png" ContentType="image/png"/>
  <Override PartName="/ppt/diagrams/data11.xml" ContentType="application/vnd.openxmlformats-officedocument.drawingml.diagramData+xml"/>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Override PartName="/ppt/diagrams/quickStyle12.xml" ContentType="application/vnd.openxmlformats-officedocument.drawingml.diagramStyle+xml"/>
  <Default Extension="bin" ContentType="application/vnd.openxmlformats-officedocument.presentationml.printerSettings"/>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24.xml" ContentType="application/vnd.openxmlformats-officedocument.presentationml.notesSlide+xml"/>
  <Override PartName="/ppt/notesSlides/notesSlide47.xml" ContentType="application/vnd.openxmlformats-officedocument.presentationml.notesSlide+xml"/>
  <Override PartName="/ppt/diagrams/drawing10.xml" ContentType="application/vnd.ms-office.drawingml.diagramDrawing+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diagrams/data7.xml" ContentType="application/vnd.openxmlformats-officedocument.drawingml.diagramData+xml"/>
  <Override PartName="/ppt/notesSlides/notesSlide14.xml" ContentType="application/vnd.openxmlformats-officedocument.presentationml.notesSlide+xml"/>
  <Override PartName="/ppt/diagrams/colors8.xml" ContentType="application/vnd.openxmlformats-officedocument.drawingml.diagramColors+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diagrams/data12.xml" ContentType="application/vnd.openxmlformats-officedocument.drawingml.diagramData+xml"/>
  <Override PartName="/ppt/slides/slide42.xml" ContentType="application/vnd.openxmlformats-officedocument.presentationml.slide+xml"/>
  <Override PartName="/ppt/diagrams/quickStyle10.xml" ContentType="application/vnd.openxmlformats-officedocument.drawingml.diagramStyle+xml"/>
  <Override PartName="/ppt/notesSlides/notesSlide40.xml" ContentType="application/vnd.openxmlformats-officedocument.presentationml.notesSlide+xml"/>
  <Override PartName="/ppt/slides/slide45.xml" ContentType="application/vnd.openxmlformats-officedocument.presentationml.slide+xml"/>
  <Override PartName="/ppt/diagrams/colors4.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34.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0.xml" ContentType="application/vnd.openxmlformats-officedocument.drawingml.diagramLayout+xml"/>
  <Override PartName="/ppt/notesSlides/notesSlide38.xml" ContentType="application/vnd.openxmlformats-officedocument.presentationml.notesSlide+xml"/>
  <Override PartName="/ppt/diagrams/colors11.xml" ContentType="application/vnd.openxmlformats-officedocument.drawingml.diagramColors+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diagrams/drawing3.xml" ContentType="application/vnd.ms-office.drawingml.diagramDrawing+xml"/>
  <Override PartName="/ppt/diagrams/quickStyle4.xml" ContentType="application/vnd.openxmlformats-officedocument.drawingml.diagramStyle+xml"/>
  <Override PartName="/ppt/slides/slide34.xml" ContentType="application/vnd.openxmlformats-officedocument.presentationml.slide+xml"/>
  <Override PartName="/ppt/diagrams/data5.xml" ContentType="application/vnd.openxmlformats-officedocument.drawingml.diagramData+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colors3.xml" ContentType="application/vnd.openxmlformats-officedocument.drawingml.diagramColors+xml"/>
  <Override PartName="/ppt/notesSlides/notesSlide37.xml" ContentType="application/vnd.openxmlformats-officedocument.presentationml.notesSlide+xml"/>
  <Override PartName="/ppt/diagrams/data9.xml" ContentType="application/vnd.openxmlformats-officedocument.drawingml.diagramData+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diagrams/layout5.xml" ContentType="application/vnd.openxmlformats-officedocument.drawingml.diagramLayout+xml"/>
  <Override PartName="/ppt/theme/theme1.xml" ContentType="application/vnd.openxmlformats-officedocument.them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Default Extension="jpeg" ContentType="image/jpeg"/>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diagrams/drawing8.xml" ContentType="application/vnd.ms-office.drawingml.diagramDrawing+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diagrams/layout9.xml" ContentType="application/vnd.openxmlformats-officedocument.drawingml.diagramLayout+xml"/>
  <Override PartName="/ppt/slides/slide9.xml" ContentType="application/vnd.openxmlformats-officedocument.presentationml.slide+xml"/>
  <Override PartName="/ppt/diagrams/drawing1.xml" ContentType="application/vnd.ms-office.drawingml.diagramDrawing+xml"/>
  <Override PartName="/ppt/diagrams/colors5.xml" ContentType="application/vnd.openxmlformats-officedocument.drawingml.diagramColors+xml"/>
  <Override PartName="/ppt/slides/slide24.xml" ContentType="application/vnd.openxmlformats-officedocument.presentationml.slide+xml"/>
  <Override PartName="/ppt/slides/slide39.xml" ContentType="application/vnd.openxmlformats-officedocument.presentationml.slide+xml"/>
  <Override PartName="/ppt/diagrams/layout3.xml" ContentType="application/vnd.openxmlformats-officedocument.drawingml.diagramLayout+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3" r:id="rId1"/>
  </p:sldMasterIdLst>
  <p:notesMasterIdLst>
    <p:notesMasterId r:id="rId49"/>
  </p:notesMasterIdLst>
  <p:handoutMasterIdLst>
    <p:handoutMasterId r:id="rId50"/>
  </p:handoutMasterIdLst>
  <p:sldIdLst>
    <p:sldId id="311" r:id="rId2"/>
    <p:sldId id="312" r:id="rId3"/>
    <p:sldId id="257" r:id="rId4"/>
    <p:sldId id="259"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319" r:id="rId25"/>
    <p:sldId id="317" r:id="rId26"/>
    <p:sldId id="283" r:id="rId27"/>
    <p:sldId id="284" r:id="rId28"/>
    <p:sldId id="285" r:id="rId29"/>
    <p:sldId id="286" r:id="rId30"/>
    <p:sldId id="320" r:id="rId31"/>
    <p:sldId id="321" r:id="rId32"/>
    <p:sldId id="297" r:id="rId33"/>
    <p:sldId id="287" r:id="rId34"/>
    <p:sldId id="318" r:id="rId35"/>
    <p:sldId id="314" r:id="rId36"/>
    <p:sldId id="288" r:id="rId37"/>
    <p:sldId id="289" r:id="rId38"/>
    <p:sldId id="303" r:id="rId39"/>
    <p:sldId id="305" r:id="rId40"/>
    <p:sldId id="302" r:id="rId41"/>
    <p:sldId id="306" r:id="rId42"/>
    <p:sldId id="315" r:id="rId43"/>
    <p:sldId id="307" r:id="rId44"/>
    <p:sldId id="308" r:id="rId45"/>
    <p:sldId id="310" r:id="rId46"/>
    <p:sldId id="309" r:id="rId47"/>
    <p:sldId id="313"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80808"/>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9496" autoAdjust="0"/>
    <p:restoredTop sz="89402" autoAdjust="0"/>
  </p:normalViewPr>
  <p:slideViewPr>
    <p:cSldViewPr>
      <p:cViewPr varScale="1">
        <p:scale>
          <a:sx n="92" d="100"/>
          <a:sy n="92" d="100"/>
        </p:scale>
        <p:origin x="-116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2896"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handoutMaster" Target="handoutMasters/handoutMaster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notesMaster" Target="notesMasters/notesMaster1.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35" Type="http://schemas.openxmlformats.org/officeDocument/2006/relationships/slide" Target="slides/slide34.xml"/><Relationship Id="rId51" Type="http://schemas.openxmlformats.org/officeDocument/2006/relationships/printerSettings" Target="printerSettings/printerSettings1.bin"/><Relationship Id="rId55" Type="http://schemas.openxmlformats.org/officeDocument/2006/relationships/tableStyles" Target="tableStyles.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presProps" Target="presProps.xml"/><Relationship Id="rId54" Type="http://schemas.openxmlformats.org/officeDocument/2006/relationships/theme" Target="theme/theme1.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viewProps" Target="view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747F7-1964-49D5-9E78-84EE2B05097C}" type="doc">
      <dgm:prSet loTypeId="urn:microsoft.com/office/officeart/2005/8/layout/process2" loCatId="process" qsTypeId="urn:microsoft.com/office/officeart/2005/8/quickstyle/3d5" qsCatId="3D" csTypeId="urn:microsoft.com/office/officeart/2005/8/colors/accent1_2" csCatId="accent1" phldr="1"/>
      <dgm:spPr/>
    </dgm:pt>
    <dgm:pt modelId="{647494D7-4FB0-4104-83AA-9A872896F117}">
      <dgm:prSet phldrT="[Text]"/>
      <dgm:spPr/>
      <dgm:t>
        <a:bodyPr/>
        <a:lstStyle/>
        <a:p>
          <a:r>
            <a:rPr kumimoji="1" lang="en-US" dirty="0" smtClean="0"/>
            <a:t>network alerts end systems of increasing congestion</a:t>
          </a:r>
          <a:endParaRPr lang="en-US" dirty="0"/>
        </a:p>
      </dgm:t>
    </dgm:pt>
    <dgm:pt modelId="{818812FE-D333-40A2-86E8-0221C43E96D1}" type="parTrans" cxnId="{F4C9A748-DCD9-41BA-A1EE-FE7E264835C3}">
      <dgm:prSet/>
      <dgm:spPr/>
      <dgm:t>
        <a:bodyPr/>
        <a:lstStyle/>
        <a:p>
          <a:endParaRPr lang="en-US"/>
        </a:p>
      </dgm:t>
    </dgm:pt>
    <dgm:pt modelId="{296593B5-D0F7-48DF-AF18-9EDDD2B490B1}" type="sibTrans" cxnId="{F4C9A748-DCD9-41BA-A1EE-FE7E264835C3}">
      <dgm:prSet/>
      <dgm:spPr/>
      <dgm:t>
        <a:bodyPr/>
        <a:lstStyle/>
        <a:p>
          <a:endParaRPr lang="en-US"/>
        </a:p>
      </dgm:t>
    </dgm:pt>
    <dgm:pt modelId="{9E5D61CB-F42A-4F93-BAAE-65D87AB65611}">
      <dgm:prSet phldrT="[Text]"/>
      <dgm:spPr/>
      <dgm:t>
        <a:bodyPr/>
        <a:lstStyle/>
        <a:p>
          <a:r>
            <a:rPr kumimoji="1" lang="en-US" dirty="0" smtClean="0"/>
            <a:t>end </a:t>
          </a:r>
          <a:r>
            <a:rPr kumimoji="1" lang="en-US" dirty="0" smtClean="0"/>
            <a:t>systems take steps to reduce offered load</a:t>
          </a:r>
          <a:endParaRPr lang="en-US" dirty="0"/>
        </a:p>
      </dgm:t>
    </dgm:pt>
    <dgm:pt modelId="{F3C85872-728D-4978-84B9-87DCC4D9E1D4}" type="parTrans" cxnId="{31F68951-5AF7-47C5-9EFB-5A548CC03D6B}">
      <dgm:prSet/>
      <dgm:spPr/>
      <dgm:t>
        <a:bodyPr/>
        <a:lstStyle/>
        <a:p>
          <a:endParaRPr lang="en-US"/>
        </a:p>
      </dgm:t>
    </dgm:pt>
    <dgm:pt modelId="{97F75357-1D68-449D-97C4-B87D26C21DBB}" type="sibTrans" cxnId="{31F68951-5AF7-47C5-9EFB-5A548CC03D6B}">
      <dgm:prSet/>
      <dgm:spPr/>
      <dgm:t>
        <a:bodyPr/>
        <a:lstStyle/>
        <a:p>
          <a:endParaRPr lang="en-US"/>
        </a:p>
      </dgm:t>
    </dgm:pt>
    <dgm:pt modelId="{42A8EDE4-534B-4455-9ABC-D96633B880B2}" type="pres">
      <dgm:prSet presAssocID="{7C3747F7-1964-49D5-9E78-84EE2B05097C}" presName="linearFlow" presStyleCnt="0">
        <dgm:presLayoutVars>
          <dgm:resizeHandles val="exact"/>
        </dgm:presLayoutVars>
      </dgm:prSet>
      <dgm:spPr/>
    </dgm:pt>
    <dgm:pt modelId="{4E97B73F-05CC-4F4C-9A07-7674DCF17796}" type="pres">
      <dgm:prSet presAssocID="{647494D7-4FB0-4104-83AA-9A872896F117}" presName="node" presStyleLbl="node1" presStyleIdx="0" presStyleCnt="2">
        <dgm:presLayoutVars>
          <dgm:bulletEnabled val="1"/>
        </dgm:presLayoutVars>
      </dgm:prSet>
      <dgm:spPr/>
      <dgm:t>
        <a:bodyPr/>
        <a:lstStyle/>
        <a:p>
          <a:endParaRPr lang="en-US"/>
        </a:p>
      </dgm:t>
    </dgm:pt>
    <dgm:pt modelId="{6E3DB5E6-278F-4207-95E3-EB441A65BBCD}" type="pres">
      <dgm:prSet presAssocID="{296593B5-D0F7-48DF-AF18-9EDDD2B490B1}" presName="sibTrans" presStyleLbl="sibTrans2D1" presStyleIdx="0" presStyleCnt="1"/>
      <dgm:spPr/>
      <dgm:t>
        <a:bodyPr/>
        <a:lstStyle/>
        <a:p>
          <a:endParaRPr lang="en-US"/>
        </a:p>
      </dgm:t>
    </dgm:pt>
    <dgm:pt modelId="{CFF73DD6-1EC6-420A-8907-91AD487A41A9}" type="pres">
      <dgm:prSet presAssocID="{296593B5-D0F7-48DF-AF18-9EDDD2B490B1}" presName="connectorText" presStyleLbl="sibTrans2D1" presStyleIdx="0" presStyleCnt="1"/>
      <dgm:spPr/>
      <dgm:t>
        <a:bodyPr/>
        <a:lstStyle/>
        <a:p>
          <a:endParaRPr lang="en-US"/>
        </a:p>
      </dgm:t>
    </dgm:pt>
    <dgm:pt modelId="{832A0860-B829-4887-BBC2-AFB443114DAE}" type="pres">
      <dgm:prSet presAssocID="{9E5D61CB-F42A-4F93-BAAE-65D87AB65611}" presName="node" presStyleLbl="node1" presStyleIdx="1" presStyleCnt="2">
        <dgm:presLayoutVars>
          <dgm:bulletEnabled val="1"/>
        </dgm:presLayoutVars>
      </dgm:prSet>
      <dgm:spPr/>
      <dgm:t>
        <a:bodyPr/>
        <a:lstStyle/>
        <a:p>
          <a:endParaRPr lang="en-US"/>
        </a:p>
      </dgm:t>
    </dgm:pt>
  </dgm:ptLst>
  <dgm:cxnLst>
    <dgm:cxn modelId="{F4C9A748-DCD9-41BA-A1EE-FE7E264835C3}" srcId="{7C3747F7-1964-49D5-9E78-84EE2B05097C}" destId="{647494D7-4FB0-4104-83AA-9A872896F117}" srcOrd="0" destOrd="0" parTransId="{818812FE-D333-40A2-86E8-0221C43E96D1}" sibTransId="{296593B5-D0F7-48DF-AF18-9EDDD2B490B1}"/>
    <dgm:cxn modelId="{E0C4AF54-8FB4-47A6-B200-E69F6A081E64}" type="presOf" srcId="{7C3747F7-1964-49D5-9E78-84EE2B05097C}" destId="{42A8EDE4-534B-4455-9ABC-D96633B880B2}" srcOrd="0" destOrd="0" presId="urn:microsoft.com/office/officeart/2005/8/layout/process2"/>
    <dgm:cxn modelId="{31F68951-5AF7-47C5-9EFB-5A548CC03D6B}" srcId="{7C3747F7-1964-49D5-9E78-84EE2B05097C}" destId="{9E5D61CB-F42A-4F93-BAAE-65D87AB65611}" srcOrd="1" destOrd="0" parTransId="{F3C85872-728D-4978-84B9-87DCC4D9E1D4}" sibTransId="{97F75357-1D68-449D-97C4-B87D26C21DBB}"/>
    <dgm:cxn modelId="{F87FAB48-CD45-4440-B4AE-4578D2FA36CA}" type="presOf" srcId="{9E5D61CB-F42A-4F93-BAAE-65D87AB65611}" destId="{832A0860-B829-4887-BBC2-AFB443114DAE}" srcOrd="0" destOrd="0" presId="urn:microsoft.com/office/officeart/2005/8/layout/process2"/>
    <dgm:cxn modelId="{E16FC4A6-FBF6-47FB-885C-2AD336B0FBE0}" type="presOf" srcId="{296593B5-D0F7-48DF-AF18-9EDDD2B490B1}" destId="{6E3DB5E6-278F-4207-95E3-EB441A65BBCD}" srcOrd="0" destOrd="0" presId="urn:microsoft.com/office/officeart/2005/8/layout/process2"/>
    <dgm:cxn modelId="{71F0DAF5-3A56-436C-AA2C-770CAA28BA9E}" type="presOf" srcId="{647494D7-4FB0-4104-83AA-9A872896F117}" destId="{4E97B73F-05CC-4F4C-9A07-7674DCF17796}" srcOrd="0" destOrd="0" presId="urn:microsoft.com/office/officeart/2005/8/layout/process2"/>
    <dgm:cxn modelId="{CBAD1042-900A-425F-B74D-72D23285B8E5}" type="presOf" srcId="{296593B5-D0F7-48DF-AF18-9EDDD2B490B1}" destId="{CFF73DD6-1EC6-420A-8907-91AD487A41A9}" srcOrd="1" destOrd="0" presId="urn:microsoft.com/office/officeart/2005/8/layout/process2"/>
    <dgm:cxn modelId="{83D248AA-4F72-48AB-BD6E-ABE984E21CA5}" type="presParOf" srcId="{42A8EDE4-534B-4455-9ABC-D96633B880B2}" destId="{4E97B73F-05CC-4F4C-9A07-7674DCF17796}" srcOrd="0" destOrd="0" presId="urn:microsoft.com/office/officeart/2005/8/layout/process2"/>
    <dgm:cxn modelId="{6DAAF248-627F-4EE9-9BCE-8EFF2B64BC18}" type="presParOf" srcId="{42A8EDE4-534B-4455-9ABC-D96633B880B2}" destId="{6E3DB5E6-278F-4207-95E3-EB441A65BBCD}" srcOrd="1" destOrd="0" presId="urn:microsoft.com/office/officeart/2005/8/layout/process2"/>
    <dgm:cxn modelId="{808C4C1E-5CA0-4544-BE33-B8F7A3EC3746}" type="presParOf" srcId="{6E3DB5E6-278F-4207-95E3-EB441A65BBCD}" destId="{CFF73DD6-1EC6-420A-8907-91AD487A41A9}" srcOrd="0" destOrd="0" presId="urn:microsoft.com/office/officeart/2005/8/layout/process2"/>
    <dgm:cxn modelId="{E30171BB-673F-4CB0-A0B3-A93118EF6150}" type="presParOf" srcId="{42A8EDE4-534B-4455-9ABC-D96633B880B2}" destId="{832A0860-B829-4887-BBC2-AFB443114DAE}" srcOrd="2"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4A03E9-12B7-401D-96C7-283728631342}" type="doc">
      <dgm:prSet loTypeId="urn:microsoft.com/office/officeart/2005/8/layout/default#6" loCatId="list" qsTypeId="urn:microsoft.com/office/officeart/2005/8/quickstyle/simple3" qsCatId="simple" csTypeId="urn:microsoft.com/office/officeart/2005/8/colors/accent1_2" csCatId="accent1" phldr="1"/>
      <dgm:spPr/>
      <dgm:t>
        <a:bodyPr/>
        <a:lstStyle/>
        <a:p>
          <a:endParaRPr lang="en-US"/>
        </a:p>
      </dgm:t>
    </dgm:pt>
    <dgm:pt modelId="{F5F8C0DF-91A8-48F2-8CCA-9E173569DA77}">
      <dgm:prSet phldrT="[Text]"/>
      <dgm:spPr/>
      <dgm:t>
        <a:bodyPr/>
        <a:lstStyle/>
        <a:p>
          <a:r>
            <a:rPr lang="en-US" dirty="0" smtClean="0"/>
            <a:t>known as the </a:t>
          </a:r>
          <a:r>
            <a:rPr lang="en-US" i="1" dirty="0" smtClean="0"/>
            <a:t>leaky bucket algorithm</a:t>
          </a:r>
          <a:endParaRPr lang="en-US" dirty="0"/>
        </a:p>
      </dgm:t>
    </dgm:pt>
    <dgm:pt modelId="{38C3CA21-78CE-4675-AF83-824CF07E11C4}" type="parTrans" cxnId="{2F33871D-AEF7-4D09-B29F-AD294AB54A59}">
      <dgm:prSet/>
      <dgm:spPr/>
      <dgm:t>
        <a:bodyPr/>
        <a:lstStyle/>
        <a:p>
          <a:endParaRPr lang="en-US"/>
        </a:p>
      </dgm:t>
    </dgm:pt>
    <dgm:pt modelId="{5F0151BC-D7F7-4120-B402-0DC843101A1C}" type="sibTrans" cxnId="{2F33871D-AEF7-4D09-B29F-AD294AB54A59}">
      <dgm:prSet/>
      <dgm:spPr/>
      <dgm:t>
        <a:bodyPr/>
        <a:lstStyle/>
        <a:p>
          <a:endParaRPr lang="en-US"/>
        </a:p>
      </dgm:t>
    </dgm:pt>
    <dgm:pt modelId="{E0E39804-FB0F-48C0-894E-FCEAFFCC8324}">
      <dgm:prSet phldrT="[Text]"/>
      <dgm:spPr/>
      <dgm:t>
        <a:bodyPr/>
        <a:lstStyle/>
        <a:p>
          <a:r>
            <a:rPr lang="en-US" dirty="0" smtClean="0"/>
            <a:t>defines traffic compliance</a:t>
          </a:r>
          <a:endParaRPr lang="en-US" dirty="0"/>
        </a:p>
      </dgm:t>
    </dgm:pt>
    <dgm:pt modelId="{ED89CA18-8EF2-47F6-B802-FB2C675EAACF}" type="parTrans" cxnId="{39720256-7295-4947-9E3B-78334EB8729F}">
      <dgm:prSet/>
      <dgm:spPr/>
      <dgm:t>
        <a:bodyPr/>
        <a:lstStyle/>
        <a:p>
          <a:endParaRPr lang="en-US"/>
        </a:p>
      </dgm:t>
    </dgm:pt>
    <dgm:pt modelId="{45686AE8-E3CD-44C5-A031-2EFD79065262}" type="sibTrans" cxnId="{39720256-7295-4947-9E3B-78334EB8729F}">
      <dgm:prSet/>
      <dgm:spPr/>
      <dgm:t>
        <a:bodyPr/>
        <a:lstStyle/>
        <a:p>
          <a:endParaRPr lang="en-US"/>
        </a:p>
      </dgm:t>
    </dgm:pt>
    <dgm:pt modelId="{E2FFC27D-0844-4AA6-B26E-7FF5B782AF9F}">
      <dgm:prSet phldrT="[Text]"/>
      <dgm:spPr/>
      <dgm:t>
        <a:bodyPr/>
        <a:lstStyle/>
        <a:p>
          <a:r>
            <a:rPr lang="en-US" dirty="0" smtClean="0"/>
            <a:t>compliant cells are passed on </a:t>
          </a:r>
          <a:endParaRPr lang="en-US" dirty="0"/>
        </a:p>
      </dgm:t>
    </dgm:pt>
    <dgm:pt modelId="{86029108-1BF8-48F1-8DBB-86A3DADD710A}" type="parTrans" cxnId="{5793AC88-B7D8-49D1-8510-6359F7821248}">
      <dgm:prSet/>
      <dgm:spPr/>
      <dgm:t>
        <a:bodyPr/>
        <a:lstStyle/>
        <a:p>
          <a:endParaRPr lang="en-US"/>
        </a:p>
      </dgm:t>
    </dgm:pt>
    <dgm:pt modelId="{C416D5C4-422C-4F03-9EC8-4C3F25FF2EEB}" type="sibTrans" cxnId="{5793AC88-B7D8-49D1-8510-6359F7821248}">
      <dgm:prSet/>
      <dgm:spPr/>
      <dgm:t>
        <a:bodyPr/>
        <a:lstStyle/>
        <a:p>
          <a:endParaRPr lang="en-US"/>
        </a:p>
      </dgm:t>
    </dgm:pt>
    <dgm:pt modelId="{8F5945BE-EDDE-4737-A5BD-BFCB9E59F7CD}">
      <dgm:prSet phldrT="[Text]"/>
      <dgm:spPr/>
      <dgm:t>
        <a:bodyPr/>
        <a:lstStyle/>
        <a:p>
          <a:r>
            <a:rPr lang="en-US" dirty="0" smtClean="0"/>
            <a:t>noncompliant cells are discarded</a:t>
          </a:r>
          <a:endParaRPr lang="en-US" dirty="0"/>
        </a:p>
      </dgm:t>
    </dgm:pt>
    <dgm:pt modelId="{24D22302-D4EF-420F-B211-E0CC40BA9CFC}" type="parTrans" cxnId="{E6884683-601C-4B10-980E-E76590701089}">
      <dgm:prSet/>
      <dgm:spPr/>
      <dgm:t>
        <a:bodyPr/>
        <a:lstStyle/>
        <a:p>
          <a:endParaRPr lang="en-US"/>
        </a:p>
      </dgm:t>
    </dgm:pt>
    <dgm:pt modelId="{B444FF5D-D06F-4DAE-98AE-F3214E4AEBA8}" type="sibTrans" cxnId="{E6884683-601C-4B10-980E-E76590701089}">
      <dgm:prSet/>
      <dgm:spPr/>
      <dgm:t>
        <a:bodyPr/>
        <a:lstStyle/>
        <a:p>
          <a:endParaRPr lang="en-US"/>
        </a:p>
      </dgm:t>
    </dgm:pt>
    <dgm:pt modelId="{B0070890-2F31-4E89-8D98-620C3212DD2A}" type="pres">
      <dgm:prSet presAssocID="{E94A03E9-12B7-401D-96C7-283728631342}" presName="diagram" presStyleCnt="0">
        <dgm:presLayoutVars>
          <dgm:dir/>
          <dgm:resizeHandles val="exact"/>
        </dgm:presLayoutVars>
      </dgm:prSet>
      <dgm:spPr/>
      <dgm:t>
        <a:bodyPr/>
        <a:lstStyle/>
        <a:p>
          <a:endParaRPr lang="en-US"/>
        </a:p>
      </dgm:t>
    </dgm:pt>
    <dgm:pt modelId="{E8AA2819-0F16-4A00-AB59-EC8BEC5DCEA6}" type="pres">
      <dgm:prSet presAssocID="{F5F8C0DF-91A8-48F2-8CCA-9E173569DA77}" presName="node" presStyleLbl="node1" presStyleIdx="0" presStyleCnt="4" custLinFactNeighborX="44448" custLinFactNeighborY="6252">
        <dgm:presLayoutVars>
          <dgm:bulletEnabled val="1"/>
        </dgm:presLayoutVars>
      </dgm:prSet>
      <dgm:spPr/>
      <dgm:t>
        <a:bodyPr/>
        <a:lstStyle/>
        <a:p>
          <a:endParaRPr lang="en-US"/>
        </a:p>
      </dgm:t>
    </dgm:pt>
    <dgm:pt modelId="{F6005C83-393A-4E6F-890F-AB325EEE271A}" type="pres">
      <dgm:prSet presAssocID="{5F0151BC-D7F7-4120-B402-0DC843101A1C}" presName="sibTrans" presStyleCnt="0"/>
      <dgm:spPr/>
    </dgm:pt>
    <dgm:pt modelId="{BBD8D4E4-FBE3-4D1B-8725-76977BFD8E53}" type="pres">
      <dgm:prSet presAssocID="{E0E39804-FB0F-48C0-894E-FCEAFFCC8324}" presName="node" presStyleLbl="node1" presStyleIdx="1" presStyleCnt="4" custLinFactY="13595" custLinFactNeighborX="-65552" custLinFactNeighborY="100000">
        <dgm:presLayoutVars>
          <dgm:bulletEnabled val="1"/>
        </dgm:presLayoutVars>
      </dgm:prSet>
      <dgm:spPr/>
      <dgm:t>
        <a:bodyPr/>
        <a:lstStyle/>
        <a:p>
          <a:endParaRPr lang="en-US"/>
        </a:p>
      </dgm:t>
    </dgm:pt>
    <dgm:pt modelId="{24F04426-4179-4510-BACE-DD6A7F363CA0}" type="pres">
      <dgm:prSet presAssocID="{45686AE8-E3CD-44C5-A031-2EFD79065262}" presName="sibTrans" presStyleCnt="0"/>
      <dgm:spPr/>
    </dgm:pt>
    <dgm:pt modelId="{DB1ABCC8-1346-44E9-BCD0-1BD485FC23BE}" type="pres">
      <dgm:prSet presAssocID="{E2FFC27D-0844-4AA6-B26E-7FF5B782AF9F}" presName="node" presStyleLbl="node1" presStyleIdx="2" presStyleCnt="4" custLinFactNeighborX="-73260" custLinFactNeighborY="6252">
        <dgm:presLayoutVars>
          <dgm:bulletEnabled val="1"/>
        </dgm:presLayoutVars>
      </dgm:prSet>
      <dgm:spPr/>
      <dgm:t>
        <a:bodyPr/>
        <a:lstStyle/>
        <a:p>
          <a:endParaRPr lang="en-US"/>
        </a:p>
      </dgm:t>
    </dgm:pt>
    <dgm:pt modelId="{1E6D407C-2BFB-433A-ABCF-0B9FAF9360E7}" type="pres">
      <dgm:prSet presAssocID="{C416D5C4-422C-4F03-9EC8-4C3F25FF2EEB}" presName="sibTrans" presStyleCnt="0"/>
      <dgm:spPr/>
    </dgm:pt>
    <dgm:pt modelId="{E854BC5F-0873-45EA-BC9C-BB4DE63D3092}" type="pres">
      <dgm:prSet presAssocID="{8F5945BE-EDDE-4737-A5BD-BFCB9E59F7CD}" presName="node" presStyleLbl="node1" presStyleIdx="3" presStyleCnt="4" custLinFactNeighborX="36740" custLinFactNeighborY="-3071">
        <dgm:presLayoutVars>
          <dgm:bulletEnabled val="1"/>
        </dgm:presLayoutVars>
      </dgm:prSet>
      <dgm:spPr/>
      <dgm:t>
        <a:bodyPr/>
        <a:lstStyle/>
        <a:p>
          <a:endParaRPr lang="en-US"/>
        </a:p>
      </dgm:t>
    </dgm:pt>
  </dgm:ptLst>
  <dgm:cxnLst>
    <dgm:cxn modelId="{5793AC88-B7D8-49D1-8510-6359F7821248}" srcId="{E94A03E9-12B7-401D-96C7-283728631342}" destId="{E2FFC27D-0844-4AA6-B26E-7FF5B782AF9F}" srcOrd="2" destOrd="0" parTransId="{86029108-1BF8-48F1-8DBB-86A3DADD710A}" sibTransId="{C416D5C4-422C-4F03-9EC8-4C3F25FF2EEB}"/>
    <dgm:cxn modelId="{2F33871D-AEF7-4D09-B29F-AD294AB54A59}" srcId="{E94A03E9-12B7-401D-96C7-283728631342}" destId="{F5F8C0DF-91A8-48F2-8CCA-9E173569DA77}" srcOrd="0" destOrd="0" parTransId="{38C3CA21-78CE-4675-AF83-824CF07E11C4}" sibTransId="{5F0151BC-D7F7-4120-B402-0DC843101A1C}"/>
    <dgm:cxn modelId="{E6884683-601C-4B10-980E-E76590701089}" srcId="{E94A03E9-12B7-401D-96C7-283728631342}" destId="{8F5945BE-EDDE-4737-A5BD-BFCB9E59F7CD}" srcOrd="3" destOrd="0" parTransId="{24D22302-D4EF-420F-B211-E0CC40BA9CFC}" sibTransId="{B444FF5D-D06F-4DAE-98AE-F3214E4AEBA8}"/>
    <dgm:cxn modelId="{2B0A0225-F837-443A-8EBE-C04AEA01DF76}" type="presOf" srcId="{F5F8C0DF-91A8-48F2-8CCA-9E173569DA77}" destId="{E8AA2819-0F16-4A00-AB59-EC8BEC5DCEA6}" srcOrd="0" destOrd="0" presId="urn:microsoft.com/office/officeart/2005/8/layout/default#6"/>
    <dgm:cxn modelId="{B1C59394-58B6-4643-A4A1-33371502199D}" type="presOf" srcId="{E94A03E9-12B7-401D-96C7-283728631342}" destId="{B0070890-2F31-4E89-8D98-620C3212DD2A}" srcOrd="0" destOrd="0" presId="urn:microsoft.com/office/officeart/2005/8/layout/default#6"/>
    <dgm:cxn modelId="{39720256-7295-4947-9E3B-78334EB8729F}" srcId="{E94A03E9-12B7-401D-96C7-283728631342}" destId="{E0E39804-FB0F-48C0-894E-FCEAFFCC8324}" srcOrd="1" destOrd="0" parTransId="{ED89CA18-8EF2-47F6-B802-FB2C675EAACF}" sibTransId="{45686AE8-E3CD-44C5-A031-2EFD79065262}"/>
    <dgm:cxn modelId="{E06EF341-9D3A-45E9-8B2B-45E1F2B7D8FC}" type="presOf" srcId="{8F5945BE-EDDE-4737-A5BD-BFCB9E59F7CD}" destId="{E854BC5F-0873-45EA-BC9C-BB4DE63D3092}" srcOrd="0" destOrd="0" presId="urn:microsoft.com/office/officeart/2005/8/layout/default#6"/>
    <dgm:cxn modelId="{AF3A796B-B64A-48E2-9461-53C5DF7A5B34}" type="presOf" srcId="{E2FFC27D-0844-4AA6-B26E-7FF5B782AF9F}" destId="{DB1ABCC8-1346-44E9-BCD0-1BD485FC23BE}" srcOrd="0" destOrd="0" presId="urn:microsoft.com/office/officeart/2005/8/layout/default#6"/>
    <dgm:cxn modelId="{E1B3D412-043F-405A-8D90-0191133F8900}" type="presOf" srcId="{E0E39804-FB0F-48C0-894E-FCEAFFCC8324}" destId="{BBD8D4E4-FBE3-4D1B-8725-76977BFD8E53}" srcOrd="0" destOrd="0" presId="urn:microsoft.com/office/officeart/2005/8/layout/default#6"/>
    <dgm:cxn modelId="{02805F87-FEA1-4E15-A9DF-3F237A16D727}" type="presParOf" srcId="{B0070890-2F31-4E89-8D98-620C3212DD2A}" destId="{E8AA2819-0F16-4A00-AB59-EC8BEC5DCEA6}" srcOrd="0" destOrd="0" presId="urn:microsoft.com/office/officeart/2005/8/layout/default#6"/>
    <dgm:cxn modelId="{EF088F76-CC89-401F-B765-34F9CB99FF74}" type="presParOf" srcId="{B0070890-2F31-4E89-8D98-620C3212DD2A}" destId="{F6005C83-393A-4E6F-890F-AB325EEE271A}" srcOrd="1" destOrd="0" presId="urn:microsoft.com/office/officeart/2005/8/layout/default#6"/>
    <dgm:cxn modelId="{BFD62A55-94F8-495E-88EE-076011888D2D}" type="presParOf" srcId="{B0070890-2F31-4E89-8D98-620C3212DD2A}" destId="{BBD8D4E4-FBE3-4D1B-8725-76977BFD8E53}" srcOrd="2" destOrd="0" presId="urn:microsoft.com/office/officeart/2005/8/layout/default#6"/>
    <dgm:cxn modelId="{93C00842-8716-44A8-A2CE-569BD4984050}" type="presParOf" srcId="{B0070890-2F31-4E89-8D98-620C3212DD2A}" destId="{24F04426-4179-4510-BACE-DD6A7F363CA0}" srcOrd="3" destOrd="0" presId="urn:microsoft.com/office/officeart/2005/8/layout/default#6"/>
    <dgm:cxn modelId="{AD8C2BE7-FF7F-4330-985A-2157B0169CED}" type="presParOf" srcId="{B0070890-2F31-4E89-8D98-620C3212DD2A}" destId="{DB1ABCC8-1346-44E9-BCD0-1BD485FC23BE}" srcOrd="4" destOrd="0" presId="urn:microsoft.com/office/officeart/2005/8/layout/default#6"/>
    <dgm:cxn modelId="{D2CAFEB8-A17A-4792-BA69-3BC9BF10E23F}" type="presParOf" srcId="{B0070890-2F31-4E89-8D98-620C3212DD2A}" destId="{1E6D407C-2BFB-433A-ABCF-0B9FAF9360E7}" srcOrd="5" destOrd="0" presId="urn:microsoft.com/office/officeart/2005/8/layout/default#6"/>
    <dgm:cxn modelId="{A90AFF9B-63CD-4BEF-99CB-2B84B69E63FE}" type="presParOf" srcId="{B0070890-2F31-4E89-8D98-620C3212DD2A}" destId="{E854BC5F-0873-45EA-BC9C-BB4DE63D3092}" srcOrd="6" destOrd="0" presId="urn:microsoft.com/office/officeart/2005/8/layout/defaul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3EF2F7-A36B-4079-B8E3-76745F8E0A42}" type="doc">
      <dgm:prSet loTypeId="urn:microsoft.com/office/officeart/2005/8/layout/bProcess3" loCatId="process" qsTypeId="urn:microsoft.com/office/officeart/2005/8/quickstyle/3d3" qsCatId="3D" csTypeId="urn:microsoft.com/office/officeart/2005/8/colors/accent2_2" csCatId="accent2" phldr="1"/>
      <dgm:spPr/>
      <dgm:t>
        <a:bodyPr/>
        <a:lstStyle/>
        <a:p>
          <a:endParaRPr lang="en-US"/>
        </a:p>
      </dgm:t>
    </dgm:pt>
    <dgm:pt modelId="{A1D7B353-B2A7-4560-98D8-6F83BFFE5B7D}">
      <dgm:prSet phldrT="[Text]" custT="1"/>
      <dgm:spPr>
        <a:solidFill>
          <a:schemeClr val="bg2"/>
        </a:solidFill>
      </dgm:spPr>
      <dgm:t>
        <a:bodyPr/>
        <a:lstStyle/>
        <a:p>
          <a:r>
            <a:rPr kumimoji="1" lang="en-GB" sz="1800" baseline="0" dirty="0" smtClean="0"/>
            <a:t>all cells in frame have same CLP</a:t>
          </a:r>
          <a:endParaRPr lang="en-US" sz="1800" dirty="0"/>
        </a:p>
      </dgm:t>
    </dgm:pt>
    <dgm:pt modelId="{EABF1F54-B33A-4444-8EEE-FA5E28DD058F}" type="parTrans" cxnId="{F02B022F-46AA-4243-9169-995162FED891}">
      <dgm:prSet/>
      <dgm:spPr/>
      <dgm:t>
        <a:bodyPr/>
        <a:lstStyle/>
        <a:p>
          <a:endParaRPr lang="en-US"/>
        </a:p>
      </dgm:t>
    </dgm:pt>
    <dgm:pt modelId="{C29C814D-D370-44D9-B54F-97EB375237C5}" type="sibTrans" cxnId="{F02B022F-46AA-4243-9169-995162FED891}">
      <dgm:prSet/>
      <dgm:spPr/>
      <dgm:t>
        <a:bodyPr/>
        <a:lstStyle/>
        <a:p>
          <a:endParaRPr lang="en-US" dirty="0"/>
        </a:p>
      </dgm:t>
    </dgm:pt>
    <dgm:pt modelId="{413E7C85-48D4-49BC-A80E-D46D71F9BCB4}">
      <dgm:prSet phldrT="[Text]" custT="1"/>
      <dgm:spPr>
        <a:solidFill>
          <a:schemeClr val="bg2"/>
        </a:solidFill>
      </dgm:spPr>
      <dgm:t>
        <a:bodyPr/>
        <a:lstStyle/>
        <a:p>
          <a:r>
            <a:rPr kumimoji="1" lang="en-GB" sz="1800" baseline="0" dirty="0" smtClean="0"/>
            <a:t>rate of cells is within contract</a:t>
          </a:r>
          <a:endParaRPr lang="en-US" sz="1800" dirty="0"/>
        </a:p>
      </dgm:t>
    </dgm:pt>
    <dgm:pt modelId="{399C0CB5-6EFE-4303-B5DA-BABCC2C790B8}" type="parTrans" cxnId="{9654720C-8835-4DE8-AEE1-1E6ABEF18002}">
      <dgm:prSet/>
      <dgm:spPr/>
      <dgm:t>
        <a:bodyPr/>
        <a:lstStyle/>
        <a:p>
          <a:endParaRPr lang="en-US"/>
        </a:p>
      </dgm:t>
    </dgm:pt>
    <dgm:pt modelId="{360AD9CE-3201-450E-9F9C-34C96138F8C3}" type="sibTrans" cxnId="{9654720C-8835-4DE8-AEE1-1E6ABEF18002}">
      <dgm:prSet/>
      <dgm:spPr/>
      <dgm:t>
        <a:bodyPr/>
        <a:lstStyle/>
        <a:p>
          <a:endParaRPr lang="en-US" dirty="0"/>
        </a:p>
      </dgm:t>
    </dgm:pt>
    <dgm:pt modelId="{DDA07007-D8AE-45B2-809A-D966950087C2}">
      <dgm:prSet phldrT="[Text]" custT="1"/>
      <dgm:spPr>
        <a:solidFill>
          <a:schemeClr val="bg2"/>
        </a:solidFill>
      </dgm:spPr>
      <dgm:t>
        <a:bodyPr/>
        <a:lstStyle/>
        <a:p>
          <a:r>
            <a:rPr kumimoji="1" lang="en-GB" sz="1800" baseline="0" dirty="0" smtClean="0"/>
            <a:t>frame satisfies MFS parameter </a:t>
          </a:r>
          <a:endParaRPr lang="en-US" sz="1800" dirty="0"/>
        </a:p>
      </dgm:t>
    </dgm:pt>
    <dgm:pt modelId="{47B2AB47-8375-4B31-908B-DD32EB3E6F65}" type="parTrans" cxnId="{5243BFBB-77FF-4643-94F9-64E7EF744247}">
      <dgm:prSet/>
      <dgm:spPr/>
      <dgm:t>
        <a:bodyPr/>
        <a:lstStyle/>
        <a:p>
          <a:endParaRPr lang="en-US"/>
        </a:p>
      </dgm:t>
    </dgm:pt>
    <dgm:pt modelId="{E52078BE-EECD-423B-BA99-35829DBA1CD0}" type="sibTrans" cxnId="{5243BFBB-77FF-4643-94F9-64E7EF744247}">
      <dgm:prSet/>
      <dgm:spPr/>
      <dgm:t>
        <a:bodyPr/>
        <a:lstStyle/>
        <a:p>
          <a:endParaRPr lang="en-US" dirty="0"/>
        </a:p>
      </dgm:t>
    </dgm:pt>
    <dgm:pt modelId="{CE4289DE-88A8-47C5-9FD9-F78E5AC5B5EE}">
      <dgm:prSet phldrT="[Text]" custT="1"/>
      <dgm:spPr>
        <a:solidFill>
          <a:schemeClr val="bg2"/>
        </a:solidFill>
      </dgm:spPr>
      <dgm:t>
        <a:bodyPr/>
        <a:lstStyle/>
        <a:p>
          <a:r>
            <a:rPr kumimoji="1" lang="en-GB" sz="1800" baseline="0" dirty="0" smtClean="0"/>
            <a:t>a cell conforms</a:t>
          </a:r>
          <a:endParaRPr kumimoji="1" lang="en-US" sz="1800" baseline="0" dirty="0"/>
        </a:p>
      </dgm:t>
    </dgm:pt>
    <dgm:pt modelId="{9C54D03C-601E-4226-815C-D9B3A6D9F97C}" type="parTrans" cxnId="{D76CB9E4-CAD9-43FC-8784-4B348E72B519}">
      <dgm:prSet/>
      <dgm:spPr/>
      <dgm:t>
        <a:bodyPr/>
        <a:lstStyle/>
        <a:p>
          <a:endParaRPr lang="en-US"/>
        </a:p>
      </dgm:t>
    </dgm:pt>
    <dgm:pt modelId="{6CE2719F-E67C-4789-98B1-8D162B690C18}" type="sibTrans" cxnId="{D76CB9E4-CAD9-43FC-8784-4B348E72B519}">
      <dgm:prSet/>
      <dgm:spPr/>
      <dgm:t>
        <a:bodyPr/>
        <a:lstStyle/>
        <a:p>
          <a:endParaRPr lang="en-US"/>
        </a:p>
      </dgm:t>
    </dgm:pt>
    <dgm:pt modelId="{266D2C73-3512-43F0-8EB6-F11FA70E1919}">
      <dgm:prSet custT="1"/>
      <dgm:spPr>
        <a:solidFill>
          <a:schemeClr val="bg2"/>
        </a:solidFill>
      </dgm:spPr>
      <dgm:t>
        <a:bodyPr/>
        <a:lstStyle/>
        <a:p>
          <a:r>
            <a:rPr kumimoji="1" lang="en-GB" sz="1600" baseline="0" dirty="0" smtClean="0"/>
            <a:t>check if either last cell in frame or cell count &lt; MFS</a:t>
          </a:r>
          <a:endParaRPr kumimoji="1" lang="en-GB" sz="1600" baseline="0" dirty="0"/>
        </a:p>
      </dgm:t>
    </dgm:pt>
    <dgm:pt modelId="{DDF6A76D-8703-4F47-AFB8-16A18A60E295}" type="parTrans" cxnId="{BFF05819-C128-4065-A129-099AE49F597F}">
      <dgm:prSet/>
      <dgm:spPr/>
      <dgm:t>
        <a:bodyPr/>
        <a:lstStyle/>
        <a:p>
          <a:endParaRPr lang="en-US"/>
        </a:p>
      </dgm:t>
    </dgm:pt>
    <dgm:pt modelId="{CAD8C9CC-EC88-4276-9B39-75F1EEDA37F8}" type="sibTrans" cxnId="{BFF05819-C128-4065-A129-099AE49F597F}">
      <dgm:prSet/>
      <dgm:spPr/>
      <dgm:t>
        <a:bodyPr/>
        <a:lstStyle/>
        <a:p>
          <a:endParaRPr lang="en-US"/>
        </a:p>
      </dgm:t>
    </dgm:pt>
    <dgm:pt modelId="{38919CA9-8808-BB4B-8AD2-DEE2F362A098}" type="pres">
      <dgm:prSet presAssocID="{D83EF2F7-A36B-4079-B8E3-76745F8E0A42}" presName="Name0" presStyleCnt="0">
        <dgm:presLayoutVars>
          <dgm:dir/>
          <dgm:resizeHandles val="exact"/>
        </dgm:presLayoutVars>
      </dgm:prSet>
      <dgm:spPr/>
      <dgm:t>
        <a:bodyPr/>
        <a:lstStyle/>
        <a:p>
          <a:endParaRPr lang="en-US"/>
        </a:p>
      </dgm:t>
    </dgm:pt>
    <dgm:pt modelId="{9B41F904-7692-AA43-AF07-75622157B7B4}" type="pres">
      <dgm:prSet presAssocID="{A1D7B353-B2A7-4560-98D8-6F83BFFE5B7D}" presName="node" presStyleLbl="node1" presStyleIdx="0" presStyleCnt="4" custLinFactNeighborX="14732" custLinFactNeighborY="-6203">
        <dgm:presLayoutVars>
          <dgm:bulletEnabled val="1"/>
        </dgm:presLayoutVars>
      </dgm:prSet>
      <dgm:spPr/>
      <dgm:t>
        <a:bodyPr/>
        <a:lstStyle/>
        <a:p>
          <a:endParaRPr lang="en-US"/>
        </a:p>
      </dgm:t>
    </dgm:pt>
    <dgm:pt modelId="{9A5A5429-2F4E-D54B-AD67-F8A22EF92B3A}" type="pres">
      <dgm:prSet presAssocID="{C29C814D-D370-44D9-B54F-97EB375237C5}" presName="sibTrans" presStyleLbl="sibTrans1D1" presStyleIdx="0" presStyleCnt="3"/>
      <dgm:spPr/>
      <dgm:t>
        <a:bodyPr/>
        <a:lstStyle/>
        <a:p>
          <a:endParaRPr lang="en-US"/>
        </a:p>
      </dgm:t>
    </dgm:pt>
    <dgm:pt modelId="{1FDE2310-A4AB-5341-BE9C-B141D0203F5C}" type="pres">
      <dgm:prSet presAssocID="{C29C814D-D370-44D9-B54F-97EB375237C5}" presName="connectorText" presStyleLbl="sibTrans1D1" presStyleIdx="0" presStyleCnt="3"/>
      <dgm:spPr/>
      <dgm:t>
        <a:bodyPr/>
        <a:lstStyle/>
        <a:p>
          <a:endParaRPr lang="en-US"/>
        </a:p>
      </dgm:t>
    </dgm:pt>
    <dgm:pt modelId="{173C1860-CE7E-0D46-86E6-7689520429EC}" type="pres">
      <dgm:prSet presAssocID="{413E7C85-48D4-49BC-A80E-D46D71F9BCB4}" presName="node" presStyleLbl="node1" presStyleIdx="1" presStyleCnt="4" custLinFactNeighborX="-4056" custLinFactNeighborY="68234">
        <dgm:presLayoutVars>
          <dgm:bulletEnabled val="1"/>
        </dgm:presLayoutVars>
      </dgm:prSet>
      <dgm:spPr/>
      <dgm:t>
        <a:bodyPr/>
        <a:lstStyle/>
        <a:p>
          <a:endParaRPr lang="en-US"/>
        </a:p>
      </dgm:t>
    </dgm:pt>
    <dgm:pt modelId="{4256DA0F-CDC5-3947-81A8-D85CEB6F8A7E}" type="pres">
      <dgm:prSet presAssocID="{360AD9CE-3201-450E-9F9C-34C96138F8C3}" presName="sibTrans" presStyleLbl="sibTrans1D1" presStyleIdx="1" presStyleCnt="3"/>
      <dgm:spPr/>
      <dgm:t>
        <a:bodyPr/>
        <a:lstStyle/>
        <a:p>
          <a:endParaRPr lang="en-US"/>
        </a:p>
      </dgm:t>
    </dgm:pt>
    <dgm:pt modelId="{86E96246-009F-8643-9282-9539B30D1F11}" type="pres">
      <dgm:prSet presAssocID="{360AD9CE-3201-450E-9F9C-34C96138F8C3}" presName="connectorText" presStyleLbl="sibTrans1D1" presStyleIdx="1" presStyleCnt="3"/>
      <dgm:spPr/>
      <dgm:t>
        <a:bodyPr/>
        <a:lstStyle/>
        <a:p>
          <a:endParaRPr lang="en-US"/>
        </a:p>
      </dgm:t>
    </dgm:pt>
    <dgm:pt modelId="{FC3347DB-7159-1841-85F8-D680F6FCB18B}" type="pres">
      <dgm:prSet presAssocID="{DDA07007-D8AE-45B2-809A-D966950087C2}" presName="node" presStyleLbl="node1" presStyleIdx="2" presStyleCnt="4" custScaleY="178025" custLinFactNeighborX="18453" custLinFactNeighborY="4338">
        <dgm:presLayoutVars>
          <dgm:bulletEnabled val="1"/>
        </dgm:presLayoutVars>
      </dgm:prSet>
      <dgm:spPr/>
      <dgm:t>
        <a:bodyPr/>
        <a:lstStyle/>
        <a:p>
          <a:endParaRPr lang="en-US"/>
        </a:p>
      </dgm:t>
    </dgm:pt>
    <dgm:pt modelId="{8BDA1CC6-8799-414D-8267-1A334DAB7D93}" type="pres">
      <dgm:prSet presAssocID="{E52078BE-EECD-423B-BA99-35829DBA1CD0}" presName="sibTrans" presStyleLbl="sibTrans1D1" presStyleIdx="2" presStyleCnt="3"/>
      <dgm:spPr/>
      <dgm:t>
        <a:bodyPr/>
        <a:lstStyle/>
        <a:p>
          <a:endParaRPr lang="en-US"/>
        </a:p>
      </dgm:t>
    </dgm:pt>
    <dgm:pt modelId="{DEB729E3-43F3-6042-B9ED-148FD8C04E74}" type="pres">
      <dgm:prSet presAssocID="{E52078BE-EECD-423B-BA99-35829DBA1CD0}" presName="connectorText" presStyleLbl="sibTrans1D1" presStyleIdx="2" presStyleCnt="3"/>
      <dgm:spPr/>
      <dgm:t>
        <a:bodyPr/>
        <a:lstStyle/>
        <a:p>
          <a:endParaRPr lang="en-US"/>
        </a:p>
      </dgm:t>
    </dgm:pt>
    <dgm:pt modelId="{0DC1CBC7-50CB-D145-ACC5-C6E2F4BF9ED0}" type="pres">
      <dgm:prSet presAssocID="{CE4289DE-88A8-47C5-9FD9-F78E5AC5B5EE}" presName="node" presStyleLbl="node1" presStyleIdx="3" presStyleCnt="4" custLinFactNeighborX="-4056" custLinFactNeighborY="89388">
        <dgm:presLayoutVars>
          <dgm:bulletEnabled val="1"/>
        </dgm:presLayoutVars>
      </dgm:prSet>
      <dgm:spPr/>
      <dgm:t>
        <a:bodyPr/>
        <a:lstStyle/>
        <a:p>
          <a:endParaRPr lang="en-US"/>
        </a:p>
      </dgm:t>
    </dgm:pt>
  </dgm:ptLst>
  <dgm:cxnLst>
    <dgm:cxn modelId="{C5AA814E-6C62-6F48-84A7-35934837985A}" type="presOf" srcId="{C29C814D-D370-44D9-B54F-97EB375237C5}" destId="{9A5A5429-2F4E-D54B-AD67-F8A22EF92B3A}" srcOrd="0" destOrd="0" presId="urn:microsoft.com/office/officeart/2005/8/layout/bProcess3"/>
    <dgm:cxn modelId="{5E8E3A97-FA4B-CC4F-8CB7-9510D4DE834D}" type="presOf" srcId="{413E7C85-48D4-49BC-A80E-D46D71F9BCB4}" destId="{173C1860-CE7E-0D46-86E6-7689520429EC}" srcOrd="0" destOrd="0" presId="urn:microsoft.com/office/officeart/2005/8/layout/bProcess3"/>
    <dgm:cxn modelId="{94B497ED-781B-A04E-A847-FF9C8D5E6A49}" type="presOf" srcId="{C29C814D-D370-44D9-B54F-97EB375237C5}" destId="{1FDE2310-A4AB-5341-BE9C-B141D0203F5C}" srcOrd="1" destOrd="0" presId="urn:microsoft.com/office/officeart/2005/8/layout/bProcess3"/>
    <dgm:cxn modelId="{942CC1FF-BEBE-FF4D-817C-0D19149D74B6}" type="presOf" srcId="{DDA07007-D8AE-45B2-809A-D966950087C2}" destId="{FC3347DB-7159-1841-85F8-D680F6FCB18B}" srcOrd="0" destOrd="0" presId="urn:microsoft.com/office/officeart/2005/8/layout/bProcess3"/>
    <dgm:cxn modelId="{BEE7E756-55D1-294C-A8E3-B334FBAF8B07}" type="presOf" srcId="{A1D7B353-B2A7-4560-98D8-6F83BFFE5B7D}" destId="{9B41F904-7692-AA43-AF07-75622157B7B4}" srcOrd="0" destOrd="0" presId="urn:microsoft.com/office/officeart/2005/8/layout/bProcess3"/>
    <dgm:cxn modelId="{B63E3271-0641-724A-B301-56D1C720358F}" type="presOf" srcId="{E52078BE-EECD-423B-BA99-35829DBA1CD0}" destId="{8BDA1CC6-8799-414D-8267-1A334DAB7D93}" srcOrd="0" destOrd="0" presId="urn:microsoft.com/office/officeart/2005/8/layout/bProcess3"/>
    <dgm:cxn modelId="{9654720C-8835-4DE8-AEE1-1E6ABEF18002}" srcId="{D83EF2F7-A36B-4079-B8E3-76745F8E0A42}" destId="{413E7C85-48D4-49BC-A80E-D46D71F9BCB4}" srcOrd="1" destOrd="0" parTransId="{399C0CB5-6EFE-4303-B5DA-BABCC2C790B8}" sibTransId="{360AD9CE-3201-450E-9F9C-34C96138F8C3}"/>
    <dgm:cxn modelId="{BCFBB97C-3030-FA4D-A156-4C0DCA320D84}" type="presOf" srcId="{360AD9CE-3201-450E-9F9C-34C96138F8C3}" destId="{86E96246-009F-8643-9282-9539B30D1F11}" srcOrd="1" destOrd="0" presId="urn:microsoft.com/office/officeart/2005/8/layout/bProcess3"/>
    <dgm:cxn modelId="{67A59580-668D-684A-AB77-231E5D37C076}" type="presOf" srcId="{E52078BE-EECD-423B-BA99-35829DBA1CD0}" destId="{DEB729E3-43F3-6042-B9ED-148FD8C04E74}" srcOrd="1" destOrd="0" presId="urn:microsoft.com/office/officeart/2005/8/layout/bProcess3"/>
    <dgm:cxn modelId="{4DE78D63-434F-6D41-A8A8-1B52D27A57B9}" type="presOf" srcId="{266D2C73-3512-43F0-8EB6-F11FA70E1919}" destId="{FC3347DB-7159-1841-85F8-D680F6FCB18B}" srcOrd="0" destOrd="1" presId="urn:microsoft.com/office/officeart/2005/8/layout/bProcess3"/>
    <dgm:cxn modelId="{AD53C071-8F67-3947-AB23-90C602248AA4}" type="presOf" srcId="{CE4289DE-88A8-47C5-9FD9-F78E5AC5B5EE}" destId="{0DC1CBC7-50CB-D145-ACC5-C6E2F4BF9ED0}" srcOrd="0" destOrd="0" presId="urn:microsoft.com/office/officeart/2005/8/layout/bProcess3"/>
    <dgm:cxn modelId="{5243BFBB-77FF-4643-94F9-64E7EF744247}" srcId="{D83EF2F7-A36B-4079-B8E3-76745F8E0A42}" destId="{DDA07007-D8AE-45B2-809A-D966950087C2}" srcOrd="2" destOrd="0" parTransId="{47B2AB47-8375-4B31-908B-DD32EB3E6F65}" sibTransId="{E52078BE-EECD-423B-BA99-35829DBA1CD0}"/>
    <dgm:cxn modelId="{BFF05819-C128-4065-A129-099AE49F597F}" srcId="{DDA07007-D8AE-45B2-809A-D966950087C2}" destId="{266D2C73-3512-43F0-8EB6-F11FA70E1919}" srcOrd="0" destOrd="0" parTransId="{DDF6A76D-8703-4F47-AFB8-16A18A60E295}" sibTransId="{CAD8C9CC-EC88-4276-9B39-75F1EEDA37F8}"/>
    <dgm:cxn modelId="{D76CB9E4-CAD9-43FC-8784-4B348E72B519}" srcId="{D83EF2F7-A36B-4079-B8E3-76745F8E0A42}" destId="{CE4289DE-88A8-47C5-9FD9-F78E5AC5B5EE}" srcOrd="3" destOrd="0" parTransId="{9C54D03C-601E-4226-815C-D9B3A6D9F97C}" sibTransId="{6CE2719F-E67C-4789-98B1-8D162B690C18}"/>
    <dgm:cxn modelId="{E89ED5B5-D699-E44F-B624-19293F29A91A}" type="presOf" srcId="{360AD9CE-3201-450E-9F9C-34C96138F8C3}" destId="{4256DA0F-CDC5-3947-81A8-D85CEB6F8A7E}" srcOrd="0" destOrd="0" presId="urn:microsoft.com/office/officeart/2005/8/layout/bProcess3"/>
    <dgm:cxn modelId="{F02B022F-46AA-4243-9169-995162FED891}" srcId="{D83EF2F7-A36B-4079-B8E3-76745F8E0A42}" destId="{A1D7B353-B2A7-4560-98D8-6F83BFFE5B7D}" srcOrd="0" destOrd="0" parTransId="{EABF1F54-B33A-4444-8EEE-FA5E28DD058F}" sibTransId="{C29C814D-D370-44D9-B54F-97EB375237C5}"/>
    <dgm:cxn modelId="{75D41DB5-FFE1-564E-8C92-335DE9FF2730}" type="presOf" srcId="{D83EF2F7-A36B-4079-B8E3-76745F8E0A42}" destId="{38919CA9-8808-BB4B-8AD2-DEE2F362A098}" srcOrd="0" destOrd="0" presId="urn:microsoft.com/office/officeart/2005/8/layout/bProcess3"/>
    <dgm:cxn modelId="{1F08F35E-8F0B-7B4B-B424-76B7CD147C44}" type="presParOf" srcId="{38919CA9-8808-BB4B-8AD2-DEE2F362A098}" destId="{9B41F904-7692-AA43-AF07-75622157B7B4}" srcOrd="0" destOrd="0" presId="urn:microsoft.com/office/officeart/2005/8/layout/bProcess3"/>
    <dgm:cxn modelId="{2B0A8F18-8B6D-C94F-B976-9FC4EDE8C50C}" type="presParOf" srcId="{38919CA9-8808-BB4B-8AD2-DEE2F362A098}" destId="{9A5A5429-2F4E-D54B-AD67-F8A22EF92B3A}" srcOrd="1" destOrd="0" presId="urn:microsoft.com/office/officeart/2005/8/layout/bProcess3"/>
    <dgm:cxn modelId="{9CFC0160-C8A3-2B4F-BC86-23C2D05C7C9F}" type="presParOf" srcId="{9A5A5429-2F4E-D54B-AD67-F8A22EF92B3A}" destId="{1FDE2310-A4AB-5341-BE9C-B141D0203F5C}" srcOrd="0" destOrd="0" presId="urn:microsoft.com/office/officeart/2005/8/layout/bProcess3"/>
    <dgm:cxn modelId="{D7AAD64F-F43A-3445-8924-3502933E9D0F}" type="presParOf" srcId="{38919CA9-8808-BB4B-8AD2-DEE2F362A098}" destId="{173C1860-CE7E-0D46-86E6-7689520429EC}" srcOrd="2" destOrd="0" presId="urn:microsoft.com/office/officeart/2005/8/layout/bProcess3"/>
    <dgm:cxn modelId="{1A0B22E7-67D0-F14E-89F4-D0B39886BDDD}" type="presParOf" srcId="{38919CA9-8808-BB4B-8AD2-DEE2F362A098}" destId="{4256DA0F-CDC5-3947-81A8-D85CEB6F8A7E}" srcOrd="3" destOrd="0" presId="urn:microsoft.com/office/officeart/2005/8/layout/bProcess3"/>
    <dgm:cxn modelId="{99CDF43C-60B7-C442-B729-89182C1C7970}" type="presParOf" srcId="{4256DA0F-CDC5-3947-81A8-D85CEB6F8A7E}" destId="{86E96246-009F-8643-9282-9539B30D1F11}" srcOrd="0" destOrd="0" presId="urn:microsoft.com/office/officeart/2005/8/layout/bProcess3"/>
    <dgm:cxn modelId="{D45D7DCB-8701-B046-919D-07BB1EB43FF5}" type="presParOf" srcId="{38919CA9-8808-BB4B-8AD2-DEE2F362A098}" destId="{FC3347DB-7159-1841-85F8-D680F6FCB18B}" srcOrd="4" destOrd="0" presId="urn:microsoft.com/office/officeart/2005/8/layout/bProcess3"/>
    <dgm:cxn modelId="{FEDAEAB0-0941-0C4A-B984-83142D40A064}" type="presParOf" srcId="{38919CA9-8808-BB4B-8AD2-DEE2F362A098}" destId="{8BDA1CC6-8799-414D-8267-1A334DAB7D93}" srcOrd="5" destOrd="0" presId="urn:microsoft.com/office/officeart/2005/8/layout/bProcess3"/>
    <dgm:cxn modelId="{312D6D76-2790-884E-A378-E5EC253C1351}" type="presParOf" srcId="{8BDA1CC6-8799-414D-8267-1A334DAB7D93}" destId="{DEB729E3-43F3-6042-B9ED-148FD8C04E74}" srcOrd="0" destOrd="0" presId="urn:microsoft.com/office/officeart/2005/8/layout/bProcess3"/>
    <dgm:cxn modelId="{67EC492B-81ED-1D41-B2D5-CAE3D07C7511}" type="presParOf" srcId="{38919CA9-8808-BB4B-8AD2-DEE2F362A098}" destId="{0DC1CBC7-50CB-D145-ACC5-C6E2F4BF9ED0}" srcOrd="6"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01E527-7022-412F-9DFA-92EBF4E1584A}"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n-US"/>
        </a:p>
      </dgm:t>
    </dgm:pt>
    <dgm:pt modelId="{57E1F012-7F7B-432A-840F-A40B9A941410}">
      <dgm:prSet phldrT="[Text]"/>
      <dgm:spPr/>
      <dgm:t>
        <a:bodyPr/>
        <a:lstStyle/>
        <a:p>
          <a:r>
            <a:rPr kumimoji="1" lang="en-US" dirty="0" smtClean="0"/>
            <a:t>nonconforming frame</a:t>
          </a:r>
          <a:endParaRPr lang="en-US" dirty="0"/>
        </a:p>
      </dgm:t>
    </dgm:pt>
    <dgm:pt modelId="{9276C60A-B9E1-4722-8AB7-9D24B6FD35C5}" type="parTrans" cxnId="{6D6BB24B-DC20-4A01-800D-81E898FC6719}">
      <dgm:prSet/>
      <dgm:spPr/>
      <dgm:t>
        <a:bodyPr/>
        <a:lstStyle/>
        <a:p>
          <a:endParaRPr lang="en-US"/>
        </a:p>
      </dgm:t>
    </dgm:pt>
    <dgm:pt modelId="{8E632F68-0DA6-4B12-A1DE-EE7267E516D5}" type="sibTrans" cxnId="{6D6BB24B-DC20-4A01-800D-81E898FC6719}">
      <dgm:prSet/>
      <dgm:spPr/>
      <dgm:t>
        <a:bodyPr/>
        <a:lstStyle/>
        <a:p>
          <a:endParaRPr lang="en-US"/>
        </a:p>
      </dgm:t>
    </dgm:pt>
    <dgm:pt modelId="{F665F867-42C1-4CC9-B48E-DCD47FD73FD7}">
      <dgm:prSet phldrT="[Text]"/>
      <dgm:spPr/>
      <dgm:t>
        <a:bodyPr/>
        <a:lstStyle/>
        <a:p>
          <a:r>
            <a:rPr kumimoji="1" lang="en-US" dirty="0" smtClean="0"/>
            <a:t>conforming but ineligible frames</a:t>
          </a:r>
          <a:endParaRPr lang="en-US" dirty="0"/>
        </a:p>
      </dgm:t>
    </dgm:pt>
    <dgm:pt modelId="{92DA9F5F-3734-4D47-B82C-C5AD4177CD95}" type="parTrans" cxnId="{B6628665-559C-44EE-AA68-9A2C3BD8CCB1}">
      <dgm:prSet/>
      <dgm:spPr/>
      <dgm:t>
        <a:bodyPr/>
        <a:lstStyle/>
        <a:p>
          <a:endParaRPr lang="en-US"/>
        </a:p>
      </dgm:t>
    </dgm:pt>
    <dgm:pt modelId="{57DA63C8-8652-4775-93ED-E1073D5FD227}" type="sibTrans" cxnId="{B6628665-559C-44EE-AA68-9A2C3BD8CCB1}">
      <dgm:prSet/>
      <dgm:spPr/>
      <dgm:t>
        <a:bodyPr/>
        <a:lstStyle/>
        <a:p>
          <a:endParaRPr lang="en-US"/>
        </a:p>
      </dgm:t>
    </dgm:pt>
    <dgm:pt modelId="{5BE6070B-ACC9-4206-BF21-AA6185AEA694}">
      <dgm:prSet phldrT="[Text]"/>
      <dgm:spPr/>
      <dgm:t>
        <a:bodyPr/>
        <a:lstStyle/>
        <a:p>
          <a:r>
            <a:rPr kumimoji="1" lang="en-US" dirty="0" smtClean="0"/>
            <a:t>conforming and eligible frames</a:t>
          </a:r>
          <a:endParaRPr lang="en-US" dirty="0"/>
        </a:p>
      </dgm:t>
    </dgm:pt>
    <dgm:pt modelId="{BE8496FA-6502-4250-87C7-9FA04F6E596C}" type="parTrans" cxnId="{9DC4105B-0A63-4321-AEA0-59D428D637F7}">
      <dgm:prSet/>
      <dgm:spPr/>
      <dgm:t>
        <a:bodyPr/>
        <a:lstStyle/>
        <a:p>
          <a:endParaRPr lang="en-US"/>
        </a:p>
      </dgm:t>
    </dgm:pt>
    <dgm:pt modelId="{855CDC48-BDDF-499E-B267-02E2764B5646}" type="sibTrans" cxnId="{9DC4105B-0A63-4321-AEA0-59D428D637F7}">
      <dgm:prSet/>
      <dgm:spPr/>
      <dgm:t>
        <a:bodyPr/>
        <a:lstStyle/>
        <a:p>
          <a:endParaRPr lang="en-US"/>
        </a:p>
      </dgm:t>
    </dgm:pt>
    <dgm:pt modelId="{DF70DBB1-DAD5-4965-A147-E08C9A452724}">
      <dgm:prSet/>
      <dgm:spPr/>
      <dgm:t>
        <a:bodyPr/>
        <a:lstStyle/>
        <a:p>
          <a:r>
            <a:rPr kumimoji="1" lang="en-US" dirty="0" smtClean="0"/>
            <a:t>cells of this frame will be tagged or discarded</a:t>
          </a:r>
          <a:endParaRPr lang="en-US" dirty="0"/>
        </a:p>
      </dgm:t>
    </dgm:pt>
    <dgm:pt modelId="{654E191A-0273-46FA-BBFD-15CAB8798F3A}" type="parTrans" cxnId="{C84C160C-61D6-449C-99EC-4AAE1DC2181F}">
      <dgm:prSet/>
      <dgm:spPr/>
      <dgm:t>
        <a:bodyPr/>
        <a:lstStyle/>
        <a:p>
          <a:endParaRPr lang="en-US"/>
        </a:p>
      </dgm:t>
    </dgm:pt>
    <dgm:pt modelId="{5C4BE1CE-85F4-47A6-8563-BBC255B70AE3}" type="sibTrans" cxnId="{C84C160C-61D6-449C-99EC-4AAE1DC2181F}">
      <dgm:prSet/>
      <dgm:spPr/>
      <dgm:t>
        <a:bodyPr/>
        <a:lstStyle/>
        <a:p>
          <a:endParaRPr lang="en-US"/>
        </a:p>
      </dgm:t>
    </dgm:pt>
    <dgm:pt modelId="{6456F759-5674-49D7-BEFC-9447E02BE570}">
      <dgm:prSet/>
      <dgm:spPr/>
      <dgm:t>
        <a:bodyPr/>
        <a:lstStyle/>
        <a:p>
          <a:r>
            <a:rPr kumimoji="1" lang="en-US" dirty="0" smtClean="0"/>
            <a:t>cells will receive a best-effort service</a:t>
          </a:r>
          <a:endParaRPr lang="en-US" dirty="0"/>
        </a:p>
      </dgm:t>
    </dgm:pt>
    <dgm:pt modelId="{143B7A72-26A9-4989-AF23-D69A1CE8783C}" type="parTrans" cxnId="{2BC82CEA-C7FF-48E3-B934-F8507E298507}">
      <dgm:prSet/>
      <dgm:spPr/>
      <dgm:t>
        <a:bodyPr/>
        <a:lstStyle/>
        <a:p>
          <a:endParaRPr lang="en-US"/>
        </a:p>
      </dgm:t>
    </dgm:pt>
    <dgm:pt modelId="{49B77443-5F1E-4FB4-87BB-3859548E09EC}" type="sibTrans" cxnId="{2BC82CEA-C7FF-48E3-B934-F8507E298507}">
      <dgm:prSet/>
      <dgm:spPr/>
      <dgm:t>
        <a:bodyPr/>
        <a:lstStyle/>
        <a:p>
          <a:endParaRPr lang="en-US"/>
        </a:p>
      </dgm:t>
    </dgm:pt>
    <dgm:pt modelId="{351098BF-BA8F-418A-885E-CC89DA1CB86B}">
      <dgm:prSet/>
      <dgm:spPr/>
      <dgm:t>
        <a:bodyPr/>
        <a:lstStyle/>
        <a:p>
          <a:r>
            <a:rPr kumimoji="1" lang="en-US" dirty="0" smtClean="0"/>
            <a:t>cells will receive a guarantee of delivery</a:t>
          </a:r>
          <a:endParaRPr lang="en-US" dirty="0"/>
        </a:p>
      </dgm:t>
    </dgm:pt>
    <dgm:pt modelId="{FB1FE277-3D00-4F58-A824-85FC3F7424B1}" type="parTrans" cxnId="{D0291B36-A004-4EC9-8878-7CC3EF7F0CAF}">
      <dgm:prSet/>
      <dgm:spPr/>
      <dgm:t>
        <a:bodyPr/>
        <a:lstStyle/>
        <a:p>
          <a:endParaRPr lang="en-US"/>
        </a:p>
      </dgm:t>
    </dgm:pt>
    <dgm:pt modelId="{5D472F03-7CAC-4767-8307-BCDB892BE2B0}" type="sibTrans" cxnId="{D0291B36-A004-4EC9-8878-7CC3EF7F0CAF}">
      <dgm:prSet/>
      <dgm:spPr/>
      <dgm:t>
        <a:bodyPr/>
        <a:lstStyle/>
        <a:p>
          <a:endParaRPr lang="en-US"/>
        </a:p>
      </dgm:t>
    </dgm:pt>
    <dgm:pt modelId="{15057122-CFA6-418D-90AE-75443E377CFB}" type="pres">
      <dgm:prSet presAssocID="{DA01E527-7022-412F-9DFA-92EBF4E1584A}" presName="linear" presStyleCnt="0">
        <dgm:presLayoutVars>
          <dgm:dir/>
          <dgm:animLvl val="lvl"/>
          <dgm:resizeHandles val="exact"/>
        </dgm:presLayoutVars>
      </dgm:prSet>
      <dgm:spPr/>
      <dgm:t>
        <a:bodyPr/>
        <a:lstStyle/>
        <a:p>
          <a:endParaRPr lang="en-US"/>
        </a:p>
      </dgm:t>
    </dgm:pt>
    <dgm:pt modelId="{68E3EF0D-615B-4B3C-819E-EA156DCF4C9C}" type="pres">
      <dgm:prSet presAssocID="{57E1F012-7F7B-432A-840F-A40B9A941410}" presName="parentLin" presStyleCnt="0"/>
      <dgm:spPr/>
    </dgm:pt>
    <dgm:pt modelId="{4884271B-0353-4474-8E32-9A316AB65877}" type="pres">
      <dgm:prSet presAssocID="{57E1F012-7F7B-432A-840F-A40B9A941410}" presName="parentLeftMargin" presStyleLbl="node1" presStyleIdx="0" presStyleCnt="3"/>
      <dgm:spPr/>
      <dgm:t>
        <a:bodyPr/>
        <a:lstStyle/>
        <a:p>
          <a:endParaRPr lang="en-US"/>
        </a:p>
      </dgm:t>
    </dgm:pt>
    <dgm:pt modelId="{775658A2-8095-4729-A765-F8DEDA59EE72}" type="pres">
      <dgm:prSet presAssocID="{57E1F012-7F7B-432A-840F-A40B9A941410}" presName="parentText" presStyleLbl="node1" presStyleIdx="0" presStyleCnt="3">
        <dgm:presLayoutVars>
          <dgm:chMax val="0"/>
          <dgm:bulletEnabled val="1"/>
        </dgm:presLayoutVars>
      </dgm:prSet>
      <dgm:spPr/>
      <dgm:t>
        <a:bodyPr/>
        <a:lstStyle/>
        <a:p>
          <a:endParaRPr lang="en-US"/>
        </a:p>
      </dgm:t>
    </dgm:pt>
    <dgm:pt modelId="{BC72584D-23A2-43BE-B7CB-5F372162101F}" type="pres">
      <dgm:prSet presAssocID="{57E1F012-7F7B-432A-840F-A40B9A941410}" presName="negativeSpace" presStyleCnt="0"/>
      <dgm:spPr/>
    </dgm:pt>
    <dgm:pt modelId="{756EFE43-7BE3-41B8-B186-0D38FD1C7F6C}" type="pres">
      <dgm:prSet presAssocID="{57E1F012-7F7B-432A-840F-A40B9A941410}" presName="childText" presStyleLbl="conFgAcc1" presStyleIdx="0" presStyleCnt="3">
        <dgm:presLayoutVars>
          <dgm:bulletEnabled val="1"/>
        </dgm:presLayoutVars>
      </dgm:prSet>
      <dgm:spPr/>
      <dgm:t>
        <a:bodyPr/>
        <a:lstStyle/>
        <a:p>
          <a:endParaRPr lang="en-US"/>
        </a:p>
      </dgm:t>
    </dgm:pt>
    <dgm:pt modelId="{366B38F0-712E-44BC-8D8B-DB4D81FEFEC8}" type="pres">
      <dgm:prSet presAssocID="{8E632F68-0DA6-4B12-A1DE-EE7267E516D5}" presName="spaceBetweenRectangles" presStyleCnt="0"/>
      <dgm:spPr/>
    </dgm:pt>
    <dgm:pt modelId="{EFB496F5-CAFA-4D3C-B80B-1819020E4F55}" type="pres">
      <dgm:prSet presAssocID="{F665F867-42C1-4CC9-B48E-DCD47FD73FD7}" presName="parentLin" presStyleCnt="0"/>
      <dgm:spPr/>
    </dgm:pt>
    <dgm:pt modelId="{B7A18E15-17AE-41B7-8E5B-3F7D48782CC7}" type="pres">
      <dgm:prSet presAssocID="{F665F867-42C1-4CC9-B48E-DCD47FD73FD7}" presName="parentLeftMargin" presStyleLbl="node1" presStyleIdx="0" presStyleCnt="3"/>
      <dgm:spPr/>
      <dgm:t>
        <a:bodyPr/>
        <a:lstStyle/>
        <a:p>
          <a:endParaRPr lang="en-US"/>
        </a:p>
      </dgm:t>
    </dgm:pt>
    <dgm:pt modelId="{29243352-501E-4328-96E4-779D26F0C6FA}" type="pres">
      <dgm:prSet presAssocID="{F665F867-42C1-4CC9-B48E-DCD47FD73FD7}" presName="parentText" presStyleLbl="node1" presStyleIdx="1" presStyleCnt="3">
        <dgm:presLayoutVars>
          <dgm:chMax val="0"/>
          <dgm:bulletEnabled val="1"/>
        </dgm:presLayoutVars>
      </dgm:prSet>
      <dgm:spPr/>
      <dgm:t>
        <a:bodyPr/>
        <a:lstStyle/>
        <a:p>
          <a:endParaRPr lang="en-US"/>
        </a:p>
      </dgm:t>
    </dgm:pt>
    <dgm:pt modelId="{DB897B6B-C65C-4F3A-A99A-BD1F777A85BF}" type="pres">
      <dgm:prSet presAssocID="{F665F867-42C1-4CC9-B48E-DCD47FD73FD7}" presName="negativeSpace" presStyleCnt="0"/>
      <dgm:spPr/>
    </dgm:pt>
    <dgm:pt modelId="{31FCDD44-E136-4809-B746-0ECD3FE0391D}" type="pres">
      <dgm:prSet presAssocID="{F665F867-42C1-4CC9-B48E-DCD47FD73FD7}" presName="childText" presStyleLbl="conFgAcc1" presStyleIdx="1" presStyleCnt="3">
        <dgm:presLayoutVars>
          <dgm:bulletEnabled val="1"/>
        </dgm:presLayoutVars>
      </dgm:prSet>
      <dgm:spPr/>
      <dgm:t>
        <a:bodyPr/>
        <a:lstStyle/>
        <a:p>
          <a:endParaRPr lang="en-US"/>
        </a:p>
      </dgm:t>
    </dgm:pt>
    <dgm:pt modelId="{3744B03F-9F13-41AC-847D-AA393FB2FB90}" type="pres">
      <dgm:prSet presAssocID="{57DA63C8-8652-4775-93ED-E1073D5FD227}" presName="spaceBetweenRectangles" presStyleCnt="0"/>
      <dgm:spPr/>
    </dgm:pt>
    <dgm:pt modelId="{B6B51E7E-AA55-428E-A0C0-B671FF763222}" type="pres">
      <dgm:prSet presAssocID="{5BE6070B-ACC9-4206-BF21-AA6185AEA694}" presName="parentLin" presStyleCnt="0"/>
      <dgm:spPr/>
    </dgm:pt>
    <dgm:pt modelId="{07C80492-215C-4C29-834A-E256208D7C92}" type="pres">
      <dgm:prSet presAssocID="{5BE6070B-ACC9-4206-BF21-AA6185AEA694}" presName="parentLeftMargin" presStyleLbl="node1" presStyleIdx="1" presStyleCnt="3"/>
      <dgm:spPr/>
      <dgm:t>
        <a:bodyPr/>
        <a:lstStyle/>
        <a:p>
          <a:endParaRPr lang="en-US"/>
        </a:p>
      </dgm:t>
    </dgm:pt>
    <dgm:pt modelId="{372E8675-433E-4C45-B825-F8935A4DACF3}" type="pres">
      <dgm:prSet presAssocID="{5BE6070B-ACC9-4206-BF21-AA6185AEA694}" presName="parentText" presStyleLbl="node1" presStyleIdx="2" presStyleCnt="3">
        <dgm:presLayoutVars>
          <dgm:chMax val="0"/>
          <dgm:bulletEnabled val="1"/>
        </dgm:presLayoutVars>
      </dgm:prSet>
      <dgm:spPr/>
      <dgm:t>
        <a:bodyPr/>
        <a:lstStyle/>
        <a:p>
          <a:endParaRPr lang="en-US"/>
        </a:p>
      </dgm:t>
    </dgm:pt>
    <dgm:pt modelId="{60413164-1A0E-4F3B-8AC3-B59E1AA160F5}" type="pres">
      <dgm:prSet presAssocID="{5BE6070B-ACC9-4206-BF21-AA6185AEA694}" presName="negativeSpace" presStyleCnt="0"/>
      <dgm:spPr/>
    </dgm:pt>
    <dgm:pt modelId="{D33982B6-1831-4A8B-84F1-50BAC0AF5AFC}" type="pres">
      <dgm:prSet presAssocID="{5BE6070B-ACC9-4206-BF21-AA6185AEA694}" presName="childText" presStyleLbl="conFgAcc1" presStyleIdx="2" presStyleCnt="3">
        <dgm:presLayoutVars>
          <dgm:bulletEnabled val="1"/>
        </dgm:presLayoutVars>
      </dgm:prSet>
      <dgm:spPr/>
      <dgm:t>
        <a:bodyPr/>
        <a:lstStyle/>
        <a:p>
          <a:endParaRPr lang="en-US"/>
        </a:p>
      </dgm:t>
    </dgm:pt>
  </dgm:ptLst>
  <dgm:cxnLst>
    <dgm:cxn modelId="{2BC82CEA-C7FF-48E3-B934-F8507E298507}" srcId="{F665F867-42C1-4CC9-B48E-DCD47FD73FD7}" destId="{6456F759-5674-49D7-BEFC-9447E02BE570}" srcOrd="0" destOrd="0" parTransId="{143B7A72-26A9-4989-AF23-D69A1CE8783C}" sibTransId="{49B77443-5F1E-4FB4-87BB-3859548E09EC}"/>
    <dgm:cxn modelId="{D0291B36-A004-4EC9-8878-7CC3EF7F0CAF}" srcId="{5BE6070B-ACC9-4206-BF21-AA6185AEA694}" destId="{351098BF-BA8F-418A-885E-CC89DA1CB86B}" srcOrd="0" destOrd="0" parTransId="{FB1FE277-3D00-4F58-A824-85FC3F7424B1}" sibTransId="{5D472F03-7CAC-4767-8307-BCDB892BE2B0}"/>
    <dgm:cxn modelId="{C84C160C-61D6-449C-99EC-4AAE1DC2181F}" srcId="{57E1F012-7F7B-432A-840F-A40B9A941410}" destId="{DF70DBB1-DAD5-4965-A147-E08C9A452724}" srcOrd="0" destOrd="0" parTransId="{654E191A-0273-46FA-BBFD-15CAB8798F3A}" sibTransId="{5C4BE1CE-85F4-47A6-8563-BBC255B70AE3}"/>
    <dgm:cxn modelId="{B6628665-559C-44EE-AA68-9A2C3BD8CCB1}" srcId="{DA01E527-7022-412F-9DFA-92EBF4E1584A}" destId="{F665F867-42C1-4CC9-B48E-DCD47FD73FD7}" srcOrd="1" destOrd="0" parTransId="{92DA9F5F-3734-4D47-B82C-C5AD4177CD95}" sibTransId="{57DA63C8-8652-4775-93ED-E1073D5FD227}"/>
    <dgm:cxn modelId="{FEC14CC7-B8E0-4CE3-B994-0DFD2A48BBD7}" type="presOf" srcId="{F665F867-42C1-4CC9-B48E-DCD47FD73FD7}" destId="{B7A18E15-17AE-41B7-8E5B-3F7D48782CC7}" srcOrd="0" destOrd="0" presId="urn:microsoft.com/office/officeart/2005/8/layout/list1"/>
    <dgm:cxn modelId="{41E6BB13-B5CB-4C27-BDDB-A577321351CB}" type="presOf" srcId="{DF70DBB1-DAD5-4965-A147-E08C9A452724}" destId="{756EFE43-7BE3-41B8-B186-0D38FD1C7F6C}" srcOrd="0" destOrd="0" presId="urn:microsoft.com/office/officeart/2005/8/layout/list1"/>
    <dgm:cxn modelId="{64715C38-A125-49D2-BB44-8F7159765258}" type="presOf" srcId="{57E1F012-7F7B-432A-840F-A40B9A941410}" destId="{775658A2-8095-4729-A765-F8DEDA59EE72}" srcOrd="1" destOrd="0" presId="urn:microsoft.com/office/officeart/2005/8/layout/list1"/>
    <dgm:cxn modelId="{9DC4105B-0A63-4321-AEA0-59D428D637F7}" srcId="{DA01E527-7022-412F-9DFA-92EBF4E1584A}" destId="{5BE6070B-ACC9-4206-BF21-AA6185AEA694}" srcOrd="2" destOrd="0" parTransId="{BE8496FA-6502-4250-87C7-9FA04F6E596C}" sibTransId="{855CDC48-BDDF-499E-B267-02E2764B5646}"/>
    <dgm:cxn modelId="{82B065EF-D6DE-407F-AD88-2778F30B41E8}" type="presOf" srcId="{6456F759-5674-49D7-BEFC-9447E02BE570}" destId="{31FCDD44-E136-4809-B746-0ECD3FE0391D}" srcOrd="0" destOrd="0" presId="urn:microsoft.com/office/officeart/2005/8/layout/list1"/>
    <dgm:cxn modelId="{7978950B-565C-447B-AC60-97FCDE026DE6}" type="presOf" srcId="{5BE6070B-ACC9-4206-BF21-AA6185AEA694}" destId="{07C80492-215C-4C29-834A-E256208D7C92}" srcOrd="0" destOrd="0" presId="urn:microsoft.com/office/officeart/2005/8/layout/list1"/>
    <dgm:cxn modelId="{2CE81D15-B3BB-4434-8371-79D869F05CC2}" type="presOf" srcId="{F665F867-42C1-4CC9-B48E-DCD47FD73FD7}" destId="{29243352-501E-4328-96E4-779D26F0C6FA}" srcOrd="1" destOrd="0" presId="urn:microsoft.com/office/officeart/2005/8/layout/list1"/>
    <dgm:cxn modelId="{6787F328-0DCE-4B30-A8FE-C251E466011B}" type="presOf" srcId="{351098BF-BA8F-418A-885E-CC89DA1CB86B}" destId="{D33982B6-1831-4A8B-84F1-50BAC0AF5AFC}" srcOrd="0" destOrd="0" presId="urn:microsoft.com/office/officeart/2005/8/layout/list1"/>
    <dgm:cxn modelId="{70A84F28-B154-4E81-BC5A-E49C4C134184}" type="presOf" srcId="{DA01E527-7022-412F-9DFA-92EBF4E1584A}" destId="{15057122-CFA6-418D-90AE-75443E377CFB}" srcOrd="0" destOrd="0" presId="urn:microsoft.com/office/officeart/2005/8/layout/list1"/>
    <dgm:cxn modelId="{6A7DD0EC-D115-4873-9AD5-3804AD63913C}" type="presOf" srcId="{5BE6070B-ACC9-4206-BF21-AA6185AEA694}" destId="{372E8675-433E-4C45-B825-F8935A4DACF3}" srcOrd="1" destOrd="0" presId="urn:microsoft.com/office/officeart/2005/8/layout/list1"/>
    <dgm:cxn modelId="{6D6BB24B-DC20-4A01-800D-81E898FC6719}" srcId="{DA01E527-7022-412F-9DFA-92EBF4E1584A}" destId="{57E1F012-7F7B-432A-840F-A40B9A941410}" srcOrd="0" destOrd="0" parTransId="{9276C60A-B9E1-4722-8AB7-9D24B6FD35C5}" sibTransId="{8E632F68-0DA6-4B12-A1DE-EE7267E516D5}"/>
    <dgm:cxn modelId="{67462F3C-FC50-47BB-85B0-E31C11F1BDFB}" type="presOf" srcId="{57E1F012-7F7B-432A-840F-A40B9A941410}" destId="{4884271B-0353-4474-8E32-9A316AB65877}" srcOrd="0" destOrd="0" presId="urn:microsoft.com/office/officeart/2005/8/layout/list1"/>
    <dgm:cxn modelId="{DBA43024-2F4A-48D4-929E-95F4A4248F5B}" type="presParOf" srcId="{15057122-CFA6-418D-90AE-75443E377CFB}" destId="{68E3EF0D-615B-4B3C-819E-EA156DCF4C9C}" srcOrd="0" destOrd="0" presId="urn:microsoft.com/office/officeart/2005/8/layout/list1"/>
    <dgm:cxn modelId="{BF98E7BF-1829-4194-8AA5-598292816FCF}" type="presParOf" srcId="{68E3EF0D-615B-4B3C-819E-EA156DCF4C9C}" destId="{4884271B-0353-4474-8E32-9A316AB65877}" srcOrd="0" destOrd="0" presId="urn:microsoft.com/office/officeart/2005/8/layout/list1"/>
    <dgm:cxn modelId="{7846A406-6B08-43E7-9263-CFA79B4F14A4}" type="presParOf" srcId="{68E3EF0D-615B-4B3C-819E-EA156DCF4C9C}" destId="{775658A2-8095-4729-A765-F8DEDA59EE72}" srcOrd="1" destOrd="0" presId="urn:microsoft.com/office/officeart/2005/8/layout/list1"/>
    <dgm:cxn modelId="{8B4E931A-4517-4D94-8950-01A6B995CF42}" type="presParOf" srcId="{15057122-CFA6-418D-90AE-75443E377CFB}" destId="{BC72584D-23A2-43BE-B7CB-5F372162101F}" srcOrd="1" destOrd="0" presId="urn:microsoft.com/office/officeart/2005/8/layout/list1"/>
    <dgm:cxn modelId="{600DFCCA-0CD2-42FF-AB90-73BFD39C60D2}" type="presParOf" srcId="{15057122-CFA6-418D-90AE-75443E377CFB}" destId="{756EFE43-7BE3-41B8-B186-0D38FD1C7F6C}" srcOrd="2" destOrd="0" presId="urn:microsoft.com/office/officeart/2005/8/layout/list1"/>
    <dgm:cxn modelId="{67916654-8B0E-4DE2-921A-A71288C61629}" type="presParOf" srcId="{15057122-CFA6-418D-90AE-75443E377CFB}" destId="{366B38F0-712E-44BC-8D8B-DB4D81FEFEC8}" srcOrd="3" destOrd="0" presId="urn:microsoft.com/office/officeart/2005/8/layout/list1"/>
    <dgm:cxn modelId="{8AF3EE79-ACE4-4B33-822E-2363D05456DC}" type="presParOf" srcId="{15057122-CFA6-418D-90AE-75443E377CFB}" destId="{EFB496F5-CAFA-4D3C-B80B-1819020E4F55}" srcOrd="4" destOrd="0" presId="urn:microsoft.com/office/officeart/2005/8/layout/list1"/>
    <dgm:cxn modelId="{98C453EC-1C9E-460B-8C3C-DA79DF8E84A1}" type="presParOf" srcId="{EFB496F5-CAFA-4D3C-B80B-1819020E4F55}" destId="{B7A18E15-17AE-41B7-8E5B-3F7D48782CC7}" srcOrd="0" destOrd="0" presId="urn:microsoft.com/office/officeart/2005/8/layout/list1"/>
    <dgm:cxn modelId="{04664590-625F-4DEB-B051-51E8D226989E}" type="presParOf" srcId="{EFB496F5-CAFA-4D3C-B80B-1819020E4F55}" destId="{29243352-501E-4328-96E4-779D26F0C6FA}" srcOrd="1" destOrd="0" presId="urn:microsoft.com/office/officeart/2005/8/layout/list1"/>
    <dgm:cxn modelId="{DE9FA83B-151A-49C1-B927-4F11F01D8A8B}" type="presParOf" srcId="{15057122-CFA6-418D-90AE-75443E377CFB}" destId="{DB897B6B-C65C-4F3A-A99A-BD1F777A85BF}" srcOrd="5" destOrd="0" presId="urn:microsoft.com/office/officeart/2005/8/layout/list1"/>
    <dgm:cxn modelId="{DB437392-2B88-40CE-B76B-FE2CFB04A82B}" type="presParOf" srcId="{15057122-CFA6-418D-90AE-75443E377CFB}" destId="{31FCDD44-E136-4809-B746-0ECD3FE0391D}" srcOrd="6" destOrd="0" presId="urn:microsoft.com/office/officeart/2005/8/layout/list1"/>
    <dgm:cxn modelId="{34CBF30D-3CB1-4554-B0ED-A648EAA972FD}" type="presParOf" srcId="{15057122-CFA6-418D-90AE-75443E377CFB}" destId="{3744B03F-9F13-41AC-847D-AA393FB2FB90}" srcOrd="7" destOrd="0" presId="urn:microsoft.com/office/officeart/2005/8/layout/list1"/>
    <dgm:cxn modelId="{6151F580-C376-41EB-BBEB-F635F5DA909B}" type="presParOf" srcId="{15057122-CFA6-418D-90AE-75443E377CFB}" destId="{B6B51E7E-AA55-428E-A0C0-B671FF763222}" srcOrd="8" destOrd="0" presId="urn:microsoft.com/office/officeart/2005/8/layout/list1"/>
    <dgm:cxn modelId="{98EB76F2-3BC6-4687-8DA5-4C83F992BEDE}" type="presParOf" srcId="{B6B51E7E-AA55-428E-A0C0-B671FF763222}" destId="{07C80492-215C-4C29-834A-E256208D7C92}" srcOrd="0" destOrd="0" presId="urn:microsoft.com/office/officeart/2005/8/layout/list1"/>
    <dgm:cxn modelId="{6DCF60EE-E6C1-4264-89C8-0661A6AED702}" type="presParOf" srcId="{B6B51E7E-AA55-428E-A0C0-B671FF763222}" destId="{372E8675-433E-4C45-B825-F8935A4DACF3}" srcOrd="1" destOrd="0" presId="urn:microsoft.com/office/officeart/2005/8/layout/list1"/>
    <dgm:cxn modelId="{E5A46B41-3A50-4B28-BC78-101B8E843028}" type="presParOf" srcId="{15057122-CFA6-418D-90AE-75443E377CFB}" destId="{60413164-1A0E-4F3B-8AC3-B59E1AA160F5}" srcOrd="9" destOrd="0" presId="urn:microsoft.com/office/officeart/2005/8/layout/list1"/>
    <dgm:cxn modelId="{BE932FEA-8EAA-4B35-825E-DF2988DCCBB5}" type="presParOf" srcId="{15057122-CFA6-418D-90AE-75443E377CFB}" destId="{D33982B6-1831-4A8B-84F1-50BAC0AF5AF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BC386D-63C4-4BA3-979E-2B870B2BDE47}" type="doc">
      <dgm:prSet loTypeId="urn:microsoft.com/office/officeart/2005/8/layout/hList1" loCatId="list" qsTypeId="urn:microsoft.com/office/officeart/2005/8/quickstyle/3d4" qsCatId="3D" csTypeId="urn:microsoft.com/office/officeart/2005/8/colors/accent1_2" csCatId="accent1" phldr="1"/>
      <dgm:spPr/>
      <dgm:t>
        <a:bodyPr/>
        <a:lstStyle/>
        <a:p>
          <a:endParaRPr lang="en-US"/>
        </a:p>
      </dgm:t>
    </dgm:pt>
    <dgm:pt modelId="{A031EBA1-2693-4DB0-B935-0628B9B121C7}">
      <dgm:prSet phldrT="[Text]"/>
      <dgm:spPr/>
      <dgm:t>
        <a:bodyPr/>
        <a:lstStyle/>
        <a:p>
          <a:r>
            <a:rPr kumimoji="1" lang="en-US" dirty="0" smtClean="0"/>
            <a:t>Binary</a:t>
          </a:r>
          <a:endParaRPr lang="en-US" dirty="0"/>
        </a:p>
      </dgm:t>
    </dgm:pt>
    <dgm:pt modelId="{B73D06EA-6B29-4399-ADD5-239103E1F0D6}" type="parTrans" cxnId="{F26DB1ED-CCF1-44F8-9D35-69FAD3B75507}">
      <dgm:prSet/>
      <dgm:spPr/>
      <dgm:t>
        <a:bodyPr/>
        <a:lstStyle/>
        <a:p>
          <a:endParaRPr lang="en-US"/>
        </a:p>
      </dgm:t>
    </dgm:pt>
    <dgm:pt modelId="{16BADAB8-15B9-489A-9946-9802A1011035}" type="sibTrans" cxnId="{F26DB1ED-CCF1-44F8-9D35-69FAD3B75507}">
      <dgm:prSet/>
      <dgm:spPr/>
      <dgm:t>
        <a:bodyPr/>
        <a:lstStyle/>
        <a:p>
          <a:endParaRPr lang="en-US"/>
        </a:p>
      </dgm:t>
    </dgm:pt>
    <dgm:pt modelId="{3CA2B8C6-80FC-4A15-A9AA-89B5723FF170}">
      <dgm:prSet phldrT="[Text]"/>
      <dgm:spPr/>
      <dgm:t>
        <a:bodyPr/>
        <a:lstStyle/>
        <a:p>
          <a:r>
            <a:rPr kumimoji="1" lang="en-US" dirty="0" smtClean="0"/>
            <a:t>a bit set in a packet indicates congestion</a:t>
          </a:r>
          <a:endParaRPr lang="en-US" dirty="0"/>
        </a:p>
      </dgm:t>
    </dgm:pt>
    <dgm:pt modelId="{2462D048-B37C-4DEB-BF89-3FBCF2816390}" type="parTrans" cxnId="{0AAF0851-1D10-4600-9908-BFB49E1EC203}">
      <dgm:prSet/>
      <dgm:spPr/>
      <dgm:t>
        <a:bodyPr/>
        <a:lstStyle/>
        <a:p>
          <a:endParaRPr lang="en-US"/>
        </a:p>
      </dgm:t>
    </dgm:pt>
    <dgm:pt modelId="{034C164A-50B6-4B86-9BC8-A53C573F4B52}" type="sibTrans" cxnId="{0AAF0851-1D10-4600-9908-BFB49E1EC203}">
      <dgm:prSet/>
      <dgm:spPr/>
      <dgm:t>
        <a:bodyPr/>
        <a:lstStyle/>
        <a:p>
          <a:endParaRPr lang="en-US"/>
        </a:p>
      </dgm:t>
    </dgm:pt>
    <dgm:pt modelId="{985524CD-6C90-4888-A535-BEC0FFE63A6E}">
      <dgm:prSet phldrT="[Text]"/>
      <dgm:spPr/>
      <dgm:t>
        <a:bodyPr/>
        <a:lstStyle/>
        <a:p>
          <a:r>
            <a:rPr kumimoji="1" lang="en-US" dirty="0" smtClean="0"/>
            <a:t>Credit based</a:t>
          </a:r>
          <a:endParaRPr lang="en-US" dirty="0"/>
        </a:p>
      </dgm:t>
    </dgm:pt>
    <dgm:pt modelId="{181AD4C5-2887-41BB-9296-91797E5AA53D}" type="parTrans" cxnId="{7FA0459D-6FEC-48F9-8684-9B0BE3493F90}">
      <dgm:prSet/>
      <dgm:spPr/>
      <dgm:t>
        <a:bodyPr/>
        <a:lstStyle/>
        <a:p>
          <a:endParaRPr lang="en-US"/>
        </a:p>
      </dgm:t>
    </dgm:pt>
    <dgm:pt modelId="{13E47991-D521-44AF-9CC9-7A567D7EE561}" type="sibTrans" cxnId="{7FA0459D-6FEC-48F9-8684-9B0BE3493F90}">
      <dgm:prSet/>
      <dgm:spPr/>
      <dgm:t>
        <a:bodyPr/>
        <a:lstStyle/>
        <a:p>
          <a:endParaRPr lang="en-US"/>
        </a:p>
      </dgm:t>
    </dgm:pt>
    <dgm:pt modelId="{6A62BE7C-9B78-4C75-BEE7-85F0A61236D0}">
      <dgm:prSet phldrT="[Text]"/>
      <dgm:spPr/>
      <dgm:t>
        <a:bodyPr/>
        <a:lstStyle/>
        <a:p>
          <a:r>
            <a:rPr kumimoji="1" lang="en-US" dirty="0" smtClean="0"/>
            <a:t>indicates how many packets source may send</a:t>
          </a:r>
          <a:endParaRPr lang="en-US" dirty="0"/>
        </a:p>
      </dgm:t>
    </dgm:pt>
    <dgm:pt modelId="{522F1CA5-C0DC-4D00-BE2E-05F1454F8C72}" type="parTrans" cxnId="{EC96E55D-4C95-4036-A5B2-BF1FC78522CE}">
      <dgm:prSet/>
      <dgm:spPr/>
      <dgm:t>
        <a:bodyPr/>
        <a:lstStyle/>
        <a:p>
          <a:endParaRPr lang="en-US"/>
        </a:p>
      </dgm:t>
    </dgm:pt>
    <dgm:pt modelId="{56786531-EF4C-4985-A7ED-D2CEC2614E4B}" type="sibTrans" cxnId="{EC96E55D-4C95-4036-A5B2-BF1FC78522CE}">
      <dgm:prSet/>
      <dgm:spPr/>
      <dgm:t>
        <a:bodyPr/>
        <a:lstStyle/>
        <a:p>
          <a:endParaRPr lang="en-US"/>
        </a:p>
      </dgm:t>
    </dgm:pt>
    <dgm:pt modelId="{E97CA555-3F96-4475-B96C-54A19B53821B}">
      <dgm:prSet phldrT="[Text]"/>
      <dgm:spPr/>
      <dgm:t>
        <a:bodyPr/>
        <a:lstStyle/>
        <a:p>
          <a:r>
            <a:rPr kumimoji="1" lang="en-US" dirty="0" smtClean="0"/>
            <a:t>Rate based</a:t>
          </a:r>
          <a:endParaRPr lang="en-US" dirty="0"/>
        </a:p>
      </dgm:t>
    </dgm:pt>
    <dgm:pt modelId="{075AE430-6C47-48BF-881E-BE94EA55DC69}" type="parTrans" cxnId="{0F9CDC8B-9048-41C0-95E6-C6D8E2FB82D1}">
      <dgm:prSet/>
      <dgm:spPr/>
      <dgm:t>
        <a:bodyPr/>
        <a:lstStyle/>
        <a:p>
          <a:endParaRPr lang="en-US"/>
        </a:p>
      </dgm:t>
    </dgm:pt>
    <dgm:pt modelId="{9F88AC8D-0B7C-4175-8CA7-AA7324DE4F2F}" type="sibTrans" cxnId="{0F9CDC8B-9048-41C0-95E6-C6D8E2FB82D1}">
      <dgm:prSet/>
      <dgm:spPr/>
      <dgm:t>
        <a:bodyPr/>
        <a:lstStyle/>
        <a:p>
          <a:endParaRPr lang="en-US"/>
        </a:p>
      </dgm:t>
    </dgm:pt>
    <dgm:pt modelId="{D1350326-E289-4C58-A8F3-1237DDAC506D}">
      <dgm:prSet phldrT="[Text]"/>
      <dgm:spPr/>
      <dgm:t>
        <a:bodyPr/>
        <a:lstStyle/>
        <a:p>
          <a:r>
            <a:rPr kumimoji="1" lang="en-US" dirty="0" smtClean="0"/>
            <a:t>supply explicit data rate limit</a:t>
          </a:r>
          <a:endParaRPr lang="en-US" dirty="0"/>
        </a:p>
      </dgm:t>
    </dgm:pt>
    <dgm:pt modelId="{81942F98-D877-4EFD-B041-D4A9EA39D09D}" type="parTrans" cxnId="{8DDEF744-ADD4-4434-86C5-138931F744F2}">
      <dgm:prSet/>
      <dgm:spPr/>
      <dgm:t>
        <a:bodyPr/>
        <a:lstStyle/>
        <a:p>
          <a:endParaRPr lang="en-US"/>
        </a:p>
      </dgm:t>
    </dgm:pt>
    <dgm:pt modelId="{1D697157-98C5-4D65-8584-CFC862DEF6A2}" type="sibTrans" cxnId="{8DDEF744-ADD4-4434-86C5-138931F744F2}">
      <dgm:prSet/>
      <dgm:spPr/>
      <dgm:t>
        <a:bodyPr/>
        <a:lstStyle/>
        <a:p>
          <a:endParaRPr lang="en-US"/>
        </a:p>
      </dgm:t>
    </dgm:pt>
    <dgm:pt modelId="{36D64F6B-78FC-4A01-A20F-8AEEEB078461}">
      <dgm:prSet/>
      <dgm:spPr/>
      <dgm:t>
        <a:bodyPr/>
        <a:lstStyle/>
        <a:p>
          <a:r>
            <a:rPr kumimoji="1" lang="en-US" dirty="0" smtClean="0"/>
            <a:t>common for end-to-end flow control</a:t>
          </a:r>
          <a:endParaRPr kumimoji="1" lang="en-US" dirty="0"/>
        </a:p>
      </dgm:t>
    </dgm:pt>
    <dgm:pt modelId="{B7BD40B5-E8AA-4930-BD77-9633620577CD}" type="parTrans" cxnId="{551A55F7-1DDB-46BA-8FD3-2C104CCF8E8C}">
      <dgm:prSet/>
      <dgm:spPr/>
      <dgm:t>
        <a:bodyPr/>
        <a:lstStyle/>
        <a:p>
          <a:endParaRPr lang="en-US"/>
        </a:p>
      </dgm:t>
    </dgm:pt>
    <dgm:pt modelId="{237295D9-CFF5-4EBF-A2F5-62B01C4C8966}" type="sibTrans" cxnId="{551A55F7-1DDB-46BA-8FD3-2C104CCF8E8C}">
      <dgm:prSet/>
      <dgm:spPr/>
      <dgm:t>
        <a:bodyPr/>
        <a:lstStyle/>
        <a:p>
          <a:endParaRPr lang="en-US"/>
        </a:p>
      </dgm:t>
    </dgm:pt>
    <dgm:pt modelId="{F53C0D99-5469-437F-A5ED-58E5E6352274}">
      <dgm:prSet/>
      <dgm:spPr/>
      <dgm:t>
        <a:bodyPr/>
        <a:lstStyle/>
        <a:p>
          <a:r>
            <a:rPr kumimoji="1" lang="en-US" dirty="0" smtClean="0"/>
            <a:t>nodes along path may request rate reduction</a:t>
          </a:r>
        </a:p>
      </dgm:t>
    </dgm:pt>
    <dgm:pt modelId="{4CBF9FDD-4C3B-4980-9B45-307817F0E5A3}" type="parTrans" cxnId="{CFECDE19-5BCC-4F19-B01A-998C392E8157}">
      <dgm:prSet/>
      <dgm:spPr/>
      <dgm:t>
        <a:bodyPr/>
        <a:lstStyle/>
        <a:p>
          <a:endParaRPr lang="en-US"/>
        </a:p>
      </dgm:t>
    </dgm:pt>
    <dgm:pt modelId="{DF2D1092-1C9C-4C0E-819C-A33B262DA39A}" type="sibTrans" cxnId="{CFECDE19-5BCC-4F19-B01A-998C392E8157}">
      <dgm:prSet/>
      <dgm:spPr/>
      <dgm:t>
        <a:bodyPr/>
        <a:lstStyle/>
        <a:p>
          <a:endParaRPr lang="en-US"/>
        </a:p>
      </dgm:t>
    </dgm:pt>
    <dgm:pt modelId="{71B90FA7-8F49-4D14-92B8-1F6C46C5F8B2}" type="pres">
      <dgm:prSet presAssocID="{36BC386D-63C4-4BA3-979E-2B870B2BDE47}" presName="Name0" presStyleCnt="0">
        <dgm:presLayoutVars>
          <dgm:dir/>
          <dgm:animLvl val="lvl"/>
          <dgm:resizeHandles val="exact"/>
        </dgm:presLayoutVars>
      </dgm:prSet>
      <dgm:spPr/>
      <dgm:t>
        <a:bodyPr/>
        <a:lstStyle/>
        <a:p>
          <a:endParaRPr lang="en-US"/>
        </a:p>
      </dgm:t>
    </dgm:pt>
    <dgm:pt modelId="{A1E2E3E8-9AFF-4DC4-9F8E-1C25030A9DEA}" type="pres">
      <dgm:prSet presAssocID="{A031EBA1-2693-4DB0-B935-0628B9B121C7}" presName="composite" presStyleCnt="0"/>
      <dgm:spPr/>
    </dgm:pt>
    <dgm:pt modelId="{F8A56E86-DF5E-4F82-8339-A296DE62C701}" type="pres">
      <dgm:prSet presAssocID="{A031EBA1-2693-4DB0-B935-0628B9B121C7}" presName="parTx" presStyleLbl="alignNode1" presStyleIdx="0" presStyleCnt="3">
        <dgm:presLayoutVars>
          <dgm:chMax val="0"/>
          <dgm:chPref val="0"/>
          <dgm:bulletEnabled val="1"/>
        </dgm:presLayoutVars>
      </dgm:prSet>
      <dgm:spPr/>
      <dgm:t>
        <a:bodyPr/>
        <a:lstStyle/>
        <a:p>
          <a:endParaRPr lang="en-US"/>
        </a:p>
      </dgm:t>
    </dgm:pt>
    <dgm:pt modelId="{ED261D63-2BE7-4738-8391-EFFCD807FDF1}" type="pres">
      <dgm:prSet presAssocID="{A031EBA1-2693-4DB0-B935-0628B9B121C7}" presName="desTx" presStyleLbl="alignAccFollowNode1" presStyleIdx="0" presStyleCnt="3">
        <dgm:presLayoutVars>
          <dgm:bulletEnabled val="1"/>
        </dgm:presLayoutVars>
      </dgm:prSet>
      <dgm:spPr/>
      <dgm:t>
        <a:bodyPr/>
        <a:lstStyle/>
        <a:p>
          <a:endParaRPr lang="en-US"/>
        </a:p>
      </dgm:t>
    </dgm:pt>
    <dgm:pt modelId="{A65920A5-EEFE-4399-BCF7-3FC8B6EF8FF2}" type="pres">
      <dgm:prSet presAssocID="{16BADAB8-15B9-489A-9946-9802A1011035}" presName="space" presStyleCnt="0"/>
      <dgm:spPr/>
    </dgm:pt>
    <dgm:pt modelId="{8E19AB6E-D180-454A-B231-C99BFFB1976E}" type="pres">
      <dgm:prSet presAssocID="{985524CD-6C90-4888-A535-BEC0FFE63A6E}" presName="composite" presStyleCnt="0"/>
      <dgm:spPr/>
    </dgm:pt>
    <dgm:pt modelId="{C3AFE362-A0A4-4435-8E33-9D402912DF41}" type="pres">
      <dgm:prSet presAssocID="{985524CD-6C90-4888-A535-BEC0FFE63A6E}" presName="parTx" presStyleLbl="alignNode1" presStyleIdx="1" presStyleCnt="3">
        <dgm:presLayoutVars>
          <dgm:chMax val="0"/>
          <dgm:chPref val="0"/>
          <dgm:bulletEnabled val="1"/>
        </dgm:presLayoutVars>
      </dgm:prSet>
      <dgm:spPr/>
      <dgm:t>
        <a:bodyPr/>
        <a:lstStyle/>
        <a:p>
          <a:endParaRPr lang="en-US"/>
        </a:p>
      </dgm:t>
    </dgm:pt>
    <dgm:pt modelId="{D61E18C5-8CE9-47B9-908A-81917A66DD4C}" type="pres">
      <dgm:prSet presAssocID="{985524CD-6C90-4888-A535-BEC0FFE63A6E}" presName="desTx" presStyleLbl="alignAccFollowNode1" presStyleIdx="1" presStyleCnt="3">
        <dgm:presLayoutVars>
          <dgm:bulletEnabled val="1"/>
        </dgm:presLayoutVars>
      </dgm:prSet>
      <dgm:spPr/>
      <dgm:t>
        <a:bodyPr/>
        <a:lstStyle/>
        <a:p>
          <a:endParaRPr lang="en-US"/>
        </a:p>
      </dgm:t>
    </dgm:pt>
    <dgm:pt modelId="{17FC15DE-462E-4149-9856-085121CCB442}" type="pres">
      <dgm:prSet presAssocID="{13E47991-D521-44AF-9CC9-7A567D7EE561}" presName="space" presStyleCnt="0"/>
      <dgm:spPr/>
    </dgm:pt>
    <dgm:pt modelId="{6CA7A4B0-E6F6-4A06-BDE6-040F8AD4C760}" type="pres">
      <dgm:prSet presAssocID="{E97CA555-3F96-4475-B96C-54A19B53821B}" presName="composite" presStyleCnt="0"/>
      <dgm:spPr/>
    </dgm:pt>
    <dgm:pt modelId="{17A01A0A-2602-4D32-A23C-9B81D84FA8AD}" type="pres">
      <dgm:prSet presAssocID="{E97CA555-3F96-4475-B96C-54A19B53821B}" presName="parTx" presStyleLbl="alignNode1" presStyleIdx="2" presStyleCnt="3">
        <dgm:presLayoutVars>
          <dgm:chMax val="0"/>
          <dgm:chPref val="0"/>
          <dgm:bulletEnabled val="1"/>
        </dgm:presLayoutVars>
      </dgm:prSet>
      <dgm:spPr/>
      <dgm:t>
        <a:bodyPr/>
        <a:lstStyle/>
        <a:p>
          <a:endParaRPr lang="en-US"/>
        </a:p>
      </dgm:t>
    </dgm:pt>
    <dgm:pt modelId="{0AF8C6CD-06BB-4686-8FFA-D77A8F1B1FDB}" type="pres">
      <dgm:prSet presAssocID="{E97CA555-3F96-4475-B96C-54A19B53821B}" presName="desTx" presStyleLbl="alignAccFollowNode1" presStyleIdx="2" presStyleCnt="3">
        <dgm:presLayoutVars>
          <dgm:bulletEnabled val="1"/>
        </dgm:presLayoutVars>
      </dgm:prSet>
      <dgm:spPr/>
      <dgm:t>
        <a:bodyPr/>
        <a:lstStyle/>
        <a:p>
          <a:endParaRPr lang="en-US"/>
        </a:p>
      </dgm:t>
    </dgm:pt>
  </dgm:ptLst>
  <dgm:cxnLst>
    <dgm:cxn modelId="{EC96E55D-4C95-4036-A5B2-BF1FC78522CE}" srcId="{985524CD-6C90-4888-A535-BEC0FFE63A6E}" destId="{6A62BE7C-9B78-4C75-BEE7-85F0A61236D0}" srcOrd="0" destOrd="0" parTransId="{522F1CA5-C0DC-4D00-BE2E-05F1454F8C72}" sibTransId="{56786531-EF4C-4985-A7ED-D2CEC2614E4B}"/>
    <dgm:cxn modelId="{5C1E13B5-B835-49A9-9074-9EED17B193C4}" type="presOf" srcId="{F53C0D99-5469-437F-A5ED-58E5E6352274}" destId="{0AF8C6CD-06BB-4686-8FFA-D77A8F1B1FDB}" srcOrd="0" destOrd="1" presId="urn:microsoft.com/office/officeart/2005/8/layout/hList1"/>
    <dgm:cxn modelId="{CFECDE19-5BCC-4F19-B01A-998C392E8157}" srcId="{E97CA555-3F96-4475-B96C-54A19B53821B}" destId="{F53C0D99-5469-437F-A5ED-58E5E6352274}" srcOrd="1" destOrd="0" parTransId="{4CBF9FDD-4C3B-4980-9B45-307817F0E5A3}" sibTransId="{DF2D1092-1C9C-4C0E-819C-A33B262DA39A}"/>
    <dgm:cxn modelId="{028AF318-D3FF-4A71-9C49-D81C1BEE96FD}" type="presOf" srcId="{E97CA555-3F96-4475-B96C-54A19B53821B}" destId="{17A01A0A-2602-4D32-A23C-9B81D84FA8AD}" srcOrd="0" destOrd="0" presId="urn:microsoft.com/office/officeart/2005/8/layout/hList1"/>
    <dgm:cxn modelId="{F26DB1ED-CCF1-44F8-9D35-69FAD3B75507}" srcId="{36BC386D-63C4-4BA3-979E-2B870B2BDE47}" destId="{A031EBA1-2693-4DB0-B935-0628B9B121C7}" srcOrd="0" destOrd="0" parTransId="{B73D06EA-6B29-4399-ADD5-239103E1F0D6}" sibTransId="{16BADAB8-15B9-489A-9946-9802A1011035}"/>
    <dgm:cxn modelId="{A6A1D4FA-D7B5-410F-A3A8-055D6332F13C}" type="presOf" srcId="{A031EBA1-2693-4DB0-B935-0628B9B121C7}" destId="{F8A56E86-DF5E-4F82-8339-A296DE62C701}" srcOrd="0" destOrd="0" presId="urn:microsoft.com/office/officeart/2005/8/layout/hList1"/>
    <dgm:cxn modelId="{551A55F7-1DDB-46BA-8FD3-2C104CCF8E8C}" srcId="{985524CD-6C90-4888-A535-BEC0FFE63A6E}" destId="{36D64F6B-78FC-4A01-A20F-8AEEEB078461}" srcOrd="1" destOrd="0" parTransId="{B7BD40B5-E8AA-4930-BD77-9633620577CD}" sibTransId="{237295D9-CFF5-4EBF-A2F5-62B01C4C8966}"/>
    <dgm:cxn modelId="{0F9CDC8B-9048-41C0-95E6-C6D8E2FB82D1}" srcId="{36BC386D-63C4-4BA3-979E-2B870B2BDE47}" destId="{E97CA555-3F96-4475-B96C-54A19B53821B}" srcOrd="2" destOrd="0" parTransId="{075AE430-6C47-48BF-881E-BE94EA55DC69}" sibTransId="{9F88AC8D-0B7C-4175-8CA7-AA7324DE4F2F}"/>
    <dgm:cxn modelId="{8DDEF744-ADD4-4434-86C5-138931F744F2}" srcId="{E97CA555-3F96-4475-B96C-54A19B53821B}" destId="{D1350326-E289-4C58-A8F3-1237DDAC506D}" srcOrd="0" destOrd="0" parTransId="{81942F98-D877-4EFD-B041-D4A9EA39D09D}" sibTransId="{1D697157-98C5-4D65-8584-CFC862DEF6A2}"/>
    <dgm:cxn modelId="{7FA0459D-6FEC-48F9-8684-9B0BE3493F90}" srcId="{36BC386D-63C4-4BA3-979E-2B870B2BDE47}" destId="{985524CD-6C90-4888-A535-BEC0FFE63A6E}" srcOrd="1" destOrd="0" parTransId="{181AD4C5-2887-41BB-9296-91797E5AA53D}" sibTransId="{13E47991-D521-44AF-9CC9-7A567D7EE561}"/>
    <dgm:cxn modelId="{B6F1F8AC-8934-4B5E-A752-F47902408BB8}" type="presOf" srcId="{36BC386D-63C4-4BA3-979E-2B870B2BDE47}" destId="{71B90FA7-8F49-4D14-92B8-1F6C46C5F8B2}" srcOrd="0" destOrd="0" presId="urn:microsoft.com/office/officeart/2005/8/layout/hList1"/>
    <dgm:cxn modelId="{9B3696C3-AA7C-467D-9B86-747EDD18EB38}" type="presOf" srcId="{3CA2B8C6-80FC-4A15-A9AA-89B5723FF170}" destId="{ED261D63-2BE7-4738-8391-EFFCD807FDF1}" srcOrd="0" destOrd="0" presId="urn:microsoft.com/office/officeart/2005/8/layout/hList1"/>
    <dgm:cxn modelId="{B5AF11CC-BD61-4DE4-A7FE-F0DF26C724FA}" type="presOf" srcId="{36D64F6B-78FC-4A01-A20F-8AEEEB078461}" destId="{D61E18C5-8CE9-47B9-908A-81917A66DD4C}" srcOrd="0" destOrd="1" presId="urn:microsoft.com/office/officeart/2005/8/layout/hList1"/>
    <dgm:cxn modelId="{D3F928FE-E337-49B3-84E3-CA1733FB017D}" type="presOf" srcId="{D1350326-E289-4C58-A8F3-1237DDAC506D}" destId="{0AF8C6CD-06BB-4686-8FFA-D77A8F1B1FDB}" srcOrd="0" destOrd="0" presId="urn:microsoft.com/office/officeart/2005/8/layout/hList1"/>
    <dgm:cxn modelId="{62C22010-3A51-4280-88F4-545B2156D20D}" type="presOf" srcId="{985524CD-6C90-4888-A535-BEC0FFE63A6E}" destId="{C3AFE362-A0A4-4435-8E33-9D402912DF41}" srcOrd="0" destOrd="0" presId="urn:microsoft.com/office/officeart/2005/8/layout/hList1"/>
    <dgm:cxn modelId="{0AAF0851-1D10-4600-9908-BFB49E1EC203}" srcId="{A031EBA1-2693-4DB0-B935-0628B9B121C7}" destId="{3CA2B8C6-80FC-4A15-A9AA-89B5723FF170}" srcOrd="0" destOrd="0" parTransId="{2462D048-B37C-4DEB-BF89-3FBCF2816390}" sibTransId="{034C164A-50B6-4B86-9BC8-A53C573F4B52}"/>
    <dgm:cxn modelId="{B88135B9-0BA2-4C41-8B66-97AFA7E7796A}" type="presOf" srcId="{6A62BE7C-9B78-4C75-BEE7-85F0A61236D0}" destId="{D61E18C5-8CE9-47B9-908A-81917A66DD4C}" srcOrd="0" destOrd="0" presId="urn:microsoft.com/office/officeart/2005/8/layout/hList1"/>
    <dgm:cxn modelId="{00643FF5-BEB8-4429-B8B3-FCEC90226BF5}" type="presParOf" srcId="{71B90FA7-8F49-4D14-92B8-1F6C46C5F8B2}" destId="{A1E2E3E8-9AFF-4DC4-9F8E-1C25030A9DEA}" srcOrd="0" destOrd="0" presId="urn:microsoft.com/office/officeart/2005/8/layout/hList1"/>
    <dgm:cxn modelId="{3AA565D8-D5E9-44EE-B9B2-9C284443DEEC}" type="presParOf" srcId="{A1E2E3E8-9AFF-4DC4-9F8E-1C25030A9DEA}" destId="{F8A56E86-DF5E-4F82-8339-A296DE62C701}" srcOrd="0" destOrd="0" presId="urn:microsoft.com/office/officeart/2005/8/layout/hList1"/>
    <dgm:cxn modelId="{FD77A8A5-616B-4358-8EFF-FFFF0921E92C}" type="presParOf" srcId="{A1E2E3E8-9AFF-4DC4-9F8E-1C25030A9DEA}" destId="{ED261D63-2BE7-4738-8391-EFFCD807FDF1}" srcOrd="1" destOrd="0" presId="urn:microsoft.com/office/officeart/2005/8/layout/hList1"/>
    <dgm:cxn modelId="{9F699353-616F-460D-BA59-666FBF90B9D3}" type="presParOf" srcId="{71B90FA7-8F49-4D14-92B8-1F6C46C5F8B2}" destId="{A65920A5-EEFE-4399-BCF7-3FC8B6EF8FF2}" srcOrd="1" destOrd="0" presId="urn:microsoft.com/office/officeart/2005/8/layout/hList1"/>
    <dgm:cxn modelId="{C3D5FD98-15E0-4AD2-93DF-2E759B3C23E0}" type="presParOf" srcId="{71B90FA7-8F49-4D14-92B8-1F6C46C5F8B2}" destId="{8E19AB6E-D180-454A-B231-C99BFFB1976E}" srcOrd="2" destOrd="0" presId="urn:microsoft.com/office/officeart/2005/8/layout/hList1"/>
    <dgm:cxn modelId="{A27B1C88-88E0-45A6-84A8-36BAE5898DFA}" type="presParOf" srcId="{8E19AB6E-D180-454A-B231-C99BFFB1976E}" destId="{C3AFE362-A0A4-4435-8E33-9D402912DF41}" srcOrd="0" destOrd="0" presId="urn:microsoft.com/office/officeart/2005/8/layout/hList1"/>
    <dgm:cxn modelId="{944332D3-DF22-4051-B7EA-BAC610088F8F}" type="presParOf" srcId="{8E19AB6E-D180-454A-B231-C99BFFB1976E}" destId="{D61E18C5-8CE9-47B9-908A-81917A66DD4C}" srcOrd="1" destOrd="0" presId="urn:microsoft.com/office/officeart/2005/8/layout/hList1"/>
    <dgm:cxn modelId="{2C1485E0-E747-4A62-B2B1-4E5B0BD068FE}" type="presParOf" srcId="{71B90FA7-8F49-4D14-92B8-1F6C46C5F8B2}" destId="{17FC15DE-462E-4149-9856-085121CCB442}" srcOrd="3" destOrd="0" presId="urn:microsoft.com/office/officeart/2005/8/layout/hList1"/>
    <dgm:cxn modelId="{6A1EBDA7-77D6-4BC8-9723-9A5728348003}" type="presParOf" srcId="{71B90FA7-8F49-4D14-92B8-1F6C46C5F8B2}" destId="{6CA7A4B0-E6F6-4A06-BDE6-040F8AD4C760}" srcOrd="4" destOrd="0" presId="urn:microsoft.com/office/officeart/2005/8/layout/hList1"/>
    <dgm:cxn modelId="{A8E195F9-9276-4E57-8DC6-AC4160708354}" type="presParOf" srcId="{6CA7A4B0-E6F6-4A06-BDE6-040F8AD4C760}" destId="{17A01A0A-2602-4D32-A23C-9B81D84FA8AD}" srcOrd="0" destOrd="0" presId="urn:microsoft.com/office/officeart/2005/8/layout/hList1"/>
    <dgm:cxn modelId="{96DF2E62-6F22-48F3-A2E2-80744638849C}" type="presParOf" srcId="{6CA7A4B0-E6F6-4A06-BDE6-040F8AD4C760}" destId="{0AF8C6CD-06BB-4686-8FFA-D77A8F1B1FDB}"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0D3C88-AF1F-4081-89A1-95B4A6251AC2}"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29FA72AA-75C3-42A1-8BC9-4DFC430A0F2F}">
      <dgm:prSet phldrT="[Text]"/>
      <dgm:spPr/>
      <dgm:t>
        <a:bodyPr/>
        <a:lstStyle/>
        <a:p>
          <a:r>
            <a:rPr kumimoji="1" lang="en-US" dirty="0" smtClean="0"/>
            <a:t>fairness</a:t>
          </a:r>
          <a:endParaRPr lang="en-US" dirty="0"/>
        </a:p>
      </dgm:t>
    </dgm:pt>
    <dgm:pt modelId="{C6A8BAC2-3265-4660-8125-3B2DA03E589F}" type="parTrans" cxnId="{0EDD68F6-147A-4081-955E-669AC41DF98D}">
      <dgm:prSet/>
      <dgm:spPr/>
      <dgm:t>
        <a:bodyPr/>
        <a:lstStyle/>
        <a:p>
          <a:endParaRPr lang="en-US"/>
        </a:p>
      </dgm:t>
    </dgm:pt>
    <dgm:pt modelId="{26666230-ECF0-430B-954E-D8092B474C9E}" type="sibTrans" cxnId="{0EDD68F6-147A-4081-955E-669AC41DF98D}">
      <dgm:prSet/>
      <dgm:spPr/>
      <dgm:t>
        <a:bodyPr/>
        <a:lstStyle/>
        <a:p>
          <a:endParaRPr lang="en-US"/>
        </a:p>
      </dgm:t>
    </dgm:pt>
    <dgm:pt modelId="{2B6EC76D-9FCD-4FB3-A06D-65345C16E8B7}">
      <dgm:prSet phldrT="[Text]"/>
      <dgm:spPr/>
      <dgm:t>
        <a:bodyPr/>
        <a:lstStyle/>
        <a:p>
          <a:r>
            <a:rPr kumimoji="1" lang="en-US" dirty="0" smtClean="0"/>
            <a:t>provide equal treatment of various flows</a:t>
          </a:r>
          <a:endParaRPr lang="en-US" dirty="0"/>
        </a:p>
      </dgm:t>
    </dgm:pt>
    <dgm:pt modelId="{EF260A27-0D0C-469D-8E5B-6C81A4B01ABB}" type="parTrans" cxnId="{4A729068-73B7-4A77-9D8F-EE3DDE8B8563}">
      <dgm:prSet/>
      <dgm:spPr/>
      <dgm:t>
        <a:bodyPr/>
        <a:lstStyle/>
        <a:p>
          <a:endParaRPr lang="en-US"/>
        </a:p>
      </dgm:t>
    </dgm:pt>
    <dgm:pt modelId="{CC084327-357F-48BF-8BE4-7A7B4BE1175D}" type="sibTrans" cxnId="{4A729068-73B7-4A77-9D8F-EE3DDE8B8563}">
      <dgm:prSet/>
      <dgm:spPr/>
      <dgm:t>
        <a:bodyPr/>
        <a:lstStyle/>
        <a:p>
          <a:endParaRPr lang="en-US"/>
        </a:p>
      </dgm:t>
    </dgm:pt>
    <dgm:pt modelId="{E39FFED4-5937-4CB6-B59A-5A7158A76DAF}">
      <dgm:prSet phldrT="[Text]"/>
      <dgm:spPr/>
      <dgm:t>
        <a:bodyPr/>
        <a:lstStyle/>
        <a:p>
          <a:r>
            <a:rPr kumimoji="1" lang="en-US" dirty="0" smtClean="0"/>
            <a:t>quality of service</a:t>
          </a:r>
          <a:endParaRPr lang="en-US" dirty="0"/>
        </a:p>
      </dgm:t>
    </dgm:pt>
    <dgm:pt modelId="{B049CBCC-E1E3-432E-BF32-BE1D156084B4}" type="parTrans" cxnId="{8E7FD596-ACC6-44D4-8FF2-0C44DC70E602}">
      <dgm:prSet/>
      <dgm:spPr/>
      <dgm:t>
        <a:bodyPr/>
        <a:lstStyle/>
        <a:p>
          <a:endParaRPr lang="en-US"/>
        </a:p>
      </dgm:t>
    </dgm:pt>
    <dgm:pt modelId="{3AD1A8D7-E31C-42E8-BF2C-2C98A02E0A5C}" type="sibTrans" cxnId="{8E7FD596-ACC6-44D4-8FF2-0C44DC70E602}">
      <dgm:prSet/>
      <dgm:spPr/>
      <dgm:t>
        <a:bodyPr/>
        <a:lstStyle/>
        <a:p>
          <a:endParaRPr lang="en-US"/>
        </a:p>
      </dgm:t>
    </dgm:pt>
    <dgm:pt modelId="{F4927969-A23F-45E6-83F1-3DA5625DFD21}">
      <dgm:prSet phldrT="[Text]"/>
      <dgm:spPr/>
      <dgm:t>
        <a:bodyPr/>
        <a:lstStyle/>
        <a:p>
          <a:r>
            <a:rPr kumimoji="1" lang="en-US" dirty="0" smtClean="0"/>
            <a:t>different treatment for different connections</a:t>
          </a:r>
          <a:endParaRPr lang="en-US" dirty="0"/>
        </a:p>
      </dgm:t>
    </dgm:pt>
    <dgm:pt modelId="{34C7CED3-6349-4AD0-A20C-11D509335FE6}" type="parTrans" cxnId="{6E8D8CCC-A3D6-48B4-853E-106F4B372CDA}">
      <dgm:prSet/>
      <dgm:spPr/>
      <dgm:t>
        <a:bodyPr/>
        <a:lstStyle/>
        <a:p>
          <a:endParaRPr lang="en-US"/>
        </a:p>
      </dgm:t>
    </dgm:pt>
    <dgm:pt modelId="{8801DFF1-EB36-4D71-85F0-53E3D16E30C0}" type="sibTrans" cxnId="{6E8D8CCC-A3D6-48B4-853E-106F4B372CDA}">
      <dgm:prSet/>
      <dgm:spPr/>
      <dgm:t>
        <a:bodyPr/>
        <a:lstStyle/>
        <a:p>
          <a:endParaRPr lang="en-US"/>
        </a:p>
      </dgm:t>
    </dgm:pt>
    <dgm:pt modelId="{193C9E70-12E3-4059-BA7C-7C746D0AF6F6}">
      <dgm:prSet phldrT="[Text]"/>
      <dgm:spPr/>
      <dgm:t>
        <a:bodyPr/>
        <a:lstStyle/>
        <a:p>
          <a:r>
            <a:rPr kumimoji="1" lang="en-US" dirty="0" smtClean="0"/>
            <a:t>reservations</a:t>
          </a:r>
          <a:endParaRPr lang="en-US" dirty="0"/>
        </a:p>
      </dgm:t>
    </dgm:pt>
    <dgm:pt modelId="{2D85CA46-7099-42BA-A464-0E6759A5D132}" type="parTrans" cxnId="{2FD61F1F-83CF-4A9E-B9EE-339CF0931B46}">
      <dgm:prSet/>
      <dgm:spPr/>
      <dgm:t>
        <a:bodyPr/>
        <a:lstStyle/>
        <a:p>
          <a:endParaRPr lang="en-US"/>
        </a:p>
      </dgm:t>
    </dgm:pt>
    <dgm:pt modelId="{C00B9DBD-DCDA-41F4-8833-92B483266C6B}" type="sibTrans" cxnId="{2FD61F1F-83CF-4A9E-B9EE-339CF0931B46}">
      <dgm:prSet/>
      <dgm:spPr/>
      <dgm:t>
        <a:bodyPr/>
        <a:lstStyle/>
        <a:p>
          <a:endParaRPr lang="en-US"/>
        </a:p>
      </dgm:t>
    </dgm:pt>
    <dgm:pt modelId="{8853F256-F72E-4C2D-ABD1-A5D7C0381BF0}">
      <dgm:prSet phldrT="[Text]"/>
      <dgm:spPr/>
      <dgm:t>
        <a:bodyPr/>
        <a:lstStyle/>
        <a:p>
          <a:r>
            <a:rPr kumimoji="1" lang="en-US" dirty="0" smtClean="0"/>
            <a:t>traffic contract between user and network</a:t>
          </a:r>
          <a:endParaRPr lang="en-US" dirty="0"/>
        </a:p>
      </dgm:t>
    </dgm:pt>
    <dgm:pt modelId="{AE55040D-C841-4A3B-BADE-B8B6DF7283E2}" type="parTrans" cxnId="{358AFAE6-F851-4C79-A00A-6E471AC109AF}">
      <dgm:prSet/>
      <dgm:spPr/>
      <dgm:t>
        <a:bodyPr/>
        <a:lstStyle/>
        <a:p>
          <a:endParaRPr lang="en-US"/>
        </a:p>
      </dgm:t>
    </dgm:pt>
    <dgm:pt modelId="{AC78FABC-1FF0-4AB5-9635-66B49B2C90FF}" type="sibTrans" cxnId="{358AFAE6-F851-4C79-A00A-6E471AC109AF}">
      <dgm:prSet/>
      <dgm:spPr/>
      <dgm:t>
        <a:bodyPr/>
        <a:lstStyle/>
        <a:p>
          <a:endParaRPr lang="en-US"/>
        </a:p>
      </dgm:t>
    </dgm:pt>
    <dgm:pt modelId="{4B063979-E621-42AC-A493-6C5AF13FB906}">
      <dgm:prSet/>
      <dgm:spPr/>
      <dgm:t>
        <a:bodyPr/>
        <a:lstStyle/>
        <a:p>
          <a:r>
            <a:rPr kumimoji="1" lang="en-US" dirty="0" smtClean="0"/>
            <a:t>excess traffic discarded or handled on a best-effort basis</a:t>
          </a:r>
        </a:p>
      </dgm:t>
    </dgm:pt>
    <dgm:pt modelId="{E32F3DAA-50D1-453C-9C86-E81534EF6FEB}" type="parTrans" cxnId="{BF5F5D53-2FAC-4DCF-B9B0-EC3ADD7EAFE3}">
      <dgm:prSet/>
      <dgm:spPr/>
      <dgm:t>
        <a:bodyPr/>
        <a:lstStyle/>
        <a:p>
          <a:endParaRPr lang="en-US"/>
        </a:p>
      </dgm:t>
    </dgm:pt>
    <dgm:pt modelId="{9BE0ABC2-4FB0-4F89-AF31-FA0E21CED3A9}" type="sibTrans" cxnId="{BF5F5D53-2FAC-4DCF-B9B0-EC3ADD7EAFE3}">
      <dgm:prSet/>
      <dgm:spPr/>
      <dgm:t>
        <a:bodyPr/>
        <a:lstStyle/>
        <a:p>
          <a:endParaRPr lang="en-US"/>
        </a:p>
      </dgm:t>
    </dgm:pt>
    <dgm:pt modelId="{58B36691-2D80-444D-B2C1-D4BDDA8B7237}" type="pres">
      <dgm:prSet presAssocID="{F30D3C88-AF1F-4081-89A1-95B4A6251AC2}" presName="linear" presStyleCnt="0">
        <dgm:presLayoutVars>
          <dgm:animLvl val="lvl"/>
          <dgm:resizeHandles val="exact"/>
        </dgm:presLayoutVars>
      </dgm:prSet>
      <dgm:spPr/>
      <dgm:t>
        <a:bodyPr/>
        <a:lstStyle/>
        <a:p>
          <a:endParaRPr lang="en-US"/>
        </a:p>
      </dgm:t>
    </dgm:pt>
    <dgm:pt modelId="{E3723B71-AF2A-4D8B-BC06-ADB856643410}" type="pres">
      <dgm:prSet presAssocID="{29FA72AA-75C3-42A1-8BC9-4DFC430A0F2F}" presName="parentText" presStyleLbl="node1" presStyleIdx="0" presStyleCnt="3">
        <dgm:presLayoutVars>
          <dgm:chMax val="0"/>
          <dgm:bulletEnabled val="1"/>
        </dgm:presLayoutVars>
      </dgm:prSet>
      <dgm:spPr/>
      <dgm:t>
        <a:bodyPr/>
        <a:lstStyle/>
        <a:p>
          <a:endParaRPr lang="en-US"/>
        </a:p>
      </dgm:t>
    </dgm:pt>
    <dgm:pt modelId="{76EEE320-66D7-4E43-92E7-6F17BDC9790C}" type="pres">
      <dgm:prSet presAssocID="{29FA72AA-75C3-42A1-8BC9-4DFC430A0F2F}" presName="childText" presStyleLbl="revTx" presStyleIdx="0" presStyleCnt="3">
        <dgm:presLayoutVars>
          <dgm:bulletEnabled val="1"/>
        </dgm:presLayoutVars>
      </dgm:prSet>
      <dgm:spPr/>
      <dgm:t>
        <a:bodyPr/>
        <a:lstStyle/>
        <a:p>
          <a:endParaRPr lang="en-US"/>
        </a:p>
      </dgm:t>
    </dgm:pt>
    <dgm:pt modelId="{AB802D2E-CFE6-4FF9-A267-F86BC0D039C3}" type="pres">
      <dgm:prSet presAssocID="{E39FFED4-5937-4CB6-B59A-5A7158A76DAF}" presName="parentText" presStyleLbl="node1" presStyleIdx="1" presStyleCnt="3">
        <dgm:presLayoutVars>
          <dgm:chMax val="0"/>
          <dgm:bulletEnabled val="1"/>
        </dgm:presLayoutVars>
      </dgm:prSet>
      <dgm:spPr/>
      <dgm:t>
        <a:bodyPr/>
        <a:lstStyle/>
        <a:p>
          <a:endParaRPr lang="en-US"/>
        </a:p>
      </dgm:t>
    </dgm:pt>
    <dgm:pt modelId="{B839E2A6-CB11-4258-8648-F8BD376BFF91}" type="pres">
      <dgm:prSet presAssocID="{E39FFED4-5937-4CB6-B59A-5A7158A76DAF}" presName="childText" presStyleLbl="revTx" presStyleIdx="1" presStyleCnt="3">
        <dgm:presLayoutVars>
          <dgm:bulletEnabled val="1"/>
        </dgm:presLayoutVars>
      </dgm:prSet>
      <dgm:spPr/>
      <dgm:t>
        <a:bodyPr/>
        <a:lstStyle/>
        <a:p>
          <a:endParaRPr lang="en-US"/>
        </a:p>
      </dgm:t>
    </dgm:pt>
    <dgm:pt modelId="{545FA769-81C0-4C12-8C25-C1DEEF74A592}" type="pres">
      <dgm:prSet presAssocID="{193C9E70-12E3-4059-BA7C-7C746D0AF6F6}" presName="parentText" presStyleLbl="node1" presStyleIdx="2" presStyleCnt="3">
        <dgm:presLayoutVars>
          <dgm:chMax val="0"/>
          <dgm:bulletEnabled val="1"/>
        </dgm:presLayoutVars>
      </dgm:prSet>
      <dgm:spPr/>
      <dgm:t>
        <a:bodyPr/>
        <a:lstStyle/>
        <a:p>
          <a:endParaRPr lang="en-US"/>
        </a:p>
      </dgm:t>
    </dgm:pt>
    <dgm:pt modelId="{54916BF4-C5CF-4F65-B510-8D0B8542D983}" type="pres">
      <dgm:prSet presAssocID="{193C9E70-12E3-4059-BA7C-7C746D0AF6F6}" presName="childText" presStyleLbl="revTx" presStyleIdx="2" presStyleCnt="3">
        <dgm:presLayoutVars>
          <dgm:bulletEnabled val="1"/>
        </dgm:presLayoutVars>
      </dgm:prSet>
      <dgm:spPr/>
      <dgm:t>
        <a:bodyPr/>
        <a:lstStyle/>
        <a:p>
          <a:endParaRPr lang="en-US"/>
        </a:p>
      </dgm:t>
    </dgm:pt>
  </dgm:ptLst>
  <dgm:cxnLst>
    <dgm:cxn modelId="{F44F5F34-7813-48F6-BE42-2B724EE5EA73}" type="presOf" srcId="{193C9E70-12E3-4059-BA7C-7C746D0AF6F6}" destId="{545FA769-81C0-4C12-8C25-C1DEEF74A592}" srcOrd="0" destOrd="0" presId="urn:microsoft.com/office/officeart/2005/8/layout/vList2"/>
    <dgm:cxn modelId="{F24ED1EC-BAC5-463D-B1BB-15789077EC84}" type="presOf" srcId="{F4927969-A23F-45E6-83F1-3DA5625DFD21}" destId="{B839E2A6-CB11-4258-8648-F8BD376BFF91}" srcOrd="0" destOrd="0" presId="urn:microsoft.com/office/officeart/2005/8/layout/vList2"/>
    <dgm:cxn modelId="{BF5F5D53-2FAC-4DCF-B9B0-EC3ADD7EAFE3}" srcId="{193C9E70-12E3-4059-BA7C-7C746D0AF6F6}" destId="{4B063979-E621-42AC-A493-6C5AF13FB906}" srcOrd="1" destOrd="0" parTransId="{E32F3DAA-50D1-453C-9C86-E81534EF6FEB}" sibTransId="{9BE0ABC2-4FB0-4F89-AF31-FA0E21CED3A9}"/>
    <dgm:cxn modelId="{09C3E452-E019-4E61-94D4-C53ED34A4EF9}" type="presOf" srcId="{E39FFED4-5937-4CB6-B59A-5A7158A76DAF}" destId="{AB802D2E-CFE6-4FF9-A267-F86BC0D039C3}" srcOrd="0" destOrd="0" presId="urn:microsoft.com/office/officeart/2005/8/layout/vList2"/>
    <dgm:cxn modelId="{0EDD68F6-147A-4081-955E-669AC41DF98D}" srcId="{F30D3C88-AF1F-4081-89A1-95B4A6251AC2}" destId="{29FA72AA-75C3-42A1-8BC9-4DFC430A0F2F}" srcOrd="0" destOrd="0" parTransId="{C6A8BAC2-3265-4660-8125-3B2DA03E589F}" sibTransId="{26666230-ECF0-430B-954E-D8092B474C9E}"/>
    <dgm:cxn modelId="{89ED6551-A1C7-47F7-985D-5E833EA89EC2}" type="presOf" srcId="{2B6EC76D-9FCD-4FB3-A06D-65345C16E8B7}" destId="{76EEE320-66D7-4E43-92E7-6F17BDC9790C}" srcOrd="0" destOrd="0" presId="urn:microsoft.com/office/officeart/2005/8/layout/vList2"/>
    <dgm:cxn modelId="{2FD61F1F-83CF-4A9E-B9EE-339CF0931B46}" srcId="{F30D3C88-AF1F-4081-89A1-95B4A6251AC2}" destId="{193C9E70-12E3-4059-BA7C-7C746D0AF6F6}" srcOrd="2" destOrd="0" parTransId="{2D85CA46-7099-42BA-A464-0E6759A5D132}" sibTransId="{C00B9DBD-DCDA-41F4-8833-92B483266C6B}"/>
    <dgm:cxn modelId="{6E8D8CCC-A3D6-48B4-853E-106F4B372CDA}" srcId="{E39FFED4-5937-4CB6-B59A-5A7158A76DAF}" destId="{F4927969-A23F-45E6-83F1-3DA5625DFD21}" srcOrd="0" destOrd="0" parTransId="{34C7CED3-6349-4AD0-A20C-11D509335FE6}" sibTransId="{8801DFF1-EB36-4D71-85F0-53E3D16E30C0}"/>
    <dgm:cxn modelId="{54BB2335-3F59-4E1F-AE58-68F19D244155}" type="presOf" srcId="{F30D3C88-AF1F-4081-89A1-95B4A6251AC2}" destId="{58B36691-2D80-444D-B2C1-D4BDDA8B7237}" srcOrd="0" destOrd="0" presId="urn:microsoft.com/office/officeart/2005/8/layout/vList2"/>
    <dgm:cxn modelId="{7483A2FF-FB88-49C1-AA83-94CF84BF8597}" type="presOf" srcId="{4B063979-E621-42AC-A493-6C5AF13FB906}" destId="{54916BF4-C5CF-4F65-B510-8D0B8542D983}" srcOrd="0" destOrd="1" presId="urn:microsoft.com/office/officeart/2005/8/layout/vList2"/>
    <dgm:cxn modelId="{C2A903AA-FA46-42BC-B6AA-729857FA563C}" type="presOf" srcId="{29FA72AA-75C3-42A1-8BC9-4DFC430A0F2F}" destId="{E3723B71-AF2A-4D8B-BC06-ADB856643410}" srcOrd="0" destOrd="0" presId="urn:microsoft.com/office/officeart/2005/8/layout/vList2"/>
    <dgm:cxn modelId="{8E7FD596-ACC6-44D4-8FF2-0C44DC70E602}" srcId="{F30D3C88-AF1F-4081-89A1-95B4A6251AC2}" destId="{E39FFED4-5937-4CB6-B59A-5A7158A76DAF}" srcOrd="1" destOrd="0" parTransId="{B049CBCC-E1E3-432E-BF32-BE1D156084B4}" sibTransId="{3AD1A8D7-E31C-42E8-BF2C-2C98A02E0A5C}"/>
    <dgm:cxn modelId="{41A4D9CE-A2CA-4734-AC1E-A91D7F458A4B}" type="presOf" srcId="{8853F256-F72E-4C2D-ABD1-A5D7C0381BF0}" destId="{54916BF4-C5CF-4F65-B510-8D0B8542D983}" srcOrd="0" destOrd="0" presId="urn:microsoft.com/office/officeart/2005/8/layout/vList2"/>
    <dgm:cxn modelId="{4A729068-73B7-4A77-9D8F-EE3DDE8B8563}" srcId="{29FA72AA-75C3-42A1-8BC9-4DFC430A0F2F}" destId="{2B6EC76D-9FCD-4FB3-A06D-65345C16E8B7}" srcOrd="0" destOrd="0" parTransId="{EF260A27-0D0C-469D-8E5B-6C81A4B01ABB}" sibTransId="{CC084327-357F-48BF-8BE4-7A7B4BE1175D}"/>
    <dgm:cxn modelId="{358AFAE6-F851-4C79-A00A-6E471AC109AF}" srcId="{193C9E70-12E3-4059-BA7C-7C746D0AF6F6}" destId="{8853F256-F72E-4C2D-ABD1-A5D7C0381BF0}" srcOrd="0" destOrd="0" parTransId="{AE55040D-C841-4A3B-BADE-B8B6DF7283E2}" sibTransId="{AC78FABC-1FF0-4AB5-9635-66B49B2C90FF}"/>
    <dgm:cxn modelId="{0F216AC6-07C1-4DD3-9554-0ECCD412DCA5}" type="presParOf" srcId="{58B36691-2D80-444D-B2C1-D4BDDA8B7237}" destId="{E3723B71-AF2A-4D8B-BC06-ADB856643410}" srcOrd="0" destOrd="0" presId="urn:microsoft.com/office/officeart/2005/8/layout/vList2"/>
    <dgm:cxn modelId="{3DF3A960-F0AD-4CFE-931F-B38476E5B751}" type="presParOf" srcId="{58B36691-2D80-444D-B2C1-D4BDDA8B7237}" destId="{76EEE320-66D7-4E43-92E7-6F17BDC9790C}" srcOrd="1" destOrd="0" presId="urn:microsoft.com/office/officeart/2005/8/layout/vList2"/>
    <dgm:cxn modelId="{223A034F-D898-4B09-89AE-61ECE2348F81}" type="presParOf" srcId="{58B36691-2D80-444D-B2C1-D4BDDA8B7237}" destId="{AB802D2E-CFE6-4FF9-A267-F86BC0D039C3}" srcOrd="2" destOrd="0" presId="urn:microsoft.com/office/officeart/2005/8/layout/vList2"/>
    <dgm:cxn modelId="{2B1D3B6C-0337-4C69-B9E8-C1B8BBF42672}" type="presParOf" srcId="{58B36691-2D80-444D-B2C1-D4BDDA8B7237}" destId="{B839E2A6-CB11-4258-8648-F8BD376BFF91}" srcOrd="3" destOrd="0" presId="urn:microsoft.com/office/officeart/2005/8/layout/vList2"/>
    <dgm:cxn modelId="{A984414D-654C-4C9C-903B-0126F54AA86A}" type="presParOf" srcId="{58B36691-2D80-444D-B2C1-D4BDDA8B7237}" destId="{545FA769-81C0-4C12-8C25-C1DEEF74A592}" srcOrd="4" destOrd="0" presId="urn:microsoft.com/office/officeart/2005/8/layout/vList2"/>
    <dgm:cxn modelId="{AD57449B-2E41-49F6-A1ED-7FFF8431A376}" type="presParOf" srcId="{58B36691-2D80-444D-B2C1-D4BDDA8B7237}" destId="{54916BF4-C5CF-4F65-B510-8D0B8542D983}"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E189FF-B97A-406E-A14D-FCD93E260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4BAA442-7D08-464B-BEF7-CD8203F5068E}">
      <dgm:prSet phldrT="[Text]" custT="1"/>
      <dgm:spPr/>
      <dgm:t>
        <a:bodyPr/>
        <a:lstStyle/>
        <a:p>
          <a:endParaRPr kumimoji="1" lang="en-US" sz="2800" dirty="0" smtClean="0">
            <a:solidFill>
              <a:schemeClr val="tx1"/>
            </a:solidFill>
            <a:effectLst>
              <a:outerShdw blurRad="38100" dist="38100" dir="2700000" algn="tl">
                <a:srgbClr val="000000"/>
              </a:outerShdw>
            </a:effectLst>
            <a:latin typeface="+mn-lt"/>
            <a:ea typeface="+mn-ea"/>
            <a:cs typeface="+mn-cs"/>
          </a:endParaRPr>
        </a:p>
        <a:p>
          <a:r>
            <a:rPr kumimoji="1" lang="en-US" sz="2800" dirty="0" smtClean="0">
              <a:solidFill>
                <a:schemeClr val="tx1"/>
              </a:solidFill>
              <a:effectLst>
                <a:outerShdw blurRad="38100" dist="38100" dir="2700000" algn="tl">
                  <a:srgbClr val="000000"/>
                </a:outerShdw>
              </a:effectLst>
              <a:latin typeface="+mn-lt"/>
              <a:ea typeface="+mn-ea"/>
              <a:cs typeface="+mn-cs"/>
            </a:rPr>
            <a:t>reasons existing tools are inadequate for ATM</a:t>
          </a:r>
          <a:endParaRPr kumimoji="1" lang="en-US" sz="2800" dirty="0">
            <a:solidFill>
              <a:schemeClr val="tx1"/>
            </a:solidFill>
            <a:effectLst>
              <a:outerShdw blurRad="38100" dist="38100" dir="2700000" algn="tl">
                <a:srgbClr val="000000"/>
              </a:outerShdw>
            </a:effectLst>
            <a:latin typeface="+mn-lt"/>
            <a:ea typeface="+mn-ea"/>
            <a:cs typeface="+mn-cs"/>
          </a:endParaRPr>
        </a:p>
      </dgm:t>
    </dgm:pt>
    <dgm:pt modelId="{932497FA-FDB9-4ACD-8EB3-317E4684FDE1}" type="parTrans" cxnId="{C1041196-E779-421C-84B3-A0394714BC24}">
      <dgm:prSet/>
      <dgm:spPr/>
      <dgm:t>
        <a:bodyPr/>
        <a:lstStyle/>
        <a:p>
          <a:endParaRPr lang="en-US"/>
        </a:p>
      </dgm:t>
    </dgm:pt>
    <dgm:pt modelId="{9FDFD573-4C5C-4664-8ED3-AFA2E9862941}" type="sibTrans" cxnId="{C1041196-E779-421C-84B3-A0394714BC24}">
      <dgm:prSet/>
      <dgm:spPr/>
      <dgm:t>
        <a:bodyPr/>
        <a:lstStyle/>
        <a:p>
          <a:endParaRPr lang="en-US"/>
        </a:p>
      </dgm:t>
    </dgm:pt>
    <dgm:pt modelId="{D4FEE3FA-D9CF-48B3-9A53-B37CBD1D8D09}">
      <dgm:prSet phldrT="[Text]"/>
      <dgm:spPr/>
      <dgm:t>
        <a:bodyPr/>
        <a:lstStyle/>
        <a:p>
          <a:r>
            <a:rPr kumimoji="1" lang="en-US" dirty="0" smtClean="0"/>
            <a:t>majority of traffic not amenable to flow control</a:t>
          </a:r>
          <a:endParaRPr lang="en-US" dirty="0"/>
        </a:p>
      </dgm:t>
    </dgm:pt>
    <dgm:pt modelId="{439C4440-2F98-4C8D-88FE-2F82E1428418}" type="parTrans" cxnId="{B2F983CC-CCCE-446E-8833-42EE976EEC35}">
      <dgm:prSet/>
      <dgm:spPr/>
      <dgm:t>
        <a:bodyPr/>
        <a:lstStyle/>
        <a:p>
          <a:endParaRPr lang="en-US"/>
        </a:p>
      </dgm:t>
    </dgm:pt>
    <dgm:pt modelId="{B1448816-6442-48BD-9A22-2F3795F8A98B}" type="sibTrans" cxnId="{B2F983CC-CCCE-446E-8833-42EE976EEC35}">
      <dgm:prSet/>
      <dgm:spPr/>
      <dgm:t>
        <a:bodyPr/>
        <a:lstStyle/>
        <a:p>
          <a:endParaRPr lang="en-US"/>
        </a:p>
      </dgm:t>
    </dgm:pt>
    <dgm:pt modelId="{2C933067-6ED1-494F-93C6-026A8101CF91}">
      <dgm:prSet/>
      <dgm:spPr/>
      <dgm:t>
        <a:bodyPr/>
        <a:lstStyle/>
        <a:p>
          <a:r>
            <a:rPr kumimoji="1" lang="en-US" dirty="0" smtClean="0"/>
            <a:t>feedback is slow due to reduced transmission time compared with propagation delay</a:t>
          </a:r>
          <a:endParaRPr kumimoji="1" lang="en-US" dirty="0"/>
        </a:p>
      </dgm:t>
    </dgm:pt>
    <dgm:pt modelId="{252FBA03-6DCA-4287-8A58-91E72DE30EF5}" type="parTrans" cxnId="{B3017793-E592-4D73-BBF4-E5083F70BF25}">
      <dgm:prSet/>
      <dgm:spPr/>
      <dgm:t>
        <a:bodyPr/>
        <a:lstStyle/>
        <a:p>
          <a:endParaRPr lang="en-US"/>
        </a:p>
      </dgm:t>
    </dgm:pt>
    <dgm:pt modelId="{C1D20BD6-0A02-47BB-870C-B82D45A76299}" type="sibTrans" cxnId="{B3017793-E592-4D73-BBF4-E5083F70BF25}">
      <dgm:prSet/>
      <dgm:spPr/>
      <dgm:t>
        <a:bodyPr/>
        <a:lstStyle/>
        <a:p>
          <a:endParaRPr lang="en-US"/>
        </a:p>
      </dgm:t>
    </dgm:pt>
    <dgm:pt modelId="{AAC5D06B-85B1-4490-B583-7549D2775C06}">
      <dgm:prSet/>
      <dgm:spPr/>
      <dgm:t>
        <a:bodyPr/>
        <a:lstStyle/>
        <a:p>
          <a:r>
            <a:rPr kumimoji="1" lang="en-US" dirty="0" smtClean="0"/>
            <a:t>wide range of application demands</a:t>
          </a:r>
          <a:endParaRPr kumimoji="1" lang="en-US" dirty="0"/>
        </a:p>
      </dgm:t>
    </dgm:pt>
    <dgm:pt modelId="{07E05845-EAB0-40BF-AF57-CE9046ACB069}" type="parTrans" cxnId="{D0ABBDC3-53E3-456C-B80D-9878A9D28A25}">
      <dgm:prSet/>
      <dgm:spPr/>
      <dgm:t>
        <a:bodyPr/>
        <a:lstStyle/>
        <a:p>
          <a:endParaRPr lang="en-US"/>
        </a:p>
      </dgm:t>
    </dgm:pt>
    <dgm:pt modelId="{A6A0C1B8-FDD0-4FA4-97BD-A2A5C99302BE}" type="sibTrans" cxnId="{D0ABBDC3-53E3-456C-B80D-9878A9D28A25}">
      <dgm:prSet/>
      <dgm:spPr/>
      <dgm:t>
        <a:bodyPr/>
        <a:lstStyle/>
        <a:p>
          <a:endParaRPr lang="en-US"/>
        </a:p>
      </dgm:t>
    </dgm:pt>
    <dgm:pt modelId="{4F924276-41D9-4096-A38A-F643CC4A4CB4}">
      <dgm:prSet/>
      <dgm:spPr/>
      <dgm:t>
        <a:bodyPr/>
        <a:lstStyle/>
        <a:p>
          <a:r>
            <a:rPr kumimoji="1" lang="en-US" dirty="0" smtClean="0"/>
            <a:t>different traffic patterns</a:t>
          </a:r>
          <a:endParaRPr kumimoji="1" lang="en-US" dirty="0"/>
        </a:p>
      </dgm:t>
    </dgm:pt>
    <dgm:pt modelId="{E026AA93-0096-4634-9465-FC2839FB91E6}" type="parTrans" cxnId="{A98178A4-828C-45A6-80FE-E351CA282E19}">
      <dgm:prSet/>
      <dgm:spPr/>
      <dgm:t>
        <a:bodyPr/>
        <a:lstStyle/>
        <a:p>
          <a:endParaRPr lang="en-US"/>
        </a:p>
      </dgm:t>
    </dgm:pt>
    <dgm:pt modelId="{D0A2D960-CA46-4604-AABD-B940AA8CD4A2}" type="sibTrans" cxnId="{A98178A4-828C-45A6-80FE-E351CA282E19}">
      <dgm:prSet/>
      <dgm:spPr/>
      <dgm:t>
        <a:bodyPr/>
        <a:lstStyle/>
        <a:p>
          <a:endParaRPr lang="en-US"/>
        </a:p>
      </dgm:t>
    </dgm:pt>
    <dgm:pt modelId="{9A16EC49-C9E1-4C85-B309-13E64182B74C}">
      <dgm:prSet/>
      <dgm:spPr/>
      <dgm:t>
        <a:bodyPr/>
        <a:lstStyle/>
        <a:p>
          <a:r>
            <a:rPr kumimoji="1" lang="en-US" dirty="0" smtClean="0"/>
            <a:t>different network services</a:t>
          </a:r>
          <a:endParaRPr kumimoji="1" lang="en-US" dirty="0"/>
        </a:p>
      </dgm:t>
    </dgm:pt>
    <dgm:pt modelId="{19588622-3050-4A3A-A2F5-89C7B7942489}" type="parTrans" cxnId="{2B8FE5E0-5D20-403C-9452-6B2FB5C72979}">
      <dgm:prSet/>
      <dgm:spPr/>
      <dgm:t>
        <a:bodyPr/>
        <a:lstStyle/>
        <a:p>
          <a:endParaRPr lang="en-US"/>
        </a:p>
      </dgm:t>
    </dgm:pt>
    <dgm:pt modelId="{06B36356-4A08-4C3A-93C1-DA8E86797924}" type="sibTrans" cxnId="{2B8FE5E0-5D20-403C-9452-6B2FB5C72979}">
      <dgm:prSet/>
      <dgm:spPr/>
      <dgm:t>
        <a:bodyPr/>
        <a:lstStyle/>
        <a:p>
          <a:endParaRPr lang="en-US"/>
        </a:p>
      </dgm:t>
    </dgm:pt>
    <dgm:pt modelId="{6B74F586-B1B6-403C-8DD1-150025641578}">
      <dgm:prSet/>
      <dgm:spPr/>
      <dgm:t>
        <a:bodyPr/>
        <a:lstStyle/>
        <a:p>
          <a:r>
            <a:rPr kumimoji="1" lang="en-US" dirty="0" smtClean="0"/>
            <a:t>high speed switching and transmission increases volatility</a:t>
          </a:r>
          <a:endParaRPr kumimoji="1" lang="en-US" dirty="0"/>
        </a:p>
      </dgm:t>
    </dgm:pt>
    <dgm:pt modelId="{1BDAA1B1-A0AA-47FC-9369-FCFFCE2426A9}" type="parTrans" cxnId="{C372D16A-11C9-4CBD-AFF8-97847482714C}">
      <dgm:prSet/>
      <dgm:spPr/>
      <dgm:t>
        <a:bodyPr/>
        <a:lstStyle/>
        <a:p>
          <a:endParaRPr lang="en-US"/>
        </a:p>
      </dgm:t>
    </dgm:pt>
    <dgm:pt modelId="{F7E269AA-0121-48AA-A2C2-F247DA20EF58}" type="sibTrans" cxnId="{C372D16A-11C9-4CBD-AFF8-97847482714C}">
      <dgm:prSet/>
      <dgm:spPr/>
      <dgm:t>
        <a:bodyPr/>
        <a:lstStyle/>
        <a:p>
          <a:endParaRPr lang="en-US"/>
        </a:p>
      </dgm:t>
    </dgm:pt>
    <dgm:pt modelId="{DC2135BE-ABBA-4D18-AACA-3D2EEEB6BEEA}" type="pres">
      <dgm:prSet presAssocID="{C8E189FF-B97A-406E-A14D-FCD93E2603F5}" presName="vert0" presStyleCnt="0">
        <dgm:presLayoutVars>
          <dgm:dir/>
          <dgm:animOne val="branch"/>
          <dgm:animLvl val="lvl"/>
        </dgm:presLayoutVars>
      </dgm:prSet>
      <dgm:spPr/>
      <dgm:t>
        <a:bodyPr/>
        <a:lstStyle/>
        <a:p>
          <a:endParaRPr lang="en-US"/>
        </a:p>
      </dgm:t>
    </dgm:pt>
    <dgm:pt modelId="{C7B53C73-DACA-46AE-B6AF-55CE6E5941D4}" type="pres">
      <dgm:prSet presAssocID="{74BAA442-7D08-464B-BEF7-CD8203F5068E}" presName="thickLine" presStyleLbl="alignNode1" presStyleIdx="0" presStyleCnt="1"/>
      <dgm:spPr/>
    </dgm:pt>
    <dgm:pt modelId="{EF2C1080-56FE-45A4-A2A8-2C629825272B}" type="pres">
      <dgm:prSet presAssocID="{74BAA442-7D08-464B-BEF7-CD8203F5068E}" presName="horz1" presStyleCnt="0"/>
      <dgm:spPr/>
    </dgm:pt>
    <dgm:pt modelId="{614EB42D-AB82-414D-98FA-97CBA916F335}" type="pres">
      <dgm:prSet presAssocID="{74BAA442-7D08-464B-BEF7-CD8203F5068E}" presName="tx1" presStyleLbl="revTx" presStyleIdx="0" presStyleCnt="7" custScaleX="115517"/>
      <dgm:spPr/>
      <dgm:t>
        <a:bodyPr/>
        <a:lstStyle/>
        <a:p>
          <a:endParaRPr lang="en-US"/>
        </a:p>
      </dgm:t>
    </dgm:pt>
    <dgm:pt modelId="{236E4A72-6BB5-4A92-8B0E-100D7F78A582}" type="pres">
      <dgm:prSet presAssocID="{74BAA442-7D08-464B-BEF7-CD8203F5068E}" presName="vert1" presStyleCnt="0"/>
      <dgm:spPr/>
    </dgm:pt>
    <dgm:pt modelId="{0E7B0347-EB02-46C6-8D9D-3C0990F68598}" type="pres">
      <dgm:prSet presAssocID="{D4FEE3FA-D9CF-48B3-9A53-B37CBD1D8D09}" presName="vertSpace2a" presStyleCnt="0"/>
      <dgm:spPr/>
    </dgm:pt>
    <dgm:pt modelId="{63DAC032-4BF6-4629-A561-83842ECEF2BC}" type="pres">
      <dgm:prSet presAssocID="{D4FEE3FA-D9CF-48B3-9A53-B37CBD1D8D09}" presName="horz2" presStyleCnt="0"/>
      <dgm:spPr/>
    </dgm:pt>
    <dgm:pt modelId="{503E02E1-8FDC-440D-9DE6-682836FAB8C3}" type="pres">
      <dgm:prSet presAssocID="{D4FEE3FA-D9CF-48B3-9A53-B37CBD1D8D09}" presName="horzSpace2" presStyleCnt="0"/>
      <dgm:spPr/>
    </dgm:pt>
    <dgm:pt modelId="{C0DDDB74-4611-4C30-A5BD-54049704C664}" type="pres">
      <dgm:prSet presAssocID="{D4FEE3FA-D9CF-48B3-9A53-B37CBD1D8D09}" presName="tx2" presStyleLbl="revTx" presStyleIdx="1" presStyleCnt="7"/>
      <dgm:spPr/>
      <dgm:t>
        <a:bodyPr/>
        <a:lstStyle/>
        <a:p>
          <a:endParaRPr lang="en-US"/>
        </a:p>
      </dgm:t>
    </dgm:pt>
    <dgm:pt modelId="{07CD2549-FA0F-4195-BED8-08ECC71FD4EF}" type="pres">
      <dgm:prSet presAssocID="{D4FEE3FA-D9CF-48B3-9A53-B37CBD1D8D09}" presName="vert2" presStyleCnt="0"/>
      <dgm:spPr/>
    </dgm:pt>
    <dgm:pt modelId="{F2A9A9BA-2345-46D7-BDEF-F5614878FEBC}" type="pres">
      <dgm:prSet presAssocID="{D4FEE3FA-D9CF-48B3-9A53-B37CBD1D8D09}" presName="thinLine2b" presStyleLbl="callout" presStyleIdx="0" presStyleCnt="6"/>
      <dgm:spPr/>
    </dgm:pt>
    <dgm:pt modelId="{4CAEAD89-353D-46C3-BBF1-A13116F70F9B}" type="pres">
      <dgm:prSet presAssocID="{D4FEE3FA-D9CF-48B3-9A53-B37CBD1D8D09}" presName="vertSpace2b" presStyleCnt="0"/>
      <dgm:spPr/>
    </dgm:pt>
    <dgm:pt modelId="{E014036A-77A1-4692-BD4C-DFEA5D676CFA}" type="pres">
      <dgm:prSet presAssocID="{2C933067-6ED1-494F-93C6-026A8101CF91}" presName="horz2" presStyleCnt="0"/>
      <dgm:spPr/>
    </dgm:pt>
    <dgm:pt modelId="{5CD1C9AD-17B0-45DD-9075-E209EFD5D35B}" type="pres">
      <dgm:prSet presAssocID="{2C933067-6ED1-494F-93C6-026A8101CF91}" presName="horzSpace2" presStyleCnt="0"/>
      <dgm:spPr/>
    </dgm:pt>
    <dgm:pt modelId="{CA23137B-020C-4732-95EB-1A8C69114433}" type="pres">
      <dgm:prSet presAssocID="{2C933067-6ED1-494F-93C6-026A8101CF91}" presName="tx2" presStyleLbl="revTx" presStyleIdx="2" presStyleCnt="7"/>
      <dgm:spPr/>
      <dgm:t>
        <a:bodyPr/>
        <a:lstStyle/>
        <a:p>
          <a:endParaRPr lang="en-US"/>
        </a:p>
      </dgm:t>
    </dgm:pt>
    <dgm:pt modelId="{E8F9FE41-2720-436A-B4BF-480FB6DCB2CF}" type="pres">
      <dgm:prSet presAssocID="{2C933067-6ED1-494F-93C6-026A8101CF91}" presName="vert2" presStyleCnt="0"/>
      <dgm:spPr/>
    </dgm:pt>
    <dgm:pt modelId="{FAB02585-8E93-4D2E-B03E-AC9121577CA1}" type="pres">
      <dgm:prSet presAssocID="{2C933067-6ED1-494F-93C6-026A8101CF91}" presName="thinLine2b" presStyleLbl="callout" presStyleIdx="1" presStyleCnt="6"/>
      <dgm:spPr/>
    </dgm:pt>
    <dgm:pt modelId="{B38EF539-58AD-409D-AC5D-677621E9E981}" type="pres">
      <dgm:prSet presAssocID="{2C933067-6ED1-494F-93C6-026A8101CF91}" presName="vertSpace2b" presStyleCnt="0"/>
      <dgm:spPr/>
    </dgm:pt>
    <dgm:pt modelId="{94D1A55D-7D0F-461F-998F-D39EA4A99570}" type="pres">
      <dgm:prSet presAssocID="{AAC5D06B-85B1-4490-B583-7549D2775C06}" presName="horz2" presStyleCnt="0"/>
      <dgm:spPr/>
    </dgm:pt>
    <dgm:pt modelId="{C14E7E42-C395-4632-A4A9-82C53E300EF8}" type="pres">
      <dgm:prSet presAssocID="{AAC5D06B-85B1-4490-B583-7549D2775C06}" presName="horzSpace2" presStyleCnt="0"/>
      <dgm:spPr/>
    </dgm:pt>
    <dgm:pt modelId="{CCC9124A-7E94-4EDF-8ECF-9BBAD1D5F75F}" type="pres">
      <dgm:prSet presAssocID="{AAC5D06B-85B1-4490-B583-7549D2775C06}" presName="tx2" presStyleLbl="revTx" presStyleIdx="3" presStyleCnt="7"/>
      <dgm:spPr/>
      <dgm:t>
        <a:bodyPr/>
        <a:lstStyle/>
        <a:p>
          <a:endParaRPr lang="en-US"/>
        </a:p>
      </dgm:t>
    </dgm:pt>
    <dgm:pt modelId="{13434B8D-50EC-48B0-999C-0532185A186B}" type="pres">
      <dgm:prSet presAssocID="{AAC5D06B-85B1-4490-B583-7549D2775C06}" presName="vert2" presStyleCnt="0"/>
      <dgm:spPr/>
    </dgm:pt>
    <dgm:pt modelId="{D1E777A7-B284-4D47-B43F-CBD7345F1B28}" type="pres">
      <dgm:prSet presAssocID="{AAC5D06B-85B1-4490-B583-7549D2775C06}" presName="thinLine2b" presStyleLbl="callout" presStyleIdx="2" presStyleCnt="6"/>
      <dgm:spPr/>
    </dgm:pt>
    <dgm:pt modelId="{5AC22E45-88D6-4F09-A13C-37A1DD974900}" type="pres">
      <dgm:prSet presAssocID="{AAC5D06B-85B1-4490-B583-7549D2775C06}" presName="vertSpace2b" presStyleCnt="0"/>
      <dgm:spPr/>
    </dgm:pt>
    <dgm:pt modelId="{381C74C6-3DCF-49C2-BFC0-04C5FC980571}" type="pres">
      <dgm:prSet presAssocID="{4F924276-41D9-4096-A38A-F643CC4A4CB4}" presName="horz2" presStyleCnt="0"/>
      <dgm:spPr/>
    </dgm:pt>
    <dgm:pt modelId="{32FC8FFD-5256-4F80-9131-7CEF9E2A47D6}" type="pres">
      <dgm:prSet presAssocID="{4F924276-41D9-4096-A38A-F643CC4A4CB4}" presName="horzSpace2" presStyleCnt="0"/>
      <dgm:spPr/>
    </dgm:pt>
    <dgm:pt modelId="{46F1B0D8-3C7E-4E34-AADC-318D7D647F8B}" type="pres">
      <dgm:prSet presAssocID="{4F924276-41D9-4096-A38A-F643CC4A4CB4}" presName="tx2" presStyleLbl="revTx" presStyleIdx="4" presStyleCnt="7"/>
      <dgm:spPr/>
      <dgm:t>
        <a:bodyPr/>
        <a:lstStyle/>
        <a:p>
          <a:endParaRPr lang="en-US"/>
        </a:p>
      </dgm:t>
    </dgm:pt>
    <dgm:pt modelId="{9BE157C8-C240-4650-B23B-5F8A2832D545}" type="pres">
      <dgm:prSet presAssocID="{4F924276-41D9-4096-A38A-F643CC4A4CB4}" presName="vert2" presStyleCnt="0"/>
      <dgm:spPr/>
    </dgm:pt>
    <dgm:pt modelId="{D0BCE382-B50E-49D3-8032-9728C0F3FA9F}" type="pres">
      <dgm:prSet presAssocID="{4F924276-41D9-4096-A38A-F643CC4A4CB4}" presName="thinLine2b" presStyleLbl="callout" presStyleIdx="3" presStyleCnt="6"/>
      <dgm:spPr/>
    </dgm:pt>
    <dgm:pt modelId="{4CAB85D0-7605-4212-81F4-1E24FCAC9379}" type="pres">
      <dgm:prSet presAssocID="{4F924276-41D9-4096-A38A-F643CC4A4CB4}" presName="vertSpace2b" presStyleCnt="0"/>
      <dgm:spPr/>
    </dgm:pt>
    <dgm:pt modelId="{A6C1DD8E-00A3-4418-B8F5-A3BE4AB4BB27}" type="pres">
      <dgm:prSet presAssocID="{9A16EC49-C9E1-4C85-B309-13E64182B74C}" presName="horz2" presStyleCnt="0"/>
      <dgm:spPr/>
    </dgm:pt>
    <dgm:pt modelId="{636D04A2-862E-40C5-BDBE-488E0129CD08}" type="pres">
      <dgm:prSet presAssocID="{9A16EC49-C9E1-4C85-B309-13E64182B74C}" presName="horzSpace2" presStyleCnt="0"/>
      <dgm:spPr/>
    </dgm:pt>
    <dgm:pt modelId="{6C415D3B-3EBF-4A71-A765-1DEA75906EB5}" type="pres">
      <dgm:prSet presAssocID="{9A16EC49-C9E1-4C85-B309-13E64182B74C}" presName="tx2" presStyleLbl="revTx" presStyleIdx="5" presStyleCnt="7"/>
      <dgm:spPr/>
      <dgm:t>
        <a:bodyPr/>
        <a:lstStyle/>
        <a:p>
          <a:endParaRPr lang="en-US"/>
        </a:p>
      </dgm:t>
    </dgm:pt>
    <dgm:pt modelId="{4F9C76F8-7708-4A77-96D3-143D499EE48F}" type="pres">
      <dgm:prSet presAssocID="{9A16EC49-C9E1-4C85-B309-13E64182B74C}" presName="vert2" presStyleCnt="0"/>
      <dgm:spPr/>
    </dgm:pt>
    <dgm:pt modelId="{E3C4E284-7030-4495-8284-8EAD39327034}" type="pres">
      <dgm:prSet presAssocID="{9A16EC49-C9E1-4C85-B309-13E64182B74C}" presName="thinLine2b" presStyleLbl="callout" presStyleIdx="4" presStyleCnt="6"/>
      <dgm:spPr/>
    </dgm:pt>
    <dgm:pt modelId="{FA72262A-2E89-434D-ABE6-3F8A2FDAE00B}" type="pres">
      <dgm:prSet presAssocID="{9A16EC49-C9E1-4C85-B309-13E64182B74C}" presName="vertSpace2b" presStyleCnt="0"/>
      <dgm:spPr/>
    </dgm:pt>
    <dgm:pt modelId="{BDBA41E6-AE6B-408D-85E7-BB5823A9EFB4}" type="pres">
      <dgm:prSet presAssocID="{6B74F586-B1B6-403C-8DD1-150025641578}" presName="horz2" presStyleCnt="0"/>
      <dgm:spPr/>
    </dgm:pt>
    <dgm:pt modelId="{105D8009-2045-4FEB-A506-42FA3EB79656}" type="pres">
      <dgm:prSet presAssocID="{6B74F586-B1B6-403C-8DD1-150025641578}" presName="horzSpace2" presStyleCnt="0"/>
      <dgm:spPr/>
    </dgm:pt>
    <dgm:pt modelId="{02E64505-D712-439C-BE9C-6DD5B24730DB}" type="pres">
      <dgm:prSet presAssocID="{6B74F586-B1B6-403C-8DD1-150025641578}" presName="tx2" presStyleLbl="revTx" presStyleIdx="6" presStyleCnt="7"/>
      <dgm:spPr/>
      <dgm:t>
        <a:bodyPr/>
        <a:lstStyle/>
        <a:p>
          <a:endParaRPr lang="en-US"/>
        </a:p>
      </dgm:t>
    </dgm:pt>
    <dgm:pt modelId="{AA49CEBD-3B0F-4343-A092-113494511AFE}" type="pres">
      <dgm:prSet presAssocID="{6B74F586-B1B6-403C-8DD1-150025641578}" presName="vert2" presStyleCnt="0"/>
      <dgm:spPr/>
    </dgm:pt>
    <dgm:pt modelId="{4AC44F9D-07C7-4048-A609-E27EA7EE4483}" type="pres">
      <dgm:prSet presAssocID="{6B74F586-B1B6-403C-8DD1-150025641578}" presName="thinLine2b" presStyleLbl="callout" presStyleIdx="5" presStyleCnt="6"/>
      <dgm:spPr/>
    </dgm:pt>
    <dgm:pt modelId="{7838EEB7-3387-4745-9B57-5307C826622B}" type="pres">
      <dgm:prSet presAssocID="{6B74F586-B1B6-403C-8DD1-150025641578}" presName="vertSpace2b" presStyleCnt="0"/>
      <dgm:spPr/>
    </dgm:pt>
  </dgm:ptLst>
  <dgm:cxnLst>
    <dgm:cxn modelId="{D0ABBDC3-53E3-456C-B80D-9878A9D28A25}" srcId="{74BAA442-7D08-464B-BEF7-CD8203F5068E}" destId="{AAC5D06B-85B1-4490-B583-7549D2775C06}" srcOrd="2" destOrd="0" parTransId="{07E05845-EAB0-40BF-AF57-CE9046ACB069}" sibTransId="{A6A0C1B8-FDD0-4FA4-97BD-A2A5C99302BE}"/>
    <dgm:cxn modelId="{C372D16A-11C9-4CBD-AFF8-97847482714C}" srcId="{74BAA442-7D08-464B-BEF7-CD8203F5068E}" destId="{6B74F586-B1B6-403C-8DD1-150025641578}" srcOrd="5" destOrd="0" parTransId="{1BDAA1B1-A0AA-47FC-9369-FCFFCE2426A9}" sibTransId="{F7E269AA-0121-48AA-A2C2-F247DA20EF58}"/>
    <dgm:cxn modelId="{0FFD0D29-5742-4FC1-B7DA-7006C7B577FF}" type="presOf" srcId="{C8E189FF-B97A-406E-A14D-FCD93E2603F5}" destId="{DC2135BE-ABBA-4D18-AACA-3D2EEEB6BEEA}" srcOrd="0" destOrd="0" presId="urn:microsoft.com/office/officeart/2008/layout/LinedList"/>
    <dgm:cxn modelId="{A98178A4-828C-45A6-80FE-E351CA282E19}" srcId="{74BAA442-7D08-464B-BEF7-CD8203F5068E}" destId="{4F924276-41D9-4096-A38A-F643CC4A4CB4}" srcOrd="3" destOrd="0" parTransId="{E026AA93-0096-4634-9465-FC2839FB91E6}" sibTransId="{D0A2D960-CA46-4604-AABD-B940AA8CD4A2}"/>
    <dgm:cxn modelId="{2B8FE5E0-5D20-403C-9452-6B2FB5C72979}" srcId="{74BAA442-7D08-464B-BEF7-CD8203F5068E}" destId="{9A16EC49-C9E1-4C85-B309-13E64182B74C}" srcOrd="4" destOrd="0" parTransId="{19588622-3050-4A3A-A2F5-89C7B7942489}" sibTransId="{06B36356-4A08-4C3A-93C1-DA8E86797924}"/>
    <dgm:cxn modelId="{62A39950-4FBD-4A46-ABA3-741371EB88B4}" type="presOf" srcId="{AAC5D06B-85B1-4490-B583-7549D2775C06}" destId="{CCC9124A-7E94-4EDF-8ECF-9BBAD1D5F75F}" srcOrd="0" destOrd="0" presId="urn:microsoft.com/office/officeart/2008/layout/LinedList"/>
    <dgm:cxn modelId="{013CA245-06C8-430B-8614-A7ADECA2A8BC}" type="presOf" srcId="{2C933067-6ED1-494F-93C6-026A8101CF91}" destId="{CA23137B-020C-4732-95EB-1A8C69114433}" srcOrd="0" destOrd="0" presId="urn:microsoft.com/office/officeart/2008/layout/LinedList"/>
    <dgm:cxn modelId="{8E87691D-B33C-471C-9226-823C97065062}" type="presOf" srcId="{D4FEE3FA-D9CF-48B3-9A53-B37CBD1D8D09}" destId="{C0DDDB74-4611-4C30-A5BD-54049704C664}" srcOrd="0" destOrd="0" presId="urn:microsoft.com/office/officeart/2008/layout/LinedList"/>
    <dgm:cxn modelId="{6A839F9E-EEFB-4B48-91D3-BC105D115A48}" type="presOf" srcId="{4F924276-41D9-4096-A38A-F643CC4A4CB4}" destId="{46F1B0D8-3C7E-4E34-AADC-318D7D647F8B}" srcOrd="0" destOrd="0" presId="urn:microsoft.com/office/officeart/2008/layout/LinedList"/>
    <dgm:cxn modelId="{B2F983CC-CCCE-446E-8833-42EE976EEC35}" srcId="{74BAA442-7D08-464B-BEF7-CD8203F5068E}" destId="{D4FEE3FA-D9CF-48B3-9A53-B37CBD1D8D09}" srcOrd="0" destOrd="0" parTransId="{439C4440-2F98-4C8D-88FE-2F82E1428418}" sibTransId="{B1448816-6442-48BD-9A22-2F3795F8A98B}"/>
    <dgm:cxn modelId="{D9CBAB9F-B21D-49E9-BEE7-1C532B519D36}" type="presOf" srcId="{6B74F586-B1B6-403C-8DD1-150025641578}" destId="{02E64505-D712-439C-BE9C-6DD5B24730DB}" srcOrd="0" destOrd="0" presId="urn:microsoft.com/office/officeart/2008/layout/LinedList"/>
    <dgm:cxn modelId="{B3017793-E592-4D73-BBF4-E5083F70BF25}" srcId="{74BAA442-7D08-464B-BEF7-CD8203F5068E}" destId="{2C933067-6ED1-494F-93C6-026A8101CF91}" srcOrd="1" destOrd="0" parTransId="{252FBA03-6DCA-4287-8A58-91E72DE30EF5}" sibTransId="{C1D20BD6-0A02-47BB-870C-B82D45A76299}"/>
    <dgm:cxn modelId="{C1336CEC-755A-43A7-9073-78ED76B1D672}" type="presOf" srcId="{9A16EC49-C9E1-4C85-B309-13E64182B74C}" destId="{6C415D3B-3EBF-4A71-A765-1DEA75906EB5}" srcOrd="0" destOrd="0" presId="urn:microsoft.com/office/officeart/2008/layout/LinedList"/>
    <dgm:cxn modelId="{C1041196-E779-421C-84B3-A0394714BC24}" srcId="{C8E189FF-B97A-406E-A14D-FCD93E2603F5}" destId="{74BAA442-7D08-464B-BEF7-CD8203F5068E}" srcOrd="0" destOrd="0" parTransId="{932497FA-FDB9-4ACD-8EB3-317E4684FDE1}" sibTransId="{9FDFD573-4C5C-4664-8ED3-AFA2E9862941}"/>
    <dgm:cxn modelId="{EDB3B21B-167A-4B42-A2D3-4F8DC821E9E9}" type="presOf" srcId="{74BAA442-7D08-464B-BEF7-CD8203F5068E}" destId="{614EB42D-AB82-414D-98FA-97CBA916F335}" srcOrd="0" destOrd="0" presId="urn:microsoft.com/office/officeart/2008/layout/LinedList"/>
    <dgm:cxn modelId="{5332A9F7-BC46-4987-B77F-190BECA11694}" type="presParOf" srcId="{DC2135BE-ABBA-4D18-AACA-3D2EEEB6BEEA}" destId="{C7B53C73-DACA-46AE-B6AF-55CE6E5941D4}" srcOrd="0" destOrd="0" presId="urn:microsoft.com/office/officeart/2008/layout/LinedList"/>
    <dgm:cxn modelId="{8F3DDF4F-3497-4BAA-A4C8-637342E72F22}" type="presParOf" srcId="{DC2135BE-ABBA-4D18-AACA-3D2EEEB6BEEA}" destId="{EF2C1080-56FE-45A4-A2A8-2C629825272B}" srcOrd="1" destOrd="0" presId="urn:microsoft.com/office/officeart/2008/layout/LinedList"/>
    <dgm:cxn modelId="{1FBE9D5A-2998-4CBD-A91F-18597C0D6719}" type="presParOf" srcId="{EF2C1080-56FE-45A4-A2A8-2C629825272B}" destId="{614EB42D-AB82-414D-98FA-97CBA916F335}" srcOrd="0" destOrd="0" presId="urn:microsoft.com/office/officeart/2008/layout/LinedList"/>
    <dgm:cxn modelId="{094D005A-3C9B-448D-B8C6-19F164ECF7CD}" type="presParOf" srcId="{EF2C1080-56FE-45A4-A2A8-2C629825272B}" destId="{236E4A72-6BB5-4A92-8B0E-100D7F78A582}" srcOrd="1" destOrd="0" presId="urn:microsoft.com/office/officeart/2008/layout/LinedList"/>
    <dgm:cxn modelId="{465BAFAC-1D83-4157-9CC0-841402D4195C}" type="presParOf" srcId="{236E4A72-6BB5-4A92-8B0E-100D7F78A582}" destId="{0E7B0347-EB02-46C6-8D9D-3C0990F68598}" srcOrd="0" destOrd="0" presId="urn:microsoft.com/office/officeart/2008/layout/LinedList"/>
    <dgm:cxn modelId="{AB63E847-9526-4946-8B23-0505CA252C25}" type="presParOf" srcId="{236E4A72-6BB5-4A92-8B0E-100D7F78A582}" destId="{63DAC032-4BF6-4629-A561-83842ECEF2BC}" srcOrd="1" destOrd="0" presId="urn:microsoft.com/office/officeart/2008/layout/LinedList"/>
    <dgm:cxn modelId="{B56C1F95-0AC7-413B-8430-56DF4822602E}" type="presParOf" srcId="{63DAC032-4BF6-4629-A561-83842ECEF2BC}" destId="{503E02E1-8FDC-440D-9DE6-682836FAB8C3}" srcOrd="0" destOrd="0" presId="urn:microsoft.com/office/officeart/2008/layout/LinedList"/>
    <dgm:cxn modelId="{FC14D074-4AC5-407A-9CF9-5EDB65BF8B92}" type="presParOf" srcId="{63DAC032-4BF6-4629-A561-83842ECEF2BC}" destId="{C0DDDB74-4611-4C30-A5BD-54049704C664}" srcOrd="1" destOrd="0" presId="urn:microsoft.com/office/officeart/2008/layout/LinedList"/>
    <dgm:cxn modelId="{F538E217-E959-4940-9913-568FEDA5DA6C}" type="presParOf" srcId="{63DAC032-4BF6-4629-A561-83842ECEF2BC}" destId="{07CD2549-FA0F-4195-BED8-08ECC71FD4EF}" srcOrd="2" destOrd="0" presId="urn:microsoft.com/office/officeart/2008/layout/LinedList"/>
    <dgm:cxn modelId="{B2DDFAD9-FE64-42D1-9DF9-0C7F591778D3}" type="presParOf" srcId="{236E4A72-6BB5-4A92-8B0E-100D7F78A582}" destId="{F2A9A9BA-2345-46D7-BDEF-F5614878FEBC}" srcOrd="2" destOrd="0" presId="urn:microsoft.com/office/officeart/2008/layout/LinedList"/>
    <dgm:cxn modelId="{50D076A5-A4FD-4963-B8A4-625B06520E31}" type="presParOf" srcId="{236E4A72-6BB5-4A92-8B0E-100D7F78A582}" destId="{4CAEAD89-353D-46C3-BBF1-A13116F70F9B}" srcOrd="3" destOrd="0" presId="urn:microsoft.com/office/officeart/2008/layout/LinedList"/>
    <dgm:cxn modelId="{C0BA2A2C-FCA5-4BDC-B860-9D64AD63D57F}" type="presParOf" srcId="{236E4A72-6BB5-4A92-8B0E-100D7F78A582}" destId="{E014036A-77A1-4692-BD4C-DFEA5D676CFA}" srcOrd="4" destOrd="0" presId="urn:microsoft.com/office/officeart/2008/layout/LinedList"/>
    <dgm:cxn modelId="{9062BED7-89B3-4B14-98A9-E90FF2690C20}" type="presParOf" srcId="{E014036A-77A1-4692-BD4C-DFEA5D676CFA}" destId="{5CD1C9AD-17B0-45DD-9075-E209EFD5D35B}" srcOrd="0" destOrd="0" presId="urn:microsoft.com/office/officeart/2008/layout/LinedList"/>
    <dgm:cxn modelId="{04C6AD70-5502-4D07-8C9E-8F2E3A5B4107}" type="presParOf" srcId="{E014036A-77A1-4692-BD4C-DFEA5D676CFA}" destId="{CA23137B-020C-4732-95EB-1A8C69114433}" srcOrd="1" destOrd="0" presId="urn:microsoft.com/office/officeart/2008/layout/LinedList"/>
    <dgm:cxn modelId="{B7CEDE04-515B-4F28-93DF-1563EEE64382}" type="presParOf" srcId="{E014036A-77A1-4692-BD4C-DFEA5D676CFA}" destId="{E8F9FE41-2720-436A-B4BF-480FB6DCB2CF}" srcOrd="2" destOrd="0" presId="urn:microsoft.com/office/officeart/2008/layout/LinedList"/>
    <dgm:cxn modelId="{A2866C5E-36D5-43F8-A165-FAE0563742A7}" type="presParOf" srcId="{236E4A72-6BB5-4A92-8B0E-100D7F78A582}" destId="{FAB02585-8E93-4D2E-B03E-AC9121577CA1}" srcOrd="5" destOrd="0" presId="urn:microsoft.com/office/officeart/2008/layout/LinedList"/>
    <dgm:cxn modelId="{CAF1F07C-5A94-4D18-9BB9-EAD65561E8A4}" type="presParOf" srcId="{236E4A72-6BB5-4A92-8B0E-100D7F78A582}" destId="{B38EF539-58AD-409D-AC5D-677621E9E981}" srcOrd="6" destOrd="0" presId="urn:microsoft.com/office/officeart/2008/layout/LinedList"/>
    <dgm:cxn modelId="{A0F090F8-9C90-4EBD-B067-41257C0C60B1}" type="presParOf" srcId="{236E4A72-6BB5-4A92-8B0E-100D7F78A582}" destId="{94D1A55D-7D0F-461F-998F-D39EA4A99570}" srcOrd="7" destOrd="0" presId="urn:microsoft.com/office/officeart/2008/layout/LinedList"/>
    <dgm:cxn modelId="{4F565F91-5EFF-41A8-982D-3D5C27812C74}" type="presParOf" srcId="{94D1A55D-7D0F-461F-998F-D39EA4A99570}" destId="{C14E7E42-C395-4632-A4A9-82C53E300EF8}" srcOrd="0" destOrd="0" presId="urn:microsoft.com/office/officeart/2008/layout/LinedList"/>
    <dgm:cxn modelId="{9A86FDA2-35E8-4124-819B-086A6A516036}" type="presParOf" srcId="{94D1A55D-7D0F-461F-998F-D39EA4A99570}" destId="{CCC9124A-7E94-4EDF-8ECF-9BBAD1D5F75F}" srcOrd="1" destOrd="0" presId="urn:microsoft.com/office/officeart/2008/layout/LinedList"/>
    <dgm:cxn modelId="{D6CF9739-8D85-4DC2-BBA3-324D5FF30B24}" type="presParOf" srcId="{94D1A55D-7D0F-461F-998F-D39EA4A99570}" destId="{13434B8D-50EC-48B0-999C-0532185A186B}" srcOrd="2" destOrd="0" presId="urn:microsoft.com/office/officeart/2008/layout/LinedList"/>
    <dgm:cxn modelId="{A6089AB2-62BB-4BB5-96FE-03E7230877C3}" type="presParOf" srcId="{236E4A72-6BB5-4A92-8B0E-100D7F78A582}" destId="{D1E777A7-B284-4D47-B43F-CBD7345F1B28}" srcOrd="8" destOrd="0" presId="urn:microsoft.com/office/officeart/2008/layout/LinedList"/>
    <dgm:cxn modelId="{84FE38AD-6037-4600-BFA1-0F59E85627BC}" type="presParOf" srcId="{236E4A72-6BB5-4A92-8B0E-100D7F78A582}" destId="{5AC22E45-88D6-4F09-A13C-37A1DD974900}" srcOrd="9" destOrd="0" presId="urn:microsoft.com/office/officeart/2008/layout/LinedList"/>
    <dgm:cxn modelId="{CDCE49E6-4D6C-4CC7-946E-65C8E92B73E5}" type="presParOf" srcId="{236E4A72-6BB5-4A92-8B0E-100D7F78A582}" destId="{381C74C6-3DCF-49C2-BFC0-04C5FC980571}" srcOrd="10" destOrd="0" presId="urn:microsoft.com/office/officeart/2008/layout/LinedList"/>
    <dgm:cxn modelId="{DF8B8C28-28E1-4C50-AD77-BD72ED550E54}" type="presParOf" srcId="{381C74C6-3DCF-49C2-BFC0-04C5FC980571}" destId="{32FC8FFD-5256-4F80-9131-7CEF9E2A47D6}" srcOrd="0" destOrd="0" presId="urn:microsoft.com/office/officeart/2008/layout/LinedList"/>
    <dgm:cxn modelId="{F29974AA-096B-48DB-B607-DDB0089EE791}" type="presParOf" srcId="{381C74C6-3DCF-49C2-BFC0-04C5FC980571}" destId="{46F1B0D8-3C7E-4E34-AADC-318D7D647F8B}" srcOrd="1" destOrd="0" presId="urn:microsoft.com/office/officeart/2008/layout/LinedList"/>
    <dgm:cxn modelId="{0F61C7E7-B402-4424-B36F-FE809B04AC32}" type="presParOf" srcId="{381C74C6-3DCF-49C2-BFC0-04C5FC980571}" destId="{9BE157C8-C240-4650-B23B-5F8A2832D545}" srcOrd="2" destOrd="0" presId="urn:microsoft.com/office/officeart/2008/layout/LinedList"/>
    <dgm:cxn modelId="{211CC8C6-7D75-4524-9E4A-D564016A87DF}" type="presParOf" srcId="{236E4A72-6BB5-4A92-8B0E-100D7F78A582}" destId="{D0BCE382-B50E-49D3-8032-9728C0F3FA9F}" srcOrd="11" destOrd="0" presId="urn:microsoft.com/office/officeart/2008/layout/LinedList"/>
    <dgm:cxn modelId="{1173ACA7-CFD6-4A78-9DBA-8CCC3A39E8B2}" type="presParOf" srcId="{236E4A72-6BB5-4A92-8B0E-100D7F78A582}" destId="{4CAB85D0-7605-4212-81F4-1E24FCAC9379}" srcOrd="12" destOrd="0" presId="urn:microsoft.com/office/officeart/2008/layout/LinedList"/>
    <dgm:cxn modelId="{17E86A28-A1FB-4A4F-B1F2-44FF1EB379E4}" type="presParOf" srcId="{236E4A72-6BB5-4A92-8B0E-100D7F78A582}" destId="{A6C1DD8E-00A3-4418-B8F5-A3BE4AB4BB27}" srcOrd="13" destOrd="0" presId="urn:microsoft.com/office/officeart/2008/layout/LinedList"/>
    <dgm:cxn modelId="{119867D1-5AF6-4DE3-B7B4-34D6C22903F8}" type="presParOf" srcId="{A6C1DD8E-00A3-4418-B8F5-A3BE4AB4BB27}" destId="{636D04A2-862E-40C5-BDBE-488E0129CD08}" srcOrd="0" destOrd="0" presId="urn:microsoft.com/office/officeart/2008/layout/LinedList"/>
    <dgm:cxn modelId="{BF49A725-3753-4B7A-96F4-2DDA973840D1}" type="presParOf" srcId="{A6C1DD8E-00A3-4418-B8F5-A3BE4AB4BB27}" destId="{6C415D3B-3EBF-4A71-A765-1DEA75906EB5}" srcOrd="1" destOrd="0" presId="urn:microsoft.com/office/officeart/2008/layout/LinedList"/>
    <dgm:cxn modelId="{17C09503-78E4-4FC0-BB53-3F4E63DCC480}" type="presParOf" srcId="{A6C1DD8E-00A3-4418-B8F5-A3BE4AB4BB27}" destId="{4F9C76F8-7708-4A77-96D3-143D499EE48F}" srcOrd="2" destOrd="0" presId="urn:microsoft.com/office/officeart/2008/layout/LinedList"/>
    <dgm:cxn modelId="{B418B7D5-C782-4353-8010-9CD41392CF54}" type="presParOf" srcId="{236E4A72-6BB5-4A92-8B0E-100D7F78A582}" destId="{E3C4E284-7030-4495-8284-8EAD39327034}" srcOrd="14" destOrd="0" presId="urn:microsoft.com/office/officeart/2008/layout/LinedList"/>
    <dgm:cxn modelId="{A3E83983-0293-43BE-B649-23DEB3970D55}" type="presParOf" srcId="{236E4A72-6BB5-4A92-8B0E-100D7F78A582}" destId="{FA72262A-2E89-434D-ABE6-3F8A2FDAE00B}" srcOrd="15" destOrd="0" presId="urn:microsoft.com/office/officeart/2008/layout/LinedList"/>
    <dgm:cxn modelId="{7D15E85C-794B-4543-B278-F0BF4A4D52A0}" type="presParOf" srcId="{236E4A72-6BB5-4A92-8B0E-100D7F78A582}" destId="{BDBA41E6-AE6B-408D-85E7-BB5823A9EFB4}" srcOrd="16" destOrd="0" presId="urn:microsoft.com/office/officeart/2008/layout/LinedList"/>
    <dgm:cxn modelId="{24E50047-BD68-479A-B1F0-0ADC6B4C1503}" type="presParOf" srcId="{BDBA41E6-AE6B-408D-85E7-BB5823A9EFB4}" destId="{105D8009-2045-4FEB-A506-42FA3EB79656}" srcOrd="0" destOrd="0" presId="urn:microsoft.com/office/officeart/2008/layout/LinedList"/>
    <dgm:cxn modelId="{F764B236-07C3-4238-801D-A73E8ACC4CF8}" type="presParOf" srcId="{BDBA41E6-AE6B-408D-85E7-BB5823A9EFB4}" destId="{02E64505-D712-439C-BE9C-6DD5B24730DB}" srcOrd="1" destOrd="0" presId="urn:microsoft.com/office/officeart/2008/layout/LinedList"/>
    <dgm:cxn modelId="{7EE54C42-B4D7-4D35-BA2F-5B5A6D818945}" type="presParOf" srcId="{BDBA41E6-AE6B-408D-85E7-BB5823A9EFB4}" destId="{AA49CEBD-3B0F-4343-A092-113494511AFE}" srcOrd="2" destOrd="0" presId="urn:microsoft.com/office/officeart/2008/layout/LinedList"/>
    <dgm:cxn modelId="{BCC1683C-1E7D-43BC-AE1E-C672B2373E9F}" type="presParOf" srcId="{236E4A72-6BB5-4A92-8B0E-100D7F78A582}" destId="{4AC44F9D-07C7-4048-A609-E27EA7EE4483}" srcOrd="17" destOrd="0" presId="urn:microsoft.com/office/officeart/2008/layout/LinedList"/>
    <dgm:cxn modelId="{09F4DA33-877B-4395-BD12-77C9549A6740}" type="presParOf" srcId="{236E4A72-6BB5-4A92-8B0E-100D7F78A582}" destId="{7838EEB7-3387-4745-9B57-5307C826622B}" srcOrd="18"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F5F351-5585-F844-A07B-E696A487C01A}"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A456E91F-0F26-5743-AC42-2563DA8F2EA1}">
      <dgm:prSet custT="1"/>
      <dgm:spPr/>
      <dgm:t>
        <a:bodyPr/>
        <a:lstStyle/>
        <a:p>
          <a:pPr rtl="0"/>
          <a:endParaRPr lang="en-US" sz="1400" b="1" i="0" dirty="0"/>
        </a:p>
      </dgm:t>
    </dgm:pt>
    <dgm:pt modelId="{FCC2C584-DA90-C742-A4FA-BC4101BC711A}" type="parTrans" cxnId="{5B843515-1FD3-3E4E-9105-8A6733A718AD}">
      <dgm:prSet/>
      <dgm:spPr/>
      <dgm:t>
        <a:bodyPr/>
        <a:lstStyle/>
        <a:p>
          <a:endParaRPr lang="en-US"/>
        </a:p>
      </dgm:t>
    </dgm:pt>
    <dgm:pt modelId="{63A1213B-298E-B74A-80BB-4122BCBE2BDB}" type="sibTrans" cxnId="{5B843515-1FD3-3E4E-9105-8A6733A718AD}">
      <dgm:prSet/>
      <dgm:spPr/>
      <dgm:t>
        <a:bodyPr/>
        <a:lstStyle/>
        <a:p>
          <a:endParaRPr lang="en-US"/>
        </a:p>
      </dgm:t>
    </dgm:pt>
    <dgm:pt modelId="{B29E910D-B4F0-7B4C-8A28-5130A42C921C}">
      <dgm:prSet custT="1"/>
      <dgm:spPr/>
      <dgm:t>
        <a:bodyPr/>
        <a:lstStyle/>
        <a:p>
          <a:pPr rtl="0"/>
          <a:endParaRPr lang="en-US" sz="1400" b="1" i="0" dirty="0"/>
        </a:p>
      </dgm:t>
    </dgm:pt>
    <dgm:pt modelId="{B027C97E-1380-6446-B0CD-02E90BBA1A31}" type="parTrans" cxnId="{EBEB2CF6-7D67-4A4D-A793-8491977A9CFC}">
      <dgm:prSet/>
      <dgm:spPr/>
      <dgm:t>
        <a:bodyPr/>
        <a:lstStyle/>
        <a:p>
          <a:endParaRPr lang="en-US"/>
        </a:p>
      </dgm:t>
    </dgm:pt>
    <dgm:pt modelId="{467F72BD-DF32-2340-A2AA-D5940AC8F6EC}" type="sibTrans" cxnId="{EBEB2CF6-7D67-4A4D-A793-8491977A9CFC}">
      <dgm:prSet/>
      <dgm:spPr/>
      <dgm:t>
        <a:bodyPr/>
        <a:lstStyle/>
        <a:p>
          <a:endParaRPr lang="en-US"/>
        </a:p>
      </dgm:t>
    </dgm:pt>
    <dgm:pt modelId="{B6683BE6-59A4-6642-BC36-73F642246235}">
      <dgm:prSet custT="1"/>
      <dgm:spPr/>
      <dgm:t>
        <a:bodyPr/>
        <a:lstStyle/>
        <a:p>
          <a:pPr rtl="0"/>
          <a:endParaRPr lang="en-US" sz="1400" b="1" i="0" dirty="0"/>
        </a:p>
      </dgm:t>
    </dgm:pt>
    <dgm:pt modelId="{56F7D97B-1FD5-0340-9ABE-C425A98A6B3E}" type="parTrans" cxnId="{47D99BCC-E6CF-EF47-802C-52C4CD617435}">
      <dgm:prSet/>
      <dgm:spPr/>
      <dgm:t>
        <a:bodyPr/>
        <a:lstStyle/>
        <a:p>
          <a:endParaRPr lang="en-US"/>
        </a:p>
      </dgm:t>
    </dgm:pt>
    <dgm:pt modelId="{554B3C4E-00A7-BB4E-BE7B-7EB07B241666}" type="sibTrans" cxnId="{47D99BCC-E6CF-EF47-802C-52C4CD617435}">
      <dgm:prSet/>
      <dgm:spPr/>
      <dgm:t>
        <a:bodyPr/>
        <a:lstStyle/>
        <a:p>
          <a:endParaRPr lang="en-US"/>
        </a:p>
      </dgm:t>
    </dgm:pt>
    <dgm:pt modelId="{4042BA75-2C29-E944-9ED3-706E8121F6F0}">
      <dgm:prSet custT="1"/>
      <dgm:spPr/>
      <dgm:t>
        <a:bodyPr/>
        <a:lstStyle/>
        <a:p>
          <a:pPr rtl="0"/>
          <a:endParaRPr lang="en-US" sz="1400" b="1" i="0" dirty="0"/>
        </a:p>
      </dgm:t>
    </dgm:pt>
    <dgm:pt modelId="{469A362A-3955-2146-B111-6CE575595BED}" type="parTrans" cxnId="{BD37B9BC-D5CC-8640-9662-5D3B16F090A1}">
      <dgm:prSet/>
      <dgm:spPr/>
      <dgm:t>
        <a:bodyPr/>
        <a:lstStyle/>
        <a:p>
          <a:endParaRPr lang="en-US"/>
        </a:p>
      </dgm:t>
    </dgm:pt>
    <dgm:pt modelId="{FF18277A-4E00-2942-B58B-F21CF7E39142}" type="sibTrans" cxnId="{BD37B9BC-D5CC-8640-9662-5D3B16F090A1}">
      <dgm:prSet/>
      <dgm:spPr/>
      <dgm:t>
        <a:bodyPr/>
        <a:lstStyle/>
        <a:p>
          <a:endParaRPr lang="en-US"/>
        </a:p>
      </dgm:t>
    </dgm:pt>
    <dgm:pt modelId="{C947C111-DAC6-BD46-A5D9-2CEB5350FC50}">
      <dgm:prSet custT="1"/>
      <dgm:spPr/>
      <dgm:t>
        <a:bodyPr/>
        <a:lstStyle/>
        <a:p>
          <a:pPr rtl="0"/>
          <a:endParaRPr kumimoji="1" lang="en-US" sz="1800" b="1" i="0" dirty="0" smtClean="0"/>
        </a:p>
      </dgm:t>
    </dgm:pt>
    <dgm:pt modelId="{9238D494-3CFA-2648-AD3C-085BBF60C382}" type="parTrans" cxnId="{E73AF07D-1F17-7F48-8CEC-CD7A6025B2D5}">
      <dgm:prSet/>
      <dgm:spPr/>
      <dgm:t>
        <a:bodyPr/>
        <a:lstStyle/>
        <a:p>
          <a:endParaRPr lang="en-US"/>
        </a:p>
      </dgm:t>
    </dgm:pt>
    <dgm:pt modelId="{CBD2B3B2-2A7B-7E47-A79F-4C5FBA207E92}" type="sibTrans" cxnId="{E73AF07D-1F17-7F48-8CEC-CD7A6025B2D5}">
      <dgm:prSet/>
      <dgm:spPr/>
      <dgm:t>
        <a:bodyPr/>
        <a:lstStyle/>
        <a:p>
          <a:endParaRPr lang="en-US"/>
        </a:p>
      </dgm:t>
    </dgm:pt>
    <dgm:pt modelId="{966A3F50-EAD5-CC4B-AE17-7ABB6BB01AA5}">
      <dgm:prSet custT="1"/>
      <dgm:spPr/>
      <dgm:t>
        <a:bodyPr/>
        <a:lstStyle/>
        <a:p>
          <a:pPr rtl="0"/>
          <a:endParaRPr kumimoji="1" lang="en-US" sz="1400" b="1" i="0" dirty="0"/>
        </a:p>
      </dgm:t>
    </dgm:pt>
    <dgm:pt modelId="{8A4F49CD-DB3A-6B46-8718-7736BD0D989F}" type="parTrans" cxnId="{196D1B5E-9F22-F24F-B51C-56351D3901BA}">
      <dgm:prSet/>
      <dgm:spPr/>
      <dgm:t>
        <a:bodyPr/>
        <a:lstStyle/>
        <a:p>
          <a:endParaRPr lang="en-US"/>
        </a:p>
      </dgm:t>
    </dgm:pt>
    <dgm:pt modelId="{D8913D5F-598E-F64C-96D9-5EEFAA2F9EB3}" type="sibTrans" cxnId="{196D1B5E-9F22-F24F-B51C-56351D3901BA}">
      <dgm:prSet/>
      <dgm:spPr/>
      <dgm:t>
        <a:bodyPr/>
        <a:lstStyle/>
        <a:p>
          <a:endParaRPr lang="en-US"/>
        </a:p>
      </dgm:t>
    </dgm:pt>
    <dgm:pt modelId="{98DE12E6-87D7-EC41-A1AA-457BDF77FC62}">
      <dgm:prSet custT="1"/>
      <dgm:spPr/>
      <dgm:t>
        <a:bodyPr/>
        <a:lstStyle/>
        <a:p>
          <a:pPr rtl="0"/>
          <a:r>
            <a:rPr kumimoji="1" lang="en-US" sz="1800" b="1" i="0" dirty="0" smtClean="0"/>
            <a:t>consider ATM at 150Mbps</a:t>
          </a:r>
        </a:p>
      </dgm:t>
    </dgm:pt>
    <dgm:pt modelId="{DEAF5261-6184-FD45-B413-C5066A356713}" type="parTrans" cxnId="{4ADC3DE7-6DFA-F945-9B77-68E24A378818}">
      <dgm:prSet/>
      <dgm:spPr/>
      <dgm:t>
        <a:bodyPr/>
        <a:lstStyle/>
        <a:p>
          <a:endParaRPr lang="en-US"/>
        </a:p>
      </dgm:t>
    </dgm:pt>
    <dgm:pt modelId="{8A4B8801-826A-2D48-9E4A-7E7F6247AA53}" type="sibTrans" cxnId="{4ADC3DE7-6DFA-F945-9B77-68E24A378818}">
      <dgm:prSet/>
      <dgm:spPr/>
      <dgm:t>
        <a:bodyPr/>
        <a:lstStyle/>
        <a:p>
          <a:endParaRPr lang="en-US"/>
        </a:p>
      </dgm:t>
    </dgm:pt>
    <dgm:pt modelId="{C94081BC-BE36-5F4D-A2E1-78A7ABB9B286}">
      <dgm:prSet custT="1"/>
      <dgm:spPr/>
      <dgm:t>
        <a:bodyPr/>
        <a:lstStyle/>
        <a:p>
          <a:pPr rtl="0"/>
          <a:r>
            <a:rPr kumimoji="1" lang="en-US" sz="1800" b="1" i="0" dirty="0" smtClean="0"/>
            <a:t>takes ~2.8x10</a:t>
          </a:r>
          <a:r>
            <a:rPr kumimoji="1" lang="en-US" sz="1800" b="1" i="0" baseline="30000" dirty="0" smtClean="0"/>
            <a:t>-6</a:t>
          </a:r>
          <a:r>
            <a:rPr kumimoji="1" lang="en-US" sz="1800" b="1" i="0" dirty="0" smtClean="0"/>
            <a:t> seconds to insert a single cell</a:t>
          </a:r>
          <a:endParaRPr lang="en-US" sz="1800" b="1" i="0" dirty="0"/>
        </a:p>
      </dgm:t>
    </dgm:pt>
    <dgm:pt modelId="{3AD625E4-F7C9-1C43-B07B-3F9DD6F979D0}" type="parTrans" cxnId="{078120FC-9A0A-2B44-A4D9-9DA48338D512}">
      <dgm:prSet/>
      <dgm:spPr/>
      <dgm:t>
        <a:bodyPr/>
        <a:lstStyle/>
        <a:p>
          <a:endParaRPr lang="en-US"/>
        </a:p>
      </dgm:t>
    </dgm:pt>
    <dgm:pt modelId="{F28A9E66-1693-9C46-A7B4-05B35B559372}" type="sibTrans" cxnId="{078120FC-9A0A-2B44-A4D9-9DA48338D512}">
      <dgm:prSet/>
      <dgm:spPr/>
      <dgm:t>
        <a:bodyPr/>
        <a:lstStyle/>
        <a:p>
          <a:endParaRPr lang="en-US"/>
        </a:p>
      </dgm:t>
    </dgm:pt>
    <dgm:pt modelId="{F002B225-E23A-0548-9EAC-23B1629FABE6}">
      <dgm:prSet custT="1"/>
      <dgm:spPr/>
      <dgm:t>
        <a:bodyPr/>
        <a:lstStyle/>
        <a:p>
          <a:pPr rtl="0"/>
          <a:r>
            <a:rPr kumimoji="1" lang="en-US" sz="1800" b="1" i="0" dirty="0" smtClean="0"/>
            <a:t>time to traverse network depends on propagation delay and switching delay</a:t>
          </a:r>
        </a:p>
      </dgm:t>
    </dgm:pt>
    <dgm:pt modelId="{00642D6B-75D9-764B-86E4-203C26CD1290}" type="parTrans" cxnId="{D65FAEAB-986E-4B43-A99A-F24E884F23EC}">
      <dgm:prSet/>
      <dgm:spPr/>
      <dgm:t>
        <a:bodyPr/>
        <a:lstStyle/>
        <a:p>
          <a:endParaRPr lang="en-US"/>
        </a:p>
      </dgm:t>
    </dgm:pt>
    <dgm:pt modelId="{9DA12705-5FC3-4F45-B77B-88A6098C04B9}" type="sibTrans" cxnId="{D65FAEAB-986E-4B43-A99A-F24E884F23EC}">
      <dgm:prSet/>
      <dgm:spPr/>
      <dgm:t>
        <a:bodyPr/>
        <a:lstStyle/>
        <a:p>
          <a:endParaRPr lang="en-US"/>
        </a:p>
      </dgm:t>
    </dgm:pt>
    <dgm:pt modelId="{BD886AE4-EE34-C046-A8FF-16FA4F9973DC}">
      <dgm:prSet custT="1"/>
      <dgm:spPr/>
      <dgm:t>
        <a:bodyPr/>
        <a:lstStyle/>
        <a:p>
          <a:pPr rtl="0"/>
          <a:r>
            <a:rPr kumimoji="1" lang="en-US" sz="1800" b="1" i="0" dirty="0" smtClean="0"/>
            <a:t>assume propagation at two-thirds speed of light</a:t>
          </a:r>
        </a:p>
      </dgm:t>
    </dgm:pt>
    <dgm:pt modelId="{FCA441A2-9970-024D-A906-4D8631FC5B81}" type="parTrans" cxnId="{EAF297CD-61DE-AB4E-9AB6-2F06241E96CB}">
      <dgm:prSet/>
      <dgm:spPr/>
      <dgm:t>
        <a:bodyPr/>
        <a:lstStyle/>
        <a:p>
          <a:endParaRPr lang="en-US"/>
        </a:p>
      </dgm:t>
    </dgm:pt>
    <dgm:pt modelId="{70B78AB2-3EE1-5F4B-862A-305BA258C11B}" type="sibTrans" cxnId="{EAF297CD-61DE-AB4E-9AB6-2F06241E96CB}">
      <dgm:prSet/>
      <dgm:spPr/>
      <dgm:t>
        <a:bodyPr/>
        <a:lstStyle/>
        <a:p>
          <a:endParaRPr lang="en-US"/>
        </a:p>
      </dgm:t>
    </dgm:pt>
    <dgm:pt modelId="{75406955-A3F6-D747-AC69-3ADDEAA1BB65}">
      <dgm:prSet custT="1"/>
      <dgm:spPr/>
      <dgm:t>
        <a:bodyPr/>
        <a:lstStyle/>
        <a:p>
          <a:pPr rtl="0"/>
          <a:r>
            <a:rPr kumimoji="1" lang="en-US" sz="1800" b="1" i="0" dirty="0" smtClean="0"/>
            <a:t>if source and destination on opposite sides of USA, propagation time ~ 48x10-3 seconds</a:t>
          </a:r>
        </a:p>
      </dgm:t>
    </dgm:pt>
    <dgm:pt modelId="{77FF4CBC-F458-434A-9568-C211DD152807}" type="parTrans" cxnId="{C4238D17-8936-874A-9051-6AFAC998C3C8}">
      <dgm:prSet/>
      <dgm:spPr/>
      <dgm:t>
        <a:bodyPr/>
        <a:lstStyle/>
        <a:p>
          <a:endParaRPr lang="en-US"/>
        </a:p>
      </dgm:t>
    </dgm:pt>
    <dgm:pt modelId="{C6F42D65-7E82-F94A-B1C2-22EEFEE0CD88}" type="sibTrans" cxnId="{C4238D17-8936-874A-9051-6AFAC998C3C8}">
      <dgm:prSet/>
      <dgm:spPr/>
      <dgm:t>
        <a:bodyPr/>
        <a:lstStyle/>
        <a:p>
          <a:endParaRPr lang="en-US"/>
        </a:p>
      </dgm:t>
    </dgm:pt>
    <dgm:pt modelId="{A3A41806-101F-8C40-9B5A-A52908FB7EB2}">
      <dgm:prSet custT="1"/>
      <dgm:spPr/>
      <dgm:t>
        <a:bodyPr/>
        <a:lstStyle/>
        <a:p>
          <a:pPr rtl="0"/>
          <a:r>
            <a:rPr kumimoji="1" lang="en-US" sz="1800" b="1" i="0" dirty="0" smtClean="0"/>
            <a:t>given implicit congestion control, by the time dropped cell notification has reached source, 7.2x106 bits have been transmitted</a:t>
          </a:r>
        </a:p>
      </dgm:t>
    </dgm:pt>
    <dgm:pt modelId="{3233C516-1536-564E-88C0-76FB476F2409}" type="parTrans" cxnId="{B4334032-091D-8D44-A54B-243C76069331}">
      <dgm:prSet/>
      <dgm:spPr/>
      <dgm:t>
        <a:bodyPr/>
        <a:lstStyle/>
        <a:p>
          <a:endParaRPr lang="en-US"/>
        </a:p>
      </dgm:t>
    </dgm:pt>
    <dgm:pt modelId="{E0640A04-609C-DC45-B649-A2CCFE55D23F}" type="sibTrans" cxnId="{B4334032-091D-8D44-A54B-243C76069331}">
      <dgm:prSet/>
      <dgm:spPr/>
      <dgm:t>
        <a:bodyPr/>
        <a:lstStyle/>
        <a:p>
          <a:endParaRPr lang="en-US"/>
        </a:p>
      </dgm:t>
    </dgm:pt>
    <dgm:pt modelId="{6E1604DC-701A-CE45-A1A6-CF87CD8D0CEA}" type="pres">
      <dgm:prSet presAssocID="{DEF5F351-5585-F844-A07B-E696A487C01A}" presName="compositeShape" presStyleCnt="0">
        <dgm:presLayoutVars>
          <dgm:chMax val="7"/>
          <dgm:dir/>
          <dgm:resizeHandles val="exact"/>
        </dgm:presLayoutVars>
      </dgm:prSet>
      <dgm:spPr/>
      <dgm:t>
        <a:bodyPr/>
        <a:lstStyle/>
        <a:p>
          <a:endParaRPr lang="en-US"/>
        </a:p>
      </dgm:t>
    </dgm:pt>
    <dgm:pt modelId="{D155B6F4-9836-2A46-8377-DF859B1D5CB9}" type="pres">
      <dgm:prSet presAssocID="{A456E91F-0F26-5743-AC42-2563DA8F2EA1}" presName="circ1" presStyleLbl="vennNode1" presStyleIdx="0" presStyleCnt="6"/>
      <dgm:spPr/>
    </dgm:pt>
    <dgm:pt modelId="{3F87C80C-1DCE-C240-BCD2-86FA077D5D7B}" type="pres">
      <dgm:prSet presAssocID="{A456E91F-0F26-5743-AC42-2563DA8F2EA1}" presName="circ1Tx" presStyleLbl="revTx" presStyleIdx="0" presStyleCnt="0">
        <dgm:presLayoutVars>
          <dgm:chMax val="0"/>
          <dgm:chPref val="0"/>
          <dgm:bulletEnabled val="1"/>
        </dgm:presLayoutVars>
      </dgm:prSet>
      <dgm:spPr/>
      <dgm:t>
        <a:bodyPr/>
        <a:lstStyle/>
        <a:p>
          <a:endParaRPr lang="en-US"/>
        </a:p>
      </dgm:t>
    </dgm:pt>
    <dgm:pt modelId="{20A43846-AC94-5F4B-9F4A-0A8C5964DFDD}" type="pres">
      <dgm:prSet presAssocID="{B29E910D-B4F0-7B4C-8A28-5130A42C921C}" presName="circ2" presStyleLbl="vennNode1" presStyleIdx="1" presStyleCnt="6"/>
      <dgm:spPr/>
    </dgm:pt>
    <dgm:pt modelId="{59C4D06F-FC0F-7A47-BB6E-BEFBB0D75DC9}" type="pres">
      <dgm:prSet presAssocID="{B29E910D-B4F0-7B4C-8A28-5130A42C921C}" presName="circ2Tx" presStyleLbl="revTx" presStyleIdx="0" presStyleCnt="0">
        <dgm:presLayoutVars>
          <dgm:chMax val="0"/>
          <dgm:chPref val="0"/>
          <dgm:bulletEnabled val="1"/>
        </dgm:presLayoutVars>
      </dgm:prSet>
      <dgm:spPr/>
      <dgm:t>
        <a:bodyPr/>
        <a:lstStyle/>
        <a:p>
          <a:endParaRPr lang="en-US"/>
        </a:p>
      </dgm:t>
    </dgm:pt>
    <dgm:pt modelId="{3A4DC6E4-B276-AC4B-8EA2-E2CD39063379}" type="pres">
      <dgm:prSet presAssocID="{B6683BE6-59A4-6642-BC36-73F642246235}" presName="circ3" presStyleLbl="vennNode1" presStyleIdx="2" presStyleCnt="6"/>
      <dgm:spPr/>
    </dgm:pt>
    <dgm:pt modelId="{8F20AE20-35C7-814E-883C-811A09D6DB38}" type="pres">
      <dgm:prSet presAssocID="{B6683BE6-59A4-6642-BC36-73F642246235}" presName="circ3Tx" presStyleLbl="revTx" presStyleIdx="0" presStyleCnt="0">
        <dgm:presLayoutVars>
          <dgm:chMax val="0"/>
          <dgm:chPref val="0"/>
          <dgm:bulletEnabled val="1"/>
        </dgm:presLayoutVars>
      </dgm:prSet>
      <dgm:spPr/>
      <dgm:t>
        <a:bodyPr/>
        <a:lstStyle/>
        <a:p>
          <a:endParaRPr lang="en-US"/>
        </a:p>
      </dgm:t>
    </dgm:pt>
    <dgm:pt modelId="{1224F15C-D823-6045-AE53-139C0E326D46}" type="pres">
      <dgm:prSet presAssocID="{4042BA75-2C29-E944-9ED3-706E8121F6F0}" presName="circ4" presStyleLbl="vennNode1" presStyleIdx="3" presStyleCnt="6"/>
      <dgm:spPr/>
    </dgm:pt>
    <dgm:pt modelId="{4BC27FFF-9A5C-E74B-BA14-44B0609FD41D}" type="pres">
      <dgm:prSet presAssocID="{4042BA75-2C29-E944-9ED3-706E8121F6F0}" presName="circ4Tx" presStyleLbl="revTx" presStyleIdx="0" presStyleCnt="0">
        <dgm:presLayoutVars>
          <dgm:chMax val="0"/>
          <dgm:chPref val="0"/>
          <dgm:bulletEnabled val="1"/>
        </dgm:presLayoutVars>
      </dgm:prSet>
      <dgm:spPr/>
      <dgm:t>
        <a:bodyPr/>
        <a:lstStyle/>
        <a:p>
          <a:endParaRPr lang="en-US"/>
        </a:p>
      </dgm:t>
    </dgm:pt>
    <dgm:pt modelId="{02F9BD80-CEA1-454E-9751-831F29ACB821}" type="pres">
      <dgm:prSet presAssocID="{C947C111-DAC6-BD46-A5D9-2CEB5350FC50}" presName="circ5" presStyleLbl="vennNode1" presStyleIdx="4" presStyleCnt="6"/>
      <dgm:spPr/>
    </dgm:pt>
    <dgm:pt modelId="{3F25557B-728A-8A41-8723-A0E03E3AD06E}" type="pres">
      <dgm:prSet presAssocID="{C947C111-DAC6-BD46-A5D9-2CEB5350FC50}" presName="circ5Tx" presStyleLbl="revTx" presStyleIdx="0" presStyleCnt="0">
        <dgm:presLayoutVars>
          <dgm:chMax val="0"/>
          <dgm:chPref val="0"/>
          <dgm:bulletEnabled val="1"/>
        </dgm:presLayoutVars>
      </dgm:prSet>
      <dgm:spPr/>
      <dgm:t>
        <a:bodyPr/>
        <a:lstStyle/>
        <a:p>
          <a:endParaRPr lang="en-US"/>
        </a:p>
      </dgm:t>
    </dgm:pt>
    <dgm:pt modelId="{0E7086EA-5275-4E49-9F21-6B98CF1C74ED}" type="pres">
      <dgm:prSet presAssocID="{966A3F50-EAD5-CC4B-AE17-7ABB6BB01AA5}" presName="circ6" presStyleLbl="vennNode1" presStyleIdx="5" presStyleCnt="6"/>
      <dgm:spPr/>
    </dgm:pt>
    <dgm:pt modelId="{3DD4B37C-48AD-AA4C-8336-DAA96ED0A5A9}" type="pres">
      <dgm:prSet presAssocID="{966A3F50-EAD5-CC4B-AE17-7ABB6BB01AA5}" presName="circ6Tx" presStyleLbl="revTx" presStyleIdx="0" presStyleCnt="0">
        <dgm:presLayoutVars>
          <dgm:chMax val="0"/>
          <dgm:chPref val="0"/>
          <dgm:bulletEnabled val="1"/>
        </dgm:presLayoutVars>
      </dgm:prSet>
      <dgm:spPr/>
      <dgm:t>
        <a:bodyPr/>
        <a:lstStyle/>
        <a:p>
          <a:endParaRPr lang="en-US"/>
        </a:p>
      </dgm:t>
    </dgm:pt>
  </dgm:ptLst>
  <dgm:cxnLst>
    <dgm:cxn modelId="{7B9D1671-2FC7-454D-9375-EE9108B5BDC7}" type="presOf" srcId="{F002B225-E23A-0548-9EAC-23B1629FABE6}" destId="{8F20AE20-35C7-814E-883C-811A09D6DB38}" srcOrd="0" destOrd="1" presId="urn:microsoft.com/office/officeart/2005/8/layout/venn1"/>
    <dgm:cxn modelId="{3E1D811C-DAE0-A94A-A682-267DC5EE22F5}" type="presOf" srcId="{98DE12E6-87D7-EC41-A1AA-457BDF77FC62}" destId="{3F87C80C-1DCE-C240-BCD2-86FA077D5D7B}" srcOrd="0" destOrd="1" presId="urn:microsoft.com/office/officeart/2005/8/layout/venn1"/>
    <dgm:cxn modelId="{8D2F055C-E98E-3F47-91B3-91E6816F660B}" type="presOf" srcId="{B6683BE6-59A4-6642-BC36-73F642246235}" destId="{8F20AE20-35C7-814E-883C-811A09D6DB38}" srcOrd="0" destOrd="0" presId="urn:microsoft.com/office/officeart/2005/8/layout/venn1"/>
    <dgm:cxn modelId="{E73AF07D-1F17-7F48-8CEC-CD7A6025B2D5}" srcId="{DEF5F351-5585-F844-A07B-E696A487C01A}" destId="{C947C111-DAC6-BD46-A5D9-2CEB5350FC50}" srcOrd="4" destOrd="0" parTransId="{9238D494-3CFA-2648-AD3C-085BBF60C382}" sibTransId="{CBD2B3B2-2A7B-7E47-A79F-4C5FBA207E92}"/>
    <dgm:cxn modelId="{37EBC8EE-9652-014C-9F74-B6F7F701BFBB}" type="presOf" srcId="{A456E91F-0F26-5743-AC42-2563DA8F2EA1}" destId="{3F87C80C-1DCE-C240-BCD2-86FA077D5D7B}" srcOrd="0" destOrd="0" presId="urn:microsoft.com/office/officeart/2005/8/layout/venn1"/>
    <dgm:cxn modelId="{1A1D5D48-77B1-2B43-9571-BFC1BD3E73AA}" type="presOf" srcId="{966A3F50-EAD5-CC4B-AE17-7ABB6BB01AA5}" destId="{3DD4B37C-48AD-AA4C-8336-DAA96ED0A5A9}" srcOrd="0" destOrd="0" presId="urn:microsoft.com/office/officeart/2005/8/layout/venn1"/>
    <dgm:cxn modelId="{078120FC-9A0A-2B44-A4D9-9DA48338D512}" srcId="{B29E910D-B4F0-7B4C-8A28-5130A42C921C}" destId="{C94081BC-BE36-5F4D-A2E1-78A7ABB9B286}" srcOrd="0" destOrd="0" parTransId="{3AD625E4-F7C9-1C43-B07B-3F9DD6F979D0}" sibTransId="{F28A9E66-1693-9C46-A7B4-05B35B559372}"/>
    <dgm:cxn modelId="{DF8017E2-53C8-CE45-8E22-AC044F15F994}" type="presOf" srcId="{A3A41806-101F-8C40-9B5A-A52908FB7EB2}" destId="{3DD4B37C-48AD-AA4C-8336-DAA96ED0A5A9}" srcOrd="0" destOrd="1" presId="urn:microsoft.com/office/officeart/2005/8/layout/venn1"/>
    <dgm:cxn modelId="{EAF297CD-61DE-AB4E-9AB6-2F06241E96CB}" srcId="{4042BA75-2C29-E944-9ED3-706E8121F6F0}" destId="{BD886AE4-EE34-C046-A8FF-16FA4F9973DC}" srcOrd="0" destOrd="0" parTransId="{FCA441A2-9970-024D-A906-4D8631FC5B81}" sibTransId="{70B78AB2-3EE1-5F4B-862A-305BA258C11B}"/>
    <dgm:cxn modelId="{12CE51AB-28D8-0E4F-9E74-3BFDBE372B14}" type="presOf" srcId="{B29E910D-B4F0-7B4C-8A28-5130A42C921C}" destId="{59C4D06F-FC0F-7A47-BB6E-BEFBB0D75DC9}" srcOrd="0" destOrd="0" presId="urn:microsoft.com/office/officeart/2005/8/layout/venn1"/>
    <dgm:cxn modelId="{C22B0143-7389-6C4B-AB93-CB398FA86643}" type="presOf" srcId="{DEF5F351-5585-F844-A07B-E696A487C01A}" destId="{6E1604DC-701A-CE45-A1A6-CF87CD8D0CEA}" srcOrd="0" destOrd="0" presId="urn:microsoft.com/office/officeart/2005/8/layout/venn1"/>
    <dgm:cxn modelId="{B4334032-091D-8D44-A54B-243C76069331}" srcId="{966A3F50-EAD5-CC4B-AE17-7ABB6BB01AA5}" destId="{A3A41806-101F-8C40-9B5A-A52908FB7EB2}" srcOrd="0" destOrd="0" parTransId="{3233C516-1536-564E-88C0-76FB476F2409}" sibTransId="{E0640A04-609C-DC45-B649-A2CCFE55D23F}"/>
    <dgm:cxn modelId="{196D1B5E-9F22-F24F-B51C-56351D3901BA}" srcId="{DEF5F351-5585-F844-A07B-E696A487C01A}" destId="{966A3F50-EAD5-CC4B-AE17-7ABB6BB01AA5}" srcOrd="5" destOrd="0" parTransId="{8A4F49CD-DB3A-6B46-8718-7736BD0D989F}" sibTransId="{D8913D5F-598E-F64C-96D9-5EEFAA2F9EB3}"/>
    <dgm:cxn modelId="{49D3CB76-C1E5-454A-8966-41CB8E908E24}" type="presOf" srcId="{4042BA75-2C29-E944-9ED3-706E8121F6F0}" destId="{4BC27FFF-9A5C-E74B-BA14-44B0609FD41D}" srcOrd="0" destOrd="0" presId="urn:microsoft.com/office/officeart/2005/8/layout/venn1"/>
    <dgm:cxn modelId="{EE80FF37-DB8B-FA45-BB1F-4A2E66B3A69E}" type="presOf" srcId="{C94081BC-BE36-5F4D-A2E1-78A7ABB9B286}" destId="{59C4D06F-FC0F-7A47-BB6E-BEFBB0D75DC9}" srcOrd="0" destOrd="1" presId="urn:microsoft.com/office/officeart/2005/8/layout/venn1"/>
    <dgm:cxn modelId="{BD37B9BC-D5CC-8640-9662-5D3B16F090A1}" srcId="{DEF5F351-5585-F844-A07B-E696A487C01A}" destId="{4042BA75-2C29-E944-9ED3-706E8121F6F0}" srcOrd="3" destOrd="0" parTransId="{469A362A-3955-2146-B111-6CE575595BED}" sibTransId="{FF18277A-4E00-2942-B58B-F21CF7E39142}"/>
    <dgm:cxn modelId="{EBEB2CF6-7D67-4A4D-A793-8491977A9CFC}" srcId="{DEF5F351-5585-F844-A07B-E696A487C01A}" destId="{B29E910D-B4F0-7B4C-8A28-5130A42C921C}" srcOrd="1" destOrd="0" parTransId="{B027C97E-1380-6446-B0CD-02E90BBA1A31}" sibTransId="{467F72BD-DF32-2340-A2AA-D5940AC8F6EC}"/>
    <dgm:cxn modelId="{47D99BCC-E6CF-EF47-802C-52C4CD617435}" srcId="{DEF5F351-5585-F844-A07B-E696A487C01A}" destId="{B6683BE6-59A4-6642-BC36-73F642246235}" srcOrd="2" destOrd="0" parTransId="{56F7D97B-1FD5-0340-9ABE-C425A98A6B3E}" sibTransId="{554B3C4E-00A7-BB4E-BE7B-7EB07B241666}"/>
    <dgm:cxn modelId="{07E353FB-1E0C-0A4D-A2F1-BE9630DDE7F7}" type="presOf" srcId="{BD886AE4-EE34-C046-A8FF-16FA4F9973DC}" destId="{4BC27FFF-9A5C-E74B-BA14-44B0609FD41D}" srcOrd="0" destOrd="1" presId="urn:microsoft.com/office/officeart/2005/8/layout/venn1"/>
    <dgm:cxn modelId="{C4238D17-8936-874A-9051-6AFAC998C3C8}" srcId="{C947C111-DAC6-BD46-A5D9-2CEB5350FC50}" destId="{75406955-A3F6-D747-AC69-3ADDEAA1BB65}" srcOrd="0" destOrd="0" parTransId="{77FF4CBC-F458-434A-9568-C211DD152807}" sibTransId="{C6F42D65-7E82-F94A-B1C2-22EEFEE0CD88}"/>
    <dgm:cxn modelId="{D65FAEAB-986E-4B43-A99A-F24E884F23EC}" srcId="{B6683BE6-59A4-6642-BC36-73F642246235}" destId="{F002B225-E23A-0548-9EAC-23B1629FABE6}" srcOrd="0" destOrd="0" parTransId="{00642D6B-75D9-764B-86E4-203C26CD1290}" sibTransId="{9DA12705-5FC3-4F45-B77B-88A6098C04B9}"/>
    <dgm:cxn modelId="{FC7F1C26-C8A7-054C-B102-EB9397812014}" type="presOf" srcId="{75406955-A3F6-D747-AC69-3ADDEAA1BB65}" destId="{3F25557B-728A-8A41-8723-A0E03E3AD06E}" srcOrd="0" destOrd="1" presId="urn:microsoft.com/office/officeart/2005/8/layout/venn1"/>
    <dgm:cxn modelId="{5B843515-1FD3-3E4E-9105-8A6733A718AD}" srcId="{DEF5F351-5585-F844-A07B-E696A487C01A}" destId="{A456E91F-0F26-5743-AC42-2563DA8F2EA1}" srcOrd="0" destOrd="0" parTransId="{FCC2C584-DA90-C742-A4FA-BC4101BC711A}" sibTransId="{63A1213B-298E-B74A-80BB-4122BCBE2BDB}"/>
    <dgm:cxn modelId="{8464C2D7-B1A2-5446-87D2-2411BA437F90}" type="presOf" srcId="{C947C111-DAC6-BD46-A5D9-2CEB5350FC50}" destId="{3F25557B-728A-8A41-8723-A0E03E3AD06E}" srcOrd="0" destOrd="0" presId="urn:microsoft.com/office/officeart/2005/8/layout/venn1"/>
    <dgm:cxn modelId="{4ADC3DE7-6DFA-F945-9B77-68E24A378818}" srcId="{A456E91F-0F26-5743-AC42-2563DA8F2EA1}" destId="{98DE12E6-87D7-EC41-A1AA-457BDF77FC62}" srcOrd="0" destOrd="0" parTransId="{DEAF5261-6184-FD45-B413-C5066A356713}" sibTransId="{8A4B8801-826A-2D48-9E4A-7E7F6247AA53}"/>
    <dgm:cxn modelId="{47168F5C-2C2B-F84D-8B17-53770B24CDB7}" type="presParOf" srcId="{6E1604DC-701A-CE45-A1A6-CF87CD8D0CEA}" destId="{D155B6F4-9836-2A46-8377-DF859B1D5CB9}" srcOrd="0" destOrd="0" presId="urn:microsoft.com/office/officeart/2005/8/layout/venn1"/>
    <dgm:cxn modelId="{726E9FDB-7C7C-A749-ACF1-043FAEEC840D}" type="presParOf" srcId="{6E1604DC-701A-CE45-A1A6-CF87CD8D0CEA}" destId="{3F87C80C-1DCE-C240-BCD2-86FA077D5D7B}" srcOrd="1" destOrd="0" presId="urn:microsoft.com/office/officeart/2005/8/layout/venn1"/>
    <dgm:cxn modelId="{C464A78A-3EE7-AC48-ADAC-5ACEF6331824}" type="presParOf" srcId="{6E1604DC-701A-CE45-A1A6-CF87CD8D0CEA}" destId="{20A43846-AC94-5F4B-9F4A-0A8C5964DFDD}" srcOrd="2" destOrd="0" presId="urn:microsoft.com/office/officeart/2005/8/layout/venn1"/>
    <dgm:cxn modelId="{8E811387-2141-CC47-BA06-31F9CE915B36}" type="presParOf" srcId="{6E1604DC-701A-CE45-A1A6-CF87CD8D0CEA}" destId="{59C4D06F-FC0F-7A47-BB6E-BEFBB0D75DC9}" srcOrd="3" destOrd="0" presId="urn:microsoft.com/office/officeart/2005/8/layout/venn1"/>
    <dgm:cxn modelId="{A836E1B6-1FF2-3349-B4F9-3249CCD1511E}" type="presParOf" srcId="{6E1604DC-701A-CE45-A1A6-CF87CD8D0CEA}" destId="{3A4DC6E4-B276-AC4B-8EA2-E2CD39063379}" srcOrd="4" destOrd="0" presId="urn:microsoft.com/office/officeart/2005/8/layout/venn1"/>
    <dgm:cxn modelId="{6DBCD5DE-BE7E-B34F-B1D9-CC62B09DEE38}" type="presParOf" srcId="{6E1604DC-701A-CE45-A1A6-CF87CD8D0CEA}" destId="{8F20AE20-35C7-814E-883C-811A09D6DB38}" srcOrd="5" destOrd="0" presId="urn:microsoft.com/office/officeart/2005/8/layout/venn1"/>
    <dgm:cxn modelId="{9E091786-D9E3-6B4E-A08F-9551F42F5737}" type="presParOf" srcId="{6E1604DC-701A-CE45-A1A6-CF87CD8D0CEA}" destId="{1224F15C-D823-6045-AE53-139C0E326D46}" srcOrd="6" destOrd="0" presId="urn:microsoft.com/office/officeart/2005/8/layout/venn1"/>
    <dgm:cxn modelId="{30CDE188-2D55-684D-B3A7-B41B5FC24C7A}" type="presParOf" srcId="{6E1604DC-701A-CE45-A1A6-CF87CD8D0CEA}" destId="{4BC27FFF-9A5C-E74B-BA14-44B0609FD41D}" srcOrd="7" destOrd="0" presId="urn:microsoft.com/office/officeart/2005/8/layout/venn1"/>
    <dgm:cxn modelId="{4BE9D9F9-7D8F-B543-9169-F833EE55CD2E}" type="presParOf" srcId="{6E1604DC-701A-CE45-A1A6-CF87CD8D0CEA}" destId="{02F9BD80-CEA1-454E-9751-831F29ACB821}" srcOrd="8" destOrd="0" presId="urn:microsoft.com/office/officeart/2005/8/layout/venn1"/>
    <dgm:cxn modelId="{A0DE0C59-3261-154C-88E4-44B4DBC96449}" type="presParOf" srcId="{6E1604DC-701A-CE45-A1A6-CF87CD8D0CEA}" destId="{3F25557B-728A-8A41-8723-A0E03E3AD06E}" srcOrd="9" destOrd="0" presId="urn:microsoft.com/office/officeart/2005/8/layout/venn1"/>
    <dgm:cxn modelId="{98F43069-38A6-3240-9E90-36017BAC7D16}" type="presParOf" srcId="{6E1604DC-701A-CE45-A1A6-CF87CD8D0CEA}" destId="{0E7086EA-5275-4E49-9F21-6B98CF1C74ED}" srcOrd="10" destOrd="0" presId="urn:microsoft.com/office/officeart/2005/8/layout/venn1"/>
    <dgm:cxn modelId="{58EA9BDB-5E26-2044-83D2-88E551FA008B}" type="presParOf" srcId="{6E1604DC-701A-CE45-A1A6-CF87CD8D0CEA}" destId="{3DD4B37C-48AD-AA4C-8336-DAA96ED0A5A9}" srcOrd="11"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EA50AE-D26A-4B3F-A45A-C91B64965A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2FFAF8-A763-4D72-B74C-16AABB39C4BE}">
      <dgm:prSet phldrT="[Text]"/>
      <dgm:spPr/>
      <dgm:t>
        <a:bodyPr/>
        <a:lstStyle/>
        <a:p>
          <a:r>
            <a:rPr kumimoji="1" lang="en-US" dirty="0" smtClean="0"/>
            <a:t>3 layers of ATM processing causes delay</a:t>
          </a:r>
          <a:endParaRPr lang="en-US" dirty="0"/>
        </a:p>
      </dgm:t>
    </dgm:pt>
    <dgm:pt modelId="{F8C4D7C0-B5E6-4C8B-887D-EE930B5FBB9C}" type="parTrans" cxnId="{0ECD47A5-C4F1-4C1E-B827-DF44772B1FB1}">
      <dgm:prSet/>
      <dgm:spPr/>
      <dgm:t>
        <a:bodyPr/>
        <a:lstStyle/>
        <a:p>
          <a:endParaRPr lang="en-US"/>
        </a:p>
      </dgm:t>
    </dgm:pt>
    <dgm:pt modelId="{B420D70A-02D8-4242-9A04-BBA3D0A570DB}" type="sibTrans" cxnId="{0ECD47A5-C4F1-4C1E-B827-DF44772B1FB1}">
      <dgm:prSet/>
      <dgm:spPr/>
      <dgm:t>
        <a:bodyPr/>
        <a:lstStyle/>
        <a:p>
          <a:endParaRPr lang="en-US"/>
        </a:p>
      </dgm:t>
    </dgm:pt>
    <dgm:pt modelId="{2435FF0A-8658-4403-8BFC-8324FC9042E9}">
      <dgm:prSet phldrT="[Text]"/>
      <dgm:spPr/>
      <dgm:t>
        <a:bodyPr/>
        <a:lstStyle/>
        <a:p>
          <a:r>
            <a:rPr kumimoji="1" lang="en-US" dirty="0" smtClean="0"/>
            <a:t>interleaving cells from different connections</a:t>
          </a:r>
          <a:endParaRPr lang="en-US" dirty="0"/>
        </a:p>
      </dgm:t>
    </dgm:pt>
    <dgm:pt modelId="{44085C59-9874-4D19-B690-8063B34D32E9}" type="parTrans" cxnId="{B2862384-90B7-46FD-A520-0E3BA82785EB}">
      <dgm:prSet/>
      <dgm:spPr/>
      <dgm:t>
        <a:bodyPr/>
        <a:lstStyle/>
        <a:p>
          <a:endParaRPr lang="en-US"/>
        </a:p>
      </dgm:t>
    </dgm:pt>
    <dgm:pt modelId="{B7767575-4A3D-404E-8AD9-24AD7EA4E258}" type="sibTrans" cxnId="{B2862384-90B7-46FD-A520-0E3BA82785EB}">
      <dgm:prSet/>
      <dgm:spPr/>
      <dgm:t>
        <a:bodyPr/>
        <a:lstStyle/>
        <a:p>
          <a:endParaRPr lang="en-US"/>
        </a:p>
      </dgm:t>
    </dgm:pt>
    <dgm:pt modelId="{4C3192F5-EFBE-4299-BA0A-A8D1D7749399}">
      <dgm:prSet/>
      <dgm:spPr/>
      <dgm:t>
        <a:bodyPr/>
        <a:lstStyle/>
        <a:p>
          <a:r>
            <a:rPr kumimoji="1" lang="en-US" dirty="0" smtClean="0"/>
            <a:t>operation and maintenance cell interleaving</a:t>
          </a:r>
          <a:endParaRPr kumimoji="1" lang="en-US" dirty="0"/>
        </a:p>
      </dgm:t>
    </dgm:pt>
    <dgm:pt modelId="{E5039C99-67EF-4199-947F-3ED973503F37}" type="parTrans" cxnId="{7D7442FC-98FE-4F2A-BA9D-F0F23DF8C7AA}">
      <dgm:prSet/>
      <dgm:spPr/>
      <dgm:t>
        <a:bodyPr/>
        <a:lstStyle/>
        <a:p>
          <a:endParaRPr lang="en-US"/>
        </a:p>
      </dgm:t>
    </dgm:pt>
    <dgm:pt modelId="{F5F59C52-00F7-4EA9-BFA9-8AFFF802794D}" type="sibTrans" cxnId="{7D7442FC-98FE-4F2A-BA9D-F0F23DF8C7AA}">
      <dgm:prSet/>
      <dgm:spPr/>
      <dgm:t>
        <a:bodyPr/>
        <a:lstStyle/>
        <a:p>
          <a:endParaRPr lang="en-US"/>
        </a:p>
      </dgm:t>
    </dgm:pt>
    <dgm:pt modelId="{F59ADF21-9EBF-4B98-9C2C-9E5C54D23EC2}">
      <dgm:prSet/>
      <dgm:spPr/>
      <dgm:t>
        <a:bodyPr/>
        <a:lstStyle/>
        <a:p>
          <a:r>
            <a:rPr kumimoji="1" lang="en-US" dirty="0" smtClean="0"/>
            <a:t>if using synchronous digital hierarchy frames, these are inserted at physical layer</a:t>
          </a:r>
          <a:endParaRPr lang="en-US" dirty="0"/>
        </a:p>
      </dgm:t>
    </dgm:pt>
    <dgm:pt modelId="{7F0E7DF0-D99F-4745-9F80-4020C9C76166}" type="parTrans" cxnId="{CC6F97E1-FB03-47AB-B942-E774BB9A7122}">
      <dgm:prSet/>
      <dgm:spPr/>
      <dgm:t>
        <a:bodyPr/>
        <a:lstStyle/>
        <a:p>
          <a:endParaRPr lang="en-US"/>
        </a:p>
      </dgm:t>
    </dgm:pt>
    <dgm:pt modelId="{30D21C24-7007-4B18-891E-B893AFB2AB14}" type="sibTrans" cxnId="{CC6F97E1-FB03-47AB-B942-E774BB9A7122}">
      <dgm:prSet/>
      <dgm:spPr/>
      <dgm:t>
        <a:bodyPr/>
        <a:lstStyle/>
        <a:p>
          <a:endParaRPr lang="en-US"/>
        </a:p>
      </dgm:t>
    </dgm:pt>
    <dgm:pt modelId="{F34DA613-A259-4F59-9EAA-2051A093E393}" type="pres">
      <dgm:prSet presAssocID="{FDEA50AE-D26A-4B3F-A45A-C91B64965AA6}" presName="linear" presStyleCnt="0">
        <dgm:presLayoutVars>
          <dgm:animLvl val="lvl"/>
          <dgm:resizeHandles val="exact"/>
        </dgm:presLayoutVars>
      </dgm:prSet>
      <dgm:spPr/>
      <dgm:t>
        <a:bodyPr/>
        <a:lstStyle/>
        <a:p>
          <a:endParaRPr lang="en-US"/>
        </a:p>
      </dgm:t>
    </dgm:pt>
    <dgm:pt modelId="{087E53E7-2FE5-4E5D-B564-DC1985674C08}" type="pres">
      <dgm:prSet presAssocID="{8B2FFAF8-A763-4D72-B74C-16AABB39C4BE}" presName="parentText" presStyleLbl="node1" presStyleIdx="0" presStyleCnt="1" custLinFactNeighborY="-117">
        <dgm:presLayoutVars>
          <dgm:chMax val="0"/>
          <dgm:bulletEnabled val="1"/>
        </dgm:presLayoutVars>
      </dgm:prSet>
      <dgm:spPr/>
      <dgm:t>
        <a:bodyPr/>
        <a:lstStyle/>
        <a:p>
          <a:endParaRPr lang="en-US"/>
        </a:p>
      </dgm:t>
    </dgm:pt>
    <dgm:pt modelId="{56327C62-4DED-457E-A0B1-CC83756CE4FA}" type="pres">
      <dgm:prSet presAssocID="{8B2FFAF8-A763-4D72-B74C-16AABB39C4BE}" presName="childText" presStyleLbl="revTx" presStyleIdx="0" presStyleCnt="1">
        <dgm:presLayoutVars>
          <dgm:bulletEnabled val="1"/>
        </dgm:presLayoutVars>
      </dgm:prSet>
      <dgm:spPr/>
      <dgm:t>
        <a:bodyPr/>
        <a:lstStyle/>
        <a:p>
          <a:endParaRPr lang="en-US"/>
        </a:p>
      </dgm:t>
    </dgm:pt>
  </dgm:ptLst>
  <dgm:cxnLst>
    <dgm:cxn modelId="{0ECD47A5-C4F1-4C1E-B827-DF44772B1FB1}" srcId="{FDEA50AE-D26A-4B3F-A45A-C91B64965AA6}" destId="{8B2FFAF8-A763-4D72-B74C-16AABB39C4BE}" srcOrd="0" destOrd="0" parTransId="{F8C4D7C0-B5E6-4C8B-887D-EE930B5FBB9C}" sibTransId="{B420D70A-02D8-4242-9A04-BBA3D0A570DB}"/>
    <dgm:cxn modelId="{C2B13254-7644-4F44-962B-F24FEBE4978F}" type="presOf" srcId="{2435FF0A-8658-4403-8BFC-8324FC9042E9}" destId="{56327C62-4DED-457E-A0B1-CC83756CE4FA}" srcOrd="0" destOrd="0" presId="urn:microsoft.com/office/officeart/2005/8/layout/vList2"/>
    <dgm:cxn modelId="{CC6F97E1-FB03-47AB-B942-E774BB9A7122}" srcId="{8B2FFAF8-A763-4D72-B74C-16AABB39C4BE}" destId="{F59ADF21-9EBF-4B98-9C2C-9E5C54D23EC2}" srcOrd="2" destOrd="0" parTransId="{7F0E7DF0-D99F-4745-9F80-4020C9C76166}" sibTransId="{30D21C24-7007-4B18-891E-B893AFB2AB14}"/>
    <dgm:cxn modelId="{76866590-1C7E-4671-84D6-D374B4488A71}" type="presOf" srcId="{4C3192F5-EFBE-4299-BA0A-A8D1D7749399}" destId="{56327C62-4DED-457E-A0B1-CC83756CE4FA}" srcOrd="0" destOrd="1" presId="urn:microsoft.com/office/officeart/2005/8/layout/vList2"/>
    <dgm:cxn modelId="{1D57E01A-0EC6-4166-ACEA-91EC30BEB855}" type="presOf" srcId="{8B2FFAF8-A763-4D72-B74C-16AABB39C4BE}" destId="{087E53E7-2FE5-4E5D-B564-DC1985674C08}" srcOrd="0" destOrd="0" presId="urn:microsoft.com/office/officeart/2005/8/layout/vList2"/>
    <dgm:cxn modelId="{C7BB5C11-ABFF-4952-829A-ABA752BAB102}" type="presOf" srcId="{FDEA50AE-D26A-4B3F-A45A-C91B64965AA6}" destId="{F34DA613-A259-4F59-9EAA-2051A093E393}" srcOrd="0" destOrd="0" presId="urn:microsoft.com/office/officeart/2005/8/layout/vList2"/>
    <dgm:cxn modelId="{B2862384-90B7-46FD-A520-0E3BA82785EB}" srcId="{8B2FFAF8-A763-4D72-B74C-16AABB39C4BE}" destId="{2435FF0A-8658-4403-8BFC-8324FC9042E9}" srcOrd="0" destOrd="0" parTransId="{44085C59-9874-4D19-B690-8063B34D32E9}" sibTransId="{B7767575-4A3D-404E-8AD9-24AD7EA4E258}"/>
    <dgm:cxn modelId="{7D7442FC-98FE-4F2A-BA9D-F0F23DF8C7AA}" srcId="{8B2FFAF8-A763-4D72-B74C-16AABB39C4BE}" destId="{4C3192F5-EFBE-4299-BA0A-A8D1D7749399}" srcOrd="1" destOrd="0" parTransId="{E5039C99-67EF-4199-947F-3ED973503F37}" sibTransId="{F5F59C52-00F7-4EA9-BFA9-8AFFF802794D}"/>
    <dgm:cxn modelId="{CCF74E26-8753-4378-A727-FEF5D14B36C8}" type="presOf" srcId="{F59ADF21-9EBF-4B98-9C2C-9E5C54D23EC2}" destId="{56327C62-4DED-457E-A0B1-CC83756CE4FA}" srcOrd="0" destOrd="2" presId="urn:microsoft.com/office/officeart/2005/8/layout/vList2"/>
    <dgm:cxn modelId="{B76FD8C0-998F-491C-9BEE-AAE482C2DF3B}" type="presParOf" srcId="{F34DA613-A259-4F59-9EAA-2051A093E393}" destId="{087E53E7-2FE5-4E5D-B564-DC1985674C08}" srcOrd="0" destOrd="0" presId="urn:microsoft.com/office/officeart/2005/8/layout/vList2"/>
    <dgm:cxn modelId="{05E7FC25-7694-491B-9AAC-05D12D32A796}" type="presParOf" srcId="{F34DA613-A259-4F59-9EAA-2051A093E393}" destId="{56327C62-4DED-457E-A0B1-CC83756CE4FA}"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6524E9-CFDB-4AEE-BA0C-1A9CE8145C46}" type="doc">
      <dgm:prSet loTypeId="urn:microsoft.com/office/officeart/2005/8/layout/hierarchy1" loCatId="hierarchy" qsTypeId="urn:microsoft.com/office/officeart/2005/8/quickstyle/3d7" qsCatId="3D" csTypeId="urn:microsoft.com/office/officeart/2005/8/colors/accent1_2" csCatId="accent1" phldr="1"/>
      <dgm:spPr/>
      <dgm:t>
        <a:bodyPr/>
        <a:lstStyle/>
        <a:p>
          <a:endParaRPr lang="en-US"/>
        </a:p>
      </dgm:t>
    </dgm:pt>
    <dgm:pt modelId="{6E2FFE99-B375-49AF-A770-DC9336F14AD3}">
      <dgm:prSet phldrT="[Text]"/>
      <dgm:spPr/>
      <dgm:t>
        <a:bodyPr/>
        <a:lstStyle/>
        <a:p>
          <a:r>
            <a:rPr kumimoji="1" lang="en-US" b="1" i="0" dirty="0" smtClean="0"/>
            <a:t>separate traffic flow according to service characteristics on a virtual path</a:t>
          </a:r>
          <a:endParaRPr lang="en-US" b="1" i="0" dirty="0"/>
        </a:p>
      </dgm:t>
    </dgm:pt>
    <dgm:pt modelId="{DE0FBF0D-DFF4-4A3D-B094-0DAFEAFEE271}" type="parTrans" cxnId="{D7811FEB-ED74-40BF-BB1B-C92D99925A8B}">
      <dgm:prSet/>
      <dgm:spPr/>
      <dgm:t>
        <a:bodyPr/>
        <a:lstStyle/>
        <a:p>
          <a:endParaRPr lang="en-US"/>
        </a:p>
      </dgm:t>
    </dgm:pt>
    <dgm:pt modelId="{0D241B6A-D1AC-4663-A54C-C1BEE752E625}" type="sibTrans" cxnId="{D7811FEB-ED74-40BF-BB1B-C92D99925A8B}">
      <dgm:prSet/>
      <dgm:spPr/>
      <dgm:t>
        <a:bodyPr/>
        <a:lstStyle/>
        <a:p>
          <a:endParaRPr lang="en-US"/>
        </a:p>
      </dgm:t>
    </dgm:pt>
    <dgm:pt modelId="{99B3500A-1712-4440-AF58-46B9E9298AE5}">
      <dgm:prSet phldrT="[Text]"/>
      <dgm:spPr/>
      <dgm:t>
        <a:bodyPr/>
        <a:lstStyle/>
        <a:p>
          <a:r>
            <a:rPr kumimoji="1" lang="en-US" b="1" i="0" baseline="0" dirty="0" smtClean="0"/>
            <a:t>user to user application</a:t>
          </a:r>
          <a:endParaRPr lang="en-US" b="1" i="0" baseline="0" dirty="0"/>
        </a:p>
      </dgm:t>
    </dgm:pt>
    <dgm:pt modelId="{0CD46131-7E05-43EE-9BAE-B07DA4375F17}" type="parTrans" cxnId="{EF300E81-23D8-4F27-AAC6-05ADAF71050C}">
      <dgm:prSet/>
      <dgm:spPr/>
      <dgm:t>
        <a:bodyPr/>
        <a:lstStyle/>
        <a:p>
          <a:endParaRPr lang="en-US" dirty="0"/>
        </a:p>
      </dgm:t>
    </dgm:pt>
    <dgm:pt modelId="{89533D89-1F73-40C5-A3CD-28E514682CBD}" type="sibTrans" cxnId="{EF300E81-23D8-4F27-AAC6-05ADAF71050C}">
      <dgm:prSet/>
      <dgm:spPr/>
      <dgm:t>
        <a:bodyPr/>
        <a:lstStyle/>
        <a:p>
          <a:endParaRPr lang="en-US"/>
        </a:p>
      </dgm:t>
    </dgm:pt>
    <dgm:pt modelId="{B4AA4C96-EFE3-4854-AA86-8A2D7201BCDC}">
      <dgm:prSet phldrT="[Text]"/>
      <dgm:spPr/>
      <dgm:t>
        <a:bodyPr/>
        <a:lstStyle/>
        <a:p>
          <a:r>
            <a:rPr kumimoji="1" lang="en-US" b="1" i="0" dirty="0" smtClean="0"/>
            <a:t>user to network application</a:t>
          </a:r>
          <a:endParaRPr lang="en-US" b="1" i="0" dirty="0"/>
        </a:p>
      </dgm:t>
    </dgm:pt>
    <dgm:pt modelId="{62185F1B-0B33-4818-8F1D-99668A07221A}" type="parTrans" cxnId="{ED6D0D0B-76A6-4BEC-929A-DEE88648015C}">
      <dgm:prSet/>
      <dgm:spPr/>
      <dgm:t>
        <a:bodyPr/>
        <a:lstStyle/>
        <a:p>
          <a:endParaRPr lang="en-US" dirty="0"/>
        </a:p>
      </dgm:t>
    </dgm:pt>
    <dgm:pt modelId="{DB6340C8-FF77-4D52-B3F5-17D914367967}" type="sibTrans" cxnId="{ED6D0D0B-76A6-4BEC-929A-DEE88648015C}">
      <dgm:prSet/>
      <dgm:spPr/>
      <dgm:t>
        <a:bodyPr/>
        <a:lstStyle/>
        <a:p>
          <a:endParaRPr lang="en-US"/>
        </a:p>
      </dgm:t>
    </dgm:pt>
    <dgm:pt modelId="{D2E1108F-40A8-436A-8261-38BDD96BA377}">
      <dgm:prSet phldrT="[Text]"/>
      <dgm:spPr/>
      <dgm:t>
        <a:bodyPr/>
        <a:lstStyle/>
        <a:p>
          <a:r>
            <a:rPr kumimoji="1" lang="en-US" b="1" i="0" dirty="0" smtClean="0"/>
            <a:t>network to network application</a:t>
          </a:r>
          <a:endParaRPr lang="en-US" b="1" i="0" dirty="0"/>
        </a:p>
      </dgm:t>
    </dgm:pt>
    <dgm:pt modelId="{67E4BE7D-9942-41E9-AF7F-48EAC5AA1F43}" type="parTrans" cxnId="{F8423350-C109-48BC-A67D-F1CD8A7B1800}">
      <dgm:prSet/>
      <dgm:spPr/>
      <dgm:t>
        <a:bodyPr/>
        <a:lstStyle/>
        <a:p>
          <a:endParaRPr lang="en-US" dirty="0"/>
        </a:p>
      </dgm:t>
    </dgm:pt>
    <dgm:pt modelId="{2E25AF07-AD6A-444E-A060-DB599F6A039E}" type="sibTrans" cxnId="{F8423350-C109-48BC-A67D-F1CD8A7B1800}">
      <dgm:prSet/>
      <dgm:spPr/>
      <dgm:t>
        <a:bodyPr/>
        <a:lstStyle/>
        <a:p>
          <a:endParaRPr lang="en-US"/>
        </a:p>
      </dgm:t>
    </dgm:pt>
    <dgm:pt modelId="{34B0EC83-342A-4A0F-ACF1-DFE85ABDF5F9}" type="pres">
      <dgm:prSet presAssocID="{1E6524E9-CFDB-4AEE-BA0C-1A9CE8145C46}" presName="hierChild1" presStyleCnt="0">
        <dgm:presLayoutVars>
          <dgm:chPref val="1"/>
          <dgm:dir/>
          <dgm:animOne val="branch"/>
          <dgm:animLvl val="lvl"/>
          <dgm:resizeHandles/>
        </dgm:presLayoutVars>
      </dgm:prSet>
      <dgm:spPr/>
      <dgm:t>
        <a:bodyPr/>
        <a:lstStyle/>
        <a:p>
          <a:endParaRPr lang="en-US"/>
        </a:p>
      </dgm:t>
    </dgm:pt>
    <dgm:pt modelId="{98294F5C-340A-4B1A-85DA-CDE3EF42ED24}" type="pres">
      <dgm:prSet presAssocID="{6E2FFE99-B375-49AF-A770-DC9336F14AD3}" presName="hierRoot1" presStyleCnt="0"/>
      <dgm:spPr/>
    </dgm:pt>
    <dgm:pt modelId="{A27EDEC9-0AEA-4B7F-9FEE-CBDBE3770714}" type="pres">
      <dgm:prSet presAssocID="{6E2FFE99-B375-49AF-A770-DC9336F14AD3}" presName="composite" presStyleCnt="0"/>
      <dgm:spPr/>
    </dgm:pt>
    <dgm:pt modelId="{B722C958-ECFB-4E64-A3F8-B7FD592EB0DC}" type="pres">
      <dgm:prSet presAssocID="{6E2FFE99-B375-49AF-A770-DC9336F14AD3}" presName="background" presStyleLbl="node0" presStyleIdx="0" presStyleCnt="1"/>
      <dgm:spPr/>
    </dgm:pt>
    <dgm:pt modelId="{30C70468-171E-465A-9F35-23FB6A13C028}" type="pres">
      <dgm:prSet presAssocID="{6E2FFE99-B375-49AF-A770-DC9336F14AD3}" presName="text" presStyleLbl="fgAcc0" presStyleIdx="0" presStyleCnt="1" custScaleX="266600" custScaleY="183394" custLinFactY="-2768" custLinFactNeighborX="-1750" custLinFactNeighborY="-100000">
        <dgm:presLayoutVars>
          <dgm:chPref val="3"/>
        </dgm:presLayoutVars>
      </dgm:prSet>
      <dgm:spPr/>
      <dgm:t>
        <a:bodyPr/>
        <a:lstStyle/>
        <a:p>
          <a:endParaRPr lang="en-US"/>
        </a:p>
      </dgm:t>
    </dgm:pt>
    <dgm:pt modelId="{5E44B574-4E55-491E-830C-2556A22BDD3B}" type="pres">
      <dgm:prSet presAssocID="{6E2FFE99-B375-49AF-A770-DC9336F14AD3}" presName="hierChild2" presStyleCnt="0"/>
      <dgm:spPr/>
    </dgm:pt>
    <dgm:pt modelId="{388B0F8D-C069-4456-BDFF-13C577244696}" type="pres">
      <dgm:prSet presAssocID="{0CD46131-7E05-43EE-9BAE-B07DA4375F17}" presName="Name10" presStyleLbl="parChTrans1D2" presStyleIdx="0" presStyleCnt="3"/>
      <dgm:spPr/>
      <dgm:t>
        <a:bodyPr/>
        <a:lstStyle/>
        <a:p>
          <a:endParaRPr lang="en-US"/>
        </a:p>
      </dgm:t>
    </dgm:pt>
    <dgm:pt modelId="{DBF59D5D-18C0-4093-BB46-4DDA681F6C96}" type="pres">
      <dgm:prSet presAssocID="{99B3500A-1712-4440-AF58-46B9E9298AE5}" presName="hierRoot2" presStyleCnt="0"/>
      <dgm:spPr/>
    </dgm:pt>
    <dgm:pt modelId="{F406ADDE-9810-4408-9A2E-D0B8F3574FE1}" type="pres">
      <dgm:prSet presAssocID="{99B3500A-1712-4440-AF58-46B9E9298AE5}" presName="composite2" presStyleCnt="0"/>
      <dgm:spPr/>
    </dgm:pt>
    <dgm:pt modelId="{7F5B90E8-F598-44A8-AB5B-10FCCFEE3245}" type="pres">
      <dgm:prSet presAssocID="{99B3500A-1712-4440-AF58-46B9E9298AE5}" presName="background2" presStyleLbl="node2" presStyleIdx="0" presStyleCnt="3"/>
      <dgm:spPr/>
    </dgm:pt>
    <dgm:pt modelId="{93EAB56B-AA0D-4E9F-B4A6-9045A60CB68C}" type="pres">
      <dgm:prSet presAssocID="{99B3500A-1712-4440-AF58-46B9E9298AE5}" presName="text2" presStyleLbl="fgAcc2" presStyleIdx="0" presStyleCnt="3" custScaleX="126366" custScaleY="274306" custLinFactNeighborX="11318" custLinFactNeighborY="-1221">
        <dgm:presLayoutVars>
          <dgm:chPref val="3"/>
        </dgm:presLayoutVars>
      </dgm:prSet>
      <dgm:spPr/>
      <dgm:t>
        <a:bodyPr/>
        <a:lstStyle/>
        <a:p>
          <a:endParaRPr lang="en-US"/>
        </a:p>
      </dgm:t>
    </dgm:pt>
    <dgm:pt modelId="{2570BBBF-E6EC-4E4A-9883-8244BE4AA1A1}" type="pres">
      <dgm:prSet presAssocID="{99B3500A-1712-4440-AF58-46B9E9298AE5}" presName="hierChild3" presStyleCnt="0"/>
      <dgm:spPr/>
    </dgm:pt>
    <dgm:pt modelId="{E4B05A20-7100-464B-8AC9-0296548DC77A}" type="pres">
      <dgm:prSet presAssocID="{62185F1B-0B33-4818-8F1D-99668A07221A}" presName="Name10" presStyleLbl="parChTrans1D2" presStyleIdx="1" presStyleCnt="3"/>
      <dgm:spPr/>
      <dgm:t>
        <a:bodyPr/>
        <a:lstStyle/>
        <a:p>
          <a:endParaRPr lang="en-US"/>
        </a:p>
      </dgm:t>
    </dgm:pt>
    <dgm:pt modelId="{5757CF39-A121-449C-94CC-540208BC9AE0}" type="pres">
      <dgm:prSet presAssocID="{B4AA4C96-EFE3-4854-AA86-8A2D7201BCDC}" presName="hierRoot2" presStyleCnt="0"/>
      <dgm:spPr/>
    </dgm:pt>
    <dgm:pt modelId="{2C093F9B-7E81-4E85-B921-09ED14CEEB4A}" type="pres">
      <dgm:prSet presAssocID="{B4AA4C96-EFE3-4854-AA86-8A2D7201BCDC}" presName="composite2" presStyleCnt="0"/>
      <dgm:spPr/>
    </dgm:pt>
    <dgm:pt modelId="{75DC28D7-FA72-42F4-88AD-686A2F4ABE89}" type="pres">
      <dgm:prSet presAssocID="{B4AA4C96-EFE3-4854-AA86-8A2D7201BCDC}" presName="background2" presStyleLbl="node2" presStyleIdx="1" presStyleCnt="3"/>
      <dgm:spPr/>
    </dgm:pt>
    <dgm:pt modelId="{AC00D4F6-08E3-4F10-B675-6D1A5F50F4C0}" type="pres">
      <dgm:prSet presAssocID="{B4AA4C96-EFE3-4854-AA86-8A2D7201BCDC}" presName="text2" presStyleLbl="fgAcc2" presStyleIdx="1" presStyleCnt="3" custScaleX="119865" custScaleY="245096" custLinFactNeighborX="4599" custLinFactNeighborY="4288">
        <dgm:presLayoutVars>
          <dgm:chPref val="3"/>
        </dgm:presLayoutVars>
      </dgm:prSet>
      <dgm:spPr/>
      <dgm:t>
        <a:bodyPr/>
        <a:lstStyle/>
        <a:p>
          <a:endParaRPr lang="en-US"/>
        </a:p>
      </dgm:t>
    </dgm:pt>
    <dgm:pt modelId="{9D758ECB-AD03-43A8-A214-08CF7F3415E6}" type="pres">
      <dgm:prSet presAssocID="{B4AA4C96-EFE3-4854-AA86-8A2D7201BCDC}" presName="hierChild3" presStyleCnt="0"/>
      <dgm:spPr/>
    </dgm:pt>
    <dgm:pt modelId="{7FE72AEE-ECF7-4DAA-ABA1-7964B3A5E529}" type="pres">
      <dgm:prSet presAssocID="{67E4BE7D-9942-41E9-AF7F-48EAC5AA1F43}" presName="Name10" presStyleLbl="parChTrans1D2" presStyleIdx="2" presStyleCnt="3"/>
      <dgm:spPr/>
      <dgm:t>
        <a:bodyPr/>
        <a:lstStyle/>
        <a:p>
          <a:endParaRPr lang="en-US"/>
        </a:p>
      </dgm:t>
    </dgm:pt>
    <dgm:pt modelId="{F75AC2C5-CBEB-4FB7-A10E-2AF64A857037}" type="pres">
      <dgm:prSet presAssocID="{D2E1108F-40A8-436A-8261-38BDD96BA377}" presName="hierRoot2" presStyleCnt="0"/>
      <dgm:spPr/>
    </dgm:pt>
    <dgm:pt modelId="{CDDE70C4-E8A9-4652-9E42-FB390CC38B00}" type="pres">
      <dgm:prSet presAssocID="{D2E1108F-40A8-436A-8261-38BDD96BA377}" presName="composite2" presStyleCnt="0"/>
      <dgm:spPr/>
    </dgm:pt>
    <dgm:pt modelId="{A363392C-67CF-4F41-AE2A-3CC13D417A4A}" type="pres">
      <dgm:prSet presAssocID="{D2E1108F-40A8-436A-8261-38BDD96BA377}" presName="background2" presStyleLbl="node2" presStyleIdx="2" presStyleCnt="3"/>
      <dgm:spPr/>
    </dgm:pt>
    <dgm:pt modelId="{CC4C2075-3345-4CB3-8E3D-028A4714157F}" type="pres">
      <dgm:prSet presAssocID="{D2E1108F-40A8-436A-8261-38BDD96BA377}" presName="text2" presStyleLbl="fgAcc2" presStyleIdx="2" presStyleCnt="3" custScaleX="116836" custScaleY="262944" custLinFactNeighborX="2584" custLinFactNeighborY="4288">
        <dgm:presLayoutVars>
          <dgm:chPref val="3"/>
        </dgm:presLayoutVars>
      </dgm:prSet>
      <dgm:spPr/>
      <dgm:t>
        <a:bodyPr/>
        <a:lstStyle/>
        <a:p>
          <a:endParaRPr lang="en-US"/>
        </a:p>
      </dgm:t>
    </dgm:pt>
    <dgm:pt modelId="{74123F2D-2D93-41AF-BAF7-8E6E70DAADE3}" type="pres">
      <dgm:prSet presAssocID="{D2E1108F-40A8-436A-8261-38BDD96BA377}" presName="hierChild3" presStyleCnt="0"/>
      <dgm:spPr/>
    </dgm:pt>
  </dgm:ptLst>
  <dgm:cxnLst>
    <dgm:cxn modelId="{0558FC52-0655-4744-941C-D10F25DFED43}" type="presOf" srcId="{67E4BE7D-9942-41E9-AF7F-48EAC5AA1F43}" destId="{7FE72AEE-ECF7-4DAA-ABA1-7964B3A5E529}" srcOrd="0" destOrd="0" presId="urn:microsoft.com/office/officeart/2005/8/layout/hierarchy1"/>
    <dgm:cxn modelId="{F8423350-C109-48BC-A67D-F1CD8A7B1800}" srcId="{6E2FFE99-B375-49AF-A770-DC9336F14AD3}" destId="{D2E1108F-40A8-436A-8261-38BDD96BA377}" srcOrd="2" destOrd="0" parTransId="{67E4BE7D-9942-41E9-AF7F-48EAC5AA1F43}" sibTransId="{2E25AF07-AD6A-444E-A060-DB599F6A039E}"/>
    <dgm:cxn modelId="{FD87169F-E305-48CB-9546-5E31F4DDCE06}" type="presOf" srcId="{62185F1B-0B33-4818-8F1D-99668A07221A}" destId="{E4B05A20-7100-464B-8AC9-0296548DC77A}" srcOrd="0" destOrd="0" presId="urn:microsoft.com/office/officeart/2005/8/layout/hierarchy1"/>
    <dgm:cxn modelId="{6A714E11-41DF-46FB-B2A2-0AC747E1413A}" type="presOf" srcId="{B4AA4C96-EFE3-4854-AA86-8A2D7201BCDC}" destId="{AC00D4F6-08E3-4F10-B675-6D1A5F50F4C0}" srcOrd="0" destOrd="0" presId="urn:microsoft.com/office/officeart/2005/8/layout/hierarchy1"/>
    <dgm:cxn modelId="{D8AEAC9C-0E54-4EC2-820C-BA8CBDA967C9}" type="presOf" srcId="{6E2FFE99-B375-49AF-A770-DC9336F14AD3}" destId="{30C70468-171E-465A-9F35-23FB6A13C028}" srcOrd="0" destOrd="0" presId="urn:microsoft.com/office/officeart/2005/8/layout/hierarchy1"/>
    <dgm:cxn modelId="{487B040F-133C-4741-9782-AC8D197AD3A0}" type="presOf" srcId="{99B3500A-1712-4440-AF58-46B9E9298AE5}" destId="{93EAB56B-AA0D-4E9F-B4A6-9045A60CB68C}" srcOrd="0" destOrd="0" presId="urn:microsoft.com/office/officeart/2005/8/layout/hierarchy1"/>
    <dgm:cxn modelId="{3B75BCDF-7B1E-4B1A-9FC5-27C02BFC8422}" type="presOf" srcId="{0CD46131-7E05-43EE-9BAE-B07DA4375F17}" destId="{388B0F8D-C069-4456-BDFF-13C577244696}" srcOrd="0" destOrd="0" presId="urn:microsoft.com/office/officeart/2005/8/layout/hierarchy1"/>
    <dgm:cxn modelId="{A11D0D27-DC36-4C68-A041-9A116F611D5C}" type="presOf" srcId="{1E6524E9-CFDB-4AEE-BA0C-1A9CE8145C46}" destId="{34B0EC83-342A-4A0F-ACF1-DFE85ABDF5F9}" srcOrd="0" destOrd="0" presId="urn:microsoft.com/office/officeart/2005/8/layout/hierarchy1"/>
    <dgm:cxn modelId="{ED6D0D0B-76A6-4BEC-929A-DEE88648015C}" srcId="{6E2FFE99-B375-49AF-A770-DC9336F14AD3}" destId="{B4AA4C96-EFE3-4854-AA86-8A2D7201BCDC}" srcOrd="1" destOrd="0" parTransId="{62185F1B-0B33-4818-8F1D-99668A07221A}" sibTransId="{DB6340C8-FF77-4D52-B3F5-17D914367967}"/>
    <dgm:cxn modelId="{D7811FEB-ED74-40BF-BB1B-C92D99925A8B}" srcId="{1E6524E9-CFDB-4AEE-BA0C-1A9CE8145C46}" destId="{6E2FFE99-B375-49AF-A770-DC9336F14AD3}" srcOrd="0" destOrd="0" parTransId="{DE0FBF0D-DFF4-4A3D-B094-0DAFEAFEE271}" sibTransId="{0D241B6A-D1AC-4663-A54C-C1BEE752E625}"/>
    <dgm:cxn modelId="{D775447A-2109-49F9-A4B6-B3202ADCC7CA}" type="presOf" srcId="{D2E1108F-40A8-436A-8261-38BDD96BA377}" destId="{CC4C2075-3345-4CB3-8E3D-028A4714157F}" srcOrd="0" destOrd="0" presId="urn:microsoft.com/office/officeart/2005/8/layout/hierarchy1"/>
    <dgm:cxn modelId="{EF300E81-23D8-4F27-AAC6-05ADAF71050C}" srcId="{6E2FFE99-B375-49AF-A770-DC9336F14AD3}" destId="{99B3500A-1712-4440-AF58-46B9E9298AE5}" srcOrd="0" destOrd="0" parTransId="{0CD46131-7E05-43EE-9BAE-B07DA4375F17}" sibTransId="{89533D89-1F73-40C5-A3CD-28E514682CBD}"/>
    <dgm:cxn modelId="{F8EB00F2-9F81-4862-B0FC-0F2EEE4030A0}" type="presParOf" srcId="{34B0EC83-342A-4A0F-ACF1-DFE85ABDF5F9}" destId="{98294F5C-340A-4B1A-85DA-CDE3EF42ED24}" srcOrd="0" destOrd="0" presId="urn:microsoft.com/office/officeart/2005/8/layout/hierarchy1"/>
    <dgm:cxn modelId="{2A6BD756-BC77-40F5-970E-438DB8CF044F}" type="presParOf" srcId="{98294F5C-340A-4B1A-85DA-CDE3EF42ED24}" destId="{A27EDEC9-0AEA-4B7F-9FEE-CBDBE3770714}" srcOrd="0" destOrd="0" presId="urn:microsoft.com/office/officeart/2005/8/layout/hierarchy1"/>
    <dgm:cxn modelId="{4655DEC4-8EE1-4BAF-A2F0-6783F7B36D3B}" type="presParOf" srcId="{A27EDEC9-0AEA-4B7F-9FEE-CBDBE3770714}" destId="{B722C958-ECFB-4E64-A3F8-B7FD592EB0DC}" srcOrd="0" destOrd="0" presId="urn:microsoft.com/office/officeart/2005/8/layout/hierarchy1"/>
    <dgm:cxn modelId="{618529D8-1A7F-4C84-94DF-F79D3DB0645F}" type="presParOf" srcId="{A27EDEC9-0AEA-4B7F-9FEE-CBDBE3770714}" destId="{30C70468-171E-465A-9F35-23FB6A13C028}" srcOrd="1" destOrd="0" presId="urn:microsoft.com/office/officeart/2005/8/layout/hierarchy1"/>
    <dgm:cxn modelId="{4AA37AB7-6BAF-4883-9C3C-73F328A1B618}" type="presParOf" srcId="{98294F5C-340A-4B1A-85DA-CDE3EF42ED24}" destId="{5E44B574-4E55-491E-830C-2556A22BDD3B}" srcOrd="1" destOrd="0" presId="urn:microsoft.com/office/officeart/2005/8/layout/hierarchy1"/>
    <dgm:cxn modelId="{6F06A10B-1D87-4074-BA89-8AFFE7F08410}" type="presParOf" srcId="{5E44B574-4E55-491E-830C-2556A22BDD3B}" destId="{388B0F8D-C069-4456-BDFF-13C577244696}" srcOrd="0" destOrd="0" presId="urn:microsoft.com/office/officeart/2005/8/layout/hierarchy1"/>
    <dgm:cxn modelId="{54A252E9-254D-445F-9408-8F51DEE2D2C6}" type="presParOf" srcId="{5E44B574-4E55-491E-830C-2556A22BDD3B}" destId="{DBF59D5D-18C0-4093-BB46-4DDA681F6C96}" srcOrd="1" destOrd="0" presId="urn:microsoft.com/office/officeart/2005/8/layout/hierarchy1"/>
    <dgm:cxn modelId="{A0E84C05-5D6D-44B9-AE4A-8448326D94BA}" type="presParOf" srcId="{DBF59D5D-18C0-4093-BB46-4DDA681F6C96}" destId="{F406ADDE-9810-4408-9A2E-D0B8F3574FE1}" srcOrd="0" destOrd="0" presId="urn:microsoft.com/office/officeart/2005/8/layout/hierarchy1"/>
    <dgm:cxn modelId="{941FC0BF-0C12-4B41-83B2-B16CAC31E8A4}" type="presParOf" srcId="{F406ADDE-9810-4408-9A2E-D0B8F3574FE1}" destId="{7F5B90E8-F598-44A8-AB5B-10FCCFEE3245}" srcOrd="0" destOrd="0" presId="urn:microsoft.com/office/officeart/2005/8/layout/hierarchy1"/>
    <dgm:cxn modelId="{F8E0279C-73B7-4343-866E-40BAFBD075D5}" type="presParOf" srcId="{F406ADDE-9810-4408-9A2E-D0B8F3574FE1}" destId="{93EAB56B-AA0D-4E9F-B4A6-9045A60CB68C}" srcOrd="1" destOrd="0" presId="urn:microsoft.com/office/officeart/2005/8/layout/hierarchy1"/>
    <dgm:cxn modelId="{CE87FF64-2FC0-441B-8429-84AC3E5EA4F4}" type="presParOf" srcId="{DBF59D5D-18C0-4093-BB46-4DDA681F6C96}" destId="{2570BBBF-E6EC-4E4A-9883-8244BE4AA1A1}" srcOrd="1" destOrd="0" presId="urn:microsoft.com/office/officeart/2005/8/layout/hierarchy1"/>
    <dgm:cxn modelId="{D950427C-4D32-4FD2-A60D-66E88BE9D79C}" type="presParOf" srcId="{5E44B574-4E55-491E-830C-2556A22BDD3B}" destId="{E4B05A20-7100-464B-8AC9-0296548DC77A}" srcOrd="2" destOrd="0" presId="urn:microsoft.com/office/officeart/2005/8/layout/hierarchy1"/>
    <dgm:cxn modelId="{F536C9BD-B0A9-46CC-B6EC-457DABBEA6CA}" type="presParOf" srcId="{5E44B574-4E55-491E-830C-2556A22BDD3B}" destId="{5757CF39-A121-449C-94CC-540208BC9AE0}" srcOrd="3" destOrd="0" presId="urn:microsoft.com/office/officeart/2005/8/layout/hierarchy1"/>
    <dgm:cxn modelId="{DCF663FB-7A71-4E04-88AF-5B31031480A3}" type="presParOf" srcId="{5757CF39-A121-449C-94CC-540208BC9AE0}" destId="{2C093F9B-7E81-4E85-B921-09ED14CEEB4A}" srcOrd="0" destOrd="0" presId="urn:microsoft.com/office/officeart/2005/8/layout/hierarchy1"/>
    <dgm:cxn modelId="{9B49B96F-97D6-4D8F-92A2-CFE554185940}" type="presParOf" srcId="{2C093F9B-7E81-4E85-B921-09ED14CEEB4A}" destId="{75DC28D7-FA72-42F4-88AD-686A2F4ABE89}" srcOrd="0" destOrd="0" presId="urn:microsoft.com/office/officeart/2005/8/layout/hierarchy1"/>
    <dgm:cxn modelId="{6DA6A49B-7333-4578-A056-546EC2E9CD39}" type="presParOf" srcId="{2C093F9B-7E81-4E85-B921-09ED14CEEB4A}" destId="{AC00D4F6-08E3-4F10-B675-6D1A5F50F4C0}" srcOrd="1" destOrd="0" presId="urn:microsoft.com/office/officeart/2005/8/layout/hierarchy1"/>
    <dgm:cxn modelId="{AAEAD98E-53A6-40C7-B8F2-C353646FA90D}" type="presParOf" srcId="{5757CF39-A121-449C-94CC-540208BC9AE0}" destId="{9D758ECB-AD03-43A8-A214-08CF7F3415E6}" srcOrd="1" destOrd="0" presId="urn:microsoft.com/office/officeart/2005/8/layout/hierarchy1"/>
    <dgm:cxn modelId="{77E3EFB6-2064-479C-A348-04EA277D1B1A}" type="presParOf" srcId="{5E44B574-4E55-491E-830C-2556A22BDD3B}" destId="{7FE72AEE-ECF7-4DAA-ABA1-7964B3A5E529}" srcOrd="4" destOrd="0" presId="urn:microsoft.com/office/officeart/2005/8/layout/hierarchy1"/>
    <dgm:cxn modelId="{75DA549A-AEDF-42DC-A122-87DA581F764D}" type="presParOf" srcId="{5E44B574-4E55-491E-830C-2556A22BDD3B}" destId="{F75AC2C5-CBEB-4FB7-A10E-2AF64A857037}" srcOrd="5" destOrd="0" presId="urn:microsoft.com/office/officeart/2005/8/layout/hierarchy1"/>
    <dgm:cxn modelId="{CC4B6B53-28FF-4B88-8E03-2E20DFE090E7}" type="presParOf" srcId="{F75AC2C5-CBEB-4FB7-A10E-2AF64A857037}" destId="{CDDE70C4-E8A9-4652-9E42-FB390CC38B00}" srcOrd="0" destOrd="0" presId="urn:microsoft.com/office/officeart/2005/8/layout/hierarchy1"/>
    <dgm:cxn modelId="{08B0531C-E824-44BE-A6D1-6C53F57882FD}" type="presParOf" srcId="{CDDE70C4-E8A9-4652-9E42-FB390CC38B00}" destId="{A363392C-67CF-4F41-AE2A-3CC13D417A4A}" srcOrd="0" destOrd="0" presId="urn:microsoft.com/office/officeart/2005/8/layout/hierarchy1"/>
    <dgm:cxn modelId="{E30749D8-D905-418E-8042-30EEA4BE43F0}" type="presParOf" srcId="{CDDE70C4-E8A9-4652-9E42-FB390CC38B00}" destId="{CC4C2075-3345-4CB3-8E3D-028A4714157F}" srcOrd="1" destOrd="0" presId="urn:microsoft.com/office/officeart/2005/8/layout/hierarchy1"/>
    <dgm:cxn modelId="{58A499D4-D036-4AB2-90DB-1F50FFEE2EBD}" type="presParOf" srcId="{F75AC2C5-CBEB-4FB7-A10E-2AF64A857037}" destId="{74123F2D-2D93-41AF-BAF7-8E6E70DAADE3}"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0EB42D-5CF0-4BC1-8B54-C949475F03BF}" type="doc">
      <dgm:prSet loTypeId="urn:diagrams.loki3.com/BracketList+Icon" loCatId="officeonline" qsTypeId="urn:microsoft.com/office/officeart/2005/8/quickstyle/simple2" qsCatId="simple" csTypeId="urn:microsoft.com/office/officeart/2005/8/colors/accent1_2" csCatId="accent1" phldr="1"/>
      <dgm:spPr/>
      <dgm:t>
        <a:bodyPr/>
        <a:lstStyle/>
        <a:p>
          <a:endParaRPr lang="en-US"/>
        </a:p>
      </dgm:t>
    </dgm:pt>
    <dgm:pt modelId="{8750D07B-B90D-49B3-8F2D-F3329D2039FE}">
      <dgm:prSet phldrT="[Text]"/>
      <dgm:spPr/>
      <dgm:t>
        <a:bodyPr/>
        <a:lstStyle/>
        <a:p>
          <a:r>
            <a:rPr kumimoji="1" lang="en-US" dirty="0" smtClean="0"/>
            <a:t>aggregate peak demand</a:t>
          </a:r>
          <a:endParaRPr lang="en-US" dirty="0"/>
        </a:p>
      </dgm:t>
    </dgm:pt>
    <dgm:pt modelId="{B30CDB68-9C0F-43FC-8A81-560626A386B5}" type="parTrans" cxnId="{A6169CBD-EA1F-4ABA-B78D-BBC47D00EEA0}">
      <dgm:prSet/>
      <dgm:spPr/>
      <dgm:t>
        <a:bodyPr/>
        <a:lstStyle/>
        <a:p>
          <a:endParaRPr lang="en-US"/>
        </a:p>
      </dgm:t>
    </dgm:pt>
    <dgm:pt modelId="{FDA78A9B-0CFA-40EF-B106-4C33B5C10FC7}" type="sibTrans" cxnId="{A6169CBD-EA1F-4ABA-B78D-BBC47D00EEA0}">
      <dgm:prSet/>
      <dgm:spPr/>
      <dgm:t>
        <a:bodyPr/>
        <a:lstStyle/>
        <a:p>
          <a:endParaRPr lang="en-US"/>
        </a:p>
      </dgm:t>
    </dgm:pt>
    <dgm:pt modelId="{908FDBB8-1F63-4F02-886A-5F1EFA1E3B63}">
      <dgm:prSet phldrT="[Text]"/>
      <dgm:spPr/>
      <dgm:t>
        <a:bodyPr/>
        <a:lstStyle/>
        <a:p>
          <a:r>
            <a:rPr kumimoji="1" lang="en-US" dirty="0" smtClean="0"/>
            <a:t>set VPC capacity to total of all peak VCC rates</a:t>
          </a:r>
          <a:endParaRPr lang="en-US" dirty="0"/>
        </a:p>
      </dgm:t>
    </dgm:pt>
    <dgm:pt modelId="{641A6BDF-D210-4AFE-95FE-7A09EB823A2D}" type="parTrans" cxnId="{7704E2EC-B587-4A5E-829C-485C5FD12948}">
      <dgm:prSet/>
      <dgm:spPr/>
      <dgm:t>
        <a:bodyPr/>
        <a:lstStyle/>
        <a:p>
          <a:endParaRPr lang="en-US"/>
        </a:p>
      </dgm:t>
    </dgm:pt>
    <dgm:pt modelId="{F6287749-EFBD-4C73-B3A8-E21E32FAFB3C}" type="sibTrans" cxnId="{7704E2EC-B587-4A5E-829C-485C5FD12948}">
      <dgm:prSet/>
      <dgm:spPr/>
      <dgm:t>
        <a:bodyPr/>
        <a:lstStyle/>
        <a:p>
          <a:endParaRPr lang="en-US"/>
        </a:p>
      </dgm:t>
    </dgm:pt>
    <dgm:pt modelId="{F24C23CB-8C0E-4C89-B03A-6BB13CFEA03F}">
      <dgm:prSet phldrT="[Text]"/>
      <dgm:spPr/>
      <dgm:t>
        <a:bodyPr/>
        <a:lstStyle/>
        <a:p>
          <a:r>
            <a:rPr kumimoji="1" lang="en-US" dirty="0" smtClean="0"/>
            <a:t>statistical multiplexing</a:t>
          </a:r>
          <a:endParaRPr lang="en-US" dirty="0"/>
        </a:p>
      </dgm:t>
    </dgm:pt>
    <dgm:pt modelId="{74B8A4BC-1BDA-4C98-90D2-C06179119F09}" type="parTrans" cxnId="{2F092608-187B-44C1-95C6-C4DB5A99E4CC}">
      <dgm:prSet/>
      <dgm:spPr/>
      <dgm:t>
        <a:bodyPr/>
        <a:lstStyle/>
        <a:p>
          <a:endParaRPr lang="en-US"/>
        </a:p>
      </dgm:t>
    </dgm:pt>
    <dgm:pt modelId="{6E76A315-94A8-4A1E-9EA0-70E26BD72216}" type="sibTrans" cxnId="{2F092608-187B-44C1-95C6-C4DB5A99E4CC}">
      <dgm:prSet/>
      <dgm:spPr/>
      <dgm:t>
        <a:bodyPr/>
        <a:lstStyle/>
        <a:p>
          <a:endParaRPr lang="en-US"/>
        </a:p>
      </dgm:t>
    </dgm:pt>
    <dgm:pt modelId="{C0207D56-9A51-4B38-8F00-6845608A98A6}">
      <dgm:prSet phldrT="[Text]"/>
      <dgm:spPr/>
      <dgm:t>
        <a:bodyPr/>
        <a:lstStyle/>
        <a:p>
          <a:r>
            <a:rPr kumimoji="1" lang="en-US" dirty="0" smtClean="0"/>
            <a:t>set VPC capacity to more than average VCC rates</a:t>
          </a:r>
          <a:endParaRPr lang="en-US" dirty="0"/>
        </a:p>
      </dgm:t>
    </dgm:pt>
    <dgm:pt modelId="{E7818F19-4948-4372-9192-D2816E3ED9C4}" type="parTrans" cxnId="{EA8274D8-617D-4737-8CAC-AD765E2FE97D}">
      <dgm:prSet/>
      <dgm:spPr/>
      <dgm:t>
        <a:bodyPr/>
        <a:lstStyle/>
        <a:p>
          <a:endParaRPr lang="en-US"/>
        </a:p>
      </dgm:t>
    </dgm:pt>
    <dgm:pt modelId="{EAAF87AF-9747-4DD7-A2C1-893354F93943}" type="sibTrans" cxnId="{EA8274D8-617D-4737-8CAC-AD765E2FE97D}">
      <dgm:prSet/>
      <dgm:spPr/>
      <dgm:t>
        <a:bodyPr/>
        <a:lstStyle/>
        <a:p>
          <a:endParaRPr lang="en-US"/>
        </a:p>
      </dgm:t>
    </dgm:pt>
    <dgm:pt modelId="{8F87A237-2E2A-4279-B09A-9B22334A3EDA}">
      <dgm:prSet/>
      <dgm:spPr/>
      <dgm:t>
        <a:bodyPr/>
        <a:lstStyle/>
        <a:p>
          <a:r>
            <a:rPr kumimoji="1" lang="en-US" dirty="0" smtClean="0"/>
            <a:t>will meet peak demands, but often underutilized</a:t>
          </a:r>
          <a:endParaRPr kumimoji="1" lang="en-US" dirty="0"/>
        </a:p>
      </dgm:t>
    </dgm:pt>
    <dgm:pt modelId="{867510AB-3710-4C2B-9347-FAE2FC917163}" type="parTrans" cxnId="{D0DAE2AF-31D2-40E4-8908-6689429B32C3}">
      <dgm:prSet/>
      <dgm:spPr/>
      <dgm:t>
        <a:bodyPr/>
        <a:lstStyle/>
        <a:p>
          <a:endParaRPr lang="en-US"/>
        </a:p>
      </dgm:t>
    </dgm:pt>
    <dgm:pt modelId="{9C677AC9-E16A-4C70-BC1C-08795A4EC832}" type="sibTrans" cxnId="{D0DAE2AF-31D2-40E4-8908-6689429B32C3}">
      <dgm:prSet/>
      <dgm:spPr/>
      <dgm:t>
        <a:bodyPr/>
        <a:lstStyle/>
        <a:p>
          <a:endParaRPr lang="en-US"/>
        </a:p>
      </dgm:t>
    </dgm:pt>
    <dgm:pt modelId="{04DEC52A-FE9B-43A4-BBCA-F4FC9B48A9D5}">
      <dgm:prSet/>
      <dgm:spPr/>
      <dgm:t>
        <a:bodyPr/>
        <a:lstStyle/>
        <a:p>
          <a:r>
            <a:rPr kumimoji="1" lang="en-US" dirty="0" smtClean="0"/>
            <a:t>will see greater variation but better utilization</a:t>
          </a:r>
          <a:endParaRPr kumimoji="1" lang="en-US" dirty="0"/>
        </a:p>
      </dgm:t>
    </dgm:pt>
    <dgm:pt modelId="{444BCDD2-00B7-4E64-8AEF-A713920BA544}" type="parTrans" cxnId="{235F7A8A-B2B4-4833-8AE7-2218E5678A9D}">
      <dgm:prSet/>
      <dgm:spPr/>
      <dgm:t>
        <a:bodyPr/>
        <a:lstStyle/>
        <a:p>
          <a:endParaRPr lang="en-US"/>
        </a:p>
      </dgm:t>
    </dgm:pt>
    <dgm:pt modelId="{60A11C99-DC4C-4032-956D-6539197A96C5}" type="sibTrans" cxnId="{235F7A8A-B2B4-4833-8AE7-2218E5678A9D}">
      <dgm:prSet/>
      <dgm:spPr/>
      <dgm:t>
        <a:bodyPr/>
        <a:lstStyle/>
        <a:p>
          <a:endParaRPr lang="en-US"/>
        </a:p>
      </dgm:t>
    </dgm:pt>
    <dgm:pt modelId="{595DDDCC-4808-4F4A-9D97-227C474D39F2}" type="pres">
      <dgm:prSet presAssocID="{E00EB42D-5CF0-4BC1-8B54-C949475F03BF}" presName="Name0" presStyleCnt="0">
        <dgm:presLayoutVars>
          <dgm:dir/>
          <dgm:animLvl val="lvl"/>
          <dgm:resizeHandles val="exact"/>
        </dgm:presLayoutVars>
      </dgm:prSet>
      <dgm:spPr/>
      <dgm:t>
        <a:bodyPr/>
        <a:lstStyle/>
        <a:p>
          <a:endParaRPr lang="en-US"/>
        </a:p>
      </dgm:t>
    </dgm:pt>
    <dgm:pt modelId="{A33FC3C7-F734-4154-9A3D-0E7D3C0A4BC6}" type="pres">
      <dgm:prSet presAssocID="{8750D07B-B90D-49B3-8F2D-F3329D2039FE}" presName="linNode" presStyleCnt="0"/>
      <dgm:spPr/>
    </dgm:pt>
    <dgm:pt modelId="{BF10BFD0-31FB-40B0-B7C3-713324CC6EB0}" type="pres">
      <dgm:prSet presAssocID="{8750D07B-B90D-49B3-8F2D-F3329D2039FE}" presName="parTx" presStyleLbl="revTx" presStyleIdx="0" presStyleCnt="2">
        <dgm:presLayoutVars>
          <dgm:chMax val="1"/>
          <dgm:bulletEnabled val="1"/>
        </dgm:presLayoutVars>
      </dgm:prSet>
      <dgm:spPr/>
      <dgm:t>
        <a:bodyPr/>
        <a:lstStyle/>
        <a:p>
          <a:endParaRPr lang="en-US"/>
        </a:p>
      </dgm:t>
    </dgm:pt>
    <dgm:pt modelId="{C9DC136F-091D-4E9A-AE46-820A71890770}" type="pres">
      <dgm:prSet presAssocID="{8750D07B-B90D-49B3-8F2D-F3329D2039FE}" presName="bracket" presStyleLbl="parChTrans1D1" presStyleIdx="0" presStyleCnt="2"/>
      <dgm:spPr/>
    </dgm:pt>
    <dgm:pt modelId="{6482595C-F63E-4439-9B1B-15F0D60C19EE}" type="pres">
      <dgm:prSet presAssocID="{8750D07B-B90D-49B3-8F2D-F3329D2039FE}" presName="spH" presStyleCnt="0"/>
      <dgm:spPr/>
    </dgm:pt>
    <dgm:pt modelId="{7B0627A2-5F70-4B70-9DC6-A4884049A5EF}" type="pres">
      <dgm:prSet presAssocID="{8750D07B-B90D-49B3-8F2D-F3329D2039FE}" presName="desTx" presStyleLbl="node1" presStyleIdx="0" presStyleCnt="2">
        <dgm:presLayoutVars>
          <dgm:bulletEnabled val="1"/>
        </dgm:presLayoutVars>
      </dgm:prSet>
      <dgm:spPr/>
      <dgm:t>
        <a:bodyPr/>
        <a:lstStyle/>
        <a:p>
          <a:endParaRPr lang="en-US"/>
        </a:p>
      </dgm:t>
    </dgm:pt>
    <dgm:pt modelId="{A8DE4B60-3B30-47F1-B4E6-5FB04004F2BE}" type="pres">
      <dgm:prSet presAssocID="{FDA78A9B-0CFA-40EF-B106-4C33B5C10FC7}" presName="spV" presStyleCnt="0"/>
      <dgm:spPr/>
    </dgm:pt>
    <dgm:pt modelId="{78E3A67F-4765-4E5C-9F10-4230ED3993FA}" type="pres">
      <dgm:prSet presAssocID="{F24C23CB-8C0E-4C89-B03A-6BB13CFEA03F}" presName="linNode" presStyleCnt="0"/>
      <dgm:spPr/>
    </dgm:pt>
    <dgm:pt modelId="{D109AADF-9C79-4806-A85D-5794D0833640}" type="pres">
      <dgm:prSet presAssocID="{F24C23CB-8C0E-4C89-B03A-6BB13CFEA03F}" presName="parTx" presStyleLbl="revTx" presStyleIdx="1" presStyleCnt="2">
        <dgm:presLayoutVars>
          <dgm:chMax val="1"/>
          <dgm:bulletEnabled val="1"/>
        </dgm:presLayoutVars>
      </dgm:prSet>
      <dgm:spPr/>
      <dgm:t>
        <a:bodyPr/>
        <a:lstStyle/>
        <a:p>
          <a:endParaRPr lang="en-US"/>
        </a:p>
      </dgm:t>
    </dgm:pt>
    <dgm:pt modelId="{A02AD329-DA77-48A5-9F42-72F7871F6C14}" type="pres">
      <dgm:prSet presAssocID="{F24C23CB-8C0E-4C89-B03A-6BB13CFEA03F}" presName="bracket" presStyleLbl="parChTrans1D1" presStyleIdx="1" presStyleCnt="2"/>
      <dgm:spPr/>
    </dgm:pt>
    <dgm:pt modelId="{7D98676A-3604-4086-95B0-C995B0A1CB70}" type="pres">
      <dgm:prSet presAssocID="{F24C23CB-8C0E-4C89-B03A-6BB13CFEA03F}" presName="spH" presStyleCnt="0"/>
      <dgm:spPr/>
    </dgm:pt>
    <dgm:pt modelId="{1FA75785-40EC-49CA-82E3-05239BE1F564}" type="pres">
      <dgm:prSet presAssocID="{F24C23CB-8C0E-4C89-B03A-6BB13CFEA03F}" presName="desTx" presStyleLbl="node1" presStyleIdx="1" presStyleCnt="2">
        <dgm:presLayoutVars>
          <dgm:bulletEnabled val="1"/>
        </dgm:presLayoutVars>
      </dgm:prSet>
      <dgm:spPr/>
      <dgm:t>
        <a:bodyPr/>
        <a:lstStyle/>
        <a:p>
          <a:endParaRPr lang="en-US"/>
        </a:p>
      </dgm:t>
    </dgm:pt>
  </dgm:ptLst>
  <dgm:cxnLst>
    <dgm:cxn modelId="{43BCEEB0-2648-4E9F-B1E8-472A53BB1152}" type="presOf" srcId="{F24C23CB-8C0E-4C89-B03A-6BB13CFEA03F}" destId="{D109AADF-9C79-4806-A85D-5794D0833640}" srcOrd="0" destOrd="0" presId="urn:diagrams.loki3.com/BracketList+Icon"/>
    <dgm:cxn modelId="{7704E2EC-B587-4A5E-829C-485C5FD12948}" srcId="{8750D07B-B90D-49B3-8F2D-F3329D2039FE}" destId="{908FDBB8-1F63-4F02-886A-5F1EFA1E3B63}" srcOrd="0" destOrd="0" parTransId="{641A6BDF-D210-4AFE-95FE-7A09EB823A2D}" sibTransId="{F6287749-EFBD-4C73-B3A8-E21E32FAFB3C}"/>
    <dgm:cxn modelId="{068FD8AF-C794-4AAB-9C9F-397E65EB5579}" type="presOf" srcId="{8750D07B-B90D-49B3-8F2D-F3329D2039FE}" destId="{BF10BFD0-31FB-40B0-B7C3-713324CC6EB0}" srcOrd="0" destOrd="0" presId="urn:diagrams.loki3.com/BracketList+Icon"/>
    <dgm:cxn modelId="{A6169CBD-EA1F-4ABA-B78D-BBC47D00EEA0}" srcId="{E00EB42D-5CF0-4BC1-8B54-C949475F03BF}" destId="{8750D07B-B90D-49B3-8F2D-F3329D2039FE}" srcOrd="0" destOrd="0" parTransId="{B30CDB68-9C0F-43FC-8A81-560626A386B5}" sibTransId="{FDA78A9B-0CFA-40EF-B106-4C33B5C10FC7}"/>
    <dgm:cxn modelId="{C8844FC7-5345-464D-9FB6-33B5EDAD3DBB}" type="presOf" srcId="{04DEC52A-FE9B-43A4-BBCA-F4FC9B48A9D5}" destId="{1FA75785-40EC-49CA-82E3-05239BE1F564}" srcOrd="0" destOrd="1" presId="urn:diagrams.loki3.com/BracketList+Icon"/>
    <dgm:cxn modelId="{D0DAE2AF-31D2-40E4-8908-6689429B32C3}" srcId="{8750D07B-B90D-49B3-8F2D-F3329D2039FE}" destId="{8F87A237-2E2A-4279-B09A-9B22334A3EDA}" srcOrd="1" destOrd="0" parTransId="{867510AB-3710-4C2B-9347-FAE2FC917163}" sibTransId="{9C677AC9-E16A-4C70-BC1C-08795A4EC832}"/>
    <dgm:cxn modelId="{235F7A8A-B2B4-4833-8AE7-2218E5678A9D}" srcId="{F24C23CB-8C0E-4C89-B03A-6BB13CFEA03F}" destId="{04DEC52A-FE9B-43A4-BBCA-F4FC9B48A9D5}" srcOrd="1" destOrd="0" parTransId="{444BCDD2-00B7-4E64-8AEF-A713920BA544}" sibTransId="{60A11C99-DC4C-4032-956D-6539197A96C5}"/>
    <dgm:cxn modelId="{2E386AD4-A1E8-43CF-9E89-C85B021B6566}" type="presOf" srcId="{C0207D56-9A51-4B38-8F00-6845608A98A6}" destId="{1FA75785-40EC-49CA-82E3-05239BE1F564}" srcOrd="0" destOrd="0" presId="urn:diagrams.loki3.com/BracketList+Icon"/>
    <dgm:cxn modelId="{529A0EE7-5AD7-46ED-AD96-1C5B17CB9845}" type="presOf" srcId="{E00EB42D-5CF0-4BC1-8B54-C949475F03BF}" destId="{595DDDCC-4808-4F4A-9D97-227C474D39F2}" srcOrd="0" destOrd="0" presId="urn:diagrams.loki3.com/BracketList+Icon"/>
    <dgm:cxn modelId="{4B629503-DAE5-4F26-8815-1E3760A37C7D}" type="presOf" srcId="{8F87A237-2E2A-4279-B09A-9B22334A3EDA}" destId="{7B0627A2-5F70-4B70-9DC6-A4884049A5EF}" srcOrd="0" destOrd="1" presId="urn:diagrams.loki3.com/BracketList+Icon"/>
    <dgm:cxn modelId="{2F092608-187B-44C1-95C6-C4DB5A99E4CC}" srcId="{E00EB42D-5CF0-4BC1-8B54-C949475F03BF}" destId="{F24C23CB-8C0E-4C89-B03A-6BB13CFEA03F}" srcOrd="1" destOrd="0" parTransId="{74B8A4BC-1BDA-4C98-90D2-C06179119F09}" sibTransId="{6E76A315-94A8-4A1E-9EA0-70E26BD72216}"/>
    <dgm:cxn modelId="{EA8274D8-617D-4737-8CAC-AD765E2FE97D}" srcId="{F24C23CB-8C0E-4C89-B03A-6BB13CFEA03F}" destId="{C0207D56-9A51-4B38-8F00-6845608A98A6}" srcOrd="0" destOrd="0" parTransId="{E7818F19-4948-4372-9192-D2816E3ED9C4}" sibTransId="{EAAF87AF-9747-4DD7-A2C1-893354F93943}"/>
    <dgm:cxn modelId="{ED0B54FC-8576-4A82-B4C7-816B8C0260C1}" type="presOf" srcId="{908FDBB8-1F63-4F02-886A-5F1EFA1E3B63}" destId="{7B0627A2-5F70-4B70-9DC6-A4884049A5EF}" srcOrd="0" destOrd="0" presId="urn:diagrams.loki3.com/BracketList+Icon"/>
    <dgm:cxn modelId="{462C2C66-DB0C-4855-9DC6-E28D0DF571AD}" type="presParOf" srcId="{595DDDCC-4808-4F4A-9D97-227C474D39F2}" destId="{A33FC3C7-F734-4154-9A3D-0E7D3C0A4BC6}" srcOrd="0" destOrd="0" presId="urn:diagrams.loki3.com/BracketList+Icon"/>
    <dgm:cxn modelId="{28AA3B73-1B32-4670-A9F1-9D47A286D302}" type="presParOf" srcId="{A33FC3C7-F734-4154-9A3D-0E7D3C0A4BC6}" destId="{BF10BFD0-31FB-40B0-B7C3-713324CC6EB0}" srcOrd="0" destOrd="0" presId="urn:diagrams.loki3.com/BracketList+Icon"/>
    <dgm:cxn modelId="{4CD9B1B5-600E-4FA4-A0A0-E879FBBBFF84}" type="presParOf" srcId="{A33FC3C7-F734-4154-9A3D-0E7D3C0A4BC6}" destId="{C9DC136F-091D-4E9A-AE46-820A71890770}" srcOrd="1" destOrd="0" presId="urn:diagrams.loki3.com/BracketList+Icon"/>
    <dgm:cxn modelId="{AAD69DA7-D5FE-4FAE-ADCF-597A34DC5901}" type="presParOf" srcId="{A33FC3C7-F734-4154-9A3D-0E7D3C0A4BC6}" destId="{6482595C-F63E-4439-9B1B-15F0D60C19EE}" srcOrd="2" destOrd="0" presId="urn:diagrams.loki3.com/BracketList+Icon"/>
    <dgm:cxn modelId="{A3B1562C-49B3-4459-AD07-9C6AF0DD393D}" type="presParOf" srcId="{A33FC3C7-F734-4154-9A3D-0E7D3C0A4BC6}" destId="{7B0627A2-5F70-4B70-9DC6-A4884049A5EF}" srcOrd="3" destOrd="0" presId="urn:diagrams.loki3.com/BracketList+Icon"/>
    <dgm:cxn modelId="{A42CE24A-BDB9-4045-BA70-D1532DF31DAC}" type="presParOf" srcId="{595DDDCC-4808-4F4A-9D97-227C474D39F2}" destId="{A8DE4B60-3B30-47F1-B4E6-5FB04004F2BE}" srcOrd="1" destOrd="0" presId="urn:diagrams.loki3.com/BracketList+Icon"/>
    <dgm:cxn modelId="{02DD411B-40C8-45D0-AB69-435E649E1B65}" type="presParOf" srcId="{595DDDCC-4808-4F4A-9D97-227C474D39F2}" destId="{78E3A67F-4765-4E5C-9F10-4230ED3993FA}" srcOrd="2" destOrd="0" presId="urn:diagrams.loki3.com/BracketList+Icon"/>
    <dgm:cxn modelId="{508D0EC5-9798-4ED4-8BB5-F582657F495E}" type="presParOf" srcId="{78E3A67F-4765-4E5C-9F10-4230ED3993FA}" destId="{D109AADF-9C79-4806-A85D-5794D0833640}" srcOrd="0" destOrd="0" presId="urn:diagrams.loki3.com/BracketList+Icon"/>
    <dgm:cxn modelId="{2D3DD746-8073-4676-9E11-D3F91DF7E757}" type="presParOf" srcId="{78E3A67F-4765-4E5C-9F10-4230ED3993FA}" destId="{A02AD329-DA77-48A5-9F42-72F7871F6C14}" srcOrd="1" destOrd="0" presId="urn:diagrams.loki3.com/BracketList+Icon"/>
    <dgm:cxn modelId="{16A6D92D-3D56-4CFB-B05D-EED98A7ED6B5}" type="presParOf" srcId="{78E3A67F-4765-4E5C-9F10-4230ED3993FA}" destId="{7D98676A-3604-4086-95B0-C995B0A1CB70}" srcOrd="2" destOrd="0" presId="urn:diagrams.loki3.com/BracketList+Icon"/>
    <dgm:cxn modelId="{B26B0D9A-C52E-4C43-87C7-6E0386FD3D82}" type="presParOf" srcId="{78E3A67F-4765-4E5C-9F10-4230ED3993FA}" destId="{1FA75785-40EC-49CA-82E3-05239BE1F564}"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76433A-ADD4-4F2C-AE64-C3C6FE1CF7EA}" type="doc">
      <dgm:prSet loTypeId="urn:microsoft.com/office/officeart/2005/8/layout/hList1" loCatId="list" qsTypeId="urn:microsoft.com/office/officeart/2005/8/quickstyle/3d6" qsCatId="3D" csTypeId="urn:microsoft.com/office/officeart/2005/8/colors/accent1_2" csCatId="accent1" phldr="1"/>
      <dgm:spPr/>
      <dgm:t>
        <a:bodyPr/>
        <a:lstStyle/>
        <a:p>
          <a:endParaRPr lang="en-US"/>
        </a:p>
      </dgm:t>
    </dgm:pt>
    <dgm:pt modelId="{C4842FDB-EBAE-4DB1-81E6-8E0966238D7C}">
      <dgm:prSet phldrT="[Text]"/>
      <dgm:spPr/>
      <dgm:t>
        <a:bodyPr/>
        <a:lstStyle/>
        <a:p>
          <a:r>
            <a:rPr kumimoji="1" lang="en-US" b="1" i="0" dirty="0" smtClean="0"/>
            <a:t>traffic contract parameters</a:t>
          </a:r>
          <a:endParaRPr lang="en-US" b="1" i="0" dirty="0"/>
        </a:p>
      </dgm:t>
    </dgm:pt>
    <dgm:pt modelId="{32261E80-EDDB-40C0-A9E0-CE251FA60D25}" type="parTrans" cxnId="{0CE4F153-26DB-49CC-BAED-DAA898534DEB}">
      <dgm:prSet/>
      <dgm:spPr/>
      <dgm:t>
        <a:bodyPr/>
        <a:lstStyle/>
        <a:p>
          <a:endParaRPr lang="en-US"/>
        </a:p>
      </dgm:t>
    </dgm:pt>
    <dgm:pt modelId="{8B235713-CA47-45DF-A9AB-0F4224DA6272}" type="sibTrans" cxnId="{0CE4F153-26DB-49CC-BAED-DAA898534DEB}">
      <dgm:prSet/>
      <dgm:spPr/>
      <dgm:t>
        <a:bodyPr/>
        <a:lstStyle/>
        <a:p>
          <a:endParaRPr lang="en-US"/>
        </a:p>
      </dgm:t>
    </dgm:pt>
    <dgm:pt modelId="{642CFA8B-11E6-448D-971A-4F578C3E7CDA}">
      <dgm:prSet phldrT="[Text]"/>
      <dgm:spPr/>
      <dgm:t>
        <a:bodyPr/>
        <a:lstStyle/>
        <a:p>
          <a:r>
            <a:rPr kumimoji="1" lang="en-US" b="1" i="0" dirty="0" smtClean="0"/>
            <a:t>peak cell rate (PCR)</a:t>
          </a:r>
          <a:endParaRPr lang="en-US" b="1" i="0" dirty="0"/>
        </a:p>
      </dgm:t>
    </dgm:pt>
    <dgm:pt modelId="{2D2FAFF0-006E-4CF5-BE4C-BD230CF93BF3}" type="parTrans" cxnId="{E5CDA130-4BE8-4274-92FA-52A0C5397F38}">
      <dgm:prSet/>
      <dgm:spPr/>
      <dgm:t>
        <a:bodyPr/>
        <a:lstStyle/>
        <a:p>
          <a:endParaRPr lang="en-US"/>
        </a:p>
      </dgm:t>
    </dgm:pt>
    <dgm:pt modelId="{A97A5DBE-2AE4-4759-AAFD-42D4C384A86B}" type="sibTrans" cxnId="{E5CDA130-4BE8-4274-92FA-52A0C5397F38}">
      <dgm:prSet/>
      <dgm:spPr/>
      <dgm:t>
        <a:bodyPr/>
        <a:lstStyle/>
        <a:p>
          <a:endParaRPr lang="en-US"/>
        </a:p>
      </dgm:t>
    </dgm:pt>
    <dgm:pt modelId="{4C7D2716-CC91-46A0-BDC1-AB7AB69081DE}">
      <dgm:prSet/>
      <dgm:spPr/>
      <dgm:t>
        <a:bodyPr/>
        <a:lstStyle/>
        <a:p>
          <a:r>
            <a:rPr kumimoji="1" lang="en-US" b="1" i="0" dirty="0" smtClean="0"/>
            <a:t>cell delay variation (CDV)</a:t>
          </a:r>
        </a:p>
      </dgm:t>
    </dgm:pt>
    <dgm:pt modelId="{784AAEE5-65DA-4513-8DC6-F291D5D4F46A}" type="parTrans" cxnId="{3DF428E3-BA55-4283-BDE9-D6D0E267F974}">
      <dgm:prSet/>
      <dgm:spPr/>
      <dgm:t>
        <a:bodyPr/>
        <a:lstStyle/>
        <a:p>
          <a:endParaRPr lang="en-US"/>
        </a:p>
      </dgm:t>
    </dgm:pt>
    <dgm:pt modelId="{AD6FACED-8F24-477E-A91E-20928BDDD65D}" type="sibTrans" cxnId="{3DF428E3-BA55-4283-BDE9-D6D0E267F974}">
      <dgm:prSet/>
      <dgm:spPr/>
      <dgm:t>
        <a:bodyPr/>
        <a:lstStyle/>
        <a:p>
          <a:endParaRPr lang="en-US"/>
        </a:p>
      </dgm:t>
    </dgm:pt>
    <dgm:pt modelId="{8EF278DF-0E24-46A6-90FE-FC6CD2D40CD7}">
      <dgm:prSet/>
      <dgm:spPr/>
      <dgm:t>
        <a:bodyPr/>
        <a:lstStyle/>
        <a:p>
          <a:r>
            <a:rPr kumimoji="1" lang="en-US" b="1" i="0" dirty="0" smtClean="0"/>
            <a:t>sustainable cell rate (SCR)</a:t>
          </a:r>
        </a:p>
      </dgm:t>
    </dgm:pt>
    <dgm:pt modelId="{23E8EDE9-7CB1-4634-A506-AEAB5345BC3A}" type="parTrans" cxnId="{ED74C2FB-6CBF-4898-8E53-744C6C5B1FBC}">
      <dgm:prSet/>
      <dgm:spPr/>
      <dgm:t>
        <a:bodyPr/>
        <a:lstStyle/>
        <a:p>
          <a:endParaRPr lang="en-US"/>
        </a:p>
      </dgm:t>
    </dgm:pt>
    <dgm:pt modelId="{7084EFEF-6035-423F-98EE-070C03D23918}" type="sibTrans" cxnId="{ED74C2FB-6CBF-4898-8E53-744C6C5B1FBC}">
      <dgm:prSet/>
      <dgm:spPr/>
      <dgm:t>
        <a:bodyPr/>
        <a:lstStyle/>
        <a:p>
          <a:endParaRPr lang="en-US"/>
        </a:p>
      </dgm:t>
    </dgm:pt>
    <dgm:pt modelId="{D648C3DF-60CA-4BDD-9E37-0759C385EDC2}">
      <dgm:prSet/>
      <dgm:spPr/>
      <dgm:t>
        <a:bodyPr/>
        <a:lstStyle/>
        <a:p>
          <a:r>
            <a:rPr kumimoji="1" lang="en-US" b="1" i="0" dirty="0" smtClean="0"/>
            <a:t>burst tolerance</a:t>
          </a:r>
          <a:endParaRPr kumimoji="1" lang="en-US" b="1" i="0" dirty="0"/>
        </a:p>
      </dgm:t>
    </dgm:pt>
    <dgm:pt modelId="{C3014FFB-0517-49AB-9FF1-616D032D4CF9}" type="parTrans" cxnId="{7FC833B1-1C10-4F84-B669-73F04C29F8F1}">
      <dgm:prSet/>
      <dgm:spPr/>
      <dgm:t>
        <a:bodyPr/>
        <a:lstStyle/>
        <a:p>
          <a:endParaRPr lang="en-US"/>
        </a:p>
      </dgm:t>
    </dgm:pt>
    <dgm:pt modelId="{9A8DC01C-6051-4EBD-B969-F1DE8D98CD55}" type="sibTrans" cxnId="{7FC833B1-1C10-4F84-B669-73F04C29F8F1}">
      <dgm:prSet/>
      <dgm:spPr/>
      <dgm:t>
        <a:bodyPr/>
        <a:lstStyle/>
        <a:p>
          <a:endParaRPr lang="en-US"/>
        </a:p>
      </dgm:t>
    </dgm:pt>
    <dgm:pt modelId="{401F7512-814E-410A-B026-6E81EB6E26F3}" type="pres">
      <dgm:prSet presAssocID="{8A76433A-ADD4-4F2C-AE64-C3C6FE1CF7EA}" presName="Name0" presStyleCnt="0">
        <dgm:presLayoutVars>
          <dgm:dir/>
          <dgm:animLvl val="lvl"/>
          <dgm:resizeHandles val="exact"/>
        </dgm:presLayoutVars>
      </dgm:prSet>
      <dgm:spPr/>
      <dgm:t>
        <a:bodyPr/>
        <a:lstStyle/>
        <a:p>
          <a:endParaRPr lang="en-US"/>
        </a:p>
      </dgm:t>
    </dgm:pt>
    <dgm:pt modelId="{39CC8094-6C33-498E-9BC0-0F0A4C19107D}" type="pres">
      <dgm:prSet presAssocID="{C4842FDB-EBAE-4DB1-81E6-8E0966238D7C}" presName="composite" presStyleCnt="0"/>
      <dgm:spPr/>
    </dgm:pt>
    <dgm:pt modelId="{26BBDA65-AC2D-4E53-9696-D45256B20F60}" type="pres">
      <dgm:prSet presAssocID="{C4842FDB-EBAE-4DB1-81E6-8E0966238D7C}" presName="parTx" presStyleLbl="alignNode1" presStyleIdx="0" presStyleCnt="1">
        <dgm:presLayoutVars>
          <dgm:chMax val="0"/>
          <dgm:chPref val="0"/>
          <dgm:bulletEnabled val="1"/>
        </dgm:presLayoutVars>
      </dgm:prSet>
      <dgm:spPr/>
      <dgm:t>
        <a:bodyPr/>
        <a:lstStyle/>
        <a:p>
          <a:endParaRPr lang="en-US"/>
        </a:p>
      </dgm:t>
    </dgm:pt>
    <dgm:pt modelId="{ABF17588-B745-4203-A5C6-677E123950C3}" type="pres">
      <dgm:prSet presAssocID="{C4842FDB-EBAE-4DB1-81E6-8E0966238D7C}" presName="desTx" presStyleLbl="alignAccFollowNode1" presStyleIdx="0" presStyleCnt="1">
        <dgm:presLayoutVars>
          <dgm:bulletEnabled val="1"/>
        </dgm:presLayoutVars>
      </dgm:prSet>
      <dgm:spPr/>
      <dgm:t>
        <a:bodyPr/>
        <a:lstStyle/>
        <a:p>
          <a:endParaRPr lang="en-US"/>
        </a:p>
      </dgm:t>
    </dgm:pt>
  </dgm:ptLst>
  <dgm:cxnLst>
    <dgm:cxn modelId="{9BEAC9BF-C5FE-47F7-9EF4-5BCF797D9ECD}" type="presOf" srcId="{4C7D2716-CC91-46A0-BDC1-AB7AB69081DE}" destId="{ABF17588-B745-4203-A5C6-677E123950C3}" srcOrd="0" destOrd="1" presId="urn:microsoft.com/office/officeart/2005/8/layout/hList1"/>
    <dgm:cxn modelId="{ABF38A06-E2EC-42D7-AC71-4571B5ED6345}" type="presOf" srcId="{642CFA8B-11E6-448D-971A-4F578C3E7CDA}" destId="{ABF17588-B745-4203-A5C6-677E123950C3}" srcOrd="0" destOrd="0" presId="urn:microsoft.com/office/officeart/2005/8/layout/hList1"/>
    <dgm:cxn modelId="{E5CDA130-4BE8-4274-92FA-52A0C5397F38}" srcId="{C4842FDB-EBAE-4DB1-81E6-8E0966238D7C}" destId="{642CFA8B-11E6-448D-971A-4F578C3E7CDA}" srcOrd="0" destOrd="0" parTransId="{2D2FAFF0-006E-4CF5-BE4C-BD230CF93BF3}" sibTransId="{A97A5DBE-2AE4-4759-AAFD-42D4C384A86B}"/>
    <dgm:cxn modelId="{3DF428E3-BA55-4283-BDE9-D6D0E267F974}" srcId="{C4842FDB-EBAE-4DB1-81E6-8E0966238D7C}" destId="{4C7D2716-CC91-46A0-BDC1-AB7AB69081DE}" srcOrd="1" destOrd="0" parTransId="{784AAEE5-65DA-4513-8DC6-F291D5D4F46A}" sibTransId="{AD6FACED-8F24-477E-A91E-20928BDDD65D}"/>
    <dgm:cxn modelId="{63E3703B-933A-4562-8EE6-94F38358083F}" type="presOf" srcId="{8A76433A-ADD4-4F2C-AE64-C3C6FE1CF7EA}" destId="{401F7512-814E-410A-B026-6E81EB6E26F3}" srcOrd="0" destOrd="0" presId="urn:microsoft.com/office/officeart/2005/8/layout/hList1"/>
    <dgm:cxn modelId="{0CE4F153-26DB-49CC-BAED-DAA898534DEB}" srcId="{8A76433A-ADD4-4F2C-AE64-C3C6FE1CF7EA}" destId="{C4842FDB-EBAE-4DB1-81E6-8E0966238D7C}" srcOrd="0" destOrd="0" parTransId="{32261E80-EDDB-40C0-A9E0-CE251FA60D25}" sibTransId="{8B235713-CA47-45DF-A9AB-0F4224DA6272}"/>
    <dgm:cxn modelId="{E9B2800B-A939-4E2E-A7D6-37DE235E203F}" type="presOf" srcId="{C4842FDB-EBAE-4DB1-81E6-8E0966238D7C}" destId="{26BBDA65-AC2D-4E53-9696-D45256B20F60}" srcOrd="0" destOrd="0" presId="urn:microsoft.com/office/officeart/2005/8/layout/hList1"/>
    <dgm:cxn modelId="{7FC833B1-1C10-4F84-B669-73F04C29F8F1}" srcId="{C4842FDB-EBAE-4DB1-81E6-8E0966238D7C}" destId="{D648C3DF-60CA-4BDD-9E37-0759C385EDC2}" srcOrd="3" destOrd="0" parTransId="{C3014FFB-0517-49AB-9FF1-616D032D4CF9}" sibTransId="{9A8DC01C-6051-4EBD-B969-F1DE8D98CD55}"/>
    <dgm:cxn modelId="{D2352DAE-2FD2-4D30-AC20-DF3333E56EDA}" type="presOf" srcId="{D648C3DF-60CA-4BDD-9E37-0759C385EDC2}" destId="{ABF17588-B745-4203-A5C6-677E123950C3}" srcOrd="0" destOrd="3" presId="urn:microsoft.com/office/officeart/2005/8/layout/hList1"/>
    <dgm:cxn modelId="{05148E51-028F-4C67-82B1-BBBED3E90762}" type="presOf" srcId="{8EF278DF-0E24-46A6-90FE-FC6CD2D40CD7}" destId="{ABF17588-B745-4203-A5C6-677E123950C3}" srcOrd="0" destOrd="2" presId="urn:microsoft.com/office/officeart/2005/8/layout/hList1"/>
    <dgm:cxn modelId="{ED74C2FB-6CBF-4898-8E53-744C6C5B1FBC}" srcId="{C4842FDB-EBAE-4DB1-81E6-8E0966238D7C}" destId="{8EF278DF-0E24-46A6-90FE-FC6CD2D40CD7}" srcOrd="2" destOrd="0" parTransId="{23E8EDE9-7CB1-4634-A506-AEAB5345BC3A}" sibTransId="{7084EFEF-6035-423F-98EE-070C03D23918}"/>
    <dgm:cxn modelId="{91A5D760-9635-43B5-823E-2A6262CF4DDF}" type="presParOf" srcId="{401F7512-814E-410A-B026-6E81EB6E26F3}" destId="{39CC8094-6C33-498E-9BC0-0F0A4C19107D}" srcOrd="0" destOrd="0" presId="urn:microsoft.com/office/officeart/2005/8/layout/hList1"/>
    <dgm:cxn modelId="{671A0B33-448A-400D-ACEC-4BB05AF5E673}" type="presParOf" srcId="{39CC8094-6C33-498E-9BC0-0F0A4C19107D}" destId="{26BBDA65-AC2D-4E53-9696-D45256B20F60}" srcOrd="0" destOrd="0" presId="urn:microsoft.com/office/officeart/2005/8/layout/hList1"/>
    <dgm:cxn modelId="{54C2A1A7-AEF3-4795-B32C-4453A8F9AD9B}" type="presParOf" srcId="{39CC8094-6C33-498E-9BC0-0F0A4C19107D}" destId="{ABF17588-B745-4203-A5C6-677E123950C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97B73F-05CC-4F4C-9A07-7674DCF17796}">
      <dsp:nvSpPr>
        <dsp:cNvPr id="0" name=""/>
        <dsp:cNvSpPr/>
      </dsp:nvSpPr>
      <dsp:spPr>
        <a:xfrm>
          <a:off x="405805" y="586"/>
          <a:ext cx="3455588" cy="191977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en-US" sz="2800" kern="1200" dirty="0" smtClean="0"/>
            <a:t>network alerts end systems of increasing congestion</a:t>
          </a:r>
          <a:endParaRPr lang="en-US" sz="2800" kern="1200" dirty="0"/>
        </a:p>
      </dsp:txBody>
      <dsp:txXfrm>
        <a:off x="405805" y="586"/>
        <a:ext cx="3455588" cy="1919771"/>
      </dsp:txXfrm>
    </dsp:sp>
    <dsp:sp modelId="{6E3DB5E6-278F-4207-95E3-EB441A65BBCD}">
      <dsp:nvSpPr>
        <dsp:cNvPr id="0" name=""/>
        <dsp:cNvSpPr/>
      </dsp:nvSpPr>
      <dsp:spPr>
        <a:xfrm rot="5400000">
          <a:off x="1773642" y="1968351"/>
          <a:ext cx="719914" cy="8638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5400000">
        <a:off x="1773642" y="1968351"/>
        <a:ext cx="719914" cy="863897"/>
      </dsp:txXfrm>
    </dsp:sp>
    <dsp:sp modelId="{832A0860-B829-4887-BBC2-AFB443114DAE}">
      <dsp:nvSpPr>
        <dsp:cNvPr id="0" name=""/>
        <dsp:cNvSpPr/>
      </dsp:nvSpPr>
      <dsp:spPr>
        <a:xfrm>
          <a:off x="405805" y="2880242"/>
          <a:ext cx="3455588" cy="191977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kumimoji="1" lang="en-US" sz="2800" kern="1200" dirty="0" smtClean="0"/>
            <a:t>end </a:t>
          </a:r>
          <a:r>
            <a:rPr kumimoji="1" lang="en-US" sz="2800" kern="1200" dirty="0" smtClean="0"/>
            <a:t>systems take steps to reduce offered load</a:t>
          </a:r>
          <a:endParaRPr lang="en-US" sz="2800" kern="1200" dirty="0"/>
        </a:p>
      </dsp:txBody>
      <dsp:txXfrm>
        <a:off x="405805" y="2880242"/>
        <a:ext cx="3455588" cy="191977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AA2819-0F16-4A00-AB59-EC8BEC5DCEA6}">
      <dsp:nvSpPr>
        <dsp:cNvPr id="0" name=""/>
        <dsp:cNvSpPr/>
      </dsp:nvSpPr>
      <dsp:spPr>
        <a:xfrm>
          <a:off x="1905002" y="76202"/>
          <a:ext cx="2011300" cy="12067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known as the </a:t>
          </a:r>
          <a:r>
            <a:rPr lang="en-US" sz="2400" i="1" kern="1200" dirty="0" smtClean="0"/>
            <a:t>leaky bucket algorithm</a:t>
          </a:r>
          <a:endParaRPr lang="en-US" sz="2400" kern="1200" dirty="0"/>
        </a:p>
      </dsp:txBody>
      <dsp:txXfrm>
        <a:off x="1905002" y="76202"/>
        <a:ext cx="2011300" cy="1206780"/>
      </dsp:txXfrm>
    </dsp:sp>
    <dsp:sp modelId="{BBD8D4E4-FBE3-4D1B-8725-76977BFD8E53}">
      <dsp:nvSpPr>
        <dsp:cNvPr id="0" name=""/>
        <dsp:cNvSpPr/>
      </dsp:nvSpPr>
      <dsp:spPr>
        <a:xfrm>
          <a:off x="1905002" y="1371596"/>
          <a:ext cx="2011300" cy="12067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defines traffic compliance</a:t>
          </a:r>
          <a:endParaRPr lang="en-US" sz="2400" kern="1200" dirty="0"/>
        </a:p>
      </dsp:txBody>
      <dsp:txXfrm>
        <a:off x="1905002" y="1371596"/>
        <a:ext cx="2011300" cy="1206780"/>
      </dsp:txXfrm>
    </dsp:sp>
    <dsp:sp modelId="{DB1ABCC8-1346-44E9-BCD0-1BD485FC23BE}">
      <dsp:nvSpPr>
        <dsp:cNvPr id="0" name=""/>
        <dsp:cNvSpPr/>
      </dsp:nvSpPr>
      <dsp:spPr>
        <a:xfrm>
          <a:off x="3962401" y="76202"/>
          <a:ext cx="2011300" cy="12067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compliant cells are passed on </a:t>
          </a:r>
          <a:endParaRPr lang="en-US" sz="2400" kern="1200" dirty="0"/>
        </a:p>
      </dsp:txBody>
      <dsp:txXfrm>
        <a:off x="3962401" y="76202"/>
        <a:ext cx="2011300" cy="1206780"/>
      </dsp:txXfrm>
    </dsp:sp>
    <dsp:sp modelId="{E854BC5F-0873-45EA-BC9C-BB4DE63D3092}">
      <dsp:nvSpPr>
        <dsp:cNvPr id="0" name=""/>
        <dsp:cNvSpPr/>
      </dsp:nvSpPr>
      <dsp:spPr>
        <a:xfrm>
          <a:off x="3962401" y="1371604"/>
          <a:ext cx="2011300" cy="120678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noncompliant cells are discarded</a:t>
          </a:r>
          <a:endParaRPr lang="en-US" sz="2400" kern="1200" dirty="0"/>
        </a:p>
      </dsp:txBody>
      <dsp:txXfrm>
        <a:off x="3962401" y="1371604"/>
        <a:ext cx="2011300" cy="120678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5A5429-2F4E-D54B-AD67-F8A22EF92B3A}">
      <dsp:nvSpPr>
        <dsp:cNvPr id="0" name=""/>
        <dsp:cNvSpPr/>
      </dsp:nvSpPr>
      <dsp:spPr>
        <a:xfrm>
          <a:off x="2304650" y="1833409"/>
          <a:ext cx="91440" cy="914396"/>
        </a:xfrm>
        <a:custGeom>
          <a:avLst/>
          <a:gdLst/>
          <a:ahLst/>
          <a:cxnLst/>
          <a:rect l="0" t="0" r="0" b="0"/>
          <a:pathLst>
            <a:path>
              <a:moveTo>
                <a:pt x="45720" y="0"/>
              </a:moveTo>
              <a:lnTo>
                <a:pt x="90637" y="0"/>
              </a:lnTo>
              <a:lnTo>
                <a:pt x="90637" y="914396"/>
              </a:lnTo>
              <a:lnTo>
                <a:pt x="101354" y="914396"/>
              </a:lnTo>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27409" y="2288251"/>
        <a:ext cx="45922" cy="4713"/>
      </dsp:txXfrm>
    </dsp:sp>
    <dsp:sp modelId="{9B41F904-7692-AA43-AF07-75622157B7B4}">
      <dsp:nvSpPr>
        <dsp:cNvPr id="0" name=""/>
        <dsp:cNvSpPr/>
      </dsp:nvSpPr>
      <dsp:spPr>
        <a:xfrm>
          <a:off x="304808" y="1219201"/>
          <a:ext cx="2047361" cy="1228417"/>
        </a:xfrm>
        <a:prstGeom prst="rect">
          <a:avLst/>
        </a:prstGeom>
        <a:solidFill>
          <a:schemeClr val="bg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GB" sz="1800" kern="1200" baseline="0" dirty="0" smtClean="0"/>
            <a:t>all cells in frame have same CLP</a:t>
          </a:r>
          <a:endParaRPr lang="en-US" sz="1800" kern="1200" dirty="0"/>
        </a:p>
      </dsp:txBody>
      <dsp:txXfrm>
        <a:off x="304808" y="1219201"/>
        <a:ext cx="2047361" cy="1228417"/>
      </dsp:txXfrm>
    </dsp:sp>
    <dsp:sp modelId="{4256DA0F-CDC5-3947-81A8-D85CEB6F8A7E}">
      <dsp:nvSpPr>
        <dsp:cNvPr id="0" name=""/>
        <dsp:cNvSpPr/>
      </dsp:nvSpPr>
      <dsp:spPr>
        <a:xfrm>
          <a:off x="1436701" y="3052887"/>
          <a:ext cx="2027164" cy="309399"/>
        </a:xfrm>
        <a:custGeom>
          <a:avLst/>
          <a:gdLst/>
          <a:ahLst/>
          <a:cxnLst/>
          <a:rect l="0" t="0" r="0" b="0"/>
          <a:pathLst>
            <a:path>
              <a:moveTo>
                <a:pt x="2027164" y="309399"/>
              </a:moveTo>
              <a:lnTo>
                <a:pt x="0" y="0"/>
              </a:lnTo>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98252" y="3205230"/>
        <a:ext cx="104062" cy="4713"/>
      </dsp:txXfrm>
    </dsp:sp>
    <dsp:sp modelId="{173C1860-CE7E-0D46-86E6-7689520429EC}">
      <dsp:nvSpPr>
        <dsp:cNvPr id="0" name=""/>
        <dsp:cNvSpPr/>
      </dsp:nvSpPr>
      <dsp:spPr>
        <a:xfrm>
          <a:off x="2438405" y="2133598"/>
          <a:ext cx="2047361" cy="1228417"/>
        </a:xfrm>
        <a:prstGeom prst="rect">
          <a:avLst/>
        </a:prstGeom>
        <a:solidFill>
          <a:schemeClr val="bg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GB" sz="1800" kern="1200" baseline="0" dirty="0" smtClean="0"/>
            <a:t>rate of cells is within contract</a:t>
          </a:r>
          <a:endParaRPr lang="en-US" sz="1800" kern="1200" dirty="0"/>
        </a:p>
      </dsp:txBody>
      <dsp:txXfrm>
        <a:off x="2438405" y="2133598"/>
        <a:ext cx="2047361" cy="1228417"/>
      </dsp:txXfrm>
    </dsp:sp>
    <dsp:sp modelId="{8BDA1CC6-8799-414D-8267-1A334DAB7D93}">
      <dsp:nvSpPr>
        <dsp:cNvPr id="0" name=""/>
        <dsp:cNvSpPr/>
      </dsp:nvSpPr>
      <dsp:spPr>
        <a:xfrm>
          <a:off x="2380833" y="4141443"/>
          <a:ext cx="91440" cy="1044768"/>
        </a:xfrm>
        <a:custGeom>
          <a:avLst/>
          <a:gdLst/>
          <a:ahLst/>
          <a:cxnLst/>
          <a:rect l="0" t="0" r="0" b="0"/>
          <a:pathLst>
            <a:path>
              <a:moveTo>
                <a:pt x="45720" y="0"/>
              </a:moveTo>
              <a:lnTo>
                <a:pt x="52546" y="0"/>
              </a:lnTo>
              <a:lnTo>
                <a:pt x="52546" y="1044768"/>
              </a:lnTo>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400432" y="4661471"/>
        <a:ext cx="52240" cy="4713"/>
      </dsp:txXfrm>
    </dsp:sp>
    <dsp:sp modelId="{FC3347DB-7159-1841-85F8-D680F6FCB18B}">
      <dsp:nvSpPr>
        <dsp:cNvPr id="0" name=""/>
        <dsp:cNvSpPr/>
      </dsp:nvSpPr>
      <dsp:spPr>
        <a:xfrm>
          <a:off x="380991" y="3047999"/>
          <a:ext cx="2047361" cy="2186889"/>
        </a:xfrm>
        <a:prstGeom prst="rect">
          <a:avLst/>
        </a:prstGeom>
        <a:solidFill>
          <a:schemeClr val="bg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kumimoji="1" lang="en-GB" sz="1800" kern="1200" baseline="0" dirty="0" smtClean="0"/>
            <a:t>frame satisfies MFS parameter </a:t>
          </a:r>
          <a:endParaRPr lang="en-US" sz="1800" kern="1200" dirty="0"/>
        </a:p>
        <a:p>
          <a:pPr marL="171450" lvl="1" indent="-171450" algn="l" defTabSz="711200">
            <a:lnSpc>
              <a:spcPct val="90000"/>
            </a:lnSpc>
            <a:spcBef>
              <a:spcPct val="0"/>
            </a:spcBef>
            <a:spcAft>
              <a:spcPct val="15000"/>
            </a:spcAft>
            <a:buChar char="••"/>
          </a:pPr>
          <a:r>
            <a:rPr kumimoji="1" lang="en-GB" sz="1600" kern="1200" baseline="0" dirty="0" smtClean="0"/>
            <a:t>check if either last cell in frame or cell count &lt; MFS</a:t>
          </a:r>
          <a:endParaRPr kumimoji="1" lang="en-GB" sz="1600" kern="1200" baseline="0" dirty="0"/>
        </a:p>
      </dsp:txBody>
      <dsp:txXfrm>
        <a:off x="380991" y="3047999"/>
        <a:ext cx="2047361" cy="2186889"/>
      </dsp:txXfrm>
    </dsp:sp>
    <dsp:sp modelId="{0DC1CBC7-50CB-D145-ACC5-C6E2F4BF9ED0}">
      <dsp:nvSpPr>
        <dsp:cNvPr id="0" name=""/>
        <dsp:cNvSpPr/>
      </dsp:nvSpPr>
      <dsp:spPr>
        <a:xfrm>
          <a:off x="2438405" y="4572004"/>
          <a:ext cx="2047361" cy="1228417"/>
        </a:xfrm>
        <a:prstGeom prst="rect">
          <a:avLst/>
        </a:prstGeom>
        <a:solidFill>
          <a:schemeClr val="bg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GB" sz="1800" kern="1200" baseline="0" dirty="0" smtClean="0"/>
            <a:t>a cell conforms</a:t>
          </a:r>
          <a:endParaRPr kumimoji="1" lang="en-US" sz="1800" kern="1200" baseline="0" dirty="0"/>
        </a:p>
      </dsp:txBody>
      <dsp:txXfrm>
        <a:off x="2438405" y="4572004"/>
        <a:ext cx="2047361" cy="122841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EFE43-7BE3-41B8-B186-0D38FD1C7F6C}">
      <dsp:nvSpPr>
        <dsp:cNvPr id="0" name=""/>
        <dsp:cNvSpPr/>
      </dsp:nvSpPr>
      <dsp:spPr>
        <a:xfrm>
          <a:off x="0" y="523477"/>
          <a:ext cx="8382000" cy="114817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0536" tIns="562356" rIns="650536" bIns="192024" numCol="1" spcCol="1270" anchor="t" anchorCtr="0">
          <a:noAutofit/>
        </a:bodyPr>
        <a:lstStyle/>
        <a:p>
          <a:pPr marL="228600" lvl="1" indent="-228600" algn="l" defTabSz="1200150">
            <a:lnSpc>
              <a:spcPct val="90000"/>
            </a:lnSpc>
            <a:spcBef>
              <a:spcPct val="0"/>
            </a:spcBef>
            <a:spcAft>
              <a:spcPct val="15000"/>
            </a:spcAft>
            <a:buChar char="••"/>
          </a:pPr>
          <a:r>
            <a:rPr kumimoji="1" lang="en-US" sz="2700" kern="1200" dirty="0" smtClean="0"/>
            <a:t>cells of this frame will be tagged or discarded</a:t>
          </a:r>
          <a:endParaRPr lang="en-US" sz="2700" kern="1200" dirty="0"/>
        </a:p>
      </dsp:txBody>
      <dsp:txXfrm>
        <a:off x="0" y="523477"/>
        <a:ext cx="8382000" cy="1148175"/>
      </dsp:txXfrm>
    </dsp:sp>
    <dsp:sp modelId="{775658A2-8095-4729-A765-F8DEDA59EE72}">
      <dsp:nvSpPr>
        <dsp:cNvPr id="0" name=""/>
        <dsp:cNvSpPr/>
      </dsp:nvSpPr>
      <dsp:spPr>
        <a:xfrm>
          <a:off x="419100" y="124957"/>
          <a:ext cx="5867400" cy="7970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200150">
            <a:lnSpc>
              <a:spcPct val="90000"/>
            </a:lnSpc>
            <a:spcBef>
              <a:spcPct val="0"/>
            </a:spcBef>
            <a:spcAft>
              <a:spcPct val="35000"/>
            </a:spcAft>
          </a:pPr>
          <a:r>
            <a:rPr kumimoji="1" lang="en-US" sz="2700" kern="1200" dirty="0" smtClean="0"/>
            <a:t>nonconforming frame</a:t>
          </a:r>
          <a:endParaRPr lang="en-US" sz="2700" kern="1200" dirty="0"/>
        </a:p>
      </dsp:txBody>
      <dsp:txXfrm>
        <a:off x="419100" y="124957"/>
        <a:ext cx="5867400" cy="797040"/>
      </dsp:txXfrm>
    </dsp:sp>
    <dsp:sp modelId="{31FCDD44-E136-4809-B746-0ECD3FE0391D}">
      <dsp:nvSpPr>
        <dsp:cNvPr id="0" name=""/>
        <dsp:cNvSpPr/>
      </dsp:nvSpPr>
      <dsp:spPr>
        <a:xfrm>
          <a:off x="0" y="2215972"/>
          <a:ext cx="8382000" cy="114817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0536" tIns="562356" rIns="650536" bIns="192024" numCol="1" spcCol="1270" anchor="t" anchorCtr="0">
          <a:noAutofit/>
        </a:bodyPr>
        <a:lstStyle/>
        <a:p>
          <a:pPr marL="228600" lvl="1" indent="-228600" algn="l" defTabSz="1200150">
            <a:lnSpc>
              <a:spcPct val="90000"/>
            </a:lnSpc>
            <a:spcBef>
              <a:spcPct val="0"/>
            </a:spcBef>
            <a:spcAft>
              <a:spcPct val="15000"/>
            </a:spcAft>
            <a:buChar char="••"/>
          </a:pPr>
          <a:r>
            <a:rPr kumimoji="1" lang="en-US" sz="2700" kern="1200" dirty="0" smtClean="0"/>
            <a:t>cells will receive a best-effort service</a:t>
          </a:r>
          <a:endParaRPr lang="en-US" sz="2700" kern="1200" dirty="0"/>
        </a:p>
      </dsp:txBody>
      <dsp:txXfrm>
        <a:off x="0" y="2215972"/>
        <a:ext cx="8382000" cy="1148175"/>
      </dsp:txXfrm>
    </dsp:sp>
    <dsp:sp modelId="{29243352-501E-4328-96E4-779D26F0C6FA}">
      <dsp:nvSpPr>
        <dsp:cNvPr id="0" name=""/>
        <dsp:cNvSpPr/>
      </dsp:nvSpPr>
      <dsp:spPr>
        <a:xfrm>
          <a:off x="419100" y="1817452"/>
          <a:ext cx="5867400" cy="7970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200150">
            <a:lnSpc>
              <a:spcPct val="90000"/>
            </a:lnSpc>
            <a:spcBef>
              <a:spcPct val="0"/>
            </a:spcBef>
            <a:spcAft>
              <a:spcPct val="35000"/>
            </a:spcAft>
          </a:pPr>
          <a:r>
            <a:rPr kumimoji="1" lang="en-US" sz="2700" kern="1200" dirty="0" smtClean="0"/>
            <a:t>conforming but ineligible frames</a:t>
          </a:r>
          <a:endParaRPr lang="en-US" sz="2700" kern="1200" dirty="0"/>
        </a:p>
      </dsp:txBody>
      <dsp:txXfrm>
        <a:off x="419100" y="1817452"/>
        <a:ext cx="5867400" cy="797040"/>
      </dsp:txXfrm>
    </dsp:sp>
    <dsp:sp modelId="{D33982B6-1831-4A8B-84F1-50BAC0AF5AFC}">
      <dsp:nvSpPr>
        <dsp:cNvPr id="0" name=""/>
        <dsp:cNvSpPr/>
      </dsp:nvSpPr>
      <dsp:spPr>
        <a:xfrm>
          <a:off x="0" y="3908467"/>
          <a:ext cx="8382000" cy="114817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0536" tIns="562356" rIns="650536" bIns="192024" numCol="1" spcCol="1270" anchor="t" anchorCtr="0">
          <a:noAutofit/>
        </a:bodyPr>
        <a:lstStyle/>
        <a:p>
          <a:pPr marL="228600" lvl="1" indent="-228600" algn="l" defTabSz="1200150">
            <a:lnSpc>
              <a:spcPct val="90000"/>
            </a:lnSpc>
            <a:spcBef>
              <a:spcPct val="0"/>
            </a:spcBef>
            <a:spcAft>
              <a:spcPct val="15000"/>
            </a:spcAft>
            <a:buChar char="••"/>
          </a:pPr>
          <a:r>
            <a:rPr kumimoji="1" lang="en-US" sz="2700" kern="1200" dirty="0" smtClean="0"/>
            <a:t>cells will receive a guarantee of delivery</a:t>
          </a:r>
          <a:endParaRPr lang="en-US" sz="2700" kern="1200" dirty="0"/>
        </a:p>
      </dsp:txBody>
      <dsp:txXfrm>
        <a:off x="0" y="3908467"/>
        <a:ext cx="8382000" cy="1148175"/>
      </dsp:txXfrm>
    </dsp:sp>
    <dsp:sp modelId="{372E8675-433E-4C45-B825-F8935A4DACF3}">
      <dsp:nvSpPr>
        <dsp:cNvPr id="0" name=""/>
        <dsp:cNvSpPr/>
      </dsp:nvSpPr>
      <dsp:spPr>
        <a:xfrm>
          <a:off x="419100" y="3509947"/>
          <a:ext cx="5867400" cy="7970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200150">
            <a:lnSpc>
              <a:spcPct val="90000"/>
            </a:lnSpc>
            <a:spcBef>
              <a:spcPct val="0"/>
            </a:spcBef>
            <a:spcAft>
              <a:spcPct val="35000"/>
            </a:spcAft>
          </a:pPr>
          <a:r>
            <a:rPr kumimoji="1" lang="en-US" sz="2700" kern="1200" dirty="0" smtClean="0"/>
            <a:t>conforming and eligible frames</a:t>
          </a:r>
          <a:endParaRPr lang="en-US" sz="2700" kern="1200" dirty="0"/>
        </a:p>
      </dsp:txBody>
      <dsp:txXfrm>
        <a:off x="419100" y="3509947"/>
        <a:ext cx="5867400" cy="7970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A56E86-DF5E-4F82-8339-A296DE62C701}">
      <dsp:nvSpPr>
        <dsp:cNvPr id="0" name=""/>
        <dsp:cNvSpPr/>
      </dsp:nvSpPr>
      <dsp:spPr>
        <a:xfrm>
          <a:off x="2643" y="416217"/>
          <a:ext cx="2577107" cy="806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kumimoji="1" lang="en-US" sz="2800" kern="1200" dirty="0" smtClean="0"/>
            <a:t>Binary</a:t>
          </a:r>
          <a:endParaRPr lang="en-US" sz="2800" kern="1200" dirty="0"/>
        </a:p>
      </dsp:txBody>
      <dsp:txXfrm>
        <a:off x="2643" y="416217"/>
        <a:ext cx="2577107" cy="806400"/>
      </dsp:txXfrm>
    </dsp:sp>
    <dsp:sp modelId="{ED261D63-2BE7-4738-8391-EFFCD807FDF1}">
      <dsp:nvSpPr>
        <dsp:cNvPr id="0" name=""/>
        <dsp:cNvSpPr/>
      </dsp:nvSpPr>
      <dsp:spPr>
        <a:xfrm>
          <a:off x="2643" y="1222617"/>
          <a:ext cx="2577107" cy="35427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en-US" sz="2800" kern="1200" dirty="0" smtClean="0"/>
            <a:t>a bit set in a packet indicates congestion</a:t>
          </a:r>
          <a:endParaRPr lang="en-US" sz="2800" kern="1200" dirty="0"/>
        </a:p>
      </dsp:txBody>
      <dsp:txXfrm>
        <a:off x="2643" y="1222617"/>
        <a:ext cx="2577107" cy="3542765"/>
      </dsp:txXfrm>
    </dsp:sp>
    <dsp:sp modelId="{C3AFE362-A0A4-4435-8E33-9D402912DF41}">
      <dsp:nvSpPr>
        <dsp:cNvPr id="0" name=""/>
        <dsp:cNvSpPr/>
      </dsp:nvSpPr>
      <dsp:spPr>
        <a:xfrm>
          <a:off x="2940546" y="416217"/>
          <a:ext cx="2577107" cy="806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kumimoji="1" lang="en-US" sz="2800" kern="1200" dirty="0" smtClean="0"/>
            <a:t>Credit based</a:t>
          </a:r>
          <a:endParaRPr lang="en-US" sz="2800" kern="1200" dirty="0"/>
        </a:p>
      </dsp:txBody>
      <dsp:txXfrm>
        <a:off x="2940546" y="416217"/>
        <a:ext cx="2577107" cy="806400"/>
      </dsp:txXfrm>
    </dsp:sp>
    <dsp:sp modelId="{D61E18C5-8CE9-47B9-908A-81917A66DD4C}">
      <dsp:nvSpPr>
        <dsp:cNvPr id="0" name=""/>
        <dsp:cNvSpPr/>
      </dsp:nvSpPr>
      <dsp:spPr>
        <a:xfrm>
          <a:off x="2940546" y="1222617"/>
          <a:ext cx="2577107" cy="35427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en-US" sz="2800" kern="1200" dirty="0" smtClean="0"/>
            <a:t>indicates how many packets source may send</a:t>
          </a:r>
          <a:endParaRPr lang="en-US" sz="2800" kern="1200" dirty="0"/>
        </a:p>
        <a:p>
          <a:pPr marL="285750" lvl="1" indent="-285750" algn="l" defTabSz="1244600">
            <a:lnSpc>
              <a:spcPct val="90000"/>
            </a:lnSpc>
            <a:spcBef>
              <a:spcPct val="0"/>
            </a:spcBef>
            <a:spcAft>
              <a:spcPct val="15000"/>
            </a:spcAft>
            <a:buChar char="••"/>
          </a:pPr>
          <a:r>
            <a:rPr kumimoji="1" lang="en-US" sz="2800" kern="1200" dirty="0" smtClean="0"/>
            <a:t>common for end-to-end flow control</a:t>
          </a:r>
          <a:endParaRPr kumimoji="1" lang="en-US" sz="2800" kern="1200" dirty="0"/>
        </a:p>
      </dsp:txBody>
      <dsp:txXfrm>
        <a:off x="2940546" y="1222617"/>
        <a:ext cx="2577107" cy="3542765"/>
      </dsp:txXfrm>
    </dsp:sp>
    <dsp:sp modelId="{17A01A0A-2602-4D32-A23C-9B81D84FA8AD}">
      <dsp:nvSpPr>
        <dsp:cNvPr id="0" name=""/>
        <dsp:cNvSpPr/>
      </dsp:nvSpPr>
      <dsp:spPr>
        <a:xfrm>
          <a:off x="5878448" y="416217"/>
          <a:ext cx="2577107" cy="806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kumimoji="1" lang="en-US" sz="2800" kern="1200" dirty="0" smtClean="0"/>
            <a:t>Rate based</a:t>
          </a:r>
          <a:endParaRPr lang="en-US" sz="2800" kern="1200" dirty="0"/>
        </a:p>
      </dsp:txBody>
      <dsp:txXfrm>
        <a:off x="5878448" y="416217"/>
        <a:ext cx="2577107" cy="806400"/>
      </dsp:txXfrm>
    </dsp:sp>
    <dsp:sp modelId="{0AF8C6CD-06BB-4686-8FFA-D77A8F1B1FDB}">
      <dsp:nvSpPr>
        <dsp:cNvPr id="0" name=""/>
        <dsp:cNvSpPr/>
      </dsp:nvSpPr>
      <dsp:spPr>
        <a:xfrm>
          <a:off x="5878448" y="1222617"/>
          <a:ext cx="2577107" cy="354276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en-US" sz="2800" kern="1200" dirty="0" smtClean="0"/>
            <a:t>supply explicit data rate limit</a:t>
          </a:r>
          <a:endParaRPr lang="en-US" sz="2800" kern="1200" dirty="0"/>
        </a:p>
        <a:p>
          <a:pPr marL="285750" lvl="1" indent="-285750" algn="l" defTabSz="1244600">
            <a:lnSpc>
              <a:spcPct val="90000"/>
            </a:lnSpc>
            <a:spcBef>
              <a:spcPct val="0"/>
            </a:spcBef>
            <a:spcAft>
              <a:spcPct val="15000"/>
            </a:spcAft>
            <a:buChar char="••"/>
          </a:pPr>
          <a:r>
            <a:rPr kumimoji="1" lang="en-US" sz="2800" kern="1200" dirty="0" smtClean="0"/>
            <a:t>nodes along path may request rate reduction</a:t>
          </a:r>
        </a:p>
      </dsp:txBody>
      <dsp:txXfrm>
        <a:off x="5878448" y="1222617"/>
        <a:ext cx="2577107" cy="354276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723B71-AF2A-4D8B-BC06-ADB856643410}">
      <dsp:nvSpPr>
        <dsp:cNvPr id="0" name=""/>
        <dsp:cNvSpPr/>
      </dsp:nvSpPr>
      <dsp:spPr>
        <a:xfrm>
          <a:off x="0" y="61837"/>
          <a:ext cx="8001000" cy="8394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fairness</a:t>
          </a:r>
          <a:endParaRPr lang="en-US" sz="3500" kern="1200" dirty="0"/>
        </a:p>
      </dsp:txBody>
      <dsp:txXfrm>
        <a:off x="0" y="61837"/>
        <a:ext cx="8001000" cy="839474"/>
      </dsp:txXfrm>
    </dsp:sp>
    <dsp:sp modelId="{76EEE320-66D7-4E43-92E7-6F17BDC9790C}">
      <dsp:nvSpPr>
        <dsp:cNvPr id="0" name=""/>
        <dsp:cNvSpPr/>
      </dsp:nvSpPr>
      <dsp:spPr>
        <a:xfrm>
          <a:off x="0" y="901312"/>
          <a:ext cx="8001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provide equal treatment of various flows</a:t>
          </a:r>
          <a:endParaRPr lang="en-US" sz="2700" kern="1200" dirty="0"/>
        </a:p>
      </dsp:txBody>
      <dsp:txXfrm>
        <a:off x="0" y="901312"/>
        <a:ext cx="8001000" cy="579600"/>
      </dsp:txXfrm>
    </dsp:sp>
    <dsp:sp modelId="{AB802D2E-CFE6-4FF9-A267-F86BC0D039C3}">
      <dsp:nvSpPr>
        <dsp:cNvPr id="0" name=""/>
        <dsp:cNvSpPr/>
      </dsp:nvSpPr>
      <dsp:spPr>
        <a:xfrm>
          <a:off x="0" y="1480912"/>
          <a:ext cx="8001000" cy="8394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quality of service</a:t>
          </a:r>
          <a:endParaRPr lang="en-US" sz="3500" kern="1200" dirty="0"/>
        </a:p>
      </dsp:txBody>
      <dsp:txXfrm>
        <a:off x="0" y="1480912"/>
        <a:ext cx="8001000" cy="839474"/>
      </dsp:txXfrm>
    </dsp:sp>
    <dsp:sp modelId="{B839E2A6-CB11-4258-8648-F8BD376BFF91}">
      <dsp:nvSpPr>
        <dsp:cNvPr id="0" name=""/>
        <dsp:cNvSpPr/>
      </dsp:nvSpPr>
      <dsp:spPr>
        <a:xfrm>
          <a:off x="0" y="2320387"/>
          <a:ext cx="8001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different treatment for different connections</a:t>
          </a:r>
          <a:endParaRPr lang="en-US" sz="2700" kern="1200" dirty="0"/>
        </a:p>
      </dsp:txBody>
      <dsp:txXfrm>
        <a:off x="0" y="2320387"/>
        <a:ext cx="8001000" cy="579600"/>
      </dsp:txXfrm>
    </dsp:sp>
    <dsp:sp modelId="{545FA769-81C0-4C12-8C25-C1DEEF74A592}">
      <dsp:nvSpPr>
        <dsp:cNvPr id="0" name=""/>
        <dsp:cNvSpPr/>
      </dsp:nvSpPr>
      <dsp:spPr>
        <a:xfrm>
          <a:off x="0" y="2899987"/>
          <a:ext cx="8001000" cy="83947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reservations</a:t>
          </a:r>
          <a:endParaRPr lang="en-US" sz="3500" kern="1200" dirty="0"/>
        </a:p>
      </dsp:txBody>
      <dsp:txXfrm>
        <a:off x="0" y="2899987"/>
        <a:ext cx="8001000" cy="839474"/>
      </dsp:txXfrm>
    </dsp:sp>
    <dsp:sp modelId="{54916BF4-C5CF-4F65-B510-8D0B8542D983}">
      <dsp:nvSpPr>
        <dsp:cNvPr id="0" name=""/>
        <dsp:cNvSpPr/>
      </dsp:nvSpPr>
      <dsp:spPr>
        <a:xfrm>
          <a:off x="0" y="3739462"/>
          <a:ext cx="800100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traffic contract between user and network</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excess traffic discarded or handled on a best-effort basis</a:t>
          </a:r>
        </a:p>
      </dsp:txBody>
      <dsp:txXfrm>
        <a:off x="0" y="3739462"/>
        <a:ext cx="8001000" cy="13041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B53C73-DACA-46AE-B6AF-55CE6E5941D4}">
      <dsp:nvSpPr>
        <dsp:cNvPr id="0" name=""/>
        <dsp:cNvSpPr/>
      </dsp:nvSpPr>
      <dsp:spPr>
        <a:xfrm>
          <a:off x="0" y="0"/>
          <a:ext cx="8839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EB42D-AB82-414D-98FA-97CBA916F335}">
      <dsp:nvSpPr>
        <dsp:cNvPr id="0" name=""/>
        <dsp:cNvSpPr/>
      </dsp:nvSpPr>
      <dsp:spPr>
        <a:xfrm>
          <a:off x="0" y="0"/>
          <a:ext cx="1980332"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endParaRPr kumimoji="1" lang="en-US" sz="2800" kern="1200" dirty="0" smtClean="0">
            <a:solidFill>
              <a:schemeClr val="tx1"/>
            </a:solidFill>
            <a:effectLst>
              <a:outerShdw blurRad="38100" dist="38100" dir="2700000" algn="tl">
                <a:srgbClr val="000000"/>
              </a:outerShdw>
            </a:effectLst>
            <a:latin typeface="+mn-lt"/>
            <a:ea typeface="+mn-ea"/>
            <a:cs typeface="+mn-cs"/>
          </a:endParaRPr>
        </a:p>
        <a:p>
          <a:pPr lvl="0" algn="l" defTabSz="1244600">
            <a:lnSpc>
              <a:spcPct val="90000"/>
            </a:lnSpc>
            <a:spcBef>
              <a:spcPct val="0"/>
            </a:spcBef>
            <a:spcAft>
              <a:spcPct val="35000"/>
            </a:spcAft>
          </a:pPr>
          <a:r>
            <a:rPr kumimoji="1" lang="en-US" sz="2800" kern="1200" dirty="0" smtClean="0">
              <a:solidFill>
                <a:schemeClr val="tx1"/>
              </a:solidFill>
              <a:effectLst>
                <a:outerShdw blurRad="38100" dist="38100" dir="2700000" algn="tl">
                  <a:srgbClr val="000000"/>
                </a:outerShdw>
              </a:effectLst>
              <a:latin typeface="+mn-lt"/>
              <a:ea typeface="+mn-ea"/>
              <a:cs typeface="+mn-cs"/>
            </a:rPr>
            <a:t>reasons existing tools are inadequate for ATM</a:t>
          </a:r>
          <a:endParaRPr kumimoji="1" lang="en-US" sz="2800" kern="1200" dirty="0">
            <a:solidFill>
              <a:schemeClr val="tx1"/>
            </a:solidFill>
            <a:effectLst>
              <a:outerShdw blurRad="38100" dist="38100" dir="2700000" algn="tl">
                <a:srgbClr val="000000"/>
              </a:outerShdw>
            </a:effectLst>
            <a:latin typeface="+mn-lt"/>
            <a:ea typeface="+mn-ea"/>
            <a:cs typeface="+mn-cs"/>
          </a:endParaRPr>
        </a:p>
      </dsp:txBody>
      <dsp:txXfrm>
        <a:off x="0" y="0"/>
        <a:ext cx="1980332" cy="4064000"/>
      </dsp:txXfrm>
    </dsp:sp>
    <dsp:sp modelId="{C0DDDB74-4611-4C30-A5BD-54049704C664}">
      <dsp:nvSpPr>
        <dsp:cNvPr id="0" name=""/>
        <dsp:cNvSpPr/>
      </dsp:nvSpPr>
      <dsp:spPr>
        <a:xfrm>
          <a:off x="2108906" y="31998"/>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majority of traffic not amenable to flow control</a:t>
          </a:r>
          <a:endParaRPr lang="en-US" sz="1800" kern="1200" dirty="0"/>
        </a:p>
      </dsp:txBody>
      <dsp:txXfrm>
        <a:off x="2108906" y="31998"/>
        <a:ext cx="6728711" cy="639960"/>
      </dsp:txXfrm>
    </dsp:sp>
    <dsp:sp modelId="{F2A9A9BA-2345-46D7-BDEF-F5614878FEBC}">
      <dsp:nvSpPr>
        <dsp:cNvPr id="0" name=""/>
        <dsp:cNvSpPr/>
      </dsp:nvSpPr>
      <dsp:spPr>
        <a:xfrm>
          <a:off x="1980332" y="671958"/>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23137B-020C-4732-95EB-1A8C69114433}">
      <dsp:nvSpPr>
        <dsp:cNvPr id="0" name=""/>
        <dsp:cNvSpPr/>
      </dsp:nvSpPr>
      <dsp:spPr>
        <a:xfrm>
          <a:off x="2108906" y="703957"/>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feedback is slow due to reduced transmission time compared with propagation delay</a:t>
          </a:r>
          <a:endParaRPr kumimoji="1" lang="en-US" sz="1800" kern="1200" dirty="0"/>
        </a:p>
      </dsp:txBody>
      <dsp:txXfrm>
        <a:off x="2108906" y="703957"/>
        <a:ext cx="6728711" cy="639960"/>
      </dsp:txXfrm>
    </dsp:sp>
    <dsp:sp modelId="{FAB02585-8E93-4D2E-B03E-AC9121577CA1}">
      <dsp:nvSpPr>
        <dsp:cNvPr id="0" name=""/>
        <dsp:cNvSpPr/>
      </dsp:nvSpPr>
      <dsp:spPr>
        <a:xfrm>
          <a:off x="1980332" y="1343917"/>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C9124A-7E94-4EDF-8ECF-9BBAD1D5F75F}">
      <dsp:nvSpPr>
        <dsp:cNvPr id="0" name=""/>
        <dsp:cNvSpPr/>
      </dsp:nvSpPr>
      <dsp:spPr>
        <a:xfrm>
          <a:off x="2108906" y="1375916"/>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wide range of application demands</a:t>
          </a:r>
          <a:endParaRPr kumimoji="1" lang="en-US" sz="1800" kern="1200" dirty="0"/>
        </a:p>
      </dsp:txBody>
      <dsp:txXfrm>
        <a:off x="2108906" y="1375916"/>
        <a:ext cx="6728711" cy="639960"/>
      </dsp:txXfrm>
    </dsp:sp>
    <dsp:sp modelId="{D1E777A7-B284-4D47-B43F-CBD7345F1B28}">
      <dsp:nvSpPr>
        <dsp:cNvPr id="0" name=""/>
        <dsp:cNvSpPr/>
      </dsp:nvSpPr>
      <dsp:spPr>
        <a:xfrm>
          <a:off x="1980332" y="2015876"/>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F1B0D8-3C7E-4E34-AADC-318D7D647F8B}">
      <dsp:nvSpPr>
        <dsp:cNvPr id="0" name=""/>
        <dsp:cNvSpPr/>
      </dsp:nvSpPr>
      <dsp:spPr>
        <a:xfrm>
          <a:off x="2108906" y="2047874"/>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different traffic patterns</a:t>
          </a:r>
          <a:endParaRPr kumimoji="1" lang="en-US" sz="1800" kern="1200" dirty="0"/>
        </a:p>
      </dsp:txBody>
      <dsp:txXfrm>
        <a:off x="2108906" y="2047874"/>
        <a:ext cx="6728711" cy="639960"/>
      </dsp:txXfrm>
    </dsp:sp>
    <dsp:sp modelId="{D0BCE382-B50E-49D3-8032-9728C0F3FA9F}">
      <dsp:nvSpPr>
        <dsp:cNvPr id="0" name=""/>
        <dsp:cNvSpPr/>
      </dsp:nvSpPr>
      <dsp:spPr>
        <a:xfrm>
          <a:off x="1980332" y="2687835"/>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15D3B-3EBF-4A71-A765-1DEA75906EB5}">
      <dsp:nvSpPr>
        <dsp:cNvPr id="0" name=""/>
        <dsp:cNvSpPr/>
      </dsp:nvSpPr>
      <dsp:spPr>
        <a:xfrm>
          <a:off x="2108906" y="2719833"/>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different network services</a:t>
          </a:r>
          <a:endParaRPr kumimoji="1" lang="en-US" sz="1800" kern="1200" dirty="0"/>
        </a:p>
      </dsp:txBody>
      <dsp:txXfrm>
        <a:off x="2108906" y="2719833"/>
        <a:ext cx="6728711" cy="639960"/>
      </dsp:txXfrm>
    </dsp:sp>
    <dsp:sp modelId="{E3C4E284-7030-4495-8284-8EAD39327034}">
      <dsp:nvSpPr>
        <dsp:cNvPr id="0" name=""/>
        <dsp:cNvSpPr/>
      </dsp:nvSpPr>
      <dsp:spPr>
        <a:xfrm>
          <a:off x="1980332" y="3359794"/>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E64505-D712-439C-BE9C-6DD5B24730DB}">
      <dsp:nvSpPr>
        <dsp:cNvPr id="0" name=""/>
        <dsp:cNvSpPr/>
      </dsp:nvSpPr>
      <dsp:spPr>
        <a:xfrm>
          <a:off x="2108906" y="3391792"/>
          <a:ext cx="6728711"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kumimoji="1" lang="en-US" sz="1800" kern="1200" dirty="0" smtClean="0"/>
            <a:t>high speed switching and transmission increases volatility</a:t>
          </a:r>
          <a:endParaRPr kumimoji="1" lang="en-US" sz="1800" kern="1200" dirty="0"/>
        </a:p>
      </dsp:txBody>
      <dsp:txXfrm>
        <a:off x="2108906" y="3391792"/>
        <a:ext cx="6728711" cy="639960"/>
      </dsp:txXfrm>
    </dsp:sp>
    <dsp:sp modelId="{4AC44F9D-07C7-4048-A609-E27EA7EE4483}">
      <dsp:nvSpPr>
        <dsp:cNvPr id="0" name=""/>
        <dsp:cNvSpPr/>
      </dsp:nvSpPr>
      <dsp:spPr>
        <a:xfrm>
          <a:off x="1980332" y="4031753"/>
          <a:ext cx="685728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55B6F4-9836-2A46-8377-DF859B1D5CB9}">
      <dsp:nvSpPr>
        <dsp:cNvPr id="0" name=""/>
        <dsp:cNvSpPr/>
      </dsp:nvSpPr>
      <dsp:spPr>
        <a:xfrm>
          <a:off x="3394496" y="1473464"/>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3F87C80C-1DCE-C240-BCD2-86FA077D5D7B}">
      <dsp:nvSpPr>
        <dsp:cNvPr id="0" name=""/>
        <dsp:cNvSpPr/>
      </dsp:nvSpPr>
      <dsp:spPr>
        <a:xfrm>
          <a:off x="3147745" y="0"/>
          <a:ext cx="2467508" cy="13441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endParaRPr lang="en-US" sz="1400" b="1" i="0" kern="1200" dirty="0"/>
        </a:p>
        <a:p>
          <a:pPr marL="171450" lvl="1" indent="-171450" algn="l" defTabSz="800100" rtl="0">
            <a:lnSpc>
              <a:spcPct val="90000"/>
            </a:lnSpc>
            <a:spcBef>
              <a:spcPct val="0"/>
            </a:spcBef>
            <a:spcAft>
              <a:spcPct val="15000"/>
            </a:spcAft>
            <a:buChar char="••"/>
          </a:pPr>
          <a:r>
            <a:rPr kumimoji="1" lang="en-US" sz="1800" b="1" i="0" kern="1200" dirty="0" smtClean="0"/>
            <a:t>consider ATM at 150Mbps</a:t>
          </a:r>
        </a:p>
      </dsp:txBody>
      <dsp:txXfrm>
        <a:off x="3147745" y="0"/>
        <a:ext cx="2467508" cy="1344168"/>
      </dsp:txXfrm>
    </dsp:sp>
    <dsp:sp modelId="{20A43846-AC94-5F4B-9F4A-0A8C5964DFDD}">
      <dsp:nvSpPr>
        <dsp:cNvPr id="0" name=""/>
        <dsp:cNvSpPr/>
      </dsp:nvSpPr>
      <dsp:spPr>
        <a:xfrm>
          <a:off x="4035226" y="1843430"/>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59C4D06F-FC0F-7A47-BB6E-BEFBB0D75DC9}">
      <dsp:nvSpPr>
        <dsp:cNvPr id="0" name=""/>
        <dsp:cNvSpPr/>
      </dsp:nvSpPr>
      <dsp:spPr>
        <a:xfrm>
          <a:off x="6155638" y="1280160"/>
          <a:ext cx="2338375" cy="14721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endParaRPr lang="en-US" sz="1400" b="1" i="0" kern="1200" dirty="0"/>
        </a:p>
        <a:p>
          <a:pPr marL="171450" lvl="1" indent="-171450" algn="l" defTabSz="800100" rtl="0">
            <a:lnSpc>
              <a:spcPct val="90000"/>
            </a:lnSpc>
            <a:spcBef>
              <a:spcPct val="0"/>
            </a:spcBef>
            <a:spcAft>
              <a:spcPct val="15000"/>
            </a:spcAft>
            <a:buChar char="••"/>
          </a:pPr>
          <a:r>
            <a:rPr kumimoji="1" lang="en-US" sz="1800" b="1" i="0" kern="1200" dirty="0" smtClean="0"/>
            <a:t>takes ~2.8x10</a:t>
          </a:r>
          <a:r>
            <a:rPr kumimoji="1" lang="en-US" sz="1800" b="1" i="0" kern="1200" baseline="30000" dirty="0" smtClean="0"/>
            <a:t>-6</a:t>
          </a:r>
          <a:r>
            <a:rPr kumimoji="1" lang="en-US" sz="1800" b="1" i="0" kern="1200" dirty="0" smtClean="0"/>
            <a:t> seconds to insert a single cell</a:t>
          </a:r>
          <a:endParaRPr lang="en-US" sz="1800" b="1" i="0" kern="1200" dirty="0"/>
        </a:p>
      </dsp:txBody>
      <dsp:txXfrm>
        <a:off x="6155638" y="1280160"/>
        <a:ext cx="2338375" cy="1472184"/>
      </dsp:txXfrm>
    </dsp:sp>
    <dsp:sp modelId="{3A4DC6E4-B276-AC4B-8EA2-E2CD39063379}">
      <dsp:nvSpPr>
        <dsp:cNvPr id="0" name=""/>
        <dsp:cNvSpPr/>
      </dsp:nvSpPr>
      <dsp:spPr>
        <a:xfrm>
          <a:off x="4035226" y="2583362"/>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8F20AE20-35C7-814E-883C-811A09D6DB38}">
      <dsp:nvSpPr>
        <dsp:cNvPr id="0" name=""/>
        <dsp:cNvSpPr/>
      </dsp:nvSpPr>
      <dsp:spPr>
        <a:xfrm>
          <a:off x="6155638" y="3475634"/>
          <a:ext cx="2338375" cy="16450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endParaRPr lang="en-US" sz="1400" b="1" i="0" kern="1200" dirty="0"/>
        </a:p>
        <a:p>
          <a:pPr marL="171450" lvl="1" indent="-171450" algn="l" defTabSz="800100" rtl="0">
            <a:lnSpc>
              <a:spcPct val="90000"/>
            </a:lnSpc>
            <a:spcBef>
              <a:spcPct val="0"/>
            </a:spcBef>
            <a:spcAft>
              <a:spcPct val="15000"/>
            </a:spcAft>
            <a:buChar char="••"/>
          </a:pPr>
          <a:r>
            <a:rPr kumimoji="1" lang="en-US" sz="1800" b="1" i="0" kern="1200" dirty="0" smtClean="0"/>
            <a:t>time to traverse network depends on propagation delay and switching delay</a:t>
          </a:r>
        </a:p>
      </dsp:txBody>
      <dsp:txXfrm>
        <a:off x="6155638" y="3475634"/>
        <a:ext cx="2338375" cy="1645005"/>
      </dsp:txXfrm>
    </dsp:sp>
    <dsp:sp modelId="{1224F15C-D823-6045-AE53-139C0E326D46}">
      <dsp:nvSpPr>
        <dsp:cNvPr id="0" name=""/>
        <dsp:cNvSpPr/>
      </dsp:nvSpPr>
      <dsp:spPr>
        <a:xfrm>
          <a:off x="3394496" y="2953969"/>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4BC27FFF-9A5C-E74B-BA14-44B0609FD41D}">
      <dsp:nvSpPr>
        <dsp:cNvPr id="0" name=""/>
        <dsp:cNvSpPr/>
      </dsp:nvSpPr>
      <dsp:spPr>
        <a:xfrm>
          <a:off x="3147745" y="5056631"/>
          <a:ext cx="2467508" cy="134416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endParaRPr lang="en-US" sz="1400" b="1" i="0" kern="1200" dirty="0"/>
        </a:p>
        <a:p>
          <a:pPr marL="171450" lvl="1" indent="-171450" algn="l" defTabSz="800100" rtl="0">
            <a:lnSpc>
              <a:spcPct val="90000"/>
            </a:lnSpc>
            <a:spcBef>
              <a:spcPct val="0"/>
            </a:spcBef>
            <a:spcAft>
              <a:spcPct val="15000"/>
            </a:spcAft>
            <a:buChar char="••"/>
          </a:pPr>
          <a:r>
            <a:rPr kumimoji="1" lang="en-US" sz="1800" b="1" i="0" kern="1200" dirty="0" smtClean="0"/>
            <a:t>assume propagation at two-thirds speed of light</a:t>
          </a:r>
        </a:p>
      </dsp:txBody>
      <dsp:txXfrm>
        <a:off x="3147745" y="5056631"/>
        <a:ext cx="2467508" cy="1344168"/>
      </dsp:txXfrm>
    </dsp:sp>
    <dsp:sp modelId="{02F9BD80-CEA1-454E-9751-831F29ACB821}">
      <dsp:nvSpPr>
        <dsp:cNvPr id="0" name=""/>
        <dsp:cNvSpPr/>
      </dsp:nvSpPr>
      <dsp:spPr>
        <a:xfrm>
          <a:off x="2753766" y="2583362"/>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3F25557B-728A-8A41-8723-A0E03E3AD06E}">
      <dsp:nvSpPr>
        <dsp:cNvPr id="0" name=""/>
        <dsp:cNvSpPr/>
      </dsp:nvSpPr>
      <dsp:spPr>
        <a:xfrm>
          <a:off x="268985" y="3475634"/>
          <a:ext cx="2338375" cy="16450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endParaRPr kumimoji="1" lang="en-US" sz="1800" b="1" i="0" kern="1200" dirty="0" smtClean="0"/>
        </a:p>
        <a:p>
          <a:pPr marL="171450" lvl="1" indent="-171450" algn="l" defTabSz="800100" rtl="0">
            <a:lnSpc>
              <a:spcPct val="90000"/>
            </a:lnSpc>
            <a:spcBef>
              <a:spcPct val="0"/>
            </a:spcBef>
            <a:spcAft>
              <a:spcPct val="15000"/>
            </a:spcAft>
            <a:buChar char="••"/>
          </a:pPr>
          <a:r>
            <a:rPr kumimoji="1" lang="en-US" sz="1800" b="1" i="0" kern="1200" dirty="0" smtClean="0"/>
            <a:t>if source and destination on opposite sides of USA, propagation time ~ 48x10-3 seconds</a:t>
          </a:r>
        </a:p>
      </dsp:txBody>
      <dsp:txXfrm>
        <a:off x="268985" y="3475634"/>
        <a:ext cx="2338375" cy="1645005"/>
      </dsp:txXfrm>
    </dsp:sp>
    <dsp:sp modelId="{0E7086EA-5275-4E49-9F21-6B98CF1C74ED}">
      <dsp:nvSpPr>
        <dsp:cNvPr id="0" name=""/>
        <dsp:cNvSpPr/>
      </dsp:nvSpPr>
      <dsp:spPr>
        <a:xfrm>
          <a:off x="2753766" y="1843430"/>
          <a:ext cx="1974006" cy="1974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3DD4B37C-48AD-AA4C-8336-DAA96ED0A5A9}">
      <dsp:nvSpPr>
        <dsp:cNvPr id="0" name=""/>
        <dsp:cNvSpPr/>
      </dsp:nvSpPr>
      <dsp:spPr>
        <a:xfrm>
          <a:off x="268985" y="1280160"/>
          <a:ext cx="2338375" cy="16450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endParaRPr kumimoji="1" lang="en-US" sz="1400" b="1" i="0" kern="1200" dirty="0"/>
        </a:p>
        <a:p>
          <a:pPr marL="171450" lvl="1" indent="-171450" algn="l" defTabSz="800100" rtl="0">
            <a:lnSpc>
              <a:spcPct val="90000"/>
            </a:lnSpc>
            <a:spcBef>
              <a:spcPct val="0"/>
            </a:spcBef>
            <a:spcAft>
              <a:spcPct val="15000"/>
            </a:spcAft>
            <a:buChar char="••"/>
          </a:pPr>
          <a:r>
            <a:rPr kumimoji="1" lang="en-US" sz="1800" b="1" i="0" kern="1200" dirty="0" smtClean="0"/>
            <a:t>given implicit congestion control, by the time dropped cell notification has reached source, 7.2x106 bits have been transmitted</a:t>
          </a:r>
        </a:p>
      </dsp:txBody>
      <dsp:txXfrm>
        <a:off x="268985" y="1280160"/>
        <a:ext cx="2338375" cy="164500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7E53E7-2FE5-4E5D-B564-DC1985674C08}">
      <dsp:nvSpPr>
        <dsp:cNvPr id="0" name=""/>
        <dsp:cNvSpPr/>
      </dsp:nvSpPr>
      <dsp:spPr>
        <a:xfrm>
          <a:off x="0" y="176573"/>
          <a:ext cx="8458200"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kumimoji="1" lang="en-US" sz="3500" kern="1200" dirty="0" smtClean="0"/>
            <a:t>3 layers of ATM processing causes delay</a:t>
          </a:r>
          <a:endParaRPr lang="en-US" sz="3500" kern="1200" dirty="0"/>
        </a:p>
      </dsp:txBody>
      <dsp:txXfrm>
        <a:off x="0" y="176573"/>
        <a:ext cx="8458200" cy="839474"/>
      </dsp:txXfrm>
    </dsp:sp>
    <dsp:sp modelId="{56327C62-4DED-457E-A0B1-CC83756CE4FA}">
      <dsp:nvSpPr>
        <dsp:cNvPr id="0" name=""/>
        <dsp:cNvSpPr/>
      </dsp:nvSpPr>
      <dsp:spPr>
        <a:xfrm>
          <a:off x="0" y="1018124"/>
          <a:ext cx="8458200"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1" lang="en-US" sz="2700" kern="1200" dirty="0" smtClean="0"/>
            <a:t>interleaving cells from different connections</a:t>
          </a:r>
          <a:endParaRPr lang="en-US" sz="2700" kern="1200" dirty="0"/>
        </a:p>
        <a:p>
          <a:pPr marL="228600" lvl="1" indent="-228600" algn="l" defTabSz="1200150">
            <a:lnSpc>
              <a:spcPct val="90000"/>
            </a:lnSpc>
            <a:spcBef>
              <a:spcPct val="0"/>
            </a:spcBef>
            <a:spcAft>
              <a:spcPct val="20000"/>
            </a:spcAft>
            <a:buChar char="••"/>
          </a:pPr>
          <a:r>
            <a:rPr kumimoji="1" lang="en-US" sz="2700" kern="1200" dirty="0" smtClean="0"/>
            <a:t>operation and maintenance cell interleaving</a:t>
          </a:r>
          <a:endParaRPr kumimoji="1" lang="en-US" sz="2700" kern="1200" dirty="0"/>
        </a:p>
        <a:p>
          <a:pPr marL="228600" lvl="1" indent="-228600" algn="l" defTabSz="1200150">
            <a:lnSpc>
              <a:spcPct val="90000"/>
            </a:lnSpc>
            <a:spcBef>
              <a:spcPct val="0"/>
            </a:spcBef>
            <a:spcAft>
              <a:spcPct val="20000"/>
            </a:spcAft>
            <a:buChar char="••"/>
          </a:pPr>
          <a:r>
            <a:rPr kumimoji="1" lang="en-US" sz="2700" kern="1200" dirty="0" smtClean="0"/>
            <a:t>if using synchronous digital hierarchy frames, these are inserted at physical layer</a:t>
          </a:r>
          <a:endParaRPr lang="en-US" sz="2700" kern="1200" dirty="0"/>
        </a:p>
      </dsp:txBody>
      <dsp:txXfrm>
        <a:off x="0" y="1018124"/>
        <a:ext cx="8458200" cy="17750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E72AEE-ECF7-4DAA-ABA1-7964B3A5E529}">
      <dsp:nvSpPr>
        <dsp:cNvPr id="0" name=""/>
        <dsp:cNvSpPr/>
      </dsp:nvSpPr>
      <dsp:spPr>
        <a:xfrm>
          <a:off x="2310308" y="1327211"/>
          <a:ext cx="1682916" cy="1108874"/>
        </a:xfrm>
        <a:custGeom>
          <a:avLst/>
          <a:gdLst/>
          <a:ahLst/>
          <a:cxnLst/>
          <a:rect l="0" t="0" r="0" b="0"/>
          <a:pathLst>
            <a:path>
              <a:moveTo>
                <a:pt x="0" y="0"/>
              </a:moveTo>
              <a:lnTo>
                <a:pt x="0" y="1003041"/>
              </a:lnTo>
              <a:lnTo>
                <a:pt x="1682916" y="1003041"/>
              </a:lnTo>
              <a:lnTo>
                <a:pt x="1682916" y="1108874"/>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E4B05A20-7100-464B-8AC9-0296548DC77A}">
      <dsp:nvSpPr>
        <dsp:cNvPr id="0" name=""/>
        <dsp:cNvSpPr/>
      </dsp:nvSpPr>
      <dsp:spPr>
        <a:xfrm>
          <a:off x="2310308" y="1327211"/>
          <a:ext cx="126968" cy="1108874"/>
        </a:xfrm>
        <a:custGeom>
          <a:avLst/>
          <a:gdLst/>
          <a:ahLst/>
          <a:cxnLst/>
          <a:rect l="0" t="0" r="0" b="0"/>
          <a:pathLst>
            <a:path>
              <a:moveTo>
                <a:pt x="0" y="0"/>
              </a:moveTo>
              <a:lnTo>
                <a:pt x="0" y="1003041"/>
              </a:lnTo>
              <a:lnTo>
                <a:pt x="126968" y="1003041"/>
              </a:lnTo>
              <a:lnTo>
                <a:pt x="126968" y="1108874"/>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88B0F8D-C069-4456-BDFF-13C577244696}">
      <dsp:nvSpPr>
        <dsp:cNvPr id="0" name=""/>
        <dsp:cNvSpPr/>
      </dsp:nvSpPr>
      <dsp:spPr>
        <a:xfrm>
          <a:off x="853673" y="1327211"/>
          <a:ext cx="1456635" cy="1068909"/>
        </a:xfrm>
        <a:custGeom>
          <a:avLst/>
          <a:gdLst/>
          <a:ahLst/>
          <a:cxnLst/>
          <a:rect l="0" t="0" r="0" b="0"/>
          <a:pathLst>
            <a:path>
              <a:moveTo>
                <a:pt x="1456635" y="0"/>
              </a:moveTo>
              <a:lnTo>
                <a:pt x="1456635" y="963077"/>
              </a:lnTo>
              <a:lnTo>
                <a:pt x="0" y="963077"/>
              </a:lnTo>
              <a:lnTo>
                <a:pt x="0" y="1068909"/>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B722C958-ECFB-4E64-A3F8-B7FD592EB0DC}">
      <dsp:nvSpPr>
        <dsp:cNvPr id="0" name=""/>
        <dsp:cNvSpPr/>
      </dsp:nvSpPr>
      <dsp:spPr>
        <a:xfrm>
          <a:off x="787467" y="-3192"/>
          <a:ext cx="3045682" cy="133040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0C70468-171E-465A-9F35-23FB6A13C028}">
      <dsp:nvSpPr>
        <dsp:cNvPr id="0" name=""/>
        <dsp:cNvSpPr/>
      </dsp:nvSpPr>
      <dsp:spPr>
        <a:xfrm>
          <a:off x="914402" y="117396"/>
          <a:ext cx="3045682" cy="13304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separate traffic flow according to service characteristics on a virtual path</a:t>
          </a:r>
          <a:endParaRPr lang="en-US" sz="1600" b="1" i="0" kern="1200" dirty="0"/>
        </a:p>
      </dsp:txBody>
      <dsp:txXfrm>
        <a:off x="914402" y="117396"/>
        <a:ext cx="3045682" cy="1330403"/>
      </dsp:txXfrm>
    </dsp:sp>
    <dsp:sp modelId="{7F5B90E8-F598-44A8-AB5B-10FCCFEE3245}">
      <dsp:nvSpPr>
        <dsp:cNvPr id="0" name=""/>
        <dsp:cNvSpPr/>
      </dsp:nvSpPr>
      <dsp:spPr>
        <a:xfrm>
          <a:off x="131860" y="2396121"/>
          <a:ext cx="1443626" cy="1989910"/>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93EAB56B-AA0D-4E9F-B4A6-9045A60CB68C}">
      <dsp:nvSpPr>
        <dsp:cNvPr id="0" name=""/>
        <dsp:cNvSpPr/>
      </dsp:nvSpPr>
      <dsp:spPr>
        <a:xfrm>
          <a:off x="258795" y="2516709"/>
          <a:ext cx="1443626" cy="198991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baseline="0" dirty="0" smtClean="0"/>
            <a:t>user to user application</a:t>
          </a:r>
          <a:endParaRPr lang="en-US" sz="1600" b="1" i="0" kern="1200" baseline="0" dirty="0"/>
        </a:p>
      </dsp:txBody>
      <dsp:txXfrm>
        <a:off x="258795" y="2516709"/>
        <a:ext cx="1443626" cy="1989910"/>
      </dsp:txXfrm>
    </dsp:sp>
    <dsp:sp modelId="{75DC28D7-FA72-42F4-88AD-686A2F4ABE89}">
      <dsp:nvSpPr>
        <dsp:cNvPr id="0" name=""/>
        <dsp:cNvSpPr/>
      </dsp:nvSpPr>
      <dsp:spPr>
        <a:xfrm>
          <a:off x="1752597" y="2436085"/>
          <a:ext cx="1369357" cy="1778011"/>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C00D4F6-08E3-4F10-B675-6D1A5F50F4C0}">
      <dsp:nvSpPr>
        <dsp:cNvPr id="0" name=""/>
        <dsp:cNvSpPr/>
      </dsp:nvSpPr>
      <dsp:spPr>
        <a:xfrm>
          <a:off x="1879533" y="2556673"/>
          <a:ext cx="1369357" cy="17780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user to network application</a:t>
          </a:r>
          <a:endParaRPr lang="en-US" sz="1600" b="1" i="0" kern="1200" dirty="0"/>
        </a:p>
      </dsp:txBody>
      <dsp:txXfrm>
        <a:off x="1879533" y="2556673"/>
        <a:ext cx="1369357" cy="1778011"/>
      </dsp:txXfrm>
    </dsp:sp>
    <dsp:sp modelId="{A363392C-67CF-4F41-AE2A-3CC13D417A4A}">
      <dsp:nvSpPr>
        <dsp:cNvPr id="0" name=""/>
        <dsp:cNvSpPr/>
      </dsp:nvSpPr>
      <dsp:spPr>
        <a:xfrm>
          <a:off x="3325847" y="2436085"/>
          <a:ext cx="1334753" cy="1907486"/>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C4C2075-3345-4CB3-8E3D-028A4714157F}">
      <dsp:nvSpPr>
        <dsp:cNvPr id="0" name=""/>
        <dsp:cNvSpPr/>
      </dsp:nvSpPr>
      <dsp:spPr>
        <a:xfrm>
          <a:off x="3452783" y="2556673"/>
          <a:ext cx="1334753" cy="190748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b="1" i="0" kern="1200" dirty="0" smtClean="0"/>
            <a:t>network to network application</a:t>
          </a:r>
          <a:endParaRPr lang="en-US" sz="1600" b="1" i="0" kern="1200" dirty="0"/>
        </a:p>
      </dsp:txBody>
      <dsp:txXfrm>
        <a:off x="3452783" y="2556673"/>
        <a:ext cx="1334753" cy="190748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10BFD0-31FB-40B0-B7C3-713324CC6EB0}">
      <dsp:nvSpPr>
        <dsp:cNvPr id="0" name=""/>
        <dsp:cNvSpPr/>
      </dsp:nvSpPr>
      <dsp:spPr>
        <a:xfrm>
          <a:off x="3981" y="350743"/>
          <a:ext cx="2036359"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lvl="0" algn="r" defTabSz="1111250">
            <a:lnSpc>
              <a:spcPct val="90000"/>
            </a:lnSpc>
            <a:spcBef>
              <a:spcPct val="0"/>
            </a:spcBef>
            <a:spcAft>
              <a:spcPct val="35000"/>
            </a:spcAft>
          </a:pPr>
          <a:r>
            <a:rPr kumimoji="1" lang="en-US" sz="2500" kern="1200" dirty="0" smtClean="0"/>
            <a:t>aggregate peak demand</a:t>
          </a:r>
          <a:endParaRPr lang="en-US" sz="2500" kern="1200" dirty="0"/>
        </a:p>
      </dsp:txBody>
      <dsp:txXfrm>
        <a:off x="3981" y="350743"/>
        <a:ext cx="2036359" cy="1175625"/>
      </dsp:txXfrm>
    </dsp:sp>
    <dsp:sp modelId="{C9DC136F-091D-4E9A-AE46-820A71890770}">
      <dsp:nvSpPr>
        <dsp:cNvPr id="0" name=""/>
        <dsp:cNvSpPr/>
      </dsp:nvSpPr>
      <dsp:spPr>
        <a:xfrm>
          <a:off x="2040340" y="111944"/>
          <a:ext cx="407271" cy="165322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627A2-5F70-4B70-9DC6-A4884049A5EF}">
      <dsp:nvSpPr>
        <dsp:cNvPr id="0" name=""/>
        <dsp:cNvSpPr/>
      </dsp:nvSpPr>
      <dsp:spPr>
        <a:xfrm>
          <a:off x="2610521" y="111944"/>
          <a:ext cx="5538897" cy="165322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kumimoji="1" lang="en-US" sz="2500" kern="1200" dirty="0" smtClean="0"/>
            <a:t>set VPC capacity to total of all peak VCC rates</a:t>
          </a:r>
          <a:endParaRPr lang="en-US" sz="2500" kern="1200" dirty="0"/>
        </a:p>
        <a:p>
          <a:pPr marL="228600" lvl="1" indent="-228600" algn="l" defTabSz="1111250">
            <a:lnSpc>
              <a:spcPct val="90000"/>
            </a:lnSpc>
            <a:spcBef>
              <a:spcPct val="0"/>
            </a:spcBef>
            <a:spcAft>
              <a:spcPct val="15000"/>
            </a:spcAft>
            <a:buChar char="••"/>
          </a:pPr>
          <a:r>
            <a:rPr kumimoji="1" lang="en-US" sz="2500" kern="1200" dirty="0" smtClean="0"/>
            <a:t>will meet peak demands, but often underutilized</a:t>
          </a:r>
          <a:endParaRPr kumimoji="1" lang="en-US" sz="2500" kern="1200" dirty="0"/>
        </a:p>
      </dsp:txBody>
      <dsp:txXfrm>
        <a:off x="2610521" y="111944"/>
        <a:ext cx="5538897" cy="1653222"/>
      </dsp:txXfrm>
    </dsp:sp>
    <dsp:sp modelId="{D109AADF-9C79-4806-A85D-5794D0833640}">
      <dsp:nvSpPr>
        <dsp:cNvPr id="0" name=""/>
        <dsp:cNvSpPr/>
      </dsp:nvSpPr>
      <dsp:spPr>
        <a:xfrm>
          <a:off x="3981" y="2265089"/>
          <a:ext cx="2036359" cy="81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lvl="0" algn="r" defTabSz="1111250">
            <a:lnSpc>
              <a:spcPct val="90000"/>
            </a:lnSpc>
            <a:spcBef>
              <a:spcPct val="0"/>
            </a:spcBef>
            <a:spcAft>
              <a:spcPct val="35000"/>
            </a:spcAft>
          </a:pPr>
          <a:r>
            <a:rPr kumimoji="1" lang="en-US" sz="2500" kern="1200" dirty="0" smtClean="0"/>
            <a:t>statistical multiplexing</a:t>
          </a:r>
          <a:endParaRPr lang="en-US" sz="2500" kern="1200" dirty="0"/>
        </a:p>
      </dsp:txBody>
      <dsp:txXfrm>
        <a:off x="3981" y="2265089"/>
        <a:ext cx="2036359" cy="819843"/>
      </dsp:txXfrm>
    </dsp:sp>
    <dsp:sp modelId="{A02AD329-DA77-48A5-9F42-72F7871F6C14}">
      <dsp:nvSpPr>
        <dsp:cNvPr id="0" name=""/>
        <dsp:cNvSpPr/>
      </dsp:nvSpPr>
      <dsp:spPr>
        <a:xfrm>
          <a:off x="2040340" y="1855167"/>
          <a:ext cx="407271" cy="16396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75785-40EC-49CA-82E3-05239BE1F564}">
      <dsp:nvSpPr>
        <dsp:cNvPr id="0" name=""/>
        <dsp:cNvSpPr/>
      </dsp:nvSpPr>
      <dsp:spPr>
        <a:xfrm>
          <a:off x="2610521" y="1855167"/>
          <a:ext cx="5538897" cy="1639687"/>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kumimoji="1" lang="en-US" sz="2500" kern="1200" dirty="0" smtClean="0"/>
            <a:t>set VPC capacity to more than average VCC rates</a:t>
          </a:r>
          <a:endParaRPr lang="en-US" sz="2500" kern="1200" dirty="0"/>
        </a:p>
        <a:p>
          <a:pPr marL="228600" lvl="1" indent="-228600" algn="l" defTabSz="1111250">
            <a:lnSpc>
              <a:spcPct val="90000"/>
            </a:lnSpc>
            <a:spcBef>
              <a:spcPct val="0"/>
            </a:spcBef>
            <a:spcAft>
              <a:spcPct val="15000"/>
            </a:spcAft>
            <a:buChar char="••"/>
          </a:pPr>
          <a:r>
            <a:rPr kumimoji="1" lang="en-US" sz="2500" kern="1200" dirty="0" smtClean="0"/>
            <a:t>will see greater variation but better utilization</a:t>
          </a:r>
          <a:endParaRPr kumimoji="1" lang="en-US" sz="2500" kern="1200" dirty="0"/>
        </a:p>
      </dsp:txBody>
      <dsp:txXfrm>
        <a:off x="2610521" y="1855167"/>
        <a:ext cx="5538897" cy="163968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BBDA65-AC2D-4E53-9696-D45256B20F60}">
      <dsp:nvSpPr>
        <dsp:cNvPr id="0" name=""/>
        <dsp:cNvSpPr/>
      </dsp:nvSpPr>
      <dsp:spPr>
        <a:xfrm>
          <a:off x="0" y="27836"/>
          <a:ext cx="7010400" cy="7488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en-US" sz="2600" b="1" i="0" kern="1200" dirty="0" smtClean="0"/>
            <a:t>traffic contract parameters</a:t>
          </a:r>
          <a:endParaRPr lang="en-US" sz="2600" b="1" i="0" kern="1200" dirty="0"/>
        </a:p>
      </dsp:txBody>
      <dsp:txXfrm>
        <a:off x="0" y="27836"/>
        <a:ext cx="7010400" cy="748800"/>
      </dsp:txXfrm>
    </dsp:sp>
    <dsp:sp modelId="{ABF17588-B745-4203-A5C6-677E123950C3}">
      <dsp:nvSpPr>
        <dsp:cNvPr id="0" name=""/>
        <dsp:cNvSpPr/>
      </dsp:nvSpPr>
      <dsp:spPr>
        <a:xfrm>
          <a:off x="0" y="776636"/>
          <a:ext cx="7010400" cy="1962675"/>
        </a:xfrm>
        <a:prstGeom prst="rect">
          <a:avLst/>
        </a:prstGeom>
        <a:solidFill>
          <a:schemeClr val="accent1">
            <a:alpha val="90000"/>
            <a:tint val="40000"/>
            <a:hueOff val="0"/>
            <a:satOff val="0"/>
            <a:lumOff val="0"/>
            <a:alphaOff val="0"/>
          </a:schemeClr>
        </a:solidFill>
        <a:ln>
          <a:noFill/>
        </a:ln>
        <a:effectLst>
          <a:outerShdw blurRad="40000" dist="23000" dir="5400000" rotWithShape="0">
            <a:srgbClr val="000000">
              <a:alpha val="35000"/>
            </a:srgbClr>
          </a:outerShdw>
        </a:effectLst>
        <a:sp3d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en-US" sz="2600" b="1" i="0" kern="1200" dirty="0" smtClean="0"/>
            <a:t>peak cell rate (PCR)</a:t>
          </a:r>
          <a:endParaRPr lang="en-US" sz="2600" b="1" i="0" kern="1200" dirty="0"/>
        </a:p>
        <a:p>
          <a:pPr marL="228600" lvl="1" indent="-228600" algn="l" defTabSz="1155700">
            <a:lnSpc>
              <a:spcPct val="90000"/>
            </a:lnSpc>
            <a:spcBef>
              <a:spcPct val="0"/>
            </a:spcBef>
            <a:spcAft>
              <a:spcPct val="15000"/>
            </a:spcAft>
            <a:buChar char="••"/>
          </a:pPr>
          <a:r>
            <a:rPr kumimoji="1" lang="en-US" sz="2600" b="1" i="0" kern="1200" dirty="0" smtClean="0"/>
            <a:t>cell delay variation (CDV)</a:t>
          </a:r>
        </a:p>
        <a:p>
          <a:pPr marL="228600" lvl="1" indent="-228600" algn="l" defTabSz="1155700">
            <a:lnSpc>
              <a:spcPct val="90000"/>
            </a:lnSpc>
            <a:spcBef>
              <a:spcPct val="0"/>
            </a:spcBef>
            <a:spcAft>
              <a:spcPct val="15000"/>
            </a:spcAft>
            <a:buChar char="••"/>
          </a:pPr>
          <a:r>
            <a:rPr kumimoji="1" lang="en-US" sz="2600" b="1" i="0" kern="1200" dirty="0" smtClean="0"/>
            <a:t>sustainable cell rate (SCR)</a:t>
          </a:r>
        </a:p>
        <a:p>
          <a:pPr marL="228600" lvl="1" indent="-228600" algn="l" defTabSz="1155700">
            <a:lnSpc>
              <a:spcPct val="90000"/>
            </a:lnSpc>
            <a:spcBef>
              <a:spcPct val="0"/>
            </a:spcBef>
            <a:spcAft>
              <a:spcPct val="15000"/>
            </a:spcAft>
            <a:buChar char="••"/>
          </a:pPr>
          <a:r>
            <a:rPr kumimoji="1" lang="en-US" sz="2600" b="1" i="0" kern="1200" dirty="0" smtClean="0"/>
            <a:t>burst tolerance</a:t>
          </a:r>
          <a:endParaRPr kumimoji="1" lang="en-US" sz="2600" b="1" i="0" kern="1200" dirty="0"/>
        </a:p>
      </dsp:txBody>
      <dsp:txXfrm>
        <a:off x="0" y="776636"/>
        <a:ext cx="7010400" cy="19626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6349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6349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634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7B417C1D-9248-3349-9F76-E04556090B8F}"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97522877-12B8-744D-A0FD-DB9E4D8F451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08A6EF0-8470-554C-8102-2FBEEB88FD2A}" type="slidenum">
              <a:rPr lang="en-US"/>
              <a:pPr/>
              <a:t>1</a:t>
            </a:fld>
            <a:endParaRPr lang="en-US" dirty="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“Data and Computer Communications”, 9/e, by William Stallings, Chapter 13 “</a:t>
            </a:r>
            <a:r>
              <a:rPr kumimoji="1" lang="en-US" dirty="0">
                <a:latin typeface="Times New Roman" pitchFamily="32" charset="0"/>
              </a:rPr>
              <a:t>Congestion in Data Networks</a:t>
            </a:r>
            <a:r>
              <a:rPr lang="en-US" dirty="0">
                <a:latin typeface="Times New Roman" pitchFamily="32" charset="0"/>
              </a:rPr>
              <a:t>”.</a:t>
            </a:r>
            <a:endParaRPr lang="en-AU"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216EF2C-72ED-144F-A6CD-8B5D4FEA6B33}" type="slidenum">
              <a:rPr lang="en-US"/>
              <a:pPr/>
              <a:t>10</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latin typeface="Times New Roman" pitchFamily="32" charset="0"/>
              </a:rPr>
              <a:t>A choke packet is a control packet generated at a congested node and transmitted back to a source node to restrict traffic flow. An example of a choke packet is the ICMP (Internet Control Message Protocol) Source Quench packet. Either a router or a destination end system may send this message to a source end system, requesting that it reduce the rate at which it is sending traffic to the internet destination. On receipt of a source quench message, the source host should cut back the rate at which it is sending traffic to the specified destination until it no longer receives source quench messages. The source quench message can be used by a router or host that must discard IP datagrams because of a full buffer. In that case, the router or host will issue a source quench message for every datagram that it discards. In addition, a system may anticipate congestion and issue source quench messages when its buffers approach capacity. In that case, the datagram referred to in the source quench message may well be delivered. Thus, receipt of a source quench message does not imply delivery or nondelivery of the corresponding datagram.</a:t>
            </a:r>
          </a:p>
          <a:p>
            <a:r>
              <a:rPr lang="en-US" dirty="0">
                <a:latin typeface="Times New Roman" pitchFamily="32" charset="0"/>
              </a:rPr>
              <a:t>	The choke package is a relatively crude technique for controlling congestion. More sophisticated forms of explicit congestion signaling are discussed subsequently.</a:t>
            </a:r>
          </a:p>
          <a:p>
            <a:endParaRPr lang="en-US" dirty="0">
              <a:latin typeface="Times New Roman" pitchFamily="3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8C5ADE8-FFE3-C54A-8723-E3267D3A838E}" type="slidenum">
              <a:rPr lang="en-US"/>
              <a:pPr/>
              <a:t>11</a:t>
            </a:fld>
            <a:endParaRPr lang="en-US" dirty="0"/>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r>
              <a:rPr lang="en-US" dirty="0">
                <a:latin typeface="Times New Roman" pitchFamily="32" charset="0"/>
              </a:rPr>
              <a:t>When network congestion occurs, two things may happen: (1) The transmission delay for an individual packet from source to destination increases, so that it is noticeably longer than the fixed propagation delay, and (2) packets are discarded. If a source is able to detect increased delays and packet discards, then it has implicit evidence of network congestion. If all sources can detect congestion and, in response, reduce flow on the basis of congestion, then the network congestion will be relieved. Thus, congestion control on the basis of implicit signaling is the responsibility of end systems and does not require action on the part of network nodes.</a:t>
            </a:r>
          </a:p>
          <a:p>
            <a:r>
              <a:rPr lang="en-US" dirty="0">
                <a:latin typeface="Times New Roman" pitchFamily="32" charset="0"/>
              </a:rPr>
              <a:t>	Implicit signaling is an effective congestion control technique in connectionless, or datagram, configurations, such as datagram packet-switching networks and IP-based internets. In such cases, there are no logical connections through the internet on which flow can be regulated. However, between the two end systems, logical connections can be established at the TCP level. TCP includes mechanisms for acknowledging receipt of TCP segments and for regulating the flow of data between source and destination on a TCP connection. TCP congestion control techniques based on the ability to detect increased delay and segment loss are discussed in Chapter 22.</a:t>
            </a:r>
          </a:p>
          <a:p>
            <a:r>
              <a:rPr lang="en-US" dirty="0">
                <a:latin typeface="Times New Roman" pitchFamily="32" charset="0"/>
              </a:rPr>
              <a:t>	Implicit signaling can also be used in connection-oriented networks. For example, in frame relay networks, the LAPF control protocol, which is end to end, includes facilities similar to those of TCP for flow and error control. LAPF control is capable of detecting lost frames and adjusting the flow of data accordingly.</a:t>
            </a:r>
          </a:p>
          <a:p>
            <a:endParaRPr lang="en-US" dirty="0">
              <a:latin typeface="Times New Roman" pitchFamily="3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7D967B7-5A20-2344-A5DA-5C47278E9524}" type="slidenum">
              <a:rPr lang="en-US"/>
              <a:pPr/>
              <a:t>12</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latin typeface="Times New Roman" pitchFamily="32" charset="0"/>
              </a:rPr>
              <a:t>It is desirable to use as much of the available capacity in a network as possible but still react to congestion in a controlled and fair manner. This is the purpose of explicit congestion avoidance techniques. In general terms, for explicit congestion avoidance, the network alerts end systems to growing congestion within the network and the end systems take steps to reduce the offered load to the network.</a:t>
            </a:r>
          </a:p>
          <a:p>
            <a:r>
              <a:rPr lang="en-US" dirty="0">
                <a:latin typeface="Times New Roman" pitchFamily="32" charset="0"/>
              </a:rPr>
              <a:t>	Typically, explicit congestion control techniques operate over connection-oriented networks and control the flow of packets over individual connections. Explicit congestion signaling approaches can work in one of two directions:</a:t>
            </a:r>
          </a:p>
          <a:p>
            <a:r>
              <a:rPr lang="en-US" dirty="0">
                <a:latin typeface="Times New Roman" pitchFamily="32" charset="0"/>
              </a:rPr>
              <a:t> </a:t>
            </a:r>
          </a:p>
          <a:p>
            <a:r>
              <a:rPr lang="en-US" b="1" dirty="0">
                <a:latin typeface="Times New Roman" pitchFamily="32" charset="0"/>
              </a:rPr>
              <a:t>Backward:</a:t>
            </a:r>
            <a:r>
              <a:rPr lang="en-US" dirty="0">
                <a:latin typeface="Times New Roman" pitchFamily="32" charset="0"/>
              </a:rPr>
              <a:t> Notifies the source that congestion avoidance procedures should be initiated where applicable for traffic in the opposite direction of the received notification. It indicates that the packets that the user transmits on this logical connection may encounter congested resources. Backward information is transmitted either by altering bits in a header of a data packet headed for the source to be controlled or by transmitting separate control packets to the source.</a:t>
            </a:r>
          </a:p>
          <a:p>
            <a:r>
              <a:rPr lang="en-US" b="1" dirty="0">
                <a:latin typeface="Times New Roman" pitchFamily="32" charset="0"/>
              </a:rPr>
              <a:t>Forward:</a:t>
            </a:r>
            <a:r>
              <a:rPr lang="en-US" dirty="0">
                <a:latin typeface="Times New Roman" pitchFamily="32" charset="0"/>
              </a:rPr>
              <a:t> Notifies the user that congestion avoidance procedures should be initiated where applicable for traffic in the same direction as the received notification. It indicates that this packet, on this logical connection, has encountered congested resources. Again, this information may be transmitted either as altered bits in data packets or in separate control packets. In some schemes, when a forward signal is received by an end system, it echoes the signal back along the logical connection to the source. In other schemes, the end system is expected to exercise flow control upon the source end system at a higher layer (e.g., TCP).</a:t>
            </a:r>
          </a:p>
          <a:p>
            <a:r>
              <a:rPr lang="en-US" dirty="0">
                <a:latin typeface="Times New Roman" pitchFamily="32"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5D986EE-445B-AE4B-95ED-CE1184355638}" type="slidenum">
              <a:rPr lang="en-US"/>
              <a:pPr/>
              <a:t>13</a:t>
            </a:fld>
            <a:endParaRPr lang="en-US" dirty="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p:spPr>
        <p:txBody>
          <a:bodyPr/>
          <a:lstStyle/>
          <a:p>
            <a:r>
              <a:rPr lang="en-US" dirty="0">
                <a:latin typeface="Times New Roman" pitchFamily="32" charset="0"/>
              </a:rPr>
              <a:t>We can divide explicit congestion signaling approaches into three general categories:</a:t>
            </a:r>
          </a:p>
          <a:p>
            <a:r>
              <a:rPr lang="en-US" dirty="0">
                <a:latin typeface="Times New Roman" pitchFamily="32" charset="0"/>
              </a:rPr>
              <a:t> </a:t>
            </a:r>
          </a:p>
          <a:p>
            <a:r>
              <a:rPr lang="en-US" b="1" dirty="0">
                <a:latin typeface="Times New Roman" pitchFamily="32" charset="0"/>
              </a:rPr>
              <a:t>Binary:</a:t>
            </a:r>
            <a:r>
              <a:rPr lang="en-US" dirty="0">
                <a:latin typeface="Times New Roman" pitchFamily="32" charset="0"/>
              </a:rPr>
              <a:t> A bit is set in a data packet as it is forwarded by the congested node. When a source receives a binary indication of congestion on a logical connection, it may reduce its traffic flow.</a:t>
            </a:r>
          </a:p>
          <a:p>
            <a:r>
              <a:rPr lang="en-US" b="1" dirty="0">
                <a:latin typeface="Times New Roman" pitchFamily="32" charset="0"/>
              </a:rPr>
              <a:t>Credit based:</a:t>
            </a:r>
            <a:r>
              <a:rPr lang="en-US" dirty="0">
                <a:latin typeface="Times New Roman" pitchFamily="32" charset="0"/>
              </a:rPr>
              <a:t> These schemes are based on providing an explicit credit to a source over a logical connection. The credit indicates how many octets or how many packets the source may transmit. When the credit is exhausted, the source must await additional credit before sending additional data. Credit-based schemes are common for end-to-end flow control, in which a destination system uses credit to prevent the source from overflowing the destination buffers, but credit-based schemes have also been considered for congestion control.</a:t>
            </a:r>
          </a:p>
          <a:p>
            <a:r>
              <a:rPr lang="en-US" b="1" dirty="0">
                <a:latin typeface="Times New Roman" pitchFamily="32" charset="0"/>
              </a:rPr>
              <a:t>Rate based:</a:t>
            </a:r>
            <a:r>
              <a:rPr lang="en-US" dirty="0">
                <a:latin typeface="Times New Roman" pitchFamily="32" charset="0"/>
              </a:rPr>
              <a:t> These schemes are based on providing an explicit data rate limit to the source over a logical connection. The source may transmit data at a rate up to the set limit. To control congestion, any node along the path of the connection can reduce the data rate limit in a control message to the source.</a:t>
            </a:r>
          </a:p>
          <a:p>
            <a:endParaRPr lang="en-US"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0E487E8-E876-634C-801E-491ADADB3883}" type="slidenum">
              <a:rPr lang="en-US"/>
              <a:pPr/>
              <a:t>14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dirty="0">
                <a:latin typeface="Times New Roman" pitchFamily="32" charset="0"/>
              </a:rPr>
              <a:t>There are a number of issues related to congestion control that might be included under the general category of traffic management. In its simplest form, congestion control is concerned with efficient use of a network at high load. The various mechanisms discussed in the previous section can be applied as the situation arises, without regard to the particular source or destination affected. When a node is saturated and must discard packets, it can apply some simple rule, such as discard the most recent arrival. However, other considerations can be used to refine the application of congestion control techniques and discard policy. We briefly introduce several of those areas here.</a:t>
            </a:r>
          </a:p>
          <a:p>
            <a:r>
              <a:rPr lang="en-US" dirty="0">
                <a:latin typeface="Times New Roman" pitchFamily="32" charset="0"/>
              </a:rPr>
              <a:t> </a:t>
            </a:r>
          </a:p>
          <a:p>
            <a:r>
              <a:rPr lang="en-US" b="1" dirty="0">
                <a:latin typeface="Times New Roman" pitchFamily="32" charset="0"/>
              </a:rPr>
              <a:t>Fairness</a:t>
            </a:r>
          </a:p>
          <a:p>
            <a:r>
              <a:rPr lang="en-US" dirty="0">
                <a:latin typeface="Times New Roman" pitchFamily="32" charset="0"/>
              </a:rPr>
              <a:t>As congestion develops, flows of packets between sources and destinations will experience increased delays and, with high congestion, packet losses. In the absence of other requirements, we would like to assure that the various flows suffer from congestion equally. Simply to discard on a last-in-first-discarded basis may not be fair. As an example of a technique that might promote fairness, a node can maintain a separate queue for each logical connection or for each source-destination pair. If all of the queue buffers are of equal length, then the queues with the highest traffic load will suffer discards more often, allowing lower-traffic connections a fair share of the capacity.</a:t>
            </a:r>
          </a:p>
          <a:p>
            <a:r>
              <a:rPr lang="en-US" dirty="0">
                <a:latin typeface="Times New Roman" pitchFamily="32" charset="0"/>
              </a:rPr>
              <a:t> </a:t>
            </a:r>
          </a:p>
          <a:p>
            <a:r>
              <a:rPr lang="en-US" b="1" dirty="0">
                <a:latin typeface="Times New Roman" pitchFamily="32" charset="0"/>
              </a:rPr>
              <a:t>Quality of Service</a:t>
            </a:r>
          </a:p>
          <a:p>
            <a:r>
              <a:rPr lang="en-US" dirty="0">
                <a:latin typeface="Times New Roman" pitchFamily="32" charset="0"/>
              </a:rPr>
              <a:t>We might wish to treat different traffic flows differently. For example, as [JAIN92] points out, some applications, such as voice and video, are delay sensitive but loss insensitive. Others, such as file transfer and electronic mail, are delay insensitive but loss sensitive. Still others, such as interactive graphics or interactive computing applications, are delay sensitive and loss sensitive. Also, different traffic flows have different priorities; for example, network management traffic, particularly during times of congestion or failure, is more important than application traffic.</a:t>
            </a:r>
          </a:p>
          <a:p>
            <a:r>
              <a:rPr lang="en-US" dirty="0">
                <a:latin typeface="Times New Roman" pitchFamily="32" charset="0"/>
              </a:rPr>
              <a:t>	It is particularly important during periods of congestion that traffic flows with different requirements be treated differently and provided a different quality of service (QoS). For example, a node might transmit higher-priority packets ahead of lower-priority packets in the same queue. Or a node might maintain different queues for different QoS levels and give preferential treatment to the higher levels.</a:t>
            </a:r>
          </a:p>
          <a:p>
            <a:r>
              <a:rPr lang="en-US" dirty="0">
                <a:latin typeface="Times New Roman" pitchFamily="32" charset="0"/>
              </a:rPr>
              <a:t> </a:t>
            </a:r>
          </a:p>
          <a:p>
            <a:r>
              <a:rPr lang="en-US" b="1" dirty="0">
                <a:latin typeface="Times New Roman" pitchFamily="32" charset="0"/>
              </a:rPr>
              <a:t>Reservations</a:t>
            </a:r>
          </a:p>
          <a:p>
            <a:r>
              <a:rPr lang="en-US" dirty="0">
                <a:latin typeface="Times New Roman" pitchFamily="32" charset="0"/>
              </a:rPr>
              <a:t>One way to avoid congestion and also to provide assured service to applications is to use a reservation scheme. Such a scheme is an integral part of ATM networks. When a logical connection is established, the network and the user enter into a traffic contract, which specifies a data rate and other characteristics of the traffic flow. The network agrees to give a defined QoS so long as the traffic flow is within contract parameters; excess traffic is either discarded or handled on a best-effort basis, subject to discard. If the current outstanding reservations are such that the network resources are inadequate to meet the new reservation, then the new reservation is denied. A similar type of scheme has now been developed for IP-based internets (RSVP, which is discussed in Chapter 20).</a:t>
            </a:r>
          </a:p>
          <a:p>
            <a:r>
              <a:rPr lang="en-US" dirty="0">
                <a:latin typeface="Times New Roman" pitchFamily="32" charset="0"/>
              </a:rPr>
              <a:t>	One aspect of a reservation scheme is traffic policing (Stallings DCC9e Figure 13.5). A node in the network, typically the node to which the end system attaches, monitors the traffic flow and compares it to the traffic contract. Excess traffic is either discarded or marked to indicate that it is liable to discard or delay.</a:t>
            </a:r>
          </a:p>
          <a:p>
            <a:endParaRPr lang="en-US" dirty="0">
              <a:latin typeface="Times" pitchFamily="3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1A72D82-12A7-9643-9EB7-15F6E1519222}" type="slidenum">
              <a:rPr lang="en-US"/>
              <a:pPr/>
              <a:t>15</a:t>
            </a:fld>
            <a:endParaRPr lang="en-US" dirty="0"/>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p:spPr>
        <p:txBody>
          <a:bodyPr/>
          <a:lstStyle/>
          <a:p>
            <a:r>
              <a:rPr lang="en-US" dirty="0">
                <a:latin typeface="Times New Roman" pitchFamily="32" charset="0"/>
              </a:rPr>
              <a:t>A number of control mechanisms for congestion control in packet-switching networks have been suggested and tried. The following are examples:</a:t>
            </a:r>
          </a:p>
          <a:p>
            <a:r>
              <a:rPr lang="en-US" dirty="0">
                <a:latin typeface="Times New Roman" pitchFamily="32" charset="0"/>
              </a:rPr>
              <a:t>	</a:t>
            </a:r>
          </a:p>
          <a:p>
            <a:r>
              <a:rPr lang="en-US" dirty="0">
                <a:latin typeface="Times New Roman" pitchFamily="32" charset="0"/>
              </a:rPr>
              <a:t>	</a:t>
            </a:r>
            <a:r>
              <a:rPr lang="en-US" b="1" dirty="0">
                <a:latin typeface="Times New Roman" pitchFamily="32" charset="0"/>
              </a:rPr>
              <a:t>1.</a:t>
            </a:r>
            <a:r>
              <a:rPr lang="en-US" dirty="0">
                <a:latin typeface="Times New Roman" pitchFamily="32" charset="0"/>
              </a:rPr>
              <a:t>	Send a control packet from a congested node to some or all source nodes. This choke packet will have the effect of stopping or slowing the rate of transmission from sources and hence limit the total number of packets in the network. This approach requires additional traffic on the network during a period of congestion.</a:t>
            </a:r>
          </a:p>
          <a:p>
            <a:r>
              <a:rPr lang="en-US" dirty="0">
                <a:latin typeface="Times New Roman" pitchFamily="32" charset="0"/>
              </a:rPr>
              <a:t>	</a:t>
            </a:r>
            <a:r>
              <a:rPr lang="en-US" b="1" dirty="0">
                <a:latin typeface="Times New Roman" pitchFamily="32" charset="0"/>
              </a:rPr>
              <a:t>2.</a:t>
            </a:r>
            <a:r>
              <a:rPr lang="en-US" dirty="0">
                <a:latin typeface="Times New Roman" pitchFamily="32" charset="0"/>
              </a:rPr>
              <a:t>	Rely on routing information. Routing algorithms, such as ARPANET's, provide link delay information to other nodes, which influences routing decisions. This information could also be used to influence the rate at which new packets are produced. Because these delays are being influenced by the routing decision, they may vary too rapidly to be used effectively for congestion control.</a:t>
            </a:r>
          </a:p>
          <a:p>
            <a:r>
              <a:rPr lang="en-US" b="1" dirty="0">
                <a:latin typeface="Times New Roman" pitchFamily="32" charset="0"/>
              </a:rPr>
              <a:t>	3.</a:t>
            </a:r>
            <a:r>
              <a:rPr lang="en-US" dirty="0">
                <a:latin typeface="Times New Roman" pitchFamily="32" charset="0"/>
              </a:rPr>
              <a:t>	Make use of an end-to-end probe packet. Such a packet could be timestamped to measure the delay between two particular endpoints. This has the disadvantage of adding overhead to the network.</a:t>
            </a:r>
          </a:p>
          <a:p>
            <a:r>
              <a:rPr lang="en-US" b="1" dirty="0">
                <a:latin typeface="Times New Roman" pitchFamily="32" charset="0"/>
              </a:rPr>
              <a:t>	4.	</a:t>
            </a:r>
            <a:r>
              <a:rPr lang="en-US" dirty="0">
                <a:latin typeface="Times New Roman" pitchFamily="32" charset="0"/>
              </a:rPr>
              <a:t>Allow packet-switching nodes to add congestion information to packets as they go by. There are two possible approaches here. A node could add such information to packets going in the direction opposite of the congestion. This information quickly reaches the source node, which can reduce the flow of packets into the network. Alternatively, a node could add such information to packets going in the same direction as the congestion. The destination either asks the source to adjust the load or returns the signal back to the source in the packets (or acknowledgments) going in the reverse direction.</a:t>
            </a:r>
          </a:p>
          <a:p>
            <a:r>
              <a:rPr lang="en-US" dirty="0">
                <a:latin typeface="Times New Roman" pitchFamily="32" charset="0"/>
              </a:rPr>
              <a:t> </a:t>
            </a:r>
          </a:p>
          <a:p>
            <a:endParaRPr lang="en-US" dirty="0">
              <a:latin typeface="Times New Roman" pitchFamily="3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683856A-C634-0645-B020-6A8195517744}" type="slidenum">
              <a:rPr lang="en-US"/>
              <a:pPr/>
              <a:t>16</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latin typeface="Times New Roman" pitchFamily="32" charset="0"/>
              </a:rPr>
              <a:t>Because of their high speed and small cell size, ATM networks present difficulties in effectively controlling congestion not found in other types of data networks. The complexity of the problem is compounded by the limited number of overhead bits available for exerting control over the flow of user cells. This area is currently the subject of intense research, and approaches to traffic and congestion control are still evolving. ITU-T has defined a restricted initial set of traffic and congestion control capabilities aiming at simple mechanisms and realistic network efficiency; these are specified in I.371. The ATM Forum has published a somewhat more advanced version of this set in its Traffic Management Specification 4.0. This section focuses on the ATM Forum specifications.</a:t>
            </a:r>
          </a:p>
          <a:p>
            <a:r>
              <a:rPr lang="en-US" dirty="0">
                <a:latin typeface="Times New Roman" pitchFamily="32" charset="0"/>
              </a:rPr>
              <a:t> 	A number of tools are available for control of congestion in packet-switched and frame relay networks, some of which are discussed elsewhere in this chapter. These types of congestion control schemes are inadequate for ATM networks. [GERS91] cites the following reasons:</a:t>
            </a:r>
          </a:p>
          <a:p>
            <a:r>
              <a:rPr lang="en-US" dirty="0">
                <a:latin typeface="Times New Roman" pitchFamily="32" charset="0"/>
              </a:rPr>
              <a:t> </a:t>
            </a:r>
          </a:p>
          <a:p>
            <a:r>
              <a:rPr lang="en-US" dirty="0">
                <a:latin typeface="Times New Roman" pitchFamily="32" charset="0"/>
              </a:rPr>
              <a:t>The majority of traffic is not amenable to flow control. For example, voice and video traffic sources cannot stop generating cells even when the network is congested.</a:t>
            </a:r>
          </a:p>
          <a:p>
            <a:r>
              <a:rPr lang="en-US" dirty="0">
                <a:latin typeface="Times New Roman" pitchFamily="32" charset="0"/>
              </a:rPr>
              <a:t>Feedback is slow due to the drastically reduced cell transmission time compared to propagation delays across the network.</a:t>
            </a:r>
          </a:p>
          <a:p>
            <a:r>
              <a:rPr lang="en-US" dirty="0">
                <a:latin typeface="Times New Roman" pitchFamily="32" charset="0"/>
              </a:rPr>
              <a:t>ATM networks typically support a wide range of applications requiring capacity ranging from a few kbps to several hundred Mbps. Relatively simple-minded congestion control schemes generally end up penalizing one end or the other of that spectrum.</a:t>
            </a:r>
          </a:p>
          <a:p>
            <a:r>
              <a:rPr lang="en-US" dirty="0">
                <a:latin typeface="Times New Roman" pitchFamily="32" charset="0"/>
              </a:rPr>
              <a:t>Applications on ATM networks may generate very different traffic patterns (e.g., constant bit rate versus variable bit rate sources). Again, it is difficult for conventional congestion control techniques to handle fairly such variety.</a:t>
            </a:r>
          </a:p>
          <a:p>
            <a:r>
              <a:rPr lang="en-US" dirty="0">
                <a:latin typeface="Times New Roman" pitchFamily="32" charset="0"/>
              </a:rPr>
              <a:t>Different applications on ATM networks require different network services (e.g., delay-sensitive service for voice and video, and loss-sensitive service for data).</a:t>
            </a:r>
          </a:p>
          <a:p>
            <a:r>
              <a:rPr lang="en-US" dirty="0">
                <a:latin typeface="Times New Roman" pitchFamily="32" charset="0"/>
              </a:rPr>
              <a:t>The very high speeds in switching and transmission make ATM networks more volatile in terms of congestion and traffic control. A scheme that relies heavily on reacting to changing conditions will produce extreme and wasteful fluctuations in routing policy and flow control.</a:t>
            </a:r>
          </a:p>
          <a:p>
            <a:endParaRPr lang="en-US" dirty="0">
              <a:latin typeface="Times" pitchFamily="3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6B3A629-9DC0-5F45-A794-F3DFDEB7E513}" type="slidenum">
              <a:rPr lang="en-US"/>
              <a:pPr/>
              <a:t>17</a:t>
            </a:fld>
            <a:endParaRPr lang="en-US" dirty="0"/>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p:spPr>
        <p:txBody>
          <a:bodyPr/>
          <a:lstStyle/>
          <a:p>
            <a:r>
              <a:rPr lang="en-US" dirty="0">
                <a:latin typeface="Times New Roman" pitchFamily="32" charset="0"/>
              </a:rPr>
              <a:t>Consider the transfer of ATM cells over a network at a data rate of 150 Mbps. At that rate, it takes (53 ´ 8 bits)/(150 ´ 106 bps) </a:t>
            </a:r>
            <a:r>
              <a:rPr lang="en-US" dirty="0">
                <a:latin typeface="Times New Roman" pitchFamily="32" charset="0"/>
                <a:sym typeface="Symbol" pitchFamily="32" charset="2"/>
              </a:rPr>
              <a:t></a:t>
            </a:r>
            <a:r>
              <a:rPr lang="en-US" dirty="0">
                <a:latin typeface="Times New Roman" pitchFamily="32" charset="0"/>
              </a:rPr>
              <a:t> 2.8 ´ 10–6 seconds to insert a single cell onto the network. The time it takes to transfer the cell from the source to the destination user will depend on the number of intermediate ATM switches, the switching time at each switch, and the propagation time along all links in the path from source to destination. For simplicity, ignore ATM switching delays and assume propagation at the two-thirds the speed of light. Then, if source and destination are on opposite coasts of the United States, the round-trip propagation delay is about 48 ´ 10–3 seconds.</a:t>
            </a:r>
          </a:p>
          <a:p>
            <a:r>
              <a:rPr lang="en-US" dirty="0">
                <a:latin typeface="Times New Roman" pitchFamily="32" charset="0"/>
              </a:rPr>
              <a:t>	With these conditions in place, suppose that source A is performing a long file transfer to destination B and that implicit congestion control is being used (i.e., there are no explicit congestion notifications; the source deduces the presence of congestion by the loss of data). If the network drops a cell due to congestion, B can return a reject message to A, which must then retransmit the dropped cell and possibly all subsequent cells</a:t>
            </a:r>
          </a:p>
          <a:p>
            <a:r>
              <a:rPr lang="en-US" dirty="0">
                <a:latin typeface="Times New Roman" pitchFamily="32" charset="0"/>
              </a:rPr>
              <a:t>	This calculation helps to explain why the techniques that are satisfactory for more traditional networks break down when dealing with ATM WANs.</a:t>
            </a:r>
          </a:p>
          <a:p>
            <a:endParaRPr lang="en-US" dirty="0">
              <a:latin typeface="Times New Roman" pitchFamily="32"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1672522-D38A-9543-B115-72B35B94FA27}" type="slidenum">
              <a:rPr lang="en-US"/>
              <a:pPr/>
              <a:t>18</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latin typeface="Times New Roman" pitchFamily="32" charset="0"/>
              </a:rPr>
              <a:t>For an ATM network, voice and video signals can be digitized and transmitted as a stream of cells. A key requirement, especially for voice, is that the delay across the network be short. Generally, this will be the case for ATM networks. As we have discussed, ATM is designed to minimize the processing and transmission overhead internal to the network so that very fast cell switching and routing is possible.</a:t>
            </a:r>
          </a:p>
          <a:p>
            <a:r>
              <a:rPr lang="en-US" dirty="0">
                <a:latin typeface="Times New Roman" pitchFamily="32" charset="0"/>
              </a:rPr>
              <a:t>	There is another important requirement that to some extent conflicts with the preceding requirement, namely that the rate of delivery of cells to the destination user must be constant. It is inevitable that there will be some variability in the rate of delivery of cells due both to effects within the network and at the source UNI; we summarize these effects presently. First, let us consider how the destination user might cope with variations in the delay of cells as they transit from source user to destination user.</a:t>
            </a:r>
          </a:p>
          <a:p>
            <a:r>
              <a:rPr lang="en-US" dirty="0">
                <a:latin typeface="Times New Roman" pitchFamily="32" charset="0"/>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2F9573D-88AA-F546-9933-27B5D0FD3EF0}" type="slidenum">
              <a:rPr lang="en-US"/>
              <a:pPr/>
              <a:t>19</a:t>
            </a:fld>
            <a:endParaRPr lang="en-US" dirty="0"/>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r>
              <a:rPr lang="en-US" dirty="0">
                <a:latin typeface="Times" pitchFamily="32" charset="0"/>
              </a:rPr>
              <a:t>First, let us consider how the destination user might cope with variations in the delay of cells as they transit from source user to destination user. A general procedure for achieving a constant bit rate (CBR) is illustrated in </a:t>
            </a:r>
            <a:r>
              <a:rPr lang="en-US" dirty="0">
                <a:latin typeface="Times New Roman" pitchFamily="32" charset="0"/>
              </a:rPr>
              <a:t>Stallings DCC9e </a:t>
            </a:r>
            <a:r>
              <a:rPr lang="en-US" dirty="0">
                <a:latin typeface="Times" pitchFamily="32" charset="0"/>
              </a:rPr>
              <a:t>Figure </a:t>
            </a:r>
            <a:r>
              <a:rPr lang="en-US" dirty="0" smtClean="0">
                <a:latin typeface="Times" pitchFamily="32" charset="0"/>
              </a:rPr>
              <a:t>13.6. </a:t>
            </a:r>
            <a:r>
              <a:rPr lang="en-US" dirty="0">
                <a:latin typeface="Times" pitchFamily="32" charset="0"/>
              </a:rPr>
              <a:t>Let </a:t>
            </a:r>
            <a:r>
              <a:rPr lang="en-US" i="1" dirty="0">
                <a:latin typeface="Times" pitchFamily="32" charset="0"/>
              </a:rPr>
              <a:t>D</a:t>
            </a:r>
            <a:r>
              <a:rPr lang="en-US" dirty="0">
                <a:latin typeface="Times" pitchFamily="32" charset="0"/>
              </a:rPr>
              <a:t>(</a:t>
            </a:r>
            <a:r>
              <a:rPr lang="en-US" i="1" dirty="0">
                <a:latin typeface="Times" pitchFamily="32" charset="0"/>
              </a:rPr>
              <a:t>i</a:t>
            </a:r>
            <a:r>
              <a:rPr lang="en-US" dirty="0">
                <a:latin typeface="Times" pitchFamily="32" charset="0"/>
              </a:rPr>
              <a:t>) represent the end-to-end delay experienced by the </a:t>
            </a:r>
            <a:r>
              <a:rPr lang="en-US" i="1" dirty="0">
                <a:latin typeface="Times" pitchFamily="32" charset="0"/>
              </a:rPr>
              <a:t>i</a:t>
            </a:r>
            <a:r>
              <a:rPr lang="en-US" dirty="0">
                <a:latin typeface="Times" pitchFamily="32" charset="0"/>
              </a:rPr>
              <a:t>th cell. The destination system does not know the exact amount of this delay: there is no timestamp information associated with each cell and, even if there were, it is impossible to keep source and destination clocks perfectly synchronized. When the first cell on a connection arrives at time </a:t>
            </a:r>
            <a:r>
              <a:rPr lang="en-US" i="1" dirty="0">
                <a:latin typeface="Times" pitchFamily="32" charset="0"/>
              </a:rPr>
              <a:t>t</a:t>
            </a:r>
            <a:r>
              <a:rPr lang="en-US" baseline="-25000" dirty="0">
                <a:latin typeface="Times" pitchFamily="32" charset="0"/>
              </a:rPr>
              <a:t>0</a:t>
            </a:r>
            <a:r>
              <a:rPr lang="en-US" dirty="0">
                <a:latin typeface="Times" pitchFamily="32" charset="0"/>
              </a:rPr>
              <a:t>, the target user delays the cell an additional amount </a:t>
            </a:r>
            <a:r>
              <a:rPr lang="en-US" i="1" dirty="0">
                <a:latin typeface="Times" pitchFamily="32" charset="0"/>
              </a:rPr>
              <a:t>V</a:t>
            </a:r>
            <a:r>
              <a:rPr lang="en-US" dirty="0">
                <a:latin typeface="Times" pitchFamily="32" charset="0"/>
              </a:rPr>
              <a:t>(0) prior to delivery to the application. </a:t>
            </a:r>
            <a:r>
              <a:rPr lang="en-US" i="1" dirty="0">
                <a:latin typeface="Times" pitchFamily="32" charset="0"/>
              </a:rPr>
              <a:t>V</a:t>
            </a:r>
            <a:r>
              <a:rPr lang="en-US" dirty="0">
                <a:latin typeface="Times" pitchFamily="32" charset="0"/>
              </a:rPr>
              <a:t>(0) is an estimate of the amount of cell delay variation that this application can tolerate and that is likely to be produced by the network. Subsequent cells are delayed so that they are delivered to the user at a constant rate of </a:t>
            </a:r>
            <a:r>
              <a:rPr lang="en-US" i="1" dirty="0">
                <a:latin typeface="Times" pitchFamily="32" charset="0"/>
              </a:rPr>
              <a:t>R</a:t>
            </a:r>
            <a:r>
              <a:rPr lang="en-US" dirty="0">
                <a:latin typeface="Times" pitchFamily="32" charset="0"/>
              </a:rPr>
              <a:t> cells per second. The time between delivery of cells to the target application (time between the start of delivery of one cell and the start of delivery of the next cell) is therefore </a:t>
            </a:r>
            <a:r>
              <a:rPr lang="en-US" dirty="0">
                <a:latin typeface="Symbol" pitchFamily="32" charset="2"/>
                <a:sym typeface="Symbol" pitchFamily="32" charset="2"/>
              </a:rPr>
              <a:t></a:t>
            </a:r>
            <a:r>
              <a:rPr lang="en-US" dirty="0">
                <a:latin typeface="Times" pitchFamily="32" charset="0"/>
              </a:rPr>
              <a:t> = 1/</a:t>
            </a:r>
            <a:r>
              <a:rPr lang="en-US" i="1" dirty="0">
                <a:latin typeface="Times" pitchFamily="32" charset="0"/>
              </a:rPr>
              <a:t>R</a:t>
            </a:r>
            <a:r>
              <a:rPr lang="en-US" dirty="0">
                <a:latin typeface="Times" pitchFamily="32" charset="0"/>
              </a:rPr>
              <a:t>. To achieve a constant rate, the next cell is delayed a variable amount </a:t>
            </a:r>
            <a:r>
              <a:rPr lang="en-US" i="1" dirty="0">
                <a:latin typeface="Times" pitchFamily="32" charset="0"/>
              </a:rPr>
              <a:t>V</a:t>
            </a:r>
            <a:r>
              <a:rPr lang="en-US" dirty="0">
                <a:latin typeface="Times" pitchFamily="32" charset="0"/>
              </a:rPr>
              <a:t>(</a:t>
            </a:r>
            <a:r>
              <a:rPr lang="en-US" i="1" dirty="0">
                <a:latin typeface="Times" pitchFamily="32" charset="0"/>
              </a:rPr>
              <a:t>i</a:t>
            </a:r>
            <a:r>
              <a:rPr lang="en-US" dirty="0">
                <a:latin typeface="Times" pitchFamily="32" charset="0"/>
              </a:rPr>
              <a:t>) = </a:t>
            </a:r>
            <a:r>
              <a:rPr lang="en-US" i="1" dirty="0">
                <a:latin typeface="Times" pitchFamily="32" charset="0"/>
              </a:rPr>
              <a:t>V</a:t>
            </a:r>
            <a:r>
              <a:rPr lang="en-US" dirty="0">
                <a:latin typeface="Times" pitchFamily="32" charset="0"/>
              </a:rPr>
              <a:t>(</a:t>
            </a:r>
            <a:r>
              <a:rPr lang="en-US" i="1" dirty="0">
                <a:latin typeface="Times" pitchFamily="32" charset="0"/>
              </a:rPr>
              <a:t>i</a:t>
            </a:r>
            <a:r>
              <a:rPr lang="en-US" dirty="0">
                <a:latin typeface="Times" pitchFamily="32" charset="0"/>
              </a:rPr>
              <a:t>-1) – [</a:t>
            </a:r>
            <a:r>
              <a:rPr lang="en-US" i="1" dirty="0">
                <a:latin typeface="Times" pitchFamily="32" charset="0"/>
              </a:rPr>
              <a:t>t</a:t>
            </a:r>
            <a:r>
              <a:rPr lang="en-US" i="1" baseline="-25000" dirty="0">
                <a:latin typeface="Times" pitchFamily="32" charset="0"/>
              </a:rPr>
              <a:t>i</a:t>
            </a:r>
            <a:r>
              <a:rPr lang="en-US" dirty="0">
                <a:latin typeface="Times" pitchFamily="32" charset="0"/>
              </a:rPr>
              <a:t> – (</a:t>
            </a:r>
            <a:r>
              <a:rPr lang="en-US" i="1" dirty="0">
                <a:latin typeface="Times" pitchFamily="32" charset="0"/>
              </a:rPr>
              <a:t>t</a:t>
            </a:r>
            <a:r>
              <a:rPr lang="en-US" i="1" baseline="-25000" dirty="0">
                <a:latin typeface="Times" pitchFamily="32" charset="0"/>
              </a:rPr>
              <a:t>i</a:t>
            </a:r>
            <a:r>
              <a:rPr lang="en-US" baseline="-25000" dirty="0">
                <a:latin typeface="Times" pitchFamily="32" charset="0"/>
              </a:rPr>
              <a:t>–1</a:t>
            </a:r>
            <a:r>
              <a:rPr lang="en-US" dirty="0">
                <a:latin typeface="Times" pitchFamily="32" charset="0"/>
              </a:rPr>
              <a:t> + </a:t>
            </a:r>
            <a:r>
              <a:rPr lang="en-US" dirty="0">
                <a:latin typeface="Symbol" pitchFamily="32" charset="2"/>
                <a:sym typeface="Symbol" pitchFamily="32" charset="2"/>
              </a:rPr>
              <a:t></a:t>
            </a:r>
            <a:r>
              <a:rPr lang="en-US" dirty="0">
                <a:latin typeface="Times" pitchFamily="32" charset="0"/>
              </a:rPr>
              <a:t>)]. If the computed value of </a:t>
            </a:r>
            <a:r>
              <a:rPr lang="en-US" i="1" dirty="0">
                <a:latin typeface="Times" pitchFamily="32" charset="0"/>
              </a:rPr>
              <a:t>V</a:t>
            </a:r>
            <a:r>
              <a:rPr lang="en-US" dirty="0">
                <a:latin typeface="Times" pitchFamily="32" charset="0"/>
              </a:rPr>
              <a:t>(</a:t>
            </a:r>
            <a:r>
              <a:rPr lang="en-US" i="1" dirty="0">
                <a:latin typeface="Times" pitchFamily="32" charset="0"/>
              </a:rPr>
              <a:t>i</a:t>
            </a:r>
            <a:r>
              <a:rPr lang="en-US" dirty="0">
                <a:latin typeface="Times" pitchFamily="32" charset="0"/>
              </a:rPr>
              <a:t>) is negative, then that cell is discarded. The result is that data is delivered to the higher layer at a constant bit rate, with occasional gaps due to dropped cells. The amount of the initial delay </a:t>
            </a:r>
            <a:r>
              <a:rPr lang="en-US" i="1" dirty="0">
                <a:latin typeface="Times" pitchFamily="32" charset="0"/>
              </a:rPr>
              <a:t>V</a:t>
            </a:r>
            <a:r>
              <a:rPr lang="en-US" dirty="0">
                <a:latin typeface="Times" pitchFamily="32" charset="0"/>
              </a:rPr>
              <a:t>(0), which is also the average delay applied to all incoming cells, is a function of the anticipated cell delay variation. To minimize this delay, a subscriber will therefore request a minimal cell delay variation from the network provider. This leads to a tradeoff: cell delay variation can be reduced by increasing the data rate at the UNI relative to the load and by increasing resources within the network.</a:t>
            </a: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C716937-66C4-CD4E-B8A8-28951814F68F}" type="slidenum">
              <a:rPr lang="en-US"/>
              <a:pPr/>
              <a:t>2</a:t>
            </a:fld>
            <a:endParaRPr lang="en-US" dirty="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This quote is from the start of Stallings </a:t>
            </a:r>
            <a:r>
              <a:rPr lang="en-US" dirty="0" smtClean="0">
                <a:latin typeface="Times New Roman" pitchFamily="32" charset="0"/>
              </a:rPr>
              <a:t>DCC9e Chapter 13</a:t>
            </a:r>
            <a:r>
              <a:rPr lang="en-US" dirty="0">
                <a:latin typeface="Times New Roman" pitchFamily="32" charset="0"/>
              </a:rPr>
              <a:t>, points to the issues of handling congestion.</a:t>
            </a:r>
            <a:endParaRPr lang="en-US" dirty="0">
              <a:latin typeface="Times" pitchFamily="3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7879CFF-4B4F-0141-8609-CAE2389E6DC7}" type="slidenum">
              <a:rPr lang="en-US"/>
              <a:pPr/>
              <a:t>20</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Times New Roman" pitchFamily="32" charset="0"/>
              </a:rPr>
              <a:t>One component of cell delay variation is due to events within the network. For packet-switching networks, packet delay variation can be considerable due to queuing effects at each of the intermediate switching nodes and the processing time required to analyze packet headers and perform routing. To a much lesser extent, this is also true of frame delay variation in frame relay networks. In the case of ATM networks, cell delay variations due to network effects are likely to be even less than for frame relay. The principal reasons for this are the following:</a:t>
            </a:r>
          </a:p>
          <a:p>
            <a:r>
              <a:rPr lang="en-US" dirty="0">
                <a:latin typeface="Times New Roman" pitchFamily="32" charset="0"/>
              </a:rPr>
              <a:t> </a:t>
            </a:r>
          </a:p>
          <a:p>
            <a:r>
              <a:rPr lang="en-US" dirty="0">
                <a:latin typeface="Times New Roman" pitchFamily="32" charset="0"/>
              </a:rPr>
              <a:t>The ATM protocol is designed to minimize processing overhead at intermediate switching nodes. The cells are fixed size with fixed header formats, and there is no flow control or error control processing required.</a:t>
            </a:r>
          </a:p>
          <a:p>
            <a:r>
              <a:rPr lang="en-US" dirty="0">
                <a:latin typeface="Times New Roman" pitchFamily="32" charset="0"/>
              </a:rPr>
              <a:t>To accommodate the high speeds of ATM networks, ATM switches have had to be designed to provide extremely high throughput. Thus, the processing time for an individual cell at a node is negligible.</a:t>
            </a:r>
          </a:p>
          <a:p>
            <a:r>
              <a:rPr lang="en-US" dirty="0">
                <a:latin typeface="Times New Roman" pitchFamily="32" charset="0"/>
              </a:rPr>
              <a:t> </a:t>
            </a:r>
          </a:p>
          <a:p>
            <a:r>
              <a:rPr lang="en-US" dirty="0">
                <a:latin typeface="Times New Roman" pitchFamily="32" charset="0"/>
              </a:rPr>
              <a:t>	The only factor that could lead to noticeable cell delay variation within the network is congestion. If the network begins to become congested, either cells must be discarded or there will be a buildup of queuing delays at affected switches. Thus, it is important that the total load accepted by the network at any time not be such as to cause congestion.</a:t>
            </a:r>
          </a:p>
          <a:p>
            <a:endParaRPr lang="en-US" dirty="0">
              <a:latin typeface="Times New Roman" pitchFamily="3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E96363C-D075-554F-B6A4-25DEDF8002A4}" type="slidenum">
              <a:rPr lang="en-US"/>
              <a:pPr/>
              <a:t>21</a:t>
            </a:fld>
            <a:endParaRPr lang="en-US" dirty="0"/>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r>
              <a:rPr lang="en-US" dirty="0">
                <a:latin typeface="Times New Roman" pitchFamily="32" charset="0"/>
              </a:rPr>
              <a:t>Even if an application generates data for transmission at a constant bit rate, cell delay variation can occur at the source due to the processing that takes place at the three layers of the ATM model</a:t>
            </a:r>
            <a:r>
              <a:rPr lang="en-US" dirty="0" smtClean="0">
                <a:latin typeface="Times New Roman" pitchFamily="32" charset="0"/>
              </a:rPr>
              <a:t>.</a:t>
            </a:r>
          </a:p>
          <a:p>
            <a:r>
              <a:rPr lang="en-US" dirty="0">
                <a:latin typeface="Times New Roman" pitchFamily="32" charset="0"/>
              </a:rPr>
              <a:t> </a:t>
            </a:r>
          </a:p>
          <a:p>
            <a:r>
              <a:rPr lang="en-US" dirty="0" smtClean="0">
                <a:latin typeface="Times New Roman" pitchFamily="32" charset="0"/>
              </a:rPr>
              <a:t>	</a:t>
            </a:r>
            <a:endParaRPr lang="en-US" dirty="0">
              <a:latin typeface="Times" pitchFamily="32"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B924222-DDF9-7A43-8664-3DCC3C79F90C}" type="slidenum">
              <a:rPr lang="en-US"/>
              <a:pPr/>
              <a:t>22</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latin typeface="Times New Roman" pitchFamily="32" charset="0"/>
              </a:rPr>
              <a:t>Even if an application generates data for transmission at a constant bit rate, cell delay variation can occur at the source due to the processing that takes place at the three layers of the ATM model.</a:t>
            </a:r>
          </a:p>
          <a:p>
            <a:r>
              <a:rPr lang="en-US" dirty="0">
                <a:latin typeface="Times New Roman" pitchFamily="32" charset="0"/>
              </a:rPr>
              <a:t>	Stallings DCC9e Figure 13.7 illustrates the potential causes of cell delay variation. In this example, ATM connections A and B support user data rates of </a:t>
            </a:r>
            <a:r>
              <a:rPr lang="en-US" i="1" dirty="0">
                <a:latin typeface="Times New Roman" pitchFamily="32" charset="0"/>
              </a:rPr>
              <a:t>X</a:t>
            </a:r>
            <a:r>
              <a:rPr lang="en-US" dirty="0">
                <a:latin typeface="Times New Roman" pitchFamily="32" charset="0"/>
              </a:rPr>
              <a:t> and </a:t>
            </a:r>
            <a:r>
              <a:rPr lang="en-US" i="1" dirty="0">
                <a:latin typeface="Times New Roman" pitchFamily="32" charset="0"/>
              </a:rPr>
              <a:t>Y</a:t>
            </a:r>
            <a:r>
              <a:rPr lang="en-US" dirty="0">
                <a:latin typeface="Times New Roman" pitchFamily="32" charset="0"/>
              </a:rPr>
              <a:t> Mbps, respectively (</a:t>
            </a:r>
            <a:r>
              <a:rPr lang="en-US" i="1" dirty="0">
                <a:latin typeface="Times New Roman" pitchFamily="32" charset="0"/>
              </a:rPr>
              <a:t>X</a:t>
            </a:r>
            <a:r>
              <a:rPr lang="en-US" dirty="0">
                <a:latin typeface="Times New Roman" pitchFamily="32" charset="0"/>
              </a:rPr>
              <a:t> &gt; </a:t>
            </a:r>
            <a:r>
              <a:rPr lang="en-US" i="1" dirty="0">
                <a:latin typeface="Times New Roman" pitchFamily="32" charset="0"/>
              </a:rPr>
              <a:t>Y</a:t>
            </a:r>
            <a:r>
              <a:rPr lang="en-US" dirty="0">
                <a:latin typeface="Times New Roman" pitchFamily="32" charset="0"/>
              </a:rPr>
              <a:t>). At the AAL level, data are segmented into 48-octet blocks. Note that on a time diagram, the blocks appear to be of different sizes for the two connections; specifically, the time required to generate a 48-octet block of data, in microseconds, is </a:t>
            </a:r>
            <a:r>
              <a:rPr lang="en-US" dirty="0">
                <a:latin typeface="Times" pitchFamily="32" charset="0"/>
              </a:rPr>
              <a:t>48 x 8 / data rate. As described previously, these are then subject to delays at various layers - due to overlap, interleaving, physical link insertion</a:t>
            </a:r>
            <a:r>
              <a:rPr lang="en-US" dirty="0" smtClean="0">
                <a:latin typeface="Times" pitchFamily="32" charset="0"/>
              </a:rPr>
              <a:t>.</a:t>
            </a:r>
          </a:p>
          <a:p>
            <a:endParaRPr lang="en-US" dirty="0" smtClean="0">
              <a:latin typeface="Times" pitchFamily="32" charset="0"/>
            </a:endParaRPr>
          </a:p>
          <a:p>
            <a:r>
              <a:rPr lang="en-US" dirty="0" smtClean="0">
                <a:latin typeface="Times New Roman" pitchFamily="32" charset="0"/>
              </a:rPr>
              <a:t>The ATM layer encapsulates each segment into a 53-octet cell. These cells must be interleaved and delivered to the physical layer to be transmitted at the data rate of the physical link. Delay is introduced into this interleaving process: If two cells from different connections arrive at the ATM layer at overlapping times, one of the cells must be delayed by the amount of the overlap. In addition, the ATM layer is generating OAM (operation and maintenance) cells that must also be interleaved with user cells.</a:t>
            </a:r>
          </a:p>
          <a:p>
            <a:r>
              <a:rPr lang="en-US" dirty="0" smtClean="0">
                <a:latin typeface="Times New Roman" pitchFamily="32" charset="0"/>
              </a:rPr>
              <a:t>	At the physical layer, there is opportunity for the introduction of further cell delays. For example, if cells are transmitted in SDH (synchronous digital hierarchy) frames, overhead bits for those frames will be inserted onto the physical link, delaying bits from the ATM layer.</a:t>
            </a:r>
          </a:p>
          <a:p>
            <a:r>
              <a:rPr lang="en-US" dirty="0" smtClean="0">
                <a:latin typeface="Times New Roman" pitchFamily="32" charset="0"/>
              </a:rPr>
              <a:t>	None of the delays just listed can be predicted in any detail, and none follow any repetitive pattern. Accordingly, there is a random element to the time interval between reception of data at the ATM layer from the AAL and the transmission of that data in a cell across the UNI.</a:t>
            </a:r>
          </a:p>
          <a:p>
            <a:endParaRPr lang="en-US" dirty="0" smtClean="0">
              <a:latin typeface="Times" pitchFamily="32" charset="0"/>
            </a:endParaRPr>
          </a:p>
          <a:p>
            <a:endParaRPr lang="en-US" dirty="0" smtClean="0">
              <a:latin typeface="Times" pitchFamily="32" charset="0"/>
            </a:endParaRPr>
          </a:p>
          <a:p>
            <a:endParaRPr lang="en-US" dirty="0">
              <a:latin typeface="Times New Roman" pitchFamily="32" charset="0"/>
            </a:endParaRPr>
          </a:p>
          <a:p>
            <a:r>
              <a:rPr lang="en-US" dirty="0">
                <a:latin typeface="Times New Roman" pitchFamily="32" charset="0"/>
              </a:rPr>
              <a:t> </a:t>
            </a:r>
          </a:p>
          <a:p>
            <a:r>
              <a:rPr lang="en-US" dirty="0">
                <a:latin typeface="Times New Roman" pitchFamily="32" charset="0"/>
              </a:rPr>
              <a:t>  </a:t>
            </a:r>
          </a:p>
          <a:p>
            <a:r>
              <a:rPr lang="en-US" dirty="0">
                <a:latin typeface="Times New Roman" pitchFamily="32" charset="0"/>
              </a:rPr>
              <a:t> </a:t>
            </a:r>
          </a:p>
          <a:p>
            <a:r>
              <a:rPr lang="en-US" dirty="0">
                <a:latin typeface="Times New Roman" pitchFamily="32" charset="0"/>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BBBF1E0-FAD9-9945-ACB0-199678A69258}" type="slidenum">
              <a:rPr lang="en-US"/>
              <a:pPr/>
              <a:t>23</a:t>
            </a:fld>
            <a:endParaRPr lang="en-US" dirty="0"/>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p:spPr>
        <p:txBody>
          <a:bodyPr/>
          <a:lstStyle/>
          <a:p>
            <a:r>
              <a:rPr lang="en-US" dirty="0">
                <a:latin typeface="Times" pitchFamily="32" charset="0"/>
              </a:rPr>
              <a:t>I.371 lists the following objectives of ATM layer traffic and congestion control:</a:t>
            </a:r>
          </a:p>
          <a:p>
            <a:r>
              <a:rPr lang="en-US" dirty="0">
                <a:latin typeface="Times" pitchFamily="32" charset="0"/>
                <a:ea typeface="Times New Roman" pitchFamily="32" charset="0"/>
                <a:cs typeface="Times New Roman" pitchFamily="32" charset="0"/>
              </a:rPr>
              <a:t>• </a:t>
            </a:r>
            <a:r>
              <a:rPr lang="en-US" dirty="0">
                <a:latin typeface="Times" pitchFamily="32" charset="0"/>
              </a:rPr>
              <a:t>ATM layer traffic and congestion control should support a set of ATM layer QoS classes sufficient for all foreseeable network services; the specification of these QoS classes should be consistent with network performance parameters currently under study.</a:t>
            </a:r>
          </a:p>
          <a:p>
            <a:r>
              <a:rPr lang="en-US" dirty="0">
                <a:latin typeface="Times" pitchFamily="32" charset="0"/>
                <a:ea typeface="Times New Roman" pitchFamily="32" charset="0"/>
                <a:cs typeface="Times New Roman" pitchFamily="32" charset="0"/>
              </a:rPr>
              <a:t>• </a:t>
            </a:r>
            <a:r>
              <a:rPr lang="en-US" dirty="0">
                <a:latin typeface="Times" pitchFamily="32" charset="0"/>
              </a:rPr>
              <a:t>ATM layer traffic and congestion control should not rely on AAL protocols that are network service specific, nor on higher-layer protocols that are application specific. Protocol layers above the ATM layer may make use of information provided by the ATM layer to improve the utility those protocols can derive from the network.</a:t>
            </a:r>
          </a:p>
          <a:p>
            <a:r>
              <a:rPr lang="en-US" dirty="0">
                <a:latin typeface="Times" pitchFamily="32" charset="0"/>
                <a:ea typeface="Times New Roman" pitchFamily="32" charset="0"/>
                <a:cs typeface="Times New Roman" pitchFamily="32" charset="0"/>
              </a:rPr>
              <a:t>• </a:t>
            </a:r>
            <a:r>
              <a:rPr lang="en-US" dirty="0">
                <a:latin typeface="Times" pitchFamily="32" charset="0"/>
              </a:rPr>
              <a:t>The design of an optimum set of ATM layer traffic controls and congestion controls should minimize network and end-system complexity while maximizing network utilization.</a:t>
            </a:r>
          </a:p>
          <a:p>
            <a:endParaRPr lang="en-US" dirty="0">
              <a:latin typeface="Times New Roman" pitchFamily="32"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en-US" dirty="0" smtClean="0"/>
              <a:t>Stallings DCC9e Table 13.1. </a:t>
            </a:r>
            <a:r>
              <a:rPr lang="en-US" sz="1200" dirty="0" smtClean="0">
                <a:latin typeface="Times New Roman" pitchFamily="32" charset="0"/>
              </a:rPr>
              <a:t>Four levels of timing are considered:</a:t>
            </a:r>
          </a:p>
          <a:p>
            <a:pPr>
              <a:lnSpc>
                <a:spcPct val="90000"/>
              </a:lnSpc>
            </a:pPr>
            <a:r>
              <a:rPr lang="en-US" sz="1200" dirty="0" smtClean="0">
                <a:latin typeface="Times New Roman" pitchFamily="32" charset="0"/>
              </a:rPr>
              <a:t> </a:t>
            </a:r>
          </a:p>
          <a:p>
            <a:pPr>
              <a:lnSpc>
                <a:spcPct val="90000"/>
              </a:lnSpc>
            </a:pPr>
            <a:r>
              <a:rPr lang="en-US" sz="1200" b="1" dirty="0" smtClean="0">
                <a:latin typeface="Times New Roman" pitchFamily="32" charset="0"/>
              </a:rPr>
              <a:t>Cell insertion time:</a:t>
            </a:r>
            <a:r>
              <a:rPr lang="en-US" sz="1200" dirty="0" smtClean="0">
                <a:latin typeface="Times New Roman" pitchFamily="32" charset="0"/>
              </a:rPr>
              <a:t> Functions at this level react immediately to cells as they are transmitted.</a:t>
            </a:r>
          </a:p>
          <a:p>
            <a:pPr>
              <a:lnSpc>
                <a:spcPct val="90000"/>
              </a:lnSpc>
            </a:pPr>
            <a:r>
              <a:rPr lang="en-US" sz="1200" b="1" dirty="0" smtClean="0">
                <a:latin typeface="Times New Roman" pitchFamily="32" charset="0"/>
              </a:rPr>
              <a:t>Round-trip propagation time:</a:t>
            </a:r>
            <a:r>
              <a:rPr lang="en-US" sz="1200" dirty="0" smtClean="0">
                <a:latin typeface="Times New Roman" pitchFamily="32" charset="0"/>
              </a:rPr>
              <a:t> At this level, the network responds within the lifetime of a cell in the network and may provide feedback indications to the source.</a:t>
            </a:r>
          </a:p>
          <a:p>
            <a:pPr>
              <a:lnSpc>
                <a:spcPct val="90000"/>
              </a:lnSpc>
            </a:pPr>
            <a:r>
              <a:rPr lang="en-US" sz="1200" b="1" dirty="0" smtClean="0">
                <a:latin typeface="Times New Roman" pitchFamily="32" charset="0"/>
              </a:rPr>
              <a:t>Connection duration:</a:t>
            </a:r>
            <a:r>
              <a:rPr lang="en-US" sz="1200" dirty="0" smtClean="0">
                <a:latin typeface="Times New Roman" pitchFamily="32" charset="0"/>
              </a:rPr>
              <a:t> At this level, the network determines whether a new connection at a given QoS can be accommodated and what performance levels will be agreed to.</a:t>
            </a:r>
          </a:p>
          <a:p>
            <a:pPr>
              <a:lnSpc>
                <a:spcPct val="90000"/>
              </a:lnSpc>
            </a:pPr>
            <a:r>
              <a:rPr lang="en-US" sz="1200" b="1" dirty="0" smtClean="0">
                <a:latin typeface="Times New Roman" pitchFamily="32" charset="0"/>
              </a:rPr>
              <a:t>Long term:</a:t>
            </a:r>
            <a:r>
              <a:rPr lang="en-US" sz="1200" dirty="0" smtClean="0">
                <a:latin typeface="Times New Roman" pitchFamily="32" charset="0"/>
              </a:rPr>
              <a:t> These are controls that affect more than one ATM connection and are established for long-term use.</a:t>
            </a:r>
          </a:p>
          <a:p>
            <a:pPr>
              <a:lnSpc>
                <a:spcPct val="90000"/>
              </a:lnSpc>
            </a:pPr>
            <a:r>
              <a:rPr lang="en-US" sz="1200" dirty="0" smtClean="0">
                <a:latin typeface="Times New Roman" pitchFamily="32" charset="0"/>
              </a:rPr>
              <a:t> </a:t>
            </a:r>
          </a:p>
          <a:p>
            <a:pPr>
              <a:lnSpc>
                <a:spcPct val="90000"/>
              </a:lnSpc>
            </a:pPr>
            <a:r>
              <a:rPr lang="en-US" sz="1200" dirty="0" smtClean="0">
                <a:latin typeface="Times New Roman" pitchFamily="32" charset="0"/>
              </a:rPr>
              <a:t>	The essence of the traffic control strategy is based on (1) determining whether a given new ATM connection can be accommodated and (2) agreeing with the subscriber on the performance parameters that will be supported. In effect, the subscriber and the network enter into a traffic contract: the network agrees to support traffic at a certain level of performance on this connection, and the subscriber agrees not to exceed traffic parameter limits. Traffic control functions are concerned with establishing these traffic parameters and enforcing them. Thus, they are concerned with congestion avoidance. If traffic control fails in certain instances, then congestion may occur. At this point, congestion control functions are invoked to respond to and recover from the congestion.</a:t>
            </a:r>
          </a:p>
          <a:p>
            <a:pPr>
              <a:lnSpc>
                <a:spcPct val="90000"/>
              </a:lnSpc>
            </a:pPr>
            <a:endParaRPr lang="en-US" sz="1200" dirty="0" smtClean="0">
              <a:latin typeface="Times New Roman" pitchFamily="32" charset="0"/>
            </a:endParaRPr>
          </a:p>
          <a:p>
            <a:endParaRPr lang="en-US" dirty="0"/>
          </a:p>
        </p:txBody>
      </p:sp>
      <p:sp>
        <p:nvSpPr>
          <p:cNvPr id="4" name="Slide Number Placeholder 3"/>
          <p:cNvSpPr>
            <a:spLocks noGrp="1"/>
          </p:cNvSpPr>
          <p:nvPr>
            <p:ph type="sldNum" sz="quarter" idx="10"/>
          </p:nvPr>
        </p:nvSpPr>
        <p:spPr/>
        <p:txBody>
          <a:bodyPr/>
          <a:lstStyle/>
          <a:p>
            <a:fld id="{97522877-12B8-744D-A0FD-DB9E4D8F451C}"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dirty="0">
                <a:latin typeface="Times New Roman" pitchFamily="32" charset="0"/>
              </a:rPr>
              <a:t>ITU-T and the ATM Forum have defined a range of traffic management functions to maintain the quality of service (QoS) of ATM connections. ATM traffic management function refers to the set of actions taken by the network to avoid congestion conditions or to minimize congestion effects. In this subsection, we highlight the following techniques:</a:t>
            </a:r>
          </a:p>
          <a:p>
            <a:r>
              <a:rPr lang="en-US" dirty="0">
                <a:latin typeface="Times New Roman" pitchFamily="32" charset="0"/>
              </a:rPr>
              <a:t> </a:t>
            </a:r>
          </a:p>
          <a:p>
            <a:r>
              <a:rPr lang="en-US" dirty="0">
                <a:latin typeface="Times New Roman" pitchFamily="32" charset="0"/>
              </a:rPr>
              <a:t>Resource management using virtual paths</a:t>
            </a:r>
          </a:p>
          <a:p>
            <a:r>
              <a:rPr lang="en-US" dirty="0">
                <a:latin typeface="Times New Roman" pitchFamily="32" charset="0"/>
              </a:rPr>
              <a:t>Connection admission control</a:t>
            </a:r>
          </a:p>
          <a:p>
            <a:r>
              <a:rPr lang="en-US" dirty="0">
                <a:latin typeface="Times New Roman" pitchFamily="32" charset="0"/>
              </a:rPr>
              <a:t>Usage parameter control</a:t>
            </a:r>
          </a:p>
          <a:p>
            <a:r>
              <a:rPr lang="en-US" dirty="0">
                <a:latin typeface="Times New Roman" pitchFamily="32" charset="0"/>
              </a:rPr>
              <a:t>Selective cell discard</a:t>
            </a:r>
          </a:p>
          <a:p>
            <a:r>
              <a:rPr lang="en-US" dirty="0">
                <a:latin typeface="Times New Roman" pitchFamily="32" charset="0"/>
              </a:rPr>
              <a:t>Traffic shaping</a:t>
            </a:r>
          </a:p>
          <a:p>
            <a:r>
              <a:rPr lang="en-US" dirty="0">
                <a:latin typeface="Times New Roman" pitchFamily="32" charset="0"/>
              </a:rPr>
              <a:t> </a:t>
            </a:r>
          </a:p>
          <a:p>
            <a:endParaRPr lang="en-US" dirty="0">
              <a:latin typeface="Times New Roman" pitchFamily="32" charset="0"/>
            </a:endParaRPr>
          </a:p>
        </p:txBody>
      </p:sp>
      <p:sp>
        <p:nvSpPr>
          <p:cNvPr id="74756" name="Slide Number Placeholder 3"/>
          <p:cNvSpPr>
            <a:spLocks noGrp="1"/>
          </p:cNvSpPr>
          <p:nvPr>
            <p:ph type="sldNum" sz="quarter" idx="5"/>
          </p:nvPr>
        </p:nvSpPr>
        <p:spPr>
          <a:noFill/>
        </p:spPr>
        <p:txBody>
          <a:bodyPr/>
          <a:lstStyle/>
          <a:p>
            <a:fld id="{80A8A74A-B5BB-2B44-87BB-BEBAA1C43CF8}" type="slidenum">
              <a:rPr lang="en-US"/>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54B4662-1608-CE4C-B404-FB7B1F22A710}" type="slidenum">
              <a:rPr lang="en-US"/>
              <a:pPr/>
              <a:t>26</a:t>
            </a:fld>
            <a:endParaRPr lang="en-US" dirty="0"/>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p:spPr>
        <p:txBody>
          <a:bodyPr/>
          <a:lstStyle/>
          <a:p>
            <a:r>
              <a:rPr lang="en-US" dirty="0">
                <a:latin typeface="Times New Roman" pitchFamily="32" charset="0"/>
              </a:rPr>
              <a:t>The essential concept behind network resource management is to allocate network resources in such a way as to separate traffic flows according to service characteristics. So far, the only specific traffic control function based on network resource management defined by the ATM Forum deals with the use of virtual paths.</a:t>
            </a:r>
          </a:p>
          <a:p>
            <a:r>
              <a:rPr lang="en-US" dirty="0">
                <a:latin typeface="Times New Roman" pitchFamily="32" charset="0"/>
              </a:rPr>
              <a:t>	As discussed in Chapter 11, a virtual path connection (VPC) provides a convenient means of grouping similar virtual channel connections (VCCs). The network provides aggregate capacity and performance characteristics on the virtual path, and these are shared by the virtual connections. There are three cases to consider:</a:t>
            </a:r>
          </a:p>
          <a:p>
            <a:r>
              <a:rPr lang="en-US" dirty="0">
                <a:latin typeface="Times New Roman" pitchFamily="32" charset="0"/>
              </a:rPr>
              <a:t> </a:t>
            </a:r>
          </a:p>
          <a:p>
            <a:r>
              <a:rPr lang="en-US" b="1" dirty="0">
                <a:latin typeface="Times New Roman" pitchFamily="32" charset="0"/>
              </a:rPr>
              <a:t>User-to-user application:</a:t>
            </a:r>
            <a:r>
              <a:rPr lang="en-US" dirty="0">
                <a:latin typeface="Times New Roman" pitchFamily="32" charset="0"/>
              </a:rPr>
              <a:t> The VPC extends between a pair of UNIs. In this case the network has no knowledge of the QoS of the individual VCCs within a VPC. It is the user's responsibility to assure that the aggregate demand from the VCCs can be accommodated by the VPC.</a:t>
            </a:r>
          </a:p>
          <a:p>
            <a:r>
              <a:rPr lang="en-US" b="1" dirty="0">
                <a:latin typeface="Times New Roman" pitchFamily="32" charset="0"/>
              </a:rPr>
              <a:t>User-to-network application:</a:t>
            </a:r>
            <a:r>
              <a:rPr lang="en-US" dirty="0">
                <a:latin typeface="Times New Roman" pitchFamily="32" charset="0"/>
              </a:rPr>
              <a:t> The VPC extends between a UNI and a network node. In this case, the network is aware of the QoS of the VCCs within the VPC and has to accommodate them.</a:t>
            </a:r>
          </a:p>
          <a:p>
            <a:r>
              <a:rPr lang="en-US" b="1" dirty="0">
                <a:latin typeface="Times New Roman" pitchFamily="32" charset="0"/>
              </a:rPr>
              <a:t>Network-to-network application:</a:t>
            </a:r>
            <a:r>
              <a:rPr lang="en-US" dirty="0">
                <a:latin typeface="Times New Roman" pitchFamily="32" charset="0"/>
              </a:rPr>
              <a:t> The VPC extends between two network nodes. Again, in this case, the network is aware of the QoS of the VCCs within the VPC and has to accommodate them.</a:t>
            </a:r>
          </a:p>
          <a:p>
            <a:r>
              <a:rPr lang="en-US" dirty="0">
                <a:latin typeface="Times New Roman" pitchFamily="32" charset="0"/>
              </a:rPr>
              <a:t> </a:t>
            </a:r>
          </a:p>
          <a:p>
            <a:r>
              <a:rPr lang="en-US" dirty="0">
                <a:latin typeface="Times New Roman" pitchFamily="32" charset="0"/>
              </a:rPr>
              <a:t>	The QoS parameters that are of primary concern for network resource management are cell loss ratio, cell transfer delay, and cell delay variation, all of which are affected by the amount of resources devoted to the VPC by the network. If a VCC extends through multiple VPCs, then the performance on that VCC depends on the performances of the consecutive VPCs and on how the connection is handled at any node that performs VCC-related functions. Such a node may be a switch, concentrator, or other network equipment. The performance of each VPC depends on the capacity of that VPC and the traffic characteristics of the VCCs contained within the VPC. The performance of each VCC-related function depends on the switching/processing speed at the node and on the relative priority with which various cells are handled.</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B925CA5-D3F6-4A4E-B793-0178C285C2CB}" type="slidenum">
              <a:rPr lang="en-US"/>
              <a:pPr/>
              <a:t>27</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rPr>
              <a:t>Stallings DCC9e Figure 13.8 gives an example. VCCs 1 and 2 experience a performance that depends on VPCs b and c and on how these VCCs are handled by the intermediate nodes. This may differ from the performance experienced by VCCs 3, 4, and 5.</a:t>
            </a:r>
          </a:p>
          <a:p>
            <a:r>
              <a:rPr lang="en-US" dirty="0">
                <a:latin typeface="Times New Roman" pitchFamily="32" charset="0"/>
              </a:rPr>
              <a:t>	There are a number of alternatives for the way in which VCCs are grouped and the type of performance they experience. If all of the VCCs within a VPC are handled similarly, then they should experience similar expected network performance, in terms of cell loss ratio, cell transfer delay, and cell delay variation. Alternatively, when different VCCs within the same VPC require different QoS, the VPC performance objective agreed by network and subscriber should be set suitably for the most demanding VCC requirement.</a:t>
            </a:r>
          </a:p>
          <a:p>
            <a:r>
              <a:rPr lang="en-US" dirty="0">
                <a:latin typeface="Times New Roman" pitchFamily="32" charset="0"/>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2D127CE-36E6-9C4A-BB72-1F9F92FB2E9F}" type="slidenum">
              <a:rPr lang="en-US"/>
              <a:pPr/>
              <a:t>28</a:t>
            </a:fld>
            <a:endParaRPr lang="en-US" dirty="0"/>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p:spPr>
        <p:txBody>
          <a:bodyPr/>
          <a:lstStyle/>
          <a:p>
            <a:r>
              <a:rPr lang="en-US" dirty="0">
                <a:latin typeface="Times New Roman" pitchFamily="32" charset="0"/>
              </a:rPr>
              <a:t>In either case, with multiple VCCs within the same VPC, the network has two general options for allocating capacity to the VPC:</a:t>
            </a:r>
          </a:p>
          <a:p>
            <a:r>
              <a:rPr lang="en-US" dirty="0">
                <a:latin typeface="Times New Roman" pitchFamily="32" charset="0"/>
              </a:rPr>
              <a:t> </a:t>
            </a:r>
          </a:p>
          <a:p>
            <a:r>
              <a:rPr lang="en-US" b="1" dirty="0">
                <a:latin typeface="Times New Roman" pitchFamily="32" charset="0"/>
              </a:rPr>
              <a:t>Aggregate peak demand:</a:t>
            </a:r>
            <a:r>
              <a:rPr lang="en-US" dirty="0">
                <a:latin typeface="Times New Roman" pitchFamily="32" charset="0"/>
              </a:rPr>
              <a:t> The network may set the capacity (data rate) of the VPC equal to the total of the peak data rates of all of the VCCs within the VPC. The advantage of this approach is that each VCC can be given a QoS that accommodates its peak demand. The disadvantage is that most of the time, the VPC capacity will not be fully utilized and therefore the network will have underutilized resources.</a:t>
            </a:r>
          </a:p>
          <a:p>
            <a:r>
              <a:rPr lang="en-US" b="1" dirty="0">
                <a:latin typeface="Times New Roman" pitchFamily="32" charset="0"/>
              </a:rPr>
              <a:t>Statistical multiplexing:</a:t>
            </a:r>
            <a:r>
              <a:rPr lang="en-US" dirty="0">
                <a:latin typeface="Times New Roman" pitchFamily="32" charset="0"/>
              </a:rPr>
              <a:t> If the network sets the capacity of the VPC to be greater than or equal to the average data rates of all the VCCs but less than the aggregate peak demand, then a statistical multiplexing service is supplied. With statistical multiplexing, VCCs experience greater cell delay variation and greater cell transfer delay. Depending on the size of buffers used to queue cells for transmission, VCCs may also experience greater cell loss ratio. This approach has the advantage of more efficient utilization of capacity and is attractive if the VCCs can tolerate the lower QoS.</a:t>
            </a:r>
          </a:p>
          <a:p>
            <a:r>
              <a:rPr lang="en-US" dirty="0">
                <a:latin typeface="Times New Roman" pitchFamily="32" charset="0"/>
              </a:rPr>
              <a:t> </a:t>
            </a:r>
          </a:p>
          <a:p>
            <a:r>
              <a:rPr lang="en-US" dirty="0">
                <a:latin typeface="Times New Roman" pitchFamily="32" charset="0"/>
              </a:rPr>
              <a:t>	When statistical multiplexing is used, it is preferable to group VCCs into VPCs on the basis of similar traffic characteristics and similar QoS requirements. If dissimilar VCCs share the same VPC and statistical multiplexing is used, it is difficult to provide fair access to both high-demand and low-demand traffic streams.</a:t>
            </a:r>
          </a:p>
          <a:p>
            <a:endParaRPr lang="en-US" dirty="0">
              <a:latin typeface="Times" pitchFamily="32" charset="0"/>
            </a:endParaRPr>
          </a:p>
          <a:p>
            <a:endParaRPr lang="en-US" dirty="0">
              <a:latin typeface="Times" pitchFamily="32" charset="0"/>
            </a:endParaRPr>
          </a:p>
          <a:p>
            <a:endParaRPr lang="en-US" dirty="0">
              <a:latin typeface="Times New Roman" pitchFamily="32" charset="0"/>
            </a:endParaRPr>
          </a:p>
          <a:p>
            <a:endParaRPr lang="en-US" dirty="0">
              <a:latin typeface="Times New Roman" pitchFamily="32"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F46B4C8-B27E-5548-ACB0-FBE0516C2305}" type="slidenum">
              <a:rPr lang="en-US"/>
              <a:pPr/>
              <a:t>29</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latin typeface="Times New Roman" pitchFamily="32" charset="0"/>
              </a:rPr>
              <a:t>Connection admission control is the first line of defense for the network in protecting itself from excessive loads. In essence, when a user requests a new VPC or VCC, the user must specify (implicitly or explicitly) the traffic characteristics in both directions for that connection. The user selects traffic characteristics by selecting a QoS from among the QoS classes that the network provides. The network accepts the connection only if it can commit the resources necessary to support that traffic level while at the same time maintaining the agreed QoS of existing connections. By accepting the connection, the network forms a </a:t>
            </a:r>
            <a:r>
              <a:rPr lang="en-US" i="1" dirty="0">
                <a:latin typeface="Times New Roman" pitchFamily="32" charset="0"/>
              </a:rPr>
              <a:t>traffic contract</a:t>
            </a:r>
            <a:r>
              <a:rPr lang="en-US" dirty="0">
                <a:latin typeface="Times New Roman" pitchFamily="32" charset="0"/>
              </a:rPr>
              <a:t> with the user. Once the connection is accepted, the network continues to provide the agreed QoS as long as the user complies with the traffic contract.</a:t>
            </a:r>
          </a:p>
          <a:p>
            <a:r>
              <a:rPr lang="en-US" dirty="0" smtClean="0">
                <a:latin typeface="Times New Roman" pitchFamily="32" charset="0"/>
              </a:rPr>
              <a:t>		</a:t>
            </a:r>
            <a:endParaRPr lang="en-US" dirty="0">
              <a:latin typeface="Times New Roman" pitchFamily="3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876B9E6-65D0-DD4F-8A5A-D580AA454F96}" type="slidenum">
              <a:rPr lang="en-US"/>
              <a:pPr/>
              <a:t>3</a:t>
            </a:fld>
            <a:endParaRPr lang="en-US" dirty="0"/>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p:spPr>
        <p:txBody>
          <a:bodyPr/>
          <a:lstStyle/>
          <a:p>
            <a:r>
              <a:rPr lang="en-US" dirty="0">
                <a:latin typeface="Times New Roman" pitchFamily="32" charset="0"/>
              </a:rPr>
              <a:t>A key design issue that must be confronted both with data networks, such as packet-switching, frame relay, and ATM networks, and also with internets, is that of congestion control. The phenomenon of congestion is a complex one, as is the subject of congestion control. In very general terms, congestion occurs when the number of packets being transmitted through a network begins to approach the packet-handling capacity of the network. The objective of congestion control is to maintain the number of packets within the network below the level at which performance falls off dramatically.</a:t>
            </a:r>
          </a:p>
          <a:p>
            <a:r>
              <a:rPr lang="en-US" dirty="0">
                <a:latin typeface="Times New Roman" pitchFamily="32" charset="0"/>
              </a:rPr>
              <a:t>	To understand the issues involved in congestion control, we need to look at some results from queuing theory. In essence, a data network or internet is a network of queues. At each node (data network switch, internet router), there is a queue of packets for each outgoing channel. If the rate at which packets arrive and queue up exceeds the rate at which packets can be transmitted, the queue size grows without bound and the delay experienced by a packet goes to infinity. Even if the packet arrival rate is less than the packet transmission rate, queue length will grow dramatically as the arrival rate approaches the transmission rate. As a rule of thumb, when the line for which packets are queuing becomes more than 80% utilized, the queue length grows at an alarming rate. This growth in queue length means that the delay experienced by a packet at each node increases. Further, since the size of any queue is finite, as queue length grows, eventually the queue must overflow.</a:t>
            </a:r>
          </a:p>
          <a:p>
            <a:r>
              <a:rPr lang="en-US" dirty="0">
                <a:latin typeface="Times New Roman" pitchFamily="32" charset="0"/>
              </a:rPr>
              <a:t>	This chapter focuses on congestion control in switched data networks, including packet-switching and ATM networks. Congestion control in frame relay networks is discussed in</a:t>
            </a:r>
            <a:r>
              <a:rPr lang="en-US" dirty="0" smtClean="0">
                <a:latin typeface="Times New Roman" pitchFamily="32" charset="0"/>
              </a:rPr>
              <a:t> StallingsDCC9e Chapter </a:t>
            </a:r>
            <a:r>
              <a:rPr lang="en-US" dirty="0">
                <a:latin typeface="Times New Roman" pitchFamily="32" charset="0"/>
              </a:rPr>
              <a:t>28. The principles examined here are also applicable to internetworks. In Part Five, we look at additional congestion control mechanisms in our discussion of internetwork operation and TCP congestion control.</a:t>
            </a:r>
          </a:p>
          <a:p>
            <a:r>
              <a:rPr lang="en-US" dirty="0">
                <a:latin typeface="Times New Roman" pitchFamily="32" charset="0"/>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Stallings DCC9e Table 13.2</a:t>
            </a:r>
            <a:r>
              <a:rPr lang="en-US" dirty="0" smtClean="0"/>
              <a:t>.</a:t>
            </a:r>
          </a:p>
          <a:p>
            <a:endParaRPr lang="en-US" dirty="0" smtClean="0"/>
          </a:p>
          <a:p>
            <a:r>
              <a:rPr lang="en-US" dirty="0" smtClean="0">
                <a:latin typeface="Times New Roman" pitchFamily="32" charset="0"/>
              </a:rPr>
              <a:t>The traffic contract may consist of the four parameters defined in Stallings DCC9e Table 13.2: peak cell rate (PCR), cell delay variation (CDV), sustainable cell rate (SCR), and burst tolerance. Only the first two parameters are relevant for a constant-bit-rate (CBR) source; all four parameters may be used for variable-bit-rate (VBR) sources.</a:t>
            </a:r>
          </a:p>
          <a:p>
            <a:r>
              <a:rPr lang="en-US" dirty="0" smtClean="0">
                <a:latin typeface="Times New Roman" pitchFamily="32" charset="0"/>
              </a:rPr>
              <a:t>	As the name suggests, the peak cell rate is the maximum rate at which cells are generated by the source on this connection. However, we need to take into account the cell delay variation. Although a source may be generating cells at a constant peak rate, cell delay variations introduced by various factors (see Figure 13.7) will affect the timing, causing cells to clump up and gaps to occur. Thus, a source may temporarily exceed the peak cell rate due to clumping. For the network to properly allocate resources to this connection, it must know not only the peak cell rate but also the CDV.</a:t>
            </a:r>
          </a:p>
          <a:p>
            <a:r>
              <a:rPr lang="en-US" dirty="0" smtClean="0">
                <a:latin typeface="Times New Roman" pitchFamily="32" charset="0"/>
              </a:rPr>
              <a:t>	The exact relationship between peak cell rate and CDV depends on the operational definitions of these two terms. The standards provide these definitions in terms of a cell rate algorithm. Because this algorithm can be used for usage parameter control, we defer a discussion until the next subsection.</a:t>
            </a:r>
          </a:p>
          <a:p>
            <a:r>
              <a:rPr lang="en-US" dirty="0" smtClean="0">
                <a:latin typeface="Times New Roman" pitchFamily="32" charset="0"/>
              </a:rPr>
              <a:t>	The PCR and CDV must be specified for every connection. As an option for variable-bit rate sources, the user may also specify a sustainable cell rate and burst tolerance. These parameters are analogous to PCR and CDV, respectively, but apply to an average rate of cell generation rather than a peak rate. The user can describe the future flow of cells in greater detail by using the SCR and burst tolerance as well as the PCR and CDV. With this additional information, the network may be able to utilize the network resources more efficiently. For example, if a number of VCCs are statistically multiplexed over a VPC, knowledge of both average and peak cell rates enables the network to allocate buffers of sufficient size to handle the traffic efficiently without cell loss.</a:t>
            </a:r>
          </a:p>
          <a:p>
            <a:endParaRPr lang="en-US" dirty="0"/>
          </a:p>
        </p:txBody>
      </p:sp>
      <p:sp>
        <p:nvSpPr>
          <p:cNvPr id="4" name="Slide Number Placeholder 3"/>
          <p:cNvSpPr>
            <a:spLocks noGrp="1"/>
          </p:cNvSpPr>
          <p:nvPr>
            <p:ph type="sldNum" sz="quarter" idx="10"/>
          </p:nvPr>
        </p:nvSpPr>
        <p:spPr/>
        <p:txBody>
          <a:bodyPr/>
          <a:lstStyle/>
          <a:p>
            <a:fld id="{97522877-12B8-744D-A0FD-DB9E4D8F451C}"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Stallings DCC9e Table </a:t>
            </a:r>
            <a:r>
              <a:rPr lang="en-US" dirty="0" smtClean="0"/>
              <a:t>13.3</a:t>
            </a:r>
          </a:p>
          <a:p>
            <a:endParaRPr lang="en-US" dirty="0" smtClean="0"/>
          </a:p>
          <a:p>
            <a:r>
              <a:rPr lang="en-US" dirty="0" smtClean="0">
                <a:latin typeface="Times New Roman" pitchFamily="32" charset="0"/>
              </a:rPr>
              <a:t>For a given connection (VPC or VCC) the four traffic parameters may be specified in several ways, as illustrated in Stallings DCC9e Table 13.3. Parameter values may be implicitly defined by default rules set by the network operator. In this case, all connections are assigned the same values, or all connections of a given class are assigned the same values for that class. The network operator may also associate parameter values with a given subscriber and assign these at the time of subscription. Finally, parameter values tailored to a particular connection may be assigned at connection time. In the case of a permanent virtual connection, these values are assigned by the network when the connection is set up. For a switched virtual connection, the parameters are negotiated between the user and the network via a signaling protocol.</a:t>
            </a:r>
          </a:p>
          <a:p>
            <a:r>
              <a:rPr lang="en-US" dirty="0" smtClean="0">
                <a:latin typeface="Times New Roman" pitchFamily="32" charset="0"/>
              </a:rPr>
              <a:t>	</a:t>
            </a:r>
          </a:p>
          <a:p>
            <a:endParaRPr lang="en-US" dirty="0"/>
          </a:p>
        </p:txBody>
      </p:sp>
      <p:sp>
        <p:nvSpPr>
          <p:cNvPr id="4" name="Slide Number Placeholder 3"/>
          <p:cNvSpPr>
            <a:spLocks noGrp="1"/>
          </p:cNvSpPr>
          <p:nvPr>
            <p:ph type="sldNum" sz="quarter" idx="10"/>
          </p:nvPr>
        </p:nvSpPr>
        <p:spPr/>
        <p:txBody>
          <a:bodyPr/>
          <a:lstStyle/>
          <a:p>
            <a:fld id="{97522877-12B8-744D-A0FD-DB9E4D8F451C}"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A44527B-9A06-7A44-8260-B3E2221AD188}" type="slidenum">
              <a:rPr lang="en-US"/>
              <a:pPr/>
              <a:t>32</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Times" pitchFamily="32" charset="0"/>
              </a:rPr>
              <a:t>As a last resort, a frame-relaying network must discard frames to cope with congestion. Because each frame handler in the network has finite memory available for queuing frames (</a:t>
            </a:r>
            <a:r>
              <a:rPr lang="en-US" dirty="0">
                <a:latin typeface="Times New Roman" pitchFamily="32" charset="0"/>
              </a:rPr>
              <a:t>Stallings DCC8e </a:t>
            </a:r>
            <a:r>
              <a:rPr lang="en-US" dirty="0">
                <a:latin typeface="Times" pitchFamily="32" charset="0"/>
              </a:rPr>
              <a:t>Figure 13.2), it is possible for a queue to overflow, necessitating the discard of some frame.</a:t>
            </a:r>
          </a:p>
          <a:p>
            <a:r>
              <a:rPr lang="en-US" dirty="0">
                <a:latin typeface="Times" pitchFamily="32" charset="0"/>
              </a:rPr>
              <a:t>	The simplest way to cope with congestion is for the frame-relaying network to discard frames arbitrarily, with no regard to the source of a particular frame. In that case, because there is no reward for restraint, the best strategy for any individual end system is to transmit frames as rapidly as possible, which exacerbates the congestion problem.</a:t>
            </a:r>
          </a:p>
          <a:p>
            <a:r>
              <a:rPr lang="en-US" dirty="0">
                <a:latin typeface="Times" pitchFamily="32" charset="0"/>
              </a:rPr>
              <a:t>	To provide for a fairer allocation of resources, the frame relay bearer service includes the concept of a committed information rate (CIR). This is a rate, in bits per second, that the network agrees to support for a particular frame-mode connection. Any data transmitted in excess of the CIR are vulnerable to discard in the event of congestion. Despite the use of the term </a:t>
            </a:r>
            <a:r>
              <a:rPr lang="en-US" i="1" dirty="0">
                <a:latin typeface="Times" pitchFamily="32" charset="0"/>
              </a:rPr>
              <a:t>committed</a:t>
            </a:r>
            <a:r>
              <a:rPr lang="en-US" dirty="0">
                <a:latin typeface="Times" pitchFamily="32" charset="0"/>
              </a:rPr>
              <a:t>, there is no guarantee that even the CIR will be met. In cases of extreme congestion, the network may be forced to provide a service at less than the CIR for a given connection. However, when it comes time to discard frames, the network will choose to discard frames on connections that are exceeding their CIR before discarding frames that are within their CIR.</a:t>
            </a:r>
          </a:p>
          <a:p>
            <a:r>
              <a:rPr lang="en-US" dirty="0">
                <a:latin typeface="Times" pitchFamily="32" charset="0"/>
              </a:rPr>
              <a:t>	The CIR, by itself, does not provide much flexibility in dealing with traffic rates. connection and then makes a decision based on the amount of data received during that interval. Two additional parameters, assigned on permanent connections and negotiated on switched connections, are needed. These are the Committed and excess burst sizes.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6C53E-1A3F-7E4E-934D-841E48F6FCE0}" type="slidenum">
              <a:rPr lang="en-US"/>
              <a:pPr/>
              <a:t>33</a:t>
            </a:fld>
            <a:endParaRPr lang="en-US" dirty="0"/>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r>
              <a:rPr lang="en-US" dirty="0">
                <a:latin typeface="Times New Roman" pitchFamily="32" charset="0"/>
              </a:rPr>
              <a:t>Once a connection has been accepted by the connection admission control function, the usage parameter control (UPC) function of the network monitors the connection to determine whether the traffic conforms to the traffic contract. The main purpose of usage parameter control is to protect network resources from an overload on one connection that would adversely affect the QoS on other connections by detecting violations of assigned parameters and taking appropriate actions.</a:t>
            </a:r>
          </a:p>
          <a:p>
            <a:r>
              <a:rPr lang="en-US" dirty="0">
                <a:latin typeface="Times New Roman" pitchFamily="32" charset="0"/>
              </a:rPr>
              <a:t>	Usage parameter control can be done at both the virtual path and virtual channel levels. Of these, the more important is VPC-level control, because network resources are, in general, initially allocated on the basis of virtual paths, with the virtual path capacity shared among the member virtual channels.</a:t>
            </a:r>
          </a:p>
          <a:p>
            <a:r>
              <a:rPr lang="en-US" dirty="0">
                <a:latin typeface="Times New Roman" pitchFamily="32" charset="0"/>
              </a:rPr>
              <a:t>	There are two separate functions encompassed by usage parameter control:</a:t>
            </a:r>
          </a:p>
          <a:p>
            <a:r>
              <a:rPr lang="en-US" dirty="0">
                <a:latin typeface="Times New Roman" pitchFamily="32" charset="0"/>
              </a:rPr>
              <a:t> </a:t>
            </a:r>
          </a:p>
          <a:p>
            <a:r>
              <a:rPr lang="en-US" dirty="0">
                <a:latin typeface="Times New Roman" pitchFamily="32" charset="0"/>
              </a:rPr>
              <a:t>Control of peak cell rate and the associated cell delay variation (CDV)</a:t>
            </a:r>
          </a:p>
          <a:p>
            <a:r>
              <a:rPr lang="en-US" dirty="0">
                <a:latin typeface="Times New Roman" pitchFamily="32" charset="0"/>
              </a:rPr>
              <a:t>Control of sustainable cell rate and the associated burst tolerance</a:t>
            </a:r>
          </a:p>
          <a:p>
            <a:r>
              <a:rPr lang="en-US" dirty="0">
                <a:latin typeface="Times New Roman" pitchFamily="32" charset="0"/>
              </a:rPr>
              <a:t> </a:t>
            </a:r>
          </a:p>
          <a:p>
            <a:r>
              <a:rPr lang="en-US" dirty="0">
                <a:latin typeface="Times New Roman" pitchFamily="32" charset="0"/>
              </a:rPr>
              <a:t>	</a:t>
            </a:r>
            <a:endParaRPr lang="en-US" dirty="0">
              <a:latin typeface="Times" pitchFamily="32"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900" dirty="0">
                <a:latin typeface="Times New Roman" pitchFamily="32" charset="0"/>
              </a:rPr>
              <a:t>Let us first consider the peak cell rate and the associated cell delay variation. In simple terms, a traffic flow is compliant if the peak rate of cell transmission does not exceed the agreed peak cell rate, subject to the possibility of cell delay variation within the agreed bound. I.371 defines an algorithm, the peak cell rate algorithm, that monitors compliance. The algorithm operates on the basis of two parameters: a peak cell rate </a:t>
            </a:r>
            <a:r>
              <a:rPr lang="en-US" sz="900" i="1" dirty="0">
                <a:latin typeface="Times New Roman" pitchFamily="32" charset="0"/>
              </a:rPr>
              <a:t>R</a:t>
            </a:r>
            <a:r>
              <a:rPr lang="en-US" sz="900" dirty="0">
                <a:latin typeface="Times New Roman" pitchFamily="32" charset="0"/>
              </a:rPr>
              <a:t> and a CDV tolerance limit of t. Then </a:t>
            </a:r>
            <a:r>
              <a:rPr lang="en-US" sz="900" i="1" dirty="0">
                <a:latin typeface="Times New Roman" pitchFamily="32" charset="0"/>
              </a:rPr>
              <a:t>T</a:t>
            </a:r>
            <a:r>
              <a:rPr lang="en-US" sz="900" dirty="0">
                <a:latin typeface="Times New Roman" pitchFamily="32" charset="0"/>
              </a:rPr>
              <a:t> = 1/</a:t>
            </a:r>
            <a:r>
              <a:rPr lang="en-US" sz="900" i="1" dirty="0">
                <a:latin typeface="Times New Roman" pitchFamily="32" charset="0"/>
              </a:rPr>
              <a:t>R</a:t>
            </a:r>
            <a:r>
              <a:rPr lang="en-US" sz="900" dirty="0">
                <a:latin typeface="Times New Roman" pitchFamily="32" charset="0"/>
              </a:rPr>
              <a:t> is the interarrival time between cells if there were no CDV. With CDV, </a:t>
            </a:r>
            <a:r>
              <a:rPr lang="en-US" sz="900" i="1" dirty="0">
                <a:latin typeface="Times New Roman" pitchFamily="32" charset="0"/>
              </a:rPr>
              <a:t>T </a:t>
            </a:r>
            <a:r>
              <a:rPr lang="en-US" sz="900" dirty="0">
                <a:latin typeface="Times New Roman" pitchFamily="32" charset="0"/>
              </a:rPr>
              <a:t>is the average interarrival time at the peak rate. The algorithm has been defined to monitor the rate at which cells arrive and to assure that the interarrival time is not too short to cause the flow to exceed the peak cell rate by an amount greater than the tolerance limit.</a:t>
            </a:r>
          </a:p>
          <a:p>
            <a:pPr>
              <a:lnSpc>
                <a:spcPct val="80000"/>
              </a:lnSpc>
            </a:pPr>
            <a:r>
              <a:rPr lang="en-US" sz="900" dirty="0">
                <a:latin typeface="Times New Roman" pitchFamily="32" charset="0"/>
              </a:rPr>
              <a:t>	The same algorithm, with different parameters, can be used to monitor the sustainable cell rate and the associated burst tolerance. In this case, the parameters are the sustainable cell rate </a:t>
            </a:r>
            <a:r>
              <a:rPr lang="en-US" sz="900" i="1" dirty="0">
                <a:latin typeface="Times New Roman" pitchFamily="32" charset="0"/>
              </a:rPr>
              <a:t>Rs</a:t>
            </a:r>
            <a:r>
              <a:rPr lang="en-US" sz="900" dirty="0">
                <a:latin typeface="Times New Roman" pitchFamily="32" charset="0"/>
              </a:rPr>
              <a:t> and a burst tolerance </a:t>
            </a:r>
            <a:r>
              <a:rPr lang="en-US" sz="900" i="1" dirty="0">
                <a:latin typeface="Times New Roman" pitchFamily="32" charset="0"/>
              </a:rPr>
              <a:t>ts</a:t>
            </a:r>
            <a:r>
              <a:rPr lang="en-US" sz="900" dirty="0">
                <a:latin typeface="Times New Roman" pitchFamily="32" charset="0"/>
              </a:rPr>
              <a:t>.</a:t>
            </a:r>
          </a:p>
          <a:p>
            <a:pPr>
              <a:lnSpc>
                <a:spcPct val="80000"/>
              </a:lnSpc>
            </a:pPr>
            <a:r>
              <a:rPr lang="en-US" sz="900" dirty="0">
                <a:latin typeface="Times New Roman" pitchFamily="32" charset="0"/>
              </a:rPr>
              <a:t>	The cell rate algorithm is rather complex; details can be found in Appendix J; the technique is known as the </a:t>
            </a:r>
            <a:r>
              <a:rPr lang="en-US" sz="900" b="1" dirty="0">
                <a:latin typeface="Times New Roman" pitchFamily="32" charset="0"/>
              </a:rPr>
              <a:t>leaky bucket algorithm</a:t>
            </a:r>
            <a:r>
              <a:rPr lang="en-US" sz="900" dirty="0">
                <a:latin typeface="Times New Roman" pitchFamily="32" charset="0"/>
              </a:rPr>
              <a:t>. The algorithm simply defines a way to monitor compliance with the traffic contract. To perform usage parameter control, the network must act on the results of the algorithm. The simplest strategy is that compliant cells are passed along and noncompliant cells are discarded at the point of the UPC function.</a:t>
            </a:r>
          </a:p>
          <a:p>
            <a:pPr>
              <a:lnSpc>
                <a:spcPct val="80000"/>
              </a:lnSpc>
            </a:pPr>
            <a:r>
              <a:rPr lang="en-US" sz="900" dirty="0">
                <a:latin typeface="Times New Roman" pitchFamily="32" charset="0"/>
              </a:rPr>
              <a:t>	At the network's option, cell tagging may also be used for noncompliant cells. In this case, a noncompliant cell may be tagged with CLP = 1 (low priority) and passed. Such cells are then subject to discard at a later point in the network, should congestion be encountered.</a:t>
            </a:r>
          </a:p>
          <a:p>
            <a:pPr>
              <a:lnSpc>
                <a:spcPct val="80000"/>
              </a:lnSpc>
            </a:pPr>
            <a:r>
              <a:rPr lang="en-US" sz="900" dirty="0">
                <a:latin typeface="Times New Roman" pitchFamily="32" charset="0"/>
              </a:rPr>
              <a:t>	If the user has negotiated two levels of cell loss priority for a network, then the situation is more complex. Recall that the user may negotiate a traffic contract for high priority traffic (CLP = 0) and a separate contract for aggregate traffic (CLP 0 or 1). The following rules apply:</a:t>
            </a:r>
          </a:p>
          <a:p>
            <a:pPr>
              <a:lnSpc>
                <a:spcPct val="80000"/>
              </a:lnSpc>
            </a:pPr>
            <a:r>
              <a:rPr lang="en-US" sz="900" dirty="0">
                <a:latin typeface="Times New Roman" pitchFamily="32" charset="0"/>
              </a:rPr>
              <a:t> </a:t>
            </a:r>
          </a:p>
          <a:p>
            <a:pPr>
              <a:lnSpc>
                <a:spcPct val="80000"/>
              </a:lnSpc>
            </a:pPr>
            <a:r>
              <a:rPr lang="en-US" sz="900" dirty="0">
                <a:latin typeface="Times New Roman" pitchFamily="32" charset="0"/>
              </a:rPr>
              <a:t>	</a:t>
            </a:r>
            <a:r>
              <a:rPr lang="en-US" sz="900" b="1" dirty="0">
                <a:latin typeface="Times New Roman" pitchFamily="32" charset="0"/>
              </a:rPr>
              <a:t>1.</a:t>
            </a:r>
            <a:r>
              <a:rPr lang="en-US" sz="900" dirty="0">
                <a:latin typeface="Times New Roman" pitchFamily="32" charset="0"/>
              </a:rPr>
              <a:t>	A cell with CLP = 0 that conforms to the traffic contract for CLP = 0 passes.</a:t>
            </a:r>
          </a:p>
          <a:p>
            <a:pPr>
              <a:lnSpc>
                <a:spcPct val="80000"/>
              </a:lnSpc>
            </a:pPr>
            <a:r>
              <a:rPr lang="en-US" sz="900" b="1" dirty="0">
                <a:latin typeface="Times New Roman" pitchFamily="32" charset="0"/>
              </a:rPr>
              <a:t>	2.</a:t>
            </a:r>
            <a:r>
              <a:rPr lang="en-US" sz="900" dirty="0">
                <a:latin typeface="Times New Roman" pitchFamily="32" charset="0"/>
              </a:rPr>
              <a:t>	A cell with CLP = 0 that is noncompliant for (CLP = 0) traffic but compliant for (CLP 0 or 1) traffic is tagged and passed.</a:t>
            </a:r>
          </a:p>
          <a:p>
            <a:pPr>
              <a:lnSpc>
                <a:spcPct val="80000"/>
              </a:lnSpc>
            </a:pPr>
            <a:r>
              <a:rPr lang="en-US" sz="900" b="1" dirty="0">
                <a:latin typeface="Times New Roman" pitchFamily="32" charset="0"/>
              </a:rPr>
              <a:t>	3.</a:t>
            </a:r>
            <a:r>
              <a:rPr lang="en-US" sz="900" dirty="0">
                <a:latin typeface="Times New Roman" pitchFamily="32" charset="0"/>
              </a:rPr>
              <a:t>	A cell with CLP = 0 that is noncompliant for (CLP = 0) traffic and noncompliant for (CLP 0 or 1) traffic is discarded.</a:t>
            </a:r>
          </a:p>
          <a:p>
            <a:pPr>
              <a:lnSpc>
                <a:spcPct val="80000"/>
              </a:lnSpc>
            </a:pPr>
            <a:r>
              <a:rPr lang="en-US" sz="900" dirty="0">
                <a:latin typeface="Times New Roman" pitchFamily="32" charset="0"/>
              </a:rPr>
              <a:t>	</a:t>
            </a:r>
            <a:r>
              <a:rPr lang="en-US" sz="900" b="1" dirty="0">
                <a:latin typeface="Times New Roman" pitchFamily="32" charset="0"/>
              </a:rPr>
              <a:t>4.</a:t>
            </a:r>
            <a:r>
              <a:rPr lang="en-US" sz="900" dirty="0">
                <a:latin typeface="Times New Roman" pitchFamily="32" charset="0"/>
              </a:rPr>
              <a:t>	A cell with CLP = 1 that is compliant for (CLP = 0 or 1) traffic is passed.</a:t>
            </a:r>
          </a:p>
          <a:p>
            <a:pPr>
              <a:lnSpc>
                <a:spcPct val="80000"/>
              </a:lnSpc>
            </a:pPr>
            <a:r>
              <a:rPr lang="en-US" sz="900" dirty="0">
                <a:latin typeface="Times New Roman" pitchFamily="32" charset="0"/>
              </a:rPr>
              <a:t>	</a:t>
            </a:r>
            <a:r>
              <a:rPr lang="en-US" sz="900" b="1" dirty="0">
                <a:latin typeface="Times New Roman" pitchFamily="32" charset="0"/>
              </a:rPr>
              <a:t>5.</a:t>
            </a:r>
            <a:r>
              <a:rPr lang="en-US" sz="900" dirty="0">
                <a:latin typeface="Times New Roman" pitchFamily="32" charset="0"/>
              </a:rPr>
              <a:t>	A cell with CLP = 1 that is noncompliant for (CLP 0 or 1) traffic is discarded.</a:t>
            </a:r>
          </a:p>
          <a:p>
            <a:pPr>
              <a:lnSpc>
                <a:spcPct val="80000"/>
              </a:lnSpc>
            </a:pPr>
            <a:endParaRPr lang="en-US" sz="900" dirty="0">
              <a:latin typeface="Times" pitchFamily="32" charset="0"/>
            </a:endParaRPr>
          </a:p>
          <a:p>
            <a:pPr>
              <a:lnSpc>
                <a:spcPct val="80000"/>
              </a:lnSpc>
            </a:pPr>
            <a:endParaRPr lang="en-US" sz="900" dirty="0">
              <a:latin typeface="Times New Roman" pitchFamily="32" charset="0"/>
            </a:endParaRPr>
          </a:p>
        </p:txBody>
      </p:sp>
      <p:sp>
        <p:nvSpPr>
          <p:cNvPr id="81924" name="Slide Number Placeholder 3"/>
          <p:cNvSpPr>
            <a:spLocks noGrp="1"/>
          </p:cNvSpPr>
          <p:nvPr>
            <p:ph type="sldNum" sz="quarter" idx="5"/>
          </p:nvPr>
        </p:nvSpPr>
        <p:spPr>
          <a:noFill/>
        </p:spPr>
        <p:txBody>
          <a:bodyPr/>
          <a:lstStyle/>
          <a:p>
            <a:fld id="{A43C3601-6098-A143-936F-D5F06BCCD357}" type="slidenum">
              <a:rPr lang="en-US"/>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815A3E6-E212-6E4E-B8C5-D4A09436B7FD}" type="slidenum">
              <a:rPr lang="en-US"/>
              <a:pPr/>
              <a:t>35</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latin typeface="Times" pitchFamily="32" charset="0"/>
              </a:rPr>
              <a:t>Selective cell discard comes into play when the network, at some point beyond the UPC function, discards (CLP = 1) cells. The objective is to discard lower-priority cells during congestion to protect the performance for higher-priority cells. Note that the network has no way to discriminate between cells that were labeled as lower priority by the source and cells that were tagged by the UPC function.</a:t>
            </a:r>
          </a:p>
          <a:p>
            <a:endParaRPr lang="en-US" dirty="0">
              <a:latin typeface="Times New Roman" pitchFamily="32"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D587504-42A7-D44E-B386-7A9EB726C2F9}" type="slidenum">
              <a:rPr lang="en-US"/>
              <a:pPr/>
              <a:t>36</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dirty="0">
                <a:latin typeface="Times New Roman" pitchFamily="32" charset="0"/>
              </a:rPr>
              <a:t>The UPC algorithm is referred to as a form of </a:t>
            </a:r>
            <a:r>
              <a:rPr lang="en-US" b="1" dirty="0">
                <a:latin typeface="Times New Roman" pitchFamily="32" charset="0"/>
              </a:rPr>
              <a:t>traffic policing</a:t>
            </a:r>
            <a:r>
              <a:rPr lang="en-US" dirty="0">
                <a:latin typeface="Times New Roman" pitchFamily="32" charset="0"/>
              </a:rPr>
              <a:t>. Traffic policing occurs when a flow of data is regulated so that cells (or frames or packets) that exceed a certain performance level are discarded or tagged. It may be desirable to supplement a traffic-policing policy with a </a:t>
            </a:r>
            <a:r>
              <a:rPr lang="en-US" b="1" dirty="0">
                <a:latin typeface="Times New Roman" pitchFamily="32" charset="0"/>
              </a:rPr>
              <a:t>traffic-shaping</a:t>
            </a:r>
            <a:r>
              <a:rPr lang="en-US" dirty="0">
                <a:latin typeface="Times New Roman" pitchFamily="32" charset="0"/>
              </a:rPr>
              <a:t> policy. Traffic shaping is used to smooth out a traffic flow and reduce cell clumping. This can result in a fairer allocation of resources and a reduced average delay time.</a:t>
            </a:r>
          </a:p>
          <a:p>
            <a:r>
              <a:rPr lang="en-US" dirty="0">
                <a:latin typeface="Times New Roman" pitchFamily="32" charset="0"/>
              </a:rPr>
              <a:t>	A simple approach to traffic shaping is to use a form of the UPC algorithm known as token bucket. In contrast to the UPC algorithm, which simply monitors the traffic and tags or discards noncompliant cells, a traffic-shaping token bucket controls the flow of compliant cells.</a:t>
            </a:r>
          </a:p>
          <a:p>
            <a:r>
              <a:rPr lang="en-US" dirty="0">
                <a:latin typeface="Times New Roman" pitchFamily="32" charset="0"/>
              </a:rPr>
              <a:t>	 Thus, the token bucket smoothes out bursts of cells.</a:t>
            </a:r>
          </a:p>
          <a:p>
            <a:r>
              <a:rPr lang="en-US" dirty="0">
                <a:latin typeface="Times New Roman" pitchFamily="32" charset="0"/>
              </a:rPr>
              <a:t> </a:t>
            </a:r>
          </a:p>
          <a:p>
            <a:endParaRPr lang="en-US" dirty="0">
              <a:latin typeface="Times" pitchFamily="32"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E69C8DC-AE15-4943-9969-BD22BB0B0204}" type="slidenum">
              <a:rPr lang="en-US"/>
              <a:pPr/>
              <a:t>37</a:t>
            </a:fld>
            <a:endParaRPr lang="en-US" dirty="0"/>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p:spPr>
        <p:txBody>
          <a:bodyPr/>
          <a:lstStyle/>
          <a:p>
            <a:r>
              <a:rPr lang="en-US" dirty="0">
                <a:latin typeface="Times New Roman" pitchFamily="32" charset="0"/>
              </a:rPr>
              <a:t>Stallings DCC9e Figure 13.9 illustrates the basic principle of the token bucket. A token generator produces tokens at a rate of r tokens per second and places these in the token bucket, which has a maximum capacity of b tokens. Cells arriving from the source are placed in a buffer with a maximum capacity of </a:t>
            </a:r>
            <a:r>
              <a:rPr lang="en-US" i="1" dirty="0">
                <a:latin typeface="Times New Roman" pitchFamily="32" charset="0"/>
              </a:rPr>
              <a:t>K</a:t>
            </a:r>
            <a:r>
              <a:rPr lang="en-US" dirty="0">
                <a:latin typeface="Times New Roman" pitchFamily="32" charset="0"/>
              </a:rPr>
              <a:t> cells. To transmit a cell through the server, one token must be removed from the bucket. If the token bucket is empty, the cell is queued waiting for the next token. The result of this scheme is that if there is a backlog of cells and an empty bucket, then cells are emitted at a smooth flow of r cells per second with no cell delay variation until the backlog is cleared.</a:t>
            </a:r>
            <a:endParaRPr lang="en-US" dirty="0">
              <a:latin typeface="Times" pitchFamily="32" charset="0"/>
            </a:endParaRPr>
          </a:p>
          <a:p>
            <a:endParaRPr lang="en-US" dirty="0">
              <a:latin typeface="Times New Roman" pitchFamily="32"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527B85D-024F-8942-A179-B6D7151463D5}" type="slidenum">
              <a:rPr lang="en-US"/>
              <a:pPr/>
              <a:t>38</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a:latin typeface="Times New Roman" pitchFamily="32" charset="0"/>
              </a:rPr>
              <a:t>GFR (guaranteed frame rate) provides a service that is as simple as UBR (unspecified bit rate) from the end system's point of view while placing a relatively modest requirement on the ATM network elements in terms of processing complexity and overhead. In essence, with GFR, an end system does no policing or shaping of the traffic it transmits but may transmit at the line rate of the ATM adapter. As with UBR, there is no guarantee of frame delivery. It is up to a higher layer, such as TCP, to react to congestion that results in dropped frames by employing the window management and congestion control techniques discussed in Part Five. Unlike UBR, GFR allows the user to reserve a certain amount of capacity, in terms of a cell rate, for each GFR VC. A GFR reservation assures an application that it may transmit at a minimum rate without losses. If the network is not congested, the user will be able to transmit at a higher rate.</a:t>
            </a:r>
          </a:p>
          <a:p>
            <a:r>
              <a:rPr lang="en-US" dirty="0">
                <a:latin typeface="Times New Roman" pitchFamily="32" charset="0"/>
              </a:rPr>
              <a:t>	A distinctive characteristic of GFR is that it requires the network to recognize frames as well as cells. When congestion occurs, the network discards entire frames rather than individual cells. Further, GFR requires that all of the cells of a frame have the same CLP bit setting. The CLP = 1 AAL5 frames are treated as lower-priority frames that are to be transmitted on a best-effort basis. The minimum guaranteed capacity applies to the CLP = 0 frames.</a:t>
            </a:r>
          </a:p>
          <a:p>
            <a:r>
              <a:rPr lang="en-US" dirty="0">
                <a:latin typeface="Times New Roman" pitchFamily="32" charset="0"/>
              </a:rPr>
              <a:t>	The GFR traffic contract consists of the following parameters:</a:t>
            </a:r>
          </a:p>
          <a:p>
            <a:r>
              <a:rPr lang="en-US" dirty="0">
                <a:latin typeface="Times New Roman" pitchFamily="32" charset="0"/>
              </a:rPr>
              <a:t> </a:t>
            </a:r>
          </a:p>
          <a:p>
            <a:r>
              <a:rPr lang="en-US" dirty="0">
                <a:latin typeface="Times New Roman" pitchFamily="32" charset="0"/>
              </a:rPr>
              <a:t>Peak cell rate (PCR)</a:t>
            </a:r>
          </a:p>
          <a:p>
            <a:r>
              <a:rPr lang="en-US" dirty="0">
                <a:latin typeface="Times New Roman" pitchFamily="32" charset="0"/>
              </a:rPr>
              <a:t>Minimum cell rate (MCR)</a:t>
            </a:r>
          </a:p>
          <a:p>
            <a:r>
              <a:rPr lang="en-US" dirty="0">
                <a:latin typeface="Times New Roman" pitchFamily="32" charset="0"/>
              </a:rPr>
              <a:t>Maximum burst size (MBS)</a:t>
            </a:r>
          </a:p>
          <a:p>
            <a:r>
              <a:rPr lang="en-US" dirty="0">
                <a:latin typeface="Times New Roman" pitchFamily="32" charset="0"/>
              </a:rPr>
              <a:t>Maximum frame size (MFS)</a:t>
            </a:r>
          </a:p>
          <a:p>
            <a:r>
              <a:rPr lang="en-US" dirty="0">
                <a:latin typeface="Times New Roman" pitchFamily="32" charset="0"/>
              </a:rPr>
              <a:t>Cell delay variation tolerance (CDVT)</a:t>
            </a:r>
          </a:p>
          <a:p>
            <a:endParaRPr lang="en-US" dirty="0">
              <a:latin typeface="Times New Roman" pitchFamily="32"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54740CD-9740-C142-AC90-3917234DF5B4}" type="slidenum">
              <a:rPr lang="en-US"/>
              <a:pPr/>
              <a:t>39</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latin typeface="Times" pitchFamily="32" charset="0"/>
              </a:rPr>
              <a:t>The GFR traffic contract consists of the following parameters:</a:t>
            </a:r>
          </a:p>
          <a:p>
            <a:r>
              <a:rPr lang="en-US" dirty="0">
                <a:latin typeface="Times" pitchFamily="32" charset="0"/>
                <a:ea typeface="Times New Roman" pitchFamily="32" charset="0"/>
                <a:cs typeface="Times New Roman" pitchFamily="32" charset="0"/>
              </a:rPr>
              <a:t>• </a:t>
            </a:r>
            <a:r>
              <a:rPr lang="en-US" dirty="0">
                <a:latin typeface="Times" pitchFamily="32" charset="0"/>
              </a:rPr>
              <a:t>Peak cell rate (PCR)</a:t>
            </a:r>
          </a:p>
          <a:p>
            <a:r>
              <a:rPr lang="en-US" dirty="0">
                <a:latin typeface="Times" pitchFamily="32" charset="0"/>
                <a:ea typeface="Times New Roman" pitchFamily="32" charset="0"/>
                <a:cs typeface="Times New Roman" pitchFamily="32" charset="0"/>
              </a:rPr>
              <a:t>• </a:t>
            </a:r>
            <a:r>
              <a:rPr lang="en-US" dirty="0">
                <a:latin typeface="Times" pitchFamily="32" charset="0"/>
              </a:rPr>
              <a:t>Minimum cell rate (MCR)</a:t>
            </a:r>
          </a:p>
          <a:p>
            <a:r>
              <a:rPr lang="en-US" dirty="0">
                <a:latin typeface="Times" pitchFamily="32" charset="0"/>
                <a:ea typeface="Times New Roman" pitchFamily="32" charset="0"/>
                <a:cs typeface="Times New Roman" pitchFamily="32" charset="0"/>
              </a:rPr>
              <a:t>• </a:t>
            </a:r>
            <a:r>
              <a:rPr lang="en-US" dirty="0">
                <a:latin typeface="Times" pitchFamily="32" charset="0"/>
              </a:rPr>
              <a:t>Maximum burst size (MBS)</a:t>
            </a:r>
          </a:p>
          <a:p>
            <a:r>
              <a:rPr lang="en-US" dirty="0">
                <a:latin typeface="Times" pitchFamily="32" charset="0"/>
                <a:ea typeface="Times New Roman" pitchFamily="32" charset="0"/>
                <a:cs typeface="Times New Roman" pitchFamily="32" charset="0"/>
              </a:rPr>
              <a:t>• </a:t>
            </a:r>
            <a:r>
              <a:rPr lang="en-US" dirty="0">
                <a:latin typeface="Times" pitchFamily="32" charset="0"/>
              </a:rPr>
              <a:t>Maximum frame size (MFS)</a:t>
            </a:r>
          </a:p>
          <a:p>
            <a:r>
              <a:rPr lang="en-US" dirty="0">
                <a:latin typeface="Times" pitchFamily="32" charset="0"/>
                <a:ea typeface="Times New Roman" pitchFamily="32" charset="0"/>
                <a:cs typeface="Times New Roman" pitchFamily="32" charset="0"/>
              </a:rPr>
              <a:t>• </a:t>
            </a:r>
            <a:r>
              <a:rPr lang="en-US" dirty="0">
                <a:latin typeface="Times" pitchFamily="32" charset="0"/>
              </a:rPr>
              <a:t>Cell delay variation tolerance (CDVT)</a:t>
            </a:r>
          </a:p>
          <a:p>
            <a:endParaRPr lang="en-US" dirty="0">
              <a:latin typeface="Times New Roman" pitchFamily="3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280F741-B024-B04F-B344-8BB0FBD41ADB}" type="slidenum">
              <a:rPr lang="en-US"/>
              <a:pPr/>
              <a:t>4</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Times New Roman" pitchFamily="32" charset="0"/>
              </a:rPr>
              <a:t>Consider the queuing situation at a single packet switch or router, such as is illustrated in Stallings DCC9e Figure 13.1. Any given node has a number of I/O ports attached to it: one or more to other nodes, and zero or more to end systems. On each port, packets arrive and depart. We can consider that there are two buffers, or queues, at each port, one to accept arriving packets, and one to hold packets that are waiting to depart. In practice, there might be two fixed-size buffers associated with each port, or there might be a pool of memory available for all buffering activities. In the latter case, we can think of each port having two variable-size buffers associated with it, subject to the constraint that the sum of all buffer sizes is a constant.</a:t>
            </a:r>
          </a:p>
          <a:p>
            <a:r>
              <a:rPr lang="en-US" dirty="0">
                <a:latin typeface="Times New Roman" pitchFamily="32" charset="0"/>
              </a:rPr>
              <a:t>	In any case, as packets arrive, they are stored in the input buffer of the corresponding port. The node examines each incoming packet, makes a routing decision, and then moves the packet to the appropriate output buffer. Packets queued for output are transmitted as rapidly as possible; this is, in effect, statistical time division multiplexing. If packets arrive too fast for the node to process them (make routing decisions) or faster than packets can be cleared from the outgoing buffers, then eventually packets will arrive for which no memory is available.</a:t>
            </a:r>
          </a:p>
          <a:p>
            <a:r>
              <a:rPr lang="en-US" dirty="0">
                <a:latin typeface="Times New Roman" pitchFamily="32" charset="0"/>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33835B2-24C2-1E4B-9226-4AC6A7F11A4A}" type="slidenum">
              <a:rPr lang="en-US"/>
              <a:pPr/>
              <a:t>40</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a:latin typeface="Times New Roman" pitchFamily="32" charset="0"/>
              </a:rPr>
              <a:t>There are three basic approaches that can be used by the network to provide per-VC guarantees for GFR and to enable a number of users to efficiently use and fairly share the available network capacity [GOYA98]:</a:t>
            </a:r>
          </a:p>
          <a:p>
            <a:r>
              <a:rPr lang="en-US" dirty="0">
                <a:latin typeface="Times New Roman" pitchFamily="32" charset="0"/>
              </a:rPr>
              <a:t> </a:t>
            </a:r>
          </a:p>
          <a:p>
            <a:r>
              <a:rPr lang="en-US" dirty="0">
                <a:latin typeface="Times New Roman" pitchFamily="32" charset="0"/>
              </a:rPr>
              <a:t>Tagging and policing</a:t>
            </a:r>
          </a:p>
          <a:p>
            <a:r>
              <a:rPr lang="en-US" dirty="0">
                <a:latin typeface="Times New Roman" pitchFamily="32" charset="0"/>
              </a:rPr>
              <a:t>Buffer management</a:t>
            </a:r>
          </a:p>
          <a:p>
            <a:r>
              <a:rPr lang="en-US" dirty="0">
                <a:latin typeface="Times New Roman" pitchFamily="32" charset="0"/>
              </a:rPr>
              <a:t>Scheduling</a:t>
            </a:r>
          </a:p>
          <a:p>
            <a:r>
              <a:rPr lang="en-US" dirty="0">
                <a:latin typeface="Times New Roman" pitchFamily="32" charset="0"/>
              </a:rPr>
              <a:t> </a:t>
            </a:r>
          </a:p>
          <a:p>
            <a:r>
              <a:rPr lang="en-US" dirty="0">
                <a:latin typeface="Times New Roman" pitchFamily="32" charset="0"/>
              </a:rPr>
              <a:t>	These approaches can be combined in various ways in an ATM network elements to yield a number of possible GFR implementations.</a:t>
            </a:r>
            <a:r>
              <a:rPr lang="en-US" dirty="0" smtClean="0">
                <a:latin typeface="Times New Roman" pitchFamily="32" charset="0"/>
              </a:rPr>
              <a:t> Stallings DCC9e Figure </a:t>
            </a:r>
            <a:r>
              <a:rPr lang="en-US" dirty="0">
                <a:latin typeface="Times New Roman" pitchFamily="32" charset="0"/>
              </a:rPr>
              <a:t>13.10 illustrates their use.</a:t>
            </a:r>
          </a:p>
          <a:p>
            <a:endParaRPr lang="en-US" dirty="0">
              <a:latin typeface="Times New Roman" pitchFamily="32"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2818601-E4FF-CE48-84FA-E4A12546AB88}" type="slidenum">
              <a:rPr lang="en-US"/>
              <a:pPr/>
              <a:t>41</a:t>
            </a:fld>
            <a:endParaRPr lang="en-US" dirty="0"/>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p:spPr>
        <p:txBody>
          <a:bodyPr/>
          <a:lstStyle/>
          <a:p>
            <a:r>
              <a:rPr lang="en-US" dirty="0">
                <a:latin typeface="Times New Roman" pitchFamily="32" charset="0"/>
              </a:rPr>
              <a:t>Tagging is used to discriminate between frames that conform to the GFR traffic contract and those that do not. The network element doing the conformance checking sets CLP = 1 on all cells of each frame that does not conform. Because tagged cells are assumed to be in violation of the traffic contract, they are given a lower quality of service than untagged cells by subsequent mechanisms, such as buffer management and scheduling. Tagging can be done by the network, especially the network element at the ingress to the ATM network. But tagging may also be done by the source end system to indicate less important frames.</a:t>
            </a:r>
          </a:p>
          <a:p>
            <a:r>
              <a:rPr lang="en-US" dirty="0">
                <a:latin typeface="Times New Roman" pitchFamily="32" charset="0"/>
              </a:rPr>
              <a:t>	The network, at either the ingress network element or at other ATM switching elements, may also choose to discard cells of nonconforming frames (i.e., cells with CLP = 1). Cell discard is considered a policing function.</a:t>
            </a:r>
          </a:p>
          <a:p>
            <a:endParaRPr lang="en-US" dirty="0">
              <a:latin typeface="Times New Roman" pitchFamily="32"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F3E7282-9E13-3546-B510-E359FA6CB60F}" type="slidenum">
              <a:rPr lang="en-US"/>
              <a:pPr/>
              <a:t>42</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latin typeface="Times New Roman" pitchFamily="32" charset="0"/>
              </a:rPr>
              <a:t>Buffer management mechanisms have to do with the way in which cells are treated that have been buffered at a network switch or that arrive at a network switch and must be buffered prior to forwarding. When a congestion condition exists, as reflected by high buffer occupancy, a network element will discard tagged cells in preference to untagged cells. In particular, a network element may discard a tagged cell that is already in a buffer to make room for an incoming untagged cell. To provide fair and efficient use of buffer resources, a network element may perform per-VC buffering, dedicating a certain amount of buffer space to individual VCs. Then, on the basis of the traffic contracts for each VC and the buffer occupancy per VC, the network element can make decisions concerning cell discard. That is, cell discard can be based on queue-specific occupancy thresholds.</a:t>
            </a:r>
          </a:p>
          <a:p>
            <a:endParaRPr lang="en-US" dirty="0">
              <a:latin typeface="Times New Roman" pitchFamily="32"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78C308-CBC0-6444-A3FD-652C4E9F24BF}" type="slidenum">
              <a:rPr lang="en-US"/>
              <a:pPr/>
              <a:t>43</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latin typeface="Times" pitchFamily="32" charset="0"/>
              </a:rPr>
              <a:t>A scheduling function, at minimum, can give preferential treatment to untagged cells over tagged cells. A network can also maintain separate queues for each VC and make per-VC scheduling decisions. Thus, within each queue, a first-come, first-served discipline can be used, perhaps modified to give higher priority for scheduling to CLP = 0 frames. Scheduling among the queues enables the network element to control the outgoing rate of individual VCs and thus ensure that individual VCs receive a fair allocation of capacity while meeting traffic contract requirements for minimum cell rate for each VC.</a:t>
            </a:r>
          </a:p>
          <a:p>
            <a:endParaRPr lang="en-US" dirty="0">
              <a:latin typeface="Times New Roman" pitchFamily="32"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E1B193A-679B-4A47-B5EA-EC197B5B405D}" type="slidenum">
              <a:rPr lang="en-US"/>
              <a:pPr/>
              <a:t>44</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a:latin typeface="Times New Roman" pitchFamily="32" charset="0"/>
              </a:rPr>
              <a:t>The first function indicated in Stallings DCC9e Figure 13.10 is a UPC function. UPC monitors each active VC to ensure that the traffic on each connection conforms to the traffic contract, and tags or discards nonconforming cells.</a:t>
            </a:r>
          </a:p>
          <a:p>
            <a:r>
              <a:rPr lang="en-US" dirty="0">
                <a:latin typeface="Times New Roman" pitchFamily="32" charset="0"/>
              </a:rPr>
              <a:t>	A frame is conforming if all of its cells are conforming, and is nonconforming if one or more cells are nonconforming. Three conditions must be met for a cell to be conforming:</a:t>
            </a:r>
          </a:p>
          <a:p>
            <a:r>
              <a:rPr lang="en-US" dirty="0">
                <a:latin typeface="Times New Roman" pitchFamily="32" charset="0"/>
              </a:rPr>
              <a:t> </a:t>
            </a:r>
          </a:p>
          <a:p>
            <a:r>
              <a:rPr lang="en-US" dirty="0">
                <a:latin typeface="Times New Roman" pitchFamily="32" charset="0"/>
              </a:rPr>
              <a:t>	</a:t>
            </a:r>
            <a:r>
              <a:rPr lang="en-US" b="1" dirty="0">
                <a:latin typeface="Times New Roman" pitchFamily="32" charset="0"/>
              </a:rPr>
              <a:t>1.	</a:t>
            </a:r>
            <a:r>
              <a:rPr lang="en-US" dirty="0">
                <a:latin typeface="Times New Roman" pitchFamily="32" charset="0"/>
              </a:rPr>
              <a:t>The rate of cells must be within the cell rate contract.</a:t>
            </a:r>
          </a:p>
          <a:p>
            <a:r>
              <a:rPr lang="en-US" dirty="0">
                <a:latin typeface="Times New Roman" pitchFamily="32" charset="0"/>
              </a:rPr>
              <a:t>	</a:t>
            </a:r>
            <a:r>
              <a:rPr lang="en-US" b="1" dirty="0">
                <a:latin typeface="Times New Roman" pitchFamily="32" charset="0"/>
              </a:rPr>
              <a:t>2.	</a:t>
            </a:r>
            <a:r>
              <a:rPr lang="en-US" dirty="0">
                <a:latin typeface="Times New Roman" pitchFamily="32" charset="0"/>
              </a:rPr>
              <a:t>All cells of a frame must have the same CLP value. Thus, the CLP bit of the current cell must have the same value as the CLP bit of the first cell of the frame.</a:t>
            </a:r>
          </a:p>
          <a:p>
            <a:r>
              <a:rPr lang="en-US" dirty="0">
                <a:latin typeface="Times New Roman" pitchFamily="32" charset="0"/>
              </a:rPr>
              <a:t>	</a:t>
            </a:r>
            <a:r>
              <a:rPr lang="en-US" b="1" dirty="0">
                <a:latin typeface="Times New Roman" pitchFamily="32" charset="0"/>
              </a:rPr>
              <a:t>3.	</a:t>
            </a:r>
            <a:r>
              <a:rPr lang="en-US" dirty="0">
                <a:latin typeface="Times New Roman" pitchFamily="32" charset="0"/>
              </a:rPr>
              <a:t>The frame containing this cell must satisfy the MFS parameter. This condition can be met by performing the following test on each cell: the cell either is the last cell of the frame or the number of cells in the frame up to and including this cell is less than MFS.</a:t>
            </a:r>
          </a:p>
          <a:p>
            <a:endParaRPr lang="en-US" dirty="0">
              <a:latin typeface="Times New Roman" pitchFamily="32"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BA08B56-CA68-9841-B63E-F82D15DD97DF}" type="slidenum">
              <a:rPr lang="en-US"/>
              <a:pPr/>
              <a:t>45</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latin typeface="Times New Roman" pitchFamily="32" charset="0"/>
              </a:rPr>
              <a:t>The frames transmitted on a GFR VC fall into three categories:</a:t>
            </a:r>
          </a:p>
          <a:p>
            <a:r>
              <a:rPr lang="en-US" dirty="0">
                <a:latin typeface="Times New Roman" pitchFamily="32" charset="0"/>
              </a:rPr>
              <a:t> </a:t>
            </a:r>
          </a:p>
          <a:p>
            <a:r>
              <a:rPr lang="en-US" b="1" dirty="0">
                <a:latin typeface="Times New Roman" pitchFamily="32" charset="0"/>
              </a:rPr>
              <a:t>Nonconforming frame:</a:t>
            </a:r>
            <a:r>
              <a:rPr lang="en-US" dirty="0">
                <a:latin typeface="Times New Roman" pitchFamily="32" charset="0"/>
              </a:rPr>
              <a:t> Cells of this frame will be tagged or discarded.</a:t>
            </a:r>
          </a:p>
          <a:p>
            <a:r>
              <a:rPr lang="en-US" b="1" dirty="0">
                <a:latin typeface="Times New Roman" pitchFamily="32" charset="0"/>
              </a:rPr>
              <a:t>Conforming but ineligible frames:</a:t>
            </a:r>
            <a:r>
              <a:rPr lang="en-US" dirty="0">
                <a:latin typeface="Times New Roman" pitchFamily="32" charset="0"/>
              </a:rPr>
              <a:t> Cells will receive a best-effort service.</a:t>
            </a:r>
          </a:p>
          <a:p>
            <a:r>
              <a:rPr lang="en-US" b="1" dirty="0">
                <a:latin typeface="Times New Roman" pitchFamily="32" charset="0"/>
              </a:rPr>
              <a:t>Conforming and eligible frames:</a:t>
            </a:r>
            <a:r>
              <a:rPr lang="en-US" dirty="0">
                <a:latin typeface="Times New Roman" pitchFamily="32" charset="0"/>
              </a:rPr>
              <a:t> Cells will receive a guarantee of delivery.</a:t>
            </a:r>
          </a:p>
          <a:p>
            <a:r>
              <a:rPr lang="en-US" dirty="0">
                <a:latin typeface="Times New Roman" pitchFamily="32" charset="0"/>
              </a:rPr>
              <a:t> </a:t>
            </a:r>
          </a:p>
          <a:p>
            <a:r>
              <a:rPr lang="en-US" dirty="0">
                <a:latin typeface="Times New Roman" pitchFamily="32" charset="0"/>
              </a:rPr>
              <a:t>	To determine eligibility, a form of the cell rate algorithm referred to in Stallings DCC9e Section 13.6 is used. A network may discard or tag any cells that are not eligible. However, TM 4.1 states that it is expected that an implementation will attempt to deliver conforming but ineligible traffic is on the basis of available resources, with each GFR connection being provided at each link with a fair share of the local residual bandwidth. The specification does not attempt to define a criterion by which to determine if a given implementation meets the aforementioned expectation.</a:t>
            </a:r>
          </a:p>
          <a:p>
            <a:endParaRPr lang="en-US" dirty="0">
              <a:latin typeface="Times-Roman" charset="0"/>
            </a:endParaRPr>
          </a:p>
          <a:p>
            <a:endParaRPr lang="en-US" dirty="0">
              <a:latin typeface="Times New Roman" pitchFamily="32"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9398963-341C-AE4E-912D-2B6D05B12034}" type="slidenum">
              <a:rPr lang="en-US"/>
              <a:pPr/>
              <a:t>46</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latin typeface="Times New Roman" pitchFamily="32" charset="0"/>
              </a:rPr>
              <a:t>The first two boxes in Stallings DCC9e Figure 13.10 show what amounts to a two-stage filtering process. First, frames are tested for conformance to the traffic contract. Frames that do not conform may be discarded immediately. If a nonconforming frame is not discarded, its cells are tagged (CLP = 1), making them vulnerable to discard later on in the network. This first stage is therefore looking at an upper bound on traffic and penalizing cells that push the traffic flow above the upper bound.</a:t>
            </a:r>
          </a:p>
          <a:p>
            <a:r>
              <a:rPr lang="en-US" dirty="0">
                <a:latin typeface="Times New Roman" pitchFamily="32" charset="0"/>
              </a:rPr>
              <a:t>	The second stage of filtering determines which frames are eligible for QoS guarantees under the GFR contract for a given VC. This stage is looking at a lower bound on traffic; over a given period of time, those frames that constitute a traffic flow below the defined threshold are designated as eligible for QoS handling.</a:t>
            </a:r>
          </a:p>
          <a:p>
            <a:r>
              <a:rPr lang="en-US" dirty="0">
                <a:latin typeface="Times New Roman" pitchFamily="32" charset="0"/>
              </a:rPr>
              <a:t>	</a:t>
            </a:r>
            <a:endParaRPr lang="en-US" dirty="0">
              <a:latin typeface="Times-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05CC5AD-9CFF-D342-A8D4-484F4319EAAA}" type="slidenum">
              <a:rPr lang="en-US"/>
              <a:pPr/>
              <a:t>47</a:t>
            </a:fld>
            <a:endParaRPr lang="en-US" dirty="0"/>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a:latin typeface="Times New Roman" pitchFamily="32" charset="0"/>
              </a:rPr>
              <a:t>Stallings DCC9e Chapter13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D5A42DB-51A1-DF4B-8D2E-D2EA37BEBEF0}" type="slidenum">
              <a:rPr lang="en-US"/>
              <a:pPr/>
              <a:t>5</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dirty="0">
                <a:latin typeface="Times New Roman" pitchFamily="32" charset="0"/>
              </a:rPr>
              <a:t>When such a saturation point is reached, one of two general strategies can be adopted. The first such strategy is to discard any incoming packet for which there is no available buffer space. The alternative is for the node that is experiencing these problems to exercise some sort of flow control over its neighbors so that the traffic flow remains manageable. But, as Stallings DCC9e Figure 13.2 illustrates, each of a node's neighbors is also managing a number of queues. If node 6 restrains the flow of packets from node 5, this causes the output buffer in node 5 for the port to node 6 to fill up. Thus, congestion at one point in the network can quickly propagate throughout a region or the entire network. While flow control is indeed a powerful tool, we need to use it in such a way as to manage the traffic on the entire network.</a:t>
            </a:r>
          </a:p>
          <a:p>
            <a:r>
              <a:rPr lang="en-US" dirty="0">
                <a:latin typeface="Times New Roman" pitchFamily="32" charset="0"/>
              </a:rPr>
              <a:t>	In the case of a switch of a packet-switching, frame relay, or ATM network, each I/O port connects to a transmission link that connects to another node or end system. In the case of a router of an internet, each I/O port connects to either a direct link to another node or to a subnetwork.</a:t>
            </a:r>
          </a:p>
          <a:p>
            <a:endParaRPr lang="en-US" dirty="0">
              <a:latin typeface="Times New Roman" pitchFamily="32" charset="0"/>
            </a:endParaRPr>
          </a:p>
          <a:p>
            <a:endParaRPr lang="en-US" dirty="0">
              <a:latin typeface="Times" pitchFamily="3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0E7E0C8-008F-4940-A625-7B2E4E25B9E3}" type="slidenum">
              <a:rPr lang="en-US"/>
              <a:pPr/>
              <a:t>6</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Times New Roman" pitchFamily="32" charset="0"/>
              </a:rPr>
              <a:t>Stallings DCC9e Figure 13.3 suggests the ideal goal for network utilization. The top graph plots the steady-state total throughput (number of packets delivered to destination end systems) through the network as a function of the offered load (number of packets transmitted by source end systems), both normalized to the maximum theoretical throughput of the network. For example, if a network consists of a single node with two full-duplex 1-Mbps links, then the theoretical capacity of the network is 2 Mbps, consisting of a 1-Mbps flow in each direction. In the ideal case, the throughput of the network increases to accommodate load up to an offered load equal to the full capacity of the network; then normalized throughput remains at 1.0 at higher input loads. Note, however, what happens to the end-to-end delay experienced by the average packet even with this assumption of ideal performance. At negligible load, there is some small constant amount of delay that consists of the propagation delay through the network from source to destination plus processing delay at each node. As the load on the network increases, queuing delays at each node are added to this fixed amount of delay. When the load exceeds the network capacity, delays increase without bound.</a:t>
            </a:r>
          </a:p>
          <a:p>
            <a:r>
              <a:rPr lang="en-US" dirty="0">
                <a:latin typeface="Times New Roman" pitchFamily="32" charset="0"/>
              </a:rPr>
              <a:t>	</a:t>
            </a:r>
          </a:p>
          <a:p>
            <a:r>
              <a:rPr lang="en-US" dirty="0">
                <a:latin typeface="Times New Roman" pitchFamily="32" charset="0"/>
              </a:rPr>
              <a:t>	It is important to grasp the meaning of Stallings DCC9e Figure 13.3 before looking at real-world conditions. This figure represents the ideal, but unattainable, goal of all traffic and congestion control schemes. No scheme can exceed the performance depicted in Stallings DCC9e Figure 13.3.</a:t>
            </a:r>
          </a:p>
          <a:p>
            <a:endParaRPr lang="en-US" dirty="0">
              <a:latin typeface="Times" pitchFamily="3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D0CD125-21C9-154E-B619-FEEF079E8457}" type="slidenum">
              <a:rPr lang="en-US"/>
              <a:pPr/>
              <a:t>7</a:t>
            </a:fld>
            <a:endParaRPr lang="en-US" dirty="0"/>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p:spPr>
        <p:txBody>
          <a:bodyPr/>
          <a:lstStyle/>
          <a:p>
            <a:r>
              <a:rPr lang="en-US" dirty="0">
                <a:latin typeface="Times New Roman" pitchFamily="32" charset="0"/>
              </a:rPr>
              <a:t>The ideal case reflected in Stallings DCC9e Figure </a:t>
            </a:r>
            <a:r>
              <a:rPr lang="en-US" dirty="0" smtClean="0">
                <a:latin typeface="Times New Roman" pitchFamily="32" charset="0"/>
              </a:rPr>
              <a:t>13.3 </a:t>
            </a:r>
            <a:r>
              <a:rPr lang="en-US" dirty="0">
                <a:latin typeface="Times New Roman" pitchFamily="32" charset="0"/>
              </a:rPr>
              <a:t>assumes infinite buffers and no overhead related to congestion control. In practice, buffers are finite, leading to buffer overflow, and attempts to control congestion consume network capacity in the exchange of control signals.</a:t>
            </a:r>
          </a:p>
          <a:p>
            <a:r>
              <a:rPr lang="en-US" dirty="0">
                <a:latin typeface="Times New Roman" pitchFamily="32" charset="0"/>
              </a:rPr>
              <a:t>	Let us consider what happens in a network with finite buffers if no attempt is made to control congestion or to restrain input from end systems. The details will, of course, differ depending on network configuration and on the statistics of the presented traffic. However, the graphs in Stallings DCC9e Figure 13.4 depict the devastating outcome in general terms.</a:t>
            </a:r>
          </a:p>
          <a:p>
            <a:r>
              <a:rPr lang="en-US" dirty="0">
                <a:latin typeface="Times New Roman" pitchFamily="32" charset="0"/>
              </a:rPr>
              <a:t>	At light loads, throughput and hence network utilization increases as the offered load increases. As the load continues to increase, a point is reached (point A in the plot) beyond which the throughput of the network increases at a rate slower than the rate at which offered load is increased. This is due to network entry into a moderate congestion state. In this region, the network continues to cope with the load, although with increased delays. The departure of throughput from the ideal is accounted for by a number of factors. For one thing, the load is unlikely to be spread uniformly throughout the network. Therefore, while some nodes may experience moderate congestion, others may be experiencing severe congestion and may need to discard traffic. In addition, as the load increases, the network will attempt to balance the load by routing packets through areas of lower congestion. For the routing function to work, an increased number of routing messages must be exchanged between nodes to alert each other to areas of congestion; this overhead reduces the capacity available for data packets.</a:t>
            </a:r>
          </a:p>
          <a:p>
            <a:r>
              <a:rPr lang="en-US" dirty="0">
                <a:latin typeface="Times New Roman" pitchFamily="32" charset="0"/>
              </a:rPr>
              <a:t>	As the load on the network continues to increase, the queue lengths of the various nodes continue to grow. Eventually, a point is reached (point B in the plot) beyond which throughput actually drops with increased offered load. The reason for this is that the buffers at each node are of finite size. When the buffers at a node become full, the node must discard packets. Thus, the sources must retransmit the discarded packets in addition to new packets. This only exacerbates the situation: As more and more packets are retransmitted, the load on the system grows, and more buffers become saturated. While the system is trying desperately to clear the backlog, users are pumping old and new packets into the system. Even successfully delivered packets may be retransmitted because it takes too long, at a higher layer (e.g., transport layer), to acknowledge them: The sender assumes the packet did not get through and retransmits. Under these circumstances, the effective capacity of the system declines to zero.</a:t>
            </a:r>
          </a:p>
          <a:p>
            <a:endParaRPr lang="en-US" dirty="0">
              <a:latin typeface="Times New Roman" pitchFamily="3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6DB6DB8-E219-6947-9A27-44F8FC0A04D8}" type="slidenum">
              <a:rPr lang="en-US"/>
              <a:pPr/>
              <a:t>8</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pitchFamily="32" charset="0"/>
              </a:rPr>
              <a:t>In this book, we discuss various techniques for controlling congestion in packet-switching, frame relay, and ATM networks, and in IP-based internets. To give context to this discussion, </a:t>
            </a:r>
            <a:r>
              <a:rPr lang="en-US" dirty="0">
                <a:latin typeface="Times New Roman" pitchFamily="32" charset="0"/>
              </a:rPr>
              <a:t>Stallings DCC9e </a:t>
            </a:r>
            <a:r>
              <a:rPr lang="en-US" dirty="0">
                <a:latin typeface="Times" pitchFamily="32" charset="0"/>
              </a:rPr>
              <a:t>Figure 13.5 provides a general depiction of important congestion control techniques, which include:</a:t>
            </a:r>
          </a:p>
          <a:p>
            <a:pPr>
              <a:buFontTx/>
              <a:buChar char="•"/>
            </a:pPr>
            <a:r>
              <a:rPr lang="en-US" dirty="0">
                <a:latin typeface="Times" pitchFamily="32" charset="0"/>
              </a:rPr>
              <a:t>backpressure </a:t>
            </a:r>
          </a:p>
          <a:p>
            <a:pPr>
              <a:buFontTx/>
              <a:buChar char="•"/>
            </a:pPr>
            <a:r>
              <a:rPr lang="en-US" dirty="0">
                <a:latin typeface="Times" pitchFamily="32" charset="0"/>
              </a:rPr>
              <a:t>choke packets</a:t>
            </a:r>
          </a:p>
          <a:p>
            <a:pPr>
              <a:buFontTx/>
              <a:buChar char="•"/>
            </a:pPr>
            <a:r>
              <a:rPr lang="en-US" dirty="0">
                <a:latin typeface="Times" pitchFamily="32" charset="0"/>
              </a:rPr>
              <a:t>implicit congestion signaling</a:t>
            </a:r>
          </a:p>
          <a:p>
            <a:pPr>
              <a:buFontTx/>
              <a:buChar char="•"/>
            </a:pPr>
            <a:r>
              <a:rPr lang="en-US" dirty="0">
                <a:latin typeface="Times" pitchFamily="32" charset="0"/>
              </a:rPr>
              <a:t>explicit congestion signaling</a:t>
            </a:r>
          </a:p>
          <a:p>
            <a:endParaRPr lang="en-US" dirty="0">
              <a:latin typeface="Times" pitchFamily="3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D043741-CA2A-5147-ADBE-5DDAB9FA480F}" type="slidenum">
              <a:rPr lang="en-US"/>
              <a:pPr/>
              <a:t>9</a:t>
            </a:fld>
            <a:endParaRPr lang="en-US" dirty="0"/>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p:spPr>
        <p:txBody>
          <a:bodyPr/>
          <a:lstStyle/>
          <a:p>
            <a:r>
              <a:rPr lang="en-US" dirty="0">
                <a:latin typeface="Times New Roman" pitchFamily="32" charset="0"/>
              </a:rPr>
              <a:t>We have already made reference to backpressure as a technique for congestion control. This technique produces an effect similar to backpressure in fluids flowing down a pipe. When the end of a pipe is closed (or restricted), the fluid pressure backs up the pipe to the point of origin, where the flow is stopped (or slowed). </a:t>
            </a:r>
          </a:p>
          <a:p>
            <a:r>
              <a:rPr lang="en-US" dirty="0">
                <a:latin typeface="Times New Roman" pitchFamily="32" charset="0"/>
              </a:rPr>
              <a:t>	Backpressure can be exerted on the basis of links or logical connections (e.g., virtual circuits). Referring again to Stallings DCC9e Figure 13.2, if node 6 becomes congested (buffers fill up), then node 6 can slow down or halt the flow of all packets from node 5 (or node 3, or both nodes 5 and 3). If this restriction persists, node 5 will need to slow down or halt traffic on its incoming links. This flow restriction propagates backward (against the flow of data traffic) to sources, which are restricted in the flow of new packets into the network.</a:t>
            </a:r>
          </a:p>
          <a:p>
            <a:r>
              <a:rPr lang="en-US" dirty="0">
                <a:latin typeface="Times New Roman" pitchFamily="32" charset="0"/>
              </a:rPr>
              <a:t>	Backpressure can be selectively applied to logical connections, so that the flow from one node to the next is only restricted or halted on some connections, generally the ones with the most traffic. In this case, the restriction propagates back along the connection to the source.</a:t>
            </a:r>
          </a:p>
          <a:p>
            <a:r>
              <a:rPr lang="en-US" dirty="0">
                <a:latin typeface="Times New Roman" pitchFamily="32" charset="0"/>
              </a:rPr>
              <a:t>	Backpressure is of limited utility. It can be used in a connection-oriented network that allows hop-by-hop (from one node to the next) flow control. X.25-based packet-switching networks typically provide this feature. However, neither frame relay nor ATM has any capability for restricting flow on a hop-by-hop basis. In the case of IP-based internets, there have traditionally been no built-in facilities for regulating the flow of data from one router to the next along a path through the internet. Recently, some flow-based schemes have been developed; this topic is introduced in Part Five.</a:t>
            </a:r>
          </a:p>
          <a:p>
            <a:endParaRPr lang="en-US" dirty="0">
              <a:latin typeface="Times" pitchFamily="3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7481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76B5FC8C-0D9D-7648-BBB4-31ADF567AAAB}"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54DF4A8A-0A52-8C41-9913-7DDC4FE4BB7B}"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8C293C88-CE1E-C040-9B5C-4D5613E766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C0E5E0BB-FC7F-E74F-A3C3-5F95393D0A1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FEE8C368-85E7-AA48-B474-FE720284793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C32D2A2-72DB-6149-B92E-F72A8F338170}"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A2062586-4B3A-4D4E-8974-54CB03F9CBE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B63439FF-6C96-504D-AA29-6614DDD82F4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07008FD6-1801-A044-B0DC-6FB227232AD7}"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9209DE5-97ED-5C4F-900D-22D96BF7F71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7C029BC0-8C1A-0C40-93B5-C60FED0664B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eaLnBrk="0" hangingPunct="0">
                    <a:defRPr/>
                  </a:pPr>
                  <a:endParaRPr lang="en-US" dirty="0">
                    <a:latin typeface="Times New Roman" pitchFamily="-110" charset="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eaLnBrk="0" hangingPunct="0"/>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eaLnBrk="0" hangingPunct="0"/>
                  <a:endParaRPr lang="en-US" dirty="0"/>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32" charset="0"/>
              </a:defRPr>
            </a:lvl1pPr>
          </a:lstStyle>
          <a:p>
            <a:fld id="{AFD48F2B-2F1E-5344-9883-8ED9CE0FCB4B}" type="slidenum">
              <a:rPr lang="en-US"/>
              <a:pPr/>
              <a:t>‹#›</a:t>
            </a:fld>
            <a:endParaRPr lang="en-US" dirty="0"/>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cs typeface="ＭＳ Ｐゴシック" pitchFamily="32"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14.xml.rels><?xml version="1.0" encoding="UTF-8" standalone="yes"?>
<Relationships xmlns="http://schemas.openxmlformats.org/package/2006/relationships"><Relationship Id="rId4" Type="http://schemas.openxmlformats.org/officeDocument/2006/relationships/diagramLayout" Target="../diagrams/layout3.xml"/><Relationship Id="rId5" Type="http://schemas.openxmlformats.org/officeDocument/2006/relationships/diagramQuickStyle" Target="../diagrams/quickStyle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diagramLayout" Target="../diagrams/layout4.xml"/><Relationship Id="rId5" Type="http://schemas.openxmlformats.org/officeDocument/2006/relationships/diagramQuickStyle" Target="../diagrams/quickStyle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diagramData" Target="../diagrams/data4.xml"/><Relationship Id="rId6" Type="http://schemas.openxmlformats.org/officeDocument/2006/relationships/diagramColors" Target="../diagrams/colors4.xml"/></Relationships>
</file>

<file path=ppt/slides/_rels/slide17.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df"/></Relationships>
</file>

<file path=ppt/slides/_rels/slide26.xml.rels><?xml version="1.0" encoding="UTF-8" standalone="yes"?>
<Relationships xmlns="http://schemas.openxmlformats.org/package/2006/relationships"><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diagramLayout" Target="../diagrams/layout8.xml"/><Relationship Id="rId5" Type="http://schemas.openxmlformats.org/officeDocument/2006/relationships/diagramQuickStyle" Target="../diagrams/quickStyle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29.xml.rels><?xml version="1.0" encoding="UTF-8" standalone="yes"?>
<Relationships xmlns="http://schemas.openxmlformats.org/package/2006/relationships"><Relationship Id="rId4" Type="http://schemas.openxmlformats.org/officeDocument/2006/relationships/diagramLayout" Target="../diagrams/layout9.xml"/><Relationship Id="rId5" Type="http://schemas.openxmlformats.org/officeDocument/2006/relationships/diagramQuickStyle" Target="../diagrams/quickStyle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diagramData" Target="../diagrams/data9.xml"/><Relationship Id="rId6" Type="http://schemas.openxmlformats.org/officeDocument/2006/relationships/diagramColors" Target="../diagrams/colors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4" Type="http://schemas.openxmlformats.org/officeDocument/2006/relationships/package" Target="../embeddings/Microsoft_Word_Document3.docx"/><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1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3" Type="http://schemas.openxmlformats.org/officeDocument/2006/relationships/image" Target="../media/image1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3"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3" Type="http://schemas.openxmlformats.org/officeDocument/2006/relationships/image" Target="../media/image2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3" Type="http://schemas.openxmlformats.org/officeDocument/2006/relationships/image" Target="../media/image2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45.xml.rels><?xml version="1.0" encoding="UTF-8" standalone="yes"?>
<Relationships xmlns="http://schemas.openxmlformats.org/package/2006/relationships"><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3"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75779" name="Rectangle 3"/>
          <p:cNvSpPr>
            <a:spLocks noGrp="1" noChangeArrowheads="1"/>
          </p:cNvSpPr>
          <p:nvPr>
            <p:ph type="subTitle" idx="1"/>
          </p:nvPr>
        </p:nvSpPr>
        <p:spPr>
          <a:xfrm>
            <a:off x="1524000" y="4800600"/>
            <a:ext cx="6400800" cy="2057400"/>
          </a:xfrm>
        </p:spPr>
        <p:txBody>
          <a:bodyPr/>
          <a:lstStyle/>
          <a:p>
            <a:pPr eaLnBrk="1" hangingPunct="1">
              <a:buFont typeface="Wingdings" pitchFamily="32" charset="2"/>
              <a:buNone/>
            </a:pPr>
            <a:r>
              <a:rPr lang="en-US" sz="2800" dirty="0"/>
              <a:t>Ninth Edition</a:t>
            </a:r>
          </a:p>
          <a:p>
            <a:pPr eaLnBrk="1" hangingPunct="1">
              <a:buFont typeface="Wingdings" pitchFamily="32" charset="2"/>
              <a:buNone/>
            </a:pPr>
            <a:r>
              <a:rPr lang="en-US" sz="2800" dirty="0"/>
              <a:t>by William Stallings</a:t>
            </a:r>
          </a:p>
          <a:p>
            <a:pPr eaLnBrk="1" hangingPunct="1">
              <a:buFont typeface="Wingdings" pitchFamily="32" charset="2"/>
              <a:buNone/>
            </a:pPr>
            <a:endParaRPr lang="en-US" sz="1800" dirty="0"/>
          </a:p>
        </p:txBody>
      </p:sp>
      <p:sp>
        <p:nvSpPr>
          <p:cNvPr id="75780" name="Text Box 4"/>
          <p:cNvSpPr txBox="1">
            <a:spLocks noChangeArrowheads="1"/>
          </p:cNvSpPr>
          <p:nvPr/>
        </p:nvSpPr>
        <p:spPr bwMode="auto">
          <a:xfrm>
            <a:off x="304800" y="2590800"/>
            <a:ext cx="8534400" cy="1190625"/>
          </a:xfrm>
          <a:prstGeom prst="rect">
            <a:avLst/>
          </a:prstGeom>
          <a:noFill/>
          <a:ln w="9525">
            <a:noFill/>
            <a:miter lim="800000"/>
            <a:headEnd/>
            <a:tailEnd/>
          </a:ln>
          <a:effectLst/>
        </p:spPr>
        <p:txBody>
          <a:bodyPr lIns="90000" tIns="46800" rIns="90000" bIns="46800">
            <a:prstTxWarp prst="textNoShape">
              <a:avLst/>
            </a:prstTxWarp>
            <a:spAutoFit/>
          </a:bodyPr>
          <a:lstStyle/>
          <a:p>
            <a:pPr algn="ctr" eaLnBrk="0" hangingPunct="0"/>
            <a:r>
              <a:rPr lang="en-US" sz="3600" b="1" dirty="0">
                <a:solidFill>
                  <a:schemeClr val="tx2"/>
                </a:solidFill>
                <a:effectLst>
                  <a:outerShdw blurRad="38100" dist="38100" dir="2700000" algn="tl">
                    <a:srgbClr val="000000"/>
                  </a:outerShdw>
                </a:effectLst>
                <a:latin typeface="Arial" pitchFamily="32" charset="0"/>
              </a:rPr>
              <a:t>Chapter 13 – </a:t>
            </a:r>
            <a:r>
              <a:rPr kumimoji="1" lang="en-US" sz="3600" b="1" dirty="0">
                <a:solidFill>
                  <a:schemeClr val="tx2"/>
                </a:solidFill>
                <a:effectLst>
                  <a:outerShdw blurRad="38100" dist="38100" dir="2700000" algn="tl">
                    <a:srgbClr val="000000"/>
                  </a:outerShdw>
                </a:effectLst>
                <a:latin typeface="Arial" pitchFamily="32" charset="0"/>
              </a:rPr>
              <a:t>Congestion in Data Networks</a:t>
            </a:r>
            <a:endParaRPr kumimoji="1" lang="en-US" sz="3200" dirty="0">
              <a:effectLst>
                <a:outerShdw blurRad="38100" dist="38100" dir="2700000" algn="tl">
                  <a:srgbClr val="000000"/>
                </a:outerShdw>
              </a:effectLst>
              <a:latin typeface="Arial" pitchFamily="32" charset="0"/>
            </a:endParaRPr>
          </a:p>
        </p:txBody>
      </p:sp>
      <p:sp>
        <p:nvSpPr>
          <p:cNvPr id="5" name="Footer Placeholder 4"/>
          <p:cNvSpPr>
            <a:spLocks noGrp="1"/>
          </p:cNvSpPr>
          <p:nvPr>
            <p:ph type="ftr" sz="quarter" idx="11"/>
          </p:nvPr>
        </p:nvSpPr>
        <p:spPr/>
        <p:txBody>
          <a:bodyPr/>
          <a:lstStyle/>
          <a:p>
            <a:pPr>
              <a:defRPr/>
            </a:pPr>
            <a:r>
              <a:rPr lang="en-US" dirty="0" smtClean="0"/>
              <a:t>Data and Computer Communications, Ninth Edition by William Stallings, (c) Pearson Education - Prentice Hall, 2011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kumimoji="1" lang="en-US" dirty="0"/>
              <a:t>Choke Packet</a:t>
            </a:r>
          </a:p>
        </p:txBody>
      </p:sp>
      <p:sp>
        <p:nvSpPr>
          <p:cNvPr id="15363" name="Rectangle 3"/>
          <p:cNvSpPr>
            <a:spLocks noGrp="1" noChangeArrowheads="1"/>
          </p:cNvSpPr>
          <p:nvPr>
            <p:ph type="body" idx="4294967295"/>
          </p:nvPr>
        </p:nvSpPr>
        <p:spPr>
          <a:xfrm>
            <a:off x="381000" y="1676400"/>
            <a:ext cx="8382000" cy="4454525"/>
          </a:xfrm>
          <a:ln>
            <a:noFill/>
          </a:ln>
        </p:spPr>
        <p:txBody>
          <a:bodyPr/>
          <a:lstStyle/>
          <a:p>
            <a:pPr eaLnBrk="1" hangingPunct="1"/>
            <a:r>
              <a:rPr kumimoji="1" lang="en-US" sz="2800" dirty="0"/>
              <a:t>a control </a:t>
            </a:r>
            <a:r>
              <a:rPr kumimoji="1" lang="en-US" sz="2800" dirty="0" smtClean="0"/>
              <a:t>packet</a:t>
            </a:r>
          </a:p>
          <a:p>
            <a:pPr lvl="1" eaLnBrk="1" hangingPunct="1"/>
            <a:r>
              <a:rPr kumimoji="1" lang="en-US" sz="2400" dirty="0">
                <a:ea typeface="ＭＳ Ｐゴシック" pitchFamily="32" charset="-128"/>
              </a:rPr>
              <a:t>generated at congested node</a:t>
            </a:r>
          </a:p>
          <a:p>
            <a:pPr lvl="1" eaLnBrk="1" hangingPunct="1"/>
            <a:r>
              <a:rPr kumimoji="1" lang="en-US" sz="2400" dirty="0">
                <a:ea typeface="ＭＳ Ｐゴシック" pitchFamily="32" charset="-128"/>
              </a:rPr>
              <a:t>sent back to source node</a:t>
            </a:r>
          </a:p>
          <a:p>
            <a:pPr lvl="1" eaLnBrk="1" hangingPunct="1"/>
            <a:r>
              <a:rPr kumimoji="1" lang="en-US" sz="2400" dirty="0">
                <a:ea typeface="ＭＳ Ｐゴシック" pitchFamily="32" charset="-128"/>
              </a:rPr>
              <a:t>Internet Control Message Protocol (ICMP) Source Quench packet</a:t>
            </a:r>
          </a:p>
          <a:p>
            <a:pPr lvl="2" eaLnBrk="1" hangingPunct="1"/>
            <a:r>
              <a:rPr kumimoji="1" lang="en-US" sz="2000" dirty="0">
                <a:ea typeface="ＭＳ Ｐゴシック" pitchFamily="32" charset="-128"/>
              </a:rPr>
              <a:t>from router or destination end system</a:t>
            </a:r>
          </a:p>
          <a:p>
            <a:pPr lvl="2" eaLnBrk="1" hangingPunct="1"/>
            <a:r>
              <a:rPr kumimoji="1" lang="en-US" sz="2000" dirty="0">
                <a:ea typeface="ＭＳ Ｐゴシック" pitchFamily="32" charset="-128"/>
              </a:rPr>
              <a:t>source cuts back until it no longer receives quench messages</a:t>
            </a:r>
          </a:p>
          <a:p>
            <a:pPr lvl="2" eaLnBrk="1" hangingPunct="1"/>
            <a:r>
              <a:rPr kumimoji="1" lang="en-US" sz="2000" dirty="0">
                <a:ea typeface="ＭＳ Ｐゴシック" pitchFamily="32" charset="-128"/>
              </a:rPr>
              <a:t>message is issued for every discarded packet</a:t>
            </a:r>
          </a:p>
          <a:p>
            <a:pPr lvl="2" eaLnBrk="1" hangingPunct="1"/>
            <a:r>
              <a:rPr kumimoji="1" lang="en-US" sz="2000" dirty="0">
                <a:ea typeface="ＭＳ Ｐゴシック" pitchFamily="32" charset="-128"/>
              </a:rPr>
              <a:t>message may also be issued for anticipated congestion</a:t>
            </a:r>
          </a:p>
          <a:p>
            <a:pPr eaLnBrk="1" hangingPunct="1"/>
            <a:r>
              <a:rPr kumimoji="1" lang="en-US" sz="2800" dirty="0"/>
              <a:t>crude control technique</a:t>
            </a:r>
          </a:p>
          <a:p>
            <a:pPr eaLnBrk="1" hangingPunct="1"/>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1000"/>
                                        <p:tgtEl>
                                          <p:spTgt spid="15363">
                                            <p:txEl>
                                              <p:pRg st="1" end="1"/>
                                            </p:txEl>
                                          </p:spTgt>
                                        </p:tgtEl>
                                      </p:cBhvr>
                                    </p:animEffect>
                                    <p:anim calcmode="lin" valueType="num">
                                      <p:cBhvr>
                                        <p:cTn id="8"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nodeType="afterEffect">
                                  <p:stCondLst>
                                    <p:cond delay="25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fade">
                                      <p:cBhvr>
                                        <p:cTn id="13" dur="1000"/>
                                        <p:tgtEl>
                                          <p:spTgt spid="15363">
                                            <p:txEl>
                                              <p:pRg st="2" end="2"/>
                                            </p:txEl>
                                          </p:spTgt>
                                        </p:tgtEl>
                                      </p:cBhvr>
                                    </p:animEffect>
                                    <p:anim calcmode="lin" valueType="num">
                                      <p:cBhvr>
                                        <p:cTn id="14"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nodeType="afterEffect">
                                  <p:stCondLst>
                                    <p:cond delay="25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fade">
                                      <p:cBhvr>
                                        <p:cTn id="19" dur="1000"/>
                                        <p:tgtEl>
                                          <p:spTgt spid="15363">
                                            <p:txEl>
                                              <p:pRg st="3" end="3"/>
                                            </p:txEl>
                                          </p:spTgt>
                                        </p:tgtEl>
                                      </p:cBhvr>
                                    </p:animEffect>
                                    <p:anim calcmode="lin" valueType="num">
                                      <p:cBhvr>
                                        <p:cTn id="20"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750"/>
                            </p:stCondLst>
                            <p:childTnLst>
                              <p:par>
                                <p:cTn id="23" presetID="42" presetClass="entr" presetSubtype="0" fill="hold" nodeType="afterEffect">
                                  <p:stCondLst>
                                    <p:cond delay="25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1000"/>
                                        <p:tgtEl>
                                          <p:spTgt spid="15363">
                                            <p:txEl>
                                              <p:pRg st="4" end="4"/>
                                            </p:txEl>
                                          </p:spTgt>
                                        </p:tgtEl>
                                      </p:cBhvr>
                                    </p:animEffect>
                                    <p:anim calcmode="lin" valueType="num">
                                      <p:cBhvr>
                                        <p:cTn id="26"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42" presetClass="entr" presetSubtype="0" fill="hold" nodeType="afterEffect">
                                  <p:stCondLst>
                                    <p:cond delay="250"/>
                                  </p:stCondLst>
                                  <p:childTnLst>
                                    <p:set>
                                      <p:cBhvr>
                                        <p:cTn id="30" dur="1" fill="hold">
                                          <p:stCondLst>
                                            <p:cond delay="0"/>
                                          </p:stCondLst>
                                        </p:cTn>
                                        <p:tgtEl>
                                          <p:spTgt spid="15363">
                                            <p:txEl>
                                              <p:pRg st="5" end="5"/>
                                            </p:txEl>
                                          </p:spTgt>
                                        </p:tgtEl>
                                        <p:attrNameLst>
                                          <p:attrName>style.visibility</p:attrName>
                                        </p:attrNameLst>
                                      </p:cBhvr>
                                      <p:to>
                                        <p:strVal val="visible"/>
                                      </p:to>
                                    </p:set>
                                    <p:animEffect transition="in" filter="fade">
                                      <p:cBhvr>
                                        <p:cTn id="31" dur="1000"/>
                                        <p:tgtEl>
                                          <p:spTgt spid="15363">
                                            <p:txEl>
                                              <p:pRg st="5" end="5"/>
                                            </p:txEl>
                                          </p:spTgt>
                                        </p:tgtEl>
                                      </p:cBhvr>
                                    </p:animEffect>
                                    <p:anim calcmode="lin" valueType="num">
                                      <p:cBhvr>
                                        <p:cTn id="32"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6250"/>
                            </p:stCondLst>
                            <p:childTnLst>
                              <p:par>
                                <p:cTn id="35" presetID="42" presetClass="entr" presetSubtype="0" fill="hold" nodeType="afterEffect">
                                  <p:stCondLst>
                                    <p:cond delay="250"/>
                                  </p:stCondLst>
                                  <p:childTnLst>
                                    <p:set>
                                      <p:cBhvr>
                                        <p:cTn id="36" dur="1" fill="hold">
                                          <p:stCondLst>
                                            <p:cond delay="0"/>
                                          </p:stCondLst>
                                        </p:cTn>
                                        <p:tgtEl>
                                          <p:spTgt spid="15363">
                                            <p:txEl>
                                              <p:pRg st="6" end="6"/>
                                            </p:txEl>
                                          </p:spTgt>
                                        </p:tgtEl>
                                        <p:attrNameLst>
                                          <p:attrName>style.visibility</p:attrName>
                                        </p:attrNameLst>
                                      </p:cBhvr>
                                      <p:to>
                                        <p:strVal val="visible"/>
                                      </p:to>
                                    </p:set>
                                    <p:animEffect transition="in" filter="fade">
                                      <p:cBhvr>
                                        <p:cTn id="37" dur="1000"/>
                                        <p:tgtEl>
                                          <p:spTgt spid="15363">
                                            <p:txEl>
                                              <p:pRg st="6" end="6"/>
                                            </p:txEl>
                                          </p:spTgt>
                                        </p:tgtEl>
                                      </p:cBhvr>
                                    </p:animEffect>
                                    <p:anim calcmode="lin" valueType="num">
                                      <p:cBhvr>
                                        <p:cTn id="38"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7500"/>
                            </p:stCondLst>
                            <p:childTnLst>
                              <p:par>
                                <p:cTn id="41" presetID="42" presetClass="entr" presetSubtype="0" fill="hold" nodeType="afterEffect">
                                  <p:stCondLst>
                                    <p:cond delay="250"/>
                                  </p:stCondLst>
                                  <p:childTnLst>
                                    <p:set>
                                      <p:cBhvr>
                                        <p:cTn id="42" dur="1" fill="hold">
                                          <p:stCondLst>
                                            <p:cond delay="0"/>
                                          </p:stCondLst>
                                        </p:cTn>
                                        <p:tgtEl>
                                          <p:spTgt spid="15363">
                                            <p:txEl>
                                              <p:pRg st="7" end="7"/>
                                            </p:txEl>
                                          </p:spTgt>
                                        </p:tgtEl>
                                        <p:attrNameLst>
                                          <p:attrName>style.visibility</p:attrName>
                                        </p:attrNameLst>
                                      </p:cBhvr>
                                      <p:to>
                                        <p:strVal val="visible"/>
                                      </p:to>
                                    </p:set>
                                    <p:animEffect transition="in" filter="fade">
                                      <p:cBhvr>
                                        <p:cTn id="43" dur="1000"/>
                                        <p:tgtEl>
                                          <p:spTgt spid="15363">
                                            <p:txEl>
                                              <p:pRg st="7" end="7"/>
                                            </p:txEl>
                                          </p:spTgt>
                                        </p:tgtEl>
                                      </p:cBhvr>
                                    </p:animEffect>
                                    <p:anim calcmode="lin" valueType="num">
                                      <p:cBhvr>
                                        <p:cTn id="44"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53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kumimoji="1" lang="en-US" dirty="0"/>
              <a:t>Implicit Congestion Signaling</a:t>
            </a:r>
          </a:p>
        </p:txBody>
      </p:sp>
      <p:sp>
        <p:nvSpPr>
          <p:cNvPr id="16387"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smtClean="0"/>
              <a:t>with network congestion:</a:t>
            </a:r>
          </a:p>
          <a:p>
            <a:pPr lvl="1" eaLnBrk="1" hangingPunct="1">
              <a:buFont typeface="Wingdings" pitchFamily="-110" charset="2"/>
              <a:buChar char="l"/>
              <a:defRPr/>
            </a:pPr>
            <a:r>
              <a:rPr kumimoji="1" lang="en-US" sz="2400" dirty="0"/>
              <a:t>t</a:t>
            </a:r>
            <a:r>
              <a:rPr kumimoji="1" lang="en-US" sz="2400" dirty="0" smtClean="0"/>
              <a:t>ransmission delay increases</a:t>
            </a:r>
          </a:p>
          <a:p>
            <a:pPr lvl="1" eaLnBrk="1" hangingPunct="1">
              <a:buFont typeface="Wingdings" pitchFamily="-110" charset="2"/>
              <a:buChar char="l"/>
              <a:defRPr/>
            </a:pPr>
            <a:r>
              <a:rPr kumimoji="1" lang="en-US" sz="2400" dirty="0"/>
              <a:t>p</a:t>
            </a:r>
            <a:r>
              <a:rPr kumimoji="1" lang="en-US" sz="2400" dirty="0" smtClean="0"/>
              <a:t>ackets may be discarded</a:t>
            </a:r>
            <a:endParaRPr kumimoji="1" lang="en-US" dirty="0" smtClean="0"/>
          </a:p>
          <a:p>
            <a:pPr eaLnBrk="1" hangingPunct="1">
              <a:buFont typeface="Wingdings" pitchFamily="-110" charset="2"/>
              <a:buChar char="Ø"/>
              <a:defRPr/>
            </a:pPr>
            <a:r>
              <a:rPr kumimoji="1" lang="en-US" sz="2800" dirty="0" smtClean="0"/>
              <a:t>source can detect congestion and reduce flow</a:t>
            </a:r>
          </a:p>
          <a:p>
            <a:pPr eaLnBrk="1" hangingPunct="1">
              <a:buFont typeface="Wingdings" pitchFamily="-110" charset="2"/>
              <a:buChar char="Ø"/>
              <a:defRPr/>
            </a:pPr>
            <a:r>
              <a:rPr kumimoji="1" lang="en-US" sz="2800" dirty="0"/>
              <a:t>r</a:t>
            </a:r>
            <a:r>
              <a:rPr kumimoji="1" lang="en-US" sz="2800" dirty="0" smtClean="0"/>
              <a:t>esponsibility of end systems</a:t>
            </a:r>
          </a:p>
          <a:p>
            <a:pPr eaLnBrk="1" hangingPunct="1">
              <a:buFont typeface="Wingdings" pitchFamily="-110" charset="2"/>
              <a:buChar char="Ø"/>
              <a:defRPr/>
            </a:pPr>
            <a:r>
              <a:rPr kumimoji="1" lang="en-US" sz="2800" dirty="0" smtClean="0"/>
              <a:t>effective </a:t>
            </a:r>
            <a:r>
              <a:rPr kumimoji="1" lang="en-US" sz="2800" dirty="0"/>
              <a:t>on connectionless (datagram) </a:t>
            </a:r>
            <a:r>
              <a:rPr kumimoji="1" lang="en-US" sz="2800" dirty="0" smtClean="0"/>
              <a:t>networks</a:t>
            </a:r>
          </a:p>
          <a:p>
            <a:pPr eaLnBrk="1" hangingPunct="1">
              <a:buFont typeface="Wingdings" pitchFamily="-110" charset="2"/>
              <a:buChar char="Ø"/>
              <a:defRPr/>
            </a:pPr>
            <a:r>
              <a:rPr kumimoji="1" lang="en-US" sz="2800" dirty="0"/>
              <a:t>a</a:t>
            </a:r>
            <a:r>
              <a:rPr kumimoji="1" lang="en-US" sz="2800" dirty="0" smtClean="0"/>
              <a:t>lso used in connection-oriented networks</a:t>
            </a:r>
          </a:p>
          <a:p>
            <a:pPr lvl="1" eaLnBrk="1" hangingPunct="1">
              <a:buFont typeface="Wingdings" pitchFamily="-110" charset="2"/>
              <a:buChar char="l"/>
              <a:defRPr/>
            </a:pPr>
            <a:r>
              <a:rPr kumimoji="1" lang="en-US" sz="2400" dirty="0" smtClean="0"/>
              <a:t>LAPF control is capable of detecting lost frames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kumimoji="1" lang="en-US" dirty="0"/>
              <a:t>Explicit Congestion Signaling</a:t>
            </a:r>
          </a:p>
        </p:txBody>
      </p:sp>
      <p:sp>
        <p:nvSpPr>
          <p:cNvPr id="17411" name="Rectangle 3"/>
          <p:cNvSpPr>
            <a:spLocks noGrp="1" noChangeArrowheads="1"/>
          </p:cNvSpPr>
          <p:nvPr>
            <p:ph sz="half" idx="1"/>
          </p:nvPr>
        </p:nvSpPr>
        <p:spPr/>
        <p:txBody>
          <a:bodyPr/>
          <a:lstStyle/>
          <a:p>
            <a:pPr eaLnBrk="1" hangingPunct="1">
              <a:buFont typeface="Wingdings" pitchFamily="-110" charset="2"/>
              <a:buChar char="Ø"/>
              <a:defRPr/>
            </a:pPr>
            <a:r>
              <a:rPr kumimoji="1" lang="en-US" dirty="0" smtClean="0"/>
              <a:t>Backwards</a:t>
            </a:r>
            <a:endParaRPr kumimoji="1" lang="en-US" dirty="0"/>
          </a:p>
          <a:p>
            <a:pPr lvl="1" eaLnBrk="1" hangingPunct="1">
              <a:buFont typeface="Wingdings" pitchFamily="-110" charset="2"/>
              <a:buChar char="l"/>
              <a:defRPr/>
            </a:pPr>
            <a:r>
              <a:rPr kumimoji="1" lang="en-US" dirty="0"/>
              <a:t>congestion avoidance notification in opposite direction to packet </a:t>
            </a:r>
            <a:r>
              <a:rPr kumimoji="1" lang="en-US" dirty="0" smtClean="0"/>
              <a:t>required</a:t>
            </a:r>
          </a:p>
          <a:p>
            <a:pPr eaLnBrk="1" hangingPunct="1">
              <a:buFont typeface="Wingdings" pitchFamily="-110" charset="2"/>
              <a:buChar char="Ø"/>
              <a:defRPr/>
            </a:pPr>
            <a:r>
              <a:rPr kumimoji="1" lang="en-US" dirty="0" smtClean="0"/>
              <a:t>Forwards</a:t>
            </a:r>
            <a:endParaRPr kumimoji="1" lang="en-US" dirty="0"/>
          </a:p>
          <a:p>
            <a:pPr lvl="1" eaLnBrk="1" hangingPunct="1">
              <a:buFont typeface="Wingdings" pitchFamily="-110" charset="2"/>
              <a:buChar char="l"/>
              <a:defRPr/>
            </a:pPr>
            <a:r>
              <a:rPr kumimoji="1" lang="en-US" dirty="0"/>
              <a:t>congestion avoidance notification in same direction as packet required</a:t>
            </a:r>
          </a:p>
        </p:txBody>
      </p:sp>
      <p:graphicFrame>
        <p:nvGraphicFramePr>
          <p:cNvPr id="4" name="Content Placeholder 3"/>
          <p:cNvGraphicFramePr>
            <a:graphicFrameLocks noGrp="1"/>
          </p:cNvGraphicFramePr>
          <p:nvPr>
            <p:ph sz="half" idx="2"/>
          </p:nvPr>
        </p:nvGraphicFramePr>
        <p:xfrm>
          <a:off x="4495800" y="1676400"/>
          <a:ext cx="42672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8229600" cy="1398587"/>
          </a:xfrm>
        </p:spPr>
        <p:txBody>
          <a:bodyPr/>
          <a:lstStyle/>
          <a:p>
            <a:pPr eaLnBrk="1" hangingPunct="1">
              <a:defRPr/>
            </a:pPr>
            <a:r>
              <a:rPr kumimoji="1" lang="en-US" dirty="0"/>
              <a:t>Explicit Signaling Categories</a:t>
            </a:r>
          </a:p>
        </p:txBody>
      </p:sp>
      <p:sp>
        <p:nvSpPr>
          <p:cNvPr id="18435" name="Rectangle 3"/>
          <p:cNvSpPr>
            <a:spLocks noGrp="1" noChangeArrowheads="1"/>
          </p:cNvSpPr>
          <p:nvPr>
            <p:ph type="body" idx="1"/>
          </p:nvPr>
        </p:nvSpPr>
        <p:spPr>
          <a:xfrm>
            <a:off x="457200" y="1981200"/>
            <a:ext cx="8229600" cy="4876800"/>
          </a:xfrm>
        </p:spPr>
        <p:txBody>
          <a:bodyPr/>
          <a:lstStyle/>
          <a:p>
            <a:pPr lvl="1" eaLnBrk="1" hangingPunct="1"/>
            <a:endParaRPr kumimoji="1" lang="en-US" dirty="0">
              <a:ea typeface="ＭＳ Ｐゴシック" pitchFamily="32" charset="-128"/>
            </a:endParaRPr>
          </a:p>
          <a:p>
            <a:pPr eaLnBrk="1" hangingPunct="1"/>
            <a:endParaRPr kumimoji="1" lang="en-US" dirty="0"/>
          </a:p>
        </p:txBody>
      </p:sp>
      <p:graphicFrame>
        <p:nvGraphicFramePr>
          <p:cNvPr id="2" name="Diagram 1"/>
          <p:cNvGraphicFramePr/>
          <p:nvPr/>
        </p:nvGraphicFramePr>
        <p:xfrm>
          <a:off x="381000" y="1447800"/>
          <a:ext cx="8458200" cy="518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kumimoji="1" lang="en-US" dirty="0"/>
              <a:t>Traffic Management</a:t>
            </a:r>
          </a:p>
        </p:txBody>
      </p:sp>
      <p:graphicFrame>
        <p:nvGraphicFramePr>
          <p:cNvPr id="2" name="Diagram 1"/>
          <p:cNvGraphicFramePr/>
          <p:nvPr/>
        </p:nvGraphicFramePr>
        <p:xfrm>
          <a:off x="533400" y="1295400"/>
          <a:ext cx="8001000" cy="5105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kumimoji="1" lang="en-US" dirty="0"/>
              <a:t>Congestion Control in Packet Switched Networks</a:t>
            </a:r>
          </a:p>
        </p:txBody>
      </p:sp>
      <p:sp>
        <p:nvSpPr>
          <p:cNvPr id="20483" name="Rectangle 3"/>
          <p:cNvSpPr>
            <a:spLocks noGrp="1" noChangeArrowheads="1"/>
          </p:cNvSpPr>
          <p:nvPr>
            <p:ph type="body" idx="1"/>
          </p:nvPr>
        </p:nvSpPr>
        <p:spPr>
          <a:xfrm>
            <a:off x="457200" y="1676400"/>
            <a:ext cx="8229600" cy="4953000"/>
          </a:xfrm>
        </p:spPr>
        <p:txBody>
          <a:bodyPr/>
          <a:lstStyle/>
          <a:p>
            <a:pPr eaLnBrk="1" hangingPunct="1">
              <a:lnSpc>
                <a:spcPct val="90000"/>
              </a:lnSpc>
              <a:buFont typeface="Wingdings" pitchFamily="-110" charset="2"/>
              <a:buChar char="Ø"/>
              <a:defRPr/>
            </a:pPr>
            <a:r>
              <a:rPr kumimoji="1" lang="en-US" dirty="0"/>
              <a:t>send control packet to some or all source nodes</a:t>
            </a:r>
          </a:p>
          <a:p>
            <a:pPr lvl="1" eaLnBrk="1" hangingPunct="1">
              <a:lnSpc>
                <a:spcPct val="90000"/>
              </a:lnSpc>
              <a:buFont typeface="Wingdings" pitchFamily="-110" charset="2"/>
              <a:buChar char="l"/>
              <a:defRPr/>
            </a:pPr>
            <a:r>
              <a:rPr kumimoji="1" lang="en-US" dirty="0"/>
              <a:t>requires additional traffic during congestion</a:t>
            </a:r>
          </a:p>
          <a:p>
            <a:pPr eaLnBrk="1" hangingPunct="1">
              <a:lnSpc>
                <a:spcPct val="90000"/>
              </a:lnSpc>
              <a:buFont typeface="Wingdings" pitchFamily="-110" charset="2"/>
              <a:buChar char="Ø"/>
              <a:defRPr/>
            </a:pPr>
            <a:r>
              <a:rPr kumimoji="1" lang="en-US" dirty="0"/>
              <a:t>rely on routing information</a:t>
            </a:r>
          </a:p>
          <a:p>
            <a:pPr lvl="1" eaLnBrk="1" hangingPunct="1">
              <a:lnSpc>
                <a:spcPct val="90000"/>
              </a:lnSpc>
              <a:buFont typeface="Wingdings" pitchFamily="-110" charset="2"/>
              <a:buChar char="l"/>
              <a:defRPr/>
            </a:pPr>
            <a:r>
              <a:rPr kumimoji="1" lang="en-US" dirty="0"/>
              <a:t>may react too quickly</a:t>
            </a:r>
          </a:p>
          <a:p>
            <a:pPr eaLnBrk="1" hangingPunct="1">
              <a:lnSpc>
                <a:spcPct val="90000"/>
              </a:lnSpc>
              <a:buFont typeface="Wingdings" pitchFamily="-110" charset="2"/>
              <a:buChar char="Ø"/>
              <a:defRPr/>
            </a:pPr>
            <a:r>
              <a:rPr kumimoji="1" lang="en-US" dirty="0"/>
              <a:t>end to end probe packets</a:t>
            </a:r>
          </a:p>
          <a:p>
            <a:pPr lvl="1" eaLnBrk="1" hangingPunct="1">
              <a:lnSpc>
                <a:spcPct val="90000"/>
              </a:lnSpc>
              <a:buFont typeface="Wingdings" pitchFamily="-110" charset="2"/>
              <a:buChar char="l"/>
              <a:defRPr/>
            </a:pPr>
            <a:r>
              <a:rPr kumimoji="1" lang="en-US" dirty="0"/>
              <a:t>adds to overhead</a:t>
            </a:r>
          </a:p>
          <a:p>
            <a:pPr eaLnBrk="1" hangingPunct="1">
              <a:lnSpc>
                <a:spcPct val="90000"/>
              </a:lnSpc>
              <a:buFont typeface="Wingdings" pitchFamily="-110" charset="2"/>
              <a:buChar char="Ø"/>
              <a:defRPr/>
            </a:pPr>
            <a:r>
              <a:rPr kumimoji="1" lang="en-US" dirty="0"/>
              <a:t>add congestion </a:t>
            </a:r>
            <a:r>
              <a:rPr kumimoji="1" lang="en-US" dirty="0" smtClean="0"/>
              <a:t>information </a:t>
            </a:r>
            <a:r>
              <a:rPr kumimoji="1" lang="en-US" dirty="0"/>
              <a:t>to packets in transit</a:t>
            </a:r>
          </a:p>
          <a:p>
            <a:pPr lvl="1" eaLnBrk="1" hangingPunct="1">
              <a:lnSpc>
                <a:spcPct val="90000"/>
              </a:lnSpc>
              <a:buFont typeface="Wingdings" pitchFamily="-110" charset="2"/>
              <a:buChar char="l"/>
              <a:defRPr/>
            </a:pPr>
            <a:r>
              <a:rPr kumimoji="1" lang="en-US" dirty="0"/>
              <a:t>either backwards or forwards</a:t>
            </a:r>
          </a:p>
        </p:txBody>
      </p:sp>
      <p:pic>
        <p:nvPicPr>
          <p:cNvPr id="4" name="Picture 3"/>
          <p:cNvPicPr>
            <a:picLocks noChangeAspect="1"/>
          </p:cNvPicPr>
          <p:nvPr/>
        </p:nvPicPr>
        <p:blipFill>
          <a:blip r:embed="rId3"/>
          <a:stretch>
            <a:fillRect/>
          </a:stretch>
        </p:blipFill>
        <p:spPr>
          <a:xfrm>
            <a:off x="6172200" y="3352800"/>
            <a:ext cx="21717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750"/>
                                        <p:tgtEl>
                                          <p:spTgt spid="20483">
                                            <p:txEl>
                                              <p:pRg st="0" end="0"/>
                                            </p:txEl>
                                          </p:spTgt>
                                        </p:tgtEl>
                                      </p:cBhvr>
                                    </p:animEffect>
                                  </p:childTnLst>
                                </p:cTn>
                              </p:par>
                            </p:childTnLst>
                          </p:cTn>
                        </p:par>
                        <p:par>
                          <p:cTn id="8" fill="hold">
                            <p:stCondLst>
                              <p:cond delay="750"/>
                            </p:stCondLst>
                            <p:childTnLst>
                              <p:par>
                                <p:cTn id="9" presetID="1" presetClass="entr" presetSubtype="0" fill="hold" nodeType="after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0483">
                                            <p:txEl>
                                              <p:pRg st="2" end="2"/>
                                            </p:txEl>
                                          </p:spTgt>
                                        </p:tgtEl>
                                        <p:attrNameLst>
                                          <p:attrName>style.visibility</p:attrName>
                                        </p:attrNameLst>
                                      </p:cBhvr>
                                      <p:to>
                                        <p:strVal val="visible"/>
                                      </p:to>
                                    </p:set>
                                    <p:animEffect transition="in" filter="fade">
                                      <p:cBhvr>
                                        <p:cTn id="14" dur="750"/>
                                        <p:tgtEl>
                                          <p:spTgt spid="20483">
                                            <p:txEl>
                                              <p:pRg st="2" end="2"/>
                                            </p:txEl>
                                          </p:spTgt>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fade">
                                      <p:cBhvr>
                                        <p:cTn id="21" dur="750"/>
                                        <p:tgtEl>
                                          <p:spTgt spid="20483">
                                            <p:txEl>
                                              <p:pRg st="4" end="4"/>
                                            </p:txEl>
                                          </p:spTgt>
                                        </p:tgtEl>
                                      </p:cBhvr>
                                    </p:animEffect>
                                  </p:childTnLst>
                                </p:cTn>
                              </p:par>
                            </p:childTnLst>
                          </p:cTn>
                        </p:par>
                        <p:par>
                          <p:cTn id="22" fill="hold">
                            <p:stCondLst>
                              <p:cond delay="2250"/>
                            </p:stCondLst>
                            <p:childTnLst>
                              <p:par>
                                <p:cTn id="23" presetID="1" presetClass="entr" presetSubtype="0" fill="hold" nodeType="after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20483">
                                            <p:txEl>
                                              <p:pRg st="6" end="6"/>
                                            </p:txEl>
                                          </p:spTgt>
                                        </p:tgtEl>
                                        <p:attrNameLst>
                                          <p:attrName>style.visibility</p:attrName>
                                        </p:attrNameLst>
                                      </p:cBhvr>
                                      <p:to>
                                        <p:strVal val="visible"/>
                                      </p:to>
                                    </p:set>
                                    <p:animEffect transition="in" filter="fade">
                                      <p:cBhvr>
                                        <p:cTn id="28" dur="750"/>
                                        <p:tgtEl>
                                          <p:spTgt spid="20483">
                                            <p:txEl>
                                              <p:pRg st="6" end="6"/>
                                            </p:txEl>
                                          </p:spTgt>
                                        </p:tgtEl>
                                      </p:cBhvr>
                                    </p:animEffec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t>ATM Traffic Management</a:t>
            </a:r>
          </a:p>
        </p:txBody>
      </p:sp>
      <p:sp>
        <p:nvSpPr>
          <p:cNvPr id="21507" name="Rectangle 3"/>
          <p:cNvSpPr>
            <a:spLocks noGrp="1" noChangeArrowheads="1"/>
          </p:cNvSpPr>
          <p:nvPr>
            <p:ph type="body" idx="1"/>
          </p:nvPr>
        </p:nvSpPr>
        <p:spPr/>
        <p:txBody>
          <a:bodyPr/>
          <a:lstStyle/>
          <a:p>
            <a:pPr eaLnBrk="1" hangingPunct="1">
              <a:lnSpc>
                <a:spcPct val="90000"/>
              </a:lnSpc>
            </a:pPr>
            <a:r>
              <a:rPr kumimoji="1" lang="en-US" sz="2800" dirty="0"/>
              <a:t>high speed, small cell size, limited overhead bits</a:t>
            </a:r>
          </a:p>
          <a:p>
            <a:pPr eaLnBrk="1" hangingPunct="1">
              <a:lnSpc>
                <a:spcPct val="90000"/>
              </a:lnSpc>
            </a:pPr>
            <a:r>
              <a:rPr kumimoji="1" lang="en-US" sz="2800" dirty="0"/>
              <a:t>still </a:t>
            </a:r>
            <a:r>
              <a:rPr kumimoji="1" lang="en-US" sz="2800" dirty="0" smtClean="0"/>
              <a:t>evolving</a:t>
            </a:r>
          </a:p>
          <a:p>
            <a:pPr eaLnBrk="1" hangingPunct="1">
              <a:lnSpc>
                <a:spcPct val="90000"/>
              </a:lnSpc>
            </a:pPr>
            <a:endParaRPr kumimoji="1" lang="en-US" sz="2800" dirty="0"/>
          </a:p>
          <a:p>
            <a:pPr lvl="1" eaLnBrk="1" hangingPunct="1">
              <a:lnSpc>
                <a:spcPct val="90000"/>
              </a:lnSpc>
            </a:pPr>
            <a:endParaRPr kumimoji="1" lang="en-US" sz="2400" dirty="0">
              <a:ea typeface="ＭＳ Ｐゴシック" pitchFamily="32" charset="-128"/>
            </a:endParaRPr>
          </a:p>
          <a:p>
            <a:pPr eaLnBrk="1" hangingPunct="1">
              <a:lnSpc>
                <a:spcPct val="90000"/>
              </a:lnSpc>
            </a:pPr>
            <a:endParaRPr kumimoji="1" lang="en-US" sz="2800" dirty="0"/>
          </a:p>
        </p:txBody>
      </p:sp>
      <p:graphicFrame>
        <p:nvGraphicFramePr>
          <p:cNvPr id="2" name="Diagram 1"/>
          <p:cNvGraphicFramePr/>
          <p:nvPr/>
        </p:nvGraphicFramePr>
        <p:xfrm>
          <a:off x="152400" y="2667000"/>
          <a:ext cx="88392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
            <a:ext cx="8229600" cy="1066800"/>
          </a:xfrm>
        </p:spPr>
        <p:txBody>
          <a:bodyPr/>
          <a:lstStyle/>
          <a:p>
            <a:pPr eaLnBrk="1" hangingPunct="1">
              <a:defRPr/>
            </a:pPr>
            <a:r>
              <a:rPr kumimoji="1" lang="en-US" dirty="0"/>
              <a:t>Latency/Speed Effects</a:t>
            </a:r>
          </a:p>
        </p:txBody>
      </p:sp>
      <p:graphicFrame>
        <p:nvGraphicFramePr>
          <p:cNvPr id="4" name="Diagram 3"/>
          <p:cNvGraphicFramePr/>
          <p:nvPr/>
        </p:nvGraphicFramePr>
        <p:xfrm>
          <a:off x="228600" y="457200"/>
          <a:ext cx="8763000" cy="6400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kumimoji="1" lang="en-US" dirty="0"/>
              <a:t>Cell Delay Variation</a:t>
            </a:r>
          </a:p>
        </p:txBody>
      </p:sp>
      <p:sp>
        <p:nvSpPr>
          <p:cNvPr id="23555" name="Rectangle 3"/>
          <p:cNvSpPr>
            <a:spLocks noGrp="1" noChangeArrowheads="1"/>
          </p:cNvSpPr>
          <p:nvPr>
            <p:ph type="body" idx="1"/>
          </p:nvPr>
        </p:nvSpPr>
        <p:spPr/>
        <p:txBody>
          <a:bodyPr/>
          <a:lstStyle/>
          <a:p>
            <a:pPr eaLnBrk="1" hangingPunct="1"/>
            <a:r>
              <a:rPr kumimoji="1" lang="en-US" sz="2800" dirty="0"/>
              <a:t>for ATM voice/video, data is a stream of cells</a:t>
            </a:r>
          </a:p>
          <a:p>
            <a:pPr eaLnBrk="1" hangingPunct="1"/>
            <a:r>
              <a:rPr kumimoji="1" lang="en-US" sz="2800" dirty="0"/>
              <a:t>delay across network must be short</a:t>
            </a:r>
          </a:p>
          <a:p>
            <a:pPr eaLnBrk="1" hangingPunct="1"/>
            <a:r>
              <a:rPr kumimoji="1" lang="en-US" sz="2800" dirty="0"/>
              <a:t>rate of delivery must be constant</a:t>
            </a:r>
          </a:p>
          <a:p>
            <a:pPr eaLnBrk="1" hangingPunct="1"/>
            <a:r>
              <a:rPr kumimoji="1" lang="en-US" sz="2800" dirty="0"/>
              <a:t>there will always be some variation in transit</a:t>
            </a:r>
          </a:p>
          <a:p>
            <a:pPr eaLnBrk="1" hangingPunct="1"/>
            <a:r>
              <a:rPr kumimoji="1" lang="en-US" sz="2800" dirty="0"/>
              <a:t>delay cell delivery to application so that constant bit rate can be maintained to application</a:t>
            </a:r>
          </a:p>
          <a:p>
            <a:pPr eaLnBrk="1" hangingPunct="1"/>
            <a:endParaRPr kumimoji="1" lang="en-US" sz="2800" dirty="0"/>
          </a:p>
          <a:p>
            <a:pPr eaLnBrk="1" hangingPunct="1"/>
            <a:endParaRPr kumimoji="1" lang="en-US" sz="2800" dirty="0"/>
          </a:p>
        </p:txBody>
      </p:sp>
      <p:pic>
        <p:nvPicPr>
          <p:cNvPr id="4" name="Picture 3"/>
          <p:cNvPicPr>
            <a:picLocks noChangeAspect="1"/>
          </p:cNvPicPr>
          <p:nvPr/>
        </p:nvPicPr>
        <p:blipFill>
          <a:blip r:embed="rId3"/>
          <a:stretch>
            <a:fillRect/>
          </a:stretch>
        </p:blipFill>
        <p:spPr>
          <a:xfrm>
            <a:off x="6629400" y="4419600"/>
            <a:ext cx="2209800" cy="2209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kumimoji="1" lang="en-US" dirty="0"/>
              <a:t>Timing of CBR Cells</a:t>
            </a:r>
          </a:p>
        </p:txBody>
      </p:sp>
      <p:pic>
        <p:nvPicPr>
          <p:cNvPr id="21507" name="Picture 6" descr="Z-CBR cells                                                    002828B9  Mnementh                      BEAE7A2F:"/>
          <p:cNvPicPr>
            <a:picLocks noChangeAspect="1" noChangeArrowheads="1"/>
          </p:cNvPicPr>
          <p:nvPr/>
        </p:nvPicPr>
        <p:blipFill>
          <a:blip r:embed="rId3">
            <a:lum bright="-20000" contrast="40000"/>
          </a:blip>
          <a:srcRect l="7159" t="4633" r="10739" b="27794"/>
          <a:stretch>
            <a:fillRect/>
          </a:stretch>
        </p:blipFill>
        <p:spPr bwMode="auto">
          <a:xfrm>
            <a:off x="381000" y="1371600"/>
            <a:ext cx="8256588" cy="5251450"/>
          </a:xfrm>
          <a:prstGeom prst="rect">
            <a:avLst/>
          </a:prstGeom>
          <a:noFill/>
          <a:ln w="9525">
            <a:noFill/>
            <a:miter lim="800000"/>
            <a:headEnd/>
            <a:tailEnd/>
          </a:ln>
        </p:spPr>
      </p:pic>
    </p:spTree>
  </p:cSld>
  <p:clrMapOvr>
    <a:masterClrMapping/>
  </p:clrMapOvr>
  <p:transition spd="med">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0"/>
            <a:ext cx="8153400" cy="1143000"/>
          </a:xfrm>
        </p:spPr>
        <p:txBody>
          <a:bodyPr/>
          <a:lstStyle/>
          <a:p>
            <a:pPr eaLnBrk="1" hangingPunct="1"/>
            <a:r>
              <a:rPr kumimoji="1" lang="en-US" sz="3600" dirty="0"/>
              <a:t>Congestion in Data Networks</a:t>
            </a:r>
            <a:endParaRPr kumimoji="1" lang="en-AU" sz="3600" dirty="0"/>
          </a:p>
        </p:txBody>
      </p:sp>
      <p:sp>
        <p:nvSpPr>
          <p:cNvPr id="78851" name="Rectangle 3"/>
          <p:cNvSpPr>
            <a:spLocks noGrp="1" noChangeArrowheads="1"/>
          </p:cNvSpPr>
          <p:nvPr>
            <p:ph type="body" idx="1"/>
          </p:nvPr>
        </p:nvSpPr>
        <p:spPr>
          <a:xfrm>
            <a:off x="0" y="1143000"/>
            <a:ext cx="8915400" cy="5715000"/>
          </a:xfrm>
        </p:spPr>
        <p:txBody>
          <a:bodyPr/>
          <a:lstStyle/>
          <a:p>
            <a:pPr eaLnBrk="1" hangingPunct="1">
              <a:buFont typeface="Wingdings" pitchFamily="32" charset="2"/>
              <a:buNone/>
            </a:pPr>
            <a:r>
              <a:rPr lang="en-US" sz="2000" i="1" dirty="0"/>
              <a:t>	We were doing very well, up to the kind of sum when a bath is filling at the rate of so many gallons and two holes are letting the water out, and please to say how long it will take to fill the bath, when my mother put down the socks she was darning and clicked her tongue in impatience.</a:t>
            </a:r>
          </a:p>
          <a:p>
            <a:pPr eaLnBrk="1" hangingPunct="1">
              <a:buFont typeface="Wingdings" pitchFamily="32" charset="2"/>
              <a:buNone/>
            </a:pPr>
            <a:r>
              <a:rPr lang="en-US" sz="2000" i="1" dirty="0"/>
              <a:t>	"Filling up an old bath with holes in it, indeed. Who would be such a fool?"</a:t>
            </a:r>
          </a:p>
          <a:p>
            <a:pPr eaLnBrk="1" hangingPunct="1">
              <a:buFont typeface="Wingdings" pitchFamily="32" charset="2"/>
              <a:buNone/>
            </a:pPr>
            <a:r>
              <a:rPr lang="en-US" sz="2000" i="1" dirty="0"/>
              <a:t>	"A sum it is, girl," my father said. "A sum. A problem for the mind."</a:t>
            </a:r>
          </a:p>
          <a:p>
            <a:pPr eaLnBrk="1" hangingPunct="1">
              <a:buFont typeface="Wingdings" pitchFamily="32" charset="2"/>
              <a:buNone/>
            </a:pPr>
            <a:r>
              <a:rPr lang="en-US" sz="2000" i="1" dirty="0"/>
              <a:t>	"Filling the boy with old nonsense," Mama said.</a:t>
            </a:r>
          </a:p>
          <a:p>
            <a:pPr eaLnBrk="1" hangingPunct="1">
              <a:buFont typeface="Wingdings" pitchFamily="32" charset="2"/>
              <a:buNone/>
            </a:pPr>
            <a:r>
              <a:rPr lang="en-US" sz="2000" i="1" dirty="0"/>
              <a:t>	"Not nonsense, Beth," my father said. "A sum, it is. The water pours in and takes so long. It pours out and takes so long. How long to fill? That is all."</a:t>
            </a:r>
          </a:p>
          <a:p>
            <a:pPr eaLnBrk="1" hangingPunct="1">
              <a:buFont typeface="Wingdings" pitchFamily="32" charset="2"/>
              <a:buNone/>
            </a:pPr>
            <a:r>
              <a:rPr lang="en-US" sz="2000" i="1" dirty="0"/>
              <a:t>	"But who would pour water into an old bath with holes?" my mother said. "Who would think to do it, but a lunatic?"</a:t>
            </a:r>
          </a:p>
          <a:p>
            <a:pPr eaLnBrk="1" hangingPunct="1">
              <a:buFont typeface="Wingdings" pitchFamily="32" charset="2"/>
              <a:buNone/>
            </a:pPr>
            <a:r>
              <a:rPr lang="en-US" sz="2000" i="1" dirty="0"/>
              <a:t> </a:t>
            </a:r>
          </a:p>
          <a:p>
            <a:pPr algn="r" eaLnBrk="1" hangingPunct="1">
              <a:buFont typeface="Wingdings" pitchFamily="32" charset="2"/>
              <a:buNone/>
            </a:pPr>
            <a:r>
              <a:rPr lang="en-US" sz="2000" i="1" dirty="0"/>
              <a:t>—How Green Was My Valley, </a:t>
            </a:r>
          </a:p>
          <a:p>
            <a:pPr algn="r" eaLnBrk="1" hangingPunct="1">
              <a:buFont typeface="Wingdings" pitchFamily="32" charset="2"/>
              <a:buNone/>
            </a:pPr>
            <a:r>
              <a:rPr lang="en-US" sz="2000" i="1" dirty="0"/>
              <a:t>Richard Llewellyn</a:t>
            </a:r>
          </a:p>
          <a:p>
            <a:pPr eaLnBrk="1" hangingPunct="1">
              <a:buFont typeface="Wingdings" pitchFamily="32" charset="2"/>
              <a:buNone/>
            </a:pPr>
            <a:endParaRPr lang="en-US" sz="2800" i="1" dirty="0">
              <a:effectLst/>
              <a:latin typeface="Times" pitchFamily="32" charset="0"/>
            </a:endParaRPr>
          </a:p>
        </p:txBody>
      </p:sp>
      <p:pic>
        <p:nvPicPr>
          <p:cNvPr id="4100" name="Picture 5"/>
          <p:cNvPicPr>
            <a:picLocks noChangeAspect="1"/>
          </p:cNvPicPr>
          <p:nvPr/>
        </p:nvPicPr>
        <p:blipFill>
          <a:blip r:embed="rId3"/>
          <a:srcRect/>
          <a:stretch>
            <a:fillRect/>
          </a:stretch>
        </p:blipFill>
        <p:spPr bwMode="auto">
          <a:xfrm>
            <a:off x="4648200" y="4724400"/>
            <a:ext cx="1533525" cy="1916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kumimoji="1" lang="en-US" dirty="0"/>
              <a:t>Network Contribution to </a:t>
            </a:r>
            <a:br>
              <a:rPr kumimoji="1" lang="en-US" dirty="0"/>
            </a:br>
            <a:r>
              <a:rPr kumimoji="1" lang="en-US" dirty="0"/>
              <a:t>Cell Delay Variation</a:t>
            </a:r>
          </a:p>
        </p:txBody>
      </p:sp>
      <p:sp>
        <p:nvSpPr>
          <p:cNvPr id="25603" name="Rectangle 3"/>
          <p:cNvSpPr>
            <a:spLocks noGrp="1" noChangeArrowheads="1"/>
          </p:cNvSpPr>
          <p:nvPr>
            <p:ph type="body" idx="1"/>
          </p:nvPr>
        </p:nvSpPr>
        <p:spPr>
          <a:xfrm>
            <a:off x="457200" y="1905000"/>
            <a:ext cx="8229600" cy="4953000"/>
          </a:xfrm>
        </p:spPr>
        <p:txBody>
          <a:bodyPr/>
          <a:lstStyle/>
          <a:p>
            <a:pPr eaLnBrk="1" hangingPunct="1">
              <a:lnSpc>
                <a:spcPct val="90000"/>
              </a:lnSpc>
              <a:buFont typeface="Wingdings" pitchFamily="-110" charset="2"/>
              <a:buChar char="Ø"/>
              <a:defRPr/>
            </a:pPr>
            <a:r>
              <a:rPr kumimoji="1" lang="en-US" dirty="0"/>
              <a:t>in packet switched networks is due to queuing</a:t>
            </a:r>
            <a:r>
              <a:rPr kumimoji="1" lang="en-US" dirty="0" smtClean="0"/>
              <a:t> delays </a:t>
            </a:r>
            <a:r>
              <a:rPr kumimoji="1" lang="en-US" dirty="0"/>
              <a:t>and routing decision </a:t>
            </a:r>
            <a:r>
              <a:rPr kumimoji="1" lang="en-US" dirty="0" smtClean="0"/>
              <a:t>time</a:t>
            </a:r>
          </a:p>
          <a:p>
            <a:pPr eaLnBrk="1" hangingPunct="1">
              <a:lnSpc>
                <a:spcPct val="90000"/>
              </a:lnSpc>
              <a:buFont typeface="Wingdings" pitchFamily="-110" charset="2"/>
              <a:buChar char="Ø"/>
              <a:defRPr/>
            </a:pPr>
            <a:r>
              <a:rPr kumimoji="1" lang="en-US" dirty="0"/>
              <a:t>in ATM networks</a:t>
            </a:r>
          </a:p>
          <a:p>
            <a:pPr lvl="1" eaLnBrk="1" hangingPunct="1">
              <a:lnSpc>
                <a:spcPct val="90000"/>
              </a:lnSpc>
              <a:buFont typeface="Wingdings" pitchFamily="-110" charset="2"/>
              <a:buChar char="l"/>
              <a:defRPr/>
            </a:pPr>
            <a:r>
              <a:rPr kumimoji="1" lang="en-US" dirty="0"/>
              <a:t>less than frame relay</a:t>
            </a:r>
          </a:p>
          <a:p>
            <a:pPr lvl="1" eaLnBrk="1" hangingPunct="1">
              <a:lnSpc>
                <a:spcPct val="90000"/>
              </a:lnSpc>
              <a:buFont typeface="Wingdings" pitchFamily="-110" charset="2"/>
              <a:buChar char="l"/>
              <a:defRPr/>
            </a:pPr>
            <a:r>
              <a:rPr kumimoji="1" lang="en-US" dirty="0"/>
              <a:t>ATM protocol designed to minimize processing </a:t>
            </a:r>
            <a:r>
              <a:rPr kumimoji="1" lang="en-US" dirty="0" smtClean="0"/>
              <a:t>overhead </a:t>
            </a:r>
            <a:r>
              <a:rPr kumimoji="1" lang="en-US" dirty="0"/>
              <a:t>at switches</a:t>
            </a:r>
          </a:p>
          <a:p>
            <a:pPr lvl="1" eaLnBrk="1" hangingPunct="1">
              <a:lnSpc>
                <a:spcPct val="90000"/>
              </a:lnSpc>
              <a:buFont typeface="Wingdings" pitchFamily="-110" charset="2"/>
              <a:buChar char="l"/>
              <a:defRPr/>
            </a:pPr>
            <a:r>
              <a:rPr kumimoji="1" lang="en-US" dirty="0"/>
              <a:t>ATM switches have very high throughput</a:t>
            </a:r>
          </a:p>
          <a:p>
            <a:pPr lvl="1" eaLnBrk="1" hangingPunct="1">
              <a:lnSpc>
                <a:spcPct val="90000"/>
              </a:lnSpc>
              <a:buFont typeface="Wingdings" pitchFamily="-110" charset="2"/>
              <a:buChar char="l"/>
              <a:defRPr/>
            </a:pPr>
            <a:r>
              <a:rPr kumimoji="1" lang="en-US" dirty="0"/>
              <a:t>only noticeable delay is from congestion</a:t>
            </a:r>
          </a:p>
          <a:p>
            <a:pPr lvl="1" eaLnBrk="1" hangingPunct="1">
              <a:lnSpc>
                <a:spcPct val="90000"/>
              </a:lnSpc>
              <a:buFont typeface="Wingdings" pitchFamily="-110" charset="2"/>
              <a:buChar char="l"/>
              <a:defRPr/>
            </a:pPr>
            <a:r>
              <a:rPr kumimoji="1" lang="en-US" dirty="0"/>
              <a:t>must not accept load that causes congestion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par>
                          <p:cTn id="7" fill="hold">
                            <p:stCondLst>
                              <p:cond delay="750"/>
                            </p:stCondLst>
                            <p:childTnLst>
                              <p:par>
                                <p:cTn id="8" presetID="52" presetClass="entr" presetSubtype="0" fill="hold" nodeType="afterEffect">
                                  <p:stCondLst>
                                    <p:cond delay="250"/>
                                  </p:stCondLst>
                                  <p:childTnLst>
                                    <p:set>
                                      <p:cBhvr>
                                        <p:cTn id="9" dur="1" fill="hold">
                                          <p:stCondLst>
                                            <p:cond delay="0"/>
                                          </p:stCondLst>
                                        </p:cTn>
                                        <p:tgtEl>
                                          <p:spTgt spid="25603">
                                            <p:txEl>
                                              <p:pRg st="2" end="2"/>
                                            </p:txEl>
                                          </p:spTgt>
                                        </p:tgtEl>
                                        <p:attrNameLst>
                                          <p:attrName>style.visibility</p:attrName>
                                        </p:attrNameLst>
                                      </p:cBhvr>
                                      <p:to>
                                        <p:strVal val="visible"/>
                                      </p:to>
                                    </p:set>
                                    <p:animScale>
                                      <p:cBhvr>
                                        <p:cTn id="10" dur="1000" decel="50000" fill="hold">
                                          <p:stCondLst>
                                            <p:cond delay="0"/>
                                          </p:stCondLst>
                                        </p:cTn>
                                        <p:tgtEl>
                                          <p:spTgt spid="2560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 dur="1000" decel="50000" fill="hold">
                                          <p:stCondLst>
                                            <p:cond delay="0"/>
                                          </p:stCondLst>
                                        </p:cTn>
                                        <p:tgtEl>
                                          <p:spTgt spid="25603">
                                            <p:txEl>
                                              <p:pRg st="2" end="2"/>
                                            </p:txEl>
                                          </p:spTgt>
                                        </p:tgtEl>
                                        <p:attrNameLst>
                                          <p:attrName>ppt_x</p:attrName>
                                          <p:attrName>ppt_y</p:attrName>
                                        </p:attrNameLst>
                                      </p:cBhvr>
                                    </p:animMotion>
                                    <p:animEffect transition="in" filter="fade">
                                      <p:cBhvr>
                                        <p:cTn id="12" dur="1000"/>
                                        <p:tgtEl>
                                          <p:spTgt spid="25603">
                                            <p:txEl>
                                              <p:pRg st="2" end="2"/>
                                            </p:txEl>
                                          </p:spTgt>
                                        </p:tgtEl>
                                      </p:cBhvr>
                                    </p:animEffect>
                                  </p:childTnLst>
                                </p:cTn>
                              </p:par>
                            </p:childTnLst>
                          </p:cTn>
                        </p:par>
                        <p:par>
                          <p:cTn id="13" fill="hold">
                            <p:stCondLst>
                              <p:cond delay="2000"/>
                            </p:stCondLst>
                            <p:childTnLst>
                              <p:par>
                                <p:cTn id="14" presetID="52" presetClass="entr" presetSubtype="0" fill="hold" nodeType="afterEffect">
                                  <p:stCondLst>
                                    <p:cond delay="250"/>
                                  </p:stCondLst>
                                  <p:childTnLst>
                                    <p:set>
                                      <p:cBhvr>
                                        <p:cTn id="15" dur="1" fill="hold">
                                          <p:stCondLst>
                                            <p:cond delay="0"/>
                                          </p:stCondLst>
                                        </p:cTn>
                                        <p:tgtEl>
                                          <p:spTgt spid="25603">
                                            <p:txEl>
                                              <p:pRg st="3" end="3"/>
                                            </p:txEl>
                                          </p:spTgt>
                                        </p:tgtEl>
                                        <p:attrNameLst>
                                          <p:attrName>style.visibility</p:attrName>
                                        </p:attrNameLst>
                                      </p:cBhvr>
                                      <p:to>
                                        <p:strVal val="visible"/>
                                      </p:to>
                                    </p:set>
                                    <p:animScale>
                                      <p:cBhvr>
                                        <p:cTn id="16" dur="1000" decel="50000" fill="hold">
                                          <p:stCondLst>
                                            <p:cond delay="0"/>
                                          </p:stCondLst>
                                        </p:cTn>
                                        <p:tgtEl>
                                          <p:spTgt spid="2560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5603">
                                            <p:txEl>
                                              <p:pRg st="3" end="3"/>
                                            </p:txEl>
                                          </p:spTgt>
                                        </p:tgtEl>
                                        <p:attrNameLst>
                                          <p:attrName>ppt_x</p:attrName>
                                          <p:attrName>ppt_y</p:attrName>
                                        </p:attrNameLst>
                                      </p:cBhvr>
                                    </p:animMotion>
                                    <p:animEffect transition="in" filter="fade">
                                      <p:cBhvr>
                                        <p:cTn id="18" dur="1000"/>
                                        <p:tgtEl>
                                          <p:spTgt spid="25603">
                                            <p:txEl>
                                              <p:pRg st="3" end="3"/>
                                            </p:txEl>
                                          </p:spTgt>
                                        </p:tgtEl>
                                      </p:cBhvr>
                                    </p:animEffect>
                                  </p:childTnLst>
                                </p:cTn>
                              </p:par>
                            </p:childTnLst>
                          </p:cTn>
                        </p:par>
                        <p:par>
                          <p:cTn id="19" fill="hold">
                            <p:stCondLst>
                              <p:cond delay="3250"/>
                            </p:stCondLst>
                            <p:childTnLst>
                              <p:par>
                                <p:cTn id="20" presetID="52" presetClass="entr" presetSubtype="0" fill="hold" nodeType="afterEffect">
                                  <p:stCondLst>
                                    <p:cond delay="250"/>
                                  </p:stCondLst>
                                  <p:childTnLst>
                                    <p:set>
                                      <p:cBhvr>
                                        <p:cTn id="21" dur="1" fill="hold">
                                          <p:stCondLst>
                                            <p:cond delay="0"/>
                                          </p:stCondLst>
                                        </p:cTn>
                                        <p:tgtEl>
                                          <p:spTgt spid="25603">
                                            <p:txEl>
                                              <p:pRg st="4" end="4"/>
                                            </p:txEl>
                                          </p:spTgt>
                                        </p:tgtEl>
                                        <p:attrNameLst>
                                          <p:attrName>style.visibility</p:attrName>
                                        </p:attrNameLst>
                                      </p:cBhvr>
                                      <p:to>
                                        <p:strVal val="visible"/>
                                      </p:to>
                                    </p:set>
                                    <p:animScale>
                                      <p:cBhvr>
                                        <p:cTn id="22" dur="1000" decel="50000" fill="hold">
                                          <p:stCondLst>
                                            <p:cond delay="0"/>
                                          </p:stCondLst>
                                        </p:cTn>
                                        <p:tgtEl>
                                          <p:spTgt spid="2560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5603">
                                            <p:txEl>
                                              <p:pRg st="4" end="4"/>
                                            </p:txEl>
                                          </p:spTgt>
                                        </p:tgtEl>
                                        <p:attrNameLst>
                                          <p:attrName>ppt_x</p:attrName>
                                          <p:attrName>ppt_y</p:attrName>
                                        </p:attrNameLst>
                                      </p:cBhvr>
                                    </p:animMotion>
                                    <p:animEffect transition="in" filter="fade">
                                      <p:cBhvr>
                                        <p:cTn id="24" dur="1000"/>
                                        <p:tgtEl>
                                          <p:spTgt spid="25603">
                                            <p:txEl>
                                              <p:pRg st="4" end="4"/>
                                            </p:txEl>
                                          </p:spTgt>
                                        </p:tgtEl>
                                      </p:cBhvr>
                                    </p:animEffect>
                                  </p:childTnLst>
                                </p:cTn>
                              </p:par>
                            </p:childTnLst>
                          </p:cTn>
                        </p:par>
                        <p:par>
                          <p:cTn id="25" fill="hold">
                            <p:stCondLst>
                              <p:cond delay="4500"/>
                            </p:stCondLst>
                            <p:childTnLst>
                              <p:par>
                                <p:cTn id="26" presetID="52" presetClass="entr" presetSubtype="0" fill="hold" nodeType="afterEffect">
                                  <p:stCondLst>
                                    <p:cond delay="250"/>
                                  </p:stCondLst>
                                  <p:childTnLst>
                                    <p:set>
                                      <p:cBhvr>
                                        <p:cTn id="27" dur="1" fill="hold">
                                          <p:stCondLst>
                                            <p:cond delay="0"/>
                                          </p:stCondLst>
                                        </p:cTn>
                                        <p:tgtEl>
                                          <p:spTgt spid="25603">
                                            <p:txEl>
                                              <p:pRg st="5" end="5"/>
                                            </p:txEl>
                                          </p:spTgt>
                                        </p:tgtEl>
                                        <p:attrNameLst>
                                          <p:attrName>style.visibility</p:attrName>
                                        </p:attrNameLst>
                                      </p:cBhvr>
                                      <p:to>
                                        <p:strVal val="visible"/>
                                      </p:to>
                                    </p:set>
                                    <p:animScale>
                                      <p:cBhvr>
                                        <p:cTn id="28" dur="1000" decel="50000" fill="hold">
                                          <p:stCondLst>
                                            <p:cond delay="0"/>
                                          </p:stCondLst>
                                        </p:cTn>
                                        <p:tgtEl>
                                          <p:spTgt spid="2560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5603">
                                            <p:txEl>
                                              <p:pRg st="5" end="5"/>
                                            </p:txEl>
                                          </p:spTgt>
                                        </p:tgtEl>
                                        <p:attrNameLst>
                                          <p:attrName>ppt_x</p:attrName>
                                          <p:attrName>ppt_y</p:attrName>
                                        </p:attrNameLst>
                                      </p:cBhvr>
                                    </p:animMotion>
                                    <p:animEffect transition="in" filter="fade">
                                      <p:cBhvr>
                                        <p:cTn id="30" dur="1000"/>
                                        <p:tgtEl>
                                          <p:spTgt spid="25603">
                                            <p:txEl>
                                              <p:pRg st="5" end="5"/>
                                            </p:txEl>
                                          </p:spTgt>
                                        </p:tgtEl>
                                      </p:cBhvr>
                                    </p:animEffect>
                                  </p:childTnLst>
                                </p:cTn>
                              </p:par>
                            </p:childTnLst>
                          </p:cTn>
                        </p:par>
                        <p:par>
                          <p:cTn id="31" fill="hold">
                            <p:stCondLst>
                              <p:cond delay="5750"/>
                            </p:stCondLst>
                            <p:childTnLst>
                              <p:par>
                                <p:cTn id="32" presetID="52" presetClass="entr" presetSubtype="0" fill="hold" nodeType="afterEffect">
                                  <p:stCondLst>
                                    <p:cond delay="250"/>
                                  </p:stCondLst>
                                  <p:childTnLst>
                                    <p:set>
                                      <p:cBhvr>
                                        <p:cTn id="33" dur="1" fill="hold">
                                          <p:stCondLst>
                                            <p:cond delay="0"/>
                                          </p:stCondLst>
                                        </p:cTn>
                                        <p:tgtEl>
                                          <p:spTgt spid="25603">
                                            <p:txEl>
                                              <p:pRg st="6" end="6"/>
                                            </p:txEl>
                                          </p:spTgt>
                                        </p:tgtEl>
                                        <p:attrNameLst>
                                          <p:attrName>style.visibility</p:attrName>
                                        </p:attrNameLst>
                                      </p:cBhvr>
                                      <p:to>
                                        <p:strVal val="visible"/>
                                      </p:to>
                                    </p:set>
                                    <p:animScale>
                                      <p:cBhvr>
                                        <p:cTn id="34" dur="1000" decel="50000" fill="hold">
                                          <p:stCondLst>
                                            <p:cond delay="0"/>
                                          </p:stCondLst>
                                        </p:cTn>
                                        <p:tgtEl>
                                          <p:spTgt spid="2560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25603">
                                            <p:txEl>
                                              <p:pRg st="6" end="6"/>
                                            </p:txEl>
                                          </p:spTgt>
                                        </p:tgtEl>
                                        <p:attrNameLst>
                                          <p:attrName>ppt_x</p:attrName>
                                          <p:attrName>ppt_y</p:attrName>
                                        </p:attrNameLst>
                                      </p:cBhvr>
                                    </p:animMotion>
                                    <p:animEffect transition="in" filter="fade">
                                      <p:cBhvr>
                                        <p:cTn id="36" dur="10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kumimoji="1" lang="en-US" dirty="0"/>
              <a:t>Cell Delay Variation </a:t>
            </a:r>
            <a:br>
              <a:rPr kumimoji="1" lang="en-US" dirty="0"/>
            </a:br>
            <a:r>
              <a:rPr kumimoji="1" lang="en-US" dirty="0"/>
              <a:t>At The UNI</a:t>
            </a:r>
          </a:p>
        </p:txBody>
      </p:sp>
      <p:sp>
        <p:nvSpPr>
          <p:cNvPr id="26627" name="Rectangle 3"/>
          <p:cNvSpPr>
            <a:spLocks noGrp="1" noChangeArrowheads="1"/>
          </p:cNvSpPr>
          <p:nvPr>
            <p:ph type="body" idx="1"/>
          </p:nvPr>
        </p:nvSpPr>
        <p:spPr>
          <a:xfrm>
            <a:off x="533400" y="1524000"/>
            <a:ext cx="8229600" cy="4953000"/>
          </a:xfrm>
        </p:spPr>
        <p:txBody>
          <a:bodyPr/>
          <a:lstStyle/>
          <a:p>
            <a:pPr eaLnBrk="1" hangingPunct="1">
              <a:buNone/>
            </a:pPr>
            <a:endParaRPr kumimoji="1" lang="en-US" dirty="0" smtClean="0"/>
          </a:p>
          <a:p>
            <a:pPr lvl="1" eaLnBrk="1" hangingPunct="1"/>
            <a:endParaRPr kumimoji="1" lang="en-US" dirty="0">
              <a:ea typeface="ＭＳ Ｐゴシック" pitchFamily="32" charset="-128"/>
            </a:endParaRPr>
          </a:p>
          <a:p>
            <a:pPr eaLnBrk="1" hangingPunct="1"/>
            <a:endParaRPr kumimoji="1" lang="en-US" dirty="0"/>
          </a:p>
          <a:p>
            <a:pPr eaLnBrk="1" hangingPunct="1"/>
            <a:endParaRPr kumimoji="1" lang="en-US" dirty="0"/>
          </a:p>
          <a:p>
            <a:pPr eaLnBrk="1" hangingPunct="1"/>
            <a:endParaRPr kumimoji="1" lang="en-US" dirty="0"/>
          </a:p>
          <a:p>
            <a:pPr eaLnBrk="1" hangingPunct="1"/>
            <a:endParaRPr kumimoji="1" lang="en-US" dirty="0"/>
          </a:p>
          <a:p>
            <a:pPr eaLnBrk="1" hangingPunct="1"/>
            <a:endParaRPr kumimoji="1" lang="en-US" dirty="0" smtClean="0"/>
          </a:p>
          <a:p>
            <a:pPr algn="r" eaLnBrk="1" hangingPunct="1"/>
            <a:r>
              <a:rPr kumimoji="1" lang="en-US" dirty="0" smtClean="0"/>
              <a:t> cannot predict these delays</a:t>
            </a:r>
          </a:p>
          <a:p>
            <a:pPr lvl="1" eaLnBrk="1" hangingPunct="1"/>
            <a:endParaRPr kumimoji="1" lang="en-US" dirty="0">
              <a:ea typeface="ＭＳ Ｐゴシック" pitchFamily="32" charset="-128"/>
            </a:endParaRPr>
          </a:p>
        </p:txBody>
      </p:sp>
      <p:graphicFrame>
        <p:nvGraphicFramePr>
          <p:cNvPr id="2" name="Diagram 1"/>
          <p:cNvGraphicFramePr/>
          <p:nvPr/>
        </p:nvGraphicFramePr>
        <p:xfrm>
          <a:off x="381000" y="2057400"/>
          <a:ext cx="8458200" cy="2971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1000" fill="hold"/>
                                        <p:tgtEl>
                                          <p:spTgt spid="26627">
                                            <p:txEl>
                                              <p:pRg st="7" end="7"/>
                                            </p:txEl>
                                          </p:spTgt>
                                        </p:tgtEl>
                                        <p:attrNameLst>
                                          <p:attrName>style.color</p:attrName>
                                        </p:attrNameLst>
                                      </p:cBhvr>
                                      <p:to>
                                        <p:clrVal>
                                          <a:schemeClr val="tx1"/>
                                        </p:clrVal>
                                      </p:to>
                                    </p:set>
                                    <p:set>
                                      <p:cBhvr>
                                        <p:cTn id="7" dur="1000" fill="hold"/>
                                        <p:tgtEl>
                                          <p:spTgt spid="26627">
                                            <p:txEl>
                                              <p:pRg st="7" end="7"/>
                                            </p:txEl>
                                          </p:spTgt>
                                        </p:tgtEl>
                                        <p:attrNameLst>
                                          <p:attrName>fillcolor</p:attrName>
                                        </p:attrNameLst>
                                      </p:cBhvr>
                                      <p:to>
                                        <p:clrVal>
                                          <a:schemeClr val="tx1"/>
                                        </p:clrVal>
                                      </p:to>
                                    </p:set>
                                    <p:set>
                                      <p:cBhvr>
                                        <p:cTn id="8" dur="1000" fill="hold"/>
                                        <p:tgtEl>
                                          <p:spTgt spid="2662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kumimoji="1" lang="en-US" dirty="0"/>
              <a:t>Origins of Cell Delay Variation</a:t>
            </a:r>
          </a:p>
        </p:txBody>
      </p:sp>
      <p:pic>
        <p:nvPicPr>
          <p:cNvPr id="24579" name="Picture 6" descr="Cell Delay Variation                                           002828B9  Mnementh                      BEAE7A2F:"/>
          <p:cNvPicPr>
            <a:picLocks noChangeAspect="1" noChangeArrowheads="1"/>
          </p:cNvPicPr>
          <p:nvPr/>
        </p:nvPicPr>
        <p:blipFill>
          <a:blip r:embed="rId3">
            <a:lum bright="-18000" contrast="42000"/>
          </a:blip>
          <a:srcRect l="3580" t="4633" r="3580" b="13898"/>
          <a:stretch>
            <a:fillRect/>
          </a:stretch>
        </p:blipFill>
        <p:spPr bwMode="auto">
          <a:xfrm>
            <a:off x="896938" y="1506538"/>
            <a:ext cx="7469187" cy="506571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kumimoji="1" lang="en-US" dirty="0"/>
              <a:t>Traffic and Congestion </a:t>
            </a:r>
            <a:br>
              <a:rPr kumimoji="1" lang="en-US" dirty="0"/>
            </a:br>
            <a:r>
              <a:rPr kumimoji="1" lang="en-US" dirty="0"/>
              <a:t>Control Framework</a:t>
            </a:r>
          </a:p>
        </p:txBody>
      </p:sp>
      <p:sp>
        <p:nvSpPr>
          <p:cNvPr id="28675" name="Rectangle 3"/>
          <p:cNvSpPr>
            <a:spLocks noGrp="1" noChangeArrowheads="1"/>
          </p:cNvSpPr>
          <p:nvPr>
            <p:ph type="body" idx="1"/>
          </p:nvPr>
        </p:nvSpPr>
        <p:spPr>
          <a:xfrm>
            <a:off x="457200" y="2133600"/>
            <a:ext cx="8229600" cy="4454525"/>
          </a:xfrm>
        </p:spPr>
        <p:txBody>
          <a:bodyPr/>
          <a:lstStyle/>
          <a:p>
            <a:pPr eaLnBrk="1" hangingPunct="1">
              <a:lnSpc>
                <a:spcPct val="90000"/>
              </a:lnSpc>
            </a:pPr>
            <a:r>
              <a:rPr kumimoji="1" lang="en-US" dirty="0"/>
              <a:t>ATM layer traffic and congestion control should support QoS classes for all foreseeable network services</a:t>
            </a:r>
          </a:p>
          <a:p>
            <a:pPr eaLnBrk="1" hangingPunct="1">
              <a:lnSpc>
                <a:spcPct val="90000"/>
              </a:lnSpc>
            </a:pPr>
            <a:r>
              <a:rPr kumimoji="1" lang="en-US" dirty="0"/>
              <a:t>should not rely on AAL protocols that are network specific, nor on higher level application specific protocols</a:t>
            </a:r>
          </a:p>
          <a:p>
            <a:pPr eaLnBrk="1" hangingPunct="1">
              <a:lnSpc>
                <a:spcPct val="90000"/>
              </a:lnSpc>
            </a:pPr>
            <a:r>
              <a:rPr kumimoji="1" lang="en-US" dirty="0"/>
              <a:t>should minimize network and end to end system complexity</a:t>
            </a:r>
          </a:p>
          <a:p>
            <a:pPr eaLnBrk="1" hangingPunct="1">
              <a:lnSpc>
                <a:spcPct val="90000"/>
              </a:lnSpc>
            </a:pPr>
            <a:endParaRPr kumimoji="1"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39825"/>
          </a:xfrm>
        </p:spPr>
        <p:txBody>
          <a:bodyPr/>
          <a:lstStyle/>
          <a:p>
            <a:r>
              <a:rPr lang="en-US" dirty="0" smtClean="0"/>
              <a:t>Traffic Control and Congestion Control Functions</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a:p>
        </p:txBody>
      </p:sp>
      <p:graphicFrame>
        <p:nvGraphicFramePr>
          <p:cNvPr id="107522" name="Object 2"/>
          <p:cNvGraphicFramePr>
            <a:graphicFrameLocks noChangeAspect="1"/>
          </p:cNvGraphicFramePr>
          <p:nvPr/>
        </p:nvGraphicFramePr>
        <p:xfrm>
          <a:off x="457199" y="1676400"/>
          <a:ext cx="8378907" cy="4800600"/>
        </p:xfrm>
        <a:graphic>
          <a:graphicData uri="http://schemas.openxmlformats.org/presentationml/2006/ole">
            <p:oleObj spid="_x0000_s107522" name="Document" r:id="rId4" imgW="6007100" imgH="3441700" progId="Word.Document.12">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703387"/>
          </a:xfrm>
        </p:spPr>
        <p:txBody>
          <a:bodyPr/>
          <a:lstStyle/>
          <a:p>
            <a:pPr eaLnBrk="1" hangingPunct="1">
              <a:defRPr/>
            </a:pPr>
            <a:r>
              <a:rPr lang="en-US" dirty="0" smtClean="0"/>
              <a:t>Traffic Management and Congestion Control Techniques</a:t>
            </a:r>
            <a:endParaRPr lang="en-US" dirty="0"/>
          </a:p>
        </p:txBody>
      </p:sp>
      <p:sp>
        <p:nvSpPr>
          <p:cNvPr id="3" name="Content Placeholder 2"/>
          <p:cNvSpPr>
            <a:spLocks noGrp="1"/>
          </p:cNvSpPr>
          <p:nvPr>
            <p:ph idx="1"/>
          </p:nvPr>
        </p:nvSpPr>
        <p:spPr>
          <a:xfrm>
            <a:off x="457200" y="2403475"/>
            <a:ext cx="8229600" cy="4454525"/>
          </a:xfrm>
        </p:spPr>
        <p:txBody>
          <a:bodyPr/>
          <a:lstStyle/>
          <a:p>
            <a:pPr lvl="1" eaLnBrk="1" hangingPunct="1">
              <a:buNone/>
              <a:defRPr/>
            </a:pPr>
            <a:endParaRPr lang="en-US" dirty="0" smtClean="0"/>
          </a:p>
          <a:p>
            <a:pPr lvl="1" eaLnBrk="1" hangingPunct="1">
              <a:buNone/>
              <a:defRPr/>
            </a:pPr>
            <a:endParaRPr lang="en-US" dirty="0" smtClean="0"/>
          </a:p>
          <a:p>
            <a:pPr lvl="1" eaLnBrk="1" hangingPunct="1">
              <a:buFont typeface="Wingdings" pitchFamily="-110" charset="2"/>
              <a:buChar char="l"/>
              <a:defRPr/>
            </a:pPr>
            <a:endParaRPr lang="en-US" dirty="0" smtClean="0"/>
          </a:p>
          <a:p>
            <a:pPr lvl="1" eaLnBrk="1" hangingPunct="1">
              <a:buFont typeface="Wingdings" pitchFamily="-110" charset="2"/>
              <a:buChar char="l"/>
              <a:defRPr/>
            </a:pPr>
            <a:r>
              <a:rPr lang="en-US" dirty="0" smtClean="0"/>
              <a:t>r</a:t>
            </a:r>
            <a:r>
              <a:rPr lang="en-US" dirty="0" smtClean="0"/>
              <a:t>esource </a:t>
            </a:r>
            <a:r>
              <a:rPr lang="en-US" dirty="0" smtClean="0"/>
              <a:t>management using virtual paths</a:t>
            </a:r>
            <a:endParaRPr lang="en-US" dirty="0" smtClean="0"/>
          </a:p>
          <a:p>
            <a:pPr lvl="1" eaLnBrk="1" hangingPunct="1">
              <a:buFont typeface="Wingdings" pitchFamily="-110" charset="2"/>
              <a:buChar char="l"/>
              <a:defRPr/>
            </a:pPr>
            <a:r>
              <a:rPr lang="en-US" dirty="0" smtClean="0"/>
              <a:t>c</a:t>
            </a:r>
            <a:r>
              <a:rPr lang="en-US" dirty="0" smtClean="0"/>
              <a:t>onnection </a:t>
            </a:r>
            <a:r>
              <a:rPr lang="en-US" dirty="0" smtClean="0"/>
              <a:t>admission control</a:t>
            </a:r>
            <a:endParaRPr lang="en-US" dirty="0" smtClean="0"/>
          </a:p>
          <a:p>
            <a:pPr lvl="1" eaLnBrk="1" hangingPunct="1">
              <a:buFont typeface="Wingdings" pitchFamily="-110" charset="2"/>
              <a:buChar char="l"/>
              <a:defRPr/>
            </a:pPr>
            <a:r>
              <a:rPr lang="en-US" dirty="0" smtClean="0"/>
              <a:t>u</a:t>
            </a:r>
            <a:r>
              <a:rPr lang="en-US" dirty="0" smtClean="0"/>
              <a:t>sage </a:t>
            </a:r>
            <a:r>
              <a:rPr lang="en-US" dirty="0" smtClean="0"/>
              <a:t>parameter control</a:t>
            </a:r>
            <a:endParaRPr lang="en-US" dirty="0" smtClean="0"/>
          </a:p>
          <a:p>
            <a:pPr lvl="1" eaLnBrk="1" hangingPunct="1">
              <a:buFont typeface="Wingdings" pitchFamily="-110" charset="2"/>
              <a:buChar char="l"/>
              <a:defRPr/>
            </a:pPr>
            <a:r>
              <a:rPr lang="en-US" dirty="0" smtClean="0"/>
              <a:t>s</a:t>
            </a:r>
            <a:r>
              <a:rPr lang="en-US" dirty="0" smtClean="0"/>
              <a:t>elective </a:t>
            </a:r>
            <a:r>
              <a:rPr lang="en-US" dirty="0" smtClean="0"/>
              <a:t>cell discard</a:t>
            </a:r>
            <a:endParaRPr lang="en-US" dirty="0" smtClean="0"/>
          </a:p>
          <a:p>
            <a:pPr lvl="1" eaLnBrk="1" hangingPunct="1">
              <a:buFont typeface="Wingdings" pitchFamily="-110" charset="2"/>
              <a:buChar char="l"/>
              <a:defRPr/>
            </a:pPr>
            <a:r>
              <a:rPr lang="en-US" dirty="0" smtClean="0"/>
              <a:t>traffic </a:t>
            </a:r>
            <a:r>
              <a:rPr lang="en-US" dirty="0" smtClean="0"/>
              <a:t>shaping</a:t>
            </a:r>
            <a:endParaRPr lang="en-US" dirty="0"/>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733800" y="2133600"/>
            <a:ext cx="1676400" cy="1828800"/>
          </a:xfrm>
          <a:prstGeom prst="rect">
            <a:avLst/>
          </a:prstGeom>
        </p:spPr>
      </p:pic>
      <p:sp>
        <p:nvSpPr>
          <p:cNvPr id="7" name="Pentagon 6"/>
          <p:cNvSpPr/>
          <p:nvPr/>
        </p:nvSpPr>
        <p:spPr bwMode="auto">
          <a:xfrm>
            <a:off x="457200" y="2514600"/>
            <a:ext cx="2514600" cy="1143000"/>
          </a:xfrm>
          <a:prstGeom prst="homePlate">
            <a:avLst/>
          </a:prstGeom>
          <a:noFill/>
          <a:ln w="9525" cap="flat" cmpd="sng" algn="ctr">
            <a:solidFill>
              <a:schemeClr val="tx1"/>
            </a:solidFill>
            <a:prstDash val="solid"/>
            <a:round/>
            <a:headEnd type="none" w="med" len="med"/>
            <a:tailEnd type="none" w="med" len="med"/>
          </a:ln>
          <a:effectLst/>
        </p:spPr>
      </p:sp>
      <p:sp>
        <p:nvSpPr>
          <p:cNvPr id="9" name="TextBox 8"/>
          <p:cNvSpPr txBox="1"/>
          <p:nvPr/>
        </p:nvSpPr>
        <p:spPr>
          <a:xfrm>
            <a:off x="457200" y="2514601"/>
            <a:ext cx="2021231" cy="1323439"/>
          </a:xfrm>
          <a:prstGeom prst="rect">
            <a:avLst/>
          </a:prstGeom>
          <a:noFill/>
        </p:spPr>
        <p:txBody>
          <a:bodyPr wrap="square" rtlCol="0">
            <a:spAutoFit/>
          </a:bodyPr>
          <a:lstStyle/>
          <a:p>
            <a:r>
              <a:rPr lang="en-US" sz="2800" dirty="0" smtClean="0">
                <a:effectLst>
                  <a:outerShdw blurRad="38100" dist="38100" dir="2700000" algn="tl">
                    <a:srgbClr val="000000"/>
                  </a:outerShdw>
                </a:effectLst>
                <a:latin typeface="+mn-lt"/>
                <a:ea typeface="ＭＳ Ｐゴシック" pitchFamily="-110" charset="-128"/>
                <a:cs typeface="ＭＳ Ｐゴシック" pitchFamily="32" charset="-128"/>
              </a:rPr>
              <a:t>ATM traffic </a:t>
            </a:r>
          </a:p>
          <a:p>
            <a:r>
              <a:rPr lang="en-US" sz="2800" dirty="0" smtClean="0">
                <a:effectLst>
                  <a:outerShdw blurRad="38100" dist="38100" dir="2700000" algn="tl">
                    <a:srgbClr val="000000"/>
                  </a:outerShdw>
                </a:effectLst>
                <a:latin typeface="+mn-lt"/>
                <a:ea typeface="ＭＳ Ｐゴシック" pitchFamily="-110" charset="-128"/>
                <a:cs typeface="ＭＳ Ｐゴシック" pitchFamily="32" charset="-128"/>
              </a:rPr>
              <a:t>techniques: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nodeType="after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par>
                          <p:cTn id="8" fill="hold">
                            <p:stCondLst>
                              <p:cond delay="1000"/>
                            </p:stCondLst>
                            <p:childTnLst>
                              <p:par>
                                <p:cTn id="9" presetID="26" presetClass="emph" presetSubtype="0" repeatCount="2000" fill="hold" nodeType="afterEffect">
                                  <p:stCondLst>
                                    <p:cond delay="0"/>
                                  </p:stCondLst>
                                  <p:childTnLst>
                                    <p:animEffect transition="out" filter="fade">
                                      <p:cBhvr>
                                        <p:cTn id="10" dur="500" tmFilter="0, 0; .2, .5; .8, .5; 1, 0"/>
                                        <p:tgtEl>
                                          <p:spTgt spid="3">
                                            <p:txEl>
                                              <p:pRg st="4" end="4"/>
                                            </p:txEl>
                                          </p:spTgt>
                                        </p:tgtEl>
                                      </p:cBhvr>
                                    </p:animEffect>
                                    <p:animScale>
                                      <p:cBhvr>
                                        <p:cTn id="11" dur="250" autoRev="1" fill="hold"/>
                                        <p:tgtEl>
                                          <p:spTgt spid="3">
                                            <p:txEl>
                                              <p:pRg st="4" end="4"/>
                                            </p:txEl>
                                          </p:spTgt>
                                        </p:tgtEl>
                                      </p:cBhvr>
                                      <p:by x="105000" y="105000"/>
                                    </p:animScale>
                                  </p:childTnLst>
                                </p:cTn>
                              </p:par>
                            </p:childTnLst>
                          </p:cTn>
                        </p:par>
                        <p:par>
                          <p:cTn id="12" fill="hold">
                            <p:stCondLst>
                              <p:cond delay="2000"/>
                            </p:stCondLst>
                            <p:childTnLst>
                              <p:par>
                                <p:cTn id="13" presetID="26" presetClass="emph" presetSubtype="0" repeatCount="2000" fill="hold" nodeType="afterEffect">
                                  <p:stCondLst>
                                    <p:cond delay="0"/>
                                  </p:stCondLst>
                                  <p:childTnLst>
                                    <p:animEffect transition="out" filter="fade">
                                      <p:cBhvr>
                                        <p:cTn id="14" dur="500" tmFilter="0, 0; .2, .5; .8, .5; 1, 0"/>
                                        <p:tgtEl>
                                          <p:spTgt spid="3">
                                            <p:txEl>
                                              <p:pRg st="5" end="5"/>
                                            </p:txEl>
                                          </p:spTgt>
                                        </p:tgtEl>
                                      </p:cBhvr>
                                    </p:animEffect>
                                    <p:animScale>
                                      <p:cBhvr>
                                        <p:cTn id="15" dur="250" autoRev="1" fill="hold"/>
                                        <p:tgtEl>
                                          <p:spTgt spid="3">
                                            <p:txEl>
                                              <p:pRg st="5" end="5"/>
                                            </p:txEl>
                                          </p:spTgt>
                                        </p:tgtEl>
                                      </p:cBhvr>
                                      <p:by x="105000" y="105000"/>
                                    </p:animScale>
                                  </p:childTnLst>
                                </p:cTn>
                              </p:par>
                            </p:childTnLst>
                          </p:cTn>
                        </p:par>
                        <p:par>
                          <p:cTn id="16" fill="hold">
                            <p:stCondLst>
                              <p:cond delay="3000"/>
                            </p:stCondLst>
                            <p:childTnLst>
                              <p:par>
                                <p:cTn id="17" presetID="26" presetClass="emph" presetSubtype="0" repeatCount="2000" fill="hold" nodeType="afterEffect">
                                  <p:stCondLst>
                                    <p:cond delay="0"/>
                                  </p:stCondLst>
                                  <p:childTnLst>
                                    <p:animEffect transition="out" filter="fade">
                                      <p:cBhvr>
                                        <p:cTn id="18" dur="500" tmFilter="0, 0; .2, .5; .8, .5; 1, 0"/>
                                        <p:tgtEl>
                                          <p:spTgt spid="3">
                                            <p:txEl>
                                              <p:pRg st="6" end="6"/>
                                            </p:txEl>
                                          </p:spTgt>
                                        </p:tgtEl>
                                      </p:cBhvr>
                                    </p:animEffect>
                                    <p:animScale>
                                      <p:cBhvr>
                                        <p:cTn id="19" dur="250" autoRev="1" fill="hold"/>
                                        <p:tgtEl>
                                          <p:spTgt spid="3">
                                            <p:txEl>
                                              <p:pRg st="6" end="6"/>
                                            </p:txEl>
                                          </p:spTgt>
                                        </p:tgtEl>
                                      </p:cBhvr>
                                      <p:by x="105000" y="105000"/>
                                    </p:animScale>
                                  </p:childTnLst>
                                </p:cTn>
                              </p:par>
                            </p:childTnLst>
                          </p:cTn>
                        </p:par>
                        <p:par>
                          <p:cTn id="20" fill="hold">
                            <p:stCondLst>
                              <p:cond delay="4000"/>
                            </p:stCondLst>
                            <p:childTnLst>
                              <p:par>
                                <p:cTn id="21" presetID="26" presetClass="emph" presetSubtype="0" repeatCount="2000" fill="hold" nodeType="afterEffect">
                                  <p:stCondLst>
                                    <p:cond delay="0"/>
                                  </p:stCondLst>
                                  <p:childTnLst>
                                    <p:animEffect transition="out" filter="fade">
                                      <p:cBhvr>
                                        <p:cTn id="22" dur="500" tmFilter="0, 0; .2, .5; .8, .5; 1, 0"/>
                                        <p:tgtEl>
                                          <p:spTgt spid="3">
                                            <p:txEl>
                                              <p:pRg st="7" end="7"/>
                                            </p:txEl>
                                          </p:spTgt>
                                        </p:tgtEl>
                                      </p:cBhvr>
                                    </p:animEffect>
                                    <p:animScale>
                                      <p:cBhvr>
                                        <p:cTn id="23" dur="250" autoRev="1" fill="hold"/>
                                        <p:tgtEl>
                                          <p:spTgt spid="3">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kumimoji="1" lang="en-US" dirty="0"/>
              <a:t>Resource Management Using Virtual Paths</a:t>
            </a:r>
          </a:p>
        </p:txBody>
      </p:sp>
      <p:sp>
        <p:nvSpPr>
          <p:cNvPr id="31747" name="Rectangle 3"/>
          <p:cNvSpPr>
            <a:spLocks noGrp="1" noChangeArrowheads="1"/>
          </p:cNvSpPr>
          <p:nvPr>
            <p:ph sz="half" idx="1"/>
          </p:nvPr>
        </p:nvSpPr>
        <p:spPr/>
        <p:txBody>
          <a:bodyPr/>
          <a:lstStyle/>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pPr>
            <a:endParaRPr kumimoji="1" lang="en-US" dirty="0"/>
          </a:p>
          <a:p>
            <a:pPr eaLnBrk="1" hangingPunct="1">
              <a:lnSpc>
                <a:spcPct val="90000"/>
              </a:lnSpc>
              <a:buFont typeface="Wingdings" pitchFamily="32" charset="2"/>
              <a:buNone/>
            </a:pPr>
            <a:endParaRPr kumimoji="1" lang="en-US" dirty="0"/>
          </a:p>
          <a:p>
            <a:pPr lvl="1" eaLnBrk="1" hangingPunct="1">
              <a:lnSpc>
                <a:spcPct val="90000"/>
              </a:lnSpc>
            </a:pPr>
            <a:endParaRPr kumimoji="1" lang="en-US" dirty="0">
              <a:ea typeface="ＭＳ Ｐゴシック" pitchFamily="32" charset="-128"/>
            </a:endParaRPr>
          </a:p>
        </p:txBody>
      </p:sp>
      <p:sp>
        <p:nvSpPr>
          <p:cNvPr id="4" name="Content Placeholder 3"/>
          <p:cNvSpPr>
            <a:spLocks noGrp="1"/>
          </p:cNvSpPr>
          <p:nvPr>
            <p:ph sz="half" idx="2"/>
          </p:nvPr>
        </p:nvSpPr>
        <p:spPr>
          <a:xfrm>
            <a:off x="4953000" y="1676400"/>
            <a:ext cx="3733800" cy="4454525"/>
          </a:xfrm>
        </p:spPr>
        <p:txBody>
          <a:bodyPr/>
          <a:lstStyle/>
          <a:p>
            <a:pPr eaLnBrk="1" hangingPunct="1">
              <a:lnSpc>
                <a:spcPct val="90000"/>
              </a:lnSpc>
            </a:pPr>
            <a:endParaRPr kumimoji="1" lang="en-US" dirty="0"/>
          </a:p>
          <a:p>
            <a:pPr eaLnBrk="1" hangingPunct="1">
              <a:lnSpc>
                <a:spcPct val="90000"/>
              </a:lnSpc>
            </a:pPr>
            <a:r>
              <a:rPr kumimoji="1" lang="en-US" dirty="0"/>
              <a:t>QoS parameters concerned with are:</a:t>
            </a:r>
          </a:p>
          <a:p>
            <a:pPr lvl="1" eaLnBrk="1" hangingPunct="1">
              <a:lnSpc>
                <a:spcPct val="90000"/>
              </a:lnSpc>
            </a:pPr>
            <a:r>
              <a:rPr kumimoji="1" lang="en-US" dirty="0">
                <a:ea typeface="ＭＳ Ｐゴシック" pitchFamily="32" charset="-128"/>
              </a:rPr>
              <a:t>cell loss ratio</a:t>
            </a:r>
          </a:p>
          <a:p>
            <a:pPr lvl="1" eaLnBrk="1" hangingPunct="1">
              <a:lnSpc>
                <a:spcPct val="90000"/>
              </a:lnSpc>
            </a:pPr>
            <a:r>
              <a:rPr kumimoji="1" lang="en-US" dirty="0">
                <a:ea typeface="ＭＳ Ｐゴシック" pitchFamily="32" charset="-128"/>
              </a:rPr>
              <a:t>cell transfer delay</a:t>
            </a:r>
          </a:p>
          <a:p>
            <a:pPr lvl="1" eaLnBrk="1" hangingPunct="1">
              <a:lnSpc>
                <a:spcPct val="90000"/>
              </a:lnSpc>
            </a:pPr>
            <a:r>
              <a:rPr kumimoji="1" lang="en-US" dirty="0">
                <a:ea typeface="ＭＳ Ｐゴシック" pitchFamily="32" charset="-128"/>
              </a:rPr>
              <a:t>cell delay variation</a:t>
            </a:r>
          </a:p>
          <a:p>
            <a:pPr eaLnBrk="1" hangingPunct="1"/>
            <a:endParaRPr lang="en-US" dirty="0"/>
          </a:p>
        </p:txBody>
      </p:sp>
      <p:graphicFrame>
        <p:nvGraphicFramePr>
          <p:cNvPr id="3" name="Diagram 2"/>
          <p:cNvGraphicFramePr/>
          <p:nvPr/>
        </p:nvGraphicFramePr>
        <p:xfrm>
          <a:off x="152400" y="1752600"/>
          <a:ext cx="4787537"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kumimoji="1" lang="en-US" dirty="0"/>
              <a:t>Configuration of </a:t>
            </a:r>
            <a:br>
              <a:rPr kumimoji="1" lang="en-US" dirty="0"/>
            </a:br>
            <a:r>
              <a:rPr kumimoji="1" lang="en-US" dirty="0"/>
              <a:t>VCCs and VPCs</a:t>
            </a:r>
          </a:p>
        </p:txBody>
      </p:sp>
      <p:pic>
        <p:nvPicPr>
          <p:cNvPr id="29699" name="Picture 6" descr="VPC-VCC                                                        002828B9  Mnementh                      BEAE7A2F:"/>
          <p:cNvPicPr>
            <a:picLocks noChangeAspect="1" noChangeArrowheads="1"/>
          </p:cNvPicPr>
          <p:nvPr/>
        </p:nvPicPr>
        <p:blipFill>
          <a:blip r:embed="rId3">
            <a:lum/>
          </a:blip>
          <a:srcRect l="7159" t="4633" r="7159" b="16214"/>
          <a:stretch>
            <a:fillRect/>
          </a:stretch>
        </p:blipFill>
        <p:spPr bwMode="auto">
          <a:xfrm>
            <a:off x="1219200" y="1752600"/>
            <a:ext cx="6891338" cy="49212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kumimoji="1" lang="en-US" dirty="0"/>
              <a:t>Allocating VCCs within VPC</a:t>
            </a:r>
          </a:p>
        </p:txBody>
      </p:sp>
      <p:sp>
        <p:nvSpPr>
          <p:cNvPr id="33795" name="Rectangle 3"/>
          <p:cNvSpPr>
            <a:spLocks noGrp="1" noChangeArrowheads="1"/>
          </p:cNvSpPr>
          <p:nvPr>
            <p:ph type="body" idx="1"/>
          </p:nvPr>
        </p:nvSpPr>
        <p:spPr>
          <a:xfrm>
            <a:off x="457200" y="1676400"/>
            <a:ext cx="8229600" cy="4876800"/>
          </a:xfrm>
        </p:spPr>
        <p:txBody>
          <a:bodyPr/>
          <a:lstStyle/>
          <a:p>
            <a:pPr eaLnBrk="1" hangingPunct="1">
              <a:lnSpc>
                <a:spcPct val="90000"/>
              </a:lnSpc>
              <a:buFont typeface="Wingdings" pitchFamily="-110" charset="2"/>
              <a:buChar char="Ø"/>
              <a:defRPr/>
            </a:pPr>
            <a:r>
              <a:rPr kumimoji="1" lang="en-US" dirty="0"/>
              <a:t>all VCCs within VPC should experience similar network performance</a:t>
            </a:r>
          </a:p>
          <a:p>
            <a:pPr eaLnBrk="1" hangingPunct="1">
              <a:lnSpc>
                <a:spcPct val="90000"/>
              </a:lnSpc>
              <a:buFont typeface="Wingdings" pitchFamily="-110" charset="2"/>
              <a:buChar char="Ø"/>
              <a:defRPr/>
            </a:pPr>
            <a:r>
              <a:rPr kumimoji="1" lang="en-US" dirty="0"/>
              <a:t>options for allocation</a:t>
            </a:r>
            <a:r>
              <a:rPr kumimoji="1" lang="en-US" dirty="0" smtClean="0"/>
              <a:t>:</a:t>
            </a:r>
            <a:endParaRPr kumimoji="1" lang="en-US" dirty="0"/>
          </a:p>
        </p:txBody>
      </p:sp>
      <p:graphicFrame>
        <p:nvGraphicFramePr>
          <p:cNvPr id="2" name="Diagram 1"/>
          <p:cNvGraphicFramePr/>
          <p:nvPr/>
        </p:nvGraphicFramePr>
        <p:xfrm>
          <a:off x="533400" y="3124200"/>
          <a:ext cx="8153400" cy="3606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kumimoji="1" lang="en-US" dirty="0"/>
              <a:t>Connection Admission Control</a:t>
            </a:r>
          </a:p>
        </p:txBody>
      </p:sp>
      <p:sp>
        <p:nvSpPr>
          <p:cNvPr id="34819" name="Rectangle 3"/>
          <p:cNvSpPr>
            <a:spLocks noGrp="1" noChangeArrowheads="1"/>
          </p:cNvSpPr>
          <p:nvPr>
            <p:ph type="body" idx="1"/>
          </p:nvPr>
        </p:nvSpPr>
        <p:spPr/>
        <p:txBody>
          <a:bodyPr/>
          <a:lstStyle/>
          <a:p>
            <a:pPr eaLnBrk="1" hangingPunct="1">
              <a:lnSpc>
                <a:spcPct val="90000"/>
              </a:lnSpc>
              <a:buFont typeface="Wingdings" pitchFamily="-110" charset="2"/>
              <a:buChar char="Ø"/>
              <a:defRPr/>
            </a:pPr>
            <a:r>
              <a:rPr kumimoji="1" lang="en-US" sz="2800" dirty="0"/>
              <a:t>first line of defense</a:t>
            </a:r>
          </a:p>
          <a:p>
            <a:pPr eaLnBrk="1" hangingPunct="1">
              <a:lnSpc>
                <a:spcPct val="90000"/>
              </a:lnSpc>
              <a:buFont typeface="Wingdings" pitchFamily="-110" charset="2"/>
              <a:buChar char="Ø"/>
              <a:defRPr/>
            </a:pPr>
            <a:r>
              <a:rPr kumimoji="1" lang="en-US" sz="2800" dirty="0"/>
              <a:t>user specifies traffic characteristics for new connection (VCC or VPC) by selecting a QoS</a:t>
            </a:r>
          </a:p>
          <a:p>
            <a:pPr eaLnBrk="1" hangingPunct="1">
              <a:lnSpc>
                <a:spcPct val="90000"/>
              </a:lnSpc>
              <a:buFont typeface="Wingdings" pitchFamily="-110" charset="2"/>
              <a:buChar char="Ø"/>
              <a:defRPr/>
            </a:pPr>
            <a:r>
              <a:rPr kumimoji="1" lang="en-US" sz="2800" dirty="0"/>
              <a:t>network accepts connection only if it can meet the </a:t>
            </a:r>
            <a:r>
              <a:rPr kumimoji="1" lang="en-US" sz="2800" dirty="0" smtClean="0"/>
              <a:t>demand and maintain QoS</a:t>
            </a:r>
          </a:p>
        </p:txBody>
      </p:sp>
      <p:graphicFrame>
        <p:nvGraphicFramePr>
          <p:cNvPr id="3" name="Diagram 2"/>
          <p:cNvGraphicFramePr/>
          <p:nvPr/>
        </p:nvGraphicFramePr>
        <p:xfrm>
          <a:off x="990600" y="3962400"/>
          <a:ext cx="7010400" cy="2767148"/>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a:t>What Is Congestion?</a:t>
            </a:r>
          </a:p>
        </p:txBody>
      </p:sp>
      <p:sp>
        <p:nvSpPr>
          <p:cNvPr id="5123" name="Rectangle 3"/>
          <p:cNvSpPr>
            <a:spLocks noGrp="1" noChangeArrowheads="1"/>
          </p:cNvSpPr>
          <p:nvPr>
            <p:ph type="body" idx="1"/>
          </p:nvPr>
        </p:nvSpPr>
        <p:spPr>
          <a:xfrm>
            <a:off x="457200" y="1676400"/>
            <a:ext cx="8229600" cy="4953000"/>
          </a:xfrm>
        </p:spPr>
        <p:txBody>
          <a:bodyPr/>
          <a:lstStyle/>
          <a:p>
            <a:pPr eaLnBrk="1" hangingPunct="1">
              <a:buFont typeface="Wingdings" pitchFamily="-110" charset="2"/>
              <a:buChar char="Ø"/>
              <a:defRPr/>
            </a:pPr>
            <a:r>
              <a:rPr kumimoji="1" lang="en-US" sz="2800" dirty="0"/>
              <a:t>congestion occurs when the </a:t>
            </a:r>
            <a:r>
              <a:rPr kumimoji="1" lang="en-US" sz="2800" dirty="0" smtClean="0"/>
              <a:t>number </a:t>
            </a:r>
            <a:r>
              <a:rPr kumimoji="1" lang="en-US" sz="2800" dirty="0"/>
              <a:t>of packets being transmitted through the network approaches the packet handling capacity of the network</a:t>
            </a:r>
            <a:endParaRPr kumimoji="1" lang="en-US" sz="2800" dirty="0" smtClean="0"/>
          </a:p>
          <a:p>
            <a:pPr eaLnBrk="1" hangingPunct="1">
              <a:buFont typeface="Wingdings" pitchFamily="-110" charset="2"/>
              <a:buChar char="Ø"/>
              <a:defRPr/>
            </a:pPr>
            <a:r>
              <a:rPr kumimoji="1" lang="en-US" sz="2800" dirty="0"/>
              <a:t>o</a:t>
            </a:r>
            <a:r>
              <a:rPr kumimoji="1" lang="en-US" sz="2800" dirty="0" smtClean="0"/>
              <a:t>bjective of congestion </a:t>
            </a:r>
            <a:r>
              <a:rPr kumimoji="1" lang="en-US" sz="2800" dirty="0"/>
              <a:t>control</a:t>
            </a:r>
            <a:r>
              <a:rPr kumimoji="1" lang="en-US" sz="2800" dirty="0" smtClean="0"/>
              <a:t> </a:t>
            </a:r>
            <a:r>
              <a:rPr kumimoji="1" lang="en-US" sz="2800" dirty="0"/>
              <a:t>i</a:t>
            </a:r>
            <a:r>
              <a:rPr kumimoji="1" lang="en-US" sz="2800" dirty="0" smtClean="0"/>
              <a:t>s </a:t>
            </a:r>
            <a:r>
              <a:rPr kumimoji="1" lang="en-US" sz="2800" dirty="0"/>
              <a:t>to keep</a:t>
            </a:r>
            <a:r>
              <a:rPr kumimoji="1" lang="en-US" sz="2800" dirty="0" smtClean="0"/>
              <a:t> the number </a:t>
            </a:r>
            <a:r>
              <a:rPr kumimoji="1" lang="en-US" sz="2800" dirty="0"/>
              <a:t>of packets below a level at which performance falls off dramatically</a:t>
            </a:r>
          </a:p>
          <a:p>
            <a:pPr eaLnBrk="1" hangingPunct="1">
              <a:buFont typeface="Wingdings" pitchFamily="-110" charset="2"/>
              <a:buChar char="Ø"/>
              <a:defRPr/>
            </a:pPr>
            <a:r>
              <a:rPr kumimoji="1" lang="en-US" sz="2800" dirty="0"/>
              <a:t>a data network is a network of queues</a:t>
            </a:r>
          </a:p>
          <a:p>
            <a:pPr eaLnBrk="1" hangingPunct="1">
              <a:buFont typeface="Wingdings" pitchFamily="-110" charset="2"/>
              <a:buChar char="Ø"/>
              <a:defRPr/>
            </a:pPr>
            <a:r>
              <a:rPr kumimoji="1" lang="en-US" sz="2800" dirty="0"/>
              <a:t>generally 80% utilization is critical</a:t>
            </a:r>
          </a:p>
          <a:p>
            <a:pPr eaLnBrk="1" hangingPunct="1">
              <a:buFont typeface="Wingdings" pitchFamily="-110" charset="2"/>
              <a:buChar char="Ø"/>
              <a:defRPr/>
            </a:pPr>
            <a:r>
              <a:rPr kumimoji="1" lang="en-US" sz="2800" dirty="0"/>
              <a:t>finite queues mean data may be lost</a:t>
            </a:r>
          </a:p>
        </p:txBody>
      </p:sp>
      <p:pic>
        <p:nvPicPr>
          <p:cNvPr id="4" name="Picture 3"/>
          <p:cNvPicPr>
            <a:picLocks noChangeAspect="1"/>
          </p:cNvPicPr>
          <p:nvPr/>
        </p:nvPicPr>
        <p:blipFill>
          <a:blip r:embed="rId3"/>
          <a:stretch>
            <a:fillRect/>
          </a:stretch>
        </p:blipFill>
        <p:spPr>
          <a:xfrm>
            <a:off x="6855087" y="5334000"/>
            <a:ext cx="2288913" cy="17525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childTnLst>
                                </p:cTn>
                              </p:par>
                              <p:par>
                                <p:cTn id="16" presetID="1" presetClass="entr" presetSubtype="0" fill="hold" nodeType="withEffect">
                                  <p:stCondLst>
                                    <p:cond delay="500"/>
                                  </p:stCondLst>
                                  <p:childTnLst>
                                    <p:set>
                                      <p:cBhvr>
                                        <p:cTn id="17" dur="1" fill="hold">
                                          <p:stCondLst>
                                            <p:cond delay="0"/>
                                          </p:stCondLst>
                                        </p:cTn>
                                        <p:tgtEl>
                                          <p:spTgt spid="5123">
                                            <p:txEl>
                                              <p:pRg st="3" end="3"/>
                                            </p:txEl>
                                          </p:spTgt>
                                        </p:tgtEl>
                                        <p:attrNameLst>
                                          <p:attrName>style.visibility</p:attrName>
                                        </p:attrNameLst>
                                      </p:cBhvr>
                                      <p:to>
                                        <p:strVal val="visible"/>
                                      </p:to>
                                    </p:set>
                                  </p:childTnLst>
                                </p:cTn>
                              </p:par>
                              <p:par>
                                <p:cTn id="18" presetID="1" presetClass="entr" presetSubtype="0" fill="hold" nodeType="withEffect">
                                  <p:stCondLst>
                                    <p:cond delay="500"/>
                                  </p:stCondLst>
                                  <p:childTnLst>
                                    <p:set>
                                      <p:cBhvr>
                                        <p:cTn id="19"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2057400"/>
          </a:xfrm>
        </p:spPr>
        <p:txBody>
          <a:bodyPr/>
          <a:lstStyle/>
          <a:p>
            <a:r>
              <a:rPr lang="en-US" dirty="0" smtClean="0"/>
              <a:t>Traffic Parameters Used in Defining VCC/VPC Quality of Service </a:t>
            </a:r>
            <a:endParaRPr lang="en-US" dirty="0"/>
          </a:p>
        </p:txBody>
      </p:sp>
      <p:graphicFrame>
        <p:nvGraphicFramePr>
          <p:cNvPr id="109570" name="Object 2"/>
          <p:cNvGraphicFramePr>
            <a:graphicFrameLocks noChangeAspect="1"/>
          </p:cNvGraphicFramePr>
          <p:nvPr/>
        </p:nvGraphicFramePr>
        <p:xfrm>
          <a:off x="914400" y="2013358"/>
          <a:ext cx="7543800" cy="4844642"/>
        </p:xfrm>
        <a:graphic>
          <a:graphicData uri="http://schemas.openxmlformats.org/presentationml/2006/ole">
            <p:oleObj spid="_x0000_s109570" name="Document" r:id="rId4" imgW="5956300" imgH="4330700" progId="Word.Document.12">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39825"/>
          </a:xfrm>
        </p:spPr>
        <p:txBody>
          <a:bodyPr/>
          <a:lstStyle/>
          <a:p>
            <a:r>
              <a:rPr lang="en-US" dirty="0" smtClean="0"/>
              <a:t>Procedures Used to Set Values of</a:t>
            </a:r>
            <a:br>
              <a:rPr lang="en-US" dirty="0" smtClean="0"/>
            </a:br>
            <a:r>
              <a:rPr lang="en-US" dirty="0" smtClean="0"/>
              <a:t>Traffic Contract Parameters</a:t>
            </a:r>
            <a:br>
              <a:rPr lang="en-US" dirty="0" smtClean="0"/>
            </a:br>
            <a:endParaRPr lang="en-US" dirty="0"/>
          </a:p>
        </p:txBody>
      </p:sp>
      <p:graphicFrame>
        <p:nvGraphicFramePr>
          <p:cNvPr id="111618" name="Object 2"/>
          <p:cNvGraphicFramePr>
            <a:graphicFrameLocks noChangeAspect="1"/>
          </p:cNvGraphicFramePr>
          <p:nvPr/>
        </p:nvGraphicFramePr>
        <p:xfrm>
          <a:off x="228600" y="1905000"/>
          <a:ext cx="8686800" cy="4648200"/>
        </p:xfrm>
        <a:graphic>
          <a:graphicData uri="http://schemas.openxmlformats.org/presentationml/2006/ole">
            <p:oleObj spid="_x0000_s111618" name="Document" r:id="rId4" imgW="5956300" imgH="2908300" progId="Word.Document.12">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kumimoji="1" lang="en-US" dirty="0"/>
              <a:t>Traffic Rate Management</a:t>
            </a:r>
          </a:p>
        </p:txBody>
      </p:sp>
      <p:sp>
        <p:nvSpPr>
          <p:cNvPr id="46083" name="Rectangle 3"/>
          <p:cNvSpPr>
            <a:spLocks noGrp="1" noChangeArrowheads="1"/>
          </p:cNvSpPr>
          <p:nvPr>
            <p:ph type="body" idx="1"/>
          </p:nvPr>
        </p:nvSpPr>
        <p:spPr>
          <a:xfrm>
            <a:off x="457200" y="1447800"/>
            <a:ext cx="8178800" cy="5029200"/>
          </a:xfrm>
        </p:spPr>
        <p:txBody>
          <a:bodyPr/>
          <a:lstStyle/>
          <a:p>
            <a:pPr eaLnBrk="1" hangingPunct="1">
              <a:buFont typeface="Wingdings" pitchFamily="-110" charset="2"/>
              <a:buChar char="Ø"/>
              <a:defRPr/>
            </a:pPr>
            <a:r>
              <a:rPr kumimoji="1" lang="en-US" sz="2800" dirty="0"/>
              <a:t>must discard frames to cope with congestion</a:t>
            </a:r>
          </a:p>
          <a:p>
            <a:pPr lvl="1" eaLnBrk="1" hangingPunct="1">
              <a:buFont typeface="Wingdings" pitchFamily="-110" charset="2"/>
              <a:buChar char="l"/>
              <a:defRPr/>
            </a:pPr>
            <a:r>
              <a:rPr kumimoji="1" lang="en-US" sz="2400" dirty="0"/>
              <a:t>arbitrarily, no regard for source</a:t>
            </a:r>
          </a:p>
          <a:p>
            <a:pPr lvl="1" eaLnBrk="1" hangingPunct="1">
              <a:buFont typeface="Wingdings" pitchFamily="-110" charset="2"/>
              <a:buChar char="l"/>
              <a:defRPr/>
            </a:pPr>
            <a:r>
              <a:rPr kumimoji="1" lang="en-US" sz="2400" dirty="0"/>
              <a:t>no reward for restraint so end systems transmit as fast as possible</a:t>
            </a:r>
            <a:endParaRPr kumimoji="1" lang="en-US" sz="2400" dirty="0" smtClean="0"/>
          </a:p>
          <a:p>
            <a:pPr lvl="1" eaLnBrk="1" hangingPunct="1">
              <a:buFont typeface="Wingdings" pitchFamily="-110" charset="2"/>
              <a:buChar char="l"/>
              <a:defRPr/>
            </a:pPr>
            <a:r>
              <a:rPr kumimoji="1" lang="en-US" sz="2400" dirty="0"/>
              <a:t>c</a:t>
            </a:r>
            <a:r>
              <a:rPr kumimoji="1" lang="en-US" sz="2400" dirty="0" smtClean="0"/>
              <a:t>ommitted </a:t>
            </a:r>
            <a:r>
              <a:rPr kumimoji="1" lang="en-US" sz="2400" dirty="0"/>
              <a:t>information rate (CIR)</a:t>
            </a:r>
          </a:p>
          <a:p>
            <a:pPr lvl="2" eaLnBrk="1" hangingPunct="1">
              <a:defRPr/>
            </a:pPr>
            <a:r>
              <a:rPr kumimoji="1" lang="en-US" sz="2000" dirty="0"/>
              <a:t>data in excess of this liable to discard</a:t>
            </a:r>
          </a:p>
          <a:p>
            <a:pPr lvl="2" eaLnBrk="1" hangingPunct="1">
              <a:defRPr/>
            </a:pPr>
            <a:r>
              <a:rPr kumimoji="1" lang="en-US" sz="2000" dirty="0"/>
              <a:t>not guaranteed in extreme congestion situations</a:t>
            </a:r>
          </a:p>
          <a:p>
            <a:pPr lvl="2" eaLnBrk="1" hangingPunct="1">
              <a:defRPr/>
            </a:pPr>
            <a:r>
              <a:rPr kumimoji="1" lang="en-US" sz="2000" dirty="0"/>
              <a:t>aggregate CIR should not exceed physical data rate</a:t>
            </a:r>
            <a:endParaRPr kumimoji="1" lang="en-US" sz="2000" dirty="0" smtClean="0"/>
          </a:p>
          <a:p>
            <a:pPr eaLnBrk="1" hangingPunct="1">
              <a:buFont typeface="Wingdings" pitchFamily="-110" charset="2"/>
              <a:buChar char="Ø"/>
              <a:defRPr/>
            </a:pPr>
            <a:r>
              <a:rPr kumimoji="1" lang="en-US" sz="2800" dirty="0"/>
              <a:t>c</a:t>
            </a:r>
            <a:r>
              <a:rPr kumimoji="1" lang="en-US" sz="2800" dirty="0" smtClean="0"/>
              <a:t>ommitted </a:t>
            </a:r>
            <a:r>
              <a:rPr kumimoji="1" lang="en-US" sz="2800" dirty="0"/>
              <a:t>burst size</a:t>
            </a:r>
            <a:endParaRPr kumimoji="1" lang="en-US" sz="2800" dirty="0" smtClean="0"/>
          </a:p>
          <a:p>
            <a:pPr eaLnBrk="1" hangingPunct="1">
              <a:buFont typeface="Wingdings" pitchFamily="-110" charset="2"/>
              <a:buChar char="Ø"/>
              <a:defRPr/>
            </a:pPr>
            <a:r>
              <a:rPr kumimoji="1" lang="en-US" sz="2800" dirty="0"/>
              <a:t>e</a:t>
            </a:r>
            <a:r>
              <a:rPr kumimoji="1" lang="en-US" sz="2800" dirty="0" smtClean="0"/>
              <a:t>xcess </a:t>
            </a:r>
            <a:r>
              <a:rPr kumimoji="1" lang="en-US" sz="2800" dirty="0"/>
              <a:t>burst size</a:t>
            </a:r>
          </a:p>
        </p:txBody>
      </p:sp>
      <p:pic>
        <p:nvPicPr>
          <p:cNvPr id="4" name="Picture 3"/>
          <p:cNvPicPr>
            <a:picLocks noChangeAspect="1"/>
          </p:cNvPicPr>
          <p:nvPr/>
        </p:nvPicPr>
        <p:blipFill>
          <a:blip r:embed="rId3"/>
          <a:stretch>
            <a:fillRect/>
          </a:stretch>
        </p:blipFill>
        <p:spPr>
          <a:xfrm>
            <a:off x="5867400" y="4983591"/>
            <a:ext cx="2513887" cy="1633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46083">
                                            <p:txEl>
                                              <p:pRg st="4" end="4"/>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250"/>
                                  </p:stCondLst>
                                  <p:childTnLst>
                                    <p:set>
                                      <p:cBhvr>
                                        <p:cTn id="9" dur="1" fill="hold">
                                          <p:stCondLst>
                                            <p:cond delay="0"/>
                                          </p:stCondLst>
                                        </p:cTn>
                                        <p:tgtEl>
                                          <p:spTgt spid="46083">
                                            <p:txEl>
                                              <p:pRg st="5" end="5"/>
                                            </p:txEl>
                                          </p:spTgt>
                                        </p:tgtEl>
                                        <p:attrNameLst>
                                          <p:attrName>style.visibility</p:attrName>
                                        </p:attrNameLst>
                                      </p:cBhvr>
                                      <p:to>
                                        <p:strVal val="visible"/>
                                      </p:to>
                                    </p:set>
                                  </p:childTnLst>
                                </p:cTn>
                              </p:par>
                            </p:childTnLst>
                          </p:cTn>
                        </p:par>
                        <p:par>
                          <p:cTn id="10" fill="hold">
                            <p:stCondLst>
                              <p:cond delay="1250"/>
                            </p:stCondLst>
                            <p:childTnLst>
                              <p:par>
                                <p:cTn id="11" presetID="1" presetClass="entr" presetSubtype="0" fill="hold" nodeType="afterEffect">
                                  <p:stCondLst>
                                    <p:cond delay="250"/>
                                  </p:stCondLst>
                                  <p:childTnLst>
                                    <p:set>
                                      <p:cBhvr>
                                        <p:cTn id="12"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kumimoji="1" lang="en-US" dirty="0"/>
              <a:t>Usage Parameter </a:t>
            </a:r>
            <a:r>
              <a:rPr kumimoji="1" lang="en-US" dirty="0" smtClean="0"/>
              <a:t>Control (UPC)</a:t>
            </a:r>
            <a:endParaRPr kumimoji="1" lang="en-US" dirty="0"/>
          </a:p>
        </p:txBody>
      </p:sp>
      <p:sp>
        <p:nvSpPr>
          <p:cNvPr id="35843" name="Rectangle 3"/>
          <p:cNvSpPr>
            <a:spLocks noGrp="1" noChangeArrowheads="1"/>
          </p:cNvSpPr>
          <p:nvPr>
            <p:ph type="body" idx="1"/>
          </p:nvPr>
        </p:nvSpPr>
        <p:spPr>
          <a:xfrm>
            <a:off x="533400" y="2133600"/>
            <a:ext cx="8229600" cy="4724400"/>
          </a:xfrm>
        </p:spPr>
        <p:txBody>
          <a:bodyPr/>
          <a:lstStyle/>
          <a:p>
            <a:pPr eaLnBrk="1" hangingPunct="1">
              <a:buFont typeface="Wingdings" pitchFamily="-110" charset="2"/>
              <a:buChar char="Ø"/>
              <a:defRPr/>
            </a:pPr>
            <a:r>
              <a:rPr kumimoji="1" lang="en-US" dirty="0"/>
              <a:t>UPC function monitors a connection to ensure traffic obeys contract</a:t>
            </a:r>
          </a:p>
          <a:p>
            <a:pPr eaLnBrk="1" hangingPunct="1">
              <a:buFont typeface="Wingdings" pitchFamily="-110" charset="2"/>
              <a:buChar char="Ø"/>
              <a:defRPr/>
            </a:pPr>
            <a:r>
              <a:rPr kumimoji="1" lang="en-US" dirty="0"/>
              <a:t>purpose is to protect network resources from overload</a:t>
            </a:r>
            <a:r>
              <a:rPr kumimoji="1" lang="en-US" dirty="0" smtClean="0"/>
              <a:t> on </a:t>
            </a:r>
            <a:r>
              <a:rPr kumimoji="1" lang="en-US" dirty="0"/>
              <a:t>one connection</a:t>
            </a:r>
          </a:p>
          <a:p>
            <a:pPr eaLnBrk="1" hangingPunct="1">
              <a:buFont typeface="Wingdings" pitchFamily="-110" charset="2"/>
              <a:buChar char="Ø"/>
              <a:defRPr/>
            </a:pPr>
            <a:r>
              <a:rPr kumimoji="1" lang="en-US" dirty="0"/>
              <a:t>done on VCC and VPC</a:t>
            </a:r>
          </a:p>
          <a:p>
            <a:pPr eaLnBrk="1" hangingPunct="1">
              <a:buFont typeface="Wingdings" pitchFamily="-110" charset="2"/>
              <a:buChar char="Ø"/>
              <a:defRPr/>
            </a:pPr>
            <a:r>
              <a:rPr kumimoji="1" lang="en-US" dirty="0"/>
              <a:t>peak cell rate and cell delay variation</a:t>
            </a:r>
          </a:p>
          <a:p>
            <a:pPr eaLnBrk="1" hangingPunct="1">
              <a:buFont typeface="Wingdings" pitchFamily="-110" charset="2"/>
              <a:buChar char="Ø"/>
              <a:defRPr/>
            </a:pPr>
            <a:r>
              <a:rPr kumimoji="1" lang="en-US" dirty="0"/>
              <a:t>sustainable cell rate and burst </a:t>
            </a:r>
            <a:r>
              <a:rPr kumimoji="1" lang="en-US" dirty="0" smtClean="0"/>
              <a:t>tolerance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Cell Rate Algorithm</a:t>
            </a:r>
            <a:endParaRPr lang="en-US" dirty="0"/>
          </a:p>
        </p:txBody>
      </p:sp>
      <p:sp>
        <p:nvSpPr>
          <p:cNvPr id="3" name="Content Placeholder 2"/>
          <p:cNvSpPr>
            <a:spLocks noGrp="1"/>
          </p:cNvSpPr>
          <p:nvPr>
            <p:ph idx="1"/>
          </p:nvPr>
        </p:nvSpPr>
        <p:spPr/>
        <p:txBody>
          <a:bodyPr/>
          <a:lstStyle/>
          <a:p>
            <a:pPr eaLnBrk="1" hangingPunct="1"/>
            <a:r>
              <a:rPr lang="en-US" dirty="0"/>
              <a:t>t</a:t>
            </a:r>
            <a:r>
              <a:rPr lang="en-US" dirty="0" smtClean="0"/>
              <a:t>raffic </a:t>
            </a:r>
            <a:r>
              <a:rPr lang="en-US" dirty="0"/>
              <a:t>flow is compliant if the peak rate of cell transmission does not exceed the agreed peak cell rate</a:t>
            </a:r>
            <a:endParaRPr lang="en-US" dirty="0" smtClean="0"/>
          </a:p>
          <a:p>
            <a:pPr eaLnBrk="1" hangingPunct="1"/>
            <a:r>
              <a:rPr lang="en-US" dirty="0"/>
              <a:t>c</a:t>
            </a:r>
            <a:r>
              <a:rPr lang="en-US" dirty="0" smtClean="0"/>
              <a:t>ell </a:t>
            </a:r>
            <a:r>
              <a:rPr lang="en-US" dirty="0"/>
              <a:t>rate algorithm:</a:t>
            </a:r>
          </a:p>
          <a:p>
            <a:pPr eaLnBrk="1" hangingPunct="1"/>
            <a:endParaRPr lang="en-US" dirty="0"/>
          </a:p>
          <a:p>
            <a:pPr eaLnBrk="1" hangingPunct="1"/>
            <a:endParaRPr lang="en-US" dirty="0"/>
          </a:p>
        </p:txBody>
      </p:sp>
      <p:graphicFrame>
        <p:nvGraphicFramePr>
          <p:cNvPr id="12" name="Diagram 11"/>
          <p:cNvGraphicFramePr/>
          <p:nvPr/>
        </p:nvGraphicFramePr>
        <p:xfrm>
          <a:off x="381000" y="3962400"/>
          <a:ext cx="8458200" cy="2616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dirty="0"/>
              <a:t>Selective </a:t>
            </a:r>
            <a:r>
              <a:rPr lang="en-US" dirty="0" smtClean="0"/>
              <a:t>Cell </a:t>
            </a:r>
            <a:r>
              <a:rPr lang="en-US" dirty="0"/>
              <a:t>Discard</a:t>
            </a:r>
          </a:p>
        </p:txBody>
      </p:sp>
      <p:sp>
        <p:nvSpPr>
          <p:cNvPr id="116739" name="Rectangle 3"/>
          <p:cNvSpPr>
            <a:spLocks noGrp="1" noChangeArrowheads="1"/>
          </p:cNvSpPr>
          <p:nvPr>
            <p:ph type="body" idx="1"/>
          </p:nvPr>
        </p:nvSpPr>
        <p:spPr>
          <a:xfrm>
            <a:off x="457200" y="1676400"/>
            <a:ext cx="8229600" cy="4953000"/>
          </a:xfrm>
        </p:spPr>
        <p:txBody>
          <a:bodyPr/>
          <a:lstStyle/>
          <a:p>
            <a:pPr eaLnBrk="1" hangingPunct="1"/>
            <a:r>
              <a:rPr lang="en-US" dirty="0"/>
              <a:t>comes in to play when network at a point beyond UPC discards (CLP=1) cells</a:t>
            </a:r>
          </a:p>
          <a:p>
            <a:pPr eaLnBrk="1" hangingPunct="1"/>
            <a:r>
              <a:rPr lang="en-US" dirty="0"/>
              <a:t>object is to discard lower-priority cells when congested to protect higher-priority cells</a:t>
            </a:r>
          </a:p>
          <a:p>
            <a:pPr eaLnBrk="1" hangingPunct="1"/>
            <a:r>
              <a:rPr lang="en-US" dirty="0"/>
              <a:t>network has no way to discriminate between cells that were labeled as lower priority by the source and that were tagged by the UPC function</a:t>
            </a:r>
          </a:p>
          <a:p>
            <a:pPr lvl="1" eaLnBrk="1" hangingPunct="1"/>
            <a:endParaRPr lang="en-US" dirty="0">
              <a:ea typeface="ＭＳ Ｐゴシック" pitchFamily="32" charset="-128"/>
            </a:endParaRP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116739">
                                            <p:txEl>
                                              <p:pRg st="1" end="1"/>
                                            </p:txEl>
                                          </p:spTgt>
                                        </p:tgtEl>
                                        <p:attrNameLst>
                                          <p:attrName>style.color</p:attrName>
                                        </p:attrNameLst>
                                      </p:cBhvr>
                                      <p:to>
                                        <p:clrVal>
                                          <a:schemeClr val="tx1"/>
                                        </p:clrVal>
                                      </p:to>
                                    </p:set>
                                    <p:set>
                                      <p:cBhvr>
                                        <p:cTn id="7" dur="500" fill="hold"/>
                                        <p:tgtEl>
                                          <p:spTgt spid="116739">
                                            <p:txEl>
                                              <p:pRg st="1" end="1"/>
                                            </p:txEl>
                                          </p:spTgt>
                                        </p:tgtEl>
                                        <p:attrNameLst>
                                          <p:attrName>fillcolor</p:attrName>
                                        </p:attrNameLst>
                                      </p:cBhvr>
                                      <p:to>
                                        <p:clrVal>
                                          <a:schemeClr val="tx1"/>
                                        </p:clrVal>
                                      </p:to>
                                    </p:set>
                                    <p:set>
                                      <p:cBhvr>
                                        <p:cTn id="8" dur="500" fill="hold"/>
                                        <p:tgtEl>
                                          <p:spTgt spid="11673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kumimoji="1" lang="en-US" dirty="0"/>
              <a:t>Traffic Shaping</a:t>
            </a:r>
          </a:p>
        </p:txBody>
      </p:sp>
      <p:sp>
        <p:nvSpPr>
          <p:cNvPr id="36867" name="Rectangle 3"/>
          <p:cNvSpPr>
            <a:spLocks noGrp="1" noChangeArrowheads="1"/>
          </p:cNvSpPr>
          <p:nvPr>
            <p:ph type="body" idx="1"/>
          </p:nvPr>
        </p:nvSpPr>
        <p:spPr/>
        <p:txBody>
          <a:bodyPr/>
          <a:lstStyle/>
          <a:p>
            <a:pPr eaLnBrk="1" hangingPunct="1"/>
            <a:r>
              <a:rPr kumimoji="1" lang="en-US" dirty="0"/>
              <a:t>UPC referred to as traffic policing</a:t>
            </a:r>
          </a:p>
          <a:p>
            <a:pPr lvl="1" eaLnBrk="1" hangingPunct="1"/>
            <a:r>
              <a:rPr kumimoji="1" lang="en-US" dirty="0">
                <a:ea typeface="ＭＳ Ｐゴシック" pitchFamily="32" charset="-128"/>
              </a:rPr>
              <a:t>cells that exceed a certain performance level are discarded or tagged</a:t>
            </a:r>
          </a:p>
          <a:p>
            <a:pPr eaLnBrk="1" hangingPunct="1"/>
            <a:r>
              <a:rPr kumimoji="1" lang="en-US" dirty="0"/>
              <a:t>can be desirable to also shape traffic</a:t>
            </a:r>
          </a:p>
          <a:p>
            <a:pPr lvl="1" eaLnBrk="1" hangingPunct="1"/>
            <a:r>
              <a:rPr kumimoji="1" lang="en-US" dirty="0">
                <a:ea typeface="ＭＳ Ｐゴシック" pitchFamily="32" charset="-128"/>
              </a:rPr>
              <a:t>traffic shaping reduces cell clumping</a:t>
            </a:r>
          </a:p>
          <a:p>
            <a:pPr eaLnBrk="1" hangingPunct="1"/>
            <a:r>
              <a:rPr kumimoji="1" lang="en-US" dirty="0"/>
              <a:t>token bucket</a:t>
            </a:r>
          </a:p>
          <a:p>
            <a:pPr lvl="1" eaLnBrk="1" hangingPunct="1"/>
            <a:r>
              <a:rPr kumimoji="1" lang="en-US" dirty="0">
                <a:ea typeface="ＭＳ Ｐゴシック" pitchFamily="32" charset="-128"/>
              </a:rPr>
              <a:t>controls flow of compliant cells</a:t>
            </a:r>
          </a:p>
          <a:p>
            <a:pPr lvl="1" eaLnBrk="1" hangingPunct="1"/>
            <a:r>
              <a:rPr kumimoji="1" lang="en-US" dirty="0">
                <a:ea typeface="ＭＳ Ｐゴシック" pitchFamily="32" charset="-128"/>
              </a:rPr>
              <a:t>smoothes out bursts of cells</a:t>
            </a:r>
          </a:p>
          <a:p>
            <a:pPr eaLnBrk="1" hangingPunct="1"/>
            <a:endParaRPr kumimoji="1" lang="en-US" dirty="0"/>
          </a:p>
        </p:txBody>
      </p:sp>
      <p:pic>
        <p:nvPicPr>
          <p:cNvPr id="4" name="Picture 3"/>
          <p:cNvPicPr>
            <a:picLocks noChangeAspect="1"/>
          </p:cNvPicPr>
          <p:nvPr/>
        </p:nvPicPr>
        <p:blipFill>
          <a:blip r:embed="rId3"/>
          <a:stretch>
            <a:fillRect/>
          </a:stretch>
        </p:blipFill>
        <p:spPr>
          <a:xfrm>
            <a:off x="6549887" y="4267200"/>
            <a:ext cx="231913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par>
                          <p:cTn id="7" fill="hold">
                            <p:stCondLst>
                              <p:cond delay="250"/>
                            </p:stCondLst>
                            <p:childTnLst>
                              <p:par>
                                <p:cTn id="8" presetID="42" presetClass="entr" presetSubtype="0" fill="hold" nodeType="afterEffect">
                                  <p:stCondLst>
                                    <p:cond delay="25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fade">
                                      <p:cBhvr>
                                        <p:cTn id="10" dur="1000"/>
                                        <p:tgtEl>
                                          <p:spTgt spid="36867">
                                            <p:txEl>
                                              <p:pRg st="1" end="1"/>
                                            </p:txEl>
                                          </p:spTgt>
                                        </p:tgtEl>
                                      </p:cBhvr>
                                    </p:animEffect>
                                    <p:anim calcmode="lin" valueType="num">
                                      <p:cBhvr>
                                        <p:cTn id="11"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12"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par>
                          <p:cTn id="13" fill="hold">
                            <p:stCondLst>
                              <p:cond delay="1500"/>
                            </p:stCondLst>
                            <p:childTnLst>
                              <p:par>
                                <p:cTn id="14" presetID="1" presetClass="entr" presetSubtype="0" fill="hold" nodeType="afterEffect">
                                  <p:stCondLst>
                                    <p:cond delay="250"/>
                                  </p:stCondLst>
                                  <p:childTnLst>
                                    <p:set>
                                      <p:cBhvr>
                                        <p:cTn id="15" dur="1" fill="hold">
                                          <p:stCondLst>
                                            <p:cond delay="0"/>
                                          </p:stCondLst>
                                        </p:cTn>
                                        <p:tgtEl>
                                          <p:spTgt spid="36867">
                                            <p:txEl>
                                              <p:pRg st="2" end="2"/>
                                            </p:txEl>
                                          </p:spTgt>
                                        </p:tgtEl>
                                        <p:attrNameLst>
                                          <p:attrName>style.visibility</p:attrName>
                                        </p:attrNameLst>
                                      </p:cBhvr>
                                      <p:to>
                                        <p:strVal val="visible"/>
                                      </p:to>
                                    </p:set>
                                  </p:childTnLst>
                                </p:cTn>
                              </p:par>
                            </p:childTnLst>
                          </p:cTn>
                        </p:par>
                        <p:par>
                          <p:cTn id="16" fill="hold">
                            <p:stCondLst>
                              <p:cond delay="1750"/>
                            </p:stCondLst>
                            <p:childTnLst>
                              <p:par>
                                <p:cTn id="17" presetID="42" presetClass="entr" presetSubtype="0" fill="hold" nodeType="after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Effect transition="in" filter="fade">
                                      <p:cBhvr>
                                        <p:cTn id="19" dur="1000"/>
                                        <p:tgtEl>
                                          <p:spTgt spid="36867">
                                            <p:txEl>
                                              <p:pRg st="3" end="3"/>
                                            </p:txEl>
                                          </p:spTgt>
                                        </p:tgtEl>
                                      </p:cBhvr>
                                    </p:animEffect>
                                    <p:anim calcmode="lin" valueType="num">
                                      <p:cBhvr>
                                        <p:cTn id="20"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1" presetClass="entr" presetSubtype="0" fill="hold" nodeType="after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childTnLst>
                                </p:cTn>
                              </p:par>
                            </p:childTnLst>
                          </p:cTn>
                        </p:par>
                        <p:par>
                          <p:cTn id="25" fill="hold">
                            <p:stCondLst>
                              <p:cond delay="2750"/>
                            </p:stCondLst>
                            <p:childTnLst>
                              <p:par>
                                <p:cTn id="26" presetID="42" presetClass="entr" presetSubtype="0" fill="hold" nodeType="afterEffect">
                                  <p:stCondLst>
                                    <p:cond delay="0"/>
                                  </p:stCondLst>
                                  <p:childTnLst>
                                    <p:set>
                                      <p:cBhvr>
                                        <p:cTn id="27" dur="1" fill="hold">
                                          <p:stCondLst>
                                            <p:cond delay="0"/>
                                          </p:stCondLst>
                                        </p:cTn>
                                        <p:tgtEl>
                                          <p:spTgt spid="36867">
                                            <p:txEl>
                                              <p:pRg st="5" end="5"/>
                                            </p:txEl>
                                          </p:spTgt>
                                        </p:tgtEl>
                                        <p:attrNameLst>
                                          <p:attrName>style.visibility</p:attrName>
                                        </p:attrNameLst>
                                      </p:cBhvr>
                                      <p:to>
                                        <p:strVal val="visible"/>
                                      </p:to>
                                    </p:set>
                                    <p:animEffect transition="in" filter="fade">
                                      <p:cBhvr>
                                        <p:cTn id="28" dur="1000"/>
                                        <p:tgtEl>
                                          <p:spTgt spid="36867">
                                            <p:txEl>
                                              <p:pRg st="5" end="5"/>
                                            </p:txEl>
                                          </p:spTgt>
                                        </p:tgtEl>
                                      </p:cBhvr>
                                    </p:animEffect>
                                    <p:anim calcmode="lin" valueType="num">
                                      <p:cBhvr>
                                        <p:cTn id="29"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par>
                          <p:cTn id="31" fill="hold">
                            <p:stCondLst>
                              <p:cond delay="3750"/>
                            </p:stCondLst>
                            <p:childTnLst>
                              <p:par>
                                <p:cTn id="32" presetID="42" presetClass="entr" presetSubtype="0" fill="hold" nodeType="afterEffect">
                                  <p:stCondLst>
                                    <p:cond delay="0"/>
                                  </p:stCondLst>
                                  <p:childTnLst>
                                    <p:set>
                                      <p:cBhvr>
                                        <p:cTn id="33" dur="1" fill="hold">
                                          <p:stCondLst>
                                            <p:cond delay="0"/>
                                          </p:stCondLst>
                                        </p:cTn>
                                        <p:tgtEl>
                                          <p:spTgt spid="36867">
                                            <p:txEl>
                                              <p:pRg st="6" end="6"/>
                                            </p:txEl>
                                          </p:spTgt>
                                        </p:tgtEl>
                                        <p:attrNameLst>
                                          <p:attrName>style.visibility</p:attrName>
                                        </p:attrNameLst>
                                      </p:cBhvr>
                                      <p:to>
                                        <p:strVal val="visible"/>
                                      </p:to>
                                    </p:set>
                                    <p:animEffect transition="in" filter="fade">
                                      <p:cBhvr>
                                        <p:cTn id="34" dur="1000"/>
                                        <p:tgtEl>
                                          <p:spTgt spid="36867">
                                            <p:txEl>
                                              <p:pRg st="6" end="6"/>
                                            </p:txEl>
                                          </p:spTgt>
                                        </p:tgtEl>
                                      </p:cBhvr>
                                    </p:animEffect>
                                    <p:anim calcmode="lin" valueType="num">
                                      <p:cBhvr>
                                        <p:cTn id="35"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686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kumimoji="1" lang="en-US" dirty="0"/>
              <a:t>Token Bucket</a:t>
            </a:r>
            <a:r>
              <a:rPr kumimoji="1" lang="en-GB" dirty="0"/>
              <a:t> for </a:t>
            </a:r>
            <a:br>
              <a:rPr kumimoji="1" lang="en-GB" dirty="0"/>
            </a:br>
            <a:r>
              <a:rPr kumimoji="1" lang="en-GB" dirty="0"/>
              <a:t>Traffic Shaping</a:t>
            </a:r>
            <a:endParaRPr kumimoji="1" lang="en-US" dirty="0"/>
          </a:p>
        </p:txBody>
      </p:sp>
      <p:pic>
        <p:nvPicPr>
          <p:cNvPr id="37891" name="Picture 6" descr="Token Bucket                                                   002828B9  Mnementh                      BEAE7A2F:"/>
          <p:cNvPicPr>
            <a:picLocks noChangeAspect="1" noChangeArrowheads="1"/>
          </p:cNvPicPr>
          <p:nvPr/>
        </p:nvPicPr>
        <p:blipFill>
          <a:blip r:embed="rId3">
            <a:lum/>
          </a:blip>
          <a:srcRect l="3580" t="9265" r="3580" b="18529"/>
          <a:stretch>
            <a:fillRect/>
          </a:stretch>
        </p:blipFill>
        <p:spPr bwMode="auto">
          <a:xfrm>
            <a:off x="896938" y="2024063"/>
            <a:ext cx="7469187" cy="4489450"/>
          </a:xfrm>
          <a:prstGeom prst="rect">
            <a:avLst/>
          </a:prstGeom>
          <a:noFill/>
          <a:ln w="9525">
            <a:noFill/>
            <a:miter lim="800000"/>
            <a:headEnd/>
            <a:tailEnd/>
          </a:ln>
        </p:spPr>
      </p:pic>
    </p:spTree>
  </p:cSld>
  <p:clrMapOvr>
    <a:masterClrMapping/>
  </p:clrMapOvr>
  <p:transition spd="med">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1" lang="en-GB" dirty="0"/>
              <a:t>GFR Traffic Management</a:t>
            </a:r>
            <a:endParaRPr kumimoji="1" lang="en-US" dirty="0"/>
          </a:p>
        </p:txBody>
      </p:sp>
      <p:sp>
        <p:nvSpPr>
          <p:cNvPr id="55299" name="Rectangle 3"/>
          <p:cNvSpPr>
            <a:spLocks noGrp="1" noChangeArrowheads="1"/>
          </p:cNvSpPr>
          <p:nvPr>
            <p:ph type="body" idx="1"/>
          </p:nvPr>
        </p:nvSpPr>
        <p:spPr>
          <a:xfrm>
            <a:off x="457200" y="1676400"/>
            <a:ext cx="8229600" cy="5181600"/>
          </a:xfrm>
        </p:spPr>
        <p:txBody>
          <a:bodyPr/>
          <a:lstStyle/>
          <a:p>
            <a:pPr eaLnBrk="1" hangingPunct="1">
              <a:lnSpc>
                <a:spcPct val="90000"/>
              </a:lnSpc>
            </a:pPr>
            <a:r>
              <a:rPr kumimoji="1" lang="en-GB" sz="2800" dirty="0"/>
              <a:t>guaranteed frame rate (GFR) as simple as UBR from end system viewpoint</a:t>
            </a:r>
          </a:p>
          <a:p>
            <a:pPr eaLnBrk="1" hangingPunct="1">
              <a:lnSpc>
                <a:spcPct val="90000"/>
              </a:lnSpc>
            </a:pPr>
            <a:r>
              <a:rPr kumimoji="1" lang="en-GB" sz="2800" dirty="0"/>
              <a:t>places modest requirements on ATM network</a:t>
            </a:r>
          </a:p>
          <a:p>
            <a:pPr eaLnBrk="1" hangingPunct="1">
              <a:lnSpc>
                <a:spcPct val="90000"/>
              </a:lnSpc>
            </a:pPr>
            <a:r>
              <a:rPr kumimoji="1" lang="en-GB" sz="2800" dirty="0"/>
              <a:t>end system does no policing or shaping of traffic</a:t>
            </a:r>
          </a:p>
          <a:p>
            <a:pPr eaLnBrk="1" hangingPunct="1">
              <a:lnSpc>
                <a:spcPct val="90000"/>
              </a:lnSpc>
            </a:pPr>
            <a:r>
              <a:rPr kumimoji="1" lang="en-GB" sz="2800" dirty="0"/>
              <a:t>may transmit at line rate of ATM adaptor</a:t>
            </a:r>
          </a:p>
          <a:p>
            <a:pPr eaLnBrk="1" hangingPunct="1">
              <a:lnSpc>
                <a:spcPct val="90000"/>
              </a:lnSpc>
            </a:pPr>
            <a:r>
              <a:rPr kumimoji="1" lang="en-GB" sz="2800" dirty="0"/>
              <a:t>no guarantee of delivery</a:t>
            </a:r>
          </a:p>
          <a:p>
            <a:pPr lvl="1" eaLnBrk="1" hangingPunct="1">
              <a:lnSpc>
                <a:spcPct val="90000"/>
              </a:lnSpc>
            </a:pPr>
            <a:r>
              <a:rPr kumimoji="1" lang="en-GB" sz="2400" dirty="0">
                <a:ea typeface="ＭＳ Ｐゴシック" pitchFamily="32" charset="-128"/>
              </a:rPr>
              <a:t>so higher layer (eg. TCP) must do congestion control</a:t>
            </a:r>
          </a:p>
          <a:p>
            <a:pPr eaLnBrk="1" hangingPunct="1">
              <a:lnSpc>
                <a:spcPct val="90000"/>
              </a:lnSpc>
            </a:pPr>
            <a:r>
              <a:rPr kumimoji="1" lang="en-GB" sz="2800" dirty="0"/>
              <a:t>user can reserve capacity for each VC</a:t>
            </a:r>
          </a:p>
          <a:p>
            <a:pPr lvl="1" eaLnBrk="1" hangingPunct="1">
              <a:lnSpc>
                <a:spcPct val="90000"/>
              </a:lnSpc>
            </a:pPr>
            <a:r>
              <a:rPr kumimoji="1" lang="en-GB" sz="2400" dirty="0">
                <a:ea typeface="ＭＳ Ｐゴシック" pitchFamily="32" charset="-128"/>
              </a:rPr>
              <a:t>ensures application can transmit at minimum rate with no loss</a:t>
            </a:r>
          </a:p>
          <a:p>
            <a:pPr lvl="1" eaLnBrk="1" hangingPunct="1">
              <a:lnSpc>
                <a:spcPct val="90000"/>
              </a:lnSpc>
            </a:pPr>
            <a:r>
              <a:rPr kumimoji="1" lang="en-GB" sz="2400" dirty="0">
                <a:ea typeface="ＭＳ Ｐゴシック" pitchFamily="32" charset="-128"/>
              </a:rPr>
              <a:t>if no congestion, higher rates may be used</a:t>
            </a:r>
            <a:endParaRPr kumimoji="1" lang="en-US" sz="2400" dirty="0">
              <a:ea typeface="ＭＳ Ｐゴシック" pitchFamily="3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750"/>
                                  </p:stCondLst>
                                  <p:childTnLst>
                                    <p:set>
                                      <p:cBhvr>
                                        <p:cTn id="6" dur="1" fill="hold">
                                          <p:stCondLst>
                                            <p:cond delay="0"/>
                                          </p:stCondLst>
                                        </p:cTn>
                                        <p:tgtEl>
                                          <p:spTgt spid="55299">
                                            <p:txEl>
                                              <p:pRg st="4" end="4"/>
                                            </p:txEl>
                                          </p:spTgt>
                                        </p:tgtEl>
                                        <p:attrNameLst>
                                          <p:attrName>style.visibility</p:attrName>
                                        </p:attrNameLst>
                                      </p:cBhvr>
                                      <p:to>
                                        <p:strVal val="visible"/>
                                      </p:to>
                                    </p:set>
                                    <p:anim calcmode="lin" valueType="num">
                                      <p:cBhvr additive="base">
                                        <p:cTn id="7"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nodeType="afterEffect">
                                  <p:stCondLst>
                                    <p:cond delay="750"/>
                                  </p:stCondLst>
                                  <p:childTnLst>
                                    <p:set>
                                      <p:cBhvr>
                                        <p:cTn id="11" dur="1" fill="hold">
                                          <p:stCondLst>
                                            <p:cond delay="0"/>
                                          </p:stCondLst>
                                        </p:cTn>
                                        <p:tgtEl>
                                          <p:spTgt spid="55299">
                                            <p:txEl>
                                              <p:pRg st="5" end="5"/>
                                            </p:txEl>
                                          </p:spTgt>
                                        </p:tgtEl>
                                        <p:attrNameLst>
                                          <p:attrName>style.visibility</p:attrName>
                                        </p:attrNameLst>
                                      </p:cBhvr>
                                      <p:to>
                                        <p:strVal val="visible"/>
                                      </p:to>
                                    </p:set>
                                    <p:anim calcmode="lin" valueType="num">
                                      <p:cBhvr additive="base">
                                        <p:cTn id="12"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nodeType="afterEffect">
                                  <p:stCondLst>
                                    <p:cond delay="750"/>
                                  </p:stCondLst>
                                  <p:childTnLst>
                                    <p:set>
                                      <p:cBhvr>
                                        <p:cTn id="16" dur="1" fill="hold">
                                          <p:stCondLst>
                                            <p:cond delay="0"/>
                                          </p:stCondLst>
                                        </p:cTn>
                                        <p:tgtEl>
                                          <p:spTgt spid="55299">
                                            <p:txEl>
                                              <p:pRg st="6" end="6"/>
                                            </p:txEl>
                                          </p:spTgt>
                                        </p:tgtEl>
                                        <p:attrNameLst>
                                          <p:attrName>style.visibility</p:attrName>
                                        </p:attrNameLst>
                                      </p:cBhvr>
                                      <p:to>
                                        <p:strVal val="visible"/>
                                      </p:to>
                                    </p:set>
                                    <p:anim calcmode="lin" valueType="num">
                                      <p:cBhvr additive="base">
                                        <p:cTn id="17"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9">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nodeType="afterEffect">
                                  <p:stCondLst>
                                    <p:cond delay="750"/>
                                  </p:stCondLst>
                                  <p:childTnLst>
                                    <p:set>
                                      <p:cBhvr>
                                        <p:cTn id="21" dur="1" fill="hold">
                                          <p:stCondLst>
                                            <p:cond delay="0"/>
                                          </p:stCondLst>
                                        </p:cTn>
                                        <p:tgtEl>
                                          <p:spTgt spid="55299">
                                            <p:txEl>
                                              <p:pRg st="7" end="7"/>
                                            </p:txEl>
                                          </p:spTgt>
                                        </p:tgtEl>
                                        <p:attrNameLst>
                                          <p:attrName>style.visibility</p:attrName>
                                        </p:attrNameLst>
                                      </p:cBhvr>
                                      <p:to>
                                        <p:strVal val="visible"/>
                                      </p:to>
                                    </p:set>
                                    <p:anim calcmode="lin" valueType="num">
                                      <p:cBhvr additive="base">
                                        <p:cTn id="22" dur="5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5299">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750"/>
                                  </p:stCondLst>
                                  <p:childTnLst>
                                    <p:set>
                                      <p:cBhvr>
                                        <p:cTn id="26" dur="1" fill="hold">
                                          <p:stCondLst>
                                            <p:cond delay="0"/>
                                          </p:stCondLst>
                                        </p:cTn>
                                        <p:tgtEl>
                                          <p:spTgt spid="55299">
                                            <p:txEl>
                                              <p:pRg st="8" end="8"/>
                                            </p:txEl>
                                          </p:spTgt>
                                        </p:tgtEl>
                                        <p:attrNameLst>
                                          <p:attrName>style.visibility</p:attrName>
                                        </p:attrNameLst>
                                      </p:cBhvr>
                                      <p:to>
                                        <p:strVal val="visible"/>
                                      </p:to>
                                    </p:set>
                                    <p:anim calcmode="lin" valueType="num">
                                      <p:cBhvr additive="base">
                                        <p:cTn id="27"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pPr eaLnBrk="1" hangingPunct="1"/>
            <a:r>
              <a:rPr kumimoji="1" lang="en-GB" dirty="0"/>
              <a:t>GFR Contract Parameters</a:t>
            </a:r>
            <a:endParaRPr kumimoji="1" lang="en-US" dirty="0"/>
          </a:p>
        </p:txBody>
      </p:sp>
      <p:sp>
        <p:nvSpPr>
          <p:cNvPr id="57349" name="Rectangle 5"/>
          <p:cNvSpPr>
            <a:spLocks noGrp="1" noChangeArrowheads="1"/>
          </p:cNvSpPr>
          <p:nvPr>
            <p:ph type="body" idx="1"/>
          </p:nvPr>
        </p:nvSpPr>
        <p:spPr/>
        <p:txBody>
          <a:bodyPr/>
          <a:lstStyle/>
          <a:p>
            <a:pPr eaLnBrk="1" hangingPunct="1">
              <a:buFont typeface="Wingdings" pitchFamily="-110" charset="2"/>
              <a:buChar char="Ø"/>
              <a:defRPr/>
            </a:pPr>
            <a:r>
              <a:rPr kumimoji="1" lang="en-US" dirty="0"/>
              <a:t>Peak cell rate (PCR)</a:t>
            </a:r>
          </a:p>
          <a:p>
            <a:pPr eaLnBrk="1" hangingPunct="1">
              <a:buFont typeface="Wingdings" pitchFamily="-110" charset="2"/>
              <a:buChar char="Ø"/>
              <a:defRPr/>
            </a:pPr>
            <a:r>
              <a:rPr kumimoji="1" lang="en-US" dirty="0"/>
              <a:t>Minimum cell rate (MCR)</a:t>
            </a:r>
          </a:p>
          <a:p>
            <a:pPr eaLnBrk="1" hangingPunct="1">
              <a:buFont typeface="Wingdings" pitchFamily="-110" charset="2"/>
              <a:buChar char="Ø"/>
              <a:defRPr/>
            </a:pPr>
            <a:r>
              <a:rPr kumimoji="1" lang="en-US" dirty="0"/>
              <a:t>Maximum burst size (MBS)</a:t>
            </a:r>
          </a:p>
          <a:p>
            <a:pPr eaLnBrk="1" hangingPunct="1">
              <a:buFont typeface="Wingdings" pitchFamily="-110" charset="2"/>
              <a:buChar char="Ø"/>
              <a:defRPr/>
            </a:pPr>
            <a:r>
              <a:rPr kumimoji="1" lang="en-US" dirty="0"/>
              <a:t>Maximum frame size (MFS)</a:t>
            </a:r>
          </a:p>
          <a:p>
            <a:pPr eaLnBrk="1" hangingPunct="1">
              <a:buFont typeface="Wingdings" pitchFamily="-110" charset="2"/>
              <a:buChar char="Ø"/>
              <a:defRPr/>
            </a:pPr>
            <a:r>
              <a:rPr kumimoji="1" lang="en-US" dirty="0"/>
              <a:t>Cell delay variation tolerance (CDVT)</a:t>
            </a:r>
          </a:p>
        </p:txBody>
      </p:sp>
    </p:spTree>
  </p:cSld>
  <p:clrMapOvr>
    <a:masterClrMapping/>
  </p:clrMapOvr>
  <mc:AlternateContent xmlns:mp="http://schemas.microsoft.com/office/mac/powerpoint/2008/main">
    <mc:Choice Requires="mp">
      <mp:transition spd="med">
        <mp:cube dir="u"/>
      </mp:transition>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transition spd="med">
        <p:cover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kumimoji="1" lang="en-US" dirty="0"/>
              <a:t>Queues at a Node</a:t>
            </a:r>
          </a:p>
        </p:txBody>
      </p:sp>
      <p:pic>
        <p:nvPicPr>
          <p:cNvPr id="6147" name="Picture 6" descr="Congestion at Node                                             002828B9  Mnementh                      BEAE7A2F:"/>
          <p:cNvPicPr>
            <a:picLocks noChangeAspect="1" noChangeArrowheads="1"/>
          </p:cNvPicPr>
          <p:nvPr/>
        </p:nvPicPr>
        <p:blipFill>
          <a:blip r:embed="rId3">
            <a:lum bright="-28000" contrast="44000"/>
          </a:blip>
          <a:srcRect l="9265" t="7159" r="9265" b="28636"/>
          <a:stretch>
            <a:fillRect/>
          </a:stretch>
        </p:blipFill>
        <p:spPr bwMode="auto">
          <a:xfrm>
            <a:off x="2057400" y="1295400"/>
            <a:ext cx="5062538" cy="5165725"/>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kumimoji="1" lang="en-GB" dirty="0"/>
              <a:t>Components of GFR System Supporting Rate Guarantees</a:t>
            </a:r>
            <a:endParaRPr kumimoji="1" lang="en-US" dirty="0"/>
          </a:p>
        </p:txBody>
      </p:sp>
      <p:pic>
        <p:nvPicPr>
          <p:cNvPr id="40963" name="Picture 6" descr="&#10;GFR Mechanism                                                  002828B9  Mnementh                      BEAE7A2F:"/>
          <p:cNvPicPr>
            <a:picLocks noChangeAspect="1" noChangeArrowheads="1"/>
          </p:cNvPicPr>
          <p:nvPr/>
        </p:nvPicPr>
        <p:blipFill>
          <a:blip r:embed="rId3">
            <a:lum/>
          </a:blip>
          <a:srcRect l="7159" t="23161" r="7159" b="23161"/>
          <a:stretch>
            <a:fillRect/>
          </a:stretch>
        </p:blipFill>
        <p:spPr bwMode="auto">
          <a:xfrm>
            <a:off x="304800" y="2286000"/>
            <a:ext cx="8615363" cy="41719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pPr eaLnBrk="1" hangingPunct="1">
              <a:defRPr/>
            </a:pPr>
            <a:r>
              <a:rPr kumimoji="1" lang="en-US" dirty="0"/>
              <a:t>Tagging and Policing</a:t>
            </a:r>
          </a:p>
        </p:txBody>
      </p:sp>
      <p:sp>
        <p:nvSpPr>
          <p:cNvPr id="58373" name="Rectangle 5"/>
          <p:cNvSpPr>
            <a:spLocks noGrp="1" noChangeArrowheads="1"/>
          </p:cNvSpPr>
          <p:nvPr>
            <p:ph type="body" idx="1"/>
          </p:nvPr>
        </p:nvSpPr>
        <p:spPr/>
        <p:txBody>
          <a:bodyPr/>
          <a:lstStyle/>
          <a:p>
            <a:pPr eaLnBrk="1" hangingPunct="1"/>
            <a:r>
              <a:rPr kumimoji="1" lang="en-GB" dirty="0"/>
              <a:t>discriminates between frames that conform to contract and those that don’t</a:t>
            </a:r>
          </a:p>
          <a:p>
            <a:pPr eaLnBrk="1" hangingPunct="1"/>
            <a:r>
              <a:rPr kumimoji="1" lang="en-GB" dirty="0"/>
              <a:t>set CLP=1 on all cells of each frame that does not conform</a:t>
            </a:r>
          </a:p>
          <a:p>
            <a:pPr lvl="1" eaLnBrk="1" hangingPunct="1"/>
            <a:r>
              <a:rPr kumimoji="1" lang="en-GB" dirty="0">
                <a:ea typeface="ＭＳ Ｐゴシック" pitchFamily="32" charset="-128"/>
              </a:rPr>
              <a:t>gives lower priority</a:t>
            </a:r>
          </a:p>
          <a:p>
            <a:pPr eaLnBrk="1" hangingPunct="1"/>
            <a:r>
              <a:rPr kumimoji="1" lang="en-GB" dirty="0"/>
              <a:t>tagging can be done by network or source</a:t>
            </a:r>
          </a:p>
          <a:p>
            <a:pPr eaLnBrk="1" hangingPunct="1"/>
            <a:r>
              <a:rPr kumimoji="1" lang="en-GB" dirty="0"/>
              <a:t>network may discard CLP=1 cells</a:t>
            </a:r>
            <a:endParaRPr kumimoji="1" lang="en-GB" dirty="0" smtClean="0"/>
          </a:p>
          <a:p>
            <a:pPr eaLnBrk="1" hangingPunct="1"/>
            <a:r>
              <a:rPr kumimoji="1" lang="en-GB" dirty="0"/>
              <a:t>c</a:t>
            </a:r>
            <a:r>
              <a:rPr kumimoji="1" lang="en-GB" dirty="0" smtClean="0"/>
              <a:t>ell </a:t>
            </a:r>
            <a:r>
              <a:rPr kumimoji="1" lang="en-GB" dirty="0"/>
              <a:t>discard considered a policing function</a:t>
            </a:r>
          </a:p>
        </p:txBody>
      </p:sp>
      <p:pic>
        <p:nvPicPr>
          <p:cNvPr id="4" name="Picture 3"/>
          <p:cNvPicPr>
            <a:picLocks noChangeAspect="1"/>
          </p:cNvPicPr>
          <p:nvPr/>
        </p:nvPicPr>
        <p:blipFill>
          <a:blip r:embed="rId3"/>
          <a:stretch>
            <a:fillRect/>
          </a:stretch>
        </p:blipFill>
        <p:spPr>
          <a:xfrm>
            <a:off x="152400" y="0"/>
            <a:ext cx="1313946" cy="1700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500"/>
                                  </p:stCondLst>
                                  <p:childTnLst>
                                    <p:set>
                                      <p:cBhvr>
                                        <p:cTn id="6" dur="1" fill="hold">
                                          <p:stCondLst>
                                            <p:cond delay="0"/>
                                          </p:stCondLst>
                                        </p:cTn>
                                        <p:tgtEl>
                                          <p:spTgt spid="58373">
                                            <p:txEl>
                                              <p:pRg st="2" end="2"/>
                                            </p:txEl>
                                          </p:spTgt>
                                        </p:tgtEl>
                                        <p:attrNameLst>
                                          <p:attrName>style.visibility</p:attrName>
                                        </p:attrNameLst>
                                      </p:cBhvr>
                                      <p:to>
                                        <p:strVal val="visible"/>
                                      </p:to>
                                    </p:set>
                                    <p:anim calcmode="lin" valueType="num">
                                      <p:cBhvr additive="base">
                                        <p:cTn id="7" dur="1250" fill="hold"/>
                                        <p:tgtEl>
                                          <p:spTgt spid="58373">
                                            <p:txEl>
                                              <p:pRg st="2" end="2"/>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5837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1026"/>
          <p:cNvSpPr>
            <a:spLocks noGrp="1" noChangeArrowheads="1"/>
          </p:cNvSpPr>
          <p:nvPr>
            <p:ph type="title"/>
          </p:nvPr>
        </p:nvSpPr>
        <p:spPr/>
        <p:txBody>
          <a:bodyPr/>
          <a:lstStyle/>
          <a:p>
            <a:pPr eaLnBrk="1" hangingPunct="1">
              <a:defRPr/>
            </a:pPr>
            <a:r>
              <a:rPr kumimoji="1" lang="en-US" sz="4000" dirty="0"/>
              <a:t>Buffer Management</a:t>
            </a:r>
          </a:p>
        </p:txBody>
      </p:sp>
      <p:sp>
        <p:nvSpPr>
          <p:cNvPr id="123907" name="Rectangle 1027"/>
          <p:cNvSpPr>
            <a:spLocks noGrp="1" noChangeArrowheads="1"/>
          </p:cNvSpPr>
          <p:nvPr>
            <p:ph type="body" idx="1"/>
          </p:nvPr>
        </p:nvSpPr>
        <p:spPr>
          <a:xfrm>
            <a:off x="457200" y="1676400"/>
            <a:ext cx="8229600" cy="4876800"/>
          </a:xfrm>
        </p:spPr>
        <p:txBody>
          <a:bodyPr/>
          <a:lstStyle/>
          <a:p>
            <a:pPr eaLnBrk="1" hangingPunct="1">
              <a:lnSpc>
                <a:spcPct val="90000"/>
              </a:lnSpc>
            </a:pPr>
            <a:r>
              <a:rPr kumimoji="1" lang="en-GB" dirty="0"/>
              <a:t>deals with treatment of buffered cells</a:t>
            </a:r>
          </a:p>
          <a:p>
            <a:pPr eaLnBrk="1" hangingPunct="1">
              <a:lnSpc>
                <a:spcPct val="90000"/>
              </a:lnSpc>
            </a:pPr>
            <a:r>
              <a:rPr kumimoji="1" lang="en-GB" dirty="0"/>
              <a:t>congestion indicated by high buffer occupancy</a:t>
            </a:r>
          </a:p>
          <a:p>
            <a:pPr eaLnBrk="1" hangingPunct="1">
              <a:lnSpc>
                <a:spcPct val="90000"/>
              </a:lnSpc>
            </a:pPr>
            <a:r>
              <a:rPr kumimoji="1" lang="en-GB" dirty="0"/>
              <a:t>will discard tagged cells in preference to untagged cells</a:t>
            </a:r>
          </a:p>
          <a:p>
            <a:pPr lvl="1" eaLnBrk="1" hangingPunct="1">
              <a:lnSpc>
                <a:spcPct val="90000"/>
              </a:lnSpc>
            </a:pPr>
            <a:r>
              <a:rPr kumimoji="1" lang="en-GB" dirty="0">
                <a:ea typeface="ＭＳ Ｐゴシック" pitchFamily="32" charset="-128"/>
              </a:rPr>
              <a:t>including ones already in buffer to make room</a:t>
            </a:r>
          </a:p>
          <a:p>
            <a:pPr eaLnBrk="1" hangingPunct="1">
              <a:lnSpc>
                <a:spcPct val="90000"/>
              </a:lnSpc>
            </a:pPr>
            <a:r>
              <a:rPr kumimoji="1" lang="en-GB" dirty="0"/>
              <a:t>may do per VC buffering for fairness</a:t>
            </a:r>
          </a:p>
          <a:p>
            <a:pPr eaLnBrk="1" hangingPunct="1">
              <a:lnSpc>
                <a:spcPct val="90000"/>
              </a:lnSpc>
            </a:pPr>
            <a:r>
              <a:rPr kumimoji="1" lang="en-GB" dirty="0"/>
              <a:t>cell discard based on queue-specific thresholds</a:t>
            </a:r>
            <a:endParaRPr kumimoji="1"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US" dirty="0"/>
              <a:t>Scheduling</a:t>
            </a:r>
          </a:p>
        </p:txBody>
      </p:sp>
      <p:sp>
        <p:nvSpPr>
          <p:cNvPr id="59395" name="Rectangle 3"/>
          <p:cNvSpPr>
            <a:spLocks noGrp="1" noChangeArrowheads="1"/>
          </p:cNvSpPr>
          <p:nvPr>
            <p:ph type="body" idx="1"/>
          </p:nvPr>
        </p:nvSpPr>
        <p:spPr/>
        <p:txBody>
          <a:bodyPr/>
          <a:lstStyle/>
          <a:p>
            <a:pPr eaLnBrk="1" hangingPunct="1"/>
            <a:r>
              <a:rPr kumimoji="1" lang="en-GB" dirty="0"/>
              <a:t>preferential treatment to untagged cells</a:t>
            </a:r>
          </a:p>
          <a:p>
            <a:pPr eaLnBrk="1" hangingPunct="1"/>
            <a:r>
              <a:rPr kumimoji="1" lang="en-GB" dirty="0"/>
              <a:t>separate queues for each VC</a:t>
            </a:r>
          </a:p>
          <a:p>
            <a:pPr eaLnBrk="1" hangingPunct="1"/>
            <a:r>
              <a:rPr kumimoji="1" lang="en-GB" dirty="0"/>
              <a:t>make per-VC scheduling decisions</a:t>
            </a:r>
          </a:p>
          <a:p>
            <a:pPr eaLnBrk="1" hangingPunct="1"/>
            <a:r>
              <a:rPr kumimoji="1" lang="en-GB" dirty="0"/>
              <a:t>enables control of outgoing rate of VCs</a:t>
            </a:r>
          </a:p>
          <a:p>
            <a:pPr eaLnBrk="1" hangingPunct="1"/>
            <a:r>
              <a:rPr kumimoji="1" lang="en-GB" dirty="0"/>
              <a:t>VCs get fair capacity allocation</a:t>
            </a:r>
          </a:p>
          <a:p>
            <a:pPr eaLnBrk="1" hangingPunct="1"/>
            <a:r>
              <a:rPr kumimoji="1" lang="en-GB" dirty="0"/>
              <a:t>still meet contract</a:t>
            </a:r>
            <a:endParaRPr kumimoji="1" lang="en-US" dirty="0"/>
          </a:p>
        </p:txBody>
      </p:sp>
      <p:pic>
        <p:nvPicPr>
          <p:cNvPr id="4" name="Picture 3"/>
          <p:cNvPicPr>
            <a:picLocks noChangeAspect="1"/>
          </p:cNvPicPr>
          <p:nvPr/>
        </p:nvPicPr>
        <p:blipFill>
          <a:blip r:embed="rId3"/>
          <a:stretch>
            <a:fillRect/>
          </a:stretch>
        </p:blipFill>
        <p:spPr>
          <a:xfrm>
            <a:off x="6477000" y="4724400"/>
            <a:ext cx="1981200" cy="19522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500"/>
                                        <p:tgtEl>
                                          <p:spTgt spid="59395">
                                            <p:txEl>
                                              <p:pRg st="0" end="0"/>
                                            </p:txEl>
                                          </p:spTgt>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59395">
                                            <p:txEl>
                                              <p:pRg st="1" end="1"/>
                                            </p:txEl>
                                          </p:spTgt>
                                        </p:tgtEl>
                                        <p:attrNameLst>
                                          <p:attrName>style.visibility</p:attrName>
                                        </p:attrNameLst>
                                      </p:cBhvr>
                                      <p:to>
                                        <p:strVal val="visible"/>
                                      </p:to>
                                    </p:set>
                                    <p:animEffect transition="in" filter="fade">
                                      <p:cBhvr>
                                        <p:cTn id="11" dur="500"/>
                                        <p:tgtEl>
                                          <p:spTgt spid="59395">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750"/>
                                  </p:stCondLst>
                                  <p:childTnLst>
                                    <p:set>
                                      <p:cBhvr>
                                        <p:cTn id="14" dur="1" fill="hold">
                                          <p:stCondLst>
                                            <p:cond delay="0"/>
                                          </p:stCondLst>
                                        </p:cTn>
                                        <p:tgtEl>
                                          <p:spTgt spid="59395">
                                            <p:txEl>
                                              <p:pRg st="2" end="2"/>
                                            </p:txEl>
                                          </p:spTgt>
                                        </p:tgtEl>
                                        <p:attrNameLst>
                                          <p:attrName>style.visibility</p:attrName>
                                        </p:attrNameLst>
                                      </p:cBhvr>
                                      <p:to>
                                        <p:strVal val="visible"/>
                                      </p:to>
                                    </p:set>
                                    <p:animEffect transition="in" filter="fade">
                                      <p:cBhvr>
                                        <p:cTn id="15" dur="500"/>
                                        <p:tgtEl>
                                          <p:spTgt spid="59395">
                                            <p:txEl>
                                              <p:pRg st="2" end="2"/>
                                            </p:txEl>
                                          </p:spTgt>
                                        </p:tgtEl>
                                      </p:cBhvr>
                                    </p:animEffect>
                                  </p:childTnLst>
                                </p:cTn>
                              </p:par>
                            </p:childTnLst>
                          </p:cTn>
                        </p:par>
                        <p:par>
                          <p:cTn id="16" fill="hold">
                            <p:stCondLst>
                              <p:cond delay="3750"/>
                            </p:stCondLst>
                            <p:childTnLst>
                              <p:par>
                                <p:cTn id="17" presetID="10" presetClass="entr" presetSubtype="0" fill="hold" nodeType="afterEffect">
                                  <p:stCondLst>
                                    <p:cond delay="750"/>
                                  </p:stCondLst>
                                  <p:childTnLst>
                                    <p:set>
                                      <p:cBhvr>
                                        <p:cTn id="18" dur="1" fill="hold">
                                          <p:stCondLst>
                                            <p:cond delay="0"/>
                                          </p:stCondLst>
                                        </p:cTn>
                                        <p:tgtEl>
                                          <p:spTgt spid="59395">
                                            <p:txEl>
                                              <p:pRg st="3" end="3"/>
                                            </p:txEl>
                                          </p:spTgt>
                                        </p:tgtEl>
                                        <p:attrNameLst>
                                          <p:attrName>style.visibility</p:attrName>
                                        </p:attrNameLst>
                                      </p:cBhvr>
                                      <p:to>
                                        <p:strVal val="visible"/>
                                      </p:to>
                                    </p:set>
                                    <p:animEffect transition="in" filter="fade">
                                      <p:cBhvr>
                                        <p:cTn id="19" dur="500"/>
                                        <p:tgtEl>
                                          <p:spTgt spid="59395">
                                            <p:txEl>
                                              <p:pRg st="3" end="3"/>
                                            </p:txEl>
                                          </p:spTgt>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59395">
                                            <p:txEl>
                                              <p:pRg st="4" end="4"/>
                                            </p:txEl>
                                          </p:spTgt>
                                        </p:tgtEl>
                                        <p:attrNameLst>
                                          <p:attrName>style.visibility</p:attrName>
                                        </p:attrNameLst>
                                      </p:cBhvr>
                                      <p:to>
                                        <p:strVal val="visible"/>
                                      </p:to>
                                    </p:set>
                                    <p:animEffect transition="in" filter="fade">
                                      <p:cBhvr>
                                        <p:cTn id="23" dur="500"/>
                                        <p:tgtEl>
                                          <p:spTgt spid="59395">
                                            <p:txEl>
                                              <p:pRg st="4" end="4"/>
                                            </p:txEl>
                                          </p:spTgt>
                                        </p:tgtEl>
                                      </p:cBhvr>
                                    </p:animEffect>
                                  </p:childTnLst>
                                </p:cTn>
                              </p:par>
                            </p:childTnLst>
                          </p:cTn>
                        </p:par>
                        <p:par>
                          <p:cTn id="24" fill="hold">
                            <p:stCondLst>
                              <p:cond delay="6250"/>
                            </p:stCondLst>
                            <p:childTnLst>
                              <p:par>
                                <p:cTn id="25" presetID="10" presetClass="entr" presetSubtype="0" fill="hold" nodeType="afterEffect">
                                  <p:stCondLst>
                                    <p:cond delay="75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fade">
                                      <p:cBhvr>
                                        <p:cTn id="27"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kumimoji="1" lang="en-GB" dirty="0"/>
              <a:t>GFC Conformance Definition</a:t>
            </a:r>
            <a:endParaRPr kumimoji="1" lang="en-US" dirty="0"/>
          </a:p>
        </p:txBody>
      </p:sp>
      <p:sp>
        <p:nvSpPr>
          <p:cNvPr id="60419" name="Rectangle 3"/>
          <p:cNvSpPr>
            <a:spLocks noGrp="1" noChangeArrowheads="1"/>
          </p:cNvSpPr>
          <p:nvPr>
            <p:ph sz="half" idx="1"/>
          </p:nvPr>
        </p:nvSpPr>
        <p:spPr/>
        <p:txBody>
          <a:bodyPr/>
          <a:lstStyle/>
          <a:p>
            <a:pPr eaLnBrk="1" hangingPunct="1"/>
            <a:r>
              <a:rPr kumimoji="1" lang="en-GB" dirty="0"/>
              <a:t>UPC function monitors each active VC to ensure traffic conforms to contract and tags or discards nonconforming cells</a:t>
            </a:r>
          </a:p>
          <a:p>
            <a:pPr eaLnBrk="1" hangingPunct="1"/>
            <a:r>
              <a:rPr kumimoji="1" lang="en-GB" dirty="0"/>
              <a:t>frame conforms if all cells conform</a:t>
            </a:r>
          </a:p>
          <a:p>
            <a:pPr lvl="2" eaLnBrk="1" hangingPunct="1"/>
            <a:endParaRPr kumimoji="1" lang="en-US" dirty="0">
              <a:ea typeface="ＭＳ Ｐゴシック" pitchFamily="32" charset="-128"/>
            </a:endParaRPr>
          </a:p>
        </p:txBody>
      </p:sp>
      <p:graphicFrame>
        <p:nvGraphicFramePr>
          <p:cNvPr id="3" name="Diagram 2"/>
          <p:cNvGraphicFramePr/>
          <p:nvPr/>
        </p:nvGraphicFramePr>
        <p:xfrm>
          <a:off x="4267200" y="762000"/>
          <a:ext cx="4572000" cy="647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pPr eaLnBrk="1" hangingPunct="1"/>
            <a:r>
              <a:rPr kumimoji="1" lang="en-GB" dirty="0"/>
              <a:t>GFR VC Frame Categories</a:t>
            </a:r>
            <a:endParaRPr kumimoji="1" lang="en-US" dirty="0"/>
          </a:p>
        </p:txBody>
      </p:sp>
      <p:sp>
        <p:nvSpPr>
          <p:cNvPr id="62469" name="Rectangle 5"/>
          <p:cNvSpPr>
            <a:spLocks noGrp="1" noChangeArrowheads="1"/>
          </p:cNvSpPr>
          <p:nvPr>
            <p:ph type="body" idx="1"/>
          </p:nvPr>
        </p:nvSpPr>
        <p:spPr/>
        <p:txBody>
          <a:bodyPr/>
          <a:lstStyle/>
          <a:p>
            <a:pPr lvl="1" eaLnBrk="1" hangingPunct="1"/>
            <a:r>
              <a:rPr kumimoji="1" lang="en-US" dirty="0">
                <a:ea typeface="ＭＳ Ｐゴシック" pitchFamily="32" charset="-128"/>
              </a:rPr>
              <a:t> </a:t>
            </a:r>
          </a:p>
        </p:txBody>
      </p:sp>
      <p:graphicFrame>
        <p:nvGraphicFramePr>
          <p:cNvPr id="3" name="Diagram 2"/>
          <p:cNvGraphicFramePr/>
          <p:nvPr/>
        </p:nvGraphicFramePr>
        <p:xfrm>
          <a:off x="381000" y="1371600"/>
          <a:ext cx="8382000" cy="5181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kumimoji="1" lang="en-GB" dirty="0"/>
              <a:t>QoS Eligibility Test</a:t>
            </a:r>
            <a:endParaRPr kumimoji="1" lang="en-US" dirty="0"/>
          </a:p>
        </p:txBody>
      </p:sp>
      <p:sp>
        <p:nvSpPr>
          <p:cNvPr id="61443" name="Rectangle 3"/>
          <p:cNvSpPr>
            <a:spLocks noGrp="1" noChangeArrowheads="1"/>
          </p:cNvSpPr>
          <p:nvPr>
            <p:ph type="body" idx="1"/>
          </p:nvPr>
        </p:nvSpPr>
        <p:spPr>
          <a:xfrm>
            <a:off x="457200" y="1676400"/>
            <a:ext cx="8229600" cy="4876800"/>
          </a:xfrm>
        </p:spPr>
        <p:txBody>
          <a:bodyPr/>
          <a:lstStyle/>
          <a:p>
            <a:pPr eaLnBrk="1" hangingPunct="1">
              <a:lnSpc>
                <a:spcPct val="90000"/>
              </a:lnSpc>
            </a:pPr>
            <a:r>
              <a:rPr kumimoji="1" lang="en-GB" sz="2800" dirty="0"/>
              <a:t>two stage filtering process</a:t>
            </a:r>
          </a:p>
          <a:p>
            <a:pPr eaLnBrk="1" hangingPunct="1">
              <a:lnSpc>
                <a:spcPct val="90000"/>
              </a:lnSpc>
            </a:pPr>
            <a:r>
              <a:rPr kumimoji="1" lang="en-GB" sz="2800" dirty="0"/>
              <a:t>a frame is tested for conformance to contract</a:t>
            </a:r>
          </a:p>
          <a:p>
            <a:pPr lvl="1" eaLnBrk="1" hangingPunct="1">
              <a:lnSpc>
                <a:spcPct val="90000"/>
              </a:lnSpc>
            </a:pPr>
            <a:r>
              <a:rPr kumimoji="1" lang="en-GB" sz="2400" dirty="0">
                <a:ea typeface="ＭＳ Ｐゴシック" pitchFamily="32" charset="-128"/>
              </a:rPr>
              <a:t>may discard or tag</a:t>
            </a:r>
          </a:p>
          <a:p>
            <a:pPr lvl="1" eaLnBrk="1" hangingPunct="1">
              <a:lnSpc>
                <a:spcPct val="90000"/>
              </a:lnSpc>
            </a:pPr>
            <a:r>
              <a:rPr kumimoji="1" lang="en-GB" sz="2400" dirty="0">
                <a:ea typeface="ＭＳ Ｐゴシック" pitchFamily="32" charset="-128"/>
              </a:rPr>
              <a:t>set upper bound &amp; penalize cells above upper bound</a:t>
            </a:r>
          </a:p>
          <a:p>
            <a:pPr lvl="1" eaLnBrk="1" hangingPunct="1">
              <a:lnSpc>
                <a:spcPct val="90000"/>
              </a:lnSpc>
            </a:pPr>
            <a:r>
              <a:rPr kumimoji="1" lang="en-GB" sz="2400" dirty="0">
                <a:ea typeface="ＭＳ Ｐゴシック" pitchFamily="32" charset="-128"/>
              </a:rPr>
              <a:t>do expect attempt to deliver tagged cells</a:t>
            </a:r>
          </a:p>
          <a:p>
            <a:pPr eaLnBrk="1" hangingPunct="1">
              <a:lnSpc>
                <a:spcPct val="90000"/>
              </a:lnSpc>
            </a:pPr>
            <a:r>
              <a:rPr kumimoji="1" lang="en-GB" sz="2800" dirty="0"/>
              <a:t>determine frames eligible for QoS guarantees</a:t>
            </a:r>
          </a:p>
          <a:p>
            <a:pPr lvl="1" eaLnBrk="1" hangingPunct="1">
              <a:lnSpc>
                <a:spcPct val="90000"/>
              </a:lnSpc>
            </a:pPr>
            <a:r>
              <a:rPr kumimoji="1" lang="en-GB" sz="2400" dirty="0">
                <a:ea typeface="ＭＳ Ｐゴシック" pitchFamily="32" charset="-128"/>
              </a:rPr>
              <a:t>under GFR contract for VC</a:t>
            </a:r>
          </a:p>
          <a:p>
            <a:pPr lvl="1" eaLnBrk="1" hangingPunct="1">
              <a:lnSpc>
                <a:spcPct val="90000"/>
              </a:lnSpc>
            </a:pPr>
            <a:r>
              <a:rPr kumimoji="1" lang="en-GB" sz="2400" dirty="0">
                <a:ea typeface="ＭＳ Ｐゴシック" pitchFamily="32" charset="-128"/>
              </a:rPr>
              <a:t>set lower bound on traffic</a:t>
            </a:r>
          </a:p>
          <a:p>
            <a:pPr lvl="1" eaLnBrk="1" hangingPunct="1">
              <a:lnSpc>
                <a:spcPct val="90000"/>
              </a:lnSpc>
            </a:pPr>
            <a:r>
              <a:rPr kumimoji="1" lang="en-GB" sz="2400" dirty="0">
                <a:ea typeface="ＭＳ Ｐゴシック" pitchFamily="32" charset="-128"/>
              </a:rPr>
              <a:t>frames in traffic flow below threshold are eligible</a:t>
            </a:r>
          </a:p>
          <a:p>
            <a:pPr lvl="2" eaLnBrk="1" hangingPunct="1">
              <a:lnSpc>
                <a:spcPct val="90000"/>
              </a:lnSpc>
            </a:pPr>
            <a:endParaRPr kumimoji="1" lang="en-GB" sz="2000" dirty="0">
              <a:ea typeface="ＭＳ Ｐゴシック" pitchFamily="32" charset="-128"/>
            </a:endParaRPr>
          </a:p>
          <a:p>
            <a:pPr lvl="1" eaLnBrk="1" hangingPunct="1">
              <a:lnSpc>
                <a:spcPct val="90000"/>
              </a:lnSpc>
            </a:pPr>
            <a:endParaRPr kumimoji="1" lang="en-US" sz="2400" dirty="0">
              <a:ea typeface="ＭＳ Ｐゴシック" pitchFamily="32"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0"/>
            <a:ext cx="8229600" cy="1139825"/>
          </a:xfrm>
        </p:spPr>
        <p:txBody>
          <a:bodyPr/>
          <a:lstStyle/>
          <a:p>
            <a:pPr eaLnBrk="1" hangingPunct="1"/>
            <a:r>
              <a:rPr lang="en-US" dirty="0"/>
              <a:t>Summary</a:t>
            </a:r>
            <a:endParaRPr lang="en-AU" dirty="0"/>
          </a:p>
        </p:txBody>
      </p:sp>
      <p:sp>
        <p:nvSpPr>
          <p:cNvPr id="80899" name="Rectangle 3"/>
          <p:cNvSpPr>
            <a:spLocks noGrp="1" noChangeArrowheads="1"/>
          </p:cNvSpPr>
          <p:nvPr>
            <p:ph type="body" idx="1"/>
          </p:nvPr>
        </p:nvSpPr>
        <p:spPr>
          <a:xfrm>
            <a:off x="457200" y="1066800"/>
            <a:ext cx="8229600" cy="5791200"/>
          </a:xfrm>
        </p:spPr>
        <p:txBody>
          <a:bodyPr/>
          <a:lstStyle/>
          <a:p>
            <a:pPr eaLnBrk="1" hangingPunct="1">
              <a:buFont typeface="Wingdings" pitchFamily="-110" charset="2"/>
              <a:buChar char="Ø"/>
              <a:defRPr/>
            </a:pPr>
            <a:r>
              <a:rPr lang="en-AU" dirty="0" smtClean="0"/>
              <a:t>congestion effects</a:t>
            </a:r>
          </a:p>
          <a:p>
            <a:pPr lvl="1" eaLnBrk="1" hangingPunct="1">
              <a:buFont typeface="Wingdings" pitchFamily="-110" charset="2"/>
              <a:buChar char="l"/>
              <a:defRPr/>
            </a:pPr>
            <a:r>
              <a:rPr lang="en-AU" dirty="0" smtClean="0"/>
              <a:t>ideal and practical performance</a:t>
            </a:r>
          </a:p>
          <a:p>
            <a:pPr eaLnBrk="1" hangingPunct="1">
              <a:buFont typeface="Wingdings" pitchFamily="-110" charset="2"/>
              <a:buChar char="Ø"/>
              <a:defRPr/>
            </a:pPr>
            <a:r>
              <a:rPr lang="en-AU" dirty="0"/>
              <a:t>congestion </a:t>
            </a:r>
            <a:r>
              <a:rPr lang="en-AU" dirty="0" smtClean="0"/>
              <a:t>control</a:t>
            </a:r>
          </a:p>
          <a:p>
            <a:pPr lvl="1" eaLnBrk="1" hangingPunct="1">
              <a:buFont typeface="Wingdings" pitchFamily="-110" charset="2"/>
              <a:buChar char="l"/>
              <a:defRPr/>
            </a:pPr>
            <a:r>
              <a:rPr lang="en-AU" dirty="0"/>
              <a:t>b</a:t>
            </a:r>
            <a:r>
              <a:rPr lang="en-AU" dirty="0" smtClean="0"/>
              <a:t>ackpressure, choke packet, implicit/explicit</a:t>
            </a:r>
          </a:p>
          <a:p>
            <a:pPr eaLnBrk="1" hangingPunct="1">
              <a:buFont typeface="Wingdings" pitchFamily="-110" charset="2"/>
              <a:buChar char="Ø"/>
              <a:defRPr/>
            </a:pPr>
            <a:r>
              <a:rPr lang="en-AU" dirty="0"/>
              <a:t>traffic </a:t>
            </a:r>
            <a:r>
              <a:rPr lang="en-AU" dirty="0" smtClean="0"/>
              <a:t>management</a:t>
            </a:r>
          </a:p>
          <a:p>
            <a:pPr lvl="1" eaLnBrk="1" hangingPunct="1">
              <a:buFont typeface="Wingdings" pitchFamily="-110" charset="2"/>
              <a:buChar char="l"/>
              <a:defRPr/>
            </a:pPr>
            <a:r>
              <a:rPr lang="en-AU" dirty="0"/>
              <a:t>f</a:t>
            </a:r>
            <a:r>
              <a:rPr lang="en-AU" dirty="0" smtClean="0"/>
              <a:t>airness, QoS, reservations</a:t>
            </a:r>
          </a:p>
          <a:p>
            <a:pPr eaLnBrk="1" hangingPunct="1">
              <a:buFont typeface="Wingdings" pitchFamily="-110" charset="2"/>
              <a:buChar char="Ø"/>
              <a:defRPr/>
            </a:pPr>
            <a:r>
              <a:rPr lang="en-AU" dirty="0" smtClean="0"/>
              <a:t>ATM traffic management</a:t>
            </a:r>
          </a:p>
          <a:p>
            <a:pPr eaLnBrk="1" hangingPunct="1">
              <a:buFont typeface="Wingdings" pitchFamily="-110" charset="2"/>
              <a:buChar char="Ø"/>
              <a:defRPr/>
            </a:pPr>
            <a:r>
              <a:rPr lang="en-AU" dirty="0" smtClean="0"/>
              <a:t>ATM-GFR traffic management</a:t>
            </a:r>
          </a:p>
          <a:p>
            <a:pPr lvl="1" eaLnBrk="1" hangingPunct="1">
              <a:buFont typeface="Wingdings" pitchFamily="-110" charset="2"/>
              <a:buChar char="l"/>
              <a:defRPr/>
            </a:pPr>
            <a:r>
              <a:rPr lang="en-AU" dirty="0" smtClean="0"/>
              <a:t>tagging, policing, buffer, scheduling</a:t>
            </a:r>
          </a:p>
          <a:p>
            <a:pPr eaLnBrk="1" hangingPunct="1">
              <a:buFont typeface="Wingdings" pitchFamily="-110" charset="2"/>
              <a:buChar char="Ø"/>
              <a:defRPr/>
            </a:pPr>
            <a:r>
              <a:rPr lang="en-AU" dirty="0" smtClean="0"/>
              <a:t>QoS eligibility testing</a:t>
            </a:r>
          </a:p>
        </p:txBody>
      </p:sp>
      <p:pic>
        <p:nvPicPr>
          <p:cNvPr id="48132" name="Picture 5"/>
          <p:cNvPicPr>
            <a:picLocks noChangeAspect="1"/>
          </p:cNvPicPr>
          <p:nvPr/>
        </p:nvPicPr>
        <p:blipFill>
          <a:blip r:embed="rId3"/>
          <a:srcRect/>
          <a:stretch>
            <a:fillRect/>
          </a:stretch>
        </p:blipFill>
        <p:spPr bwMode="auto">
          <a:xfrm>
            <a:off x="6629400" y="3276600"/>
            <a:ext cx="2209800"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6" presetClass="entr" presetSubtype="21" fill="hold" nodeType="afterEffect">
                                  <p:stCondLst>
                                    <p:cond delay="25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barn(inVertical)">
                                      <p:cBhvr>
                                        <p:cTn id="10" dur="500"/>
                                        <p:tgtEl>
                                          <p:spTgt spid="80899">
                                            <p:txEl>
                                              <p:pRg st="1" end="1"/>
                                            </p:txEl>
                                          </p:spTgt>
                                        </p:tgtEl>
                                      </p:cBhvr>
                                    </p:animEffect>
                                  </p:childTnLst>
                                </p:cTn>
                              </p:par>
                            </p:childTnLst>
                          </p:cTn>
                        </p:par>
                        <p:par>
                          <p:cTn id="11" fill="hold">
                            <p:stCondLst>
                              <p:cond delay="1250"/>
                            </p:stCondLst>
                            <p:childTnLst>
                              <p:par>
                                <p:cTn id="12" presetID="1" presetClass="entr" presetSubtype="0" fill="hold" nodeType="afterEffect">
                                  <p:stCondLst>
                                    <p:cond delay="250"/>
                                  </p:stCondLst>
                                  <p:childTnLst>
                                    <p:set>
                                      <p:cBhvr>
                                        <p:cTn id="13" dur="1" fill="hold">
                                          <p:stCondLst>
                                            <p:cond delay="0"/>
                                          </p:stCondLst>
                                        </p:cTn>
                                        <p:tgtEl>
                                          <p:spTgt spid="80899">
                                            <p:txEl>
                                              <p:pRg st="2" end="2"/>
                                            </p:txEl>
                                          </p:spTgt>
                                        </p:tgtEl>
                                        <p:attrNameLst>
                                          <p:attrName>style.visibility</p:attrName>
                                        </p:attrNameLst>
                                      </p:cBhvr>
                                      <p:to>
                                        <p:strVal val="visible"/>
                                      </p:to>
                                    </p:set>
                                  </p:childTnLst>
                                </p:cTn>
                              </p:par>
                            </p:childTnLst>
                          </p:cTn>
                        </p:par>
                        <p:par>
                          <p:cTn id="14" fill="hold">
                            <p:stCondLst>
                              <p:cond delay="1500"/>
                            </p:stCondLst>
                            <p:childTnLst>
                              <p:par>
                                <p:cTn id="15" presetID="16" presetClass="entr" presetSubtype="21" fill="hold" nodeType="afterEffect">
                                  <p:stCondLst>
                                    <p:cond delay="250"/>
                                  </p:stCondLst>
                                  <p:childTnLst>
                                    <p:set>
                                      <p:cBhvr>
                                        <p:cTn id="16" dur="1" fill="hold">
                                          <p:stCondLst>
                                            <p:cond delay="0"/>
                                          </p:stCondLst>
                                        </p:cTn>
                                        <p:tgtEl>
                                          <p:spTgt spid="80899">
                                            <p:txEl>
                                              <p:pRg st="3" end="3"/>
                                            </p:txEl>
                                          </p:spTgt>
                                        </p:tgtEl>
                                        <p:attrNameLst>
                                          <p:attrName>style.visibility</p:attrName>
                                        </p:attrNameLst>
                                      </p:cBhvr>
                                      <p:to>
                                        <p:strVal val="visible"/>
                                      </p:to>
                                    </p:set>
                                    <p:animEffect transition="in" filter="barn(inVertical)">
                                      <p:cBhvr>
                                        <p:cTn id="17" dur="500"/>
                                        <p:tgtEl>
                                          <p:spTgt spid="80899">
                                            <p:txEl>
                                              <p:pRg st="3" end="3"/>
                                            </p:txEl>
                                          </p:spTgt>
                                        </p:tgtEl>
                                      </p:cBhvr>
                                    </p:animEffect>
                                  </p:childTnLst>
                                </p:cTn>
                              </p:par>
                            </p:childTnLst>
                          </p:cTn>
                        </p:par>
                        <p:par>
                          <p:cTn id="18" fill="hold">
                            <p:stCondLst>
                              <p:cond delay="2250"/>
                            </p:stCondLst>
                            <p:childTnLst>
                              <p:par>
                                <p:cTn id="19" presetID="1" presetClass="entr" presetSubtype="0" fill="hold" nodeType="afterEffect">
                                  <p:stCondLst>
                                    <p:cond delay="250"/>
                                  </p:stCondLst>
                                  <p:childTnLst>
                                    <p:set>
                                      <p:cBhvr>
                                        <p:cTn id="20" dur="1" fill="hold">
                                          <p:stCondLst>
                                            <p:cond delay="0"/>
                                          </p:stCondLst>
                                        </p:cTn>
                                        <p:tgtEl>
                                          <p:spTgt spid="80899">
                                            <p:txEl>
                                              <p:pRg st="4" end="4"/>
                                            </p:txEl>
                                          </p:spTgt>
                                        </p:tgtEl>
                                        <p:attrNameLst>
                                          <p:attrName>style.visibility</p:attrName>
                                        </p:attrNameLst>
                                      </p:cBhvr>
                                      <p:to>
                                        <p:strVal val="visible"/>
                                      </p:to>
                                    </p:set>
                                  </p:childTnLst>
                                </p:cTn>
                              </p:par>
                            </p:childTnLst>
                          </p:cTn>
                        </p:par>
                        <p:par>
                          <p:cTn id="21" fill="hold">
                            <p:stCondLst>
                              <p:cond delay="2500"/>
                            </p:stCondLst>
                            <p:childTnLst>
                              <p:par>
                                <p:cTn id="22" presetID="16" presetClass="entr" presetSubtype="21" fill="hold" nodeType="afterEffect">
                                  <p:stCondLst>
                                    <p:cond delay="250"/>
                                  </p:stCondLst>
                                  <p:childTnLst>
                                    <p:set>
                                      <p:cBhvr>
                                        <p:cTn id="23" dur="1" fill="hold">
                                          <p:stCondLst>
                                            <p:cond delay="0"/>
                                          </p:stCondLst>
                                        </p:cTn>
                                        <p:tgtEl>
                                          <p:spTgt spid="80899">
                                            <p:txEl>
                                              <p:pRg st="5" end="5"/>
                                            </p:txEl>
                                          </p:spTgt>
                                        </p:tgtEl>
                                        <p:attrNameLst>
                                          <p:attrName>style.visibility</p:attrName>
                                        </p:attrNameLst>
                                      </p:cBhvr>
                                      <p:to>
                                        <p:strVal val="visible"/>
                                      </p:to>
                                    </p:set>
                                    <p:animEffect transition="in" filter="barn(inVertical)">
                                      <p:cBhvr>
                                        <p:cTn id="24" dur="500"/>
                                        <p:tgtEl>
                                          <p:spTgt spid="80899">
                                            <p:txEl>
                                              <p:pRg st="5" end="5"/>
                                            </p:txEl>
                                          </p:spTgt>
                                        </p:tgtEl>
                                      </p:cBhvr>
                                    </p:animEffect>
                                  </p:childTnLst>
                                </p:cTn>
                              </p:par>
                            </p:childTnLst>
                          </p:cTn>
                        </p:par>
                        <p:par>
                          <p:cTn id="25" fill="hold">
                            <p:stCondLst>
                              <p:cond delay="3250"/>
                            </p:stCondLst>
                            <p:childTnLst>
                              <p:par>
                                <p:cTn id="26" presetID="1" presetClass="entr" presetSubtype="0" fill="hold" nodeType="afterEffect">
                                  <p:stCondLst>
                                    <p:cond delay="250"/>
                                  </p:stCondLst>
                                  <p:childTnLst>
                                    <p:set>
                                      <p:cBhvr>
                                        <p:cTn id="27" dur="1" fill="hold">
                                          <p:stCondLst>
                                            <p:cond delay="0"/>
                                          </p:stCondLst>
                                        </p:cTn>
                                        <p:tgtEl>
                                          <p:spTgt spid="80899">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250"/>
                                  </p:stCondLst>
                                  <p:childTnLst>
                                    <p:set>
                                      <p:cBhvr>
                                        <p:cTn id="30" dur="1" fill="hold">
                                          <p:stCondLst>
                                            <p:cond delay="0"/>
                                          </p:stCondLst>
                                        </p:cTn>
                                        <p:tgtEl>
                                          <p:spTgt spid="80899">
                                            <p:txEl>
                                              <p:pRg st="7" end="7"/>
                                            </p:txEl>
                                          </p:spTgt>
                                        </p:tgtEl>
                                        <p:attrNameLst>
                                          <p:attrName>style.visibility</p:attrName>
                                        </p:attrNameLst>
                                      </p:cBhvr>
                                      <p:to>
                                        <p:strVal val="visible"/>
                                      </p:to>
                                    </p:set>
                                  </p:childTnLst>
                                </p:cTn>
                              </p:par>
                            </p:childTnLst>
                          </p:cTn>
                        </p:par>
                        <p:par>
                          <p:cTn id="31" fill="hold">
                            <p:stCondLst>
                              <p:cond delay="3750"/>
                            </p:stCondLst>
                            <p:childTnLst>
                              <p:par>
                                <p:cTn id="32" presetID="16" presetClass="entr" presetSubtype="21" fill="hold" nodeType="afterEffect">
                                  <p:stCondLst>
                                    <p:cond delay="250"/>
                                  </p:stCondLst>
                                  <p:childTnLst>
                                    <p:set>
                                      <p:cBhvr>
                                        <p:cTn id="33" dur="1" fill="hold">
                                          <p:stCondLst>
                                            <p:cond delay="0"/>
                                          </p:stCondLst>
                                        </p:cTn>
                                        <p:tgtEl>
                                          <p:spTgt spid="80899">
                                            <p:txEl>
                                              <p:pRg st="8" end="8"/>
                                            </p:txEl>
                                          </p:spTgt>
                                        </p:tgtEl>
                                        <p:attrNameLst>
                                          <p:attrName>style.visibility</p:attrName>
                                        </p:attrNameLst>
                                      </p:cBhvr>
                                      <p:to>
                                        <p:strVal val="visible"/>
                                      </p:to>
                                    </p:set>
                                    <p:animEffect transition="in" filter="barn(inVertical)">
                                      <p:cBhvr>
                                        <p:cTn id="34" dur="500"/>
                                        <p:tgtEl>
                                          <p:spTgt spid="80899">
                                            <p:txEl>
                                              <p:pRg st="8" end="8"/>
                                            </p:txEl>
                                          </p:spTgt>
                                        </p:tgtEl>
                                      </p:cBhvr>
                                    </p:animEffect>
                                  </p:childTnLst>
                                </p:cTn>
                              </p:par>
                            </p:childTnLst>
                          </p:cTn>
                        </p:par>
                        <p:par>
                          <p:cTn id="35" fill="hold">
                            <p:stCondLst>
                              <p:cond delay="4500"/>
                            </p:stCondLst>
                            <p:childTnLst>
                              <p:par>
                                <p:cTn id="36" presetID="1" presetClass="entr" presetSubtype="0" fill="hold" nodeType="afterEffect">
                                  <p:stCondLst>
                                    <p:cond delay="250"/>
                                  </p:stCondLst>
                                  <p:childTnLst>
                                    <p:set>
                                      <p:cBhvr>
                                        <p:cTn id="37"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kumimoji="1" lang="en-US" dirty="0"/>
              <a:t>Interaction of Queues</a:t>
            </a:r>
          </a:p>
        </p:txBody>
      </p:sp>
      <p:pic>
        <p:nvPicPr>
          <p:cNvPr id="7171" name="Picture 6" descr="Queue Interaction                                              002828B9  Mnementh                      BEAE7A2F:"/>
          <p:cNvPicPr>
            <a:picLocks noChangeAspect="1" noChangeArrowheads="1"/>
          </p:cNvPicPr>
          <p:nvPr/>
        </p:nvPicPr>
        <p:blipFill>
          <a:blip r:embed="rId3">
            <a:lum bright="-14000" contrast="42000"/>
          </a:blip>
          <a:srcRect l="3580" t="9265" r="3580" b="18529"/>
          <a:stretch>
            <a:fillRect/>
          </a:stretch>
        </p:blipFill>
        <p:spPr bwMode="auto">
          <a:xfrm>
            <a:off x="914400" y="1752600"/>
            <a:ext cx="7469188" cy="4487863"/>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762000"/>
            <a:ext cx="2870200" cy="4495800"/>
          </a:xfrm>
        </p:spPr>
        <p:txBody>
          <a:bodyPr/>
          <a:lstStyle/>
          <a:p>
            <a:pPr eaLnBrk="1" hangingPunct="1"/>
            <a:r>
              <a:rPr kumimoji="1" lang="en-US" dirty="0"/>
              <a:t>Ideal </a:t>
            </a:r>
            <a:br>
              <a:rPr kumimoji="1" lang="en-US" dirty="0"/>
            </a:br>
            <a:r>
              <a:rPr kumimoji="1" lang="en-GB" dirty="0"/>
              <a:t>Network</a:t>
            </a:r>
            <a:br>
              <a:rPr kumimoji="1" lang="en-GB" dirty="0"/>
            </a:br>
            <a:r>
              <a:rPr kumimoji="1" lang="en-GB" dirty="0"/>
              <a:t>Utilization</a:t>
            </a:r>
            <a:endParaRPr kumimoji="1" lang="en-US" dirty="0"/>
          </a:p>
        </p:txBody>
      </p:sp>
      <p:pic>
        <p:nvPicPr>
          <p:cNvPr id="8195" name="Picture 7" descr="Ideal                                                          002828B9  Mnementh                      BEAE7A2F:"/>
          <p:cNvPicPr>
            <a:picLocks noChangeAspect="1" noChangeArrowheads="1"/>
          </p:cNvPicPr>
          <p:nvPr/>
        </p:nvPicPr>
        <p:blipFill>
          <a:blip r:embed="rId3">
            <a:lum bright="-18000" contrast="42000"/>
          </a:blip>
          <a:srcRect l="4633" t="3580" r="4633" b="32216"/>
          <a:stretch>
            <a:fillRect/>
          </a:stretch>
        </p:blipFill>
        <p:spPr bwMode="auto">
          <a:xfrm>
            <a:off x="3124200" y="838200"/>
            <a:ext cx="5640388" cy="5165725"/>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06400" y="762000"/>
            <a:ext cx="3327400" cy="4724400"/>
          </a:xfrm>
        </p:spPr>
        <p:txBody>
          <a:bodyPr/>
          <a:lstStyle/>
          <a:p>
            <a:pPr eaLnBrk="1" hangingPunct="1">
              <a:defRPr/>
            </a:pPr>
            <a:r>
              <a:rPr kumimoji="1" lang="en-US" dirty="0"/>
              <a:t>Effects of </a:t>
            </a:r>
            <a:br>
              <a:rPr kumimoji="1" lang="en-US" dirty="0"/>
            </a:br>
            <a:r>
              <a:rPr kumimoji="1" lang="en-US" dirty="0"/>
              <a:t>Congestion -</a:t>
            </a:r>
            <a:br>
              <a:rPr kumimoji="1" lang="en-US" dirty="0"/>
            </a:br>
            <a:r>
              <a:rPr kumimoji="1" lang="en-US" dirty="0"/>
              <a:t>No Control</a:t>
            </a:r>
          </a:p>
        </p:txBody>
      </p:sp>
      <p:pic>
        <p:nvPicPr>
          <p:cNvPr id="9219" name="Picture 6" descr="Effects of Congestion                                          002828B9  Mnementh                      BEAE7A2F:"/>
          <p:cNvPicPr>
            <a:picLocks noChangeAspect="1" noChangeArrowheads="1"/>
          </p:cNvPicPr>
          <p:nvPr/>
        </p:nvPicPr>
        <p:blipFill>
          <a:blip r:embed="rId3">
            <a:lum bright="-20000" contrast="40000"/>
          </a:blip>
          <a:srcRect l="4633" t="3580" r="4633" b="10739"/>
          <a:stretch>
            <a:fillRect/>
          </a:stretch>
        </p:blipFill>
        <p:spPr bwMode="auto">
          <a:xfrm>
            <a:off x="3733800" y="228600"/>
            <a:ext cx="5286375" cy="6459538"/>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kumimoji="1" lang="en-US" dirty="0"/>
              <a:t>Mechanisms for </a:t>
            </a:r>
            <a:br>
              <a:rPr kumimoji="1" lang="en-US" dirty="0"/>
            </a:br>
            <a:r>
              <a:rPr kumimoji="1" lang="en-US" dirty="0"/>
              <a:t>Congestion Control</a:t>
            </a:r>
          </a:p>
        </p:txBody>
      </p:sp>
      <p:pic>
        <p:nvPicPr>
          <p:cNvPr id="10243" name="Picture 6" descr="Congestion Mechanisms                                          002828B9  Mnementh                      BEAE7A2F:"/>
          <p:cNvPicPr>
            <a:picLocks noChangeAspect="1" noChangeArrowheads="1"/>
          </p:cNvPicPr>
          <p:nvPr/>
        </p:nvPicPr>
        <p:blipFill>
          <a:blip r:embed="rId3">
            <a:lum bright="-24000" contrast="42000"/>
          </a:blip>
          <a:srcRect l="3580" t="9265" r="3580" b="18529"/>
          <a:stretch>
            <a:fillRect/>
          </a:stretch>
        </p:blipFill>
        <p:spPr bwMode="auto">
          <a:xfrm>
            <a:off x="914400" y="1981200"/>
            <a:ext cx="7469188" cy="4487863"/>
          </a:xfrm>
          <a:prstGeom prst="rect">
            <a:avLst/>
          </a:prstGeom>
          <a:noFill/>
          <a:ln w="9525">
            <a:noFill/>
            <a:miter lim="800000"/>
            <a:headEnd/>
            <a:tailEnd/>
          </a:ln>
        </p:spPr>
      </p:pic>
    </p:spTree>
  </p:cSld>
  <p:clrMapOvr>
    <a:masterClrMapping/>
  </p:clrMapOvr>
  <p:transition spd="slow">
    <p:wheel spokes="2"/>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t>Backpressure</a:t>
            </a:r>
          </a:p>
        </p:txBody>
      </p:sp>
      <p:sp>
        <p:nvSpPr>
          <p:cNvPr id="14339" name="Rectangle 3"/>
          <p:cNvSpPr>
            <a:spLocks noGrp="1" noChangeArrowheads="1"/>
          </p:cNvSpPr>
          <p:nvPr>
            <p:ph type="body" idx="1"/>
          </p:nvPr>
        </p:nvSpPr>
        <p:spPr>
          <a:xfrm>
            <a:off x="457200" y="1295400"/>
            <a:ext cx="8229600" cy="5181600"/>
          </a:xfrm>
        </p:spPr>
        <p:txBody>
          <a:bodyPr/>
          <a:lstStyle/>
          <a:p>
            <a:pPr eaLnBrk="1" hangingPunct="1">
              <a:lnSpc>
                <a:spcPct val="90000"/>
              </a:lnSpc>
            </a:pPr>
            <a:r>
              <a:rPr kumimoji="1" lang="en-US" sz="2800" dirty="0"/>
              <a:t>if node becomes congested it can slow down or halt flow of packets from other nodes</a:t>
            </a:r>
          </a:p>
          <a:p>
            <a:pPr lvl="1" eaLnBrk="1" hangingPunct="1">
              <a:lnSpc>
                <a:spcPct val="90000"/>
              </a:lnSpc>
            </a:pPr>
            <a:r>
              <a:rPr kumimoji="1" lang="en-US" sz="2400" dirty="0">
                <a:ea typeface="ＭＳ Ｐゴシック" pitchFamily="32" charset="-128"/>
              </a:rPr>
              <a:t>same effect as backpressure in a blocked fluid pipe</a:t>
            </a:r>
          </a:p>
          <a:p>
            <a:pPr lvl="1" eaLnBrk="1" hangingPunct="1">
              <a:lnSpc>
                <a:spcPct val="90000"/>
              </a:lnSpc>
            </a:pPr>
            <a:r>
              <a:rPr kumimoji="1" lang="en-US" sz="2400" dirty="0">
                <a:ea typeface="ＭＳ Ｐゴシック" pitchFamily="32" charset="-128"/>
              </a:rPr>
              <a:t>other nodes have to apply control on incoming packet rates</a:t>
            </a:r>
          </a:p>
          <a:p>
            <a:pPr lvl="1" eaLnBrk="1" hangingPunct="1">
              <a:lnSpc>
                <a:spcPct val="90000"/>
              </a:lnSpc>
            </a:pPr>
            <a:r>
              <a:rPr kumimoji="1" lang="en-US" sz="2400" dirty="0">
                <a:ea typeface="ＭＳ Ｐゴシック" pitchFamily="32" charset="-128"/>
              </a:rPr>
              <a:t>propagates back to source</a:t>
            </a:r>
          </a:p>
          <a:p>
            <a:pPr eaLnBrk="1" hangingPunct="1">
              <a:lnSpc>
                <a:spcPct val="90000"/>
              </a:lnSpc>
            </a:pPr>
            <a:r>
              <a:rPr kumimoji="1" lang="en-US" sz="2800" dirty="0"/>
              <a:t>can restrict to high traffic logical connections</a:t>
            </a:r>
          </a:p>
          <a:p>
            <a:pPr eaLnBrk="1" hangingPunct="1">
              <a:lnSpc>
                <a:spcPct val="90000"/>
              </a:lnSpc>
            </a:pPr>
            <a:r>
              <a:rPr kumimoji="1" lang="en-US" sz="2800" dirty="0"/>
              <a:t>used in connection oriented networks that allow hop-by-hop congestion control (eg. X.25)</a:t>
            </a:r>
          </a:p>
          <a:p>
            <a:pPr eaLnBrk="1" hangingPunct="1">
              <a:lnSpc>
                <a:spcPct val="90000"/>
              </a:lnSpc>
            </a:pPr>
            <a:r>
              <a:rPr kumimoji="1" lang="en-US" sz="2800" dirty="0"/>
              <a:t>not used in ATM or frame relay</a:t>
            </a:r>
          </a:p>
          <a:p>
            <a:pPr eaLnBrk="1" hangingPunct="1">
              <a:lnSpc>
                <a:spcPct val="90000"/>
              </a:lnSpc>
            </a:pPr>
            <a:r>
              <a:rPr kumimoji="1" lang="en-US" sz="2800" dirty="0"/>
              <a:t>only recently developed for IP</a:t>
            </a:r>
          </a:p>
          <a:p>
            <a:pPr eaLnBrk="1" hangingPunct="1">
              <a:lnSpc>
                <a:spcPct val="90000"/>
              </a:lnSpc>
            </a:pPr>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par>
                          <p:cTn id="7" fill="hold">
                            <p:stCondLst>
                              <p:cond delay="500"/>
                            </p:stCondLst>
                            <p:childTnLst>
                              <p:par>
                                <p:cTn id="8" presetID="45" presetClass="entr" presetSubtype="0" fill="hold" nodeType="after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2000"/>
                                        <p:tgtEl>
                                          <p:spTgt spid="14339">
                                            <p:txEl>
                                              <p:pRg st="1" end="1"/>
                                            </p:txEl>
                                          </p:spTgt>
                                        </p:tgtEl>
                                      </p:cBhvr>
                                    </p:animEffect>
                                    <p:anim calcmode="lin" valueType="num">
                                      <p:cBhvr>
                                        <p:cTn id="11" dur="2000" fill="hold"/>
                                        <p:tgtEl>
                                          <p:spTgt spid="14339">
                                            <p:txEl>
                                              <p:pRg st="1" end="1"/>
                                            </p:txEl>
                                          </p:spTgt>
                                        </p:tgtEl>
                                        <p:attrNameLst>
                                          <p:attrName>ppt_w</p:attrName>
                                        </p:attrNameLst>
                                      </p:cBhvr>
                                      <p:tavLst>
                                        <p:tav tm="0" fmla="#ppt_w*sin(2.5*pi*$)">
                                          <p:val>
                                            <p:fltVal val="0"/>
                                          </p:val>
                                        </p:tav>
                                        <p:tav tm="100000">
                                          <p:val>
                                            <p:fltVal val="1"/>
                                          </p:val>
                                        </p:tav>
                                      </p:tavLst>
                                    </p:anim>
                                    <p:anim calcmode="lin" valueType="num">
                                      <p:cBhvr>
                                        <p:cTn id="12" dur="2000" fill="hold"/>
                                        <p:tgtEl>
                                          <p:spTgt spid="14339">
                                            <p:txEl>
                                              <p:pRg st="1" end="1"/>
                                            </p:txEl>
                                          </p:spTgt>
                                        </p:tgtEl>
                                        <p:attrNameLst>
                                          <p:attrName>ppt_h</p:attrName>
                                        </p:attrNameLst>
                                      </p:cBhvr>
                                      <p:tavLst>
                                        <p:tav tm="0">
                                          <p:val>
                                            <p:strVal val="#ppt_h"/>
                                          </p:val>
                                        </p:tav>
                                        <p:tav tm="100000">
                                          <p:val>
                                            <p:strVal val="#ppt_h"/>
                                          </p:val>
                                        </p:tav>
                                      </p:tavLst>
                                    </p:anim>
                                  </p:childTnLst>
                                </p:cTn>
                              </p:par>
                            </p:childTnLst>
                          </p:cTn>
                        </p:par>
                        <p:par>
                          <p:cTn id="13" fill="hold">
                            <p:stCondLst>
                              <p:cond delay="2500"/>
                            </p:stCondLst>
                            <p:childTnLst>
                              <p:par>
                                <p:cTn id="14" presetID="45" presetClass="entr" presetSubtype="0" fill="hold" nodeType="afterEffect">
                                  <p:stCondLst>
                                    <p:cond delay="0"/>
                                  </p:stCondLst>
                                  <p:childTnLst>
                                    <p:set>
                                      <p:cBhvr>
                                        <p:cTn id="15" dur="1" fill="hold">
                                          <p:stCondLst>
                                            <p:cond delay="0"/>
                                          </p:stCondLst>
                                        </p:cTn>
                                        <p:tgtEl>
                                          <p:spTgt spid="14339">
                                            <p:txEl>
                                              <p:pRg st="2" end="2"/>
                                            </p:txEl>
                                          </p:spTgt>
                                        </p:tgtEl>
                                        <p:attrNameLst>
                                          <p:attrName>style.visibility</p:attrName>
                                        </p:attrNameLst>
                                      </p:cBhvr>
                                      <p:to>
                                        <p:strVal val="visible"/>
                                      </p:to>
                                    </p:set>
                                    <p:animEffect transition="in" filter="fade">
                                      <p:cBhvr>
                                        <p:cTn id="16" dur="2000"/>
                                        <p:tgtEl>
                                          <p:spTgt spid="14339">
                                            <p:txEl>
                                              <p:pRg st="2" end="2"/>
                                            </p:txEl>
                                          </p:spTgt>
                                        </p:tgtEl>
                                      </p:cBhvr>
                                    </p:animEffect>
                                    <p:anim calcmode="lin" valueType="num">
                                      <p:cBhvr>
                                        <p:cTn id="17" dur="2000" fill="hold"/>
                                        <p:tgtEl>
                                          <p:spTgt spid="14339">
                                            <p:txEl>
                                              <p:pRg st="2" end="2"/>
                                            </p:txEl>
                                          </p:spTgt>
                                        </p:tgtEl>
                                        <p:attrNameLst>
                                          <p:attrName>ppt_w</p:attrName>
                                        </p:attrNameLst>
                                      </p:cBhvr>
                                      <p:tavLst>
                                        <p:tav tm="0" fmla="#ppt_w*sin(2.5*pi*$)">
                                          <p:val>
                                            <p:fltVal val="0"/>
                                          </p:val>
                                        </p:tav>
                                        <p:tav tm="100000">
                                          <p:val>
                                            <p:fltVal val="1"/>
                                          </p:val>
                                        </p:tav>
                                      </p:tavLst>
                                    </p:anim>
                                    <p:anim calcmode="lin" valueType="num">
                                      <p:cBhvr>
                                        <p:cTn id="18" dur="2000" fill="hold"/>
                                        <p:tgtEl>
                                          <p:spTgt spid="14339">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4500"/>
                            </p:stCondLst>
                            <p:childTnLst>
                              <p:par>
                                <p:cTn id="20" presetID="45" presetClass="entr" presetSubtype="0" fill="hold" nodeType="after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2000"/>
                                        <p:tgtEl>
                                          <p:spTgt spid="14339">
                                            <p:txEl>
                                              <p:pRg st="3" end="3"/>
                                            </p:txEl>
                                          </p:spTgt>
                                        </p:tgtEl>
                                      </p:cBhvr>
                                    </p:animEffect>
                                    <p:anim calcmode="lin" valueType="num">
                                      <p:cBhvr>
                                        <p:cTn id="23" dur="2000" fill="hold"/>
                                        <p:tgtEl>
                                          <p:spTgt spid="14339">
                                            <p:txEl>
                                              <p:pRg st="3" end="3"/>
                                            </p:txEl>
                                          </p:spTgt>
                                        </p:tgtEl>
                                        <p:attrNameLst>
                                          <p:attrName>ppt_w</p:attrName>
                                        </p:attrNameLst>
                                      </p:cBhvr>
                                      <p:tavLst>
                                        <p:tav tm="0" fmla="#ppt_w*sin(2.5*pi*$)">
                                          <p:val>
                                            <p:fltVal val="0"/>
                                          </p:val>
                                        </p:tav>
                                        <p:tav tm="100000">
                                          <p:val>
                                            <p:fltVal val="1"/>
                                          </p:val>
                                        </p:tav>
                                      </p:tavLst>
                                    </p:anim>
                                    <p:anim calcmode="lin" valueType="num">
                                      <p:cBhvr>
                                        <p:cTn id="24" dur="2000" fill="hold"/>
                                        <p:tgtEl>
                                          <p:spTgt spid="14339">
                                            <p:txEl>
                                              <p:pRg st="3" end="3"/>
                                            </p:txEl>
                                          </p:spTgt>
                                        </p:tgtEl>
                                        <p:attrNameLst>
                                          <p:attrName>ppt_h</p:attrName>
                                        </p:attrNameLst>
                                      </p:cBhvr>
                                      <p:tavLst>
                                        <p:tav tm="0">
                                          <p:val>
                                            <p:strVal val="#ppt_h"/>
                                          </p:val>
                                        </p:tav>
                                        <p:tav tm="100000">
                                          <p:val>
                                            <p:strVal val="#ppt_h"/>
                                          </p:val>
                                        </p:tav>
                                      </p:tavLst>
                                    </p:anim>
                                  </p:childTnLst>
                                </p:cTn>
                              </p:par>
                            </p:childTnLst>
                          </p:cTn>
                        </p:par>
                        <p:par>
                          <p:cTn id="25" fill="hold">
                            <p:stCondLst>
                              <p:cond delay="6500"/>
                            </p:stCondLst>
                            <p:childTnLst>
                              <p:par>
                                <p:cTn id="26" presetID="1" presetClass="entr" presetSubtype="0" fill="hold" nodeType="after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14339">
                                            <p:txEl>
                                              <p:pRg st="5" end="5"/>
                                            </p:txEl>
                                          </p:spTgt>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nodeType="afterEffect">
                                  <p:stCondLst>
                                    <p:cond delay="250"/>
                                  </p:stCondLst>
                                  <p:childTnLst>
                                    <p:set>
                                      <p:cBhvr>
                                        <p:cTn id="33" dur="1" fill="hold">
                                          <p:stCondLst>
                                            <p:cond delay="0"/>
                                          </p:stCondLst>
                                        </p:cTn>
                                        <p:tgtEl>
                                          <p:spTgt spid="14339">
                                            <p:txEl>
                                              <p:pRg st="6" end="6"/>
                                            </p:txEl>
                                          </p:spTgt>
                                        </p:tgtEl>
                                        <p:attrNameLst>
                                          <p:attrName>style.visibility</p:attrName>
                                        </p:attrNameLst>
                                      </p:cBhvr>
                                      <p:to>
                                        <p:strVal val="visible"/>
                                      </p:to>
                                    </p:set>
                                  </p:childTnLst>
                                </p:cTn>
                              </p:par>
                            </p:childTnLst>
                          </p:cTn>
                        </p:par>
                        <p:par>
                          <p:cTn id="34" fill="hold">
                            <p:stCondLst>
                              <p:cond delay="7250"/>
                            </p:stCondLst>
                            <p:childTnLst>
                              <p:par>
                                <p:cTn id="35" presetID="1" presetClass="entr" presetSubtype="0" fill="hold" nodeType="afterEffect">
                                  <p:stCondLst>
                                    <p:cond delay="250"/>
                                  </p:stCondLst>
                                  <p:childTnLst>
                                    <p:set>
                                      <p:cBhvr>
                                        <p:cTn id="3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3924</TotalTime>
  <Words>12859</Words>
  <Application>Microsoft Macintosh PowerPoint</Application>
  <PresentationFormat>On-screen Show (4:3)</PresentationFormat>
  <Paragraphs>569</Paragraphs>
  <Slides>47</Slides>
  <Notes>47</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01-Overview</vt:lpstr>
      <vt:lpstr>Document</vt:lpstr>
      <vt:lpstr>Data and Computer Communications</vt:lpstr>
      <vt:lpstr>Congestion in Data Networks</vt:lpstr>
      <vt:lpstr>What Is Congestion?</vt:lpstr>
      <vt:lpstr>Queues at a Node</vt:lpstr>
      <vt:lpstr>Interaction of Queues</vt:lpstr>
      <vt:lpstr>Ideal  Network Utilization</vt:lpstr>
      <vt:lpstr>Effects of  Congestion - No Control</vt:lpstr>
      <vt:lpstr>Mechanisms for  Congestion Control</vt:lpstr>
      <vt:lpstr>Backpressure</vt:lpstr>
      <vt:lpstr>Choke Packet</vt:lpstr>
      <vt:lpstr>Implicit Congestion Signaling</vt:lpstr>
      <vt:lpstr>Explicit Congestion Signaling</vt:lpstr>
      <vt:lpstr>Explicit Signaling Categories</vt:lpstr>
      <vt:lpstr>Traffic Management</vt:lpstr>
      <vt:lpstr>Congestion Control in Packet Switched Networks</vt:lpstr>
      <vt:lpstr>ATM Traffic Management</vt:lpstr>
      <vt:lpstr>Latency/Speed Effects</vt:lpstr>
      <vt:lpstr>Cell Delay Variation</vt:lpstr>
      <vt:lpstr>Timing of CBR Cells</vt:lpstr>
      <vt:lpstr>Network Contribution to  Cell Delay Variation</vt:lpstr>
      <vt:lpstr>Cell Delay Variation  At The UNI</vt:lpstr>
      <vt:lpstr>Origins of Cell Delay Variation</vt:lpstr>
      <vt:lpstr>Traffic and Congestion  Control Framework</vt:lpstr>
      <vt:lpstr>Traffic Control and Congestion Control Functions </vt:lpstr>
      <vt:lpstr>Traffic Management and Congestion Control Techniques</vt:lpstr>
      <vt:lpstr>Resource Management Using Virtual Paths</vt:lpstr>
      <vt:lpstr>Configuration of  VCCs and VPCs</vt:lpstr>
      <vt:lpstr>Allocating VCCs within VPC</vt:lpstr>
      <vt:lpstr>Connection Admission Control</vt:lpstr>
      <vt:lpstr>Traffic Parameters Used in Defining VCC/VPC Quality of Service </vt:lpstr>
      <vt:lpstr>Procedures Used to Set Values of Traffic Contract Parameters </vt:lpstr>
      <vt:lpstr>Traffic Rate Management</vt:lpstr>
      <vt:lpstr>Usage Parameter Control (UPC)</vt:lpstr>
      <vt:lpstr>Cell Rate Algorithm</vt:lpstr>
      <vt:lpstr>Selective Cell Discard</vt:lpstr>
      <vt:lpstr>Traffic Shaping</vt:lpstr>
      <vt:lpstr>Token Bucket for  Traffic Shaping</vt:lpstr>
      <vt:lpstr>GFR Traffic Management</vt:lpstr>
      <vt:lpstr>GFR Contract Parameters</vt:lpstr>
      <vt:lpstr>Components of GFR System Supporting Rate Guarantees</vt:lpstr>
      <vt:lpstr>Tagging and Policing</vt:lpstr>
      <vt:lpstr>Buffer Management</vt:lpstr>
      <vt:lpstr>Scheduling</vt:lpstr>
      <vt:lpstr>GFC Conformance Definition</vt:lpstr>
      <vt:lpstr>GFR VC Frame Categories</vt:lpstr>
      <vt:lpstr>QoS Eligibility Test</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 William Stallings, Data and Computer Communications, 8/e</dc:title>
  <dc:subject>Lecture Slides</dc:subject>
  <dc:creator>Dr Lawrie Brown</dc:creator>
  <cp:lastModifiedBy>Kevin McLaughlin</cp:lastModifiedBy>
  <cp:revision>114</cp:revision>
  <cp:lastPrinted>2006-07-26T03:23:40Z</cp:lastPrinted>
  <dcterms:created xsi:type="dcterms:W3CDTF">2010-08-02T02:26:25Z</dcterms:created>
  <dcterms:modified xsi:type="dcterms:W3CDTF">2010-08-02T03:12:09Z</dcterms:modified>
</cp:coreProperties>
</file>