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40"/>
  </p:notesMasterIdLst>
  <p:handoutMasterIdLst>
    <p:handoutMasterId r:id="rId41"/>
  </p:handoutMasterIdLst>
  <p:sldIdLst>
    <p:sldId id="329" r:id="rId2"/>
    <p:sldId id="331" r:id="rId3"/>
    <p:sldId id="333"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32"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5050"/>
    <a:srgbClr val="006600"/>
    <a:srgbClr val="FFFF66"/>
    <a:srgbClr val="99CC00"/>
    <a:srgbClr val="BA92C6"/>
    <a:srgbClr val="FF00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072"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C84AD-7EC7-4F00-84C1-F618E1B25155}" type="doc">
      <dgm:prSet loTypeId="urn:diagrams.loki3.com/VaryingWidthList+Icon" loCatId="list" qsTypeId="urn:microsoft.com/office/officeart/2005/8/quickstyle/simple1" qsCatId="simple" csTypeId="urn:microsoft.com/office/officeart/2005/8/colors/accent1_2" csCatId="accent1" phldr="1"/>
      <dgm:spPr/>
      <dgm:t>
        <a:bodyPr/>
        <a:lstStyle/>
        <a:p>
          <a:endParaRPr lang="en-US"/>
        </a:p>
      </dgm:t>
    </dgm:pt>
    <dgm:pt modelId="{F9C59AD1-78B1-42FE-B7BE-80670D416CC2}">
      <dgm:prSet phldrT="[Text]"/>
      <dgm:spPr>
        <a:ln>
          <a:solidFill>
            <a:srgbClr val="FFFF00"/>
          </a:solidFill>
        </a:ln>
        <a:effectLst>
          <a:glow rad="228600">
            <a:srgbClr val="7030A0">
              <a:alpha val="40000"/>
            </a:srgbClr>
          </a:glow>
        </a:effectLst>
      </dgm:spPr>
      <dgm:t>
        <a:bodyPr/>
        <a:lstStyle/>
        <a:p>
          <a:r>
            <a:rPr lang="en-US" dirty="0" smtClean="0"/>
            <a:t>embraced IP</a:t>
          </a:r>
          <a:endParaRPr lang="en-US" dirty="0"/>
        </a:p>
      </dgm:t>
    </dgm:pt>
    <dgm:pt modelId="{3999B8B4-F348-4A7B-969D-CB6F7C76ABF6}" type="parTrans" cxnId="{EC866975-9425-4167-ADFC-08BC6C59CD3D}">
      <dgm:prSet/>
      <dgm:spPr/>
      <dgm:t>
        <a:bodyPr/>
        <a:lstStyle/>
        <a:p>
          <a:endParaRPr lang="en-US"/>
        </a:p>
      </dgm:t>
    </dgm:pt>
    <dgm:pt modelId="{8D41AB9A-32FA-462A-8330-44E3E2143169}" type="sibTrans" cxnId="{EC866975-9425-4167-ADFC-08BC6C59CD3D}">
      <dgm:prSet/>
      <dgm:spPr/>
      <dgm:t>
        <a:bodyPr/>
        <a:lstStyle/>
        <a:p>
          <a:endParaRPr lang="en-US"/>
        </a:p>
      </dgm:t>
    </dgm:pt>
    <dgm:pt modelId="{46B16020-62D9-47F6-A90D-B37B9068D517}">
      <dgm:prSet/>
      <dgm:spPr>
        <a:ln>
          <a:solidFill>
            <a:srgbClr val="FFFF00"/>
          </a:solidFill>
        </a:ln>
        <a:effectLst>
          <a:glow rad="228600">
            <a:srgbClr val="7030A0">
              <a:alpha val="40000"/>
            </a:srgbClr>
          </a:glow>
        </a:effectLst>
      </dgm:spPr>
      <dgm:t>
        <a:bodyPr/>
        <a:lstStyle/>
        <a:p>
          <a:r>
            <a:rPr lang="en-US" dirty="0" smtClean="0"/>
            <a:t>built-in flexibility</a:t>
          </a:r>
        </a:p>
      </dgm:t>
    </dgm:pt>
    <dgm:pt modelId="{E196B83D-1AF3-4633-8998-8C7AA43D0EE4}" type="parTrans" cxnId="{9ED5558C-D7F1-4B52-A6F6-375982CDBD1F}">
      <dgm:prSet/>
      <dgm:spPr/>
      <dgm:t>
        <a:bodyPr/>
        <a:lstStyle/>
        <a:p>
          <a:endParaRPr lang="en-US"/>
        </a:p>
      </dgm:t>
    </dgm:pt>
    <dgm:pt modelId="{FE6C427D-87B9-436C-8A4D-EA2DEB85CD9E}" type="sibTrans" cxnId="{9ED5558C-D7F1-4B52-A6F6-375982CDBD1F}">
      <dgm:prSet/>
      <dgm:spPr/>
      <dgm:t>
        <a:bodyPr/>
        <a:lstStyle/>
        <a:p>
          <a:endParaRPr lang="en-US"/>
        </a:p>
      </dgm:t>
    </dgm:pt>
    <dgm:pt modelId="{918C8482-449D-4692-A02C-7A9A6B7EFE42}">
      <dgm:prSet/>
      <dgm:spPr>
        <a:ln>
          <a:solidFill>
            <a:srgbClr val="FFFF00"/>
          </a:solidFill>
        </a:ln>
        <a:effectLst>
          <a:glow rad="228600">
            <a:srgbClr val="7030A0">
              <a:alpha val="40000"/>
            </a:srgbClr>
          </a:glow>
        </a:effectLst>
      </dgm:spPr>
      <dgm:t>
        <a:bodyPr/>
        <a:lstStyle/>
        <a:p>
          <a:r>
            <a:rPr lang="en-US" dirty="0" smtClean="0"/>
            <a:t>protocol neutral</a:t>
          </a:r>
        </a:p>
      </dgm:t>
    </dgm:pt>
    <dgm:pt modelId="{27C87A43-9472-4582-AC40-CCDEF471402C}" type="parTrans" cxnId="{370AF994-7D7F-479D-B932-191B7E16FEF1}">
      <dgm:prSet/>
      <dgm:spPr/>
      <dgm:t>
        <a:bodyPr/>
        <a:lstStyle/>
        <a:p>
          <a:endParaRPr lang="en-US"/>
        </a:p>
      </dgm:t>
    </dgm:pt>
    <dgm:pt modelId="{DA96EB46-1728-40D5-937C-0C96C21837AB}" type="sibTrans" cxnId="{370AF994-7D7F-479D-B932-191B7E16FEF1}">
      <dgm:prSet/>
      <dgm:spPr/>
      <dgm:t>
        <a:bodyPr/>
        <a:lstStyle/>
        <a:p>
          <a:endParaRPr lang="en-US"/>
        </a:p>
      </dgm:t>
    </dgm:pt>
    <dgm:pt modelId="{5474A299-F05F-49A3-9B23-5B4A1180DF05}">
      <dgm:prSet/>
      <dgm:spPr>
        <a:ln>
          <a:solidFill>
            <a:srgbClr val="FFFF00"/>
          </a:solidFill>
        </a:ln>
        <a:effectLst>
          <a:glow rad="228600">
            <a:srgbClr val="7030A0">
              <a:alpha val="40000"/>
            </a:srgbClr>
          </a:glow>
        </a:effectLst>
      </dgm:spPr>
      <dgm:t>
        <a:bodyPr/>
        <a:lstStyle/>
        <a:p>
          <a:r>
            <a:rPr lang="en-US" dirty="0" smtClean="0"/>
            <a:t>adapts existing protocols</a:t>
          </a:r>
        </a:p>
      </dgm:t>
    </dgm:pt>
    <dgm:pt modelId="{C8F76C9E-4183-4C94-BEB1-DA92A0685256}" type="parTrans" cxnId="{C4DAC41C-E63E-4072-BBA2-059CF72DC5DF}">
      <dgm:prSet/>
      <dgm:spPr/>
      <dgm:t>
        <a:bodyPr/>
        <a:lstStyle/>
        <a:p>
          <a:endParaRPr lang="en-US"/>
        </a:p>
      </dgm:t>
    </dgm:pt>
    <dgm:pt modelId="{4320E3D9-498C-40B4-9584-686C95F7C0E6}" type="sibTrans" cxnId="{C4DAC41C-E63E-4072-BBA2-059CF72DC5DF}">
      <dgm:prSet/>
      <dgm:spPr/>
      <dgm:t>
        <a:bodyPr/>
        <a:lstStyle/>
        <a:p>
          <a:endParaRPr lang="en-US"/>
        </a:p>
      </dgm:t>
    </dgm:pt>
    <dgm:pt modelId="{0617D3D4-C4C5-4FAD-8DA8-9FC03F54D137}">
      <dgm:prSet/>
      <dgm:spPr>
        <a:ln>
          <a:solidFill>
            <a:srgbClr val="FFFF00"/>
          </a:solidFill>
        </a:ln>
        <a:effectLst>
          <a:glow rad="228600">
            <a:srgbClr val="7030A0">
              <a:alpha val="40000"/>
            </a:srgbClr>
          </a:glow>
        </a:effectLst>
      </dgm:spPr>
      <dgm:t>
        <a:bodyPr/>
        <a:lstStyle/>
        <a:p>
          <a:r>
            <a:rPr lang="en-US" dirty="0" smtClean="0"/>
            <a:t>is adaptable</a:t>
          </a:r>
        </a:p>
      </dgm:t>
    </dgm:pt>
    <dgm:pt modelId="{98E50877-5F04-4F92-828A-6A71FF10079D}" type="parTrans" cxnId="{A4EB9335-0947-471B-A25C-97C9F2FBFC37}">
      <dgm:prSet/>
      <dgm:spPr/>
      <dgm:t>
        <a:bodyPr/>
        <a:lstStyle/>
        <a:p>
          <a:endParaRPr lang="en-US"/>
        </a:p>
      </dgm:t>
    </dgm:pt>
    <dgm:pt modelId="{34031AA8-4D7D-45EE-A560-3A135DB4961A}" type="sibTrans" cxnId="{A4EB9335-0947-471B-A25C-97C9F2FBFC37}">
      <dgm:prSet/>
      <dgm:spPr/>
      <dgm:t>
        <a:bodyPr/>
        <a:lstStyle/>
        <a:p>
          <a:endParaRPr lang="en-US"/>
        </a:p>
      </dgm:t>
    </dgm:pt>
    <dgm:pt modelId="{FA562514-699F-49D3-A0EB-2E3DAF333761}">
      <dgm:prSet/>
      <dgm:spPr>
        <a:ln>
          <a:solidFill>
            <a:srgbClr val="FFFF00"/>
          </a:solidFill>
        </a:ln>
        <a:effectLst>
          <a:glow rad="228600">
            <a:srgbClr val="7030A0">
              <a:alpha val="40000"/>
            </a:srgbClr>
          </a:glow>
        </a:effectLst>
      </dgm:spPr>
      <dgm:t>
        <a:bodyPr/>
        <a:lstStyle/>
        <a:p>
          <a:r>
            <a:rPr lang="en-US" dirty="0" smtClean="0"/>
            <a:t>supports metrics</a:t>
          </a:r>
        </a:p>
      </dgm:t>
    </dgm:pt>
    <dgm:pt modelId="{98C1F0C0-4793-4335-9818-53DBEE7657B4}" type="parTrans" cxnId="{232B8F4F-FF6A-49FD-9365-94FD3CF728CB}">
      <dgm:prSet/>
      <dgm:spPr/>
      <dgm:t>
        <a:bodyPr/>
        <a:lstStyle/>
        <a:p>
          <a:endParaRPr lang="en-US"/>
        </a:p>
      </dgm:t>
    </dgm:pt>
    <dgm:pt modelId="{BAEB7A85-26A4-440F-A02A-1C7902337523}" type="sibTrans" cxnId="{232B8F4F-FF6A-49FD-9365-94FD3CF728CB}">
      <dgm:prSet/>
      <dgm:spPr/>
      <dgm:t>
        <a:bodyPr/>
        <a:lstStyle/>
        <a:p>
          <a:endParaRPr lang="en-US"/>
        </a:p>
      </dgm:t>
    </dgm:pt>
    <dgm:pt modelId="{41424FD7-77EA-47B3-94E2-B2381DCC977A}">
      <dgm:prSet/>
      <dgm:spPr>
        <a:ln>
          <a:solidFill>
            <a:srgbClr val="FFFF00"/>
          </a:solidFill>
        </a:ln>
        <a:effectLst>
          <a:glow rad="228600">
            <a:srgbClr val="7030A0">
              <a:alpha val="40000"/>
            </a:srgbClr>
          </a:glow>
        </a:effectLst>
      </dgm:spPr>
      <dgm:t>
        <a:bodyPr/>
        <a:lstStyle/>
        <a:p>
          <a:r>
            <a:rPr lang="en-US" dirty="0" smtClean="0"/>
            <a:t>scales</a:t>
          </a:r>
        </a:p>
      </dgm:t>
    </dgm:pt>
    <dgm:pt modelId="{A7EFDCA0-898F-4946-9B86-F49EF6667FC1}" type="parTrans" cxnId="{872249F7-B859-4FA5-959A-02211A58BC17}">
      <dgm:prSet/>
      <dgm:spPr/>
      <dgm:t>
        <a:bodyPr/>
        <a:lstStyle/>
        <a:p>
          <a:endParaRPr lang="en-US"/>
        </a:p>
      </dgm:t>
    </dgm:pt>
    <dgm:pt modelId="{A7745730-A4DA-4E61-8DD0-D83B174C381C}" type="sibTrans" cxnId="{872249F7-B859-4FA5-959A-02211A58BC17}">
      <dgm:prSet/>
      <dgm:spPr/>
      <dgm:t>
        <a:bodyPr/>
        <a:lstStyle/>
        <a:p>
          <a:endParaRPr lang="en-US"/>
        </a:p>
      </dgm:t>
    </dgm:pt>
    <dgm:pt modelId="{BB9C914A-F4B6-414F-8DEF-909AFE129C70}" type="pres">
      <dgm:prSet presAssocID="{67BC84AD-7EC7-4F00-84C1-F618E1B25155}" presName="Name0" presStyleCnt="0">
        <dgm:presLayoutVars>
          <dgm:resizeHandles/>
        </dgm:presLayoutVars>
      </dgm:prSet>
      <dgm:spPr/>
      <dgm:t>
        <a:bodyPr/>
        <a:lstStyle/>
        <a:p>
          <a:endParaRPr lang="en-US"/>
        </a:p>
      </dgm:t>
    </dgm:pt>
    <dgm:pt modelId="{C324F7A7-C22D-4DC3-8BB0-A851134B96B4}" type="pres">
      <dgm:prSet presAssocID="{F9C59AD1-78B1-42FE-B7BE-80670D416CC2}" presName="text" presStyleLbl="node1" presStyleIdx="0" presStyleCnt="7">
        <dgm:presLayoutVars>
          <dgm:bulletEnabled val="1"/>
        </dgm:presLayoutVars>
      </dgm:prSet>
      <dgm:spPr/>
      <dgm:t>
        <a:bodyPr/>
        <a:lstStyle/>
        <a:p>
          <a:endParaRPr lang="en-US"/>
        </a:p>
      </dgm:t>
    </dgm:pt>
    <dgm:pt modelId="{2EB7F69F-675B-4683-BBBE-F1F3CACBD0AD}" type="pres">
      <dgm:prSet presAssocID="{8D41AB9A-32FA-462A-8330-44E3E2143169}" presName="space" presStyleCnt="0"/>
      <dgm:spPr/>
    </dgm:pt>
    <dgm:pt modelId="{222D3338-197F-4122-882A-A79D5D122AB4}" type="pres">
      <dgm:prSet presAssocID="{46B16020-62D9-47F6-A90D-B37B9068D517}" presName="text" presStyleLbl="node1" presStyleIdx="1" presStyleCnt="7">
        <dgm:presLayoutVars>
          <dgm:bulletEnabled val="1"/>
        </dgm:presLayoutVars>
      </dgm:prSet>
      <dgm:spPr/>
      <dgm:t>
        <a:bodyPr/>
        <a:lstStyle/>
        <a:p>
          <a:endParaRPr lang="en-US"/>
        </a:p>
      </dgm:t>
    </dgm:pt>
    <dgm:pt modelId="{A4956E9E-E6DD-4311-9FA4-674FC20D2398}" type="pres">
      <dgm:prSet presAssocID="{FE6C427D-87B9-436C-8A4D-EA2DEB85CD9E}" presName="space" presStyleCnt="0"/>
      <dgm:spPr/>
    </dgm:pt>
    <dgm:pt modelId="{931E042A-A83F-4298-A215-744E55E442A5}" type="pres">
      <dgm:prSet presAssocID="{918C8482-449D-4692-A02C-7A9A6B7EFE42}" presName="text" presStyleLbl="node1" presStyleIdx="2" presStyleCnt="7">
        <dgm:presLayoutVars>
          <dgm:bulletEnabled val="1"/>
        </dgm:presLayoutVars>
      </dgm:prSet>
      <dgm:spPr/>
      <dgm:t>
        <a:bodyPr/>
        <a:lstStyle/>
        <a:p>
          <a:endParaRPr lang="en-US"/>
        </a:p>
      </dgm:t>
    </dgm:pt>
    <dgm:pt modelId="{251092C0-7060-46EC-A4CF-BAEE1AD167DA}" type="pres">
      <dgm:prSet presAssocID="{DA96EB46-1728-40D5-937C-0C96C21837AB}" presName="space" presStyleCnt="0"/>
      <dgm:spPr/>
    </dgm:pt>
    <dgm:pt modelId="{18DB6F35-3435-483E-80B6-B4D3E2421342}" type="pres">
      <dgm:prSet presAssocID="{5474A299-F05F-49A3-9B23-5B4A1180DF05}" presName="text" presStyleLbl="node1" presStyleIdx="3" presStyleCnt="7">
        <dgm:presLayoutVars>
          <dgm:bulletEnabled val="1"/>
        </dgm:presLayoutVars>
      </dgm:prSet>
      <dgm:spPr/>
      <dgm:t>
        <a:bodyPr/>
        <a:lstStyle/>
        <a:p>
          <a:endParaRPr lang="en-US"/>
        </a:p>
      </dgm:t>
    </dgm:pt>
    <dgm:pt modelId="{6606BDB6-FBA9-4808-8714-B8A4460441E8}" type="pres">
      <dgm:prSet presAssocID="{4320E3D9-498C-40B4-9584-686C95F7C0E6}" presName="space" presStyleCnt="0"/>
      <dgm:spPr/>
    </dgm:pt>
    <dgm:pt modelId="{E0CCE18F-7BBB-4B06-8A7B-3C94FD65C389}" type="pres">
      <dgm:prSet presAssocID="{0617D3D4-C4C5-4FAD-8DA8-9FC03F54D137}" presName="text" presStyleLbl="node1" presStyleIdx="4" presStyleCnt="7">
        <dgm:presLayoutVars>
          <dgm:bulletEnabled val="1"/>
        </dgm:presLayoutVars>
      </dgm:prSet>
      <dgm:spPr/>
      <dgm:t>
        <a:bodyPr/>
        <a:lstStyle/>
        <a:p>
          <a:endParaRPr lang="en-US"/>
        </a:p>
      </dgm:t>
    </dgm:pt>
    <dgm:pt modelId="{3ED8B36E-6A1B-4AF6-AAA3-512B3E210194}" type="pres">
      <dgm:prSet presAssocID="{34031AA8-4D7D-45EE-A560-3A135DB4961A}" presName="space" presStyleCnt="0"/>
      <dgm:spPr/>
    </dgm:pt>
    <dgm:pt modelId="{668836E0-90FB-47E1-9524-C3864C37EA75}" type="pres">
      <dgm:prSet presAssocID="{FA562514-699F-49D3-A0EB-2E3DAF333761}" presName="text" presStyleLbl="node1" presStyleIdx="5" presStyleCnt="7">
        <dgm:presLayoutVars>
          <dgm:bulletEnabled val="1"/>
        </dgm:presLayoutVars>
      </dgm:prSet>
      <dgm:spPr/>
      <dgm:t>
        <a:bodyPr/>
        <a:lstStyle/>
        <a:p>
          <a:endParaRPr lang="en-US"/>
        </a:p>
      </dgm:t>
    </dgm:pt>
    <dgm:pt modelId="{EE691B9B-3E0B-4EC6-A8F2-A04430EA04B9}" type="pres">
      <dgm:prSet presAssocID="{BAEB7A85-26A4-440F-A02A-1C7902337523}" presName="space" presStyleCnt="0"/>
      <dgm:spPr/>
    </dgm:pt>
    <dgm:pt modelId="{6A04C714-8168-4EF3-8419-1C08E022C2D3}" type="pres">
      <dgm:prSet presAssocID="{41424FD7-77EA-47B3-94E2-B2381DCC977A}" presName="text" presStyleLbl="node1" presStyleIdx="6" presStyleCnt="7">
        <dgm:presLayoutVars>
          <dgm:bulletEnabled val="1"/>
        </dgm:presLayoutVars>
      </dgm:prSet>
      <dgm:spPr/>
      <dgm:t>
        <a:bodyPr/>
        <a:lstStyle/>
        <a:p>
          <a:endParaRPr lang="en-US"/>
        </a:p>
      </dgm:t>
    </dgm:pt>
  </dgm:ptLst>
  <dgm:cxnLst>
    <dgm:cxn modelId="{049763F6-6AC6-4723-8791-D29F5B209C3A}" type="presOf" srcId="{41424FD7-77EA-47B3-94E2-B2381DCC977A}" destId="{6A04C714-8168-4EF3-8419-1C08E022C2D3}" srcOrd="0" destOrd="0" presId="urn:diagrams.loki3.com/VaryingWidthList+Icon"/>
    <dgm:cxn modelId="{7E2C9F76-2B4C-496D-A7DD-70D166A2B371}" type="presOf" srcId="{F9C59AD1-78B1-42FE-B7BE-80670D416CC2}" destId="{C324F7A7-C22D-4DC3-8BB0-A851134B96B4}" srcOrd="0" destOrd="0" presId="urn:diagrams.loki3.com/VaryingWidthList+Icon"/>
    <dgm:cxn modelId="{370AF994-7D7F-479D-B932-191B7E16FEF1}" srcId="{67BC84AD-7EC7-4F00-84C1-F618E1B25155}" destId="{918C8482-449D-4692-A02C-7A9A6B7EFE42}" srcOrd="2" destOrd="0" parTransId="{27C87A43-9472-4582-AC40-CCDEF471402C}" sibTransId="{DA96EB46-1728-40D5-937C-0C96C21837AB}"/>
    <dgm:cxn modelId="{3662B833-6507-48A5-9C36-6A35C682188E}" type="presOf" srcId="{67BC84AD-7EC7-4F00-84C1-F618E1B25155}" destId="{BB9C914A-F4B6-414F-8DEF-909AFE129C70}" srcOrd="0" destOrd="0" presId="urn:diagrams.loki3.com/VaryingWidthList+Icon"/>
    <dgm:cxn modelId="{9ED5558C-D7F1-4B52-A6F6-375982CDBD1F}" srcId="{67BC84AD-7EC7-4F00-84C1-F618E1B25155}" destId="{46B16020-62D9-47F6-A90D-B37B9068D517}" srcOrd="1" destOrd="0" parTransId="{E196B83D-1AF3-4633-8998-8C7AA43D0EE4}" sibTransId="{FE6C427D-87B9-436C-8A4D-EA2DEB85CD9E}"/>
    <dgm:cxn modelId="{A4EB9335-0947-471B-A25C-97C9F2FBFC37}" srcId="{67BC84AD-7EC7-4F00-84C1-F618E1B25155}" destId="{0617D3D4-C4C5-4FAD-8DA8-9FC03F54D137}" srcOrd="4" destOrd="0" parTransId="{98E50877-5F04-4F92-828A-6A71FF10079D}" sibTransId="{34031AA8-4D7D-45EE-A560-3A135DB4961A}"/>
    <dgm:cxn modelId="{232B8F4F-FF6A-49FD-9365-94FD3CF728CB}" srcId="{67BC84AD-7EC7-4F00-84C1-F618E1B25155}" destId="{FA562514-699F-49D3-A0EB-2E3DAF333761}" srcOrd="5" destOrd="0" parTransId="{98C1F0C0-4793-4335-9818-53DBEE7657B4}" sibTransId="{BAEB7A85-26A4-440F-A02A-1C7902337523}"/>
    <dgm:cxn modelId="{E7F65098-B818-41E9-9EF7-F52DEF1073D8}" type="presOf" srcId="{46B16020-62D9-47F6-A90D-B37B9068D517}" destId="{222D3338-197F-4122-882A-A79D5D122AB4}" srcOrd="0" destOrd="0" presId="urn:diagrams.loki3.com/VaryingWidthList+Icon"/>
    <dgm:cxn modelId="{EC866975-9425-4167-ADFC-08BC6C59CD3D}" srcId="{67BC84AD-7EC7-4F00-84C1-F618E1B25155}" destId="{F9C59AD1-78B1-42FE-B7BE-80670D416CC2}" srcOrd="0" destOrd="0" parTransId="{3999B8B4-F348-4A7B-969D-CB6F7C76ABF6}" sibTransId="{8D41AB9A-32FA-462A-8330-44E3E2143169}"/>
    <dgm:cxn modelId="{872249F7-B859-4FA5-959A-02211A58BC17}" srcId="{67BC84AD-7EC7-4F00-84C1-F618E1B25155}" destId="{41424FD7-77EA-47B3-94E2-B2381DCC977A}" srcOrd="6" destOrd="0" parTransId="{A7EFDCA0-898F-4946-9B86-F49EF6667FC1}" sibTransId="{A7745730-A4DA-4E61-8DD0-D83B174C381C}"/>
    <dgm:cxn modelId="{51A26E27-F900-4E4E-AE92-EB8BA107155C}" type="presOf" srcId="{918C8482-449D-4692-A02C-7A9A6B7EFE42}" destId="{931E042A-A83F-4298-A215-744E55E442A5}" srcOrd="0" destOrd="0" presId="urn:diagrams.loki3.com/VaryingWidthList+Icon"/>
    <dgm:cxn modelId="{AE2DA8A0-2AC2-4A97-8139-DD58CE430BF3}" type="presOf" srcId="{FA562514-699F-49D3-A0EB-2E3DAF333761}" destId="{668836E0-90FB-47E1-9524-C3864C37EA75}" srcOrd="0" destOrd="0" presId="urn:diagrams.loki3.com/VaryingWidthList+Icon"/>
    <dgm:cxn modelId="{3EA80CC2-78BB-48B7-8346-7ECEA3BC29FA}" type="presOf" srcId="{0617D3D4-C4C5-4FAD-8DA8-9FC03F54D137}" destId="{E0CCE18F-7BBB-4B06-8A7B-3C94FD65C389}" srcOrd="0" destOrd="0" presId="urn:diagrams.loki3.com/VaryingWidthList+Icon"/>
    <dgm:cxn modelId="{C4DAC41C-E63E-4072-BBA2-059CF72DC5DF}" srcId="{67BC84AD-7EC7-4F00-84C1-F618E1B25155}" destId="{5474A299-F05F-49A3-9B23-5B4A1180DF05}" srcOrd="3" destOrd="0" parTransId="{C8F76C9E-4183-4C94-BEB1-DA92A0685256}" sibTransId="{4320E3D9-498C-40B4-9584-686C95F7C0E6}"/>
    <dgm:cxn modelId="{A5A0D906-C95E-401C-A044-2A830D0250D0}" type="presOf" srcId="{5474A299-F05F-49A3-9B23-5B4A1180DF05}" destId="{18DB6F35-3435-483E-80B6-B4D3E2421342}" srcOrd="0" destOrd="0" presId="urn:diagrams.loki3.com/VaryingWidthList+Icon"/>
    <dgm:cxn modelId="{9363065A-2F76-48C9-A254-A85ACA92F74E}" type="presParOf" srcId="{BB9C914A-F4B6-414F-8DEF-909AFE129C70}" destId="{C324F7A7-C22D-4DC3-8BB0-A851134B96B4}" srcOrd="0" destOrd="0" presId="urn:diagrams.loki3.com/VaryingWidthList+Icon"/>
    <dgm:cxn modelId="{3DD6BA98-B6FC-4CAE-AA90-21CECA9C3FE2}" type="presParOf" srcId="{BB9C914A-F4B6-414F-8DEF-909AFE129C70}" destId="{2EB7F69F-675B-4683-BBBE-F1F3CACBD0AD}" srcOrd="1" destOrd="0" presId="urn:diagrams.loki3.com/VaryingWidthList+Icon"/>
    <dgm:cxn modelId="{CA9A659A-5740-4F64-B4E0-EFA9A0C1F5B3}" type="presParOf" srcId="{BB9C914A-F4B6-414F-8DEF-909AFE129C70}" destId="{222D3338-197F-4122-882A-A79D5D122AB4}" srcOrd="2" destOrd="0" presId="urn:diagrams.loki3.com/VaryingWidthList+Icon"/>
    <dgm:cxn modelId="{7F92DAD8-567D-47EA-9541-860A32866CB7}" type="presParOf" srcId="{BB9C914A-F4B6-414F-8DEF-909AFE129C70}" destId="{A4956E9E-E6DD-4311-9FA4-674FC20D2398}" srcOrd="3" destOrd="0" presId="urn:diagrams.loki3.com/VaryingWidthList+Icon"/>
    <dgm:cxn modelId="{CEF53B51-C82C-4E22-B369-0E6AC23B3543}" type="presParOf" srcId="{BB9C914A-F4B6-414F-8DEF-909AFE129C70}" destId="{931E042A-A83F-4298-A215-744E55E442A5}" srcOrd="4" destOrd="0" presId="urn:diagrams.loki3.com/VaryingWidthList+Icon"/>
    <dgm:cxn modelId="{0D90010E-7340-4E41-8B84-6016719B9BD9}" type="presParOf" srcId="{BB9C914A-F4B6-414F-8DEF-909AFE129C70}" destId="{251092C0-7060-46EC-A4CF-BAEE1AD167DA}" srcOrd="5" destOrd="0" presId="urn:diagrams.loki3.com/VaryingWidthList+Icon"/>
    <dgm:cxn modelId="{3FF76926-AB61-4720-A49E-E6950D351E37}" type="presParOf" srcId="{BB9C914A-F4B6-414F-8DEF-909AFE129C70}" destId="{18DB6F35-3435-483E-80B6-B4D3E2421342}" srcOrd="6" destOrd="0" presId="urn:diagrams.loki3.com/VaryingWidthList+Icon"/>
    <dgm:cxn modelId="{D25C3CC1-C66C-42A9-82F2-ABEC1E401292}" type="presParOf" srcId="{BB9C914A-F4B6-414F-8DEF-909AFE129C70}" destId="{6606BDB6-FBA9-4808-8714-B8A4460441E8}" srcOrd="7" destOrd="0" presId="urn:diagrams.loki3.com/VaryingWidthList+Icon"/>
    <dgm:cxn modelId="{6148DB20-4994-4A79-B8E6-3ADA3F2CAD58}" type="presParOf" srcId="{BB9C914A-F4B6-414F-8DEF-909AFE129C70}" destId="{E0CCE18F-7BBB-4B06-8A7B-3C94FD65C389}" srcOrd="8" destOrd="0" presId="urn:diagrams.loki3.com/VaryingWidthList+Icon"/>
    <dgm:cxn modelId="{85D7169E-7C5F-4A54-8E09-4A1FED1282D3}" type="presParOf" srcId="{BB9C914A-F4B6-414F-8DEF-909AFE129C70}" destId="{3ED8B36E-6A1B-4AF6-AAA3-512B3E210194}" srcOrd="9" destOrd="0" presId="urn:diagrams.loki3.com/VaryingWidthList+Icon"/>
    <dgm:cxn modelId="{FFE42585-97AA-49E7-BC16-AD42F8792E39}" type="presParOf" srcId="{BB9C914A-F4B6-414F-8DEF-909AFE129C70}" destId="{668836E0-90FB-47E1-9524-C3864C37EA75}" srcOrd="10" destOrd="0" presId="urn:diagrams.loki3.com/VaryingWidthList+Icon"/>
    <dgm:cxn modelId="{6A09F58C-7B32-4824-8B0B-BBC838B2314E}" type="presParOf" srcId="{BB9C914A-F4B6-414F-8DEF-909AFE129C70}" destId="{EE691B9B-3E0B-4EC6-A8F2-A04430EA04B9}" srcOrd="11" destOrd="0" presId="urn:diagrams.loki3.com/VaryingWidthList+Icon"/>
    <dgm:cxn modelId="{B42D4B99-909D-4737-A37B-E5FA568CB54B}" type="presParOf" srcId="{BB9C914A-F4B6-414F-8DEF-909AFE129C70}" destId="{6A04C714-8168-4EF3-8419-1C08E022C2D3}" srcOrd="12"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97836-1EAD-47EB-B475-F04AF6732C0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D53BBFC-07CE-48B2-865E-E5B3D3E31B27}">
      <dgm:prSet phldrT="[Text]"/>
      <dgm:spPr/>
      <dgm:t>
        <a:bodyPr/>
        <a:lstStyle/>
        <a:p>
          <a:r>
            <a:rPr lang="en-US" b="1" i="0" dirty="0" smtClean="0"/>
            <a:t>MPLS:</a:t>
          </a:r>
          <a:endParaRPr lang="en-US" b="1" i="0" dirty="0"/>
        </a:p>
      </dgm:t>
    </dgm:pt>
    <dgm:pt modelId="{CEC77F57-5E88-45E4-985D-785528D3473A}" type="parTrans" cxnId="{DCD742E0-60BB-4B73-A692-81E83140B5FF}">
      <dgm:prSet/>
      <dgm:spPr/>
      <dgm:t>
        <a:bodyPr/>
        <a:lstStyle/>
        <a:p>
          <a:endParaRPr lang="en-US"/>
        </a:p>
      </dgm:t>
    </dgm:pt>
    <dgm:pt modelId="{E80EBC07-8DC5-4111-B6D2-78FF4AD3526B}" type="sibTrans" cxnId="{DCD742E0-60BB-4B73-A692-81E83140B5FF}">
      <dgm:prSet/>
      <dgm:spPr/>
      <dgm:t>
        <a:bodyPr/>
        <a:lstStyle/>
        <a:p>
          <a:endParaRPr lang="en-US"/>
        </a:p>
      </dgm:t>
    </dgm:pt>
    <dgm:pt modelId="{829F5ADC-BD95-4639-BAD3-7184162B8B20}">
      <dgm:prSet/>
      <dgm:spPr/>
      <dgm:t>
        <a:bodyPr/>
        <a:lstStyle/>
        <a:p>
          <a:r>
            <a:rPr lang="en-US" b="1" i="0" dirty="0" smtClean="0"/>
            <a:t>is aware of flows with QoS requirements</a:t>
          </a:r>
        </a:p>
      </dgm:t>
    </dgm:pt>
    <dgm:pt modelId="{7D6C8670-252A-41FF-B616-27E625F30384}" type="parTrans" cxnId="{1DFA90DA-062B-48CD-8777-13050B97DE98}">
      <dgm:prSet/>
      <dgm:spPr/>
      <dgm:t>
        <a:bodyPr/>
        <a:lstStyle/>
        <a:p>
          <a:endParaRPr lang="en-US"/>
        </a:p>
      </dgm:t>
    </dgm:pt>
    <dgm:pt modelId="{48165471-3D1A-4A09-8174-58739B716EA2}" type="sibTrans" cxnId="{1DFA90DA-062B-48CD-8777-13050B97DE98}">
      <dgm:prSet/>
      <dgm:spPr/>
      <dgm:t>
        <a:bodyPr/>
        <a:lstStyle/>
        <a:p>
          <a:endParaRPr lang="en-US"/>
        </a:p>
      </dgm:t>
    </dgm:pt>
    <dgm:pt modelId="{E950E656-D813-457C-AC84-F71314DCB5EF}">
      <dgm:prSet/>
      <dgm:spPr/>
      <dgm:t>
        <a:bodyPr/>
        <a:lstStyle/>
        <a:p>
          <a:r>
            <a:rPr lang="en-US" b="1" i="0" dirty="0" smtClean="0"/>
            <a:t>possible to set up routes on the basis of flows</a:t>
          </a:r>
        </a:p>
      </dgm:t>
    </dgm:pt>
    <dgm:pt modelId="{49374BC5-8693-43DC-BB66-2C6C371E22D6}" type="parTrans" cxnId="{93C9CA37-2FA9-4744-86CD-EF2B5DE1135D}">
      <dgm:prSet/>
      <dgm:spPr/>
      <dgm:t>
        <a:bodyPr/>
        <a:lstStyle/>
        <a:p>
          <a:endParaRPr lang="en-US"/>
        </a:p>
      </dgm:t>
    </dgm:pt>
    <dgm:pt modelId="{23F4927E-4B7D-4CEB-9470-751E776E6DE0}" type="sibTrans" cxnId="{93C9CA37-2FA9-4744-86CD-EF2B5DE1135D}">
      <dgm:prSet/>
      <dgm:spPr/>
      <dgm:t>
        <a:bodyPr/>
        <a:lstStyle/>
        <a:p>
          <a:endParaRPr lang="en-US"/>
        </a:p>
      </dgm:t>
    </dgm:pt>
    <dgm:pt modelId="{635D05C6-73CF-4A17-B22F-EDAEB4847842}">
      <dgm:prSet/>
      <dgm:spPr/>
      <dgm:t>
        <a:bodyPr/>
        <a:lstStyle/>
        <a:p>
          <a:r>
            <a:rPr lang="en-US" b="1" i="0" dirty="0" smtClean="0"/>
            <a:t>paths can be rerouted intelligently</a:t>
          </a:r>
        </a:p>
      </dgm:t>
    </dgm:pt>
    <dgm:pt modelId="{20BF20D4-770C-4A9D-A1C2-D751D40B1343}" type="parTrans" cxnId="{6F09DBBD-2B78-49ED-A4D4-45F6A4F72746}">
      <dgm:prSet/>
      <dgm:spPr/>
      <dgm:t>
        <a:bodyPr/>
        <a:lstStyle/>
        <a:p>
          <a:endParaRPr lang="en-US"/>
        </a:p>
      </dgm:t>
    </dgm:pt>
    <dgm:pt modelId="{CFFBFA11-5D0B-42C8-B2F9-053E06F44C98}" type="sibTrans" cxnId="{6F09DBBD-2B78-49ED-A4D4-45F6A4F72746}">
      <dgm:prSet/>
      <dgm:spPr/>
      <dgm:t>
        <a:bodyPr/>
        <a:lstStyle/>
        <a:p>
          <a:endParaRPr lang="en-US"/>
        </a:p>
      </dgm:t>
    </dgm:pt>
    <dgm:pt modelId="{BC459576-9AC8-4750-931C-1F4A5FB85600}" type="pres">
      <dgm:prSet presAssocID="{D7697836-1EAD-47EB-B475-F04AF6732C09}" presName="Name0" presStyleCnt="0">
        <dgm:presLayoutVars>
          <dgm:dir/>
          <dgm:animLvl val="lvl"/>
          <dgm:resizeHandles val="exact"/>
        </dgm:presLayoutVars>
      </dgm:prSet>
      <dgm:spPr/>
      <dgm:t>
        <a:bodyPr/>
        <a:lstStyle/>
        <a:p>
          <a:endParaRPr lang="en-US"/>
        </a:p>
      </dgm:t>
    </dgm:pt>
    <dgm:pt modelId="{BFA8F528-3DAC-4530-BC74-D8871647050C}" type="pres">
      <dgm:prSet presAssocID="{9D53BBFC-07CE-48B2-865E-E5B3D3E31B27}" presName="composite" presStyleCnt="0"/>
      <dgm:spPr/>
    </dgm:pt>
    <dgm:pt modelId="{2D8AAFF9-A8A7-4547-B9DD-409AAE299F1C}" type="pres">
      <dgm:prSet presAssocID="{9D53BBFC-07CE-48B2-865E-E5B3D3E31B27}" presName="parTx" presStyleLbl="alignNode1" presStyleIdx="0" presStyleCnt="1">
        <dgm:presLayoutVars>
          <dgm:chMax val="0"/>
          <dgm:chPref val="0"/>
          <dgm:bulletEnabled val="1"/>
        </dgm:presLayoutVars>
      </dgm:prSet>
      <dgm:spPr/>
      <dgm:t>
        <a:bodyPr/>
        <a:lstStyle/>
        <a:p>
          <a:endParaRPr lang="en-US"/>
        </a:p>
      </dgm:t>
    </dgm:pt>
    <dgm:pt modelId="{3A601C9B-E816-462D-A222-D1A0DB71E1BC}" type="pres">
      <dgm:prSet presAssocID="{9D53BBFC-07CE-48B2-865E-E5B3D3E31B27}" presName="desTx" presStyleLbl="alignAccFollowNode1" presStyleIdx="0" presStyleCnt="1">
        <dgm:presLayoutVars>
          <dgm:bulletEnabled val="1"/>
        </dgm:presLayoutVars>
      </dgm:prSet>
      <dgm:spPr/>
      <dgm:t>
        <a:bodyPr/>
        <a:lstStyle/>
        <a:p>
          <a:endParaRPr lang="en-US"/>
        </a:p>
      </dgm:t>
    </dgm:pt>
  </dgm:ptLst>
  <dgm:cxnLst>
    <dgm:cxn modelId="{1DFA90DA-062B-48CD-8777-13050B97DE98}" srcId="{9D53BBFC-07CE-48B2-865E-E5B3D3E31B27}" destId="{829F5ADC-BD95-4639-BAD3-7184162B8B20}" srcOrd="0" destOrd="0" parTransId="{7D6C8670-252A-41FF-B616-27E625F30384}" sibTransId="{48165471-3D1A-4A09-8174-58739B716EA2}"/>
    <dgm:cxn modelId="{9543CDEF-6999-4B96-9452-3E8081B8CF59}" type="presOf" srcId="{9D53BBFC-07CE-48B2-865E-E5B3D3E31B27}" destId="{2D8AAFF9-A8A7-4547-B9DD-409AAE299F1C}" srcOrd="0" destOrd="0" presId="urn:microsoft.com/office/officeart/2005/8/layout/hList1"/>
    <dgm:cxn modelId="{81386082-71BA-402D-A654-62FDCD1CE002}" type="presOf" srcId="{829F5ADC-BD95-4639-BAD3-7184162B8B20}" destId="{3A601C9B-E816-462D-A222-D1A0DB71E1BC}" srcOrd="0" destOrd="0" presId="urn:microsoft.com/office/officeart/2005/8/layout/hList1"/>
    <dgm:cxn modelId="{6F09DBBD-2B78-49ED-A4D4-45F6A4F72746}" srcId="{9D53BBFC-07CE-48B2-865E-E5B3D3E31B27}" destId="{635D05C6-73CF-4A17-B22F-EDAEB4847842}" srcOrd="2" destOrd="0" parTransId="{20BF20D4-770C-4A9D-A1C2-D751D40B1343}" sibTransId="{CFFBFA11-5D0B-42C8-B2F9-053E06F44C98}"/>
    <dgm:cxn modelId="{DCD742E0-60BB-4B73-A692-81E83140B5FF}" srcId="{D7697836-1EAD-47EB-B475-F04AF6732C09}" destId="{9D53BBFC-07CE-48B2-865E-E5B3D3E31B27}" srcOrd="0" destOrd="0" parTransId="{CEC77F57-5E88-45E4-985D-785528D3473A}" sibTransId="{E80EBC07-8DC5-4111-B6D2-78FF4AD3526B}"/>
    <dgm:cxn modelId="{B6065AB9-8D61-4A21-AD26-AA715A84F761}" type="presOf" srcId="{E950E656-D813-457C-AC84-F71314DCB5EF}" destId="{3A601C9B-E816-462D-A222-D1A0DB71E1BC}" srcOrd="0" destOrd="1" presId="urn:microsoft.com/office/officeart/2005/8/layout/hList1"/>
    <dgm:cxn modelId="{8AB9983C-0638-40DD-8C85-C4F43F24B952}" type="presOf" srcId="{D7697836-1EAD-47EB-B475-F04AF6732C09}" destId="{BC459576-9AC8-4750-931C-1F4A5FB85600}" srcOrd="0" destOrd="0" presId="urn:microsoft.com/office/officeart/2005/8/layout/hList1"/>
    <dgm:cxn modelId="{9E509006-73BD-4C76-8156-6DE55C86D0AC}" type="presOf" srcId="{635D05C6-73CF-4A17-B22F-EDAEB4847842}" destId="{3A601C9B-E816-462D-A222-D1A0DB71E1BC}" srcOrd="0" destOrd="2" presId="urn:microsoft.com/office/officeart/2005/8/layout/hList1"/>
    <dgm:cxn modelId="{93C9CA37-2FA9-4744-86CD-EF2B5DE1135D}" srcId="{9D53BBFC-07CE-48B2-865E-E5B3D3E31B27}" destId="{E950E656-D813-457C-AC84-F71314DCB5EF}" srcOrd="1" destOrd="0" parTransId="{49374BC5-8693-43DC-BB66-2C6C371E22D6}" sibTransId="{23F4927E-4B7D-4CEB-9470-751E776E6DE0}"/>
    <dgm:cxn modelId="{BEBF1E52-8674-4B38-B3F4-9C3554276562}" type="presParOf" srcId="{BC459576-9AC8-4750-931C-1F4A5FB85600}" destId="{BFA8F528-3DAC-4530-BC74-D8871647050C}" srcOrd="0" destOrd="0" presId="urn:microsoft.com/office/officeart/2005/8/layout/hList1"/>
    <dgm:cxn modelId="{B96B636F-559C-4E05-8832-62EFC1F52FCB}" type="presParOf" srcId="{BFA8F528-3DAC-4530-BC74-D8871647050C}" destId="{2D8AAFF9-A8A7-4547-B9DD-409AAE299F1C}" srcOrd="0" destOrd="0" presId="urn:microsoft.com/office/officeart/2005/8/layout/hList1"/>
    <dgm:cxn modelId="{1A489C1A-3911-4033-996B-7232FD032B4C}" type="presParOf" srcId="{BFA8F528-3DAC-4530-BC74-D8871647050C}" destId="{3A601C9B-E816-462D-A222-D1A0DB71E1BC}"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9F2C5-FE81-4F47-ACBE-ADD34D45F3C7}" type="doc">
      <dgm:prSet loTypeId="urn:diagrams.loki3.com/TabbedArc+Icon" loCatId="relationship" qsTypeId="urn:microsoft.com/office/officeart/2005/8/quickstyle/3d3" qsCatId="3D" csTypeId="urn:microsoft.com/office/officeart/2005/8/colors/accent1_2" csCatId="accent1" phldr="1"/>
      <dgm:spPr/>
      <dgm:t>
        <a:bodyPr/>
        <a:lstStyle/>
        <a:p>
          <a:endParaRPr lang="en-US"/>
        </a:p>
      </dgm:t>
    </dgm:pt>
    <dgm:pt modelId="{7C243A81-A694-4C4A-9565-E68581F90F5D}">
      <dgm:prSet phldrT="[Text]" custT="1"/>
      <dgm:spPr>
        <a:solidFill>
          <a:srgbClr val="FF5050"/>
        </a:solidFill>
      </dgm:spPr>
      <dgm:t>
        <a:bodyPr/>
        <a:lstStyle/>
        <a:p>
          <a:r>
            <a:rPr lang="en-US" sz="2000" dirty="0" smtClean="0"/>
            <a:t>provides an efficient mechanism for supporting VPNs</a:t>
          </a:r>
          <a:endParaRPr lang="en-US" sz="2000" dirty="0"/>
        </a:p>
      </dgm:t>
    </dgm:pt>
    <dgm:pt modelId="{8691E60A-248A-456F-BAA5-F944FCA61370}" type="parTrans" cxnId="{1C2B754A-ED1B-46E6-BC1E-744D9515F577}">
      <dgm:prSet/>
      <dgm:spPr/>
      <dgm:t>
        <a:bodyPr/>
        <a:lstStyle/>
        <a:p>
          <a:endParaRPr lang="en-US"/>
        </a:p>
      </dgm:t>
    </dgm:pt>
    <dgm:pt modelId="{5425BE17-9C32-40B0-BB37-BB13B1FB6440}" type="sibTrans" cxnId="{1C2B754A-ED1B-46E6-BC1E-744D9515F577}">
      <dgm:prSet/>
      <dgm:spPr/>
      <dgm:t>
        <a:bodyPr/>
        <a:lstStyle/>
        <a:p>
          <a:endParaRPr lang="en-US"/>
        </a:p>
      </dgm:t>
    </dgm:pt>
    <dgm:pt modelId="{A346D730-319D-42F5-83EF-A28DAF54A104}">
      <dgm:prSet custT="1"/>
      <dgm:spPr>
        <a:solidFill>
          <a:srgbClr val="000099"/>
        </a:solidFill>
      </dgm:spPr>
      <dgm:t>
        <a:bodyPr/>
        <a:lstStyle/>
        <a:p>
          <a:r>
            <a:rPr lang="en-US" sz="2000" dirty="0" smtClean="0"/>
            <a:t>can be used on a number of networking technologies</a:t>
          </a:r>
        </a:p>
      </dgm:t>
    </dgm:pt>
    <dgm:pt modelId="{6D566B16-16C4-4FFB-9ECE-158A135CDA2F}" type="parTrans" cxnId="{B4E95670-3CF8-4FC3-8237-9B49EB99C36A}">
      <dgm:prSet/>
      <dgm:spPr/>
      <dgm:t>
        <a:bodyPr/>
        <a:lstStyle/>
        <a:p>
          <a:endParaRPr lang="en-US"/>
        </a:p>
      </dgm:t>
    </dgm:pt>
    <dgm:pt modelId="{C681499E-9409-41FC-AC8C-6BF9AFA9CE02}" type="sibTrans" cxnId="{B4E95670-3CF8-4FC3-8237-9B49EB99C36A}">
      <dgm:prSet/>
      <dgm:spPr/>
      <dgm:t>
        <a:bodyPr/>
        <a:lstStyle/>
        <a:p>
          <a:endParaRPr lang="en-US"/>
        </a:p>
      </dgm:t>
    </dgm:pt>
    <dgm:pt modelId="{124611F3-095C-49DC-BFE6-7304A0E89A04}">
      <dgm:prSet custT="1"/>
      <dgm:spPr>
        <a:solidFill>
          <a:srgbClr val="FF0000"/>
        </a:solidFill>
      </dgm:spPr>
      <dgm:t>
        <a:bodyPr/>
        <a:lstStyle/>
        <a:p>
          <a:r>
            <a:rPr lang="en-US" sz="2000" dirty="0" smtClean="0"/>
            <a:t>enhancement to the way a connectionless IP-based internet is operated</a:t>
          </a:r>
        </a:p>
      </dgm:t>
    </dgm:pt>
    <dgm:pt modelId="{E8EC61F6-7D10-4E70-8BE8-B7FAB51D0932}" type="parTrans" cxnId="{67126638-4414-4251-A360-5BA6B392E31A}">
      <dgm:prSet/>
      <dgm:spPr/>
      <dgm:t>
        <a:bodyPr/>
        <a:lstStyle/>
        <a:p>
          <a:endParaRPr lang="en-US"/>
        </a:p>
      </dgm:t>
    </dgm:pt>
    <dgm:pt modelId="{BF016F6E-BA7F-4CC5-8082-1D1EC9CE4021}" type="sibTrans" cxnId="{67126638-4414-4251-A360-5BA6B392E31A}">
      <dgm:prSet/>
      <dgm:spPr/>
      <dgm:t>
        <a:bodyPr/>
        <a:lstStyle/>
        <a:p>
          <a:endParaRPr lang="en-US"/>
        </a:p>
      </dgm:t>
    </dgm:pt>
    <dgm:pt modelId="{1344F948-CEC9-4681-A1EE-29920FF00C1C}">
      <dgm:prSet custT="1"/>
      <dgm:spPr>
        <a:solidFill>
          <a:srgbClr val="BA92C6"/>
        </a:solidFill>
      </dgm:spPr>
      <dgm:t>
        <a:bodyPr/>
        <a:lstStyle/>
        <a:p>
          <a:r>
            <a:rPr lang="en-US" sz="2000" dirty="0" smtClean="0"/>
            <a:t>can coexist with ordinary IP routers</a:t>
          </a:r>
        </a:p>
      </dgm:t>
    </dgm:pt>
    <dgm:pt modelId="{8E0FD802-9AAC-4BAA-9F04-1C15C33F04E6}" type="parTrans" cxnId="{0157BB88-D487-470D-8F5D-929274C1B358}">
      <dgm:prSet/>
      <dgm:spPr/>
      <dgm:t>
        <a:bodyPr/>
        <a:lstStyle/>
        <a:p>
          <a:endParaRPr lang="en-US"/>
        </a:p>
      </dgm:t>
    </dgm:pt>
    <dgm:pt modelId="{5ADA0940-39EB-4A92-8935-0F87889768A9}" type="sibTrans" cxnId="{0157BB88-D487-470D-8F5D-929274C1B358}">
      <dgm:prSet/>
      <dgm:spPr/>
      <dgm:t>
        <a:bodyPr/>
        <a:lstStyle/>
        <a:p>
          <a:endParaRPr lang="en-US"/>
        </a:p>
      </dgm:t>
    </dgm:pt>
    <dgm:pt modelId="{4D531DC6-6F0C-4A91-B930-A7EABACD9FB2}">
      <dgm:prSet custT="1"/>
      <dgm:spPr>
        <a:solidFill>
          <a:srgbClr val="006600"/>
        </a:solidFill>
      </dgm:spPr>
      <dgm:t>
        <a:bodyPr/>
        <a:lstStyle/>
        <a:p>
          <a:r>
            <a:rPr lang="en-US" sz="2000" dirty="0" smtClean="0"/>
            <a:t>designed to work in ATM and frame relay</a:t>
          </a:r>
        </a:p>
      </dgm:t>
    </dgm:pt>
    <dgm:pt modelId="{7B961EED-A88A-4A26-BA81-14FF5CF361A9}" type="parTrans" cxnId="{573720A8-4E83-4D7D-A2F0-CDE062DE0F8E}">
      <dgm:prSet/>
      <dgm:spPr/>
      <dgm:t>
        <a:bodyPr/>
        <a:lstStyle/>
        <a:p>
          <a:endParaRPr lang="en-US"/>
        </a:p>
      </dgm:t>
    </dgm:pt>
    <dgm:pt modelId="{EA333FE5-2D9E-4A55-A921-A07F924DF84A}" type="sibTrans" cxnId="{573720A8-4E83-4D7D-A2F0-CDE062DE0F8E}">
      <dgm:prSet/>
      <dgm:spPr/>
      <dgm:t>
        <a:bodyPr/>
        <a:lstStyle/>
        <a:p>
          <a:endParaRPr lang="en-US"/>
        </a:p>
      </dgm:t>
    </dgm:pt>
    <dgm:pt modelId="{2E090880-6F14-4904-8B3D-346272098FC9}" type="pres">
      <dgm:prSet presAssocID="{6DB9F2C5-FE81-4F47-ACBE-ADD34D45F3C7}" presName="Name0" presStyleCnt="0">
        <dgm:presLayoutVars>
          <dgm:dir/>
          <dgm:resizeHandles val="exact"/>
        </dgm:presLayoutVars>
      </dgm:prSet>
      <dgm:spPr/>
      <dgm:t>
        <a:bodyPr/>
        <a:lstStyle/>
        <a:p>
          <a:endParaRPr lang="en-US"/>
        </a:p>
      </dgm:t>
    </dgm:pt>
    <dgm:pt modelId="{A86B27B4-52E1-4971-9821-EAF011C11505}" type="pres">
      <dgm:prSet presAssocID="{7C243A81-A694-4C4A-9565-E68581F90F5D}" presName="twoplus" presStyleLbl="node1" presStyleIdx="0" presStyleCnt="5" custScaleY="172675">
        <dgm:presLayoutVars>
          <dgm:bulletEnabled val="1"/>
        </dgm:presLayoutVars>
      </dgm:prSet>
      <dgm:spPr/>
      <dgm:t>
        <a:bodyPr/>
        <a:lstStyle/>
        <a:p>
          <a:endParaRPr lang="en-US"/>
        </a:p>
      </dgm:t>
    </dgm:pt>
    <dgm:pt modelId="{1F7A781E-41ED-4450-8DDF-E59FB90F9BB1}" type="pres">
      <dgm:prSet presAssocID="{A346D730-319D-42F5-83EF-A28DAF54A104}" presName="twoplus" presStyleLbl="node1" presStyleIdx="1" presStyleCnt="5" custScaleX="111434" custScaleY="179579">
        <dgm:presLayoutVars>
          <dgm:bulletEnabled val="1"/>
        </dgm:presLayoutVars>
      </dgm:prSet>
      <dgm:spPr/>
      <dgm:t>
        <a:bodyPr/>
        <a:lstStyle/>
        <a:p>
          <a:endParaRPr lang="en-US"/>
        </a:p>
      </dgm:t>
    </dgm:pt>
    <dgm:pt modelId="{3834C0EF-F187-4A39-81EB-76E1D580C8EF}" type="pres">
      <dgm:prSet presAssocID="{124611F3-095C-49DC-BFE6-7304A0E89A04}" presName="twoplus" presStyleLbl="node1" presStyleIdx="2" presStyleCnt="5" custScaleX="122389" custScaleY="180956">
        <dgm:presLayoutVars>
          <dgm:bulletEnabled val="1"/>
        </dgm:presLayoutVars>
      </dgm:prSet>
      <dgm:spPr/>
      <dgm:t>
        <a:bodyPr/>
        <a:lstStyle/>
        <a:p>
          <a:endParaRPr lang="en-US"/>
        </a:p>
      </dgm:t>
    </dgm:pt>
    <dgm:pt modelId="{361232F9-0DF6-4560-96F8-AC7F4B34B362}" type="pres">
      <dgm:prSet presAssocID="{1344F948-CEC9-4681-A1EE-29920FF00C1C}" presName="twoplus" presStyleLbl="node1" presStyleIdx="3" presStyleCnt="5" custScaleY="160671">
        <dgm:presLayoutVars>
          <dgm:bulletEnabled val="1"/>
        </dgm:presLayoutVars>
      </dgm:prSet>
      <dgm:spPr/>
      <dgm:t>
        <a:bodyPr/>
        <a:lstStyle/>
        <a:p>
          <a:endParaRPr lang="en-US"/>
        </a:p>
      </dgm:t>
    </dgm:pt>
    <dgm:pt modelId="{9113136C-9E11-410C-B9C8-25F4687A5469}" type="pres">
      <dgm:prSet presAssocID="{4D531DC6-6F0C-4A91-B930-A7EABACD9FB2}" presName="twoplus" presStyleLbl="node1" presStyleIdx="4" presStyleCnt="5" custScaleY="146149">
        <dgm:presLayoutVars>
          <dgm:bulletEnabled val="1"/>
        </dgm:presLayoutVars>
      </dgm:prSet>
      <dgm:spPr/>
      <dgm:t>
        <a:bodyPr/>
        <a:lstStyle/>
        <a:p>
          <a:endParaRPr lang="en-US"/>
        </a:p>
      </dgm:t>
    </dgm:pt>
  </dgm:ptLst>
  <dgm:cxnLst>
    <dgm:cxn modelId="{23B89C53-1FC1-46C6-BB27-039EF602852F}" type="presOf" srcId="{7C243A81-A694-4C4A-9565-E68581F90F5D}" destId="{A86B27B4-52E1-4971-9821-EAF011C11505}" srcOrd="0" destOrd="0" presId="urn:diagrams.loki3.com/TabbedArc+Icon"/>
    <dgm:cxn modelId="{C1F2DDE7-E84B-4B4F-A5C4-67ED304AE50F}" type="presOf" srcId="{124611F3-095C-49DC-BFE6-7304A0E89A04}" destId="{3834C0EF-F187-4A39-81EB-76E1D580C8EF}" srcOrd="0" destOrd="0" presId="urn:diagrams.loki3.com/TabbedArc+Icon"/>
    <dgm:cxn modelId="{573720A8-4E83-4D7D-A2F0-CDE062DE0F8E}" srcId="{6DB9F2C5-FE81-4F47-ACBE-ADD34D45F3C7}" destId="{4D531DC6-6F0C-4A91-B930-A7EABACD9FB2}" srcOrd="4" destOrd="0" parTransId="{7B961EED-A88A-4A26-BA81-14FF5CF361A9}" sibTransId="{EA333FE5-2D9E-4A55-A921-A07F924DF84A}"/>
    <dgm:cxn modelId="{1C2B754A-ED1B-46E6-BC1E-744D9515F577}" srcId="{6DB9F2C5-FE81-4F47-ACBE-ADD34D45F3C7}" destId="{7C243A81-A694-4C4A-9565-E68581F90F5D}" srcOrd="0" destOrd="0" parTransId="{8691E60A-248A-456F-BAA5-F944FCA61370}" sibTransId="{5425BE17-9C32-40B0-BB37-BB13B1FB6440}"/>
    <dgm:cxn modelId="{3892E3F8-5E65-434F-948E-39C51EA400C4}" type="presOf" srcId="{A346D730-319D-42F5-83EF-A28DAF54A104}" destId="{1F7A781E-41ED-4450-8DDF-E59FB90F9BB1}" srcOrd="0" destOrd="0" presId="urn:diagrams.loki3.com/TabbedArc+Icon"/>
    <dgm:cxn modelId="{D6276BFD-2431-4D5F-A714-BD19063DACEA}" type="presOf" srcId="{1344F948-CEC9-4681-A1EE-29920FF00C1C}" destId="{361232F9-0DF6-4560-96F8-AC7F4B34B362}" srcOrd="0" destOrd="0" presId="urn:diagrams.loki3.com/TabbedArc+Icon"/>
    <dgm:cxn modelId="{0157BB88-D487-470D-8F5D-929274C1B358}" srcId="{6DB9F2C5-FE81-4F47-ACBE-ADD34D45F3C7}" destId="{1344F948-CEC9-4681-A1EE-29920FF00C1C}" srcOrd="3" destOrd="0" parTransId="{8E0FD802-9AAC-4BAA-9F04-1C15C33F04E6}" sibTransId="{5ADA0940-39EB-4A92-8935-0F87889768A9}"/>
    <dgm:cxn modelId="{5F7ABE7F-CFC4-41CB-8011-E84D67F1F90E}" type="presOf" srcId="{4D531DC6-6F0C-4A91-B930-A7EABACD9FB2}" destId="{9113136C-9E11-410C-B9C8-25F4687A5469}" srcOrd="0" destOrd="0" presId="urn:diagrams.loki3.com/TabbedArc+Icon"/>
    <dgm:cxn modelId="{B4E95670-3CF8-4FC3-8237-9B49EB99C36A}" srcId="{6DB9F2C5-FE81-4F47-ACBE-ADD34D45F3C7}" destId="{A346D730-319D-42F5-83EF-A28DAF54A104}" srcOrd="1" destOrd="0" parTransId="{6D566B16-16C4-4FFB-9ECE-158A135CDA2F}" sibTransId="{C681499E-9409-41FC-AC8C-6BF9AFA9CE02}"/>
    <dgm:cxn modelId="{99711740-E057-4CBA-90B4-15885CAB6F8C}" type="presOf" srcId="{6DB9F2C5-FE81-4F47-ACBE-ADD34D45F3C7}" destId="{2E090880-6F14-4904-8B3D-346272098FC9}" srcOrd="0" destOrd="0" presId="urn:diagrams.loki3.com/TabbedArc+Icon"/>
    <dgm:cxn modelId="{67126638-4414-4251-A360-5BA6B392E31A}" srcId="{6DB9F2C5-FE81-4F47-ACBE-ADD34D45F3C7}" destId="{124611F3-095C-49DC-BFE6-7304A0E89A04}" srcOrd="2" destOrd="0" parTransId="{E8EC61F6-7D10-4E70-8BE8-B7FAB51D0932}" sibTransId="{BF016F6E-BA7F-4CC5-8082-1D1EC9CE4021}"/>
    <dgm:cxn modelId="{F5E10C2A-3901-4F4E-8513-E14B4710D459}" type="presParOf" srcId="{2E090880-6F14-4904-8B3D-346272098FC9}" destId="{A86B27B4-52E1-4971-9821-EAF011C11505}" srcOrd="0" destOrd="0" presId="urn:diagrams.loki3.com/TabbedArc+Icon"/>
    <dgm:cxn modelId="{C45081D0-02A3-4D99-8261-7FC00DE90A17}" type="presParOf" srcId="{2E090880-6F14-4904-8B3D-346272098FC9}" destId="{1F7A781E-41ED-4450-8DDF-E59FB90F9BB1}" srcOrd="1" destOrd="0" presId="urn:diagrams.loki3.com/TabbedArc+Icon"/>
    <dgm:cxn modelId="{C93F0BED-EB6D-4C16-ACBB-456198917A24}" type="presParOf" srcId="{2E090880-6F14-4904-8B3D-346272098FC9}" destId="{3834C0EF-F187-4A39-81EB-76E1D580C8EF}" srcOrd="2" destOrd="0" presId="urn:diagrams.loki3.com/TabbedArc+Icon"/>
    <dgm:cxn modelId="{7ACE773A-557E-4AAA-8941-465C839E7976}" type="presParOf" srcId="{2E090880-6F14-4904-8B3D-346272098FC9}" destId="{361232F9-0DF6-4560-96F8-AC7F4B34B362}" srcOrd="3" destOrd="0" presId="urn:diagrams.loki3.com/TabbedArc+Icon"/>
    <dgm:cxn modelId="{DECEF5F0-D762-4E9F-8277-31259304F429}" type="presParOf" srcId="{2E090880-6F14-4904-8B3D-346272098FC9}" destId="{9113136C-9E11-410C-B9C8-25F4687A5469}" srcOrd="4" destOrd="0" presId="urn:diagrams.loki3.com/TabbedArc+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8A56A5-7C9C-4FC4-B59C-57F89619A1BB}" type="doc">
      <dgm:prSet loTypeId="urn:diagrams.loki3.com/VaryingWidthList+Icon" loCatId="list" qsTypeId="urn:microsoft.com/office/officeart/2005/8/quickstyle/simple1" qsCatId="simple" csTypeId="urn:microsoft.com/office/officeart/2005/8/colors/accent1_2" csCatId="accent1" phldr="1"/>
      <dgm:spPr/>
    </dgm:pt>
    <dgm:pt modelId="{B50ED1C1-BF99-4A28-AF95-36CBB09D1D21}">
      <dgm:prSet phldrT="[Text]"/>
      <dgm:spPr/>
      <dgm:t>
        <a:bodyPr/>
        <a:lstStyle/>
        <a:p>
          <a:r>
            <a:rPr lang="en-US" dirty="0" smtClean="0"/>
            <a:t>destination unicast routing</a:t>
          </a:r>
          <a:endParaRPr lang="en-US" dirty="0"/>
        </a:p>
      </dgm:t>
    </dgm:pt>
    <dgm:pt modelId="{29DF3345-078A-4FFD-A16D-953698376F11}" type="parTrans" cxnId="{96EF63CA-A3FC-458C-AD3E-9D1D136BC337}">
      <dgm:prSet/>
      <dgm:spPr/>
      <dgm:t>
        <a:bodyPr/>
        <a:lstStyle/>
        <a:p>
          <a:endParaRPr lang="en-US"/>
        </a:p>
      </dgm:t>
    </dgm:pt>
    <dgm:pt modelId="{2814B744-FD61-4818-B0A5-1C772C140BCB}" type="sibTrans" cxnId="{96EF63CA-A3FC-458C-AD3E-9D1D136BC337}">
      <dgm:prSet/>
      <dgm:spPr/>
      <dgm:t>
        <a:bodyPr/>
        <a:lstStyle/>
        <a:p>
          <a:endParaRPr lang="en-US"/>
        </a:p>
      </dgm:t>
    </dgm:pt>
    <dgm:pt modelId="{8998F5E0-421D-420F-AE18-D3611B5AA850}">
      <dgm:prSet/>
      <dgm:spPr/>
      <dgm:t>
        <a:bodyPr/>
        <a:lstStyle/>
        <a:p>
          <a:r>
            <a:rPr lang="en-US" dirty="0" smtClean="0"/>
            <a:t>traffic engineering</a:t>
          </a:r>
        </a:p>
      </dgm:t>
    </dgm:pt>
    <dgm:pt modelId="{0E60ACD4-C46F-4F17-8C90-11096C44B5D4}" type="parTrans" cxnId="{DBBB5F10-3A50-48B1-81F6-4A5702A28092}">
      <dgm:prSet/>
      <dgm:spPr/>
      <dgm:t>
        <a:bodyPr/>
        <a:lstStyle/>
        <a:p>
          <a:endParaRPr lang="en-US"/>
        </a:p>
      </dgm:t>
    </dgm:pt>
    <dgm:pt modelId="{6E113960-9B13-43F0-BD35-68979118533D}" type="sibTrans" cxnId="{DBBB5F10-3A50-48B1-81F6-4A5702A28092}">
      <dgm:prSet/>
      <dgm:spPr/>
      <dgm:t>
        <a:bodyPr/>
        <a:lstStyle/>
        <a:p>
          <a:endParaRPr lang="en-US"/>
        </a:p>
      </dgm:t>
    </dgm:pt>
    <dgm:pt modelId="{D212E33A-6649-417B-B95A-284D9A5138E2}">
      <dgm:prSet/>
      <dgm:spPr/>
      <dgm:t>
        <a:bodyPr/>
        <a:lstStyle/>
        <a:p>
          <a:r>
            <a:rPr lang="en-US" dirty="0" smtClean="0"/>
            <a:t>multicast</a:t>
          </a:r>
        </a:p>
      </dgm:t>
    </dgm:pt>
    <dgm:pt modelId="{E902AC41-7BA3-4E3E-B982-7F299724CC32}" type="parTrans" cxnId="{1143B2C7-6E74-4044-8DAA-DC917987CF4F}">
      <dgm:prSet/>
      <dgm:spPr/>
      <dgm:t>
        <a:bodyPr/>
        <a:lstStyle/>
        <a:p>
          <a:endParaRPr lang="en-US"/>
        </a:p>
      </dgm:t>
    </dgm:pt>
    <dgm:pt modelId="{D9BA4B31-5F52-4055-A47C-4D8475A518A1}" type="sibTrans" cxnId="{1143B2C7-6E74-4044-8DAA-DC917987CF4F}">
      <dgm:prSet/>
      <dgm:spPr/>
      <dgm:t>
        <a:bodyPr/>
        <a:lstStyle/>
        <a:p>
          <a:endParaRPr lang="en-US"/>
        </a:p>
      </dgm:t>
    </dgm:pt>
    <dgm:pt modelId="{965A4F13-DAFA-4C94-B6DB-F24297EEF277}">
      <dgm:prSet/>
      <dgm:spPr/>
      <dgm:t>
        <a:bodyPr/>
        <a:lstStyle/>
        <a:p>
          <a:r>
            <a:rPr lang="en-US" dirty="0" smtClean="0"/>
            <a:t>virtual private network (VPN)</a:t>
          </a:r>
        </a:p>
      </dgm:t>
    </dgm:pt>
    <dgm:pt modelId="{A78A5104-BB43-4332-9BF2-9C06F9993114}" type="parTrans" cxnId="{8841AEF8-8307-4A07-81AD-936878720A3E}">
      <dgm:prSet/>
      <dgm:spPr/>
      <dgm:t>
        <a:bodyPr/>
        <a:lstStyle/>
        <a:p>
          <a:endParaRPr lang="en-US"/>
        </a:p>
      </dgm:t>
    </dgm:pt>
    <dgm:pt modelId="{3B546FF1-89EC-4A9D-B1E4-7EE406C34610}" type="sibTrans" cxnId="{8841AEF8-8307-4A07-81AD-936878720A3E}">
      <dgm:prSet/>
      <dgm:spPr/>
      <dgm:t>
        <a:bodyPr/>
        <a:lstStyle/>
        <a:p>
          <a:endParaRPr lang="en-US"/>
        </a:p>
      </dgm:t>
    </dgm:pt>
    <dgm:pt modelId="{971175F0-B1AC-4D0C-9033-A4B04DBABF94}">
      <dgm:prSet/>
      <dgm:spPr/>
      <dgm:t>
        <a:bodyPr/>
        <a:lstStyle/>
        <a:p>
          <a:r>
            <a:rPr lang="en-US" dirty="0" smtClean="0"/>
            <a:t>QoS</a:t>
          </a:r>
        </a:p>
      </dgm:t>
    </dgm:pt>
    <dgm:pt modelId="{26B77F89-B362-43AD-AE13-878C364F5CFA}" type="parTrans" cxnId="{C6CEA48E-70BC-47A0-AB5C-705833BCC114}">
      <dgm:prSet/>
      <dgm:spPr/>
      <dgm:t>
        <a:bodyPr/>
        <a:lstStyle/>
        <a:p>
          <a:endParaRPr lang="en-US"/>
        </a:p>
      </dgm:t>
    </dgm:pt>
    <dgm:pt modelId="{963AF8F2-C8DB-4D4E-BB44-99A46FC031DB}" type="sibTrans" cxnId="{C6CEA48E-70BC-47A0-AB5C-705833BCC114}">
      <dgm:prSet/>
      <dgm:spPr/>
      <dgm:t>
        <a:bodyPr/>
        <a:lstStyle/>
        <a:p>
          <a:endParaRPr lang="en-US"/>
        </a:p>
      </dgm:t>
    </dgm:pt>
    <dgm:pt modelId="{315DE543-338B-45C4-9367-ED53D065F299}" type="pres">
      <dgm:prSet presAssocID="{158A56A5-7C9C-4FC4-B59C-57F89619A1BB}" presName="Name0" presStyleCnt="0">
        <dgm:presLayoutVars>
          <dgm:resizeHandles/>
        </dgm:presLayoutVars>
      </dgm:prSet>
      <dgm:spPr/>
    </dgm:pt>
    <dgm:pt modelId="{CB1887F9-099C-4C63-BE0B-E59C83E0492E}" type="pres">
      <dgm:prSet presAssocID="{B50ED1C1-BF99-4A28-AF95-36CBB09D1D21}" presName="text" presStyleLbl="node1" presStyleIdx="0" presStyleCnt="5">
        <dgm:presLayoutVars>
          <dgm:bulletEnabled val="1"/>
        </dgm:presLayoutVars>
      </dgm:prSet>
      <dgm:spPr/>
      <dgm:t>
        <a:bodyPr/>
        <a:lstStyle/>
        <a:p>
          <a:endParaRPr lang="en-US"/>
        </a:p>
      </dgm:t>
    </dgm:pt>
    <dgm:pt modelId="{F74C8F88-F483-43C3-8291-0B290E14DBE9}" type="pres">
      <dgm:prSet presAssocID="{2814B744-FD61-4818-B0A5-1C772C140BCB}" presName="space" presStyleCnt="0"/>
      <dgm:spPr/>
    </dgm:pt>
    <dgm:pt modelId="{50237BAF-5C1E-417B-8460-9DA70004F041}" type="pres">
      <dgm:prSet presAssocID="{8998F5E0-421D-420F-AE18-D3611B5AA850}" presName="text" presStyleLbl="node1" presStyleIdx="1" presStyleCnt="5">
        <dgm:presLayoutVars>
          <dgm:bulletEnabled val="1"/>
        </dgm:presLayoutVars>
      </dgm:prSet>
      <dgm:spPr/>
      <dgm:t>
        <a:bodyPr/>
        <a:lstStyle/>
        <a:p>
          <a:endParaRPr lang="en-US"/>
        </a:p>
      </dgm:t>
    </dgm:pt>
    <dgm:pt modelId="{4678D379-0C69-478D-880F-BA3F0F4AA8F7}" type="pres">
      <dgm:prSet presAssocID="{6E113960-9B13-43F0-BD35-68979118533D}" presName="space" presStyleCnt="0"/>
      <dgm:spPr/>
    </dgm:pt>
    <dgm:pt modelId="{85796C54-DD00-4F20-9FB9-EAD262A8EE13}" type="pres">
      <dgm:prSet presAssocID="{D212E33A-6649-417B-B95A-284D9A5138E2}" presName="text" presStyleLbl="node1" presStyleIdx="2" presStyleCnt="5">
        <dgm:presLayoutVars>
          <dgm:bulletEnabled val="1"/>
        </dgm:presLayoutVars>
      </dgm:prSet>
      <dgm:spPr/>
      <dgm:t>
        <a:bodyPr/>
        <a:lstStyle/>
        <a:p>
          <a:endParaRPr lang="en-US"/>
        </a:p>
      </dgm:t>
    </dgm:pt>
    <dgm:pt modelId="{0D047CE3-7F19-465D-B275-60435F4C4A4B}" type="pres">
      <dgm:prSet presAssocID="{D9BA4B31-5F52-4055-A47C-4D8475A518A1}" presName="space" presStyleCnt="0"/>
      <dgm:spPr/>
    </dgm:pt>
    <dgm:pt modelId="{725C499B-5850-41C2-BF0A-24F7F7F2BF19}" type="pres">
      <dgm:prSet presAssocID="{965A4F13-DAFA-4C94-B6DB-F24297EEF277}" presName="text" presStyleLbl="node1" presStyleIdx="3" presStyleCnt="5">
        <dgm:presLayoutVars>
          <dgm:bulletEnabled val="1"/>
        </dgm:presLayoutVars>
      </dgm:prSet>
      <dgm:spPr/>
      <dgm:t>
        <a:bodyPr/>
        <a:lstStyle/>
        <a:p>
          <a:endParaRPr lang="en-US"/>
        </a:p>
      </dgm:t>
    </dgm:pt>
    <dgm:pt modelId="{3F83EFDC-D71F-47F4-B702-5826A0525A37}" type="pres">
      <dgm:prSet presAssocID="{3B546FF1-89EC-4A9D-B1E4-7EE406C34610}" presName="space" presStyleCnt="0"/>
      <dgm:spPr/>
    </dgm:pt>
    <dgm:pt modelId="{EAC38BD5-57D5-4453-9B12-3C7DA0F2E01B}" type="pres">
      <dgm:prSet presAssocID="{971175F0-B1AC-4D0C-9033-A4B04DBABF94}" presName="text" presStyleLbl="node1" presStyleIdx="4" presStyleCnt="5">
        <dgm:presLayoutVars>
          <dgm:bulletEnabled val="1"/>
        </dgm:presLayoutVars>
      </dgm:prSet>
      <dgm:spPr/>
      <dgm:t>
        <a:bodyPr/>
        <a:lstStyle/>
        <a:p>
          <a:endParaRPr lang="en-US"/>
        </a:p>
      </dgm:t>
    </dgm:pt>
  </dgm:ptLst>
  <dgm:cxnLst>
    <dgm:cxn modelId="{CF11DA89-4D46-48E5-96C3-93EF0C4FD107}" type="presOf" srcId="{8998F5E0-421D-420F-AE18-D3611B5AA850}" destId="{50237BAF-5C1E-417B-8460-9DA70004F041}" srcOrd="0" destOrd="0" presId="urn:diagrams.loki3.com/VaryingWidthList+Icon"/>
    <dgm:cxn modelId="{1143B2C7-6E74-4044-8DAA-DC917987CF4F}" srcId="{158A56A5-7C9C-4FC4-B59C-57F89619A1BB}" destId="{D212E33A-6649-417B-B95A-284D9A5138E2}" srcOrd="2" destOrd="0" parTransId="{E902AC41-7BA3-4E3E-B982-7F299724CC32}" sibTransId="{D9BA4B31-5F52-4055-A47C-4D8475A518A1}"/>
    <dgm:cxn modelId="{48B294C6-0070-40B1-B7CC-A1EAD4E2748F}" type="presOf" srcId="{B50ED1C1-BF99-4A28-AF95-36CBB09D1D21}" destId="{CB1887F9-099C-4C63-BE0B-E59C83E0492E}" srcOrd="0" destOrd="0" presId="urn:diagrams.loki3.com/VaryingWidthList+Icon"/>
    <dgm:cxn modelId="{9F45546A-25DA-42D1-A53F-AB228E100DAB}" type="presOf" srcId="{158A56A5-7C9C-4FC4-B59C-57F89619A1BB}" destId="{315DE543-338B-45C4-9367-ED53D065F299}" srcOrd="0" destOrd="0" presId="urn:diagrams.loki3.com/VaryingWidthList+Icon"/>
    <dgm:cxn modelId="{E16D256B-93C9-45C5-B4DD-B2D7B021E7B5}" type="presOf" srcId="{965A4F13-DAFA-4C94-B6DB-F24297EEF277}" destId="{725C499B-5850-41C2-BF0A-24F7F7F2BF19}" srcOrd="0" destOrd="0" presId="urn:diagrams.loki3.com/VaryingWidthList+Icon"/>
    <dgm:cxn modelId="{96EF63CA-A3FC-458C-AD3E-9D1D136BC337}" srcId="{158A56A5-7C9C-4FC4-B59C-57F89619A1BB}" destId="{B50ED1C1-BF99-4A28-AF95-36CBB09D1D21}" srcOrd="0" destOrd="0" parTransId="{29DF3345-078A-4FFD-A16D-953698376F11}" sibTransId="{2814B744-FD61-4818-B0A5-1C772C140BCB}"/>
    <dgm:cxn modelId="{DBBB5F10-3A50-48B1-81F6-4A5702A28092}" srcId="{158A56A5-7C9C-4FC4-B59C-57F89619A1BB}" destId="{8998F5E0-421D-420F-AE18-D3611B5AA850}" srcOrd="1" destOrd="0" parTransId="{0E60ACD4-C46F-4F17-8C90-11096C44B5D4}" sibTransId="{6E113960-9B13-43F0-BD35-68979118533D}"/>
    <dgm:cxn modelId="{44282B22-E702-4353-86BA-A73B98DD27A1}" type="presOf" srcId="{971175F0-B1AC-4D0C-9033-A4B04DBABF94}" destId="{EAC38BD5-57D5-4453-9B12-3C7DA0F2E01B}" srcOrd="0" destOrd="0" presId="urn:diagrams.loki3.com/VaryingWidthList+Icon"/>
    <dgm:cxn modelId="{8841AEF8-8307-4A07-81AD-936878720A3E}" srcId="{158A56A5-7C9C-4FC4-B59C-57F89619A1BB}" destId="{965A4F13-DAFA-4C94-B6DB-F24297EEF277}" srcOrd="3" destOrd="0" parTransId="{A78A5104-BB43-4332-9BF2-9C06F9993114}" sibTransId="{3B546FF1-89EC-4A9D-B1E4-7EE406C34610}"/>
    <dgm:cxn modelId="{C6CEA48E-70BC-47A0-AB5C-705833BCC114}" srcId="{158A56A5-7C9C-4FC4-B59C-57F89619A1BB}" destId="{971175F0-B1AC-4D0C-9033-A4B04DBABF94}" srcOrd="4" destOrd="0" parTransId="{26B77F89-B362-43AD-AE13-878C364F5CFA}" sibTransId="{963AF8F2-C8DB-4D4E-BB44-99A46FC031DB}"/>
    <dgm:cxn modelId="{3A601A2B-EC34-4397-9395-CE9EDE01E315}" type="presOf" srcId="{D212E33A-6649-417B-B95A-284D9A5138E2}" destId="{85796C54-DD00-4F20-9FB9-EAD262A8EE13}" srcOrd="0" destOrd="0" presId="urn:diagrams.loki3.com/VaryingWidthList+Icon"/>
    <dgm:cxn modelId="{22DAC8FD-291A-41AB-A81B-92AE2569C9E9}" type="presParOf" srcId="{315DE543-338B-45C4-9367-ED53D065F299}" destId="{CB1887F9-099C-4C63-BE0B-E59C83E0492E}" srcOrd="0" destOrd="0" presId="urn:diagrams.loki3.com/VaryingWidthList+Icon"/>
    <dgm:cxn modelId="{8610315E-75CA-44A2-A171-2CE4B80C9191}" type="presParOf" srcId="{315DE543-338B-45C4-9367-ED53D065F299}" destId="{F74C8F88-F483-43C3-8291-0B290E14DBE9}" srcOrd="1" destOrd="0" presId="urn:diagrams.loki3.com/VaryingWidthList+Icon"/>
    <dgm:cxn modelId="{5987493D-61EF-4577-BEDB-FE20DB0E7D9E}" type="presParOf" srcId="{315DE543-338B-45C4-9367-ED53D065F299}" destId="{50237BAF-5C1E-417B-8460-9DA70004F041}" srcOrd="2" destOrd="0" presId="urn:diagrams.loki3.com/VaryingWidthList+Icon"/>
    <dgm:cxn modelId="{27C26FD9-A75C-4ADF-A514-B40F29FD4ED0}" type="presParOf" srcId="{315DE543-338B-45C4-9367-ED53D065F299}" destId="{4678D379-0C69-478D-880F-BA3F0F4AA8F7}" srcOrd="3" destOrd="0" presId="urn:diagrams.loki3.com/VaryingWidthList+Icon"/>
    <dgm:cxn modelId="{65F763A0-ACF0-4750-B80D-5B329B4FE905}" type="presParOf" srcId="{315DE543-338B-45C4-9367-ED53D065F299}" destId="{85796C54-DD00-4F20-9FB9-EAD262A8EE13}" srcOrd="4" destOrd="0" presId="urn:diagrams.loki3.com/VaryingWidthList+Icon"/>
    <dgm:cxn modelId="{BE73E9E8-96F2-45CA-B1B9-52FADBDD200E}" type="presParOf" srcId="{315DE543-338B-45C4-9367-ED53D065F299}" destId="{0D047CE3-7F19-465D-B275-60435F4C4A4B}" srcOrd="5" destOrd="0" presId="urn:diagrams.loki3.com/VaryingWidthList+Icon"/>
    <dgm:cxn modelId="{5599179E-C908-49E3-AC6C-34C56146266D}" type="presParOf" srcId="{315DE543-338B-45C4-9367-ED53D065F299}" destId="{725C499B-5850-41C2-BF0A-24F7F7F2BF19}" srcOrd="6" destOrd="0" presId="urn:diagrams.loki3.com/VaryingWidthList+Icon"/>
    <dgm:cxn modelId="{8E79D06B-6AA8-4A97-B1DA-B734A95F1A00}" type="presParOf" srcId="{315DE543-338B-45C4-9367-ED53D065F299}" destId="{3F83EFDC-D71F-47F4-B702-5826A0525A37}" srcOrd="7" destOrd="0" presId="urn:diagrams.loki3.com/VaryingWidthList+Icon"/>
    <dgm:cxn modelId="{3EE79DCA-5154-426C-9CD7-1E9B09E0EF06}" type="presParOf" srcId="{315DE543-338B-45C4-9367-ED53D065F299}" destId="{EAC38BD5-57D5-4453-9B12-3C7DA0F2E01B}" srcOrd="8"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BE521E-E5AC-444E-9975-143EB32CF0D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DFA7EE9-8279-48FD-8084-F29516815905}">
      <dgm:prSet phldrT="[Text]" custT="1"/>
      <dgm:spPr/>
      <dgm:t>
        <a:bodyPr/>
        <a:lstStyle/>
        <a:p>
          <a:r>
            <a:rPr lang="en-US" sz="2000" dirty="0" smtClean="0"/>
            <a:t>traffic is grouped into FECs</a:t>
          </a:r>
          <a:endParaRPr lang="en-US" sz="2000" dirty="0"/>
        </a:p>
      </dgm:t>
    </dgm:pt>
    <dgm:pt modelId="{5AFB134F-5AB3-4FC3-A444-141720BFDFAC}" type="parTrans" cxnId="{AF54AF9F-2F2D-49CA-8F7E-DE02E6F09EA2}">
      <dgm:prSet/>
      <dgm:spPr/>
      <dgm:t>
        <a:bodyPr/>
        <a:lstStyle/>
        <a:p>
          <a:endParaRPr lang="en-US"/>
        </a:p>
      </dgm:t>
    </dgm:pt>
    <dgm:pt modelId="{9D2DC4CA-1B6E-4248-BC3C-4EA3D73BC908}" type="sibTrans" cxnId="{AF54AF9F-2F2D-49CA-8F7E-DE02E6F09EA2}">
      <dgm:prSet/>
      <dgm:spPr/>
      <dgm:t>
        <a:bodyPr/>
        <a:lstStyle/>
        <a:p>
          <a:endParaRPr lang="en-US" dirty="0"/>
        </a:p>
      </dgm:t>
    </dgm:pt>
    <dgm:pt modelId="{1A37ADD0-3A1A-42C1-83E1-E59EB3D40BB3}">
      <dgm:prSet custT="1"/>
      <dgm:spPr/>
      <dgm:t>
        <a:bodyPr/>
        <a:lstStyle/>
        <a:p>
          <a:r>
            <a:rPr lang="en-US" sz="2000" dirty="0" smtClean="0"/>
            <a:t>traffic in an FEC transits an MPLS domain along an LSP</a:t>
          </a:r>
        </a:p>
      </dgm:t>
    </dgm:pt>
    <dgm:pt modelId="{45DF5865-2C9A-4AE3-BDE2-6E94EF256B2A}" type="parTrans" cxnId="{32D9348C-AD9F-419E-A37A-8DCE51C7E41E}">
      <dgm:prSet/>
      <dgm:spPr/>
      <dgm:t>
        <a:bodyPr/>
        <a:lstStyle/>
        <a:p>
          <a:endParaRPr lang="en-US"/>
        </a:p>
      </dgm:t>
    </dgm:pt>
    <dgm:pt modelId="{31F75C0A-003D-4F25-A748-E23D4F24FF06}" type="sibTrans" cxnId="{32D9348C-AD9F-419E-A37A-8DCE51C7E41E}">
      <dgm:prSet/>
      <dgm:spPr/>
      <dgm:t>
        <a:bodyPr/>
        <a:lstStyle/>
        <a:p>
          <a:endParaRPr lang="en-US" dirty="0"/>
        </a:p>
      </dgm:t>
    </dgm:pt>
    <dgm:pt modelId="{B8B93DA9-8B70-4AB6-BE4A-4D91B889B0AE}">
      <dgm:prSet custT="1"/>
      <dgm:spPr/>
      <dgm:t>
        <a:bodyPr/>
        <a:lstStyle/>
        <a:p>
          <a:r>
            <a:rPr lang="en-US" sz="2000" dirty="0" smtClean="0"/>
            <a:t>individual packets in an FEC are uniquely identified</a:t>
          </a:r>
        </a:p>
      </dgm:t>
    </dgm:pt>
    <dgm:pt modelId="{11F192CC-D707-4089-A7A8-015E4F600451}" type="parTrans" cxnId="{814B53D8-71AB-41DE-8A52-B478907EBACF}">
      <dgm:prSet/>
      <dgm:spPr/>
      <dgm:t>
        <a:bodyPr/>
        <a:lstStyle/>
        <a:p>
          <a:endParaRPr lang="en-US"/>
        </a:p>
      </dgm:t>
    </dgm:pt>
    <dgm:pt modelId="{4CD01E92-31F1-423F-8C7A-B513DD99410E}" type="sibTrans" cxnId="{814B53D8-71AB-41DE-8A52-B478907EBACF}">
      <dgm:prSet/>
      <dgm:spPr/>
      <dgm:t>
        <a:bodyPr/>
        <a:lstStyle/>
        <a:p>
          <a:endParaRPr lang="en-US" dirty="0"/>
        </a:p>
      </dgm:t>
    </dgm:pt>
    <dgm:pt modelId="{EE1C1901-EAD6-496D-82A0-F94BCA3D811C}">
      <dgm:prSet custT="1"/>
      <dgm:spPr/>
      <dgm:t>
        <a:bodyPr/>
        <a:lstStyle/>
        <a:p>
          <a:r>
            <a:rPr lang="en-US" sz="2000" dirty="0" smtClean="0"/>
            <a:t>at each LSR each labeled packet is forwarded on the basis of its label value</a:t>
          </a:r>
        </a:p>
      </dgm:t>
    </dgm:pt>
    <dgm:pt modelId="{04A6EFF3-500C-48A4-A281-BAD9610EBEDB}" type="parTrans" cxnId="{220AD7F8-E49E-4CD2-8ABE-E2A4BA638724}">
      <dgm:prSet/>
      <dgm:spPr/>
      <dgm:t>
        <a:bodyPr/>
        <a:lstStyle/>
        <a:p>
          <a:endParaRPr lang="en-US"/>
        </a:p>
      </dgm:t>
    </dgm:pt>
    <dgm:pt modelId="{E7753E3F-9122-4522-A28E-B26B845DECF3}" type="sibTrans" cxnId="{220AD7F8-E49E-4CD2-8ABE-E2A4BA638724}">
      <dgm:prSet/>
      <dgm:spPr/>
      <dgm:t>
        <a:bodyPr/>
        <a:lstStyle/>
        <a:p>
          <a:endParaRPr lang="en-US"/>
        </a:p>
      </dgm:t>
    </dgm:pt>
    <dgm:pt modelId="{DF1612A2-313F-44FB-984A-EBB4CC73B9A9}" type="pres">
      <dgm:prSet presAssocID="{BBBE521E-E5AC-444E-9975-143EB32CF0DE}" presName="Name0" presStyleCnt="0">
        <dgm:presLayoutVars>
          <dgm:dir/>
          <dgm:resizeHandles val="exact"/>
        </dgm:presLayoutVars>
      </dgm:prSet>
      <dgm:spPr/>
      <dgm:t>
        <a:bodyPr/>
        <a:lstStyle/>
        <a:p>
          <a:endParaRPr lang="en-US"/>
        </a:p>
      </dgm:t>
    </dgm:pt>
    <dgm:pt modelId="{EAFD91EA-2DEB-4E2E-B083-59161F9F1A09}" type="pres">
      <dgm:prSet presAssocID="{7DFA7EE9-8279-48FD-8084-F29516815905}" presName="node" presStyleLbl="node1" presStyleIdx="0" presStyleCnt="4">
        <dgm:presLayoutVars>
          <dgm:bulletEnabled val="1"/>
        </dgm:presLayoutVars>
      </dgm:prSet>
      <dgm:spPr/>
      <dgm:t>
        <a:bodyPr/>
        <a:lstStyle/>
        <a:p>
          <a:endParaRPr lang="en-US"/>
        </a:p>
      </dgm:t>
    </dgm:pt>
    <dgm:pt modelId="{DB0E97C9-E21C-45E8-84F6-9E3D0D93E4E0}" type="pres">
      <dgm:prSet presAssocID="{9D2DC4CA-1B6E-4248-BC3C-4EA3D73BC908}" presName="sibTrans" presStyleLbl="sibTrans2D1" presStyleIdx="0" presStyleCnt="3"/>
      <dgm:spPr/>
      <dgm:t>
        <a:bodyPr/>
        <a:lstStyle/>
        <a:p>
          <a:endParaRPr lang="en-US"/>
        </a:p>
      </dgm:t>
    </dgm:pt>
    <dgm:pt modelId="{0AA4ACC2-BE65-45E0-96C1-AEBC2DC7E9A4}" type="pres">
      <dgm:prSet presAssocID="{9D2DC4CA-1B6E-4248-BC3C-4EA3D73BC908}" presName="connectorText" presStyleLbl="sibTrans2D1" presStyleIdx="0" presStyleCnt="3"/>
      <dgm:spPr/>
      <dgm:t>
        <a:bodyPr/>
        <a:lstStyle/>
        <a:p>
          <a:endParaRPr lang="en-US"/>
        </a:p>
      </dgm:t>
    </dgm:pt>
    <dgm:pt modelId="{6B50F5F8-9D3B-4F9A-813F-92A097079631}" type="pres">
      <dgm:prSet presAssocID="{1A37ADD0-3A1A-42C1-83E1-E59EB3D40BB3}" presName="node" presStyleLbl="node1" presStyleIdx="1" presStyleCnt="4">
        <dgm:presLayoutVars>
          <dgm:bulletEnabled val="1"/>
        </dgm:presLayoutVars>
      </dgm:prSet>
      <dgm:spPr/>
      <dgm:t>
        <a:bodyPr/>
        <a:lstStyle/>
        <a:p>
          <a:endParaRPr lang="en-US"/>
        </a:p>
      </dgm:t>
    </dgm:pt>
    <dgm:pt modelId="{EDB51C37-021F-49C1-871D-BFF0DB394CF3}" type="pres">
      <dgm:prSet presAssocID="{31F75C0A-003D-4F25-A748-E23D4F24FF06}" presName="sibTrans" presStyleLbl="sibTrans2D1" presStyleIdx="1" presStyleCnt="3"/>
      <dgm:spPr/>
      <dgm:t>
        <a:bodyPr/>
        <a:lstStyle/>
        <a:p>
          <a:endParaRPr lang="en-US"/>
        </a:p>
      </dgm:t>
    </dgm:pt>
    <dgm:pt modelId="{F45AEC99-DA77-4C0E-990F-17D86C614D1F}" type="pres">
      <dgm:prSet presAssocID="{31F75C0A-003D-4F25-A748-E23D4F24FF06}" presName="connectorText" presStyleLbl="sibTrans2D1" presStyleIdx="1" presStyleCnt="3"/>
      <dgm:spPr/>
      <dgm:t>
        <a:bodyPr/>
        <a:lstStyle/>
        <a:p>
          <a:endParaRPr lang="en-US"/>
        </a:p>
      </dgm:t>
    </dgm:pt>
    <dgm:pt modelId="{C99DEBA1-F3FE-4E12-9733-51A432C0976B}" type="pres">
      <dgm:prSet presAssocID="{B8B93DA9-8B70-4AB6-BE4A-4D91B889B0AE}" presName="node" presStyleLbl="node1" presStyleIdx="2" presStyleCnt="4">
        <dgm:presLayoutVars>
          <dgm:bulletEnabled val="1"/>
        </dgm:presLayoutVars>
      </dgm:prSet>
      <dgm:spPr/>
      <dgm:t>
        <a:bodyPr/>
        <a:lstStyle/>
        <a:p>
          <a:endParaRPr lang="en-US"/>
        </a:p>
      </dgm:t>
    </dgm:pt>
    <dgm:pt modelId="{F8139EA8-FCC2-4C33-8419-ABF502FBC44A}" type="pres">
      <dgm:prSet presAssocID="{4CD01E92-31F1-423F-8C7A-B513DD99410E}" presName="sibTrans" presStyleLbl="sibTrans2D1" presStyleIdx="2" presStyleCnt="3"/>
      <dgm:spPr/>
      <dgm:t>
        <a:bodyPr/>
        <a:lstStyle/>
        <a:p>
          <a:endParaRPr lang="en-US"/>
        </a:p>
      </dgm:t>
    </dgm:pt>
    <dgm:pt modelId="{BAD502BE-3721-45A4-8CFC-416C5993C610}" type="pres">
      <dgm:prSet presAssocID="{4CD01E92-31F1-423F-8C7A-B513DD99410E}" presName="connectorText" presStyleLbl="sibTrans2D1" presStyleIdx="2" presStyleCnt="3"/>
      <dgm:spPr/>
      <dgm:t>
        <a:bodyPr/>
        <a:lstStyle/>
        <a:p>
          <a:endParaRPr lang="en-US"/>
        </a:p>
      </dgm:t>
    </dgm:pt>
    <dgm:pt modelId="{57E7CF58-C7A7-4AFF-8999-A7CC608D8334}" type="pres">
      <dgm:prSet presAssocID="{EE1C1901-EAD6-496D-82A0-F94BCA3D811C}" presName="node" presStyleLbl="node1" presStyleIdx="3" presStyleCnt="4">
        <dgm:presLayoutVars>
          <dgm:bulletEnabled val="1"/>
        </dgm:presLayoutVars>
      </dgm:prSet>
      <dgm:spPr/>
      <dgm:t>
        <a:bodyPr/>
        <a:lstStyle/>
        <a:p>
          <a:endParaRPr lang="en-US"/>
        </a:p>
      </dgm:t>
    </dgm:pt>
  </dgm:ptLst>
  <dgm:cxnLst>
    <dgm:cxn modelId="{814B53D8-71AB-41DE-8A52-B478907EBACF}" srcId="{BBBE521E-E5AC-444E-9975-143EB32CF0DE}" destId="{B8B93DA9-8B70-4AB6-BE4A-4D91B889B0AE}" srcOrd="2" destOrd="0" parTransId="{11F192CC-D707-4089-A7A8-015E4F600451}" sibTransId="{4CD01E92-31F1-423F-8C7A-B513DD99410E}"/>
    <dgm:cxn modelId="{A6F4B0B2-C85C-442E-83D4-3CBD581CDD07}" type="presOf" srcId="{4CD01E92-31F1-423F-8C7A-B513DD99410E}" destId="{F8139EA8-FCC2-4C33-8419-ABF502FBC44A}" srcOrd="0" destOrd="0" presId="urn:microsoft.com/office/officeart/2005/8/layout/process1"/>
    <dgm:cxn modelId="{AF54AF9F-2F2D-49CA-8F7E-DE02E6F09EA2}" srcId="{BBBE521E-E5AC-444E-9975-143EB32CF0DE}" destId="{7DFA7EE9-8279-48FD-8084-F29516815905}" srcOrd="0" destOrd="0" parTransId="{5AFB134F-5AB3-4FC3-A444-141720BFDFAC}" sibTransId="{9D2DC4CA-1B6E-4248-BC3C-4EA3D73BC908}"/>
    <dgm:cxn modelId="{D0CE24DC-9809-4ECD-8A71-78A4D86C5293}" type="presOf" srcId="{9D2DC4CA-1B6E-4248-BC3C-4EA3D73BC908}" destId="{DB0E97C9-E21C-45E8-84F6-9E3D0D93E4E0}" srcOrd="0" destOrd="0" presId="urn:microsoft.com/office/officeart/2005/8/layout/process1"/>
    <dgm:cxn modelId="{1DC3ECFD-D3F1-478A-B55C-C645A31BB37C}" type="presOf" srcId="{BBBE521E-E5AC-444E-9975-143EB32CF0DE}" destId="{DF1612A2-313F-44FB-984A-EBB4CC73B9A9}" srcOrd="0" destOrd="0" presId="urn:microsoft.com/office/officeart/2005/8/layout/process1"/>
    <dgm:cxn modelId="{165767CB-0D3F-4065-8BC3-9102897AD9FD}" type="presOf" srcId="{EE1C1901-EAD6-496D-82A0-F94BCA3D811C}" destId="{57E7CF58-C7A7-4AFF-8999-A7CC608D8334}" srcOrd="0" destOrd="0" presId="urn:microsoft.com/office/officeart/2005/8/layout/process1"/>
    <dgm:cxn modelId="{D62D723C-7381-486A-B514-77E4284A7CAF}" type="presOf" srcId="{B8B93DA9-8B70-4AB6-BE4A-4D91B889B0AE}" destId="{C99DEBA1-F3FE-4E12-9733-51A432C0976B}" srcOrd="0" destOrd="0" presId="urn:microsoft.com/office/officeart/2005/8/layout/process1"/>
    <dgm:cxn modelId="{B6640403-A1B2-4FD8-9B26-29150EF7A360}" type="presOf" srcId="{31F75C0A-003D-4F25-A748-E23D4F24FF06}" destId="{EDB51C37-021F-49C1-871D-BFF0DB394CF3}" srcOrd="0" destOrd="0" presId="urn:microsoft.com/office/officeart/2005/8/layout/process1"/>
    <dgm:cxn modelId="{5FC68B92-B421-4A11-BB7D-B906ADA5974E}" type="presOf" srcId="{31F75C0A-003D-4F25-A748-E23D4F24FF06}" destId="{F45AEC99-DA77-4C0E-990F-17D86C614D1F}" srcOrd="1" destOrd="0" presId="urn:microsoft.com/office/officeart/2005/8/layout/process1"/>
    <dgm:cxn modelId="{32D9348C-AD9F-419E-A37A-8DCE51C7E41E}" srcId="{BBBE521E-E5AC-444E-9975-143EB32CF0DE}" destId="{1A37ADD0-3A1A-42C1-83E1-E59EB3D40BB3}" srcOrd="1" destOrd="0" parTransId="{45DF5865-2C9A-4AE3-BDE2-6E94EF256B2A}" sibTransId="{31F75C0A-003D-4F25-A748-E23D4F24FF06}"/>
    <dgm:cxn modelId="{B07DBF03-7BD6-4626-960C-0265818FD6F4}" type="presOf" srcId="{4CD01E92-31F1-423F-8C7A-B513DD99410E}" destId="{BAD502BE-3721-45A4-8CFC-416C5993C610}" srcOrd="1" destOrd="0" presId="urn:microsoft.com/office/officeart/2005/8/layout/process1"/>
    <dgm:cxn modelId="{B16C55C2-DD23-4FD1-9D2F-6B26E2173558}" type="presOf" srcId="{9D2DC4CA-1B6E-4248-BC3C-4EA3D73BC908}" destId="{0AA4ACC2-BE65-45E0-96C1-AEBC2DC7E9A4}" srcOrd="1" destOrd="0" presId="urn:microsoft.com/office/officeart/2005/8/layout/process1"/>
    <dgm:cxn modelId="{220AD7F8-E49E-4CD2-8ABE-E2A4BA638724}" srcId="{BBBE521E-E5AC-444E-9975-143EB32CF0DE}" destId="{EE1C1901-EAD6-496D-82A0-F94BCA3D811C}" srcOrd="3" destOrd="0" parTransId="{04A6EFF3-500C-48A4-A281-BAD9610EBEDB}" sibTransId="{E7753E3F-9122-4522-A28E-B26B845DECF3}"/>
    <dgm:cxn modelId="{D0C32ADF-85B0-43DD-8D4D-0AB82CB4463C}" type="presOf" srcId="{7DFA7EE9-8279-48FD-8084-F29516815905}" destId="{EAFD91EA-2DEB-4E2E-B083-59161F9F1A09}" srcOrd="0" destOrd="0" presId="urn:microsoft.com/office/officeart/2005/8/layout/process1"/>
    <dgm:cxn modelId="{502331C9-5643-490F-AB0C-41D231B0527C}" type="presOf" srcId="{1A37ADD0-3A1A-42C1-83E1-E59EB3D40BB3}" destId="{6B50F5F8-9D3B-4F9A-813F-92A097079631}" srcOrd="0" destOrd="0" presId="urn:microsoft.com/office/officeart/2005/8/layout/process1"/>
    <dgm:cxn modelId="{1A1F7982-91C1-4428-BC84-C766E0E3730E}" type="presParOf" srcId="{DF1612A2-313F-44FB-984A-EBB4CC73B9A9}" destId="{EAFD91EA-2DEB-4E2E-B083-59161F9F1A09}" srcOrd="0" destOrd="0" presId="urn:microsoft.com/office/officeart/2005/8/layout/process1"/>
    <dgm:cxn modelId="{579AC8E3-F189-4C71-8C4F-28372FE49B5E}" type="presParOf" srcId="{DF1612A2-313F-44FB-984A-EBB4CC73B9A9}" destId="{DB0E97C9-E21C-45E8-84F6-9E3D0D93E4E0}" srcOrd="1" destOrd="0" presId="urn:microsoft.com/office/officeart/2005/8/layout/process1"/>
    <dgm:cxn modelId="{A2C8BFB9-09CF-445D-96E0-837D0AE8FCE3}" type="presParOf" srcId="{DB0E97C9-E21C-45E8-84F6-9E3D0D93E4E0}" destId="{0AA4ACC2-BE65-45E0-96C1-AEBC2DC7E9A4}" srcOrd="0" destOrd="0" presId="urn:microsoft.com/office/officeart/2005/8/layout/process1"/>
    <dgm:cxn modelId="{F3B17C36-2D0C-42F2-9BDC-CDD20430A269}" type="presParOf" srcId="{DF1612A2-313F-44FB-984A-EBB4CC73B9A9}" destId="{6B50F5F8-9D3B-4F9A-813F-92A097079631}" srcOrd="2" destOrd="0" presId="urn:microsoft.com/office/officeart/2005/8/layout/process1"/>
    <dgm:cxn modelId="{CC8F6DE4-BB73-4FF7-AEE6-8F16ED0E4CE7}" type="presParOf" srcId="{DF1612A2-313F-44FB-984A-EBB4CC73B9A9}" destId="{EDB51C37-021F-49C1-871D-BFF0DB394CF3}" srcOrd="3" destOrd="0" presId="urn:microsoft.com/office/officeart/2005/8/layout/process1"/>
    <dgm:cxn modelId="{9940D437-E641-4CD8-A795-947C78699694}" type="presParOf" srcId="{EDB51C37-021F-49C1-871D-BFF0DB394CF3}" destId="{F45AEC99-DA77-4C0E-990F-17D86C614D1F}" srcOrd="0" destOrd="0" presId="urn:microsoft.com/office/officeart/2005/8/layout/process1"/>
    <dgm:cxn modelId="{5DE8F986-5DDE-4D65-B968-23F776746EA1}" type="presParOf" srcId="{DF1612A2-313F-44FB-984A-EBB4CC73B9A9}" destId="{C99DEBA1-F3FE-4E12-9733-51A432C0976B}" srcOrd="4" destOrd="0" presId="urn:microsoft.com/office/officeart/2005/8/layout/process1"/>
    <dgm:cxn modelId="{C7D584A2-A0F7-430D-BE27-8690D667F65E}" type="presParOf" srcId="{DF1612A2-313F-44FB-984A-EBB4CC73B9A9}" destId="{F8139EA8-FCC2-4C33-8419-ABF502FBC44A}" srcOrd="5" destOrd="0" presId="urn:microsoft.com/office/officeart/2005/8/layout/process1"/>
    <dgm:cxn modelId="{CF5C4CFF-9301-4B5C-979A-A32E0C732CED}" type="presParOf" srcId="{F8139EA8-FCC2-4C33-8419-ABF502FBC44A}" destId="{BAD502BE-3721-45A4-8CFC-416C5993C610}" srcOrd="0" destOrd="0" presId="urn:microsoft.com/office/officeart/2005/8/layout/process1"/>
    <dgm:cxn modelId="{3CF2A228-39AC-4D65-B39F-D86EEB6D579D}" type="presParOf" srcId="{DF1612A2-313F-44FB-984A-EBB4CC73B9A9}" destId="{57E7CF58-C7A7-4AFF-8999-A7CC608D8334}"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4ACD88-4C1C-4CC9-9125-EC54F6725B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F2C0B25-F252-43C3-B5A1-B83C0B70EAC6}">
      <dgm:prSet phldrT="[Text]"/>
      <dgm:spPr/>
      <dgm:t>
        <a:bodyPr/>
        <a:lstStyle/>
        <a:p>
          <a:r>
            <a:rPr lang="en-US" dirty="0" smtClean="0"/>
            <a:t>hop-by-hop route selection</a:t>
          </a:r>
          <a:endParaRPr lang="en-US" dirty="0"/>
        </a:p>
      </dgm:t>
    </dgm:pt>
    <dgm:pt modelId="{9EA8C4F5-B5D1-41DD-AA8B-F130E9F6656F}" type="parTrans" cxnId="{48C40531-ED1C-44E7-A812-1FCFEA7C61C5}">
      <dgm:prSet/>
      <dgm:spPr/>
      <dgm:t>
        <a:bodyPr/>
        <a:lstStyle/>
        <a:p>
          <a:endParaRPr lang="en-US"/>
        </a:p>
      </dgm:t>
    </dgm:pt>
    <dgm:pt modelId="{F4281C65-2C55-4139-A069-6A0F7CFB39B6}" type="sibTrans" cxnId="{48C40531-ED1C-44E7-A812-1FCFEA7C61C5}">
      <dgm:prSet/>
      <dgm:spPr/>
      <dgm:t>
        <a:bodyPr/>
        <a:lstStyle/>
        <a:p>
          <a:endParaRPr lang="en-US"/>
        </a:p>
      </dgm:t>
    </dgm:pt>
    <dgm:pt modelId="{B4EE26E8-0E0C-484D-A90E-E53F33E90E87}">
      <dgm:prSet/>
      <dgm:spPr/>
      <dgm:t>
        <a:bodyPr/>
        <a:lstStyle/>
        <a:p>
          <a:r>
            <a:rPr lang="en-US" dirty="0" smtClean="0"/>
            <a:t>no attention is paid to traffic engineering or policy routing concerns</a:t>
          </a:r>
        </a:p>
      </dgm:t>
    </dgm:pt>
    <dgm:pt modelId="{F6336D8A-DB4C-4CCD-99B1-462AA72E9B10}" type="parTrans" cxnId="{18721638-E0D3-4880-937B-5CD294765524}">
      <dgm:prSet/>
      <dgm:spPr/>
      <dgm:t>
        <a:bodyPr/>
        <a:lstStyle/>
        <a:p>
          <a:endParaRPr lang="en-US"/>
        </a:p>
      </dgm:t>
    </dgm:pt>
    <dgm:pt modelId="{591CA36D-FCD5-43F4-9410-05B2C036EF23}" type="sibTrans" cxnId="{18721638-E0D3-4880-937B-5CD294765524}">
      <dgm:prSet/>
      <dgm:spPr/>
      <dgm:t>
        <a:bodyPr/>
        <a:lstStyle/>
        <a:p>
          <a:endParaRPr lang="en-US"/>
        </a:p>
      </dgm:t>
    </dgm:pt>
    <dgm:pt modelId="{BBFA4999-1D8F-4948-82C6-12B6F79C83B7}">
      <dgm:prSet/>
      <dgm:spPr/>
      <dgm:t>
        <a:bodyPr/>
        <a:lstStyle/>
        <a:p>
          <a:r>
            <a:rPr lang="en-US" dirty="0" smtClean="0"/>
            <a:t>ordinary routing protocol is used to determine the next hop by each LSR</a:t>
          </a:r>
        </a:p>
      </dgm:t>
    </dgm:pt>
    <dgm:pt modelId="{E69165A7-987A-4B14-A616-3B3AD24F640F}" type="parTrans" cxnId="{82C83140-BB4C-4E7B-9A06-4961614E4890}">
      <dgm:prSet/>
      <dgm:spPr/>
      <dgm:t>
        <a:bodyPr/>
        <a:lstStyle/>
        <a:p>
          <a:endParaRPr lang="en-US"/>
        </a:p>
      </dgm:t>
    </dgm:pt>
    <dgm:pt modelId="{2E53DE2B-DB56-411E-9288-8737DE3211AB}" type="sibTrans" cxnId="{82C83140-BB4C-4E7B-9A06-4961614E4890}">
      <dgm:prSet/>
      <dgm:spPr/>
      <dgm:t>
        <a:bodyPr/>
        <a:lstStyle/>
        <a:p>
          <a:endParaRPr lang="en-US"/>
        </a:p>
      </dgm:t>
    </dgm:pt>
    <dgm:pt modelId="{DFE52081-E594-4FAB-88CB-CE7CEA8AF70E}" type="pres">
      <dgm:prSet presAssocID="{144ACD88-4C1C-4CC9-9125-EC54F6725B47}" presName="linear" presStyleCnt="0">
        <dgm:presLayoutVars>
          <dgm:dir/>
          <dgm:animLvl val="lvl"/>
          <dgm:resizeHandles val="exact"/>
        </dgm:presLayoutVars>
      </dgm:prSet>
      <dgm:spPr/>
      <dgm:t>
        <a:bodyPr/>
        <a:lstStyle/>
        <a:p>
          <a:endParaRPr lang="en-US"/>
        </a:p>
      </dgm:t>
    </dgm:pt>
    <dgm:pt modelId="{0A8DA0C2-DE4A-4B8C-B9D0-DF71DCE01D79}" type="pres">
      <dgm:prSet presAssocID="{FF2C0B25-F252-43C3-B5A1-B83C0B70EAC6}" presName="parentLin" presStyleCnt="0"/>
      <dgm:spPr/>
    </dgm:pt>
    <dgm:pt modelId="{1C467E46-769C-4984-8D61-52273F842E1E}" type="pres">
      <dgm:prSet presAssocID="{FF2C0B25-F252-43C3-B5A1-B83C0B70EAC6}" presName="parentLeftMargin" presStyleLbl="node1" presStyleIdx="0" presStyleCnt="1"/>
      <dgm:spPr/>
      <dgm:t>
        <a:bodyPr/>
        <a:lstStyle/>
        <a:p>
          <a:endParaRPr lang="en-US"/>
        </a:p>
      </dgm:t>
    </dgm:pt>
    <dgm:pt modelId="{3DEBDC31-A4B4-4FCF-9417-2B7BA9D6C581}" type="pres">
      <dgm:prSet presAssocID="{FF2C0B25-F252-43C3-B5A1-B83C0B70EAC6}" presName="parentText" presStyleLbl="node1" presStyleIdx="0" presStyleCnt="1">
        <dgm:presLayoutVars>
          <dgm:chMax val="0"/>
          <dgm:bulletEnabled val="1"/>
        </dgm:presLayoutVars>
      </dgm:prSet>
      <dgm:spPr/>
      <dgm:t>
        <a:bodyPr/>
        <a:lstStyle/>
        <a:p>
          <a:endParaRPr lang="en-US"/>
        </a:p>
      </dgm:t>
    </dgm:pt>
    <dgm:pt modelId="{89046553-33C0-414D-9EEB-6B85286EF78E}" type="pres">
      <dgm:prSet presAssocID="{FF2C0B25-F252-43C3-B5A1-B83C0B70EAC6}" presName="negativeSpace" presStyleCnt="0"/>
      <dgm:spPr/>
    </dgm:pt>
    <dgm:pt modelId="{4E2C8523-8316-4CC0-A851-D74C5F026286}" type="pres">
      <dgm:prSet presAssocID="{FF2C0B25-F252-43C3-B5A1-B83C0B70EAC6}" presName="childText" presStyleLbl="conFgAcc1" presStyleIdx="0" presStyleCnt="1">
        <dgm:presLayoutVars>
          <dgm:bulletEnabled val="1"/>
        </dgm:presLayoutVars>
      </dgm:prSet>
      <dgm:spPr/>
      <dgm:t>
        <a:bodyPr/>
        <a:lstStyle/>
        <a:p>
          <a:endParaRPr lang="en-US"/>
        </a:p>
      </dgm:t>
    </dgm:pt>
  </dgm:ptLst>
  <dgm:cxnLst>
    <dgm:cxn modelId="{48C40531-ED1C-44E7-A812-1FCFEA7C61C5}" srcId="{144ACD88-4C1C-4CC9-9125-EC54F6725B47}" destId="{FF2C0B25-F252-43C3-B5A1-B83C0B70EAC6}" srcOrd="0" destOrd="0" parTransId="{9EA8C4F5-B5D1-41DD-AA8B-F130E9F6656F}" sibTransId="{F4281C65-2C55-4139-A069-6A0F7CFB39B6}"/>
    <dgm:cxn modelId="{2BEBF063-7F11-4A8C-8EC0-161BAECD67E7}" type="presOf" srcId="{BBFA4999-1D8F-4948-82C6-12B6F79C83B7}" destId="{4E2C8523-8316-4CC0-A851-D74C5F026286}" srcOrd="0" destOrd="1" presId="urn:microsoft.com/office/officeart/2005/8/layout/list1"/>
    <dgm:cxn modelId="{82C83140-BB4C-4E7B-9A06-4961614E4890}" srcId="{FF2C0B25-F252-43C3-B5A1-B83C0B70EAC6}" destId="{BBFA4999-1D8F-4948-82C6-12B6F79C83B7}" srcOrd="1" destOrd="0" parTransId="{E69165A7-987A-4B14-A616-3B3AD24F640F}" sibTransId="{2E53DE2B-DB56-411E-9288-8737DE3211AB}"/>
    <dgm:cxn modelId="{18721638-E0D3-4880-937B-5CD294765524}" srcId="{FF2C0B25-F252-43C3-B5A1-B83C0B70EAC6}" destId="{B4EE26E8-0E0C-484D-A90E-E53F33E90E87}" srcOrd="0" destOrd="0" parTransId="{F6336D8A-DB4C-4CCD-99B1-462AA72E9B10}" sibTransId="{591CA36D-FCD5-43F4-9410-05B2C036EF23}"/>
    <dgm:cxn modelId="{EECBBA07-DAAF-4288-95F5-1F8F179C9FFA}" type="presOf" srcId="{FF2C0B25-F252-43C3-B5A1-B83C0B70EAC6}" destId="{3DEBDC31-A4B4-4FCF-9417-2B7BA9D6C581}" srcOrd="1" destOrd="0" presId="urn:microsoft.com/office/officeart/2005/8/layout/list1"/>
    <dgm:cxn modelId="{ABCA2ED1-D882-45CE-9E51-3AEFC118245B}" type="presOf" srcId="{B4EE26E8-0E0C-484D-A90E-E53F33E90E87}" destId="{4E2C8523-8316-4CC0-A851-D74C5F026286}" srcOrd="0" destOrd="0" presId="urn:microsoft.com/office/officeart/2005/8/layout/list1"/>
    <dgm:cxn modelId="{4DDD23C4-9798-4A50-896D-FE88C35ADA9D}" type="presOf" srcId="{144ACD88-4C1C-4CC9-9125-EC54F6725B47}" destId="{DFE52081-E594-4FAB-88CB-CE7CEA8AF70E}" srcOrd="0" destOrd="0" presId="urn:microsoft.com/office/officeart/2005/8/layout/list1"/>
    <dgm:cxn modelId="{CE34A984-1498-4D48-BF9F-33E7EAC3C373}" type="presOf" srcId="{FF2C0B25-F252-43C3-B5A1-B83C0B70EAC6}" destId="{1C467E46-769C-4984-8D61-52273F842E1E}" srcOrd="0" destOrd="0" presId="urn:microsoft.com/office/officeart/2005/8/layout/list1"/>
    <dgm:cxn modelId="{8E797083-076D-48BD-B1CB-42FFD31502DA}" type="presParOf" srcId="{DFE52081-E594-4FAB-88CB-CE7CEA8AF70E}" destId="{0A8DA0C2-DE4A-4B8C-B9D0-DF71DCE01D79}" srcOrd="0" destOrd="0" presId="urn:microsoft.com/office/officeart/2005/8/layout/list1"/>
    <dgm:cxn modelId="{5AB2CC0A-3C2C-446E-AAC8-9D28A5C2D8B3}" type="presParOf" srcId="{0A8DA0C2-DE4A-4B8C-B9D0-DF71DCE01D79}" destId="{1C467E46-769C-4984-8D61-52273F842E1E}" srcOrd="0" destOrd="0" presId="urn:microsoft.com/office/officeart/2005/8/layout/list1"/>
    <dgm:cxn modelId="{F3F15B83-D428-46E7-B406-FA1F6109C80E}" type="presParOf" srcId="{0A8DA0C2-DE4A-4B8C-B9D0-DF71DCE01D79}" destId="{3DEBDC31-A4B4-4FCF-9417-2B7BA9D6C581}" srcOrd="1" destOrd="0" presId="urn:microsoft.com/office/officeart/2005/8/layout/list1"/>
    <dgm:cxn modelId="{269A7DBA-F9CB-4782-972E-B5DB7D575BA4}" type="presParOf" srcId="{DFE52081-E594-4FAB-88CB-CE7CEA8AF70E}" destId="{89046553-33C0-414D-9EEB-6B85286EF78E}" srcOrd="1" destOrd="0" presId="urn:microsoft.com/office/officeart/2005/8/layout/list1"/>
    <dgm:cxn modelId="{7FDC8D2B-1C8F-4DE5-BB1E-C66AF2FBAB1F}" type="presParOf" srcId="{DFE52081-E594-4FAB-88CB-CE7CEA8AF70E}" destId="{4E2C8523-8316-4CC0-A851-D74C5F026286}"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5A95D2-010F-4B74-A4C0-3BBB6C792B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304D07F-042E-4463-ABEB-E109AB470A4D}">
      <dgm:prSet phldrT="[Text]"/>
      <dgm:spPr/>
      <dgm:t>
        <a:bodyPr/>
        <a:lstStyle/>
        <a:p>
          <a:r>
            <a:rPr lang="en-US" dirty="0" smtClean="0"/>
            <a:t>widely used by enterprises to:</a:t>
          </a:r>
          <a:endParaRPr lang="en-US" dirty="0"/>
        </a:p>
      </dgm:t>
    </dgm:pt>
    <dgm:pt modelId="{4A39C7F2-7355-4622-8FB8-119DB35CA475}" type="parTrans" cxnId="{76A4C077-D158-4047-9E99-EA2CC6C74CCD}">
      <dgm:prSet/>
      <dgm:spPr/>
      <dgm:t>
        <a:bodyPr/>
        <a:lstStyle/>
        <a:p>
          <a:endParaRPr lang="en-US"/>
        </a:p>
      </dgm:t>
    </dgm:pt>
    <dgm:pt modelId="{5E8D1844-204C-480E-BA92-5D793FED167E}" type="sibTrans" cxnId="{76A4C077-D158-4047-9E99-EA2CC6C74CCD}">
      <dgm:prSet/>
      <dgm:spPr/>
      <dgm:t>
        <a:bodyPr/>
        <a:lstStyle/>
        <a:p>
          <a:endParaRPr lang="en-US"/>
        </a:p>
      </dgm:t>
    </dgm:pt>
    <dgm:pt modelId="{6C5E057B-B16C-4F0E-8637-B2B4B42105A4}">
      <dgm:prSet/>
      <dgm:spPr/>
      <dgm:t>
        <a:bodyPr/>
        <a:lstStyle/>
        <a:p>
          <a:r>
            <a:rPr lang="en-US" dirty="0" smtClean="0"/>
            <a:t>create wide area networks (WANs)</a:t>
          </a:r>
        </a:p>
      </dgm:t>
    </dgm:pt>
    <dgm:pt modelId="{AD5A4A3F-2B9C-4DCD-9B81-ADA2F8D2C2D0}" type="parTrans" cxnId="{1C980903-6327-4B61-8050-EA99FC3F676A}">
      <dgm:prSet/>
      <dgm:spPr/>
      <dgm:t>
        <a:bodyPr/>
        <a:lstStyle/>
        <a:p>
          <a:endParaRPr lang="en-US"/>
        </a:p>
      </dgm:t>
    </dgm:pt>
    <dgm:pt modelId="{A01AFAA5-DAC1-4961-BD5C-2A5B6F27A11E}" type="sibTrans" cxnId="{1C980903-6327-4B61-8050-EA99FC3F676A}">
      <dgm:prSet/>
      <dgm:spPr/>
      <dgm:t>
        <a:bodyPr/>
        <a:lstStyle/>
        <a:p>
          <a:endParaRPr lang="en-US"/>
        </a:p>
      </dgm:t>
    </dgm:pt>
    <dgm:pt modelId="{EC82D619-6B28-4931-A1E9-D756B0516A10}">
      <dgm:prSet/>
      <dgm:spPr/>
      <dgm:t>
        <a:bodyPr/>
        <a:lstStyle/>
        <a:p>
          <a:r>
            <a:rPr lang="en-US" dirty="0" smtClean="0"/>
            <a:t>provide site-to-site communications to branch offices</a:t>
          </a:r>
        </a:p>
      </dgm:t>
    </dgm:pt>
    <dgm:pt modelId="{68C3089C-568A-462F-A0A3-86765CF1EDA5}" type="parTrans" cxnId="{0B4A17BD-0C92-450B-B88B-BFAAAB58A2CB}">
      <dgm:prSet/>
      <dgm:spPr/>
      <dgm:t>
        <a:bodyPr/>
        <a:lstStyle/>
        <a:p>
          <a:endParaRPr lang="en-US"/>
        </a:p>
      </dgm:t>
    </dgm:pt>
    <dgm:pt modelId="{A01A8385-0B1B-4A25-AF98-D26422595806}" type="sibTrans" cxnId="{0B4A17BD-0C92-450B-B88B-BFAAAB58A2CB}">
      <dgm:prSet/>
      <dgm:spPr/>
      <dgm:t>
        <a:bodyPr/>
        <a:lstStyle/>
        <a:p>
          <a:endParaRPr lang="en-US"/>
        </a:p>
      </dgm:t>
    </dgm:pt>
    <dgm:pt modelId="{D6FF9AE2-0348-47E7-9AB5-9621870EA9DC}">
      <dgm:prSet/>
      <dgm:spPr/>
      <dgm:t>
        <a:bodyPr/>
        <a:lstStyle/>
        <a:p>
          <a:r>
            <a:rPr lang="en-US" dirty="0" smtClean="0"/>
            <a:t>allow mobile user to dial up their company LANs</a:t>
          </a:r>
        </a:p>
      </dgm:t>
    </dgm:pt>
    <dgm:pt modelId="{E7EE203E-1C15-42CE-8FC0-8D7885A9CF12}" type="parTrans" cxnId="{49D62FE0-E7C6-4B8F-9D39-C8B0B757CEDE}">
      <dgm:prSet/>
      <dgm:spPr/>
      <dgm:t>
        <a:bodyPr/>
        <a:lstStyle/>
        <a:p>
          <a:endParaRPr lang="en-US"/>
        </a:p>
      </dgm:t>
    </dgm:pt>
    <dgm:pt modelId="{D104F154-CC5F-4F9A-8775-DD54F3F573A5}" type="sibTrans" cxnId="{49D62FE0-E7C6-4B8F-9D39-C8B0B757CEDE}">
      <dgm:prSet/>
      <dgm:spPr/>
      <dgm:t>
        <a:bodyPr/>
        <a:lstStyle/>
        <a:p>
          <a:endParaRPr lang="en-US"/>
        </a:p>
      </dgm:t>
    </dgm:pt>
    <dgm:pt modelId="{B0A68987-E237-432E-BF76-68E778EC0344}" type="pres">
      <dgm:prSet presAssocID="{195A95D2-010F-4B74-A4C0-3BBB6C792BAE}" presName="linear" presStyleCnt="0">
        <dgm:presLayoutVars>
          <dgm:animLvl val="lvl"/>
          <dgm:resizeHandles val="exact"/>
        </dgm:presLayoutVars>
      </dgm:prSet>
      <dgm:spPr/>
      <dgm:t>
        <a:bodyPr/>
        <a:lstStyle/>
        <a:p>
          <a:endParaRPr lang="en-US"/>
        </a:p>
      </dgm:t>
    </dgm:pt>
    <dgm:pt modelId="{CF6E89D1-2295-4BE6-B90E-009D6F59FBBA}" type="pres">
      <dgm:prSet presAssocID="{3304D07F-042E-4463-ABEB-E109AB470A4D}" presName="parentText" presStyleLbl="node1" presStyleIdx="0" presStyleCnt="1">
        <dgm:presLayoutVars>
          <dgm:chMax val="0"/>
          <dgm:bulletEnabled val="1"/>
        </dgm:presLayoutVars>
      </dgm:prSet>
      <dgm:spPr/>
      <dgm:t>
        <a:bodyPr/>
        <a:lstStyle/>
        <a:p>
          <a:endParaRPr lang="en-US"/>
        </a:p>
      </dgm:t>
    </dgm:pt>
    <dgm:pt modelId="{2B3BBBF3-3F6D-44D4-83B5-A07505A6DE18}" type="pres">
      <dgm:prSet presAssocID="{3304D07F-042E-4463-ABEB-E109AB470A4D}" presName="childText" presStyleLbl="revTx" presStyleIdx="0" presStyleCnt="1">
        <dgm:presLayoutVars>
          <dgm:bulletEnabled val="1"/>
        </dgm:presLayoutVars>
      </dgm:prSet>
      <dgm:spPr/>
      <dgm:t>
        <a:bodyPr/>
        <a:lstStyle/>
        <a:p>
          <a:endParaRPr lang="en-US"/>
        </a:p>
      </dgm:t>
    </dgm:pt>
  </dgm:ptLst>
  <dgm:cxnLst>
    <dgm:cxn modelId="{0B4A17BD-0C92-450B-B88B-BFAAAB58A2CB}" srcId="{3304D07F-042E-4463-ABEB-E109AB470A4D}" destId="{EC82D619-6B28-4931-A1E9-D756B0516A10}" srcOrd="1" destOrd="0" parTransId="{68C3089C-568A-462F-A0A3-86765CF1EDA5}" sibTransId="{A01A8385-0B1B-4A25-AF98-D26422595806}"/>
    <dgm:cxn modelId="{8B70D8BB-0A4E-4589-9C34-521B3ECD0DF7}" type="presOf" srcId="{D6FF9AE2-0348-47E7-9AB5-9621870EA9DC}" destId="{2B3BBBF3-3F6D-44D4-83B5-A07505A6DE18}" srcOrd="0" destOrd="2" presId="urn:microsoft.com/office/officeart/2005/8/layout/vList2"/>
    <dgm:cxn modelId="{49D62FE0-E7C6-4B8F-9D39-C8B0B757CEDE}" srcId="{3304D07F-042E-4463-ABEB-E109AB470A4D}" destId="{D6FF9AE2-0348-47E7-9AB5-9621870EA9DC}" srcOrd="2" destOrd="0" parTransId="{E7EE203E-1C15-42CE-8FC0-8D7885A9CF12}" sibTransId="{D104F154-CC5F-4F9A-8775-DD54F3F573A5}"/>
    <dgm:cxn modelId="{F0EA3840-0CDD-461F-8067-7B529B7A46BB}" type="presOf" srcId="{EC82D619-6B28-4931-A1E9-D756B0516A10}" destId="{2B3BBBF3-3F6D-44D4-83B5-A07505A6DE18}" srcOrd="0" destOrd="1" presId="urn:microsoft.com/office/officeart/2005/8/layout/vList2"/>
    <dgm:cxn modelId="{D76A9E02-5F70-498C-BD90-AC34C6492E1C}" type="presOf" srcId="{6C5E057B-B16C-4F0E-8637-B2B4B42105A4}" destId="{2B3BBBF3-3F6D-44D4-83B5-A07505A6DE18}" srcOrd="0" destOrd="0" presId="urn:microsoft.com/office/officeart/2005/8/layout/vList2"/>
    <dgm:cxn modelId="{1C980903-6327-4B61-8050-EA99FC3F676A}" srcId="{3304D07F-042E-4463-ABEB-E109AB470A4D}" destId="{6C5E057B-B16C-4F0E-8637-B2B4B42105A4}" srcOrd="0" destOrd="0" parTransId="{AD5A4A3F-2B9C-4DCD-9B81-ADA2F8D2C2D0}" sibTransId="{A01AFAA5-DAC1-4961-BD5C-2A5B6F27A11E}"/>
    <dgm:cxn modelId="{D9F5F926-7BBF-47BC-AFE0-A916622B16CD}" type="presOf" srcId="{195A95D2-010F-4B74-A4C0-3BBB6C792BAE}" destId="{B0A68987-E237-432E-BF76-68E778EC0344}" srcOrd="0" destOrd="0" presId="urn:microsoft.com/office/officeart/2005/8/layout/vList2"/>
    <dgm:cxn modelId="{D08BB2BA-AD5A-4A24-BD2D-853A0527D5D2}" type="presOf" srcId="{3304D07F-042E-4463-ABEB-E109AB470A4D}" destId="{CF6E89D1-2295-4BE6-B90E-009D6F59FBBA}" srcOrd="0" destOrd="0" presId="urn:microsoft.com/office/officeart/2005/8/layout/vList2"/>
    <dgm:cxn modelId="{76A4C077-D158-4047-9E99-EA2CC6C74CCD}" srcId="{195A95D2-010F-4B74-A4C0-3BBB6C792BAE}" destId="{3304D07F-042E-4463-ABEB-E109AB470A4D}" srcOrd="0" destOrd="0" parTransId="{4A39C7F2-7355-4622-8FB8-119DB35CA475}" sibTransId="{5E8D1844-204C-480E-BA92-5D793FED167E}"/>
    <dgm:cxn modelId="{E1F90612-3238-4E0E-A011-C89F0152FC2A}" type="presParOf" srcId="{B0A68987-E237-432E-BF76-68E778EC0344}" destId="{CF6E89D1-2295-4BE6-B90E-009D6F59FBBA}" srcOrd="0" destOrd="0" presId="urn:microsoft.com/office/officeart/2005/8/layout/vList2"/>
    <dgm:cxn modelId="{32A6CCC5-3BBD-4D89-9F22-DB7E5B7EC1D0}" type="presParOf" srcId="{B0A68987-E237-432E-BF76-68E778EC0344}" destId="{2B3BBBF3-3F6D-44D4-83B5-A07505A6DE18}"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24F7A7-C22D-4DC3-8BB0-A851134B96B4}">
      <dsp:nvSpPr>
        <dsp:cNvPr id="0" name=""/>
        <dsp:cNvSpPr/>
      </dsp:nvSpPr>
      <dsp:spPr>
        <a:xfrm>
          <a:off x="2307300" y="261"/>
          <a:ext cx="17100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embraced IP</a:t>
          </a:r>
          <a:endParaRPr lang="en-US" sz="2200" kern="1200" dirty="0"/>
        </a:p>
      </dsp:txBody>
      <dsp:txXfrm>
        <a:off x="2307300" y="261"/>
        <a:ext cx="1710000" cy="418690"/>
      </dsp:txXfrm>
    </dsp:sp>
    <dsp:sp modelId="{222D3338-197F-4122-882A-A79D5D122AB4}">
      <dsp:nvSpPr>
        <dsp:cNvPr id="0" name=""/>
        <dsp:cNvSpPr/>
      </dsp:nvSpPr>
      <dsp:spPr>
        <a:xfrm>
          <a:off x="2127300" y="439886"/>
          <a:ext cx="20700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built-in flexibility</a:t>
          </a:r>
        </a:p>
      </dsp:txBody>
      <dsp:txXfrm>
        <a:off x="2127300" y="439886"/>
        <a:ext cx="2070000" cy="418690"/>
      </dsp:txXfrm>
    </dsp:sp>
    <dsp:sp modelId="{931E042A-A83F-4298-A215-744E55E442A5}">
      <dsp:nvSpPr>
        <dsp:cNvPr id="0" name=""/>
        <dsp:cNvSpPr/>
      </dsp:nvSpPr>
      <dsp:spPr>
        <a:xfrm>
          <a:off x="2127300" y="879511"/>
          <a:ext cx="20700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protocol neutral</a:t>
          </a:r>
        </a:p>
      </dsp:txBody>
      <dsp:txXfrm>
        <a:off x="2127300" y="879511"/>
        <a:ext cx="2070000" cy="418690"/>
      </dsp:txXfrm>
    </dsp:sp>
    <dsp:sp modelId="{18DB6F35-3435-483E-80B6-B4D3E2421342}">
      <dsp:nvSpPr>
        <dsp:cNvPr id="0" name=""/>
        <dsp:cNvSpPr/>
      </dsp:nvSpPr>
      <dsp:spPr>
        <a:xfrm>
          <a:off x="1542300" y="1319137"/>
          <a:ext cx="32400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adapts existing protocols</a:t>
          </a:r>
        </a:p>
      </dsp:txBody>
      <dsp:txXfrm>
        <a:off x="1542300" y="1319137"/>
        <a:ext cx="3240000" cy="418690"/>
      </dsp:txXfrm>
    </dsp:sp>
    <dsp:sp modelId="{E0CCE18F-7BBB-4B06-8A7B-3C94FD65C389}">
      <dsp:nvSpPr>
        <dsp:cNvPr id="0" name=""/>
        <dsp:cNvSpPr/>
      </dsp:nvSpPr>
      <dsp:spPr>
        <a:xfrm>
          <a:off x="2352300" y="1758762"/>
          <a:ext cx="16200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is adaptable</a:t>
          </a:r>
        </a:p>
      </dsp:txBody>
      <dsp:txXfrm>
        <a:off x="2352300" y="1758762"/>
        <a:ext cx="1620000" cy="418690"/>
      </dsp:txXfrm>
    </dsp:sp>
    <dsp:sp modelId="{668836E0-90FB-47E1-9524-C3864C37EA75}">
      <dsp:nvSpPr>
        <dsp:cNvPr id="0" name=""/>
        <dsp:cNvSpPr/>
      </dsp:nvSpPr>
      <dsp:spPr>
        <a:xfrm>
          <a:off x="2059800" y="2198387"/>
          <a:ext cx="22050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supports metrics</a:t>
          </a:r>
        </a:p>
      </dsp:txBody>
      <dsp:txXfrm>
        <a:off x="2059800" y="2198387"/>
        <a:ext cx="2205000" cy="418690"/>
      </dsp:txXfrm>
    </dsp:sp>
    <dsp:sp modelId="{6A04C714-8168-4EF3-8419-1C08E022C2D3}">
      <dsp:nvSpPr>
        <dsp:cNvPr id="0" name=""/>
        <dsp:cNvSpPr/>
      </dsp:nvSpPr>
      <dsp:spPr>
        <a:xfrm>
          <a:off x="2701050" y="2638013"/>
          <a:ext cx="922500" cy="418690"/>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rgbClr val="7030A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scales</a:t>
          </a:r>
        </a:p>
      </dsp:txBody>
      <dsp:txXfrm>
        <a:off x="2701050" y="2638013"/>
        <a:ext cx="922500" cy="4186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8AAFF9-A8A7-4547-B9DD-409AAE299F1C}">
      <dsp:nvSpPr>
        <dsp:cNvPr id="0" name=""/>
        <dsp:cNvSpPr/>
      </dsp:nvSpPr>
      <dsp:spPr>
        <a:xfrm>
          <a:off x="0" y="11850"/>
          <a:ext cx="8382000"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i="0" kern="1200" dirty="0" smtClean="0"/>
            <a:t>MPLS:</a:t>
          </a:r>
          <a:endParaRPr lang="en-US" sz="2000" b="1" i="0" kern="1200" dirty="0"/>
        </a:p>
      </dsp:txBody>
      <dsp:txXfrm>
        <a:off x="0" y="11850"/>
        <a:ext cx="8382000" cy="576000"/>
      </dsp:txXfrm>
    </dsp:sp>
    <dsp:sp modelId="{3A601C9B-E816-462D-A222-D1A0DB71E1BC}">
      <dsp:nvSpPr>
        <dsp:cNvPr id="0" name=""/>
        <dsp:cNvSpPr/>
      </dsp:nvSpPr>
      <dsp:spPr>
        <a:xfrm>
          <a:off x="0" y="587850"/>
          <a:ext cx="8382000" cy="11528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smtClean="0"/>
            <a:t>is aware of flows with QoS requirements</a:t>
          </a:r>
        </a:p>
        <a:p>
          <a:pPr marL="228600" lvl="1" indent="-228600" algn="l" defTabSz="889000">
            <a:lnSpc>
              <a:spcPct val="90000"/>
            </a:lnSpc>
            <a:spcBef>
              <a:spcPct val="0"/>
            </a:spcBef>
            <a:spcAft>
              <a:spcPct val="15000"/>
            </a:spcAft>
            <a:buChar char="••"/>
          </a:pPr>
          <a:r>
            <a:rPr lang="en-US" sz="2000" b="1" i="0" kern="1200" dirty="0" smtClean="0"/>
            <a:t>possible to set up routes on the basis of flows</a:t>
          </a:r>
        </a:p>
        <a:p>
          <a:pPr marL="228600" lvl="1" indent="-228600" algn="l" defTabSz="889000">
            <a:lnSpc>
              <a:spcPct val="90000"/>
            </a:lnSpc>
            <a:spcBef>
              <a:spcPct val="0"/>
            </a:spcBef>
            <a:spcAft>
              <a:spcPct val="15000"/>
            </a:spcAft>
            <a:buChar char="••"/>
          </a:pPr>
          <a:r>
            <a:rPr lang="en-US" sz="2000" b="1" i="0" kern="1200" dirty="0" smtClean="0"/>
            <a:t>paths can be rerouted intelligently</a:t>
          </a:r>
        </a:p>
      </dsp:txBody>
      <dsp:txXfrm>
        <a:off x="0" y="587850"/>
        <a:ext cx="8382000" cy="115289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6B27B4-52E1-4971-9821-EAF011C11505}">
      <dsp:nvSpPr>
        <dsp:cNvPr id="0" name=""/>
        <dsp:cNvSpPr/>
      </dsp:nvSpPr>
      <dsp:spPr>
        <a:xfrm rot="18000000">
          <a:off x="3354" y="3006270"/>
          <a:ext cx="1681032" cy="1886769"/>
        </a:xfrm>
        <a:prstGeom prst="round2SameRect">
          <a:avLst/>
        </a:prstGeom>
        <a:solidFill>
          <a:srgbClr val="FF5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provides an efficient mechanism for supporting VPNs</a:t>
          </a:r>
          <a:endParaRPr lang="en-US" sz="2000" kern="1200" dirty="0"/>
        </a:p>
      </dsp:txBody>
      <dsp:txXfrm rot="18000000">
        <a:off x="3354" y="3006270"/>
        <a:ext cx="1681032" cy="1886769"/>
      </dsp:txXfrm>
    </dsp:sp>
    <dsp:sp modelId="{1F7A781E-41ED-4450-8DDF-E59FB90F9BB1}">
      <dsp:nvSpPr>
        <dsp:cNvPr id="0" name=""/>
        <dsp:cNvSpPr/>
      </dsp:nvSpPr>
      <dsp:spPr>
        <a:xfrm rot="19800000">
          <a:off x="1305810" y="1569991"/>
          <a:ext cx="1873241" cy="1962207"/>
        </a:xfrm>
        <a:prstGeom prst="round2SameRect">
          <a:avLst/>
        </a:prstGeom>
        <a:solidFill>
          <a:srgbClr val="000099"/>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can be used on a number of networking technologies</a:t>
          </a:r>
        </a:p>
      </dsp:txBody>
      <dsp:txXfrm rot="19800000">
        <a:off x="1305810" y="1569991"/>
        <a:ext cx="1873241" cy="1962207"/>
      </dsp:txXfrm>
    </dsp:sp>
    <dsp:sp modelId="{3834C0EF-F187-4A39-81EB-76E1D580C8EF}">
      <dsp:nvSpPr>
        <dsp:cNvPr id="0" name=""/>
        <dsp:cNvSpPr/>
      </dsp:nvSpPr>
      <dsp:spPr>
        <a:xfrm>
          <a:off x="3124200" y="1050559"/>
          <a:ext cx="2057398" cy="1977253"/>
        </a:xfrm>
        <a:prstGeom prst="round2Same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enhancement to the way a connectionless IP-based internet is operated</a:t>
          </a:r>
        </a:p>
      </dsp:txBody>
      <dsp:txXfrm>
        <a:off x="3124200" y="1050559"/>
        <a:ext cx="2057398" cy="1977253"/>
      </dsp:txXfrm>
    </dsp:sp>
    <dsp:sp modelId="{361232F9-0DF6-4560-96F8-AC7F4B34B362}">
      <dsp:nvSpPr>
        <dsp:cNvPr id="0" name=""/>
        <dsp:cNvSpPr/>
      </dsp:nvSpPr>
      <dsp:spPr>
        <a:xfrm rot="1800000">
          <a:off x="5222852" y="1673292"/>
          <a:ext cx="1681032" cy="1755605"/>
        </a:xfrm>
        <a:prstGeom prst="round2SameRect">
          <a:avLst/>
        </a:prstGeom>
        <a:solidFill>
          <a:srgbClr val="BA92C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can coexist with ordinary IP routers</a:t>
          </a:r>
        </a:p>
      </dsp:txBody>
      <dsp:txXfrm rot="1800000">
        <a:off x="5222852" y="1673292"/>
        <a:ext cx="1681032" cy="1755605"/>
      </dsp:txXfrm>
    </dsp:sp>
    <dsp:sp modelId="{9113136C-9E11-410C-B9C8-25F4687A5469}">
      <dsp:nvSpPr>
        <dsp:cNvPr id="0" name=""/>
        <dsp:cNvSpPr/>
      </dsp:nvSpPr>
      <dsp:spPr>
        <a:xfrm rot="3600000">
          <a:off x="6621413" y="3151191"/>
          <a:ext cx="1681032" cy="1596927"/>
        </a:xfrm>
        <a:prstGeom prst="round2SameRect">
          <a:avLst/>
        </a:prstGeom>
        <a:solidFill>
          <a:srgbClr val="0066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25400" rIns="76200" bIns="25400" numCol="1" spcCol="1270" anchor="ctr" anchorCtr="0">
          <a:noAutofit/>
        </a:bodyPr>
        <a:lstStyle/>
        <a:p>
          <a:pPr lvl="0" algn="ctr" defTabSz="889000">
            <a:lnSpc>
              <a:spcPct val="90000"/>
            </a:lnSpc>
            <a:spcBef>
              <a:spcPct val="0"/>
            </a:spcBef>
            <a:spcAft>
              <a:spcPct val="35000"/>
            </a:spcAft>
          </a:pPr>
          <a:r>
            <a:rPr lang="en-US" sz="2000" kern="1200" dirty="0" smtClean="0"/>
            <a:t>designed to work in ATM and frame relay</a:t>
          </a:r>
        </a:p>
      </dsp:txBody>
      <dsp:txXfrm rot="3600000">
        <a:off x="6621413" y="3151191"/>
        <a:ext cx="1681032" cy="159692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1887F9-099C-4C63-BE0B-E59C83E0492E}">
      <dsp:nvSpPr>
        <dsp:cNvPr id="0" name=""/>
        <dsp:cNvSpPr/>
      </dsp:nvSpPr>
      <dsp:spPr>
        <a:xfrm>
          <a:off x="258000" y="1808"/>
          <a:ext cx="5580000" cy="790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destination unicast routing</a:t>
          </a:r>
          <a:endParaRPr lang="en-US" sz="3600" kern="1200" dirty="0"/>
        </a:p>
      </dsp:txBody>
      <dsp:txXfrm>
        <a:off x="258000" y="1808"/>
        <a:ext cx="5580000" cy="790612"/>
      </dsp:txXfrm>
    </dsp:sp>
    <dsp:sp modelId="{50237BAF-5C1E-417B-8460-9DA70004F041}">
      <dsp:nvSpPr>
        <dsp:cNvPr id="0" name=""/>
        <dsp:cNvSpPr/>
      </dsp:nvSpPr>
      <dsp:spPr>
        <a:xfrm>
          <a:off x="1113000" y="831951"/>
          <a:ext cx="3870000" cy="790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traffic engineering</a:t>
          </a:r>
        </a:p>
      </dsp:txBody>
      <dsp:txXfrm>
        <a:off x="1113000" y="831951"/>
        <a:ext cx="3870000" cy="790612"/>
      </dsp:txXfrm>
    </dsp:sp>
    <dsp:sp modelId="{85796C54-DD00-4F20-9FB9-EAD262A8EE13}">
      <dsp:nvSpPr>
        <dsp:cNvPr id="0" name=""/>
        <dsp:cNvSpPr/>
      </dsp:nvSpPr>
      <dsp:spPr>
        <a:xfrm>
          <a:off x="2035500" y="1662093"/>
          <a:ext cx="2025000" cy="790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multicast</a:t>
          </a:r>
        </a:p>
      </dsp:txBody>
      <dsp:txXfrm>
        <a:off x="2035500" y="1662093"/>
        <a:ext cx="2025000" cy="790612"/>
      </dsp:txXfrm>
    </dsp:sp>
    <dsp:sp modelId="{725C499B-5850-41C2-BF0A-24F7F7F2BF19}">
      <dsp:nvSpPr>
        <dsp:cNvPr id="0" name=""/>
        <dsp:cNvSpPr/>
      </dsp:nvSpPr>
      <dsp:spPr>
        <a:xfrm>
          <a:off x="0" y="2492236"/>
          <a:ext cx="6096000" cy="790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virtual private network (VPN)</a:t>
          </a:r>
        </a:p>
      </dsp:txBody>
      <dsp:txXfrm>
        <a:off x="0" y="2492236"/>
        <a:ext cx="6096000" cy="790612"/>
      </dsp:txXfrm>
    </dsp:sp>
    <dsp:sp modelId="{EAC38BD5-57D5-4453-9B12-3C7DA0F2E01B}">
      <dsp:nvSpPr>
        <dsp:cNvPr id="0" name=""/>
        <dsp:cNvSpPr/>
      </dsp:nvSpPr>
      <dsp:spPr>
        <a:xfrm>
          <a:off x="2496750" y="3322379"/>
          <a:ext cx="1102500" cy="790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QoS</a:t>
          </a:r>
        </a:p>
      </dsp:txBody>
      <dsp:txXfrm>
        <a:off x="2496750" y="3322379"/>
        <a:ext cx="1102500" cy="79061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47B7922F-A7F4-1B48-B42B-9C8C8291BFB6}"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972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72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972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886E097-EE9C-5940-8858-D33E4E6D925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C6C90BA-817E-5D49-9E9C-CAF22608C1DD}" type="slidenum">
              <a:rPr lang="en-US"/>
              <a:pPr/>
              <a:t>1</a:t>
            </a:fld>
            <a:endParaRPr lang="en-US" dirty="0"/>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21 “</a:t>
            </a:r>
            <a:r>
              <a:rPr kumimoji="1" lang="en-US" dirty="0">
                <a:solidFill>
                  <a:schemeClr val="tx2"/>
                </a:solidFill>
                <a:latin typeface="Arial" pitchFamily="-110" charset="0"/>
              </a:rPr>
              <a:t>Multiprotocol Label Switching</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dirty="0"/>
              <a:t>Stallings DCC9e Table 21.1 defines key MPLS terms used in our discussion.</a:t>
            </a:r>
          </a:p>
          <a:p>
            <a:endParaRPr lang="en-US" dirty="0"/>
          </a:p>
          <a:p>
            <a:endParaRPr lang="en-US" dirty="0"/>
          </a:p>
        </p:txBody>
      </p:sp>
      <p:sp>
        <p:nvSpPr>
          <p:cNvPr id="52228" name="Slide Number Placeholder 3"/>
          <p:cNvSpPr>
            <a:spLocks noGrp="1"/>
          </p:cNvSpPr>
          <p:nvPr>
            <p:ph type="sldNum" sz="quarter" idx="5"/>
          </p:nvPr>
        </p:nvSpPr>
        <p:spPr>
          <a:noFill/>
        </p:spPr>
        <p:txBody>
          <a:bodyPr/>
          <a:lstStyle/>
          <a:p>
            <a:fld id="{01DB5850-3DD1-3E4B-9FD0-7C7922859EB9}" type="slidenum">
              <a:rPr lang="en-US"/>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a:lnSpc>
                <a:spcPct val="80000"/>
              </a:lnSpc>
            </a:pPr>
            <a:r>
              <a:rPr lang="en-US" sz="900" dirty="0"/>
              <a:t>An MPLS network or internet consists of a set of nodes, called </a:t>
            </a:r>
            <a:r>
              <a:rPr lang="en-US" sz="900" b="1" dirty="0"/>
              <a:t>label switching routers</a:t>
            </a:r>
            <a:r>
              <a:rPr lang="en-US" sz="900" dirty="0"/>
              <a:t> (LSRs) capable of switching and routing packets on the basis of which a label has been appended to each packet. Labels define a flow of packets between two endpoints or, in the case of multicast, between a source endpoint and a multicast group of destination endpoints. For each distinct flow, called a </a:t>
            </a:r>
            <a:r>
              <a:rPr lang="en-US" sz="900" b="1" dirty="0"/>
              <a:t>forwarding equivalence class</a:t>
            </a:r>
            <a:r>
              <a:rPr lang="en-US" sz="900" dirty="0"/>
              <a:t> (FEC), a specific path through the network of LSRs is defined, called a </a:t>
            </a:r>
            <a:r>
              <a:rPr lang="en-US" sz="900" b="1" dirty="0"/>
              <a:t>label switched path</a:t>
            </a:r>
            <a:r>
              <a:rPr lang="en-US" sz="900" dirty="0"/>
              <a:t> (LSP). In essence, an FEC represents a group of packets that share the same transport requirements. All packets in an FEC receive the same treatment en route to the destination. These packets follow the same path and receive the same QoS treatment at each hop. In contrast to the forwarding in ordinary IP networks, the assignment of a particular packet to a particular FEC is done just once, when the packet enters the network of MPLS routers.</a:t>
            </a:r>
          </a:p>
          <a:p>
            <a:pPr>
              <a:lnSpc>
                <a:spcPct val="80000"/>
              </a:lnSpc>
            </a:pPr>
            <a:r>
              <a:rPr lang="en-US" sz="900" dirty="0"/>
              <a:t>	Thus, MPLS is a connection-oriented technology. Associated with each FEC is a traffic characterization that defines the QoS requirements for that flow. The LSRs need not examine or process the IP header but rather simply forward each packet based on its label value. Each LSR builds a table, called a </a:t>
            </a:r>
            <a:r>
              <a:rPr lang="en-US" sz="900" b="1" dirty="0"/>
              <a:t>label information base</a:t>
            </a:r>
            <a:r>
              <a:rPr lang="en-US" sz="900" dirty="0"/>
              <a:t> (LIB), to specify how a packet must be treated and forwarded. Thus, the forwarding process is simpler than with an IP router. </a:t>
            </a:r>
          </a:p>
          <a:p>
            <a:pPr>
              <a:lnSpc>
                <a:spcPct val="80000"/>
              </a:lnSpc>
            </a:pPr>
            <a:r>
              <a:rPr lang="en-US" sz="900" dirty="0"/>
              <a:t>	</a:t>
            </a:r>
          </a:p>
        </p:txBody>
      </p:sp>
      <p:sp>
        <p:nvSpPr>
          <p:cNvPr id="53252" name="Slide Number Placeholder 3"/>
          <p:cNvSpPr>
            <a:spLocks noGrp="1"/>
          </p:cNvSpPr>
          <p:nvPr>
            <p:ph type="sldNum" sz="quarter" idx="5"/>
          </p:nvPr>
        </p:nvSpPr>
        <p:spPr>
          <a:noFill/>
        </p:spPr>
        <p:txBody>
          <a:bodyPr/>
          <a:lstStyle/>
          <a:p>
            <a:fld id="{17A74E65-2604-8547-9440-31AF9C69477E}" type="slidenum">
              <a:rPr lang="en-US"/>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dirty="0"/>
              <a:t>Label assignment decisions (i.e., the assignment of a packet to a give FEC and hence a given LSP) may be based on the following criteria:</a:t>
            </a:r>
          </a:p>
          <a:p>
            <a:r>
              <a:rPr lang="en-US" dirty="0"/>
              <a:t> </a:t>
            </a:r>
          </a:p>
          <a:p>
            <a:r>
              <a:rPr lang="en-US" b="1" dirty="0"/>
              <a:t>Destination unicast routing:</a:t>
            </a:r>
            <a:r>
              <a:rPr lang="en-US" dirty="0"/>
              <a:t> in the absence of other criteria, packets flowing from one source to one destination may be assigned to the same FEC.</a:t>
            </a:r>
          </a:p>
          <a:p>
            <a:r>
              <a:rPr lang="en-US" b="1" dirty="0"/>
              <a:t>Traffic engineering:</a:t>
            </a:r>
            <a:r>
              <a:rPr lang="en-US" dirty="0"/>
              <a:t> packet flows may be split up or aggregated to accommodate traffic engineering requirements.</a:t>
            </a:r>
          </a:p>
          <a:p>
            <a:r>
              <a:rPr lang="en-US" b="1" dirty="0"/>
              <a:t>Multicast:</a:t>
            </a:r>
            <a:r>
              <a:rPr lang="en-US" dirty="0"/>
              <a:t> multicast routes through the network may be defined.</a:t>
            </a:r>
          </a:p>
          <a:p>
            <a:r>
              <a:rPr lang="en-US" b="1" dirty="0"/>
              <a:t>Virtual private network (VPN):</a:t>
            </a:r>
            <a:r>
              <a:rPr lang="en-US" dirty="0"/>
              <a:t> Traffic among end systems for a particular customer may be segregated from other traffic on a public MPLS network by means of a dedicated set of LSPs.</a:t>
            </a:r>
          </a:p>
          <a:p>
            <a:r>
              <a:rPr lang="en-US" b="1" dirty="0"/>
              <a:t>QoS:</a:t>
            </a:r>
            <a:r>
              <a:rPr lang="en-US" dirty="0"/>
              <a:t> Traffic may be assigned different FECs for different QoS requirements.</a:t>
            </a:r>
          </a:p>
          <a:p>
            <a:r>
              <a:rPr lang="en-US" dirty="0"/>
              <a:t>	</a:t>
            </a:r>
          </a:p>
          <a:p>
            <a:endParaRPr lang="en-US" dirty="0"/>
          </a:p>
        </p:txBody>
      </p:sp>
      <p:sp>
        <p:nvSpPr>
          <p:cNvPr id="54276" name="Slide Number Placeholder 3"/>
          <p:cNvSpPr>
            <a:spLocks noGrp="1"/>
          </p:cNvSpPr>
          <p:nvPr>
            <p:ph type="sldNum" sz="quarter" idx="5"/>
          </p:nvPr>
        </p:nvSpPr>
        <p:spPr>
          <a:noFill/>
        </p:spPr>
        <p:txBody>
          <a:bodyPr/>
          <a:lstStyle/>
          <a:p>
            <a:fld id="{C61FE563-7D92-754F-AFC0-FF8422FA9D54}" type="slidenum">
              <a:rPr lang="en-US"/>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a:lnSpc>
                <a:spcPct val="80000"/>
              </a:lnSpc>
            </a:pPr>
            <a:r>
              <a:rPr lang="en-US" sz="600" dirty="0"/>
              <a:t>Stallings DCC9e Figure 21.1 depicts the operation of MPLS within a domain of MPLS-enabled routers. The following are key elements of the operation:</a:t>
            </a:r>
          </a:p>
          <a:p>
            <a:pPr>
              <a:lnSpc>
                <a:spcPct val="80000"/>
              </a:lnSpc>
            </a:pPr>
            <a:r>
              <a:rPr lang="en-US" sz="600" dirty="0"/>
              <a:t> </a:t>
            </a:r>
          </a:p>
          <a:p>
            <a:pPr>
              <a:lnSpc>
                <a:spcPct val="80000"/>
              </a:lnSpc>
            </a:pPr>
            <a:r>
              <a:rPr lang="en-US" sz="600" dirty="0"/>
              <a:t>	</a:t>
            </a:r>
            <a:r>
              <a:rPr lang="en-US" sz="600" b="1" dirty="0"/>
              <a:t>1.	</a:t>
            </a:r>
            <a:r>
              <a:rPr lang="en-US" sz="600" dirty="0"/>
              <a:t>Prior to the routing and delivery of packets in a given FEC, a path through the network, known as a </a:t>
            </a:r>
            <a:r>
              <a:rPr lang="en-US" sz="600" b="1" dirty="0"/>
              <a:t>label switched path</a:t>
            </a:r>
            <a:r>
              <a:rPr lang="en-US" sz="600" dirty="0"/>
              <a:t> (LSP), must be defined and the QoS parameters along that path must be established. The QoS parameters determine (1) how much resources to commit to the path, and (2) what queuing and discarding policy to establish at each LSR for packets in this FEC. To accomplish these tasks, two protocols are used to exchange the necessary information among routers:</a:t>
            </a:r>
          </a:p>
          <a:p>
            <a:pPr>
              <a:lnSpc>
                <a:spcPct val="80000"/>
              </a:lnSpc>
            </a:pPr>
            <a:r>
              <a:rPr lang="en-US" sz="600" dirty="0"/>
              <a:t>	</a:t>
            </a:r>
            <a:r>
              <a:rPr lang="en-US" sz="600" b="1" dirty="0"/>
              <a:t>(a)	</a:t>
            </a:r>
            <a:r>
              <a:rPr lang="en-US" sz="600" dirty="0"/>
              <a:t>An interior routing protocol, such as OSPF, is used to exchange reachability and routing information.</a:t>
            </a:r>
          </a:p>
          <a:p>
            <a:pPr>
              <a:lnSpc>
                <a:spcPct val="80000"/>
              </a:lnSpc>
            </a:pPr>
            <a:r>
              <a:rPr lang="en-US" sz="600" dirty="0"/>
              <a:t>	</a:t>
            </a:r>
            <a:r>
              <a:rPr lang="en-US" sz="600" b="1" dirty="0"/>
              <a:t>(b)	</a:t>
            </a:r>
            <a:r>
              <a:rPr lang="en-US" sz="600" dirty="0"/>
              <a:t>Labels must be assigned to the packets for a particular FEC. Because the use of globally unique labels would impose a management burden and limit the number of usable labels, labels have local significance only, as discussed subsequently. A network operator can specify explicit routes manually and assign the appropriate label values. Alternatively, a protocol is used to determine the route and establish label values between adjacent LSRs. Either of two protocols can be used for this purpose: the Label Distribution Protocol (LDP) or an enhanced version of RSVP. LDP is now considered the standard technique, with the RSVP approach deprecated.</a:t>
            </a:r>
          </a:p>
          <a:p>
            <a:pPr>
              <a:lnSpc>
                <a:spcPct val="80000"/>
              </a:lnSpc>
            </a:pPr>
            <a:r>
              <a:rPr lang="en-US" sz="600" b="1" dirty="0"/>
              <a:t>	2.	</a:t>
            </a:r>
            <a:r>
              <a:rPr lang="en-US" sz="600" dirty="0"/>
              <a:t>A packet enters an MPLS domain through an ingress edge LSR, where it is processed to determine which network-layer services it requires, defining its QoS. The LSR assigns this packet to a particular FEC, and therefore a particular LSP; appends the appropriate label to the packet; and forwards the packet. If no LSP yet exists for this FEC, the edge LSR must cooperate with the other LSRs in defining a new LSP.</a:t>
            </a:r>
          </a:p>
          <a:p>
            <a:pPr>
              <a:lnSpc>
                <a:spcPct val="80000"/>
              </a:lnSpc>
            </a:pPr>
            <a:r>
              <a:rPr lang="en-US" sz="600" dirty="0"/>
              <a:t>	</a:t>
            </a:r>
            <a:r>
              <a:rPr lang="en-US" sz="600" b="1" dirty="0"/>
              <a:t>3.	</a:t>
            </a:r>
            <a:r>
              <a:rPr lang="en-US" sz="600" dirty="0"/>
              <a:t>Within the MPLS domain, as each LSR receives a labeled packet, it</a:t>
            </a:r>
          </a:p>
          <a:p>
            <a:pPr>
              <a:lnSpc>
                <a:spcPct val="80000"/>
              </a:lnSpc>
            </a:pPr>
            <a:r>
              <a:rPr lang="en-US" sz="600" dirty="0"/>
              <a:t>	</a:t>
            </a:r>
            <a:r>
              <a:rPr lang="en-US" sz="600" b="1" dirty="0"/>
              <a:t>(a)	</a:t>
            </a:r>
            <a:r>
              <a:rPr lang="en-US" sz="600" dirty="0"/>
              <a:t>Removes the incoming label and attaches the appropriate outgoing label to the packet</a:t>
            </a:r>
          </a:p>
          <a:p>
            <a:pPr>
              <a:lnSpc>
                <a:spcPct val="80000"/>
              </a:lnSpc>
            </a:pPr>
            <a:r>
              <a:rPr lang="en-US" sz="600" dirty="0"/>
              <a:t>	</a:t>
            </a:r>
            <a:r>
              <a:rPr lang="en-US" sz="600" b="1" dirty="0"/>
              <a:t>(b)	</a:t>
            </a:r>
            <a:r>
              <a:rPr lang="en-US" sz="600" dirty="0"/>
              <a:t>Forwards the packet to the next LSR along the LSP</a:t>
            </a:r>
          </a:p>
          <a:p>
            <a:pPr>
              <a:lnSpc>
                <a:spcPct val="80000"/>
              </a:lnSpc>
            </a:pPr>
            <a:r>
              <a:rPr lang="en-US" sz="600" dirty="0"/>
              <a:t>	</a:t>
            </a:r>
            <a:r>
              <a:rPr lang="en-US" sz="600" b="1" dirty="0"/>
              <a:t>4.	</a:t>
            </a:r>
            <a:r>
              <a:rPr lang="en-US" sz="600" dirty="0"/>
              <a:t>The egress edge LSR strips the label, reads the IP packet header, and forwards the packet to its final destination.</a:t>
            </a:r>
          </a:p>
          <a:p>
            <a:pPr>
              <a:lnSpc>
                <a:spcPct val="80000"/>
              </a:lnSpc>
            </a:pPr>
            <a:r>
              <a:rPr lang="en-US" sz="600" dirty="0"/>
              <a:t> </a:t>
            </a:r>
          </a:p>
          <a:p>
            <a:pPr>
              <a:lnSpc>
                <a:spcPct val="80000"/>
              </a:lnSpc>
            </a:pPr>
            <a:r>
              <a:rPr lang="en-US" sz="600" dirty="0"/>
              <a:t>	Several key features of MLSP operation can be noted at this point:</a:t>
            </a:r>
          </a:p>
          <a:p>
            <a:pPr>
              <a:lnSpc>
                <a:spcPct val="80000"/>
              </a:lnSpc>
            </a:pPr>
            <a:r>
              <a:rPr lang="en-US" sz="600" dirty="0"/>
              <a:t> </a:t>
            </a:r>
          </a:p>
          <a:p>
            <a:pPr>
              <a:lnSpc>
                <a:spcPct val="80000"/>
              </a:lnSpc>
            </a:pPr>
            <a:r>
              <a:rPr lang="en-US" sz="600" dirty="0"/>
              <a:t>	</a:t>
            </a:r>
            <a:r>
              <a:rPr lang="en-US" sz="600" b="1" dirty="0"/>
              <a:t>1.</a:t>
            </a:r>
            <a:r>
              <a:rPr lang="en-US" sz="600" dirty="0"/>
              <a:t>	An MPLS domain consists of a contiguous, or connected, set of MPLS-enabled routers. Traffic can enter or exit the domain from an endpoint on a directly connected network, as shown in the upper-right corner of Figure 21.1. Traffic may also arrive from an ordinary router that connects to a portion of the internet not using MPLS, as shown in the upper-left corner of Figure 21.1.</a:t>
            </a:r>
          </a:p>
          <a:p>
            <a:pPr>
              <a:lnSpc>
                <a:spcPct val="80000"/>
              </a:lnSpc>
            </a:pPr>
            <a:r>
              <a:rPr lang="en-US" sz="600" dirty="0"/>
              <a:t>	</a:t>
            </a:r>
            <a:r>
              <a:rPr lang="en-US" sz="600" b="1" dirty="0"/>
              <a:t>2.	</a:t>
            </a:r>
            <a:r>
              <a:rPr lang="en-US" sz="600" dirty="0"/>
              <a:t>The FEC for a packet can be determined by one or more of a number of parameters, as specified by the network manager. Among the possible parameters:</a:t>
            </a:r>
          </a:p>
          <a:p>
            <a:pPr>
              <a:lnSpc>
                <a:spcPct val="80000"/>
              </a:lnSpc>
            </a:pPr>
            <a:r>
              <a:rPr lang="en-US" sz="600" dirty="0"/>
              <a:t>	—Source and/or destination IP addresses or IP network addresses</a:t>
            </a:r>
          </a:p>
          <a:p>
            <a:pPr>
              <a:lnSpc>
                <a:spcPct val="80000"/>
              </a:lnSpc>
            </a:pPr>
            <a:r>
              <a:rPr lang="en-US" sz="600" dirty="0"/>
              <a:t>	—Source and/or destination port numbers</a:t>
            </a:r>
          </a:p>
          <a:p>
            <a:pPr>
              <a:lnSpc>
                <a:spcPct val="80000"/>
              </a:lnSpc>
            </a:pPr>
            <a:r>
              <a:rPr lang="en-US" sz="600" dirty="0"/>
              <a:t>	—IP protocol ID</a:t>
            </a:r>
          </a:p>
          <a:p>
            <a:pPr>
              <a:lnSpc>
                <a:spcPct val="80000"/>
              </a:lnSpc>
            </a:pPr>
            <a:r>
              <a:rPr lang="en-US" sz="600" dirty="0"/>
              <a:t>	—Differentiated services codepoint</a:t>
            </a:r>
          </a:p>
          <a:p>
            <a:pPr>
              <a:lnSpc>
                <a:spcPct val="80000"/>
              </a:lnSpc>
            </a:pPr>
            <a:r>
              <a:rPr lang="en-US" sz="600" dirty="0"/>
              <a:t>	—IPv6 flow label</a:t>
            </a:r>
          </a:p>
          <a:p>
            <a:pPr>
              <a:lnSpc>
                <a:spcPct val="80000"/>
              </a:lnSpc>
            </a:pPr>
            <a:r>
              <a:rPr lang="en-US" sz="600" dirty="0"/>
              <a:t>	</a:t>
            </a:r>
            <a:r>
              <a:rPr lang="en-US" sz="600" b="1" dirty="0"/>
              <a:t>3.	</a:t>
            </a:r>
            <a:r>
              <a:rPr lang="en-US" sz="600" dirty="0"/>
              <a:t>Forwarding is achieved by doing a simple lookup in a predefined table that maps label values to next hop addresses. There is no need to examine or process the IP header or to make a routing decision based on destination IP address. This not only makes it possible to separate types of traffic, such as best effort traffic from mission-critical traffic, it also renders an MPLS solution highly scalable. MPLS decouples packet forwarding from IP header information because it uses different mechanisms to assign labels. Labels have local significance only; therefore, it’s nearly impossible to run out of labels. This characteristic is essential to implementing advanced IP services such as QoS, VPNs, and traffic engineering</a:t>
            </a:r>
          </a:p>
          <a:p>
            <a:pPr>
              <a:lnSpc>
                <a:spcPct val="80000"/>
              </a:lnSpc>
            </a:pPr>
            <a:r>
              <a:rPr lang="en-US" sz="600" dirty="0"/>
              <a:t>	</a:t>
            </a:r>
            <a:r>
              <a:rPr lang="en-US" sz="600" b="1" dirty="0"/>
              <a:t>4.	</a:t>
            </a:r>
            <a:r>
              <a:rPr lang="en-US" sz="600" dirty="0"/>
              <a:t>A particular per-hop behavior (PHB) can be defined at an LSR for a given FEC. The PHB defines the queuing priority of the packets for this FEC and the discard policy.</a:t>
            </a:r>
          </a:p>
          <a:p>
            <a:pPr>
              <a:lnSpc>
                <a:spcPct val="80000"/>
              </a:lnSpc>
            </a:pPr>
            <a:r>
              <a:rPr lang="en-US" sz="600" dirty="0"/>
              <a:t>	</a:t>
            </a:r>
            <a:r>
              <a:rPr lang="en-US" sz="600" b="1" dirty="0"/>
              <a:t>5.	</a:t>
            </a:r>
            <a:r>
              <a:rPr lang="en-US" sz="600" dirty="0"/>
              <a:t>Packets sent between the same endpoints may belong to different FECs. Thus, they will be labeled differently, will experience different PHB at each LSR, and may follow different paths through the network.</a:t>
            </a:r>
          </a:p>
          <a:p>
            <a:pPr>
              <a:lnSpc>
                <a:spcPct val="80000"/>
              </a:lnSpc>
            </a:pPr>
            <a:endParaRPr lang="en-US" sz="600" dirty="0"/>
          </a:p>
        </p:txBody>
      </p:sp>
      <p:sp>
        <p:nvSpPr>
          <p:cNvPr id="55300" name="Slide Number Placeholder 3"/>
          <p:cNvSpPr>
            <a:spLocks noGrp="1"/>
          </p:cNvSpPr>
          <p:nvPr>
            <p:ph type="sldNum" sz="quarter" idx="5"/>
          </p:nvPr>
        </p:nvSpPr>
        <p:spPr>
          <a:noFill/>
        </p:spPr>
        <p:txBody>
          <a:bodyPr/>
          <a:lstStyle/>
          <a:p>
            <a:fld id="{A2043734-EB38-F941-BBE0-F852C1966FB7}" type="slidenum">
              <a:rPr lang="en-US"/>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a:lnSpc>
                <a:spcPct val="80000"/>
              </a:lnSpc>
            </a:pPr>
            <a:r>
              <a:rPr lang="en-US" sz="1000" dirty="0"/>
              <a:t>Stallings DCC9e Figure 21.2 shows the label-handling and forwarding operation in more detail. Each LSR maintains a forwarding table for each LSP passing through the LSR. When a labeled packet arrives, the LSR indexes the forwarding table to determine the next hop. For scalability, as was mentioned, labels have local significance only. Thus, the LSR removes the incoming label from the packet and attaches the matching outgoing label before forwarding the packet. The ingress edge LSR determines the FEC for each incoming unlabeled packet and, on the basis of the FEC, assigns the packet to a particular LSP, attaches the corresponding label, and forwards the packet. In this example, the first packet arrives at the edge LSR, which reads the IP header for the destination address prefix, 128.89. The LSR then looks up the destination address in the switching table, inserts a label with a 20-bit label value of 19, and forwards the labeled packet out interface 1. This interface is attached via a link to a core LSR, which receives the packet on its interface 2. The LSR in the core reads the label and looks up its match in its switching table, then replaces label 19 with label 24, and forwards it out interface 0. The egress LSR reads and looks up label 4 in its table, which says to strip the label and forward the packet out interface 0.</a:t>
            </a:r>
          </a:p>
          <a:p>
            <a:pPr>
              <a:lnSpc>
                <a:spcPct val="80000"/>
              </a:lnSpc>
            </a:pPr>
            <a:r>
              <a:rPr lang="en-US" sz="1000" dirty="0"/>
              <a:t>	</a:t>
            </a:r>
          </a:p>
        </p:txBody>
      </p:sp>
      <p:sp>
        <p:nvSpPr>
          <p:cNvPr id="56324" name="Slide Number Placeholder 3"/>
          <p:cNvSpPr>
            <a:spLocks noGrp="1"/>
          </p:cNvSpPr>
          <p:nvPr>
            <p:ph type="sldNum" sz="quarter" idx="5"/>
          </p:nvPr>
        </p:nvSpPr>
        <p:spPr>
          <a:noFill/>
        </p:spPr>
        <p:txBody>
          <a:bodyPr/>
          <a:lstStyle/>
          <a:p>
            <a:fld id="{2D1049A6-EC18-B648-A5D7-137B44412AF7}" type="slidenum">
              <a:rPr lang="en-US"/>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dirty="0"/>
              <a:t>Let us now look at an example that illustrates the various stages of operation of MPLS, using Stallings DCC9e Figure 21.3. We examine the path of a packet as it a source workstation to a destination server. Across the MPLS network, the packet enters at egress node LSR 1. Assume that this is the first occurrence of a packet on a new flow of packets, so that LSR 1 does not have a label for the packet. LSR 1 consults the IP header to find the destination address and then determine the next hop. Assume in this case that the next hop is LSR 3. Then, LSR 1 initiates a label request toward LSR 3. This request propagates through the network as indicated by the dashed green line.</a:t>
            </a:r>
          </a:p>
          <a:p>
            <a:r>
              <a:rPr lang="en-US" dirty="0"/>
              <a:t>	Each intermediate router receives a label from its downstream router starting from LSR 7 and going upstream until LSR 1, setting up an LSP. The LSP setup is indicated by the dashed grey line. The setup can be performed using LDP and may or may not involve traffic engineering considerations.</a:t>
            </a:r>
          </a:p>
          <a:p>
            <a:r>
              <a:rPr lang="en-US" dirty="0"/>
              <a:t>	LSR 1 is now able to insert the appropriate label and forward the packet to LSR 3. Each subsequent LSR (LSR 5, LSR 6, LSR 7) examines the label in the received packet, replaces it with the outgoing label, and forwards it. When the packet reaches LSR 7, the LSR removes the label because the packet is departing the MPLS domain and delivers the packet to the destination.</a:t>
            </a:r>
          </a:p>
          <a:p>
            <a:endParaRPr lang="en-US" dirty="0"/>
          </a:p>
          <a:p>
            <a:endParaRPr lang="en-US" dirty="0"/>
          </a:p>
        </p:txBody>
      </p:sp>
      <p:sp>
        <p:nvSpPr>
          <p:cNvPr id="57348" name="Slide Number Placeholder 3"/>
          <p:cNvSpPr>
            <a:spLocks noGrp="1"/>
          </p:cNvSpPr>
          <p:nvPr>
            <p:ph type="sldNum" sz="quarter" idx="5"/>
          </p:nvPr>
        </p:nvSpPr>
        <p:spPr>
          <a:noFill/>
        </p:spPr>
        <p:txBody>
          <a:bodyPr/>
          <a:lstStyle/>
          <a:p>
            <a:fld id="{D25D4E24-048B-8D48-9E40-1BD194D37918}" type="slidenum">
              <a:rPr lang="en-US"/>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z="1100" b="1" dirty="0"/>
              <a:t>Label Stacking</a:t>
            </a:r>
          </a:p>
          <a:p>
            <a:r>
              <a:rPr lang="en-US" sz="1100" dirty="0"/>
              <a:t>One of the most powerful features of MPLS is label stacking. A labeled packet may carry a number of labels, organized as a last-in-first-out stack. Processing is always based on the top label. At any LSR, a label may be added to the stack (push operation) or removed from the stack (pop operation). Label stacking allows the aggregation of LSPs into a single LSP for a portion of the route through a network, creating a tunnel. The term </a:t>
            </a:r>
            <a:r>
              <a:rPr lang="en-US" sz="1100" i="1" dirty="0"/>
              <a:t>tunnel</a:t>
            </a:r>
            <a:r>
              <a:rPr lang="en-US" sz="1100" dirty="0"/>
              <a:t> refers to the fact that traffic routing is determined by labels, and is exercised below normal IP routing and filtering mechanisms. At the beginning of the tunnel, an LSR assigns the same label to packets from a number of LSPs by pushing the label onto each packet's stack. At the end of the tunnel, another LSR pops the top element from the label stack, revealing the inner label. This is similar to ATM, which has one level of stacking (virtual channels inside virtual paths) but MPLS supports unlimited stacking.</a:t>
            </a:r>
          </a:p>
          <a:p>
            <a:r>
              <a:rPr lang="en-US" sz="1100" dirty="0"/>
              <a:t>	Label stacking provides considerable flexibility. An enterprise could establish MPLS-enabled networks at various sites and establish a number of LSPs at each site. The enterprise could then use label stacking to aggregate multiple flows of its own traffic before handing it to an access provider. The access provider could aggregate traffic from multiple enterprises before handing it to a larger service provider. Service providers could aggregate many LSPs into a relatively small number of tunnels between points of presence. Fewer tunnels means smaller tables, making it easier for a provider to scale the network core.</a:t>
            </a:r>
          </a:p>
          <a:p>
            <a:r>
              <a:rPr lang="en-US" sz="1100" dirty="0"/>
              <a:t> </a:t>
            </a:r>
          </a:p>
          <a:p>
            <a:endParaRPr lang="en-US" sz="1100" dirty="0"/>
          </a:p>
        </p:txBody>
      </p:sp>
      <p:sp>
        <p:nvSpPr>
          <p:cNvPr id="58372" name="Slide Number Placeholder 3"/>
          <p:cNvSpPr>
            <a:spLocks noGrp="1"/>
          </p:cNvSpPr>
          <p:nvPr>
            <p:ph type="sldNum" sz="quarter" idx="5"/>
          </p:nvPr>
        </p:nvSpPr>
        <p:spPr>
          <a:noFill/>
        </p:spPr>
        <p:txBody>
          <a:bodyPr/>
          <a:lstStyle/>
          <a:p>
            <a:fld id="{92EB78F0-2D9A-6C46-A227-5613DF38C014}" type="slidenum">
              <a:rPr lang="en-US"/>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b="1" dirty="0"/>
              <a:t>Label Format</a:t>
            </a:r>
          </a:p>
          <a:p>
            <a:r>
              <a:rPr lang="en-US" dirty="0"/>
              <a:t>An MPLS label is a 32-bit field consisting of the following elements (Stallings DCC9e Figure 21.4), defined in RFC 3032:</a:t>
            </a:r>
          </a:p>
          <a:p>
            <a:r>
              <a:rPr lang="en-US" dirty="0"/>
              <a:t> </a:t>
            </a:r>
          </a:p>
          <a:p>
            <a:r>
              <a:rPr lang="en-US" b="1" dirty="0"/>
              <a:t>Label value:</a:t>
            </a:r>
            <a:r>
              <a:rPr lang="en-US" dirty="0"/>
              <a:t> Locally significant 20-bit label. Values 0 through 15 are reserved.</a:t>
            </a:r>
          </a:p>
          <a:p>
            <a:r>
              <a:rPr lang="en-US" b="1" dirty="0"/>
              <a:t>Traffic class (TC):</a:t>
            </a:r>
            <a:r>
              <a:rPr lang="en-US" dirty="0"/>
              <a:t> 3 bits used to carry traffic class information.</a:t>
            </a:r>
          </a:p>
          <a:p>
            <a:r>
              <a:rPr lang="en-US" b="1" dirty="0"/>
              <a:t>S:</a:t>
            </a:r>
            <a:r>
              <a:rPr lang="en-US" dirty="0"/>
              <a:t> Set to one for the oldest entry in the stack, and zero for all other entries. Thus, this bit marks the bottom of the stack.</a:t>
            </a:r>
          </a:p>
          <a:p>
            <a:r>
              <a:rPr lang="en-US" b="1" dirty="0"/>
              <a:t>Time to live (TTL):</a:t>
            </a:r>
            <a:r>
              <a:rPr lang="en-US" dirty="0"/>
              <a:t> 8 bits used to encode a hop count, or time to live, value.</a:t>
            </a:r>
          </a:p>
          <a:p>
            <a:r>
              <a:rPr lang="en-US" dirty="0"/>
              <a:t> </a:t>
            </a:r>
          </a:p>
          <a:p>
            <a:endParaRPr lang="en-US" dirty="0"/>
          </a:p>
        </p:txBody>
      </p:sp>
      <p:sp>
        <p:nvSpPr>
          <p:cNvPr id="59396" name="Slide Number Placeholder 3"/>
          <p:cNvSpPr>
            <a:spLocks noGrp="1"/>
          </p:cNvSpPr>
          <p:nvPr>
            <p:ph type="sldNum" sz="quarter" idx="5"/>
          </p:nvPr>
        </p:nvSpPr>
        <p:spPr>
          <a:noFill/>
        </p:spPr>
        <p:txBody>
          <a:bodyPr/>
          <a:lstStyle/>
          <a:p>
            <a:fld id="{B64FD468-8084-BB43-AA72-C6C751212218}" type="slidenum">
              <a:rPr lang="en-US"/>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b="1" i="1" dirty="0"/>
              <a:t>TRAFFIC CLASS</a:t>
            </a:r>
          </a:p>
          <a:p>
            <a:r>
              <a:rPr lang="en-US" dirty="0"/>
              <a:t>	RFCs 3270 and 5129 discuss the use of the TC field to convey information to support Differentiated Services (DS) and Explicit Congestion Notification (ECN), respectively. With respect to DS, one approach is to assign a unique label value to each DS per-hop-behavior scheduling class, in which case, the TC field is not necessarily needed. The other approach is to map the drop precedence or some other DS information into the TC field. With respect to ECN, the three possible ECN values (not ECN capable, ECN capable, congestion marked) are mapped into the TC field. RFC 5129 discusses strategies in which both DS and ECN might be supported in the TC field. At present, no unique definition of the TC bits has been standardized.</a:t>
            </a:r>
          </a:p>
          <a:p>
            <a:r>
              <a:rPr lang="en-US" dirty="0"/>
              <a:t> </a:t>
            </a:r>
          </a:p>
          <a:p>
            <a:endParaRPr lang="en-US" dirty="0"/>
          </a:p>
        </p:txBody>
      </p:sp>
      <p:sp>
        <p:nvSpPr>
          <p:cNvPr id="60420" name="Slide Number Placeholder 3"/>
          <p:cNvSpPr>
            <a:spLocks noGrp="1"/>
          </p:cNvSpPr>
          <p:nvPr>
            <p:ph type="sldNum" sz="quarter" idx="5"/>
          </p:nvPr>
        </p:nvSpPr>
        <p:spPr>
          <a:noFill/>
        </p:spPr>
        <p:txBody>
          <a:bodyPr/>
          <a:lstStyle/>
          <a:p>
            <a:fld id="{88A837CF-EA76-2247-BFDB-CEF40F3AAA83}" type="slidenum">
              <a:rPr lang="en-US"/>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lnSpc>
                <a:spcPct val="80000"/>
              </a:lnSpc>
            </a:pPr>
            <a:r>
              <a:rPr lang="en-US" sz="900" b="1" i="1" dirty="0"/>
              <a:t>TIME TO LIVE PROCESSING	</a:t>
            </a:r>
          </a:p>
          <a:p>
            <a:pPr>
              <a:lnSpc>
                <a:spcPct val="80000"/>
              </a:lnSpc>
            </a:pPr>
            <a:r>
              <a:rPr lang="en-US" sz="900" dirty="0"/>
              <a:t>	A key field in the IP packet header is the TTL field (IPv4, Figure 2.7a), or hop limit (IPv6, Figure 2.7b). In an ordinary IP-based internet, this field is decremented at each router and the packet is dropped if the count falls to zero. This is done to avoid looping or having the packet remain too long in the Internet due to faulty routing. Because an LSR does not examine the IP header, the TTL field is included in the label so that the TTL function is still supported. The rules for processing the TTL field in the label are as follows:</a:t>
            </a:r>
          </a:p>
          <a:p>
            <a:pPr>
              <a:lnSpc>
                <a:spcPct val="80000"/>
              </a:lnSpc>
            </a:pPr>
            <a:r>
              <a:rPr lang="en-US" sz="900" dirty="0"/>
              <a:t> </a:t>
            </a:r>
          </a:p>
          <a:p>
            <a:pPr>
              <a:lnSpc>
                <a:spcPct val="80000"/>
              </a:lnSpc>
            </a:pPr>
            <a:r>
              <a:rPr lang="en-US" sz="900" dirty="0"/>
              <a:t>	</a:t>
            </a:r>
            <a:r>
              <a:rPr lang="en-US" sz="900" b="1" dirty="0"/>
              <a:t>1.	</a:t>
            </a:r>
            <a:r>
              <a:rPr lang="en-US" sz="900" dirty="0"/>
              <a:t>When an IP packet arrives at an ingress edge LSR of an MPLS domain, a single label stack entry is added to the packet. The TTL value of this label stack entry is set to the value of the IP TTL value. If the IP TTL field needs to be decremented, as part of the IP processing, it is assumed that this has already been done.</a:t>
            </a:r>
          </a:p>
          <a:p>
            <a:pPr>
              <a:lnSpc>
                <a:spcPct val="80000"/>
              </a:lnSpc>
            </a:pPr>
            <a:r>
              <a:rPr lang="en-US" sz="900" dirty="0"/>
              <a:t>	</a:t>
            </a:r>
            <a:r>
              <a:rPr lang="en-US" sz="900" b="1" dirty="0"/>
              <a:t>2.	</a:t>
            </a:r>
            <a:r>
              <a:rPr lang="en-US" sz="900" dirty="0"/>
              <a:t>When an MPLS packet arrives at an internal LSR of an MPLS domain, the TTL value in the top label stack entry is decremented. Then</a:t>
            </a:r>
          </a:p>
          <a:p>
            <a:pPr>
              <a:lnSpc>
                <a:spcPct val="80000"/>
              </a:lnSpc>
            </a:pPr>
            <a:r>
              <a:rPr lang="en-US" sz="900" dirty="0"/>
              <a:t>	</a:t>
            </a:r>
            <a:r>
              <a:rPr lang="en-US" sz="900" b="1" dirty="0"/>
              <a:t>(a)	</a:t>
            </a:r>
            <a:r>
              <a:rPr lang="en-US" sz="900" dirty="0"/>
              <a:t>If this value is zero, the MPLS packet is not forwarded. Depending on the label value in the label stack entry, the packet may be simply discarded, or it may be passed to the appropriate "ordinary" network layer for error processing (e.g., for the generation of an ICMP error message).</a:t>
            </a:r>
          </a:p>
          <a:p>
            <a:pPr>
              <a:lnSpc>
                <a:spcPct val="80000"/>
              </a:lnSpc>
            </a:pPr>
            <a:r>
              <a:rPr lang="en-US" sz="900" dirty="0"/>
              <a:t>	</a:t>
            </a:r>
            <a:r>
              <a:rPr lang="en-US" sz="900" b="1" dirty="0"/>
              <a:t>(b)	</a:t>
            </a:r>
            <a:r>
              <a:rPr lang="en-US" sz="900" dirty="0"/>
              <a:t>If this value is positive, it is placed in the TTL field of the top label stack entry for the outgoing MPLS packet, and the packet is forwarded. The outgoing TTL value is a function solely of the incoming TTL value and is independent of whether any labels are pushed or popped before forwarding. There is no significance to the value of the TTL field in any label stack entry that is not at the top of the stack.</a:t>
            </a:r>
          </a:p>
          <a:p>
            <a:pPr>
              <a:lnSpc>
                <a:spcPct val="80000"/>
              </a:lnSpc>
            </a:pPr>
            <a:r>
              <a:rPr lang="en-US" sz="900" dirty="0"/>
              <a:t>	</a:t>
            </a:r>
            <a:r>
              <a:rPr lang="en-US" sz="900" b="1" dirty="0"/>
              <a:t>3.	</a:t>
            </a:r>
            <a:r>
              <a:rPr lang="en-US" sz="900" dirty="0"/>
              <a:t>When an MPLS packet arrives at an egress edge LSR of an MPLS domain, the TTL value in the single label stack entry is decremented and the label is popped, resulting in an empty label stack. Then</a:t>
            </a:r>
          </a:p>
          <a:p>
            <a:pPr>
              <a:lnSpc>
                <a:spcPct val="80000"/>
              </a:lnSpc>
            </a:pPr>
            <a:r>
              <a:rPr lang="en-US" sz="900" dirty="0"/>
              <a:t>	</a:t>
            </a:r>
            <a:r>
              <a:rPr lang="en-US" sz="900" b="1" dirty="0"/>
              <a:t>(a)	</a:t>
            </a:r>
            <a:r>
              <a:rPr lang="en-US" sz="900" dirty="0"/>
              <a:t>If this value is zero, the IP packet is not forwarded. Depending on the label value in the label stack entry, the packet may be simply discarded, or it may be passed to the appropriate "ordinary" network layer for error processing.</a:t>
            </a:r>
          </a:p>
          <a:p>
            <a:pPr>
              <a:lnSpc>
                <a:spcPct val="80000"/>
              </a:lnSpc>
            </a:pPr>
            <a:r>
              <a:rPr lang="en-US" sz="900" dirty="0"/>
              <a:t>	</a:t>
            </a:r>
            <a:r>
              <a:rPr lang="en-US" sz="900" b="1" dirty="0"/>
              <a:t>(b)	</a:t>
            </a:r>
            <a:r>
              <a:rPr lang="en-US" sz="900" dirty="0"/>
              <a:t>If this value is positive, it is placed in the TTL field of the IP header, and the IP packet is forwarded using ordinary IP routing. Note that the IP header checksum must be modified prior to forwarding</a:t>
            </a:r>
          </a:p>
          <a:p>
            <a:pPr>
              <a:lnSpc>
                <a:spcPct val="80000"/>
              </a:lnSpc>
            </a:pPr>
            <a:endParaRPr lang="en-US" sz="900" dirty="0"/>
          </a:p>
        </p:txBody>
      </p:sp>
      <p:sp>
        <p:nvSpPr>
          <p:cNvPr id="61444" name="Slide Number Placeholder 3"/>
          <p:cNvSpPr>
            <a:spLocks noGrp="1"/>
          </p:cNvSpPr>
          <p:nvPr>
            <p:ph type="sldNum" sz="quarter" idx="5"/>
          </p:nvPr>
        </p:nvSpPr>
        <p:spPr>
          <a:noFill/>
        </p:spPr>
        <p:txBody>
          <a:bodyPr/>
          <a:lstStyle/>
          <a:p>
            <a:fld id="{3478B486-A7C7-9443-A453-D64E9E8384C5}" type="slidenum">
              <a:rPr lang="en-US"/>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1D2B137-C034-EA47-8AEC-317DECB7293A}" type="slidenum">
              <a:rPr lang="en-US"/>
              <a:pPr/>
              <a:t>2</a:t>
            </a:fld>
            <a:endParaRPr lang="en-US" dirty="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This quote is from the start of Stallings DCC9e Chapter 21. </a:t>
            </a:r>
            <a:endParaRPr lang="en-US" dirty="0">
              <a:latin typeface="Times" pitchFamily="-11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lnSpc>
                <a:spcPct val="90000"/>
              </a:lnSpc>
            </a:pPr>
            <a:r>
              <a:rPr lang="en-US" b="1" dirty="0"/>
              <a:t>Label Placement</a:t>
            </a:r>
          </a:p>
          <a:p>
            <a:pPr>
              <a:lnSpc>
                <a:spcPct val="90000"/>
              </a:lnSpc>
            </a:pPr>
            <a:r>
              <a:rPr lang="en-US" dirty="0"/>
              <a:t>The label stack entries appear after the data link layer headers, but before any network layer headers. The top of the label stack appears earliest in the packet (closest to the data link header), and the bottom appears latest (closest to the network layer header), as shown in Stallings DCC9e Figure 21.5. The network layer packet immediately follows the label stack entry that has the S bit set. </a:t>
            </a:r>
          </a:p>
        </p:txBody>
      </p:sp>
      <p:sp>
        <p:nvSpPr>
          <p:cNvPr id="62468" name="Slide Number Placeholder 3"/>
          <p:cNvSpPr>
            <a:spLocks noGrp="1"/>
          </p:cNvSpPr>
          <p:nvPr>
            <p:ph type="sldNum" sz="quarter" idx="5"/>
          </p:nvPr>
        </p:nvSpPr>
        <p:spPr>
          <a:noFill/>
        </p:spPr>
        <p:txBody>
          <a:bodyPr/>
          <a:lstStyle/>
          <a:p>
            <a:fld id="{71EFEE05-82C7-B44B-83C0-5F647EB0D3F9}" type="slidenum">
              <a:rPr lang="en-US"/>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a:t>In data link frame, such as for PPP (point-to-point protocol), the label stack appears between the IP header and the data link header (Stallings DCC9e Figure 21.6a). For an IEEE 802 frame, the label stack appears between the IP header and the LLC (logical link control) header (Figure 21.6b).</a:t>
            </a:r>
          </a:p>
          <a:p>
            <a:r>
              <a:rPr lang="en-US" dirty="0"/>
              <a:t>	If MPLS is used over a connection-oriented network service, a slightly different approach may be taken, as shown in Figures 21.6c and d. For ATM cells, the label value in the topmost label is placed in the VPI/VCI field in the ATM cell header. The entire top label remains at the top of the label stack, which is inserted between the cell header and the IP header. Placing the label value in the ATM cell header facilitates switching by an ATM switch, which would, as usual, only need to look at the cell header. Similarly, the topmost label value can be placed in the DLCI (data link connection identifier) field of a frame relay header. Note that in both these cases, the Time to Live field is not visible to the switch and so is not decremented. The reader should consult the MPLS specifications for the details of the way this situation is handled.</a:t>
            </a:r>
          </a:p>
          <a:p>
            <a:r>
              <a:rPr lang="en-US" dirty="0"/>
              <a:t> </a:t>
            </a:r>
          </a:p>
          <a:p>
            <a:endParaRPr lang="en-US" dirty="0"/>
          </a:p>
          <a:p>
            <a:endParaRPr lang="en-US" dirty="0"/>
          </a:p>
        </p:txBody>
      </p:sp>
      <p:sp>
        <p:nvSpPr>
          <p:cNvPr id="63492" name="Slide Number Placeholder 3"/>
          <p:cNvSpPr>
            <a:spLocks noGrp="1"/>
          </p:cNvSpPr>
          <p:nvPr>
            <p:ph type="sldNum" sz="quarter" idx="5"/>
          </p:nvPr>
        </p:nvSpPr>
        <p:spPr>
          <a:noFill/>
        </p:spPr>
        <p:txBody>
          <a:bodyPr/>
          <a:lstStyle/>
          <a:p>
            <a:fld id="{DD80ED3D-0DED-324A-86D4-F6FD501D94FB}" type="slidenum">
              <a:rPr lang="en-US"/>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500" dirty="0"/>
              <a:t>To understand MPLS, it is necessary to understand the operational relationship among FECs, LSPs, and labels. The specifications covering all of the ramifications of this relationship are lengthy. In the remainder of this section, we provide a summary.</a:t>
            </a:r>
          </a:p>
          <a:p>
            <a:pPr>
              <a:lnSpc>
                <a:spcPct val="80000"/>
              </a:lnSpc>
            </a:pPr>
            <a:r>
              <a:rPr lang="en-US" sz="500" dirty="0"/>
              <a:t>	The essence of MPLS functionality is that traffic is grouped into FECs. The traffic in an FEC transits an MPLS domain along an LSP. Individual packets in an FEC are uniquely identified as being part of a given FEC by means of a locally significant label. At each LSR, each labeled packet is forwarded on the basis of its label value, with the LSR replacing the incoming label value with an outgoing label value.</a:t>
            </a:r>
          </a:p>
          <a:p>
            <a:pPr>
              <a:lnSpc>
                <a:spcPct val="80000"/>
              </a:lnSpc>
            </a:pPr>
            <a:r>
              <a:rPr lang="en-US" sz="500" dirty="0"/>
              <a:t>	The overall scheme described in the previous paragraph imposes a number of requirements. Specifically,</a:t>
            </a:r>
          </a:p>
          <a:p>
            <a:pPr>
              <a:lnSpc>
                <a:spcPct val="80000"/>
              </a:lnSpc>
            </a:pPr>
            <a:r>
              <a:rPr lang="en-US" sz="500" dirty="0"/>
              <a:t> </a:t>
            </a:r>
          </a:p>
          <a:p>
            <a:pPr>
              <a:lnSpc>
                <a:spcPct val="80000"/>
              </a:lnSpc>
            </a:pPr>
            <a:r>
              <a:rPr lang="en-US" sz="500" dirty="0"/>
              <a:t>	</a:t>
            </a:r>
            <a:r>
              <a:rPr lang="en-US" sz="500" b="1" dirty="0"/>
              <a:t>1.	</a:t>
            </a:r>
            <a:r>
              <a:rPr lang="en-US" sz="500" dirty="0"/>
              <a:t>Each traffic flow must be assigned to a particular FEC.</a:t>
            </a:r>
          </a:p>
          <a:p>
            <a:pPr>
              <a:lnSpc>
                <a:spcPct val="80000"/>
              </a:lnSpc>
            </a:pPr>
            <a:r>
              <a:rPr lang="en-US" sz="500" dirty="0"/>
              <a:t>	</a:t>
            </a:r>
            <a:r>
              <a:rPr lang="en-US" sz="500" b="1" dirty="0"/>
              <a:t>2.	</a:t>
            </a:r>
            <a:r>
              <a:rPr lang="en-US" sz="500" dirty="0"/>
              <a:t>A routing protocol is needed to determine the topology and current conditions in the domain so that a particular LSP can be assigned to an FEC. The routing protocol must be able to gather and use information to support the QoS requirements of the FEC.</a:t>
            </a:r>
          </a:p>
          <a:p>
            <a:pPr>
              <a:lnSpc>
                <a:spcPct val="80000"/>
              </a:lnSpc>
            </a:pPr>
            <a:r>
              <a:rPr lang="en-US" sz="500" dirty="0"/>
              <a:t>	</a:t>
            </a:r>
            <a:r>
              <a:rPr lang="en-US" sz="500" b="1" dirty="0"/>
              <a:t>3.	</a:t>
            </a:r>
            <a:r>
              <a:rPr lang="en-US" sz="500" dirty="0"/>
              <a:t>Individual LSRs must become aware of the LSP for a given FEC, must assign an incoming label to the LSP, and must communicate that label to any other LSR that may  send it packets for this FEC.</a:t>
            </a:r>
          </a:p>
          <a:p>
            <a:pPr>
              <a:lnSpc>
                <a:spcPct val="80000"/>
              </a:lnSpc>
            </a:pPr>
            <a:r>
              <a:rPr lang="en-US" sz="500" dirty="0"/>
              <a:t> </a:t>
            </a:r>
          </a:p>
          <a:p>
            <a:pPr>
              <a:lnSpc>
                <a:spcPct val="80000"/>
              </a:lnSpc>
            </a:pPr>
            <a:r>
              <a:rPr lang="en-US" sz="500" dirty="0"/>
              <a:t>	The first requirement is outside the scope of the MPLS specifications. The assignment needs to be done either by manual configuration, or by means of some signaling protocol, or by an analysis of incoming packets at ingress LSRs. </a:t>
            </a:r>
          </a:p>
        </p:txBody>
      </p:sp>
      <p:sp>
        <p:nvSpPr>
          <p:cNvPr id="64516" name="Slide Number Placeholder 3"/>
          <p:cNvSpPr>
            <a:spLocks noGrp="1"/>
          </p:cNvSpPr>
          <p:nvPr>
            <p:ph type="sldNum" sz="quarter" idx="5"/>
          </p:nvPr>
        </p:nvSpPr>
        <p:spPr>
          <a:noFill/>
        </p:spPr>
        <p:txBody>
          <a:bodyPr/>
          <a:lstStyle/>
          <a:p>
            <a:fld id="{741B17E3-7924-9C4D-BE2D-667CA4455FDC}" type="slidenum">
              <a:rPr lang="en-US"/>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a:lnSpc>
                <a:spcPct val="80000"/>
              </a:lnSpc>
            </a:pPr>
            <a:r>
              <a:rPr lang="en-US" sz="600" dirty="0"/>
              <a:t>Before looking at the other two requirements, let us consider topology of LSPs. We can classify these in the following manner:</a:t>
            </a:r>
          </a:p>
          <a:p>
            <a:pPr>
              <a:lnSpc>
                <a:spcPct val="80000"/>
              </a:lnSpc>
            </a:pPr>
            <a:r>
              <a:rPr lang="en-US" sz="600" dirty="0"/>
              <a:t> </a:t>
            </a:r>
          </a:p>
          <a:p>
            <a:pPr>
              <a:lnSpc>
                <a:spcPct val="80000"/>
              </a:lnSpc>
            </a:pPr>
            <a:r>
              <a:rPr lang="en-US" sz="600" b="1" dirty="0"/>
              <a:t>Unique ingress and egress LSR:</a:t>
            </a:r>
            <a:r>
              <a:rPr lang="en-US" sz="600" dirty="0"/>
              <a:t> In this case a single path through the MPLS domain is needed.</a:t>
            </a:r>
          </a:p>
          <a:p>
            <a:pPr>
              <a:lnSpc>
                <a:spcPct val="80000"/>
              </a:lnSpc>
            </a:pPr>
            <a:r>
              <a:rPr lang="en-US" sz="600" b="1" dirty="0"/>
              <a:t>Unique egress LSR, multiple ingress LSRs:</a:t>
            </a:r>
            <a:r>
              <a:rPr lang="en-US" sz="600" dirty="0"/>
              <a:t> If traffic assigned to a single FEC can arise from different sources that enter the network at different ingress LSRs, then this situation occurs. An example is an enterprise intranet at a single location but with access to an MPLS domain through multiple MPLS ingress LSRs. This situation would call for multiple paths through the MPLS domain, probably sharing a final few hops.</a:t>
            </a:r>
          </a:p>
          <a:p>
            <a:pPr>
              <a:lnSpc>
                <a:spcPct val="80000"/>
              </a:lnSpc>
            </a:pPr>
            <a:r>
              <a:rPr lang="en-US" sz="600" b="1" dirty="0"/>
              <a:t>Multiple egress LSRs for unicast traffic:</a:t>
            </a:r>
            <a:r>
              <a:rPr lang="en-US" sz="600" dirty="0"/>
              <a:t> RFC 3031 states that most commonly, a packet is assigned to an FEC based (completely or partially) on its network layer destination address. If not, then it is possible that the FEC would require paths to multiple distinct egress LSRs. However, more likely, there would be a cluster of destination networks all of which are reached via the same MPLS egress LSR.</a:t>
            </a:r>
          </a:p>
          <a:p>
            <a:pPr>
              <a:lnSpc>
                <a:spcPct val="80000"/>
              </a:lnSpc>
            </a:pPr>
            <a:r>
              <a:rPr lang="en-US" sz="600" b="1" dirty="0"/>
              <a:t>Multicast:</a:t>
            </a:r>
            <a:r>
              <a:rPr lang="en-US" sz="600" dirty="0"/>
              <a:t> RFC 5332 defines techniques for handling multicast packets.</a:t>
            </a:r>
          </a:p>
          <a:p>
            <a:pPr>
              <a:lnSpc>
                <a:spcPct val="80000"/>
              </a:lnSpc>
            </a:pPr>
            <a:r>
              <a:rPr lang="en-US" sz="600" dirty="0"/>
              <a:t> </a:t>
            </a:r>
          </a:p>
        </p:txBody>
      </p:sp>
      <p:sp>
        <p:nvSpPr>
          <p:cNvPr id="65540" name="Slide Number Placeholder 3"/>
          <p:cNvSpPr>
            <a:spLocks noGrp="1"/>
          </p:cNvSpPr>
          <p:nvPr>
            <p:ph type="sldNum" sz="quarter" idx="5"/>
          </p:nvPr>
        </p:nvSpPr>
        <p:spPr>
          <a:noFill/>
        </p:spPr>
        <p:txBody>
          <a:bodyPr/>
          <a:lstStyle/>
          <a:p>
            <a:fld id="{73E74D60-DFF2-2A46-9411-0876421273A4}" type="slidenum">
              <a:rPr lang="en-US"/>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80000"/>
              </a:lnSpc>
            </a:pPr>
            <a:r>
              <a:rPr lang="en-US" sz="700" b="1" dirty="0"/>
              <a:t>Route Selection</a:t>
            </a:r>
          </a:p>
          <a:p>
            <a:pPr>
              <a:lnSpc>
                <a:spcPct val="80000"/>
              </a:lnSpc>
            </a:pPr>
            <a:r>
              <a:rPr lang="en-US" sz="700" dirty="0"/>
              <a:t>Route selection refers to the selection of an LSP for a particular FEC. The MPLS architecture supports two options: hop-by-hop routing and explicit routing.</a:t>
            </a:r>
          </a:p>
          <a:p>
            <a:pPr>
              <a:lnSpc>
                <a:spcPct val="80000"/>
              </a:lnSpc>
            </a:pPr>
            <a:r>
              <a:rPr lang="en-US" sz="700" dirty="0"/>
              <a:t>	With </a:t>
            </a:r>
            <a:r>
              <a:rPr lang="en-US" sz="700" b="1" dirty="0"/>
              <a:t>hop-by-hop routing</a:t>
            </a:r>
            <a:r>
              <a:rPr lang="en-US" sz="700" dirty="0"/>
              <a:t>, each LSR independently chooses the next hop for each FEC. RFC 3031 implies that this option makes use of an ordinary routing protocol, such as OSPF. This option provides some of the advantages of MPLS, including rapid switching by labels, the ability to use label stacking, and differential treatment of packets from different FECs following the same route. However, because of the limited use of performance metrics in typical routing protocols, hop by hop routing does not readily support traffic engineering or policy routing (defining routes based on some policy related to QoS, security, or some other consideration).</a:t>
            </a:r>
          </a:p>
          <a:p>
            <a:pPr>
              <a:lnSpc>
                <a:spcPct val="80000"/>
              </a:lnSpc>
            </a:pPr>
            <a:r>
              <a:rPr lang="en-US" sz="700" dirty="0"/>
              <a:t>	With </a:t>
            </a:r>
            <a:r>
              <a:rPr lang="en-US" sz="700" b="1" dirty="0"/>
              <a:t>explicit routing</a:t>
            </a:r>
            <a:r>
              <a:rPr lang="en-US" sz="700" dirty="0"/>
              <a:t>, a single LSR, usually the ingress or egress LSR, specifies some or all of the LSRs in the LSP for a given FEC. For strict explicit routing, an LSR specifies all of the LSRs on an LSP. For loose explicit routing, only some of the LSRs are specified. Explicit routing provides all of the benefits of MPLS, including the ability to do traffic engineering and policy routing.</a:t>
            </a:r>
          </a:p>
          <a:p>
            <a:pPr>
              <a:lnSpc>
                <a:spcPct val="80000"/>
              </a:lnSpc>
            </a:pPr>
            <a:r>
              <a:rPr lang="en-US" sz="700" dirty="0"/>
              <a:t>	Explicit routes can be selected by configuration, that is, set up ahead of time, or dynamically. Dynamic explicit routing would provide the best scope for traffic engineering. For dynamic explicit routing, the LSR setting up the LSP would need information about the topology of the MPLS domain as well as QoS-related information about that domain. An MPLS traffic engineering specification (RFC 2702) suggests that the QoS-related information falls into two categories:</a:t>
            </a:r>
          </a:p>
          <a:p>
            <a:pPr>
              <a:lnSpc>
                <a:spcPct val="80000"/>
              </a:lnSpc>
            </a:pPr>
            <a:r>
              <a:rPr lang="en-US" sz="700" dirty="0"/>
              <a:t> </a:t>
            </a:r>
          </a:p>
          <a:p>
            <a:pPr>
              <a:lnSpc>
                <a:spcPct val="80000"/>
              </a:lnSpc>
            </a:pPr>
            <a:r>
              <a:rPr lang="en-US" sz="700" dirty="0"/>
              <a:t>A set of attributes associated with an FEC or a collection of similar FECs that collectively specify their behavioral characteristics.</a:t>
            </a:r>
          </a:p>
          <a:p>
            <a:pPr>
              <a:lnSpc>
                <a:spcPct val="80000"/>
              </a:lnSpc>
            </a:pPr>
            <a:r>
              <a:rPr lang="en-US" sz="700" dirty="0"/>
              <a:t>A set of attributes associated with resources (nodes, links) that constrain the placement of LSPs through them.</a:t>
            </a:r>
          </a:p>
          <a:p>
            <a:pPr>
              <a:lnSpc>
                <a:spcPct val="80000"/>
              </a:lnSpc>
            </a:pPr>
            <a:r>
              <a:rPr lang="en-US" sz="700" dirty="0"/>
              <a:t> </a:t>
            </a:r>
          </a:p>
          <a:p>
            <a:pPr>
              <a:lnSpc>
                <a:spcPct val="80000"/>
              </a:lnSpc>
            </a:pPr>
            <a:r>
              <a:rPr lang="en-US" sz="700" dirty="0"/>
              <a:t>	A routing algorithm that takes into account the traffic requirements of various flows and that takes into account the resources available along various hops and through various nodes is referred to as a </a:t>
            </a:r>
            <a:r>
              <a:rPr lang="en-US" sz="700" b="1" dirty="0"/>
              <a:t>constraint-based routing algorithm</a:t>
            </a:r>
            <a:r>
              <a:rPr lang="en-US" sz="700" dirty="0"/>
              <a:t>. In essence, a network that uses a constraint-based routing algorithm is aware of current utilization, existing capacity, and committed services at all times. Traditional routing algorithms, such as OSPF and BGP, do not employ a sufficient array of cost metrics in their algorithms to qualify as constraint based. Furthermore, for any given route calculation, only a single cost metric (e.g., number of hops, delay) can be used. For MPLS, it is necessary either to augment an existing routing protocol or to deploy a new one. For example, an enhanced version of OSPF has been defined (RFC 2676) that provides at least some of the support required for MPLS. Examples of metrics that would be useful to constraint based routing are:</a:t>
            </a:r>
          </a:p>
          <a:p>
            <a:pPr>
              <a:lnSpc>
                <a:spcPct val="80000"/>
              </a:lnSpc>
            </a:pPr>
            <a:r>
              <a:rPr lang="en-US" sz="700" dirty="0"/>
              <a:t> </a:t>
            </a:r>
          </a:p>
          <a:p>
            <a:pPr>
              <a:lnSpc>
                <a:spcPct val="80000"/>
              </a:lnSpc>
            </a:pPr>
            <a:r>
              <a:rPr lang="en-US" sz="700" dirty="0"/>
              <a:t>Maximum link data rate</a:t>
            </a:r>
          </a:p>
          <a:p>
            <a:pPr>
              <a:lnSpc>
                <a:spcPct val="80000"/>
              </a:lnSpc>
            </a:pPr>
            <a:r>
              <a:rPr lang="en-US" sz="700" dirty="0"/>
              <a:t>Current capacity reservation</a:t>
            </a:r>
          </a:p>
          <a:p>
            <a:pPr>
              <a:lnSpc>
                <a:spcPct val="80000"/>
              </a:lnSpc>
            </a:pPr>
            <a:r>
              <a:rPr lang="en-US" sz="700" dirty="0"/>
              <a:t>Packet loss ratio</a:t>
            </a:r>
          </a:p>
          <a:p>
            <a:pPr>
              <a:lnSpc>
                <a:spcPct val="80000"/>
              </a:lnSpc>
            </a:pPr>
            <a:r>
              <a:rPr lang="en-US" sz="700" dirty="0"/>
              <a:t>Link propagation delay</a:t>
            </a:r>
          </a:p>
          <a:p>
            <a:pPr>
              <a:lnSpc>
                <a:spcPct val="80000"/>
              </a:lnSpc>
            </a:pPr>
            <a:endParaRPr lang="en-US" sz="700" dirty="0"/>
          </a:p>
          <a:p>
            <a:pPr>
              <a:lnSpc>
                <a:spcPct val="80000"/>
              </a:lnSpc>
            </a:pPr>
            <a:endParaRPr lang="en-US" sz="700" dirty="0"/>
          </a:p>
          <a:p>
            <a:pPr>
              <a:lnSpc>
                <a:spcPct val="80000"/>
              </a:lnSpc>
            </a:pPr>
            <a:endParaRPr lang="en-US" sz="700" dirty="0"/>
          </a:p>
        </p:txBody>
      </p:sp>
      <p:sp>
        <p:nvSpPr>
          <p:cNvPr id="66564" name="Slide Number Placeholder 3"/>
          <p:cNvSpPr>
            <a:spLocks noGrp="1"/>
          </p:cNvSpPr>
          <p:nvPr>
            <p:ph type="sldNum" sz="quarter" idx="5"/>
          </p:nvPr>
        </p:nvSpPr>
        <p:spPr>
          <a:noFill/>
        </p:spPr>
        <p:txBody>
          <a:bodyPr/>
          <a:lstStyle/>
          <a:p>
            <a:fld id="{2DCFBEF9-7714-4B40-8950-AB6D20E13E03}" type="slidenum">
              <a:rPr lang="en-US"/>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a:lnSpc>
                <a:spcPct val="80000"/>
              </a:lnSpc>
            </a:pPr>
            <a:r>
              <a:rPr lang="en-US" sz="900" b="1" dirty="0"/>
              <a:t>Requirements for Label Distribution</a:t>
            </a:r>
          </a:p>
          <a:p>
            <a:pPr>
              <a:lnSpc>
                <a:spcPct val="80000"/>
              </a:lnSpc>
            </a:pPr>
            <a:r>
              <a:rPr lang="en-US" sz="900" dirty="0"/>
              <a:t>Route selection consists of defining an LSP for an FEC. A separate function is the actual setting up of the LSP. For this purpose, each LSR on the LSP must:</a:t>
            </a:r>
          </a:p>
          <a:p>
            <a:pPr>
              <a:lnSpc>
                <a:spcPct val="80000"/>
              </a:lnSpc>
            </a:pPr>
            <a:r>
              <a:rPr lang="en-US" sz="900" dirty="0"/>
              <a:t> </a:t>
            </a:r>
          </a:p>
          <a:p>
            <a:pPr>
              <a:lnSpc>
                <a:spcPct val="80000"/>
              </a:lnSpc>
            </a:pPr>
            <a:r>
              <a:rPr lang="en-US" sz="900" dirty="0"/>
              <a:t>	</a:t>
            </a:r>
            <a:r>
              <a:rPr lang="en-US" sz="900" b="1" dirty="0"/>
              <a:t>1.	</a:t>
            </a:r>
            <a:r>
              <a:rPr lang="en-US" sz="900" dirty="0"/>
              <a:t>Assign a label to the LSP to be used to recognize incoming packets that belong to the corresponding FEC.</a:t>
            </a:r>
          </a:p>
          <a:p>
            <a:pPr>
              <a:lnSpc>
                <a:spcPct val="80000"/>
              </a:lnSpc>
            </a:pPr>
            <a:r>
              <a:rPr lang="en-US" sz="900" dirty="0"/>
              <a:t>	</a:t>
            </a:r>
            <a:r>
              <a:rPr lang="en-US" sz="900" b="1" dirty="0"/>
              <a:t>2.	</a:t>
            </a:r>
            <a:r>
              <a:rPr lang="en-US" sz="900" dirty="0"/>
              <a:t>Inform all potential upstream nodes (nodes that will send packets for this FEC to this LSR) of the label assigned by this LSR to this FEC, so that these nodes can properly label packets to be sent to this LSR.</a:t>
            </a:r>
          </a:p>
          <a:p>
            <a:pPr>
              <a:lnSpc>
                <a:spcPct val="80000"/>
              </a:lnSpc>
            </a:pPr>
            <a:r>
              <a:rPr lang="en-US" sz="900" dirty="0"/>
              <a:t>	</a:t>
            </a:r>
            <a:r>
              <a:rPr lang="en-US" sz="900" b="1" dirty="0"/>
              <a:t>3.	</a:t>
            </a:r>
            <a:r>
              <a:rPr lang="en-US" sz="900" dirty="0"/>
              <a:t>Learn the next hop for this LSP and learn the label that the downstream node (LSR that is the next hop) has assigned to this FEC. This will enable this LSR to map an incoming label to an outgoing label.</a:t>
            </a:r>
          </a:p>
          <a:p>
            <a:pPr>
              <a:lnSpc>
                <a:spcPct val="80000"/>
              </a:lnSpc>
            </a:pPr>
            <a:r>
              <a:rPr lang="en-US" sz="900" dirty="0"/>
              <a:t> </a:t>
            </a:r>
          </a:p>
          <a:p>
            <a:pPr>
              <a:lnSpc>
                <a:spcPct val="80000"/>
              </a:lnSpc>
            </a:pPr>
            <a:r>
              <a:rPr lang="en-US" sz="900" dirty="0"/>
              <a:t>	The first item in the preceding list is a local function. Items 2 and 3 must either be done by manual configuration or require the use of some sort of label distribution protocol. Thus, the essence of a label distribution protocol is that it enables one LSR to inform others of the label/FEC bindings it has made. In addition, a label distribution protocol enables two LSRs to learn each other's MPLS capabilities. The MPLS architecture does not assume a single label distribution protocol but allows for multiple such protocols. Specifically, RFC 3031 refers to a new label distribution protocol and to enhancements to existing protocols, such as RSVP and BGP, to serve the purpose.</a:t>
            </a:r>
          </a:p>
          <a:p>
            <a:pPr>
              <a:lnSpc>
                <a:spcPct val="80000"/>
              </a:lnSpc>
            </a:pPr>
            <a:r>
              <a:rPr lang="en-US" sz="900" dirty="0"/>
              <a:t>	The relationship between label distribution and route selection is complex. It is best to look at in the context of the two types of route selection.</a:t>
            </a:r>
          </a:p>
          <a:p>
            <a:pPr>
              <a:lnSpc>
                <a:spcPct val="80000"/>
              </a:lnSpc>
            </a:pPr>
            <a:r>
              <a:rPr lang="en-US" sz="900" dirty="0"/>
              <a:t>	With hop-by-hop route selection, no specific attention is paid to traffic engineering or policy routing concerns, as we have seen. In such a case, an ordinary routing protocol such as OSPF is used to determine the next hop by each LSR. A relatively straightforward label distribution protocol can operate using the routing protocol to design routes.</a:t>
            </a:r>
          </a:p>
          <a:p>
            <a:pPr>
              <a:lnSpc>
                <a:spcPct val="80000"/>
              </a:lnSpc>
            </a:pPr>
            <a:r>
              <a:rPr lang="en-US" sz="900" dirty="0"/>
              <a:t>	With explicit route selection, a more sophisticated routing algorithm must be implemented, one that does not employ a single metric to design a route. In this case, a label distribution protocol could make use of a separate route selection protocol, such as an enhanced OSPF, or incorporate a routing algorithm into a more complex label distribution protocol.</a:t>
            </a:r>
          </a:p>
          <a:p>
            <a:pPr>
              <a:lnSpc>
                <a:spcPct val="80000"/>
              </a:lnSpc>
            </a:pPr>
            <a:r>
              <a:rPr lang="en-US" sz="900" dirty="0"/>
              <a:t> </a:t>
            </a:r>
          </a:p>
          <a:p>
            <a:pPr>
              <a:lnSpc>
                <a:spcPct val="80000"/>
              </a:lnSpc>
            </a:pPr>
            <a:endParaRPr lang="en-US" sz="900" dirty="0"/>
          </a:p>
        </p:txBody>
      </p:sp>
      <p:sp>
        <p:nvSpPr>
          <p:cNvPr id="67588" name="Slide Number Placeholder 3"/>
          <p:cNvSpPr>
            <a:spLocks noGrp="1"/>
          </p:cNvSpPr>
          <p:nvPr>
            <p:ph type="sldNum" sz="quarter" idx="5"/>
          </p:nvPr>
        </p:nvSpPr>
        <p:spPr>
          <a:noFill/>
        </p:spPr>
        <p:txBody>
          <a:bodyPr/>
          <a:lstStyle/>
          <a:p>
            <a:fld id="{88193753-BBD2-F349-8AE8-D4F43157EA00}" type="slidenum">
              <a:rPr lang="en-US"/>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a:lnSpc>
                <a:spcPct val="80000"/>
              </a:lnSpc>
            </a:pPr>
            <a:r>
              <a:rPr lang="en-US" sz="800" b="1" dirty="0"/>
              <a:t>Label Distribution Protocol</a:t>
            </a:r>
          </a:p>
          <a:p>
            <a:pPr>
              <a:lnSpc>
                <a:spcPct val="80000"/>
              </a:lnSpc>
            </a:pPr>
            <a:r>
              <a:rPr lang="en-US" sz="800" dirty="0"/>
              <a:t>Protocols that communicate which label goes with which FEC are called label distribution protocols. A number of label distribution protocols exist, most commonly Label Distribution Protocol (LDP; RFC 5036), Resource Reservation Protocol-Traffic Engineering ( RSVP-TE; RFC 3209) and multiprotocol BGP as extended for Layer 3 VPNs (L3VPNs;  RFC 4364). LDP has emerged as the preferred solution and we provide a brief introduction here.</a:t>
            </a:r>
          </a:p>
          <a:p>
            <a:pPr>
              <a:lnSpc>
                <a:spcPct val="80000"/>
              </a:lnSpc>
            </a:pPr>
            <a:r>
              <a:rPr lang="en-US" sz="800" dirty="0"/>
              <a:t>	LDP has a simple objective: it is a protocol defined for distributing labels. It is the set of procedures and messages by which Label Switching Routers (LSRs) establish Label Switched Paths (LSPs) through a network by mapping network-layer routing information directly to data-link layer switched paths. These LSPs may have an endpoint at a directly attached neighbor (comparable to IP hop-by-hop forwarding), or may have an endpoint at a network egress node, enabling switching via all intermediary nodes. LDP associates a Forwarding Equivalence Class (FEC) with each LSP it creates. The FEC associated with an LSP specifies which packets are mapped to that LSP. LSPs are extended through a network as each LSR splices incoming labels for a FEC to the outgoing label assigned to the next hop for the given FEC.</a:t>
            </a:r>
          </a:p>
          <a:p>
            <a:pPr>
              <a:lnSpc>
                <a:spcPct val="80000"/>
              </a:lnSpc>
            </a:pPr>
            <a:r>
              <a:rPr lang="en-US" sz="800" dirty="0"/>
              <a:t>	Two LSRs which use LDP to exchange FEC- label binding information are known as LDP peers. In order to exchange information, two LDP peers first establish a session over a TCP connection. LDP includes a mechanism by which an LSR can discover potential LDP peers. The discovery mechanism makes it unnecessary for operators to explicitly configure each LSR with its LDP peers. When an LSR discovers another LSR it follows the LDP session setup procedure to establish an LDP session. By means of this procedure the LSRs establish a session TCP connection and use it to negotiate parameters for the session, such as the label distribution method to be used. After the LSRs agree on the parameters, the session is operational and the LSRs use the TCP connection for label distribution.</a:t>
            </a:r>
          </a:p>
          <a:p>
            <a:pPr>
              <a:lnSpc>
                <a:spcPct val="80000"/>
              </a:lnSpc>
            </a:pPr>
            <a:r>
              <a:rPr lang="en-US" sz="800" dirty="0"/>
              <a:t>	 LDP supports two different methods for label distribution. An LSR using Downstream Unsolicited distribution advertises FEC-label bindings to its peers when it is ready to forward packets in the FEC by means of MPLS. An LSR using Downstream on Demand distribution provides FEC-label bindings to a peer in response to specific requests from the peer for a label for the FEC.</a:t>
            </a:r>
          </a:p>
          <a:p>
            <a:pPr>
              <a:lnSpc>
                <a:spcPct val="80000"/>
              </a:lnSpc>
            </a:pPr>
            <a:r>
              <a:rPr lang="en-US" sz="800" dirty="0"/>
              <a:t>	LDP depends on a routing protocol, such as OSPF, to initially establish reachability between two LSRs. The routing protocol can also be used to define the route for the LSP. Alternatively, traffic engineering considerations can determine the exact route of the LSP, as discussed in Section 21.7. Once a route is established for an LSP, LDP is used to establish the LSP and assign labels. Figure 21.7 suggests the operation of LDP. Each LSP is unidirectional, and label assignment propagate back from the end point of the LSP to the originating point.</a:t>
            </a:r>
          </a:p>
          <a:p>
            <a:pPr>
              <a:lnSpc>
                <a:spcPct val="80000"/>
              </a:lnSpc>
            </a:pPr>
            <a:r>
              <a:rPr lang="en-US" sz="800" dirty="0"/>
              <a:t> </a:t>
            </a:r>
          </a:p>
        </p:txBody>
      </p:sp>
      <p:sp>
        <p:nvSpPr>
          <p:cNvPr id="68612" name="Slide Number Placeholder 3"/>
          <p:cNvSpPr>
            <a:spLocks noGrp="1"/>
          </p:cNvSpPr>
          <p:nvPr>
            <p:ph type="sldNum" sz="quarter" idx="5"/>
          </p:nvPr>
        </p:nvSpPr>
        <p:spPr>
          <a:noFill/>
        </p:spPr>
        <p:txBody>
          <a:bodyPr/>
          <a:lstStyle/>
          <a:p>
            <a:fld id="{0BAF95E7-B39A-0449-93BB-17DB9EFCA6FF}" type="slidenum">
              <a:rPr lang="en-US"/>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a:lnSpc>
                <a:spcPct val="80000"/>
              </a:lnSpc>
            </a:pPr>
            <a:r>
              <a:rPr lang="en-US" sz="1000" b="1" dirty="0"/>
              <a:t>LDP Messages</a:t>
            </a:r>
          </a:p>
          <a:p>
            <a:pPr>
              <a:lnSpc>
                <a:spcPct val="80000"/>
              </a:lnSpc>
            </a:pPr>
            <a:r>
              <a:rPr lang="en-US" sz="1000" dirty="0"/>
              <a:t>LDP operates by the exchange of messages over a TCP connection between LDP peers. There are four categories of messages, reflecting the four major functions of LDP:</a:t>
            </a:r>
          </a:p>
          <a:p>
            <a:pPr>
              <a:lnSpc>
                <a:spcPct val="80000"/>
              </a:lnSpc>
            </a:pPr>
            <a:r>
              <a:rPr lang="en-US" sz="1000" dirty="0"/>
              <a:t> </a:t>
            </a:r>
          </a:p>
          <a:p>
            <a:pPr>
              <a:lnSpc>
                <a:spcPct val="80000"/>
              </a:lnSpc>
            </a:pPr>
            <a:r>
              <a:rPr lang="en-US" sz="1000" b="1" dirty="0"/>
              <a:t>Discovery:</a:t>
            </a:r>
            <a:r>
              <a:rPr lang="en-US" sz="1000" dirty="0"/>
              <a:t> Each LSR announces and maintains its presence in a network. LSRs indicate their presence in a network by sending Hello messages periodically. Hello messages are transmitted as UDP packets to the LDP port at the group multicast address for all routers on the subnet.</a:t>
            </a:r>
          </a:p>
          <a:p>
            <a:pPr>
              <a:lnSpc>
                <a:spcPct val="80000"/>
              </a:lnSpc>
            </a:pPr>
            <a:r>
              <a:rPr lang="en-US" sz="1000" b="1" dirty="0"/>
              <a:t>Session establishment and maintenance:</a:t>
            </a:r>
            <a:r>
              <a:rPr lang="en-US" sz="1000" dirty="0"/>
              <a:t> If two LSRs have discovered each other by means of the LDP Hellos, they can then establish, maintain, and terminate sessions as LDP peers. When a router establishes a session with another router learned through the Hello message, it uses the LDP initialization procedure over TCP transport. When the initialization procedure is completed successfully, the two routers are LDP peers and can exchange advertisement messages</a:t>
            </a:r>
          </a:p>
          <a:p>
            <a:pPr>
              <a:lnSpc>
                <a:spcPct val="80000"/>
              </a:lnSpc>
            </a:pPr>
            <a:r>
              <a:rPr lang="en-US" sz="1000" b="1" dirty="0"/>
              <a:t>Advertisement: </a:t>
            </a:r>
            <a:r>
              <a:rPr lang="en-US" sz="1000" dirty="0"/>
              <a:t>Advertising label mappings or label bindings is the main purpose of LDP. Advertisement messages are used to create, change, and delete label mappings for FECs. Requesting a label or advertising a label mapping to a peer is a decision made by the local router. In general, the router requests a label mapping from a neighboring router when it needs one and advertises a label mapping to a neighboring router when it wants the neighbor to use a label.</a:t>
            </a:r>
          </a:p>
          <a:p>
            <a:pPr>
              <a:lnSpc>
                <a:spcPct val="80000"/>
              </a:lnSpc>
            </a:pPr>
            <a:r>
              <a:rPr lang="en-US" sz="1000" b="1" dirty="0"/>
              <a:t>Notification messages:</a:t>
            </a:r>
            <a:r>
              <a:rPr lang="en-US" sz="1000" dirty="0"/>
              <a:t> Used to provide advisory information and to signal error information.  LDP sends notification messages to report errors and other events of interest. There are two kinds of LDP notification messages:</a:t>
            </a:r>
          </a:p>
          <a:p>
            <a:pPr>
              <a:lnSpc>
                <a:spcPct val="80000"/>
              </a:lnSpc>
            </a:pPr>
            <a:r>
              <a:rPr lang="en-US" sz="1000" dirty="0"/>
              <a:t>	—Error notifications, which signal fatal errors. If a router receives an error notification from a peer for an LDP session, it terminates the LDP session by closing the TCP transport connection for the session and discarding all label mappings learned through the session.</a:t>
            </a:r>
          </a:p>
          <a:p>
            <a:pPr>
              <a:lnSpc>
                <a:spcPct val="80000"/>
              </a:lnSpc>
            </a:pPr>
            <a:r>
              <a:rPr lang="en-US" sz="1000" dirty="0"/>
              <a:t>	—Advisory notifications, which pass information to a router about the LDP session or the status of some previous message received from the peer.</a:t>
            </a:r>
          </a:p>
        </p:txBody>
      </p:sp>
      <p:sp>
        <p:nvSpPr>
          <p:cNvPr id="69636" name="Slide Number Placeholder 3"/>
          <p:cNvSpPr>
            <a:spLocks noGrp="1"/>
          </p:cNvSpPr>
          <p:nvPr>
            <p:ph type="sldNum" sz="quarter" idx="5"/>
          </p:nvPr>
        </p:nvSpPr>
        <p:spPr>
          <a:noFill/>
        </p:spPr>
        <p:txBody>
          <a:bodyPr/>
          <a:lstStyle/>
          <a:p>
            <a:fld id="{C87A81FB-80AD-9046-96D0-D1F9EFCD3869}" type="slidenum">
              <a:rPr lang="en-US"/>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a:lnSpc>
                <a:spcPct val="80000"/>
              </a:lnSpc>
            </a:pPr>
            <a:r>
              <a:rPr lang="en-US" sz="1000" dirty="0"/>
              <a:t>Stallings DCC9e Figure 21.8 illustrates the format of LDP messages. Each LDP protocol data unit (PDU) consists of an LDP header followed by one or more LDP messages. The header contains three fields:</a:t>
            </a:r>
          </a:p>
          <a:p>
            <a:pPr>
              <a:lnSpc>
                <a:spcPct val="80000"/>
              </a:lnSpc>
            </a:pPr>
            <a:r>
              <a:rPr lang="en-US" sz="1000" dirty="0"/>
              <a:t> </a:t>
            </a:r>
          </a:p>
          <a:p>
            <a:pPr>
              <a:lnSpc>
                <a:spcPct val="80000"/>
              </a:lnSpc>
            </a:pPr>
            <a:r>
              <a:rPr lang="en-US" sz="1000" b="1" dirty="0"/>
              <a:t>Version:</a:t>
            </a:r>
            <a:r>
              <a:rPr lang="en-US" sz="1000" dirty="0"/>
              <a:t> Version number for this protocol. The current version is 1.</a:t>
            </a:r>
          </a:p>
          <a:p>
            <a:pPr>
              <a:lnSpc>
                <a:spcPct val="80000"/>
              </a:lnSpc>
            </a:pPr>
            <a:r>
              <a:rPr lang="en-US" sz="1000" b="1" dirty="0"/>
              <a:t>PDU length:</a:t>
            </a:r>
            <a:r>
              <a:rPr lang="en-US" sz="1000" dirty="0"/>
              <a:t> Length of this PDU in octets.</a:t>
            </a:r>
          </a:p>
          <a:p>
            <a:pPr>
              <a:lnSpc>
                <a:spcPct val="80000"/>
              </a:lnSpc>
            </a:pPr>
            <a:r>
              <a:rPr lang="en-US" sz="1000" b="1" dirty="0"/>
              <a:t>LDP identifier:</a:t>
            </a:r>
            <a:r>
              <a:rPr lang="en-US" sz="1000" dirty="0"/>
              <a:t> Identifies the LSR uniquely.</a:t>
            </a:r>
          </a:p>
          <a:p>
            <a:pPr>
              <a:lnSpc>
                <a:spcPct val="80000"/>
              </a:lnSpc>
            </a:pPr>
            <a:r>
              <a:rPr lang="en-US" sz="1000" dirty="0"/>
              <a:t> </a:t>
            </a:r>
          </a:p>
          <a:p>
            <a:pPr>
              <a:lnSpc>
                <a:spcPct val="80000"/>
              </a:lnSpc>
            </a:pPr>
            <a:r>
              <a:rPr lang="en-US" sz="1000" dirty="0"/>
              <a:t>	Each message consists of the following fields:</a:t>
            </a:r>
          </a:p>
          <a:p>
            <a:pPr>
              <a:lnSpc>
                <a:spcPct val="80000"/>
              </a:lnSpc>
            </a:pPr>
            <a:r>
              <a:rPr lang="en-US" sz="1000" dirty="0"/>
              <a:t> </a:t>
            </a:r>
          </a:p>
          <a:p>
            <a:pPr>
              <a:lnSpc>
                <a:spcPct val="80000"/>
              </a:lnSpc>
            </a:pPr>
            <a:r>
              <a:rPr lang="en-US" sz="1000" b="1" dirty="0"/>
              <a:t>U bit: </a:t>
            </a:r>
            <a:r>
              <a:rPr lang="en-US" sz="1000" dirty="0"/>
              <a:t>Indicates how to handle a message of an unknown type (forward or discard). This facilitates backward compatibility.</a:t>
            </a:r>
          </a:p>
          <a:p>
            <a:pPr>
              <a:lnSpc>
                <a:spcPct val="80000"/>
              </a:lnSpc>
            </a:pPr>
            <a:r>
              <a:rPr lang="en-US" sz="1000" b="1" dirty="0"/>
              <a:t>Message type:</a:t>
            </a:r>
            <a:r>
              <a:rPr lang="en-US" sz="1000" dirty="0"/>
              <a:t> Identifies the specific type of message (e.g., Hello).</a:t>
            </a:r>
          </a:p>
          <a:p>
            <a:pPr>
              <a:lnSpc>
                <a:spcPct val="80000"/>
              </a:lnSpc>
            </a:pPr>
            <a:r>
              <a:rPr lang="en-US" sz="1000" b="1" dirty="0"/>
              <a:t>Message length:</a:t>
            </a:r>
            <a:r>
              <a:rPr lang="en-US" sz="1000" dirty="0"/>
              <a:t> Length of this message in octets.</a:t>
            </a:r>
          </a:p>
          <a:p>
            <a:pPr>
              <a:lnSpc>
                <a:spcPct val="80000"/>
              </a:lnSpc>
            </a:pPr>
            <a:r>
              <a:rPr lang="en-US" sz="1000" b="1" dirty="0"/>
              <a:t>Message ID:</a:t>
            </a:r>
            <a:r>
              <a:rPr lang="en-US" sz="1000" dirty="0"/>
              <a:t> Identifies this specific message with a sequence number. This is used to facilitate identifying subsequent Notification messages that may apply to this message.</a:t>
            </a:r>
          </a:p>
          <a:p>
            <a:pPr>
              <a:lnSpc>
                <a:spcPct val="80000"/>
              </a:lnSpc>
            </a:pPr>
            <a:r>
              <a:rPr lang="en-US" sz="1000" b="1" dirty="0"/>
              <a:t>Mandatory parameters:</a:t>
            </a:r>
            <a:r>
              <a:rPr lang="en-US" sz="1000" dirty="0"/>
              <a:t> Variable length set of required message parameters.  Some messages have no required parameters.</a:t>
            </a:r>
          </a:p>
          <a:p>
            <a:pPr>
              <a:lnSpc>
                <a:spcPct val="80000"/>
              </a:lnSpc>
            </a:pPr>
            <a:r>
              <a:rPr lang="en-US" sz="1000" b="1" dirty="0"/>
              <a:t>Optional parameters:</a:t>
            </a:r>
            <a:r>
              <a:rPr lang="en-US" sz="1000" dirty="0"/>
              <a:t> Variable length set of optional message parameters.  Many messages have no optional parameters.</a:t>
            </a:r>
          </a:p>
          <a:p>
            <a:pPr>
              <a:lnSpc>
                <a:spcPct val="80000"/>
              </a:lnSpc>
            </a:pPr>
            <a:r>
              <a:rPr lang="en-US" sz="1000" dirty="0"/>
              <a:t> </a:t>
            </a:r>
          </a:p>
          <a:p>
            <a:pPr>
              <a:lnSpc>
                <a:spcPct val="80000"/>
              </a:lnSpc>
            </a:pPr>
            <a:r>
              <a:rPr lang="en-US" sz="1000" dirty="0"/>
              <a:t>	Each parameter has a type-length-value (TLV) format. An LDP TLV is encoded as a 2 octet field that uses 14 bits to specify a Type and 2 bits to specify behavior when an LSR doesn't recognize the Type, followed by a 2 octet Length field, followed by a variable length Value field.</a:t>
            </a:r>
          </a:p>
          <a:p>
            <a:pPr>
              <a:lnSpc>
                <a:spcPct val="80000"/>
              </a:lnSpc>
            </a:pPr>
            <a:r>
              <a:rPr lang="en-US" sz="1000" dirty="0"/>
              <a:t> </a:t>
            </a:r>
          </a:p>
          <a:p>
            <a:pPr>
              <a:lnSpc>
                <a:spcPct val="80000"/>
              </a:lnSpc>
            </a:pPr>
            <a:endParaRPr lang="en-US" sz="1000" dirty="0"/>
          </a:p>
        </p:txBody>
      </p:sp>
      <p:sp>
        <p:nvSpPr>
          <p:cNvPr id="70660" name="Slide Number Placeholder 3"/>
          <p:cNvSpPr>
            <a:spLocks noGrp="1"/>
          </p:cNvSpPr>
          <p:nvPr>
            <p:ph type="sldNum" sz="quarter" idx="5"/>
          </p:nvPr>
        </p:nvSpPr>
        <p:spPr>
          <a:noFill/>
        </p:spPr>
        <p:txBody>
          <a:bodyPr/>
          <a:lstStyle/>
          <a:p>
            <a:fld id="{844AA71E-9075-5148-9778-D763E130BDDB}" type="slidenum">
              <a:rPr lang="en-US"/>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dirty="0"/>
              <a:t>RFC 2702 (Requirements for Traffic Engineering Over MPLS) describes traffic engineering as follows: </a:t>
            </a:r>
          </a:p>
          <a:p>
            <a:r>
              <a:rPr lang="en-US" b="1" dirty="0"/>
              <a:t>Traffic Engineering.</a:t>
            </a:r>
            <a:r>
              <a:rPr lang="en-US" dirty="0"/>
              <a:t> Traffic Engineering (TE) is concerned with performance optimization of operational networks. In general, it encompasses the application of technology and scientific principles to the measurement, modeling, characterization, and control of Internet traffic, and the application of such knowledge and techniques to achieve specific performance objectives. The aspects of Traffic Engineering that are of interest concerning MPLS are measurement and control.</a:t>
            </a:r>
          </a:p>
          <a:p>
            <a:r>
              <a:rPr lang="en-US" dirty="0"/>
              <a:t>The goal of MPLS traffic engineering is twofold. First, traffic engineering seeks to allocate traffic to the network to maximize utilization of the network capacity. And second, traffic engineering seeks to ensure the most desirable route through the network for packet traffic, taking into account the QoS requirements of the various packet flows. In performing traffic engineering, MPLS may override the shortest path or least-cost route selected by the interior routing protocol for a given source-destination flow.</a:t>
            </a:r>
          </a:p>
          <a:p>
            <a:endParaRPr lang="en-US" dirty="0"/>
          </a:p>
          <a:p>
            <a:endParaRPr lang="en-US" dirty="0"/>
          </a:p>
        </p:txBody>
      </p:sp>
      <p:sp>
        <p:nvSpPr>
          <p:cNvPr id="71684" name="Slide Number Placeholder 3"/>
          <p:cNvSpPr>
            <a:spLocks noGrp="1"/>
          </p:cNvSpPr>
          <p:nvPr>
            <p:ph type="sldNum" sz="quarter" idx="5"/>
          </p:nvPr>
        </p:nvSpPr>
        <p:spPr>
          <a:noFill/>
        </p:spPr>
        <p:txBody>
          <a:bodyPr/>
          <a:lstStyle/>
          <a:p>
            <a:fld id="{4BEF8F5B-855A-7A41-BC11-8832CA227871}" type="slidenum">
              <a:rPr lang="en-US"/>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a:lnSpc>
                <a:spcPct val="80000"/>
              </a:lnSpc>
            </a:pPr>
            <a:r>
              <a:rPr lang="en-US" sz="800" dirty="0"/>
              <a:t>In Chapter 19, we examined a number of IP-based mechanisms designed to improve the performance of IP-based networks and to provide different levels of quality of service (QoS) to different service users. Although the routing protocols discussed in Chapter 19 have as their fundamental purpose dynamically finding a route through an internet between any source and any destination, they also provide support for performance goals in two ways:</a:t>
            </a:r>
          </a:p>
          <a:p>
            <a:pPr>
              <a:lnSpc>
                <a:spcPct val="80000"/>
              </a:lnSpc>
            </a:pPr>
            <a:r>
              <a:rPr lang="en-US" sz="800" dirty="0"/>
              <a:t> </a:t>
            </a:r>
          </a:p>
          <a:p>
            <a:pPr>
              <a:lnSpc>
                <a:spcPct val="80000"/>
              </a:lnSpc>
            </a:pPr>
            <a:r>
              <a:rPr lang="en-US" sz="800" dirty="0"/>
              <a:t>	</a:t>
            </a:r>
            <a:r>
              <a:rPr lang="en-US" sz="800" b="1" dirty="0"/>
              <a:t>1.	</a:t>
            </a:r>
            <a:r>
              <a:rPr lang="en-US" sz="800" dirty="0"/>
              <a:t>Because these protocols are distributed and dynamic, they can react to congestion by altering routes to avoid pockets of heavy traffic. This tends to smooth out and balance the load on the internet, improving overall performance.</a:t>
            </a:r>
          </a:p>
          <a:p>
            <a:pPr>
              <a:lnSpc>
                <a:spcPct val="80000"/>
              </a:lnSpc>
            </a:pPr>
            <a:r>
              <a:rPr lang="en-US" sz="800" dirty="0"/>
              <a:t>	</a:t>
            </a:r>
            <a:r>
              <a:rPr lang="en-US" sz="800" b="1" dirty="0"/>
              <a:t>2.	</a:t>
            </a:r>
            <a:r>
              <a:rPr lang="en-US" sz="800" dirty="0"/>
              <a:t>Routes can be based on various metrics, such as hop count and delay. Thus a routing algorithm develops information that can be used in determining how to handle packets with different service needs.</a:t>
            </a:r>
          </a:p>
          <a:p>
            <a:pPr>
              <a:lnSpc>
                <a:spcPct val="80000"/>
              </a:lnSpc>
            </a:pPr>
            <a:r>
              <a:rPr lang="en-US" sz="800" dirty="0"/>
              <a:t> </a:t>
            </a:r>
          </a:p>
          <a:p>
            <a:pPr>
              <a:lnSpc>
                <a:spcPct val="80000"/>
              </a:lnSpc>
            </a:pPr>
            <a:r>
              <a:rPr lang="en-US" sz="800" dirty="0"/>
              <a:t>	More directly, some of the mechanisms Chapter 19 (IS, DS) provide enhancements to an IP-based internet that explicitly provide support for QoS. However, none of the mechanisms or protocols so far discussed in Chapter 19 directly addresses the performance issue: how to improve the overall throughput and delay characteristics of an internet. MPLS is intended to provide connection-oriented QoS with features similar to those found in Differentiated Services; support traffic management to improve network throughput: and retain the flexibility of an IP-based networking approach.</a:t>
            </a:r>
          </a:p>
          <a:p>
            <a:pPr>
              <a:lnSpc>
                <a:spcPct val="80000"/>
              </a:lnSpc>
            </a:pPr>
            <a:r>
              <a:rPr lang="en-US" sz="800" dirty="0"/>
              <a:t>	Multiprotocol label switching (MPLS) is a set of Internet Engineering Task Force (IETF) specifications for including routing and traffic engineering information in packets. Thus, MPLS comprises a number of interrelated protocols, which can be referred to as the MPLS protocol suite. It can be used in IP networks but also in other types of packet-switching networks. MPLS is used to ensure that all packets in a particular flow take the same route over a backbone. Deployed by many telecommunication companies and service providers, MPLS delivers the quality of service (QoS) required to support real-time voice and video as well as service level agreements (SLAs) that guarantee bandwidth.</a:t>
            </a:r>
          </a:p>
          <a:p>
            <a:pPr>
              <a:lnSpc>
                <a:spcPct val="80000"/>
              </a:lnSpc>
            </a:pPr>
            <a:r>
              <a:rPr lang="en-US" sz="800" dirty="0"/>
              <a:t>	We begin this chapter with an overview of the current status of MPLS as a networking technology. </a:t>
            </a:r>
          </a:p>
          <a:p>
            <a:pPr>
              <a:lnSpc>
                <a:spcPct val="80000"/>
              </a:lnSpc>
            </a:pPr>
            <a:r>
              <a:rPr lang="en-US" sz="800" dirty="0"/>
              <a:t>	Although the basic principles of MPLS are straightforward, the set of protocols and procedures that have been built up around MPLS is formidable. As of this writing, the IETF MPLS working group has issued 70 RFCs and has 29 active Internet Drafts. In addition, there four other IETF working groups developing RFCs on topics related to MPLS. Thus, even a book-length treatment fails to capture the full extent of MPLS. Accordingly, the goal is this chapter is to present the fundamental concepts and an overview of the breadth of MPLS.</a:t>
            </a:r>
          </a:p>
        </p:txBody>
      </p:sp>
      <p:sp>
        <p:nvSpPr>
          <p:cNvPr id="45060" name="Slide Number Placeholder 3"/>
          <p:cNvSpPr>
            <a:spLocks noGrp="1"/>
          </p:cNvSpPr>
          <p:nvPr>
            <p:ph type="sldNum" sz="quarter" idx="5"/>
          </p:nvPr>
        </p:nvSpPr>
        <p:spPr>
          <a:noFill/>
        </p:spPr>
        <p:txBody>
          <a:bodyPr/>
          <a:lstStyle/>
          <a:p>
            <a:fld id="{CE92B0E5-E8F3-6F42-8B14-A35682077E3A}" type="slidenum">
              <a:rPr lang="en-US"/>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dirty="0"/>
              <a:t>Stallings DCC9e Figure 21.9 provides a simple example of traffic engineering. Both R1 and R8 have a flow of packets to send to R5. Using OSPF or some other routing protocol, the shortest path is calculated as R2-R3-R4. However, if we assume that R8 has a steady-state traffic flow of 20 Mbps and R1 has a flow of 40 Mbps, then the aggregate flow over this route will be 60 Mbps, which will exceed the capacity of the R3-R4 link. As an alternative, a traffic engineering approach is to determine a route from source to destination ahead of time and reserve the required resources along the way by setting up a LSP and associating resource requirements with that LSP. In this case, the traffic from R8 to R5 follows the shortest route, but the traffic from R1 to R5 follows a longer route that avoids overloading the network.</a:t>
            </a:r>
          </a:p>
          <a:p>
            <a:endParaRPr lang="en-US" dirty="0"/>
          </a:p>
        </p:txBody>
      </p:sp>
      <p:sp>
        <p:nvSpPr>
          <p:cNvPr id="72708" name="Slide Number Placeholder 3"/>
          <p:cNvSpPr>
            <a:spLocks noGrp="1"/>
          </p:cNvSpPr>
          <p:nvPr>
            <p:ph type="sldNum" sz="quarter" idx="5"/>
          </p:nvPr>
        </p:nvSpPr>
        <p:spPr>
          <a:noFill/>
        </p:spPr>
        <p:txBody>
          <a:bodyPr/>
          <a:lstStyle/>
          <a:p>
            <a:fld id="{B8AB8323-209A-BD4C-ADEA-B6383E81DDD6}" type="slidenum">
              <a:rPr lang="en-US"/>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a:lnSpc>
                <a:spcPct val="80000"/>
              </a:lnSpc>
            </a:pPr>
            <a:r>
              <a:rPr lang="en-US" sz="900" b="1" dirty="0"/>
              <a:t>Elements of MPLS Traffic Engineering</a:t>
            </a:r>
          </a:p>
          <a:p>
            <a:pPr>
              <a:lnSpc>
                <a:spcPct val="80000"/>
              </a:lnSpc>
            </a:pPr>
            <a:r>
              <a:rPr lang="en-US" sz="900" dirty="0"/>
              <a:t>MPLS TE works by learning about the topology and resources available in a network. It then maps the traffic flows to a particular path based on the resources that the traffic flow requires and the available resources. MPLS TE builds unidirectional LSPs from a source to the destination, which are then used for forwarding traffic. The point where the LSP begins is called LSP headend or LSP source, and the node where the LSP ends is called LSP tailend or LSP tunnel destination.</a:t>
            </a:r>
          </a:p>
          <a:p>
            <a:pPr>
              <a:lnSpc>
                <a:spcPct val="80000"/>
              </a:lnSpc>
            </a:pPr>
            <a:r>
              <a:rPr lang="en-US" sz="900" dirty="0"/>
              <a:t>	LSP tunnels allow the implementation of a variety of policies related to network performance optimization. For example, LSP tunnels can be automatically or manually routed away from network failures, congestion, and bottlenecks. Furthermore, multiple parallel LSP tunnels can be established between two nodes, and traffic between the two nodes can be mapped onto the LSP tunnels according to local policy.</a:t>
            </a:r>
          </a:p>
          <a:p>
            <a:pPr>
              <a:lnSpc>
                <a:spcPct val="80000"/>
              </a:lnSpc>
            </a:pPr>
            <a:r>
              <a:rPr lang="en-US" sz="900" dirty="0"/>
              <a:t>	The following components work together to implement MPLS TE:</a:t>
            </a:r>
          </a:p>
          <a:p>
            <a:pPr>
              <a:lnSpc>
                <a:spcPct val="80000"/>
              </a:lnSpc>
            </a:pPr>
            <a:r>
              <a:rPr lang="en-US" sz="900" dirty="0"/>
              <a:t> </a:t>
            </a:r>
          </a:p>
          <a:p>
            <a:pPr>
              <a:lnSpc>
                <a:spcPct val="80000"/>
              </a:lnSpc>
            </a:pPr>
            <a:r>
              <a:rPr lang="en-US" sz="900" b="1" dirty="0"/>
              <a:t>Information distribution:</a:t>
            </a:r>
            <a:r>
              <a:rPr lang="en-US" sz="900" dirty="0"/>
              <a:t> A link state protocol, such as Open Shortest Path First (OSPF), is necessary to discover the topology of the network. OSPF is enhanced to carry additional information related to TE, such as bandwidth available and other related parameters. OSPF uses Type 10 (Opaque) Link State Advertisements (LSAs) for this purpose.</a:t>
            </a:r>
          </a:p>
          <a:p>
            <a:pPr>
              <a:lnSpc>
                <a:spcPct val="80000"/>
              </a:lnSpc>
            </a:pPr>
            <a:r>
              <a:rPr lang="en-US" sz="900" b="1" dirty="0"/>
              <a:t>Path calculation:</a:t>
            </a:r>
            <a:r>
              <a:rPr lang="en-US" sz="900" dirty="0"/>
              <a:t> Once the topology of the network and the alternative routes are known, a constraint-based routing scheme is used for finding the shortest path through a particular network that meets the resource requirements of the traffic flow. The Constrained Shortest Path First (CSPF) algorithm (discussed subsequently), which operates on the LSP headend is used for this functionality.</a:t>
            </a:r>
          </a:p>
          <a:p>
            <a:pPr>
              <a:lnSpc>
                <a:spcPct val="80000"/>
              </a:lnSpc>
            </a:pPr>
            <a:r>
              <a:rPr lang="en-US" sz="900" b="1" dirty="0"/>
              <a:t>Path setup:</a:t>
            </a:r>
            <a:r>
              <a:rPr lang="en-US" sz="900" dirty="0"/>
              <a:t> is a signaling protocol to reserve the resources for a traffic flow and to establish the LSP for a traffic flow. IETF has defined two alternative protocols for this purpose. The Resource Reservation Protocol (RSVP) has been enhanced with TE extensions for carrying labels and building the LSP. The other approach is an enhancement to LDP known as Constraint-based Routing Label Distribution Protocol (CR-LDP).</a:t>
            </a:r>
          </a:p>
          <a:p>
            <a:pPr>
              <a:lnSpc>
                <a:spcPct val="80000"/>
              </a:lnSpc>
            </a:pPr>
            <a:r>
              <a:rPr lang="en-US" sz="900" b="1" dirty="0"/>
              <a:t>Traffic forwarding:</a:t>
            </a:r>
            <a:r>
              <a:rPr lang="en-US" sz="900" dirty="0"/>
              <a:t> This is accomplished with MPLS, using the LSP set up by the traffic engineering components just described..</a:t>
            </a:r>
          </a:p>
          <a:p>
            <a:pPr>
              <a:lnSpc>
                <a:spcPct val="80000"/>
              </a:lnSpc>
            </a:pPr>
            <a:endParaRPr lang="en-US" sz="900" dirty="0"/>
          </a:p>
        </p:txBody>
      </p:sp>
      <p:sp>
        <p:nvSpPr>
          <p:cNvPr id="73732" name="Slide Number Placeholder 3"/>
          <p:cNvSpPr>
            <a:spLocks noGrp="1"/>
          </p:cNvSpPr>
          <p:nvPr>
            <p:ph type="sldNum" sz="quarter" idx="5"/>
          </p:nvPr>
        </p:nvSpPr>
        <p:spPr>
          <a:noFill/>
        </p:spPr>
        <p:txBody>
          <a:bodyPr/>
          <a:lstStyle/>
          <a:p>
            <a:fld id="{A7A61E15-62CB-F24F-A5C6-09E9863B71D4}" type="slidenum">
              <a:rPr lang="en-US"/>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lnSpc>
                <a:spcPct val="90000"/>
              </a:lnSpc>
            </a:pPr>
            <a:r>
              <a:rPr lang="en-US" sz="1100" dirty="0"/>
              <a:t>The CSPF algorithm is an enhanced version of the shortest path first (SPF) algorithm used in OSPF. CSPF computes paths taking into account to multiple constraints. When computing paths for LSPs, CSPF considers the topology of the network, the attributes of the individual links between LSRs, and the attributes of existing LSPs. CSPF attempts to satisfy the requirements for a new LSP while minimizing congestion by balancing the network load.</a:t>
            </a:r>
          </a:p>
          <a:p>
            <a:pPr>
              <a:lnSpc>
                <a:spcPct val="90000"/>
              </a:lnSpc>
            </a:pPr>
            <a:r>
              <a:rPr lang="en-US" sz="1100" dirty="0"/>
              <a:t>	</a:t>
            </a:r>
            <a:r>
              <a:rPr lang="en-US" sz="1100" dirty="0" smtClean="0"/>
              <a:t>Stallings </a:t>
            </a:r>
            <a:r>
              <a:rPr lang="en-US" sz="1100" dirty="0"/>
              <a:t>DCC9e Figure 21.10 suggests the context in which CSPF is used. In setting up a new LSP, CSPF operates on the basis of three inputs:</a:t>
            </a:r>
          </a:p>
          <a:p>
            <a:pPr>
              <a:lnSpc>
                <a:spcPct val="90000"/>
              </a:lnSpc>
            </a:pPr>
            <a:r>
              <a:rPr lang="en-US" sz="1100" dirty="0"/>
              <a:t> </a:t>
            </a:r>
          </a:p>
          <a:p>
            <a:pPr>
              <a:lnSpc>
                <a:spcPct val="90000"/>
              </a:lnSpc>
            </a:pPr>
            <a:r>
              <a:rPr lang="en-US" sz="1100" b="1" dirty="0"/>
              <a:t>Unicast link attributes:</a:t>
            </a:r>
            <a:r>
              <a:rPr lang="en-US" sz="1100" dirty="0"/>
              <a:t> These include the capacity of the link and the administrative groups that are allowed to use this link. For example, some links may be reserved for the exclusive use of one or several groups or, alternative, some groups may be specifically excluded from using this link. The term </a:t>
            </a:r>
            <a:r>
              <a:rPr lang="en-US" sz="1100" i="1" dirty="0"/>
              <a:t>color</a:t>
            </a:r>
            <a:r>
              <a:rPr lang="en-US" sz="1100" dirty="0"/>
              <a:t> is used to refer to a unique administrative group.</a:t>
            </a:r>
          </a:p>
          <a:p>
            <a:pPr>
              <a:lnSpc>
                <a:spcPct val="90000"/>
              </a:lnSpc>
            </a:pPr>
            <a:r>
              <a:rPr lang="en-US" sz="1100" b="1" dirty="0"/>
              <a:t>User-specified LSP constraints:</a:t>
            </a:r>
            <a:r>
              <a:rPr lang="en-US" sz="1100" dirty="0"/>
              <a:t> When an application request an LSP to a given unicast destination, the application specifies the required attributes of the path, including data rate, hop limitations, link color requirements, priority, and explicit route requirements.</a:t>
            </a:r>
          </a:p>
          <a:p>
            <a:pPr>
              <a:lnSpc>
                <a:spcPct val="90000"/>
              </a:lnSpc>
            </a:pPr>
            <a:r>
              <a:rPr lang="en-US" sz="1100" b="1" dirty="0"/>
              <a:t>Traffic engineering database:</a:t>
            </a:r>
            <a:r>
              <a:rPr lang="en-US" sz="1100" dirty="0"/>
              <a:t> The TE database maintains current topology information, current reservable capacity of links, and link colors.</a:t>
            </a:r>
          </a:p>
          <a:p>
            <a:pPr>
              <a:lnSpc>
                <a:spcPct val="90000"/>
              </a:lnSpc>
            </a:pPr>
            <a:r>
              <a:rPr lang="en-US" sz="1100" dirty="0"/>
              <a:t> </a:t>
            </a:r>
          </a:p>
          <a:p>
            <a:pPr>
              <a:lnSpc>
                <a:spcPct val="90000"/>
              </a:lnSpc>
            </a:pPr>
            <a:r>
              <a:rPr lang="en-US" sz="1100" dirty="0"/>
              <a:t>	Based on these three inputs, the CSPF algorithm selects a route for the requested LSP. This information is used by RSVP-TE to set up the path and to provide information to the routing algorithm, which in turn updates the TE database.</a:t>
            </a:r>
          </a:p>
          <a:p>
            <a:pPr>
              <a:lnSpc>
                <a:spcPct val="90000"/>
              </a:lnSpc>
            </a:pPr>
            <a:r>
              <a:rPr lang="en-US" sz="1100" dirty="0"/>
              <a:t>In general terms, the CSPF path selection procedure involves the following steps:</a:t>
            </a:r>
          </a:p>
          <a:p>
            <a:pPr>
              <a:lnSpc>
                <a:spcPct val="90000"/>
              </a:lnSpc>
            </a:pPr>
            <a:r>
              <a:rPr lang="en-US" sz="1100" dirty="0"/>
              <a:t> </a:t>
            </a:r>
          </a:p>
          <a:p>
            <a:pPr>
              <a:lnSpc>
                <a:spcPct val="90000"/>
              </a:lnSpc>
            </a:pPr>
            <a:r>
              <a:rPr lang="en-US" sz="1100" b="1" dirty="0"/>
              <a:t>	1.	</a:t>
            </a:r>
            <a:r>
              <a:rPr lang="en-US" sz="1100" dirty="0"/>
              <a:t>If multiple LSPs are to be determined, calculate LSPs one at a time, beginning with the highest priority LSP. Among LSPs of equal priority, CSPF starts with those that have the highest capacity requirement.</a:t>
            </a:r>
          </a:p>
          <a:p>
            <a:pPr>
              <a:lnSpc>
                <a:spcPct val="90000"/>
              </a:lnSpc>
            </a:pPr>
            <a:r>
              <a:rPr lang="en-US" sz="1100" b="1" dirty="0"/>
              <a:t>	2.	</a:t>
            </a:r>
            <a:r>
              <a:rPr lang="en-US" sz="1100" dirty="0"/>
              <a:t>Prune the TE database of all the links that do not have sufficient reservable capacity. If the LSP configuration includes the include statement, prune all links that do not share any included colors. If the LSP configuration includes the exclude statement, prune all links that contain excluded colors and do not contain a color.</a:t>
            </a:r>
          </a:p>
          <a:p>
            <a:pPr>
              <a:lnSpc>
                <a:spcPct val="90000"/>
              </a:lnSpc>
            </a:pPr>
            <a:r>
              <a:rPr lang="en-US" sz="1100" dirty="0"/>
              <a:t>	</a:t>
            </a:r>
            <a:r>
              <a:rPr lang="en-US" sz="1100" b="1" dirty="0"/>
              <a:t>3.	</a:t>
            </a:r>
            <a:r>
              <a:rPr lang="en-US" sz="1100" dirty="0"/>
              <a:t>Find the shortest path towards the LSP's egress router, taking into account explicit-path constraints. For example, if the path must pass through Router A, two separate SPFs are computed, one from the ingress router to Router A, the other from Router A to the egress router.</a:t>
            </a:r>
          </a:p>
          <a:p>
            <a:pPr>
              <a:lnSpc>
                <a:spcPct val="90000"/>
              </a:lnSpc>
            </a:pPr>
            <a:r>
              <a:rPr lang="en-US" sz="1100" b="1" dirty="0"/>
              <a:t>	4.	</a:t>
            </a:r>
            <a:r>
              <a:rPr lang="en-US" sz="1100" dirty="0"/>
              <a:t>If several equal-cost paths remain, select the one with the fewest number of hops.</a:t>
            </a:r>
          </a:p>
          <a:p>
            <a:pPr>
              <a:lnSpc>
                <a:spcPct val="90000"/>
              </a:lnSpc>
            </a:pPr>
            <a:r>
              <a:rPr lang="en-US" sz="1100" b="1" dirty="0"/>
              <a:t>	5.	</a:t>
            </a:r>
            <a:r>
              <a:rPr lang="en-US" sz="1100" dirty="0"/>
              <a:t>If several equal-cost paths remain, apply the CSPF load-balancing rule configured on the LSP.</a:t>
            </a:r>
          </a:p>
          <a:p>
            <a:pPr>
              <a:lnSpc>
                <a:spcPct val="90000"/>
              </a:lnSpc>
            </a:pPr>
            <a:endParaRPr lang="en-US" sz="1100" dirty="0"/>
          </a:p>
        </p:txBody>
      </p:sp>
      <p:sp>
        <p:nvSpPr>
          <p:cNvPr id="74756" name="Slide Number Placeholder 3"/>
          <p:cNvSpPr>
            <a:spLocks noGrp="1"/>
          </p:cNvSpPr>
          <p:nvPr>
            <p:ph type="sldNum" sz="quarter" idx="5"/>
          </p:nvPr>
        </p:nvSpPr>
        <p:spPr>
          <a:noFill/>
        </p:spPr>
        <p:txBody>
          <a:bodyPr/>
          <a:lstStyle/>
          <a:p>
            <a:fld id="{2F28BBB0-871A-4545-B622-18D0292A86F7}" type="slidenum">
              <a:rPr lang="en-US"/>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a:lnSpc>
                <a:spcPct val="90000"/>
              </a:lnSpc>
            </a:pPr>
            <a:r>
              <a:rPr lang="en-US" sz="1000" b="1" dirty="0"/>
              <a:t>RSVP-TE</a:t>
            </a:r>
          </a:p>
          <a:p>
            <a:pPr>
              <a:lnSpc>
                <a:spcPct val="90000"/>
              </a:lnSpc>
            </a:pPr>
            <a:r>
              <a:rPr lang="en-US" sz="1000" dirty="0"/>
              <a:t>Early in the MPLS standardization process, it became clear that a protocol was needed that would enable providers to set up LSPs that took into account QoS and traffic engineering parameters. Development of this type of signaling protocol proceeded on two different tracks:</a:t>
            </a:r>
          </a:p>
          <a:p>
            <a:pPr>
              <a:lnSpc>
                <a:spcPct val="90000"/>
              </a:lnSpc>
            </a:pPr>
            <a:r>
              <a:rPr lang="en-US" sz="1000" dirty="0"/>
              <a:t> </a:t>
            </a:r>
          </a:p>
          <a:p>
            <a:pPr>
              <a:lnSpc>
                <a:spcPct val="90000"/>
              </a:lnSpc>
            </a:pPr>
            <a:r>
              <a:rPr lang="en-US" sz="1000" dirty="0"/>
              <a:t>Extensions to RSVP for setting up MPLS tunnels, known as RSVP-TE [RFC3209]</a:t>
            </a:r>
          </a:p>
          <a:p>
            <a:pPr>
              <a:lnSpc>
                <a:spcPct val="90000"/>
              </a:lnSpc>
            </a:pPr>
            <a:r>
              <a:rPr lang="en-US" sz="1000" dirty="0"/>
              <a:t>Extensions to LDP for setting constraint based LSPs [RFC3212]</a:t>
            </a:r>
          </a:p>
          <a:p>
            <a:pPr>
              <a:lnSpc>
                <a:spcPct val="90000"/>
              </a:lnSpc>
            </a:pPr>
            <a:r>
              <a:rPr lang="en-US" sz="1000" dirty="0"/>
              <a:t> </a:t>
            </a:r>
          </a:p>
          <a:p>
            <a:pPr>
              <a:lnSpc>
                <a:spcPct val="90000"/>
              </a:lnSpc>
            </a:pPr>
            <a:r>
              <a:rPr lang="en-US" sz="1000" dirty="0"/>
              <a:t>	The motivation for the choice of protocol in both cases was straightforward.  Extending RSVP-TE to do in an MPLS environment what it already was doing (handling QoS information and reserving resources) in an IP environment is comprehensible; you only have to add the label distribution capability. Extending a native MPLS protocol like LDP, which was designed to do label distribution, to handle some extra TLVs with QoS information is also not revolutionary. Ultimately, the MPLS working group announced, in RFC 3468, that RSVP-TE is the preferred solution.</a:t>
            </a:r>
          </a:p>
          <a:p>
            <a:pPr>
              <a:lnSpc>
                <a:spcPct val="90000"/>
              </a:lnSpc>
            </a:pPr>
            <a:r>
              <a:rPr lang="en-US" sz="1000" dirty="0"/>
              <a:t>	In general terms, RSVP-TE operates by associating an MPLS label with an RSVP flow. RSVP is used to reserve resources and to define an explicit router for an LSP tunnel. Stallings DCC9e Figure 21.11 illustrates the basic operation of RSVP-TE. An ingress node uses the RSVP PATH message to request an LSP to be defined along an explicit route. The PATH message includes a label request object and an explicit route object (ERO). The ERO defines the explicit route to be followed by the LSP.</a:t>
            </a:r>
          </a:p>
          <a:p>
            <a:pPr>
              <a:lnSpc>
                <a:spcPct val="90000"/>
              </a:lnSpc>
            </a:pPr>
            <a:r>
              <a:rPr lang="en-US" sz="1000" dirty="0"/>
              <a:t>	The destination node of a label-switched path responds to a LABEL_REQUEST by including a LABEL object in its response RSVP Resv message. The LABEL object is inserted in the filter spec list immediately following the filter spec to which it pertains. The Resv message is sent back upstream towards the sender, following the path state created by the Path message, in reverse order. </a:t>
            </a:r>
          </a:p>
        </p:txBody>
      </p:sp>
      <p:sp>
        <p:nvSpPr>
          <p:cNvPr id="75780" name="Slide Number Placeholder 3"/>
          <p:cNvSpPr>
            <a:spLocks noGrp="1"/>
          </p:cNvSpPr>
          <p:nvPr>
            <p:ph type="sldNum" sz="quarter" idx="5"/>
          </p:nvPr>
        </p:nvSpPr>
        <p:spPr>
          <a:noFill/>
        </p:spPr>
        <p:txBody>
          <a:bodyPr/>
          <a:lstStyle/>
          <a:p>
            <a:fld id="{DD397D14-D52E-5740-91C2-94EAEC7DB428}" type="slidenum">
              <a:rPr lang="en-US"/>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dirty="0"/>
              <a:t>A virtual private network (VPN) is a private network that is configured within a public network (a carrier's network or the Internet) in order to take advantage of the economies of scale and management facilities of large networks. VPNs are widely used by enterprises to create wide area networks (WANs) that span large geographic areas, to provide site-to-site connections to branch offices, and to allow mobile users to dial up their company LANs. From the point of view of the provider, the pubic network facility is shared by many customers, with the traffic of each customer segregated from other traffic. Traffic designated as VPN traffic can only go from a VPN source to a destination in the same VPN. It is often the case that encryption and authentication facilities are provided for the VPN.</a:t>
            </a:r>
          </a:p>
          <a:p>
            <a:r>
              <a:rPr lang="en-US" dirty="0"/>
              <a:t>	The subject of VPNs, even when limited to MPLS-enabled VPNs, is extraordinarily complex. In this section, we provide a brief overview of two of the most common approaches to VPN implementation using MPLS: the layer 2 VPNs (L2VPN) and the layer 3 VPN (L3VPN).</a:t>
            </a:r>
          </a:p>
          <a:p>
            <a:r>
              <a:rPr lang="en-US" dirty="0"/>
              <a:t>	</a:t>
            </a:r>
          </a:p>
        </p:txBody>
      </p:sp>
      <p:sp>
        <p:nvSpPr>
          <p:cNvPr id="76804" name="Slide Number Placeholder 3"/>
          <p:cNvSpPr>
            <a:spLocks noGrp="1"/>
          </p:cNvSpPr>
          <p:nvPr>
            <p:ph type="sldNum" sz="quarter" idx="5"/>
          </p:nvPr>
        </p:nvSpPr>
        <p:spPr>
          <a:noFill/>
        </p:spPr>
        <p:txBody>
          <a:bodyPr/>
          <a:lstStyle/>
          <a:p>
            <a:fld id="{F6E1B5E8-28D5-EB44-BFAB-66697F45BC67}" type="slidenum">
              <a:rPr lang="en-US"/>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dirty="0"/>
              <a:t>Stallings DCC9e Table 21.2, based on RFC 4026 (</a:t>
            </a:r>
            <a:r>
              <a:rPr lang="en-US" i="1" dirty="0"/>
              <a:t>Provider Provisioned Virtual Private Network Terminology</a:t>
            </a:r>
            <a:r>
              <a:rPr lang="en-US" dirty="0"/>
              <a:t>), defines key VPN terms used in our discussion</a:t>
            </a:r>
          </a:p>
          <a:p>
            <a:endParaRPr lang="en-US" dirty="0"/>
          </a:p>
        </p:txBody>
      </p:sp>
      <p:sp>
        <p:nvSpPr>
          <p:cNvPr id="77828" name="Slide Number Placeholder 3"/>
          <p:cNvSpPr>
            <a:spLocks noGrp="1"/>
          </p:cNvSpPr>
          <p:nvPr>
            <p:ph type="sldNum" sz="quarter" idx="5"/>
          </p:nvPr>
        </p:nvSpPr>
        <p:spPr>
          <a:noFill/>
        </p:spPr>
        <p:txBody>
          <a:bodyPr/>
          <a:lstStyle/>
          <a:p>
            <a:fld id="{69FE68E3-67F2-BB4F-BB20-D33A5E84D2D8}" type="slidenum">
              <a:rPr lang="en-US"/>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a:lnSpc>
                <a:spcPct val="80000"/>
              </a:lnSpc>
            </a:pPr>
            <a:r>
              <a:rPr lang="en-US" sz="900" b="1" dirty="0"/>
              <a:t>Layer 2 Virtual Private Network</a:t>
            </a:r>
          </a:p>
          <a:p>
            <a:pPr>
              <a:lnSpc>
                <a:spcPct val="80000"/>
              </a:lnSpc>
            </a:pPr>
            <a:r>
              <a:rPr lang="en-US" sz="900" dirty="0"/>
              <a:t>With a layer 2 VPN, there is mutual transparency between the customer network and the provider network. In effect, the customer requests a mesh of unicast LSPs among customer switches that attach to the provider network. Each LSP is viewed as a layer 2 circuit by the customer. In a L2VPN, the provider's equipment forwards customer data based on information in the Layer 2 headers, such as an Ethernet MAC address, an ATM virtual channel identifier, or a frame relay data link connection identifier.</a:t>
            </a:r>
          </a:p>
          <a:p>
            <a:pPr>
              <a:lnSpc>
                <a:spcPct val="80000"/>
              </a:lnSpc>
            </a:pPr>
            <a:endParaRPr lang="en-US" sz="900" dirty="0"/>
          </a:p>
          <a:p>
            <a:pPr>
              <a:lnSpc>
                <a:spcPct val="80000"/>
              </a:lnSpc>
            </a:pPr>
            <a:r>
              <a:rPr lang="en-US" sz="900" dirty="0"/>
              <a:t>Stallings DCC9e Figure 21.12 depicts key elements in a L2VPN. Customers connect to the provider by means of a layer 2 device, such as an Ethernet switch, or a frame relay or ATM node; the customer device that connects to the MPLS network is generally referred to as a customer edge (CE) device. The MPLS edge router is referred to as a provider edge (PE) device. The link between the CE and the PE operates at the link layer (e.g., Ethernet), and is referred to as an attachment circuit. The MPLS network then sets up an LSP that acts as a tunnel between two edge routers (i.e., two PEs) that attach to two networks of the same enterprise. This tunnel can carry multiple virtual channels (VCs) using label stacking.</a:t>
            </a:r>
          </a:p>
          <a:p>
            <a:pPr>
              <a:lnSpc>
                <a:spcPct val="80000"/>
              </a:lnSpc>
            </a:pPr>
            <a:r>
              <a:rPr lang="en-US" sz="900" dirty="0"/>
              <a:t>	When a link-layer frame arrives at the PE from the CE, the PE creates an MPLS packet. The PE pushes a label that corresponds to the VC assigned to this frame. Then the PE pushes a second label onto the label stack for this packet that corresponds to the tunnel between the source and destination PE for this VC. The packet is then routed across the LSP associated with this tunnel, using the top label for label switched routing. At the destination edge, the destination PE pops the tunnel label and examines the VC label. This tells the PE how to construct a link layer frame to deliver the payload across to the destination CE.</a:t>
            </a:r>
          </a:p>
          <a:p>
            <a:pPr>
              <a:lnSpc>
                <a:spcPct val="80000"/>
              </a:lnSpc>
            </a:pPr>
            <a:r>
              <a:rPr lang="en-US" sz="900" dirty="0"/>
              <a:t>	If the payload of the MPLS packet is, for example, an ATM AAL5 PDU, the VC label will generally correspond to a particular ATM VC at PE2. That is, PE2 needs to be able to infer from the VC label the outgoing interface and the VPI/VCI (Virtual Path Identifier/Virtual Circuit Identifier) value for the AAL5 PDU.  If the payload is a Frame Relay PDU, then PE2 needs to be able to infer from the VC label the outgoing interface and the DLCI (Data Link Connection Identifier) value. If the payload is an Ethernet frame, then PE2 needs to be able to infer from the VC label the outgoing interface, and perhaps the VLAN identifier. This process is unidirectional, and will be repeated independently for bidirectional operation.</a:t>
            </a:r>
          </a:p>
          <a:p>
            <a:pPr>
              <a:lnSpc>
                <a:spcPct val="80000"/>
              </a:lnSpc>
            </a:pPr>
            <a:r>
              <a:rPr lang="en-US" sz="900" dirty="0"/>
              <a:t>	The virtual circuits in the tunnel can all belong to a single enterprise, or it is possible for a single tunnel to manage virtual circuits from multiple enterprises. In any case, from the point of view of the customer, a virtual circuit is a dedicated link-layer point-to-point channel. If multiple VCs connect a PE to a CE this is logically the multiplexing of multiple link-layer channels between the customer and the provider.</a:t>
            </a:r>
          </a:p>
          <a:p>
            <a:pPr>
              <a:lnSpc>
                <a:spcPct val="80000"/>
              </a:lnSpc>
            </a:pPr>
            <a:endParaRPr lang="en-US" sz="900" dirty="0"/>
          </a:p>
          <a:p>
            <a:pPr>
              <a:lnSpc>
                <a:spcPct val="80000"/>
              </a:lnSpc>
            </a:pPr>
            <a:endParaRPr lang="en-US" sz="900" dirty="0"/>
          </a:p>
        </p:txBody>
      </p:sp>
      <p:sp>
        <p:nvSpPr>
          <p:cNvPr id="78852" name="Slide Number Placeholder 3"/>
          <p:cNvSpPr>
            <a:spLocks noGrp="1"/>
          </p:cNvSpPr>
          <p:nvPr>
            <p:ph type="sldNum" sz="quarter" idx="5"/>
          </p:nvPr>
        </p:nvSpPr>
        <p:spPr>
          <a:noFill/>
        </p:spPr>
        <p:txBody>
          <a:bodyPr/>
          <a:lstStyle/>
          <a:p>
            <a:fld id="{10FB0D17-4622-2347-BE6A-56F805E7416C}" type="slidenum">
              <a:rPr lang="en-US"/>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b="1" dirty="0"/>
              <a:t>Layer 3 Virtual Private Network</a:t>
            </a:r>
          </a:p>
          <a:p>
            <a:r>
              <a:rPr lang="en-US" dirty="0"/>
              <a:t>Whereas L2VPNs are constructed based on link level addresses (e.g., MAC addresses), L3VPNs are based on VPN routes between CEs based on IP addresses. As with an L2VPN, an MPLS-based L3VPN typically uses a stack of two labels. The inner label identifies a specific VPN instance; the outer label identifies a tunnel or route through the MPLS provider network. The tunnel label is associated with an LSP and is used for label swapping and forwarding. At the egress PE, the tunnel label is stripped off and the VPN label is used to direct the packet to the proper CE and to the proper logical flow at that CE.</a:t>
            </a:r>
          </a:p>
          <a:p>
            <a:r>
              <a:rPr lang="en-US" dirty="0"/>
              <a:t>	For a L3VPN, the CE implements IP and is thus a router, such as is illustrated in Figure 21.1. The CE routers advertise their networks to the provider. The provider network can then use an enhanced version of BGP to establish VPNs between CEs. Inside the provider network, MPLS tools, such as CR-LDP, are used to establish routes between edge PEs supporting a VPN. Thus, the provider's routers participate in the customer's L3 routing function.</a:t>
            </a:r>
          </a:p>
          <a:p>
            <a:endParaRPr lang="en-US" dirty="0"/>
          </a:p>
        </p:txBody>
      </p:sp>
      <p:sp>
        <p:nvSpPr>
          <p:cNvPr id="79876" name="Slide Number Placeholder 3"/>
          <p:cNvSpPr>
            <a:spLocks noGrp="1"/>
          </p:cNvSpPr>
          <p:nvPr>
            <p:ph type="sldNum" sz="quarter" idx="5"/>
          </p:nvPr>
        </p:nvSpPr>
        <p:spPr>
          <a:noFill/>
        </p:spPr>
        <p:txBody>
          <a:bodyPr/>
          <a:lstStyle/>
          <a:p>
            <a:fld id="{ED491D8D-EA32-564A-8244-D02C7A0B82A6}" type="slidenum">
              <a:rPr lang="en-US"/>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E567077-3CE3-AF48-8349-E8CA486120BC}" type="slidenum">
              <a:rPr lang="en-US"/>
              <a:pPr/>
              <a:t>38</a:t>
            </a:fld>
            <a:endParaRPr lang="en-US" dirty="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Stallings DCC9e Chapter21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a:lnSpc>
                <a:spcPct val="80000"/>
              </a:lnSpc>
            </a:pPr>
            <a:r>
              <a:rPr lang="en-US" sz="500" dirty="0"/>
              <a:t>In essence, MPLS is an efficient technique for forwarding and routing packets. MPLS was designed with IP networks in mind, but the technology can be used without IP to construct a network with any link-level protocol, including ATM and frame relay. In an ordinary packet-switching network packet switches must examine various fields within the packet heard to determine destination, route, quality of service (QoS), and any traffic management functions (such as discard or delay) that may be supported. Similarly, in an IP-based network, routers examine a number of fields in the IP header to determine these functions. In an MPLS network, a fixed-length label encapsulates an IP packet or a data link frame. The MPLS label contains all the information needed by an MPLS-enabled router to perform routing, delivery, QoS, and traffic management functions. Unlike IP, MPLS is connection oriented.</a:t>
            </a:r>
          </a:p>
          <a:p>
            <a:pPr>
              <a:lnSpc>
                <a:spcPct val="80000"/>
              </a:lnSpc>
            </a:pPr>
            <a:r>
              <a:rPr lang="en-US" sz="500" dirty="0"/>
              <a:t>	</a:t>
            </a:r>
          </a:p>
        </p:txBody>
      </p:sp>
      <p:sp>
        <p:nvSpPr>
          <p:cNvPr id="46084" name="Slide Number Placeholder 3"/>
          <p:cNvSpPr>
            <a:spLocks noGrp="1"/>
          </p:cNvSpPr>
          <p:nvPr>
            <p:ph type="sldNum" sz="quarter" idx="5"/>
          </p:nvPr>
        </p:nvSpPr>
        <p:spPr>
          <a:noFill/>
        </p:spPr>
        <p:txBody>
          <a:bodyPr/>
          <a:lstStyle/>
          <a:p>
            <a:fld id="{846AC73A-0C26-9B4C-B097-4C60829D97BD}" type="slidenum">
              <a:rPr lang="en-US"/>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a:lnSpc>
                <a:spcPct val="80000"/>
              </a:lnSpc>
            </a:pPr>
            <a:r>
              <a:rPr lang="en-US" sz="600" dirty="0"/>
              <a:t>The IETF MPLS working group is the lead organization in developing MPLS-related specifications and standards. A number other working groups deal with MPLS-related issues. Briefly, the objectives of these groups are:</a:t>
            </a:r>
          </a:p>
          <a:p>
            <a:pPr>
              <a:lnSpc>
                <a:spcPct val="80000"/>
              </a:lnSpc>
            </a:pPr>
            <a:r>
              <a:rPr lang="en-US" sz="600" dirty="0"/>
              <a:t> </a:t>
            </a:r>
          </a:p>
          <a:p>
            <a:pPr>
              <a:lnSpc>
                <a:spcPct val="80000"/>
              </a:lnSpc>
            </a:pPr>
            <a:r>
              <a:rPr lang="en-US" sz="600" b="1" dirty="0"/>
              <a:t>MPLS: </a:t>
            </a:r>
            <a:r>
              <a:rPr lang="en-US" sz="600" dirty="0"/>
              <a:t>Responsible for standardizing a base technology for using label switching and for the implementation of label-switched paths over various packet based link-level technologies, such as Packet-over-SONET, Frame Relay, ATM, and LAN technologies (e.g. all forms of Ethernet, Token Ring, etc.). This includes procedures and protocols for the distribution of labels between routers and encapsulation.</a:t>
            </a:r>
          </a:p>
          <a:p>
            <a:pPr>
              <a:lnSpc>
                <a:spcPct val="80000"/>
              </a:lnSpc>
            </a:pPr>
            <a:r>
              <a:rPr lang="en-US" sz="600" b="1" dirty="0"/>
              <a:t>Common Control and Measurement Plane (CCAMP): </a:t>
            </a:r>
            <a:r>
              <a:rPr lang="en-US" sz="600" dirty="0"/>
              <a:t>responsible for defining a common control plane and a separate common measurement plane for physical path and core tunneling technologies of Internet and telecom service providers (ISPs and SPs), e.g. O-O and O-E-O optical switches, TDM Switches, Ethernet Switches, ATM and Frame Relay switches, IP encapsulation tunneling technologies, and MPLS.</a:t>
            </a:r>
          </a:p>
          <a:p>
            <a:pPr>
              <a:lnSpc>
                <a:spcPct val="80000"/>
              </a:lnSpc>
            </a:pPr>
            <a:r>
              <a:rPr lang="en-US" sz="600" b="1" dirty="0"/>
              <a:t>Layer 2 Virtual Private Networks (l2vpn): </a:t>
            </a:r>
            <a:r>
              <a:rPr lang="en-US" sz="600" dirty="0"/>
              <a:t>Responsible for defining and specifying a limited number of solutions for supporting provider-provisioned Layer-2 Virtual Private Networks (L2VPNs). The objective is to support link layer interfaces, such as ATM and Ethernet, for providing VPNs for an MPLS-enabled IP packet switched network.</a:t>
            </a:r>
          </a:p>
          <a:p>
            <a:pPr>
              <a:lnSpc>
                <a:spcPct val="80000"/>
              </a:lnSpc>
            </a:pPr>
            <a:r>
              <a:rPr lang="en-US" sz="600" b="1" dirty="0"/>
              <a:t>Layer 3 Virtual Private Networks (l3vpn): </a:t>
            </a:r>
            <a:r>
              <a:rPr lang="en-US" sz="600" dirty="0"/>
              <a:t>Responsible for defining and specifying a limited number of solutions for supporting provider-provisioned Layer-3 (routed) Virtual Private Networks (L3VPNs). Standardization includes supporting VPNs for end systems that have an IP interface over an MPLS-enabled IP packet switched network.</a:t>
            </a:r>
          </a:p>
          <a:p>
            <a:pPr>
              <a:lnSpc>
                <a:spcPct val="80000"/>
              </a:lnSpc>
            </a:pPr>
            <a:r>
              <a:rPr lang="en-US" sz="600" b="1" dirty="0"/>
              <a:t>Pseudowire Emulation Edge to Edge (pwe3):</a:t>
            </a:r>
            <a:r>
              <a:rPr lang="en-US" sz="600" dirty="0"/>
              <a:t> Responsible for specifying protocols for pseudowire emulation over an MPLS network. A pseudowire emulates a point-to-point or point-to-multipoint link, and provides a single service that is perceived by its user as an unshared link or circuit of the chosen service.</a:t>
            </a:r>
          </a:p>
          <a:p>
            <a:pPr>
              <a:lnSpc>
                <a:spcPct val="80000"/>
              </a:lnSpc>
            </a:pPr>
            <a:r>
              <a:rPr lang="en-US" sz="600" b="1" dirty="0"/>
              <a:t>Path Computation Element (PCE):</a:t>
            </a:r>
            <a:r>
              <a:rPr lang="en-US" sz="600" dirty="0"/>
              <a:t> Focuses on the architecture and techniques for constraint-based path computation.</a:t>
            </a:r>
          </a:p>
          <a:p>
            <a:pPr>
              <a:lnSpc>
                <a:spcPct val="80000"/>
              </a:lnSpc>
            </a:pPr>
            <a:r>
              <a:rPr lang="en-US" sz="600" dirty="0"/>
              <a:t> </a:t>
            </a:r>
          </a:p>
          <a:p>
            <a:pPr>
              <a:lnSpc>
                <a:spcPct val="80000"/>
              </a:lnSpc>
            </a:pPr>
            <a:r>
              <a:rPr lang="en-US" sz="600" dirty="0"/>
              <a:t>	The magnitude of this effort suggests the importance, indeed the coming dominance, of MPLS. A 2009 survey found that 84% of companies are now using MPLS for their wide area networks [REED09]. MPLS is deployed in almost every major IP network. [MARS09] lists the following reasons for the dramatic growth in MPLS acceptance.</a:t>
            </a:r>
          </a:p>
          <a:p>
            <a:pPr>
              <a:lnSpc>
                <a:spcPct val="80000"/>
              </a:lnSpc>
            </a:pPr>
            <a:r>
              <a:rPr lang="en-US" sz="600" dirty="0"/>
              <a:t> </a:t>
            </a:r>
          </a:p>
          <a:p>
            <a:pPr>
              <a:lnSpc>
                <a:spcPct val="80000"/>
              </a:lnSpc>
            </a:pPr>
            <a:r>
              <a:rPr lang="en-US" sz="600" dirty="0"/>
              <a:t>	</a:t>
            </a:r>
            <a:r>
              <a:rPr lang="en-US" sz="600" b="1" dirty="0"/>
              <a:t>1.	</a:t>
            </a:r>
            <a:r>
              <a:rPr lang="en-US" sz="600" dirty="0"/>
              <a:t>MPLS embraced IP. In the early 1990s, the telecom industry was pinning their hopes on ATM as the network backbone technology of the future, and made substantial investment. But as Internet usage exploded, carriers needed to refocus their efforts. At the same time, IETF was looking for ways to make circuit-oriented ATM technology run over IP. The result was the MPLS effort, which was quickly adopted by ATM proponents.</a:t>
            </a:r>
          </a:p>
          <a:p>
            <a:pPr>
              <a:lnSpc>
                <a:spcPct val="80000"/>
              </a:lnSpc>
            </a:pPr>
            <a:r>
              <a:rPr lang="en-US" sz="600" dirty="0"/>
              <a:t>	</a:t>
            </a:r>
            <a:r>
              <a:rPr lang="en-US" sz="600" b="1" dirty="0"/>
              <a:t>2.	</a:t>
            </a:r>
            <a:r>
              <a:rPr lang="en-US" sz="600" dirty="0"/>
              <a:t>MPLS has built-in flexibility in several ways. MPLS separates out a control component, which enables various applications to directly manipulate label bindings, and a forwarding component, which uses a simple label-swapping paradigm. Also, MPLS allows labels to be stacked, enabling multiple control planes to act on a packet. </a:t>
            </a:r>
          </a:p>
          <a:p>
            <a:pPr>
              <a:lnSpc>
                <a:spcPct val="80000"/>
              </a:lnSpc>
            </a:pPr>
            <a:r>
              <a:rPr lang="en-US" sz="600" dirty="0"/>
              <a:t>	</a:t>
            </a:r>
            <a:r>
              <a:rPr lang="en-US" sz="600" b="1" dirty="0"/>
              <a:t>3.	</a:t>
            </a:r>
            <a:r>
              <a:rPr lang="en-US" sz="600" dirty="0"/>
              <a:t>MPLS is protocol neutral. MPLS is designed to work in a multiple protocol environment. This enables MPLS to work with ATM, frame relay, SONET, or Ethernet at the core.</a:t>
            </a:r>
          </a:p>
          <a:p>
            <a:pPr>
              <a:lnSpc>
                <a:spcPct val="80000"/>
              </a:lnSpc>
            </a:pPr>
            <a:r>
              <a:rPr lang="en-US" sz="600" dirty="0"/>
              <a:t>	</a:t>
            </a:r>
            <a:r>
              <a:rPr lang="en-US" sz="600" b="1" dirty="0"/>
              <a:t>4.	</a:t>
            </a:r>
            <a:r>
              <a:rPr lang="en-US" sz="600" dirty="0"/>
              <a:t>MPLS is pragmatic. The architecture created only two new protocols: Label Distribution Protocol and Link Management Protocol. Everything else incorporates or adapts existing protocols.</a:t>
            </a:r>
          </a:p>
          <a:p>
            <a:pPr>
              <a:lnSpc>
                <a:spcPct val="80000"/>
              </a:lnSpc>
            </a:pPr>
            <a:r>
              <a:rPr lang="en-US" sz="600" dirty="0"/>
              <a:t>	</a:t>
            </a:r>
            <a:r>
              <a:rPr lang="en-US" sz="600" b="1" dirty="0"/>
              <a:t>5.	</a:t>
            </a:r>
            <a:r>
              <a:rPr lang="en-US" sz="600" dirty="0"/>
              <a:t>MPLS is adaptable. MPLS has evolved over time to support new applications and services, including layer 2 and layer 3 virtual private networks (VPNs), Ethernet services, and traffic engineering.</a:t>
            </a:r>
          </a:p>
          <a:p>
            <a:pPr>
              <a:lnSpc>
                <a:spcPct val="80000"/>
              </a:lnSpc>
            </a:pPr>
            <a:r>
              <a:rPr lang="en-US" sz="600" dirty="0"/>
              <a:t>	</a:t>
            </a:r>
            <a:r>
              <a:rPr lang="en-US" sz="600" b="1" dirty="0"/>
              <a:t>6.	</a:t>
            </a:r>
            <a:r>
              <a:rPr lang="en-US" sz="600" dirty="0"/>
              <a:t>MPLS supports metrics. MPLS allows carriers to collect a wide variety of statistics that can be used for network traffic trend analysis and planning. With MPLS, it’s possible to measure traffic volume, latency and delay between two routers. Carriers also can measure traffic between hubs, metropolitan areas, and regions.</a:t>
            </a:r>
          </a:p>
          <a:p>
            <a:pPr>
              <a:lnSpc>
                <a:spcPct val="80000"/>
              </a:lnSpc>
            </a:pPr>
            <a:r>
              <a:rPr lang="en-US" sz="600" dirty="0"/>
              <a:t>	</a:t>
            </a:r>
            <a:r>
              <a:rPr lang="en-US" sz="600" b="1" dirty="0"/>
              <a:t>7.	</a:t>
            </a:r>
            <a:r>
              <a:rPr lang="en-US" sz="600" dirty="0"/>
              <a:t>MPLS scales. For example, Verizon uses MPLS for several global networks including its public and private IP networks. Verizon’s Public IP network spans 410 points of presence on six continents and spans more than 150 countries.</a:t>
            </a:r>
          </a:p>
          <a:p>
            <a:pPr>
              <a:lnSpc>
                <a:spcPct val="80000"/>
              </a:lnSpc>
            </a:pPr>
            <a:r>
              <a:rPr lang="en-US" sz="600" dirty="0"/>
              <a:t> </a:t>
            </a:r>
          </a:p>
          <a:p>
            <a:pPr>
              <a:lnSpc>
                <a:spcPct val="80000"/>
              </a:lnSpc>
            </a:pPr>
            <a:r>
              <a:rPr lang="en-US" sz="600" dirty="0"/>
              <a:t>	It is clear that MPLS will permeate virtually all areas of networking. Hence the need for students to gain a basic understanding of its technology and protocols.</a:t>
            </a:r>
          </a:p>
          <a:p>
            <a:pPr>
              <a:lnSpc>
                <a:spcPct val="80000"/>
              </a:lnSpc>
            </a:pPr>
            <a:endParaRPr lang="en-US" sz="600" dirty="0"/>
          </a:p>
        </p:txBody>
      </p:sp>
      <p:sp>
        <p:nvSpPr>
          <p:cNvPr id="47108" name="Slide Number Placeholder 3"/>
          <p:cNvSpPr>
            <a:spLocks noGrp="1"/>
          </p:cNvSpPr>
          <p:nvPr>
            <p:ph type="sldNum" sz="quarter" idx="5"/>
          </p:nvPr>
        </p:nvSpPr>
        <p:spPr>
          <a:noFill/>
        </p:spPr>
        <p:txBody>
          <a:bodyPr/>
          <a:lstStyle/>
          <a:p>
            <a:fld id="{8048EE98-65D5-1547-AD40-EC71AF960242}" type="slidenum">
              <a:rPr lang="en-US"/>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a:t>The roots of MPLS go back to a number of efforts in the mid-1990s to provide a comprehensive set of QoS and traffic engineering capabilities in IP-based networks. The first such effort to reach the marketplace was IP switching, developed by Ipsilon. To compete with this offering, numerous other companies announced their own products, notably Cisco Systems (tag switching), IBM (aggregate route-based IP switching), and Cascade (IP navigator). The goal of all these products was to improve the throughput and delay performance of IP, and all took the same basic approach: Use a standard routing protocol such as OSPF to define paths between endpoints and assign packets to these paths as they enter the network.</a:t>
            </a:r>
          </a:p>
          <a:p>
            <a:r>
              <a:rPr lang="en-US" dirty="0"/>
              <a:t>	In response to these proprietary initiatives, the IETF set up the MPLS working group in 1997 to develop a common, standardized approach. The working group issued its first set of Proposed Standards in 2001. The key specification is RFC 3031. MPLS reduces the amount of per-packet processing required at each router in an IP-based network, enhancing router performance even more. More significantly, MPLS provides significant new capabilities in four areas that have ensured its popularity: QoS support, traffic engineering, virtual private networks, and multiprotocol support. Before turning to the details of MPLS, we briefly examine each of these.</a:t>
            </a:r>
          </a:p>
          <a:p>
            <a:endParaRPr lang="en-US" dirty="0"/>
          </a:p>
        </p:txBody>
      </p:sp>
      <p:sp>
        <p:nvSpPr>
          <p:cNvPr id="48132" name="Slide Number Placeholder 3"/>
          <p:cNvSpPr>
            <a:spLocks noGrp="1"/>
          </p:cNvSpPr>
          <p:nvPr>
            <p:ph type="sldNum" sz="quarter" idx="5"/>
          </p:nvPr>
        </p:nvSpPr>
        <p:spPr>
          <a:noFill/>
        </p:spPr>
        <p:txBody>
          <a:bodyPr/>
          <a:lstStyle/>
          <a:p>
            <a:fld id="{39353B74-D96A-5D4B-B23F-49F01EB2BD22}" type="slidenum">
              <a:rPr lang="en-US"/>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a:lnSpc>
                <a:spcPct val="90000"/>
              </a:lnSpc>
            </a:pPr>
            <a:r>
              <a:rPr lang="en-US" sz="1100" b="1" dirty="0"/>
              <a:t>Connection-Oriented QoS Support</a:t>
            </a:r>
          </a:p>
          <a:p>
            <a:pPr>
              <a:lnSpc>
                <a:spcPct val="90000"/>
              </a:lnSpc>
            </a:pPr>
            <a:r>
              <a:rPr lang="en-US" sz="1100" dirty="0"/>
              <a:t>Network managers and users require increasingly sophisticated QoS support for a number of reasons. [SIKE00] lists the following key requirements:</a:t>
            </a:r>
          </a:p>
          <a:p>
            <a:pPr>
              <a:lnSpc>
                <a:spcPct val="90000"/>
              </a:lnSpc>
            </a:pPr>
            <a:r>
              <a:rPr lang="en-US" sz="1100" dirty="0"/>
              <a:t> </a:t>
            </a:r>
          </a:p>
          <a:p>
            <a:pPr>
              <a:lnSpc>
                <a:spcPct val="90000"/>
              </a:lnSpc>
            </a:pPr>
            <a:r>
              <a:rPr lang="en-US" sz="1100" dirty="0"/>
              <a:t>Guarantee a fixed amount of capacity for specific applications, such as audio/video conference.</a:t>
            </a:r>
          </a:p>
          <a:p>
            <a:pPr>
              <a:lnSpc>
                <a:spcPct val="90000"/>
              </a:lnSpc>
            </a:pPr>
            <a:r>
              <a:rPr lang="en-US" sz="1100" dirty="0"/>
              <a:t>Control latency and jitter and ensure capacity for voice.</a:t>
            </a:r>
          </a:p>
          <a:p>
            <a:pPr>
              <a:lnSpc>
                <a:spcPct val="90000"/>
              </a:lnSpc>
            </a:pPr>
            <a:r>
              <a:rPr lang="en-US" sz="1100" dirty="0"/>
              <a:t>Provide very specific, guaranteed, and quantifiable service level agreements, or traffic contracts.</a:t>
            </a:r>
          </a:p>
          <a:p>
            <a:pPr>
              <a:lnSpc>
                <a:spcPct val="90000"/>
              </a:lnSpc>
            </a:pPr>
            <a:r>
              <a:rPr lang="en-US" sz="1100" dirty="0"/>
              <a:t>Configure varying degrees of QoS for multiple network customers.</a:t>
            </a:r>
          </a:p>
          <a:p>
            <a:pPr>
              <a:lnSpc>
                <a:spcPct val="90000"/>
              </a:lnSpc>
            </a:pPr>
            <a:r>
              <a:rPr lang="en-US" sz="1100" dirty="0"/>
              <a:t> </a:t>
            </a:r>
          </a:p>
          <a:p>
            <a:pPr>
              <a:lnSpc>
                <a:spcPct val="90000"/>
              </a:lnSpc>
            </a:pPr>
            <a:r>
              <a:rPr lang="en-US" sz="1100" dirty="0"/>
              <a:t>	A connectionless network, such as in IP-based internet, cannot provide truly firm QoS commitments. A differentiated service (DS) framework works in only a general way and upon aggregates of traffic from a number of sources. An IS framework, using RSVP, has some of the flavor of a connection-oriented approach but is nevertheless limited in terms of its flexibility and scalability. For services such as voice and video that require a network with high predictability, the DS and IS approaches, by themselves, may prove inadequate on a heavily loaded network. By contrast, a connection-oriented network, as we have seen, has powerful traffic management and QoS capabilities. MPLS imposes a connection-oriented framework on an IP-based internet and thus provides the foundation for sophisticated and reliable QoS traffic contracts.</a:t>
            </a:r>
          </a:p>
          <a:p>
            <a:pPr>
              <a:lnSpc>
                <a:spcPct val="90000"/>
              </a:lnSpc>
            </a:pPr>
            <a:r>
              <a:rPr lang="en-US" sz="1100" dirty="0"/>
              <a:t> </a:t>
            </a:r>
          </a:p>
          <a:p>
            <a:pPr>
              <a:lnSpc>
                <a:spcPct val="90000"/>
              </a:lnSpc>
            </a:pPr>
            <a:endParaRPr lang="en-US" sz="1100" dirty="0"/>
          </a:p>
        </p:txBody>
      </p:sp>
      <p:sp>
        <p:nvSpPr>
          <p:cNvPr id="49156" name="Slide Number Placeholder 3"/>
          <p:cNvSpPr>
            <a:spLocks noGrp="1"/>
          </p:cNvSpPr>
          <p:nvPr>
            <p:ph type="sldNum" sz="quarter" idx="5"/>
          </p:nvPr>
        </p:nvSpPr>
        <p:spPr>
          <a:noFill/>
        </p:spPr>
        <p:txBody>
          <a:bodyPr/>
          <a:lstStyle/>
          <a:p>
            <a:fld id="{06E418C5-C8F8-DB4D-BFFB-743C73673CD7}"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z="1100" b="1" dirty="0"/>
              <a:t>Traffic Engineering</a:t>
            </a:r>
          </a:p>
          <a:p>
            <a:r>
              <a:rPr lang="en-US" sz="1100" dirty="0"/>
              <a:t>MPLS makes it easy to commit network resources in such a way as to balance the load in the face of a given demand and to commit to differential levels of support to meet various user traffic requirements. The ability to define routes dynamically, plan resource commitments on the basis of known demand, and optimize network utilization is referred to as </a:t>
            </a:r>
            <a:r>
              <a:rPr lang="en-US" sz="1100" b="1" dirty="0"/>
              <a:t>traffic engineering</a:t>
            </a:r>
            <a:r>
              <a:rPr lang="en-US" sz="1100" dirty="0"/>
              <a:t>. Prior to the advent of MPLS, the one networking technology that provided strong traffic engineering capabilities was ATM.</a:t>
            </a:r>
          </a:p>
          <a:p>
            <a:r>
              <a:rPr lang="en-US" sz="1100" dirty="0"/>
              <a:t>	With the basic IP mechanism, there is a primitive form of automated traffic engineering. Specifically, routing protocols such as OSPF enable routers to dynamically change the route to a given destination on a packet-by-packet basis to try to balance load. But such dynamic routing reacts in a very simple manner to congestion and does not provide a way to support QoS. All traffic between two endpoints follows the same route, which may be changed when congestion occurs. MPLS, on the other hand, is aware of not just individual packets but flows of packets in which each flow has certain QoS requirements and a predictable traffic demand. With MPLS, it is possible to set up routes on the basis of these individual flows, with two different flows between the same endpoints perhaps following different routers. Further, when congestion threatens, MPLS paths can be rerouted intelligently. That is, instead of simply changing the route on a packet-by-packet basis, with MPLS, the routes are changed on a flow-by-flow basis, taking advantage of the known traffic demands of each flow. Effective use of traffic engineering can substantially increase usable network capacity.</a:t>
            </a:r>
          </a:p>
        </p:txBody>
      </p:sp>
      <p:sp>
        <p:nvSpPr>
          <p:cNvPr id="50180" name="Slide Number Placeholder 3"/>
          <p:cNvSpPr>
            <a:spLocks noGrp="1"/>
          </p:cNvSpPr>
          <p:nvPr>
            <p:ph type="sldNum" sz="quarter" idx="5"/>
          </p:nvPr>
        </p:nvSpPr>
        <p:spPr>
          <a:noFill/>
        </p:spPr>
        <p:txBody>
          <a:bodyPr/>
          <a:lstStyle/>
          <a:p>
            <a:fld id="{AA934403-AB28-FE45-AF54-A2B92EDEEB0D}" type="slidenum">
              <a:rPr lang="en-US"/>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sz="1100" b="1" dirty="0"/>
              <a:t>Virtual Private Network (VPN) Support</a:t>
            </a:r>
          </a:p>
          <a:p>
            <a:r>
              <a:rPr lang="en-US" sz="1100" dirty="0"/>
              <a:t>MPLS provides an efficient mechanism for supporting VPNs. With a VPN, the traffic of a given enterprise or group passes transparently through an internet in a way that effectively segregates that traffic from other packets on the internet, proving performance guarantees and security.</a:t>
            </a:r>
          </a:p>
          <a:p>
            <a:r>
              <a:rPr lang="en-US" sz="1100" dirty="0"/>
              <a:t> </a:t>
            </a:r>
          </a:p>
          <a:p>
            <a:r>
              <a:rPr lang="en-US" sz="1100" b="1" dirty="0"/>
              <a:t>Multiprotocol Support</a:t>
            </a:r>
          </a:p>
          <a:p>
            <a:r>
              <a:rPr lang="en-US" sz="1100" dirty="0"/>
              <a:t>MPLS can be used on a number of networking technologies. Our focus in this chapter is on IP-based internets, and this is likely to be the principal area of use. MPLS is an enhancement to the way a connectionless IP-based internet is operated, requiring an upgrade to IP routers to support the MPLS features. MPLS-enabled routers can coexist with ordinary IP routers, facilitating the introduction of evolution to MPLS schemes. MPLS is also designed to work in ATM and frame relay networks. Again, MPLS-enabled ATM switches and MPLS-enabled frame relay switches can be configured to coexist with ordinary switches. Furthermore, MPLS can be used in a pure IP-based internet, a pure ATM network, a pure frame relay network, or an internet that includes two or even all three technologies. This universal nature of MPLS should appeal to users who currently have mixed network technologies and seek ways to optimize resources and expand QoS support.</a:t>
            </a:r>
          </a:p>
          <a:p>
            <a:r>
              <a:rPr lang="en-US" sz="1100" dirty="0"/>
              <a:t>	For the remainder of this discussion, we focus on the use of MPLS in IP-based internets, with brief comments about formatting issues for ATM and frame relay networks. </a:t>
            </a:r>
          </a:p>
        </p:txBody>
      </p:sp>
      <p:sp>
        <p:nvSpPr>
          <p:cNvPr id="51204" name="Slide Number Placeholder 3"/>
          <p:cNvSpPr>
            <a:spLocks noGrp="1"/>
          </p:cNvSpPr>
          <p:nvPr>
            <p:ph type="sldNum" sz="quarter" idx="5"/>
          </p:nvPr>
        </p:nvSpPr>
        <p:spPr>
          <a:noFill/>
        </p:spPr>
        <p:txBody>
          <a:bodyPr/>
          <a:lstStyle/>
          <a:p>
            <a:fld id="{7EC2336B-A202-3947-8EBF-4EB6E2FF99FB}" type="slidenum">
              <a:rPr lang="en-US"/>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9529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9529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F0F9C642-EA8C-9740-AA95-15148AE5DD34}"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6072CA38-7868-1640-9089-445107C2D06E}"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32038D03-0FB2-2C47-8573-94EA41D4B65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44D9D721-C92E-A647-AD55-B40D085AF72B}"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1DAD3E15-78AC-4042-B751-94363379B19C}"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2E362C42-C2A7-5946-B67B-9CB06A0B25A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518034B7-9A54-8143-BD59-6147A751619D}"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EAF0625A-0547-B343-BEAA-BA0F3FB9FA2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8FBDB045-78C9-DF4D-824F-47E19C7EAFE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4781D586-4147-734A-B083-6EA5C89A6B27}"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9E6532C-2724-7C49-93A2-3E8C2686423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942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942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942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942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942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942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42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942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942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942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942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942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942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42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42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942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942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942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42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942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942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942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942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942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942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942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942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5FF20363-9329-004E-883F-D247E3E92E3B}" type="slidenum">
              <a:rPr lang="en-US"/>
              <a:pPr/>
              <a:t>‹#›</a:t>
            </a:fld>
            <a:endParaRPr lang="en-US" dirty="0"/>
          </a:p>
        </p:txBody>
      </p:sp>
      <p:sp>
        <p:nvSpPr>
          <p:cNvPr id="942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96259" name="Rectangle 3"/>
          <p:cNvSpPr>
            <a:spLocks noGrp="1" noChangeArrowheads="1"/>
          </p:cNvSpPr>
          <p:nvPr>
            <p:ph type="subTitle" idx="1"/>
          </p:nvPr>
        </p:nvSpPr>
        <p:spPr>
          <a:xfrm>
            <a:off x="1447800" y="4495800"/>
            <a:ext cx="6400800" cy="2057400"/>
          </a:xfrm>
        </p:spPr>
        <p:txBody>
          <a:bodyPr/>
          <a:lstStyle/>
          <a:p>
            <a:pPr eaLnBrk="1" hangingPunct="1"/>
            <a:r>
              <a:rPr lang="en-US" sz="2800" dirty="0"/>
              <a:t>Ninth Edition</a:t>
            </a:r>
          </a:p>
          <a:p>
            <a:pPr eaLnBrk="1" hangingPunct="1"/>
            <a:r>
              <a:rPr lang="en-US" sz="2800" dirty="0"/>
              <a:t>by William Stallings</a:t>
            </a:r>
          </a:p>
          <a:p>
            <a:pPr eaLnBrk="1" hangingPunct="1"/>
            <a:endParaRPr lang="en-US" sz="1800" dirty="0"/>
          </a:p>
        </p:txBody>
      </p:sp>
      <p:sp>
        <p:nvSpPr>
          <p:cNvPr id="96260" name="Text Box 4"/>
          <p:cNvSpPr txBox="1">
            <a:spLocks noChangeArrowheads="1"/>
          </p:cNvSpPr>
          <p:nvPr/>
        </p:nvSpPr>
        <p:spPr bwMode="auto">
          <a:xfrm>
            <a:off x="304800" y="2590800"/>
            <a:ext cx="8534400" cy="1201738"/>
          </a:xfrm>
          <a:prstGeom prst="rect">
            <a:avLst/>
          </a:prstGeom>
          <a:noFill/>
          <a:ln w="9525">
            <a:noFill/>
            <a:miter lim="800000"/>
            <a:headEnd/>
            <a:tailEnd/>
          </a:ln>
          <a:effectLst/>
        </p:spPr>
        <p:txBody>
          <a:bodyPr lIns="90000" tIns="46800" rIns="90000" bIns="46800">
            <a:prstTxWarp prst="textNoShape">
              <a:avLst/>
            </a:prstTxWarp>
            <a:spAutoFit/>
          </a:bodyPr>
          <a:lstStyle/>
          <a:p>
            <a:pPr algn="ctr"/>
            <a:r>
              <a:rPr lang="en-US" sz="3600" b="1" dirty="0">
                <a:solidFill>
                  <a:schemeClr val="tx2"/>
                </a:solidFill>
                <a:effectLst>
                  <a:outerShdw blurRad="38100" dist="38100" dir="2700000" algn="tl">
                    <a:srgbClr val="000000"/>
                  </a:outerShdw>
                </a:effectLst>
                <a:latin typeface="Arial" pitchFamily="-110" charset="0"/>
              </a:rPr>
              <a:t>Chapter 21 – </a:t>
            </a:r>
            <a:r>
              <a:rPr kumimoji="1" lang="en-US" sz="3600" b="1" dirty="0">
                <a:solidFill>
                  <a:schemeClr val="tx2"/>
                </a:solidFill>
                <a:effectLst>
                  <a:outerShdw blurRad="38100" dist="38100" dir="2700000" algn="tl">
                    <a:srgbClr val="000000"/>
                  </a:outerShdw>
                </a:effectLst>
                <a:latin typeface="Arial" pitchFamily="-110" charset="0"/>
              </a:rPr>
              <a:t>Multiprotocol Label Switching</a:t>
            </a:r>
            <a:endParaRPr kumimoji="1" lang="en-US" sz="3200" dirty="0">
              <a:effectLst>
                <a:outerShdw blurRad="38100" dist="38100" dir="2700000" algn="tl">
                  <a:srgbClr val="000000"/>
                </a:outerShdw>
              </a:effectLst>
              <a:latin typeface="Arial" pitchFamily="-110" charset="0"/>
            </a:endParaRPr>
          </a:p>
        </p:txBody>
      </p:sp>
      <p:sp>
        <p:nvSpPr>
          <p:cNvPr id="7" name="Footer Placeholder 6"/>
          <p:cNvSpPr>
            <a:spLocks noGrp="1"/>
          </p:cNvSpPr>
          <p:nvPr>
            <p:ph type="ftr" sz="quarter" idx="11"/>
          </p:nvPr>
        </p:nvSpPr>
        <p:spPr/>
        <p:txBody>
          <a:bodyPr/>
          <a:lstStyle>
            <a:lvl1pPr>
              <a:defRPr sz="2400">
                <a:solidFill>
                  <a:schemeClr val="tx1"/>
                </a:solidFill>
                <a:latin typeface="Times New Roman" pitchFamily="-110" charset="0"/>
                <a:ea typeface="ＭＳ Ｐゴシック" pitchFamily="-110" charset="-128"/>
              </a:defRPr>
            </a:lvl1pPr>
            <a:lvl2pPr marL="37931725" indent="-37474525">
              <a:defRPr sz="2400">
                <a:solidFill>
                  <a:schemeClr val="tx1"/>
                </a:solidFill>
                <a:latin typeface="Times New Roman" pitchFamily="-110" charset="0"/>
                <a:ea typeface="ＭＳ Ｐゴシック" pitchFamily="-110" charset="-128"/>
              </a:defRPr>
            </a:lvl2pPr>
            <a:lvl3pPr>
              <a:defRPr sz="2400">
                <a:solidFill>
                  <a:schemeClr val="tx1"/>
                </a:solidFill>
                <a:latin typeface="Times New Roman" pitchFamily="-110" charset="0"/>
                <a:ea typeface="ＭＳ Ｐゴシック" pitchFamily="-110" charset="-128"/>
              </a:defRPr>
            </a:lvl3pPr>
            <a:lvl4pPr>
              <a:defRPr sz="2400">
                <a:solidFill>
                  <a:schemeClr val="tx1"/>
                </a:solidFill>
                <a:latin typeface="Times New Roman" pitchFamily="-110" charset="0"/>
                <a:ea typeface="ＭＳ Ｐゴシック" pitchFamily="-110" charset="-128"/>
              </a:defRPr>
            </a:lvl4pPr>
            <a:lvl5pPr>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000" dirty="0" smtClean="0">
                <a:latin typeface="Arial" charset="0"/>
              </a:rPr>
              <a:t>Data and Computer Communications, Ninth Edition by William Stallings, (c) Pearson Education - Prentice Hall, 2011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533400"/>
            <a:ext cx="2362200" cy="4800600"/>
          </a:xfrm>
        </p:spPr>
        <p:txBody>
          <a:bodyPr/>
          <a:lstStyle/>
          <a:p>
            <a:pPr>
              <a:defRPr/>
            </a:pPr>
            <a:r>
              <a:rPr lang="en-US" dirty="0" smtClean="0"/>
              <a:t>Key</a:t>
            </a:r>
            <a:br>
              <a:rPr lang="en-US" dirty="0" smtClean="0"/>
            </a:br>
            <a:r>
              <a:rPr lang="en-US" dirty="0" smtClean="0"/>
              <a:t>MPLS Terms</a:t>
            </a:r>
          </a:p>
        </p:txBody>
      </p:sp>
      <p:graphicFrame>
        <p:nvGraphicFramePr>
          <p:cNvPr id="12291" name="Object 2"/>
          <p:cNvGraphicFramePr>
            <a:graphicFrameLocks noChangeAspect="1"/>
          </p:cNvGraphicFramePr>
          <p:nvPr/>
        </p:nvGraphicFramePr>
        <p:xfrm>
          <a:off x="0" y="0"/>
          <a:ext cx="6540500" cy="7028535"/>
        </p:xfrm>
        <a:graphic>
          <a:graphicData uri="http://schemas.openxmlformats.org/presentationml/2006/ole">
            <p:oleObj spid="_x0000_s12291" name="Document" r:id="rId4" imgW="6083076" imgH="5994179" progId="Word.Document.12">
              <p:embed/>
            </p:oleObj>
          </a:graphicData>
        </a:graphic>
      </p:graphicFrame>
    </p:spTree>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MPLS Operation</a:t>
            </a:r>
          </a:p>
        </p:txBody>
      </p:sp>
      <p:sp>
        <p:nvSpPr>
          <p:cNvPr id="3" name="Content Placeholder 2"/>
          <p:cNvSpPr>
            <a:spLocks noGrp="1"/>
          </p:cNvSpPr>
          <p:nvPr>
            <p:ph idx="1"/>
          </p:nvPr>
        </p:nvSpPr>
        <p:spPr>
          <a:xfrm>
            <a:off x="457200" y="1295400"/>
            <a:ext cx="8229600" cy="5562600"/>
          </a:xfrm>
        </p:spPr>
        <p:txBody>
          <a:bodyPr/>
          <a:lstStyle/>
          <a:p>
            <a:pPr>
              <a:defRPr/>
            </a:pPr>
            <a:r>
              <a:rPr lang="en-US" dirty="0" smtClean="0"/>
              <a:t>label switching routers (LSRs)</a:t>
            </a:r>
          </a:p>
          <a:p>
            <a:pPr lvl="2">
              <a:defRPr/>
            </a:pPr>
            <a:r>
              <a:rPr lang="en-US" dirty="0" smtClean="0"/>
              <a:t>nodes capable of switching and routing packets on the basis of label</a:t>
            </a:r>
          </a:p>
          <a:p>
            <a:pPr>
              <a:defRPr/>
            </a:pPr>
            <a:r>
              <a:rPr lang="en-US" dirty="0" smtClean="0"/>
              <a:t>labels define a flow of packets between two endpoints</a:t>
            </a:r>
          </a:p>
          <a:p>
            <a:pPr>
              <a:defRPr/>
            </a:pPr>
            <a:r>
              <a:rPr lang="en-US" dirty="0" smtClean="0"/>
              <a:t>assignment of a particular packet is done when the packet enters the network of MPLS routers</a:t>
            </a:r>
          </a:p>
          <a:p>
            <a:pPr>
              <a:defRPr/>
            </a:pPr>
            <a:r>
              <a:rPr lang="en-US" dirty="0" smtClean="0"/>
              <a:t>connection-oriented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750"/>
                            </p:stCondLst>
                            <p:childTnLst>
                              <p:par>
                                <p:cTn id="11" presetID="53" presetClass="entr" presetSubtype="16" fill="hold" nodeType="afterEffect">
                                  <p:stCondLst>
                                    <p:cond delay="25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53" presetClass="entr" presetSubtype="16" fill="hold"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2250"/>
                            </p:stCondLst>
                            <p:childTnLst>
                              <p:par>
                                <p:cTn id="23" presetID="53" presetClass="entr" presetSubtype="16" fill="hold" nodeType="afterEffect">
                                  <p:stCondLst>
                                    <p:cond delay="25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53" presetClass="entr" presetSubtype="16" fill="hold"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Assignment</a:t>
            </a:r>
          </a:p>
        </p:txBody>
      </p:sp>
      <p:sp>
        <p:nvSpPr>
          <p:cNvPr id="3" name="Content Placeholder 2"/>
          <p:cNvSpPr>
            <a:spLocks noGrp="1"/>
          </p:cNvSpPr>
          <p:nvPr>
            <p:ph idx="1"/>
          </p:nvPr>
        </p:nvSpPr>
        <p:spPr/>
        <p:txBody>
          <a:bodyPr/>
          <a:lstStyle/>
          <a:p>
            <a:pPr>
              <a:defRPr/>
            </a:pPr>
            <a:r>
              <a:rPr lang="en-US" dirty="0" smtClean="0"/>
              <a:t>based on:</a:t>
            </a:r>
          </a:p>
        </p:txBody>
      </p:sp>
      <p:graphicFrame>
        <p:nvGraphicFramePr>
          <p:cNvPr id="4" name="Diagram 3"/>
          <p:cNvGraphicFramePr/>
          <p:nvPr/>
        </p:nvGraphicFramePr>
        <p:xfrm>
          <a:off x="1447800" y="2362200"/>
          <a:ext cx="60960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0"/>
            <a:ext cx="2971800" cy="6400800"/>
          </a:xfrm>
        </p:spPr>
        <p:txBody>
          <a:bodyPr/>
          <a:lstStyle/>
          <a:p>
            <a:pPr>
              <a:defRPr/>
            </a:pPr>
            <a:r>
              <a:rPr lang="en-US" dirty="0" smtClean="0"/>
              <a:t> MPLS Operation</a:t>
            </a:r>
          </a:p>
        </p:txBody>
      </p:sp>
      <p:pic>
        <p:nvPicPr>
          <p:cNvPr id="15363" name="Content Placeholder 3" descr="Figure 21.1_MPLS Operation.png"/>
          <p:cNvPicPr>
            <a:picLocks noGrp="1" noChangeAspect="1"/>
          </p:cNvPicPr>
          <p:nvPr>
            <p:ph idx="1"/>
          </p:nvPr>
        </p:nvPicPr>
        <p:blipFill>
          <a:blip r:embed="rId3"/>
          <a:srcRect l="-46512" r="-46512"/>
          <a:stretch>
            <a:fillRect/>
          </a:stretch>
        </p:blipFill>
        <p:spPr>
          <a:xfrm>
            <a:off x="-2743199" y="152400"/>
            <a:ext cx="11887200" cy="6553200"/>
          </a:xfrm>
        </p:spPr>
      </p:pic>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914400"/>
          </a:xfrm>
        </p:spPr>
        <p:txBody>
          <a:bodyPr/>
          <a:lstStyle/>
          <a:p>
            <a:pPr>
              <a:defRPr/>
            </a:pPr>
            <a:r>
              <a:rPr lang="en-US" dirty="0" smtClean="0"/>
              <a:t>MPLS Packet Forwarding</a:t>
            </a:r>
          </a:p>
        </p:txBody>
      </p:sp>
      <p:pic>
        <p:nvPicPr>
          <p:cNvPr id="16387" name="Content Placeholder 3" descr="Figure 21.2_MPLS Packet Forwarding.png"/>
          <p:cNvPicPr>
            <a:picLocks noGrp="1" noChangeAspect="1"/>
          </p:cNvPicPr>
          <p:nvPr>
            <p:ph idx="1"/>
          </p:nvPr>
        </p:nvPicPr>
        <p:blipFill>
          <a:blip r:embed="rId3"/>
          <a:srcRect l="-21976" r="-21976"/>
          <a:stretch>
            <a:fillRect/>
          </a:stretch>
        </p:blipFill>
        <p:spPr>
          <a:xfrm>
            <a:off x="-914400" y="914400"/>
            <a:ext cx="10979457" cy="5943600"/>
          </a:xfrm>
        </p:spPr>
      </p:pic>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LSP Creation and Packet Forwarding</a:t>
            </a:r>
          </a:p>
        </p:txBody>
      </p:sp>
      <p:pic>
        <p:nvPicPr>
          <p:cNvPr id="17411" name="Content Placeholder 3" descr="Figure 21.3_MPLS Example.png"/>
          <p:cNvPicPr>
            <a:picLocks noGrp="1" noChangeAspect="1"/>
          </p:cNvPicPr>
          <p:nvPr>
            <p:ph idx="1"/>
          </p:nvPr>
        </p:nvPicPr>
        <p:blipFill>
          <a:blip r:embed="rId3"/>
          <a:srcRect l="-27310" r="-27310"/>
          <a:stretch>
            <a:fillRect/>
          </a:stretch>
        </p:blipFill>
        <p:spPr>
          <a:xfrm>
            <a:off x="-304800" y="1485900"/>
            <a:ext cx="9923463" cy="5372100"/>
          </a:xfrm>
        </p:spPr>
      </p:pic>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Stacking</a:t>
            </a:r>
          </a:p>
        </p:txBody>
      </p:sp>
      <p:sp>
        <p:nvSpPr>
          <p:cNvPr id="3" name="Content Placeholder 2"/>
          <p:cNvSpPr>
            <a:spLocks noGrp="1"/>
          </p:cNvSpPr>
          <p:nvPr>
            <p:ph idx="1"/>
          </p:nvPr>
        </p:nvSpPr>
        <p:spPr>
          <a:xfrm>
            <a:off x="304800" y="1676400"/>
            <a:ext cx="8534400" cy="4454525"/>
          </a:xfrm>
        </p:spPr>
        <p:txBody>
          <a:bodyPr/>
          <a:lstStyle/>
          <a:p>
            <a:pPr>
              <a:defRPr/>
            </a:pPr>
            <a:r>
              <a:rPr lang="en-US" dirty="0" smtClean="0"/>
              <a:t>one of the most powerful features of MPLS</a:t>
            </a:r>
          </a:p>
          <a:p>
            <a:pPr lvl="1">
              <a:defRPr/>
            </a:pPr>
            <a:r>
              <a:rPr lang="en-US" dirty="0" smtClean="0"/>
              <a:t>processing is always based on the top label</a:t>
            </a:r>
          </a:p>
          <a:p>
            <a:pPr lvl="1">
              <a:defRPr/>
            </a:pPr>
            <a:r>
              <a:rPr lang="en-US" dirty="0" smtClean="0"/>
              <a:t>at any LSR a label may be removed or added</a:t>
            </a:r>
          </a:p>
          <a:p>
            <a:pPr>
              <a:defRPr/>
            </a:pPr>
            <a:r>
              <a:rPr lang="en-US" dirty="0" smtClean="0"/>
              <a:t>allows creation of tunnels</a:t>
            </a:r>
          </a:p>
          <a:p>
            <a:pPr lvl="1">
              <a:defRPr/>
            </a:pPr>
            <a:r>
              <a:rPr lang="en-US" dirty="0" smtClean="0"/>
              <a:t>tunnel refers to traffic routing being determined by labels</a:t>
            </a:r>
          </a:p>
          <a:p>
            <a:pPr>
              <a:defRPr/>
            </a:pPr>
            <a:r>
              <a:rPr lang="en-US" dirty="0" smtClean="0"/>
              <a:t>provides considerable flexibility</a:t>
            </a:r>
          </a:p>
          <a:p>
            <a:pPr>
              <a:defRPr/>
            </a:pPr>
            <a:r>
              <a:rPr lang="en-US" dirty="0" smtClean="0"/>
              <a:t>unlimited stacking</a:t>
            </a:r>
          </a:p>
        </p:txBody>
      </p:sp>
      <p:sp>
        <p:nvSpPr>
          <p:cNvPr id="6" name="Rectangle 5"/>
          <p:cNvSpPr/>
          <p:nvPr/>
        </p:nvSpPr>
        <p:spPr bwMode="auto">
          <a:xfrm>
            <a:off x="6553200" y="5943600"/>
            <a:ext cx="1981200" cy="762000"/>
          </a:xfrm>
          <a:prstGeom prst="rect">
            <a:avLst/>
          </a:prstGeom>
          <a:pattFill prst="weave">
            <a:fgClr>
              <a:schemeClr val="tx2">
                <a:lumMod val="10000"/>
              </a:schemeClr>
            </a:fgClr>
            <a:bgClr>
              <a:schemeClr val="bg1"/>
            </a:bgClr>
          </a:patt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r>
              <a:rPr lang="en-US" dirty="0">
                <a:cs typeface="+mn-cs"/>
              </a:rPr>
              <a:t>  STACKING</a:t>
            </a:r>
          </a:p>
        </p:txBody>
      </p:sp>
      <p:sp>
        <p:nvSpPr>
          <p:cNvPr id="7" name="Rectangle 6"/>
          <p:cNvSpPr/>
          <p:nvPr/>
        </p:nvSpPr>
        <p:spPr bwMode="auto">
          <a:xfrm>
            <a:off x="6553200" y="4903788"/>
            <a:ext cx="1981200" cy="762000"/>
          </a:xfrm>
          <a:prstGeom prst="rect">
            <a:avLst/>
          </a:prstGeom>
          <a:pattFill prst="lgConfetti">
            <a:fgClr>
              <a:schemeClr val="tx2">
                <a:lumMod val="10000"/>
              </a:schemeClr>
            </a:fgClr>
            <a:bgClr>
              <a:schemeClr val="bg1"/>
            </a:bgClr>
          </a:patt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r>
              <a:rPr lang="en-US" dirty="0">
                <a:cs typeface="+mn-cs"/>
              </a:rPr>
              <a:t> UNLIMITED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endCondLst>
                                    <p:cond evt="onNext" delay="0">
                                      <p:tgtEl>
                                        <p:sldTgt/>
                                      </p:tgtEl>
                                    </p:cond>
                                  </p:endCondLst>
                                  <p:childTnLst>
                                    <p:animMotion origin="layout" path="M 0 -1.85185E-6 L 0 0.07384 " pathEditMode="relative" rAng="0" ptsTypes="AA">
                                      <p:cBhvr>
                                        <p:cTn id="6" dur="2000" fill="hold"/>
                                        <p:tgtEl>
                                          <p:spTgt spid="7"/>
                                        </p:tgtEl>
                                        <p:attrNameLst>
                                          <p:attrName>ppt_x</p:attrName>
                                          <p:attrName>ppt_y</p:attrName>
                                        </p:attrNameLst>
                                      </p:cBhvr>
                                      <p:rCtr x="0" y="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Label Format</a:t>
            </a:r>
          </a:p>
        </p:txBody>
      </p:sp>
      <p:sp>
        <p:nvSpPr>
          <p:cNvPr id="3" name="Content Placeholder 2"/>
          <p:cNvSpPr>
            <a:spLocks noGrp="1"/>
          </p:cNvSpPr>
          <p:nvPr>
            <p:ph idx="1"/>
          </p:nvPr>
        </p:nvSpPr>
        <p:spPr>
          <a:xfrm>
            <a:off x="457200" y="1066800"/>
            <a:ext cx="8229600" cy="6019800"/>
          </a:xfrm>
        </p:spPr>
        <p:txBody>
          <a:bodyPr/>
          <a:lstStyle/>
          <a:p>
            <a:pPr marL="342900" lvl="1" indent="-342900">
              <a:buClr>
                <a:schemeClr val="hlink"/>
              </a:buClr>
              <a:buSzPct val="80000"/>
              <a:buFont typeface="Wingdings" pitchFamily="-110" charset="2"/>
              <a:buChar char="Ø"/>
            </a:pPr>
            <a:r>
              <a:rPr lang="en-US" sz="3200" dirty="0"/>
              <a:t>defined in RFC 3032</a:t>
            </a:r>
            <a:endParaRPr lang="en-US" dirty="0"/>
          </a:p>
          <a:p>
            <a:r>
              <a:rPr lang="en-US" dirty="0"/>
              <a:t>32-bit field consisting of:</a:t>
            </a:r>
          </a:p>
          <a:p>
            <a:pPr marL="342900" lvl="1" indent="-342900"/>
            <a:r>
              <a:rPr lang="en-US" dirty="0"/>
              <a:t>Label value</a:t>
            </a:r>
          </a:p>
          <a:p>
            <a:pPr marL="342900" lvl="1" indent="-342900"/>
            <a:r>
              <a:rPr lang="en-US" dirty="0"/>
              <a:t>Traffic class (TC)</a:t>
            </a:r>
          </a:p>
          <a:p>
            <a:pPr marL="342900" lvl="1" indent="-342900"/>
            <a:r>
              <a:rPr lang="en-US" dirty="0"/>
              <a:t>S</a:t>
            </a:r>
          </a:p>
          <a:p>
            <a:pPr marL="342900" lvl="1" indent="-342900"/>
            <a:r>
              <a:rPr lang="en-US" dirty="0"/>
              <a:t>Time to live (TTL)</a:t>
            </a:r>
          </a:p>
          <a:p>
            <a:pPr marL="342900" lvl="1" indent="-342900">
              <a:buFont typeface="Wingdings" pitchFamily="-110" charset="2"/>
              <a:buNone/>
            </a:pPr>
            <a:endParaRPr lang="en-US" dirty="0"/>
          </a:p>
        </p:txBody>
      </p:sp>
      <p:pic>
        <p:nvPicPr>
          <p:cNvPr id="19460" name="Picture 3" descr="Figure 21.4_MPLS_Label_Format.png"/>
          <p:cNvPicPr>
            <a:picLocks noChangeAspect="1"/>
          </p:cNvPicPr>
          <p:nvPr/>
        </p:nvPicPr>
        <p:blipFill>
          <a:blip r:embed="rId3"/>
          <a:srcRect/>
          <a:stretch>
            <a:fillRect/>
          </a:stretch>
        </p:blipFill>
        <p:spPr bwMode="auto">
          <a:xfrm>
            <a:off x="838199" y="4267200"/>
            <a:ext cx="7610475" cy="25908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pPr>
              <a:defRPr/>
            </a:pPr>
            <a:r>
              <a:rPr lang="en-US" dirty="0" smtClean="0"/>
              <a:t>Traffic Class (TC)</a:t>
            </a:r>
          </a:p>
        </p:txBody>
      </p:sp>
      <p:sp>
        <p:nvSpPr>
          <p:cNvPr id="3" name="Content Placeholder 2"/>
          <p:cNvSpPr>
            <a:spLocks noGrp="1"/>
          </p:cNvSpPr>
          <p:nvPr>
            <p:ph idx="1"/>
          </p:nvPr>
        </p:nvSpPr>
        <p:spPr>
          <a:xfrm>
            <a:off x="457200" y="1447800"/>
            <a:ext cx="8229600" cy="5638800"/>
          </a:xfrm>
        </p:spPr>
        <p:txBody>
          <a:bodyPr/>
          <a:lstStyle/>
          <a:p>
            <a:pPr>
              <a:defRPr/>
            </a:pPr>
            <a:r>
              <a:rPr lang="en-US" dirty="0" smtClean="0"/>
              <a:t>RFCs 3270 and 5129</a:t>
            </a:r>
          </a:p>
          <a:p>
            <a:pPr>
              <a:defRPr/>
            </a:pPr>
            <a:r>
              <a:rPr lang="en-US" dirty="0" smtClean="0"/>
              <a:t>no unique definition of the TC bits has been standardized</a:t>
            </a:r>
          </a:p>
          <a:p>
            <a:pPr>
              <a:defRPr/>
            </a:pPr>
            <a:r>
              <a:rPr lang="en-US" dirty="0" smtClean="0"/>
              <a:t>DS:</a:t>
            </a:r>
          </a:p>
          <a:p>
            <a:pPr lvl="1">
              <a:defRPr/>
            </a:pPr>
            <a:r>
              <a:rPr lang="en-US" dirty="0" smtClean="0"/>
              <a:t>assign a unique label value to each DS per-hop-behavior scheduling class</a:t>
            </a:r>
          </a:p>
          <a:p>
            <a:pPr lvl="1">
              <a:defRPr/>
            </a:pPr>
            <a:r>
              <a:rPr lang="en-US" dirty="0" smtClean="0"/>
              <a:t>map the drop precedence into the TC field</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ECN:</a:t>
            </a:r>
          </a:p>
          <a:p>
            <a:pPr marL="742950" lvl="2" indent="-342900">
              <a:buClr>
                <a:schemeClr val="hlink"/>
              </a:buClr>
              <a:buSzPct val="80000"/>
              <a:buFont typeface="Wingdings" pitchFamily="-110" charset="2"/>
              <a:buChar char="Ø"/>
              <a:defRPr/>
            </a:pPr>
            <a:r>
              <a:rPr lang="en-US" dirty="0" smtClean="0">
                <a:cs typeface="ＭＳ Ｐゴシック" pitchFamily="-110" charset="-128"/>
              </a:rPr>
              <a:t>three possible ECN values are mapped into the TC field</a:t>
            </a:r>
          </a:p>
        </p:txBody>
      </p:sp>
      <p:pic>
        <p:nvPicPr>
          <p:cNvPr id="4" name="Picture 3"/>
          <p:cNvPicPr>
            <a:picLocks noChangeAspect="1"/>
          </p:cNvPicPr>
          <p:nvPr/>
        </p:nvPicPr>
        <p:blipFill>
          <a:blip r:embed="rId3"/>
          <a:stretch>
            <a:fillRect/>
          </a:stretch>
        </p:blipFill>
        <p:spPr>
          <a:xfrm>
            <a:off x="7010400" y="152400"/>
            <a:ext cx="1816100" cy="1816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nodeType="afterEffect">
                                  <p:stCondLst>
                                    <p:cond delay="25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Time to Live Field (TTL)</a:t>
            </a:r>
          </a:p>
        </p:txBody>
      </p:sp>
      <p:sp>
        <p:nvSpPr>
          <p:cNvPr id="3" name="Content Placeholder 2"/>
          <p:cNvSpPr>
            <a:spLocks noGrp="1"/>
          </p:cNvSpPr>
          <p:nvPr>
            <p:ph idx="1"/>
          </p:nvPr>
        </p:nvSpPr>
        <p:spPr/>
        <p:txBody>
          <a:bodyPr/>
          <a:lstStyle/>
          <a:p>
            <a:pPr>
              <a:defRPr/>
            </a:pPr>
            <a:r>
              <a:rPr lang="en-US" dirty="0" smtClean="0"/>
              <a:t>key field in the IP packet header</a:t>
            </a:r>
          </a:p>
          <a:p>
            <a:pPr>
              <a:defRPr/>
            </a:pPr>
            <a:r>
              <a:rPr lang="en-US" dirty="0" smtClean="0"/>
              <a:t>decremented at each router and packet is dropped if the count falls to zero</a:t>
            </a:r>
          </a:p>
          <a:p>
            <a:pPr lvl="2">
              <a:defRPr/>
            </a:pPr>
            <a:r>
              <a:rPr lang="en-US" dirty="0" smtClean="0"/>
              <a:t>done to avoid looping</a:t>
            </a:r>
          </a:p>
          <a:p>
            <a:pPr lvl="2">
              <a:defRPr/>
            </a:pPr>
            <a:r>
              <a:rPr lang="en-US" dirty="0" smtClean="0"/>
              <a:t>having the packet remain too long in the Internet due to faulty routing</a:t>
            </a:r>
          </a:p>
          <a:p>
            <a:pPr>
              <a:defRPr/>
            </a:pPr>
            <a:r>
              <a:rPr lang="en-US" dirty="0" smtClean="0"/>
              <a:t>included in the label so that the TTL function is still supported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3400" y="304800"/>
            <a:ext cx="8153400" cy="1143000"/>
          </a:xfrm>
        </p:spPr>
        <p:txBody>
          <a:bodyPr/>
          <a:lstStyle/>
          <a:p>
            <a:pPr eaLnBrk="1" hangingPunct="1">
              <a:defRPr/>
            </a:pPr>
            <a:r>
              <a:rPr kumimoji="1" lang="en-AU" sz="3600" dirty="0" smtClean="0"/>
              <a:t>Multiprotocol Label Switching</a:t>
            </a:r>
          </a:p>
        </p:txBody>
      </p:sp>
      <p:sp>
        <p:nvSpPr>
          <p:cNvPr id="101379" name="Rectangle 3"/>
          <p:cNvSpPr>
            <a:spLocks noGrp="1" noChangeArrowheads="1"/>
          </p:cNvSpPr>
          <p:nvPr>
            <p:ph type="body" idx="1"/>
          </p:nvPr>
        </p:nvSpPr>
        <p:spPr>
          <a:xfrm>
            <a:off x="381000" y="1371600"/>
            <a:ext cx="8458200" cy="5257800"/>
          </a:xfrm>
        </p:spPr>
        <p:txBody>
          <a:bodyPr/>
          <a:lstStyle/>
          <a:p>
            <a:pPr>
              <a:buFont typeface="Wingdings" pitchFamily="-110" charset="2"/>
              <a:buNone/>
            </a:pPr>
            <a:r>
              <a:rPr lang="en-US" sz="2800" i="1" dirty="0">
                <a:effectLst/>
                <a:latin typeface="Times" pitchFamily="-110" charset="0"/>
              </a:rPr>
              <a:t>	</a:t>
            </a:r>
          </a:p>
          <a:p>
            <a:pPr>
              <a:buFont typeface="Wingdings" pitchFamily="-110" charset="2"/>
              <a:buNone/>
            </a:pPr>
            <a:endParaRPr lang="en-US" sz="1600" i="1" dirty="0"/>
          </a:p>
          <a:p>
            <a:pPr>
              <a:buFont typeface="Wingdings" pitchFamily="-110" charset="2"/>
              <a:buNone/>
            </a:pPr>
            <a:r>
              <a:rPr lang="en-US" sz="2800" i="1" dirty="0"/>
              <a:t>"No ticket! Dear me, Watson, this is really very singular. According to my experience it is not possible to reach the platform of a Metropolitan train without exhibiting one's ticket.”</a:t>
            </a:r>
          </a:p>
          <a:p>
            <a:pPr>
              <a:buFont typeface="Wingdings" pitchFamily="-110" charset="2"/>
              <a:buNone/>
            </a:pPr>
            <a:endParaRPr lang="en-US" sz="2800" dirty="0"/>
          </a:p>
          <a:p>
            <a:pPr algn="r">
              <a:buFont typeface="Wingdings" pitchFamily="-110" charset="2"/>
              <a:buNone/>
            </a:pPr>
            <a:r>
              <a:rPr lang="en-US" sz="2800" dirty="0"/>
              <a:t>—</a:t>
            </a:r>
            <a:r>
              <a:rPr lang="en-US" sz="2800" i="1" dirty="0"/>
              <a:t>The Adventure of the Bruce-Partington Plans</a:t>
            </a:r>
            <a:r>
              <a:rPr lang="en-US" sz="2800" dirty="0"/>
              <a:t> </a:t>
            </a:r>
          </a:p>
          <a:p>
            <a:pPr algn="r">
              <a:buFont typeface="Wingdings" pitchFamily="-110" charset="2"/>
              <a:buNone/>
            </a:pPr>
            <a:r>
              <a:rPr lang="en-US" sz="2800" dirty="0"/>
              <a:t>Sir Arthur Conan Doyle</a:t>
            </a:r>
          </a:p>
          <a:p>
            <a:pPr>
              <a:buFont typeface="Wingdings" pitchFamily="-110" charset="2"/>
              <a:buNone/>
            </a:pPr>
            <a:endParaRPr lang="en-US" sz="2800" dirty="0"/>
          </a:p>
        </p:txBody>
      </p:sp>
      <p:pic>
        <p:nvPicPr>
          <p:cNvPr id="4" name="Picture 3"/>
          <p:cNvPicPr>
            <a:picLocks noChangeAspect="1"/>
          </p:cNvPicPr>
          <p:nvPr/>
        </p:nvPicPr>
        <p:blipFill>
          <a:blip r:embed="rId3"/>
          <a:stretch>
            <a:fillRect/>
          </a:stretch>
        </p:blipFill>
        <p:spPr>
          <a:xfrm>
            <a:off x="228600" y="5026925"/>
            <a:ext cx="2133600" cy="18310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Placement</a:t>
            </a:r>
          </a:p>
        </p:txBody>
      </p:sp>
      <p:pic>
        <p:nvPicPr>
          <p:cNvPr id="22531" name="Content Placeholder 3" descr="Figure 21.5_Label Stack.png"/>
          <p:cNvPicPr>
            <a:picLocks noGrp="1" noChangeAspect="1"/>
          </p:cNvPicPr>
          <p:nvPr>
            <p:ph idx="1"/>
          </p:nvPr>
        </p:nvPicPr>
        <p:blipFill>
          <a:blip r:embed="rId3"/>
          <a:srcRect t="-3571" b="-3571"/>
          <a:stretch>
            <a:fillRect/>
          </a:stretch>
        </p:blipFill>
        <p:spPr>
          <a:xfrm>
            <a:off x="0" y="1905000"/>
            <a:ext cx="9150517" cy="4953000"/>
          </a:xfrm>
        </p:spPr>
      </p:pic>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0" y="228600"/>
            <a:ext cx="1676400" cy="6629400"/>
          </a:xfrm>
        </p:spPr>
        <p:txBody>
          <a:bodyPr/>
          <a:lstStyle/>
          <a:p>
            <a:pPr>
              <a:defRPr/>
            </a:pPr>
            <a:r>
              <a:rPr lang="en-US" dirty="0" smtClean="0"/>
              <a:t>Label Stack</a:t>
            </a:r>
          </a:p>
        </p:txBody>
      </p:sp>
      <p:pic>
        <p:nvPicPr>
          <p:cNvPr id="23555" name="Content Placeholder 3" descr="Figure 21.6_MPLS Label Position.png"/>
          <p:cNvPicPr>
            <a:picLocks noGrp="1" noChangeAspect="1"/>
          </p:cNvPicPr>
          <p:nvPr>
            <p:ph idx="1"/>
          </p:nvPr>
        </p:nvPicPr>
        <p:blipFill>
          <a:blip r:embed="rId3"/>
          <a:srcRect l="-30827" r="-30827"/>
          <a:stretch>
            <a:fillRect/>
          </a:stretch>
        </p:blipFill>
        <p:spPr>
          <a:xfrm>
            <a:off x="-1600200" y="381000"/>
            <a:ext cx="9982199" cy="6172200"/>
          </a:xfrm>
        </p:spPr>
      </p:pic>
    </p:spTree>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FECs, LSPs, and Labels</a:t>
            </a:r>
          </a:p>
        </p:txBody>
      </p:sp>
      <p:graphicFrame>
        <p:nvGraphicFramePr>
          <p:cNvPr id="4" name="Diagram 3"/>
          <p:cNvGraphicFramePr/>
          <p:nvPr/>
        </p:nvGraphicFramePr>
        <p:xfrm>
          <a:off x="457200" y="1371600"/>
          <a:ext cx="84582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LSP Topology</a:t>
            </a:r>
          </a:p>
        </p:txBody>
      </p:sp>
      <p:sp>
        <p:nvSpPr>
          <p:cNvPr id="3" name="Content Placeholder 2"/>
          <p:cNvSpPr>
            <a:spLocks noGrp="1"/>
          </p:cNvSpPr>
          <p:nvPr>
            <p:ph idx="1"/>
          </p:nvPr>
        </p:nvSpPr>
        <p:spPr>
          <a:xfrm>
            <a:off x="381000" y="1295400"/>
            <a:ext cx="8534400" cy="5562600"/>
          </a:xfrm>
        </p:spPr>
        <p:txBody>
          <a:bodyPr/>
          <a:lstStyle/>
          <a:p>
            <a:r>
              <a:rPr lang="en-US" dirty="0"/>
              <a:t>unique ingress and egress LSR</a:t>
            </a:r>
          </a:p>
          <a:p>
            <a:pPr lvl="1"/>
            <a:r>
              <a:rPr lang="en-US" dirty="0"/>
              <a:t>single path through the MPLS domain is needed</a:t>
            </a:r>
          </a:p>
          <a:p>
            <a:r>
              <a:rPr lang="en-US" dirty="0"/>
              <a:t>unique egress LSR, multiple ingress LSRs</a:t>
            </a:r>
          </a:p>
          <a:p>
            <a:pPr lvl="1"/>
            <a:r>
              <a:rPr lang="en-US" dirty="0"/>
              <a:t>traffic assigned to a single FEC can arise from different sources that enter the network at different ingress LSRs</a:t>
            </a:r>
          </a:p>
          <a:p>
            <a:r>
              <a:rPr lang="en-US" dirty="0"/>
              <a:t>multiple egress LSRs for unicast traffic</a:t>
            </a:r>
          </a:p>
          <a:p>
            <a:pPr lvl="1"/>
            <a:r>
              <a:rPr lang="en-US" dirty="0"/>
              <a:t>RFC 3031</a:t>
            </a:r>
          </a:p>
          <a:p>
            <a:r>
              <a:rPr lang="en-US" dirty="0"/>
              <a:t>multicast</a:t>
            </a:r>
          </a:p>
          <a:p>
            <a:pPr lvl="1"/>
            <a:r>
              <a:rPr lang="en-US" dirty="0"/>
              <a:t>RFC 5332</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250"/>
                                  </p:stCondLst>
                                  <p:iterate type="lt">
                                    <p:tmPct val="4000"/>
                                  </p:iterate>
                                  <p:childTnLst>
                                    <p:set>
                                      <p:cBhvr override="childStyle">
                                        <p:cTn id="6" dur="500" fill="hold"/>
                                        <p:tgtEl>
                                          <p:spTgt spid="3">
                                            <p:txEl>
                                              <p:pRg st="5" end="5"/>
                                            </p:txEl>
                                          </p:spTgt>
                                        </p:tgtEl>
                                        <p:attrNameLst>
                                          <p:attrName>style.color</p:attrName>
                                        </p:attrNameLst>
                                      </p:cBhvr>
                                      <p:to>
                                        <p:clrVal>
                                          <a:srgbClr val="FFFF00"/>
                                        </p:clrVal>
                                      </p:to>
                                    </p:set>
                                    <p:set>
                                      <p:cBhvr>
                                        <p:cTn id="7" dur="500" fill="hold"/>
                                        <p:tgtEl>
                                          <p:spTgt spid="3">
                                            <p:txEl>
                                              <p:pRg st="5" end="5"/>
                                            </p:txEl>
                                          </p:spTgt>
                                        </p:tgtEl>
                                        <p:attrNameLst>
                                          <p:attrName>fillcolor</p:attrName>
                                        </p:attrNameLst>
                                      </p:cBhvr>
                                      <p:to>
                                        <p:clrVal>
                                          <a:srgbClr val="FFFF00"/>
                                        </p:clrVal>
                                      </p:to>
                                    </p:set>
                                    <p:set>
                                      <p:cBhvr>
                                        <p:cTn id="8" dur="500" fill="hold"/>
                                        <p:tgtEl>
                                          <p:spTgt spid="3">
                                            <p:txEl>
                                              <p:pRg st="5" end="5"/>
                                            </p:txEl>
                                          </p:spTgt>
                                        </p:tgtEl>
                                        <p:attrNameLst>
                                          <p:attrName>fill.type</p:attrName>
                                        </p:attrNameLst>
                                      </p:cBhvr>
                                      <p:to>
                                        <p:strVal val="solid"/>
                                      </p:to>
                                    </p:set>
                                  </p:childTnLst>
                                </p:cTn>
                              </p:par>
                            </p:childTnLst>
                          </p:cTn>
                        </p:par>
                        <p:par>
                          <p:cTn id="9" fill="hold">
                            <p:stCondLst>
                              <p:cond delay="870"/>
                            </p:stCondLst>
                            <p:childTnLst>
                              <p:par>
                                <p:cTn id="10" presetID="16" presetClass="emph" presetSubtype="0" fill="hold" nodeType="afterEffect">
                                  <p:stCondLst>
                                    <p:cond delay="250"/>
                                  </p:stCondLst>
                                  <p:iterate type="lt">
                                    <p:tmPct val="4000"/>
                                  </p:iterate>
                                  <p:childTnLst>
                                    <p:set>
                                      <p:cBhvr override="childStyle">
                                        <p:cTn id="11" dur="500" fill="hold"/>
                                        <p:tgtEl>
                                          <p:spTgt spid="3">
                                            <p:txEl>
                                              <p:pRg st="7" end="7"/>
                                            </p:txEl>
                                          </p:spTgt>
                                        </p:tgtEl>
                                        <p:attrNameLst>
                                          <p:attrName>style.color</p:attrName>
                                        </p:attrNameLst>
                                      </p:cBhvr>
                                      <p:to>
                                        <p:clrVal>
                                          <a:srgbClr val="FFFF00"/>
                                        </p:clrVal>
                                      </p:to>
                                    </p:set>
                                    <p:set>
                                      <p:cBhvr>
                                        <p:cTn id="12" dur="500" fill="hold"/>
                                        <p:tgtEl>
                                          <p:spTgt spid="3">
                                            <p:txEl>
                                              <p:pRg st="7" end="7"/>
                                            </p:txEl>
                                          </p:spTgt>
                                        </p:tgtEl>
                                        <p:attrNameLst>
                                          <p:attrName>fillcolor</p:attrName>
                                        </p:attrNameLst>
                                      </p:cBhvr>
                                      <p:to>
                                        <p:clrVal>
                                          <a:srgbClr val="FFFF00"/>
                                        </p:clrVal>
                                      </p:to>
                                    </p:set>
                                    <p:set>
                                      <p:cBhvr>
                                        <p:cTn id="13"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Route Selection</a:t>
            </a:r>
          </a:p>
        </p:txBody>
      </p:sp>
      <p:sp>
        <p:nvSpPr>
          <p:cNvPr id="3" name="Content Placeholder 2"/>
          <p:cNvSpPr>
            <a:spLocks noGrp="1"/>
          </p:cNvSpPr>
          <p:nvPr>
            <p:ph idx="1"/>
          </p:nvPr>
        </p:nvSpPr>
        <p:spPr>
          <a:xfrm>
            <a:off x="457200" y="1066800"/>
            <a:ext cx="8229600" cy="5791200"/>
          </a:xfrm>
        </p:spPr>
        <p:txBody>
          <a:bodyPr/>
          <a:lstStyle/>
          <a:p>
            <a:pPr>
              <a:defRPr/>
            </a:pPr>
            <a:r>
              <a:rPr lang="en-US" dirty="0" smtClean="0"/>
              <a:t>refers to the selection of an LSP for a particular FEC</a:t>
            </a:r>
          </a:p>
          <a:p>
            <a:pPr>
              <a:defRPr/>
            </a:pPr>
            <a:r>
              <a:rPr lang="en-US" dirty="0" smtClean="0"/>
              <a:t>supports two options:	</a:t>
            </a:r>
          </a:p>
          <a:p>
            <a:pPr lvl="1">
              <a:defRPr/>
            </a:pPr>
            <a:r>
              <a:rPr lang="en-US" dirty="0" smtClean="0"/>
              <a:t>hop-by-hop routing</a:t>
            </a:r>
          </a:p>
          <a:p>
            <a:pPr lvl="2">
              <a:defRPr/>
            </a:pPr>
            <a:r>
              <a:rPr lang="en-US" dirty="0" smtClean="0"/>
              <a:t>each LSR independently chooses the next hop for each FEC</a:t>
            </a:r>
          </a:p>
          <a:p>
            <a:pPr lvl="2">
              <a:defRPr/>
            </a:pPr>
            <a:r>
              <a:rPr lang="en-US" dirty="0" smtClean="0"/>
              <a:t>does not readily support traffic engineering or policy routing</a:t>
            </a:r>
          </a:p>
          <a:p>
            <a:pPr lvl="1">
              <a:defRPr/>
            </a:pPr>
            <a:r>
              <a:rPr lang="en-US" dirty="0" smtClean="0"/>
              <a:t>explicit routing</a:t>
            </a:r>
          </a:p>
          <a:p>
            <a:pPr lvl="2">
              <a:defRPr/>
            </a:pPr>
            <a:r>
              <a:rPr lang="en-US" dirty="0" smtClean="0"/>
              <a:t>a single LSR specifies some or all of the LSRs</a:t>
            </a:r>
          </a:p>
          <a:p>
            <a:pPr lvl="2">
              <a:defRPr/>
            </a:pPr>
            <a:r>
              <a:rPr lang="en-US" dirty="0" smtClean="0"/>
              <a:t>can be set up ahead of time or dynamically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path" presetSubtype="0" accel="50000" decel="50000" fill="hold" nodeType="afterEffect">
                                  <p:stCondLst>
                                    <p:cond delay="250"/>
                                  </p:stCondLst>
                                  <p:childTnLst>
                                    <p:animMotion origin="layout" path="M 0 0 L 0.017 0 C 0.025 0 0.034 -0.014 0.042 -0.016 C 0.048 -0.016 0.059 -0.003 0.064 -0.003 C 0.071 -0.003 0.078 -0.007 0.091 -0.007 L 0.1 -0.162 L 0.11 0.025 L 0.122 0 L 0.132 -0.007 L 0.156 -0.001 C 0.167 -0.004 0.176 -0.017 0.187 -0.022 C 0.191 -0.023 0.2 -0.024 0.206 -0.022 C 0.212 -0.02 0.217 -0.006 0.219 -0.005 C 0.222 -0.001 0.229 -0.005 0.233 -0.003 L 0.239 0 L 0.25 0 E" pathEditMode="relative" ptsTypes="">
                                      <p:cBhvr>
                                        <p:cTn id="6" dur="2000" fill="hold"/>
                                        <p:tgtEl>
                                          <p:spTgt spid="3">
                                            <p:txEl>
                                              <p:pRg st="2" end="2"/>
                                            </p:txEl>
                                          </p:spTgt>
                                        </p:tgtEl>
                                        <p:attrNameLst>
                                          <p:attrName>ppt_x</p:attrName>
                                          <p:attrName>ppt_y</p:attrName>
                                        </p:attrNameLst>
                                      </p:cBhvr>
                                    </p:animMotion>
                                  </p:childTnLst>
                                </p:cTn>
                              </p:par>
                            </p:childTnLst>
                          </p:cTn>
                        </p:par>
                        <p:par>
                          <p:cTn id="7" fill="hold">
                            <p:stCondLst>
                              <p:cond delay="2250"/>
                            </p:stCondLst>
                            <p:childTnLst>
                              <p:par>
                                <p:cTn id="8" presetID="26" presetClass="entr" presetSubtype="0" fill="hold" nodeType="afterEffect">
                                  <p:stCondLst>
                                    <p:cond delay="25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80">
                                          <p:stCondLst>
                                            <p:cond delay="0"/>
                                          </p:stCondLst>
                                        </p:cTn>
                                        <p:tgtEl>
                                          <p:spTgt spid="3">
                                            <p:txEl>
                                              <p:pRg st="3" end="3"/>
                                            </p:txEl>
                                          </p:spTgt>
                                        </p:tgtEl>
                                      </p:cBhvr>
                                    </p:animEffect>
                                    <p:anim calcmode="lin" valueType="num">
                                      <p:cBhvr>
                                        <p:cTn id="1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3" end="3"/>
                                            </p:txEl>
                                          </p:spTgt>
                                        </p:tgtEl>
                                      </p:cBhvr>
                                      <p:to x="100000" y="60000"/>
                                    </p:animScale>
                                    <p:animScale>
                                      <p:cBhvr>
                                        <p:cTn id="17" dur="166" decel="50000">
                                          <p:stCondLst>
                                            <p:cond delay="676"/>
                                          </p:stCondLst>
                                        </p:cTn>
                                        <p:tgtEl>
                                          <p:spTgt spid="3">
                                            <p:txEl>
                                              <p:pRg st="3" end="3"/>
                                            </p:txEl>
                                          </p:spTgt>
                                        </p:tgtEl>
                                      </p:cBhvr>
                                      <p:to x="100000" y="100000"/>
                                    </p:animScale>
                                    <p:animScale>
                                      <p:cBhvr>
                                        <p:cTn id="18" dur="26">
                                          <p:stCondLst>
                                            <p:cond delay="1312"/>
                                          </p:stCondLst>
                                        </p:cTn>
                                        <p:tgtEl>
                                          <p:spTgt spid="3">
                                            <p:txEl>
                                              <p:pRg st="3" end="3"/>
                                            </p:txEl>
                                          </p:spTgt>
                                        </p:tgtEl>
                                      </p:cBhvr>
                                      <p:to x="100000" y="80000"/>
                                    </p:animScale>
                                    <p:animScale>
                                      <p:cBhvr>
                                        <p:cTn id="19" dur="166" decel="50000">
                                          <p:stCondLst>
                                            <p:cond delay="1338"/>
                                          </p:stCondLst>
                                        </p:cTn>
                                        <p:tgtEl>
                                          <p:spTgt spid="3">
                                            <p:txEl>
                                              <p:pRg st="3" end="3"/>
                                            </p:txEl>
                                          </p:spTgt>
                                        </p:tgtEl>
                                      </p:cBhvr>
                                      <p:to x="100000" y="100000"/>
                                    </p:animScale>
                                    <p:animScale>
                                      <p:cBhvr>
                                        <p:cTn id="20" dur="26">
                                          <p:stCondLst>
                                            <p:cond delay="1642"/>
                                          </p:stCondLst>
                                        </p:cTn>
                                        <p:tgtEl>
                                          <p:spTgt spid="3">
                                            <p:txEl>
                                              <p:pRg st="3" end="3"/>
                                            </p:txEl>
                                          </p:spTgt>
                                        </p:tgtEl>
                                      </p:cBhvr>
                                      <p:to x="100000" y="90000"/>
                                    </p:animScale>
                                    <p:animScale>
                                      <p:cBhvr>
                                        <p:cTn id="21" dur="166" decel="50000">
                                          <p:stCondLst>
                                            <p:cond delay="1668"/>
                                          </p:stCondLst>
                                        </p:cTn>
                                        <p:tgtEl>
                                          <p:spTgt spid="3">
                                            <p:txEl>
                                              <p:pRg st="3" end="3"/>
                                            </p:txEl>
                                          </p:spTgt>
                                        </p:tgtEl>
                                      </p:cBhvr>
                                      <p:to x="100000" y="100000"/>
                                    </p:animScale>
                                    <p:animScale>
                                      <p:cBhvr>
                                        <p:cTn id="22" dur="26">
                                          <p:stCondLst>
                                            <p:cond delay="1808"/>
                                          </p:stCondLst>
                                        </p:cTn>
                                        <p:tgtEl>
                                          <p:spTgt spid="3">
                                            <p:txEl>
                                              <p:pRg st="3" end="3"/>
                                            </p:txEl>
                                          </p:spTgt>
                                        </p:tgtEl>
                                      </p:cBhvr>
                                      <p:to x="100000" y="95000"/>
                                    </p:animScale>
                                    <p:animScale>
                                      <p:cBhvr>
                                        <p:cTn id="23" dur="166" decel="50000">
                                          <p:stCondLst>
                                            <p:cond delay="1834"/>
                                          </p:stCondLst>
                                        </p:cTn>
                                        <p:tgtEl>
                                          <p:spTgt spid="3">
                                            <p:txEl>
                                              <p:pRg st="3" end="3"/>
                                            </p:txEl>
                                          </p:spTgt>
                                        </p:tgtEl>
                                      </p:cBhvr>
                                      <p:to x="100000" y="100000"/>
                                    </p:animScale>
                                  </p:childTnLst>
                                </p:cTn>
                              </p:par>
                            </p:childTnLst>
                          </p:cTn>
                        </p:par>
                        <p:par>
                          <p:cTn id="24" fill="hold">
                            <p:stCondLst>
                              <p:cond delay="4500"/>
                            </p:stCondLst>
                            <p:childTnLst>
                              <p:par>
                                <p:cTn id="25" presetID="26" presetClass="entr" presetSubtype="0" fill="hold"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80">
                                          <p:stCondLst>
                                            <p:cond delay="0"/>
                                          </p:stCondLst>
                                        </p:cTn>
                                        <p:tgtEl>
                                          <p:spTgt spid="3">
                                            <p:txEl>
                                              <p:pRg st="4" end="4"/>
                                            </p:txEl>
                                          </p:spTgt>
                                        </p:tgtEl>
                                      </p:cBhvr>
                                    </p:animEffect>
                                    <p:anim calcmode="lin" valueType="num">
                                      <p:cBhvr>
                                        <p:cTn id="2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4" end="4"/>
                                            </p:txEl>
                                          </p:spTgt>
                                        </p:tgtEl>
                                      </p:cBhvr>
                                      <p:to x="100000" y="60000"/>
                                    </p:animScale>
                                    <p:animScale>
                                      <p:cBhvr>
                                        <p:cTn id="34" dur="166" decel="50000">
                                          <p:stCondLst>
                                            <p:cond delay="676"/>
                                          </p:stCondLst>
                                        </p:cTn>
                                        <p:tgtEl>
                                          <p:spTgt spid="3">
                                            <p:txEl>
                                              <p:pRg st="4" end="4"/>
                                            </p:txEl>
                                          </p:spTgt>
                                        </p:tgtEl>
                                      </p:cBhvr>
                                      <p:to x="100000" y="100000"/>
                                    </p:animScale>
                                    <p:animScale>
                                      <p:cBhvr>
                                        <p:cTn id="35" dur="26">
                                          <p:stCondLst>
                                            <p:cond delay="1312"/>
                                          </p:stCondLst>
                                        </p:cTn>
                                        <p:tgtEl>
                                          <p:spTgt spid="3">
                                            <p:txEl>
                                              <p:pRg st="4" end="4"/>
                                            </p:txEl>
                                          </p:spTgt>
                                        </p:tgtEl>
                                      </p:cBhvr>
                                      <p:to x="100000" y="80000"/>
                                    </p:animScale>
                                    <p:animScale>
                                      <p:cBhvr>
                                        <p:cTn id="36" dur="166" decel="50000">
                                          <p:stCondLst>
                                            <p:cond delay="1338"/>
                                          </p:stCondLst>
                                        </p:cTn>
                                        <p:tgtEl>
                                          <p:spTgt spid="3">
                                            <p:txEl>
                                              <p:pRg st="4" end="4"/>
                                            </p:txEl>
                                          </p:spTgt>
                                        </p:tgtEl>
                                      </p:cBhvr>
                                      <p:to x="100000" y="100000"/>
                                    </p:animScale>
                                    <p:animScale>
                                      <p:cBhvr>
                                        <p:cTn id="37" dur="26">
                                          <p:stCondLst>
                                            <p:cond delay="1642"/>
                                          </p:stCondLst>
                                        </p:cTn>
                                        <p:tgtEl>
                                          <p:spTgt spid="3">
                                            <p:txEl>
                                              <p:pRg st="4" end="4"/>
                                            </p:txEl>
                                          </p:spTgt>
                                        </p:tgtEl>
                                      </p:cBhvr>
                                      <p:to x="100000" y="90000"/>
                                    </p:animScale>
                                    <p:animScale>
                                      <p:cBhvr>
                                        <p:cTn id="38" dur="166" decel="50000">
                                          <p:stCondLst>
                                            <p:cond delay="1668"/>
                                          </p:stCondLst>
                                        </p:cTn>
                                        <p:tgtEl>
                                          <p:spTgt spid="3">
                                            <p:txEl>
                                              <p:pRg st="4" end="4"/>
                                            </p:txEl>
                                          </p:spTgt>
                                        </p:tgtEl>
                                      </p:cBhvr>
                                      <p:to x="100000" y="100000"/>
                                    </p:animScale>
                                    <p:animScale>
                                      <p:cBhvr>
                                        <p:cTn id="39" dur="26">
                                          <p:stCondLst>
                                            <p:cond delay="1808"/>
                                          </p:stCondLst>
                                        </p:cTn>
                                        <p:tgtEl>
                                          <p:spTgt spid="3">
                                            <p:txEl>
                                              <p:pRg st="4" end="4"/>
                                            </p:txEl>
                                          </p:spTgt>
                                        </p:tgtEl>
                                      </p:cBhvr>
                                      <p:to x="100000" y="95000"/>
                                    </p:animScale>
                                    <p:animScale>
                                      <p:cBhvr>
                                        <p:cTn id="4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Requirements for Label Distribution</a:t>
            </a:r>
          </a:p>
        </p:txBody>
      </p:sp>
      <p:sp>
        <p:nvSpPr>
          <p:cNvPr id="3" name="Content Placeholder 2"/>
          <p:cNvSpPr>
            <a:spLocks noGrp="1"/>
          </p:cNvSpPr>
          <p:nvPr>
            <p:ph idx="1"/>
          </p:nvPr>
        </p:nvSpPr>
        <p:spPr>
          <a:xfrm>
            <a:off x="457200" y="1676400"/>
            <a:ext cx="8229600" cy="5181600"/>
          </a:xfrm>
        </p:spPr>
        <p:txBody>
          <a:bodyPr/>
          <a:lstStyle/>
          <a:p>
            <a:r>
              <a:rPr lang="en-US" sz="2800" dirty="0"/>
              <a:t>label distribution protocol enables two LSRs to learn each other’s MPLS capabilities</a:t>
            </a:r>
          </a:p>
          <a:p>
            <a:r>
              <a:rPr lang="en-US" sz="2800" dirty="0"/>
              <a:t>RFC 3031 refers to a new label distribution protocol and to enhancements of existing protocols</a:t>
            </a:r>
          </a:p>
        </p:txBody>
      </p:sp>
      <p:graphicFrame>
        <p:nvGraphicFramePr>
          <p:cNvPr id="4" name="Diagram 3"/>
          <p:cNvGraphicFramePr/>
          <p:nvPr/>
        </p:nvGraphicFramePr>
        <p:xfrm>
          <a:off x="381000" y="4191000"/>
          <a:ext cx="8382000" cy="248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Label Distribution Protocol</a:t>
            </a:r>
          </a:p>
        </p:txBody>
      </p:sp>
      <p:sp>
        <p:nvSpPr>
          <p:cNvPr id="3" name="Content Placeholder 2"/>
          <p:cNvSpPr>
            <a:spLocks noGrp="1"/>
          </p:cNvSpPr>
          <p:nvPr>
            <p:ph idx="1"/>
          </p:nvPr>
        </p:nvSpPr>
        <p:spPr>
          <a:xfrm>
            <a:off x="457200" y="1524000"/>
            <a:ext cx="8229600" cy="5562600"/>
          </a:xfrm>
        </p:spPr>
        <p:txBody>
          <a:bodyPr/>
          <a:lstStyle/>
          <a:p>
            <a:r>
              <a:rPr lang="en-US" dirty="0"/>
              <a:t>protocols that communicate which label goes with which Forwarding Equivalence Class (FEC)</a:t>
            </a:r>
          </a:p>
          <a:p>
            <a:pPr lvl="1"/>
            <a:r>
              <a:rPr lang="en-US" dirty="0"/>
              <a:t>Label Distribution Protocol (LDP; RFC 5036)</a:t>
            </a:r>
          </a:p>
          <a:p>
            <a:pPr lvl="1"/>
            <a:r>
              <a:rPr lang="en-US" dirty="0"/>
              <a:t>Resource Reservation Protocol – Traffic Engineering (RSVP-TE; RFC 3209)</a:t>
            </a:r>
          </a:p>
          <a:p>
            <a:pPr lvl="1"/>
            <a:r>
              <a:rPr lang="en-US" dirty="0"/>
              <a:t>multiprotocol BGP as extended for Layer 3 VPNs (L3VPNs; RFC 4364)</a:t>
            </a:r>
          </a:p>
          <a:p>
            <a:pPr lvl="1">
              <a:buClr>
                <a:schemeClr val="hlink"/>
              </a:buClr>
              <a:buSzPct val="80000"/>
              <a:buFont typeface="Wingdings" pitchFamily="-110" charset="2"/>
              <a:buChar char="Ø"/>
            </a:pPr>
            <a:r>
              <a:rPr lang="en-US" sz="3200" dirty="0"/>
              <a:t>once a route is established LDP is used to establish the LSP and assign labels</a:t>
            </a:r>
          </a:p>
          <a:p>
            <a:pPr lvl="1"/>
            <a:endParaRPr lang="en-US" dirty="0"/>
          </a:p>
          <a:p>
            <a:pPr>
              <a:buFont typeface="Wingdings" pitchFamily="-110" charset="2"/>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pPr>
              <a:defRPr/>
            </a:pPr>
            <a:r>
              <a:rPr lang="en-US" dirty="0" smtClean="0"/>
              <a:t>LDP Messages</a:t>
            </a:r>
          </a:p>
        </p:txBody>
      </p:sp>
      <p:sp>
        <p:nvSpPr>
          <p:cNvPr id="3" name="Content Placeholder 2"/>
          <p:cNvSpPr>
            <a:spLocks noGrp="1"/>
          </p:cNvSpPr>
          <p:nvPr>
            <p:ph idx="1"/>
          </p:nvPr>
        </p:nvSpPr>
        <p:spPr>
          <a:xfrm>
            <a:off x="457200" y="1600200"/>
            <a:ext cx="8229600" cy="5638800"/>
          </a:xfrm>
        </p:spPr>
        <p:txBody>
          <a:bodyPr/>
          <a:lstStyle/>
          <a:p>
            <a:r>
              <a:rPr lang="en-US" sz="2800" dirty="0"/>
              <a:t>Discovery</a:t>
            </a:r>
          </a:p>
          <a:p>
            <a:pPr lvl="1"/>
            <a:r>
              <a:rPr lang="en-US" sz="2400" dirty="0"/>
              <a:t>each LSR announces and maintains its presence in a network</a:t>
            </a:r>
          </a:p>
          <a:p>
            <a:pPr lvl="2"/>
            <a:r>
              <a:rPr lang="en-US" sz="2000" dirty="0"/>
              <a:t>Hello messages</a:t>
            </a:r>
          </a:p>
          <a:p>
            <a:pPr lvl="2">
              <a:buClr>
                <a:schemeClr val="hlink"/>
              </a:buClr>
              <a:buSzPct val="80000"/>
              <a:buFont typeface="Wingdings" pitchFamily="-110" charset="2"/>
              <a:buChar char="Ø"/>
            </a:pPr>
            <a:r>
              <a:rPr lang="en-US" sz="2800" dirty="0"/>
              <a:t>Session establishment and maintenance</a:t>
            </a:r>
          </a:p>
          <a:p>
            <a:pPr lvl="1"/>
            <a:r>
              <a:rPr lang="en-US" sz="2400" dirty="0"/>
              <a:t>LDP peers</a:t>
            </a:r>
          </a:p>
          <a:p>
            <a:pPr lvl="2">
              <a:buClr>
                <a:schemeClr val="hlink"/>
              </a:buClr>
              <a:buSzPct val="80000"/>
              <a:buFont typeface="Wingdings" pitchFamily="-110" charset="2"/>
              <a:buChar char="Ø"/>
            </a:pPr>
            <a:r>
              <a:rPr lang="en-US" sz="2800" dirty="0"/>
              <a:t>Advertisement</a:t>
            </a:r>
          </a:p>
          <a:p>
            <a:pPr lvl="1"/>
            <a:r>
              <a:rPr lang="en-US" sz="2400" dirty="0"/>
              <a:t>create, change, and delete label mappings for FECs</a:t>
            </a:r>
          </a:p>
          <a:p>
            <a:pPr lvl="2">
              <a:buClr>
                <a:schemeClr val="hlink"/>
              </a:buClr>
              <a:buSzPct val="80000"/>
              <a:buFont typeface="Wingdings" pitchFamily="-110" charset="2"/>
              <a:buChar char="Ø"/>
            </a:pPr>
            <a:r>
              <a:rPr lang="en-US" sz="2800" dirty="0"/>
              <a:t>Notification messages</a:t>
            </a:r>
          </a:p>
          <a:p>
            <a:pPr lvl="1"/>
            <a:r>
              <a:rPr lang="en-US" sz="2400" dirty="0"/>
              <a:t>provide advisory information and to signal error information</a:t>
            </a:r>
          </a:p>
          <a:p>
            <a:pPr marL="800100" lvl="3" indent="-342900">
              <a:buClr>
                <a:schemeClr val="hlink"/>
              </a:buClr>
              <a:buSzPct val="80000"/>
              <a:buFont typeface="Wingdings" pitchFamily="-110" charset="2"/>
              <a:buChar char="Ø"/>
            </a:pPr>
            <a:endParaRPr lang="en-US" sz="2800" dirty="0"/>
          </a:p>
          <a:p>
            <a:pPr lvl="2"/>
            <a:endParaRPr lang="en-US" dirty="0"/>
          </a:p>
        </p:txBody>
      </p:sp>
      <p:pic>
        <p:nvPicPr>
          <p:cNvPr id="29700" name="Picture 4" descr="C:\Users\Kody\AppData\Local\Microsoft\Windows\Temporary Internet Files\Content.IE5\TV6WNTCA\MC900434754[1].png"/>
          <p:cNvPicPr>
            <a:picLocks noChangeAspect="1" noChangeArrowheads="1"/>
          </p:cNvPicPr>
          <p:nvPr/>
        </p:nvPicPr>
        <p:blipFill>
          <a:blip r:embed="rId3"/>
          <a:srcRect/>
          <a:stretch>
            <a:fillRect/>
          </a:stretch>
        </p:blipFill>
        <p:spPr bwMode="auto">
          <a:xfrm>
            <a:off x="6858000" y="34925"/>
            <a:ext cx="2286000" cy="2284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4000" fill="remove" nodeType="afterEffect">
                                  <p:stCondLst>
                                    <p:cond delay="500"/>
                                  </p:stCondLst>
                                  <p:childTnLst>
                                    <p:animClr clrSpc="rgb" dir="cw">
                                      <p:cBhvr override="childStyle">
                                        <p:cTn id="6" dur="250" autoRev="1" fill="remove"/>
                                        <p:tgtEl>
                                          <p:spTgt spid="3">
                                            <p:txEl>
                                              <p:pRg st="7" end="7"/>
                                            </p:txEl>
                                          </p:spTgt>
                                        </p:tgtEl>
                                        <p:attrNameLst>
                                          <p:attrName>style.color</p:attrName>
                                        </p:attrNameLst>
                                      </p:cBhvr>
                                      <p:to>
                                        <a:srgbClr val="FFFF00"/>
                                      </p:to>
                                    </p:animClr>
                                    <p:animClr clrSpc="rgb" dir="cw">
                                      <p:cBhvr>
                                        <p:cTn id="7" dur="250" autoRev="1" fill="remove"/>
                                        <p:tgtEl>
                                          <p:spTgt spid="3">
                                            <p:txEl>
                                              <p:pRg st="7" end="7"/>
                                            </p:txEl>
                                          </p:spTgt>
                                        </p:tgtEl>
                                        <p:attrNameLst>
                                          <p:attrName>fillcolor</p:attrName>
                                        </p:attrNameLst>
                                      </p:cBhvr>
                                      <p:to>
                                        <a:srgbClr val="FFFF00"/>
                                      </p:to>
                                    </p:animClr>
                                    <p:set>
                                      <p:cBhvr>
                                        <p:cTn id="8" dur="250" autoRev="1" fill="remove"/>
                                        <p:tgtEl>
                                          <p:spTgt spid="3">
                                            <p:txEl>
                                              <p:pRg st="7" end="7"/>
                                            </p:txEl>
                                          </p:spTgt>
                                        </p:tgtEl>
                                        <p:attrNameLst>
                                          <p:attrName>fill.type</p:attrName>
                                        </p:attrNameLst>
                                      </p:cBhvr>
                                      <p:to>
                                        <p:strVal val="solid"/>
                                      </p:to>
                                    </p:set>
                                    <p:set>
                                      <p:cBhvr>
                                        <p:cTn id="9" dur="250" autoRev="1" fill="remove"/>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895600" cy="5818187"/>
          </a:xfrm>
        </p:spPr>
        <p:txBody>
          <a:bodyPr/>
          <a:lstStyle/>
          <a:p>
            <a:pPr>
              <a:defRPr/>
            </a:pPr>
            <a:r>
              <a:rPr lang="en-US" dirty="0" smtClean="0"/>
              <a:t>LDP Message Format</a:t>
            </a:r>
          </a:p>
        </p:txBody>
      </p:sp>
      <p:pic>
        <p:nvPicPr>
          <p:cNvPr id="30723" name="Content Placeholder 3" descr="Figure 21.8_LDP Format.png"/>
          <p:cNvPicPr>
            <a:picLocks noGrp="1" noChangeAspect="1"/>
          </p:cNvPicPr>
          <p:nvPr>
            <p:ph idx="1"/>
          </p:nvPr>
        </p:nvPicPr>
        <p:blipFill>
          <a:blip r:embed="rId3"/>
          <a:srcRect l="-88844" r="-88844"/>
          <a:stretch>
            <a:fillRect/>
          </a:stretch>
        </p:blipFill>
        <p:spPr>
          <a:xfrm>
            <a:off x="-1447800" y="228600"/>
            <a:ext cx="14478000" cy="6422773"/>
          </a:xfrm>
        </p:spPr>
      </p:pic>
    </p:spTree>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Traffic Engineering</a:t>
            </a:r>
          </a:p>
        </p:txBody>
      </p:sp>
      <p:sp>
        <p:nvSpPr>
          <p:cNvPr id="3" name="Content Placeholder 2"/>
          <p:cNvSpPr>
            <a:spLocks noGrp="1"/>
          </p:cNvSpPr>
          <p:nvPr>
            <p:ph idx="1"/>
          </p:nvPr>
        </p:nvSpPr>
        <p:spPr>
          <a:xfrm>
            <a:off x="304800" y="1676400"/>
            <a:ext cx="8534400" cy="4454525"/>
          </a:xfrm>
        </p:spPr>
        <p:txBody>
          <a:bodyPr/>
          <a:lstStyle/>
          <a:p>
            <a:pPr>
              <a:defRPr/>
            </a:pPr>
            <a:r>
              <a:rPr lang="en-US" dirty="0" smtClean="0"/>
              <a:t>RFC 2702</a:t>
            </a:r>
          </a:p>
          <a:p>
            <a:pPr>
              <a:defRPr/>
            </a:pPr>
            <a:r>
              <a:rPr lang="en-US" dirty="0" smtClean="0"/>
              <a:t>allocate traffic to the network to maximize utilization of the network capacity</a:t>
            </a:r>
          </a:p>
          <a:p>
            <a:pPr>
              <a:defRPr/>
            </a:pPr>
            <a:r>
              <a:rPr lang="en-US" dirty="0" smtClean="0"/>
              <a:t>ensure the most desirable route through the network while meeting QoS requirements</a:t>
            </a:r>
          </a:p>
        </p:txBody>
      </p:sp>
      <p:pic>
        <p:nvPicPr>
          <p:cNvPr id="4" name="Picture 3"/>
          <p:cNvPicPr>
            <a:picLocks noChangeAspect="1"/>
          </p:cNvPicPr>
          <p:nvPr/>
        </p:nvPicPr>
        <p:blipFill>
          <a:blip r:embed="rId3"/>
          <a:stretch>
            <a:fillRect/>
          </a:stretch>
        </p:blipFill>
        <p:spPr>
          <a:xfrm rot="946967">
            <a:off x="6451766" y="4369332"/>
            <a:ext cx="2235497" cy="2203562"/>
          </a:xfrm>
          <a:prstGeom prst="rect">
            <a:avLst/>
          </a:prstGeom>
        </p:spPr>
      </p:pic>
      <p:pic>
        <p:nvPicPr>
          <p:cNvPr id="5" name="Picture 4"/>
          <p:cNvPicPr>
            <a:picLocks noChangeAspect="1"/>
          </p:cNvPicPr>
          <p:nvPr/>
        </p:nvPicPr>
        <p:blipFill>
          <a:blip r:embed="rId4"/>
          <a:stretch>
            <a:fillRect/>
          </a:stretch>
        </p:blipFill>
        <p:spPr>
          <a:xfrm>
            <a:off x="609600" y="5257800"/>
            <a:ext cx="1825487" cy="1104900"/>
          </a:xfrm>
          <a:prstGeom prst="rect">
            <a:avLst/>
          </a:prstGeom>
        </p:spPr>
      </p:pic>
      <p:pic>
        <p:nvPicPr>
          <p:cNvPr id="6" name="Picture 5"/>
          <p:cNvPicPr>
            <a:picLocks noChangeAspect="1"/>
          </p:cNvPicPr>
          <p:nvPr/>
        </p:nvPicPr>
        <p:blipFill>
          <a:blip r:embed="rId5"/>
          <a:stretch>
            <a:fillRect/>
          </a:stretch>
        </p:blipFill>
        <p:spPr>
          <a:xfrm>
            <a:off x="3505200" y="4572000"/>
            <a:ext cx="1618746" cy="2095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Multiprotocol Label Switching (MPLS)</a:t>
            </a:r>
          </a:p>
        </p:txBody>
      </p:sp>
      <p:sp>
        <p:nvSpPr>
          <p:cNvPr id="3" name="Content Placeholder 2"/>
          <p:cNvSpPr>
            <a:spLocks noGrp="1"/>
          </p:cNvSpPr>
          <p:nvPr>
            <p:ph idx="1"/>
          </p:nvPr>
        </p:nvSpPr>
        <p:spPr>
          <a:xfrm>
            <a:off x="457200" y="1600200"/>
            <a:ext cx="8229600" cy="5257800"/>
          </a:xfrm>
        </p:spPr>
        <p:txBody>
          <a:bodyPr/>
          <a:lstStyle/>
          <a:p>
            <a:pPr>
              <a:defRPr/>
            </a:pPr>
            <a:r>
              <a:rPr lang="en-US" sz="2800" dirty="0" smtClean="0"/>
              <a:t>MPLS is a set of IETF specifications for including routing and traffic engineering information in packets</a:t>
            </a:r>
          </a:p>
          <a:p>
            <a:pPr>
              <a:defRPr/>
            </a:pPr>
            <a:r>
              <a:rPr lang="en-US" sz="2800" dirty="0" smtClean="0"/>
              <a:t>comprises a number of interrelated protocols - - MPLS protocol suite</a:t>
            </a:r>
          </a:p>
          <a:p>
            <a:pPr marL="342900" lvl="1" indent="-342900">
              <a:buClr>
                <a:schemeClr val="hlink"/>
              </a:buClr>
              <a:buSzPct val="80000"/>
              <a:buFont typeface="Wingdings" pitchFamily="-110" charset="2"/>
              <a:buChar char="Ø"/>
              <a:defRPr/>
            </a:pPr>
            <a:r>
              <a:rPr lang="en-US" dirty="0" smtClean="0">
                <a:cs typeface="ＭＳ Ｐゴシック" pitchFamily="-110" charset="-128"/>
              </a:rPr>
              <a:t>is used to ensure that all packets in a particular flow take the same route over a backbone</a:t>
            </a:r>
          </a:p>
          <a:p>
            <a:pPr marL="342900" lvl="1" indent="-342900">
              <a:buClr>
                <a:schemeClr val="hlink"/>
              </a:buClr>
              <a:buSzPct val="80000"/>
              <a:buFont typeface="Wingdings" pitchFamily="-110" charset="2"/>
              <a:buChar char="Ø"/>
              <a:defRPr/>
            </a:pPr>
            <a:r>
              <a:rPr lang="en-US" dirty="0" smtClean="0">
                <a:cs typeface="ＭＳ Ｐゴシック" pitchFamily="-110" charset="-128"/>
              </a:rPr>
              <a:t>deployed by many telecommunication companies and service providers</a:t>
            </a:r>
          </a:p>
          <a:p>
            <a:pPr marL="342900" lvl="1" indent="-342900">
              <a:buClr>
                <a:schemeClr val="hlink"/>
              </a:buClr>
              <a:buSzPct val="80000"/>
              <a:buFont typeface="Wingdings" pitchFamily="-110" charset="2"/>
              <a:buChar char="Ø"/>
              <a:defRPr/>
            </a:pPr>
            <a:r>
              <a:rPr lang="en-US" dirty="0" smtClean="0">
                <a:cs typeface="ＭＳ Ｐゴシック" pitchFamily="-110" charset="-128"/>
              </a:rPr>
              <a:t>delivers QoS required to support real-time voice and video and SLAs that guarantee bandwidth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3352800" cy="6122987"/>
          </a:xfrm>
        </p:spPr>
        <p:txBody>
          <a:bodyPr/>
          <a:lstStyle/>
          <a:p>
            <a:pPr>
              <a:defRPr/>
            </a:pPr>
            <a:r>
              <a:rPr lang="en-US" sz="3600" dirty="0" smtClean="0"/>
              <a:t>Example of Traffic Engineering</a:t>
            </a:r>
          </a:p>
        </p:txBody>
      </p:sp>
      <p:pic>
        <p:nvPicPr>
          <p:cNvPr id="32771" name="Content Placeholder 3" descr="Figure 21.9_TE Example.png"/>
          <p:cNvPicPr>
            <a:picLocks noGrp="1" noChangeAspect="1"/>
          </p:cNvPicPr>
          <p:nvPr>
            <p:ph idx="1"/>
          </p:nvPr>
        </p:nvPicPr>
        <p:blipFill>
          <a:blip r:embed="rId3"/>
          <a:srcRect l="-100288" r="-100288"/>
          <a:stretch>
            <a:fillRect/>
          </a:stretch>
        </p:blipFill>
        <p:spPr>
          <a:xfrm>
            <a:off x="-1676400" y="0"/>
            <a:ext cx="16071100" cy="6858000"/>
          </a:xfrm>
        </p:spPr>
      </p:pic>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C:\Users\Kody\AppData\Local\Microsoft\Windows\Temporary Internet Files\Content.IE5\TV6WNTCA\MC900013199[1].wmf"/>
          <p:cNvPicPr>
            <a:picLocks noChangeAspect="1" noChangeArrowheads="1"/>
          </p:cNvPicPr>
          <p:nvPr/>
        </p:nvPicPr>
        <p:blipFill>
          <a:blip r:embed="rId3"/>
          <a:srcRect/>
          <a:stretch>
            <a:fillRect/>
          </a:stretch>
        </p:blipFill>
        <p:spPr bwMode="auto">
          <a:xfrm>
            <a:off x="8162925" y="609600"/>
            <a:ext cx="914400" cy="2084388"/>
          </a:xfrm>
          <a:prstGeom prst="rect">
            <a:avLst/>
          </a:prstGeom>
          <a:noFill/>
          <a:ln w="9525">
            <a:noFill/>
            <a:miter lim="800000"/>
            <a:headEnd/>
            <a:tailEnd/>
          </a:ln>
        </p:spPr>
      </p:pic>
      <p:sp>
        <p:nvSpPr>
          <p:cNvPr id="33795" name="Rectangle 5"/>
          <p:cNvSpPr>
            <a:spLocks noChangeArrowheads="1"/>
          </p:cNvSpPr>
          <p:nvPr/>
        </p:nvSpPr>
        <p:spPr bwMode="auto">
          <a:xfrm>
            <a:off x="1143000" y="5943600"/>
            <a:ext cx="8001000" cy="457200"/>
          </a:xfrm>
          <a:prstGeom prst="rect">
            <a:avLst/>
          </a:prstGeom>
          <a:solidFill>
            <a:srgbClr val="080808"/>
          </a:solidFill>
          <a:ln w="9525">
            <a:solidFill>
              <a:srgbClr val="080808"/>
            </a:solidFill>
            <a:round/>
            <a:headEnd/>
            <a:tailEnd/>
          </a:ln>
        </p:spPr>
        <p:txBody>
          <a:bodyPr lIns="90000" tIns="46800" rIns="90000" bIns="46800">
            <a:prstTxWarp prst="textNoShape">
              <a:avLst/>
            </a:prstTxWarp>
          </a:bodyPr>
          <a:lstStyle/>
          <a:p>
            <a:endParaRPr lang="en-US" dirty="0"/>
          </a:p>
        </p:txBody>
      </p:sp>
      <p:sp>
        <p:nvSpPr>
          <p:cNvPr id="5" name="L-Shape 4"/>
          <p:cNvSpPr/>
          <p:nvPr/>
        </p:nvSpPr>
        <p:spPr bwMode="auto">
          <a:xfrm>
            <a:off x="152400" y="0"/>
            <a:ext cx="990600" cy="6400800"/>
          </a:xfrm>
          <a:prstGeom prst="corner">
            <a:avLst/>
          </a:prstGeom>
          <a:solidFill>
            <a:srgbClr val="080808"/>
          </a:solidFill>
          <a:ln w="9525" cap="flat" cmpd="sng" algn="ctr">
            <a:solidFill>
              <a:srgbClr val="080808"/>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cxnSp>
        <p:nvCxnSpPr>
          <p:cNvPr id="33797" name="Straight Connector 7"/>
          <p:cNvCxnSpPr>
            <a:cxnSpLocks noChangeShapeType="1"/>
            <a:stCxn id="5" idx="3"/>
          </p:cNvCxnSpPr>
          <p:nvPr/>
        </p:nvCxnSpPr>
        <p:spPr bwMode="auto">
          <a:xfrm flipH="1">
            <a:off x="381000" y="0"/>
            <a:ext cx="19050" cy="6172200"/>
          </a:xfrm>
          <a:prstGeom prst="line">
            <a:avLst/>
          </a:prstGeom>
          <a:noFill/>
          <a:ln w="9525">
            <a:solidFill>
              <a:srgbClr val="FFFF00"/>
            </a:solidFill>
            <a:round/>
            <a:headEnd/>
            <a:tailEnd/>
          </a:ln>
        </p:spPr>
      </p:cxnSp>
      <p:sp>
        <p:nvSpPr>
          <p:cNvPr id="2" name="Title 1"/>
          <p:cNvSpPr>
            <a:spLocks noGrp="1"/>
          </p:cNvSpPr>
          <p:nvPr>
            <p:ph type="title"/>
          </p:nvPr>
        </p:nvSpPr>
        <p:spPr/>
        <p:txBody>
          <a:bodyPr/>
          <a:lstStyle/>
          <a:p>
            <a:pPr>
              <a:defRPr/>
            </a:pPr>
            <a:r>
              <a:rPr lang="en-US" dirty="0" smtClean="0"/>
              <a:t>Elements of MPLS Traffic Engineering (MPLS TE)</a:t>
            </a:r>
          </a:p>
        </p:txBody>
      </p:sp>
      <p:sp>
        <p:nvSpPr>
          <p:cNvPr id="3" name="Content Placeholder 2"/>
          <p:cNvSpPr>
            <a:spLocks noGrp="1"/>
          </p:cNvSpPr>
          <p:nvPr>
            <p:ph idx="1"/>
          </p:nvPr>
        </p:nvSpPr>
        <p:spPr>
          <a:xfrm>
            <a:off x="457200" y="1752600"/>
            <a:ext cx="8229600" cy="5334000"/>
          </a:xfrm>
        </p:spPr>
        <p:txBody>
          <a:bodyPr/>
          <a:lstStyle/>
          <a:p>
            <a:pPr>
              <a:defRPr/>
            </a:pPr>
            <a:r>
              <a:rPr lang="en-US" sz="2800" dirty="0" smtClean="0"/>
              <a:t>Information distribution</a:t>
            </a:r>
          </a:p>
          <a:p>
            <a:pPr lvl="1">
              <a:defRPr/>
            </a:pPr>
            <a:r>
              <a:rPr lang="en-US" sz="2400" dirty="0" smtClean="0"/>
              <a:t>a link state protocol is necessary to discover the topology of the network</a:t>
            </a:r>
          </a:p>
          <a:p>
            <a:pPr>
              <a:defRPr/>
            </a:pPr>
            <a:r>
              <a:rPr lang="en-US" sz="2800" dirty="0" smtClean="0"/>
              <a:t>Path calculation</a:t>
            </a:r>
          </a:p>
          <a:p>
            <a:pPr lvl="1">
              <a:defRPr/>
            </a:pPr>
            <a:r>
              <a:rPr lang="en-US" sz="2400" dirty="0" smtClean="0"/>
              <a:t>shortest path through a network that meets the resource requirements of the traffic flow</a:t>
            </a:r>
          </a:p>
          <a:p>
            <a:pPr>
              <a:defRPr/>
            </a:pPr>
            <a:r>
              <a:rPr lang="en-US" sz="2800" dirty="0" smtClean="0"/>
              <a:t>Path setup</a:t>
            </a:r>
          </a:p>
          <a:p>
            <a:pPr lvl="1">
              <a:defRPr/>
            </a:pPr>
            <a:r>
              <a:rPr lang="en-US" sz="2400" dirty="0" smtClean="0"/>
              <a:t>signaling protocol to reserve the resources for a traffic flow and to establish the LSP</a:t>
            </a:r>
          </a:p>
          <a:p>
            <a:pPr>
              <a:defRPr/>
            </a:pPr>
            <a:r>
              <a:rPr lang="en-US" sz="2800" dirty="0" smtClean="0"/>
              <a:t>Traffic forwarding</a:t>
            </a:r>
          </a:p>
          <a:p>
            <a:pPr lvl="1">
              <a:defRPr/>
            </a:pPr>
            <a:r>
              <a:rPr lang="en-US" sz="2400" dirty="0" smtClean="0"/>
              <a:t>accomplished with MPLS using the LSP</a:t>
            </a:r>
          </a:p>
        </p:txBody>
      </p:sp>
      <p:cxnSp>
        <p:nvCxnSpPr>
          <p:cNvPr id="33800" name="Straight Connector 9"/>
          <p:cNvCxnSpPr>
            <a:cxnSpLocks noChangeShapeType="1"/>
            <a:endCxn id="33795" idx="3"/>
          </p:cNvCxnSpPr>
          <p:nvPr/>
        </p:nvCxnSpPr>
        <p:spPr bwMode="auto">
          <a:xfrm>
            <a:off x="400050" y="6172200"/>
            <a:ext cx="8743950" cy="0"/>
          </a:xfrm>
          <a:prstGeom prst="line">
            <a:avLst/>
          </a:prstGeom>
          <a:noFill/>
          <a:ln w="9525">
            <a:solidFill>
              <a:srgbClr val="FFFF00"/>
            </a:solidFill>
            <a:round/>
            <a:headEnd/>
            <a:tailEnd/>
          </a:ln>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0" y="277813"/>
            <a:ext cx="2438400" cy="5818187"/>
          </a:xfrm>
        </p:spPr>
        <p:txBody>
          <a:bodyPr/>
          <a:lstStyle/>
          <a:p>
            <a:pPr>
              <a:defRPr/>
            </a:pPr>
            <a:r>
              <a:rPr lang="en-US" sz="3600" dirty="0" smtClean="0"/>
              <a:t>CSPF Flowchart</a:t>
            </a:r>
          </a:p>
        </p:txBody>
      </p:sp>
      <p:pic>
        <p:nvPicPr>
          <p:cNvPr id="34819" name="Content Placeholder 3" descr="Figure 21.10_TE Flowchart.png"/>
          <p:cNvPicPr>
            <a:picLocks noGrp="1" noChangeAspect="1"/>
          </p:cNvPicPr>
          <p:nvPr>
            <p:ph idx="1"/>
          </p:nvPr>
        </p:nvPicPr>
        <p:blipFill>
          <a:blip r:embed="rId3"/>
          <a:srcRect l="-103374" r="-103374"/>
          <a:stretch>
            <a:fillRect/>
          </a:stretch>
        </p:blipFill>
        <p:spPr>
          <a:xfrm>
            <a:off x="-4953000" y="228600"/>
            <a:ext cx="16002000" cy="6465007"/>
          </a:xfrm>
        </p:spPr>
      </p:pic>
    </p:spTree>
  </p:cSld>
  <p:clrMapOvr>
    <a:masterClrMapping/>
  </p:clrMapOvr>
  <p:transition spd="slow">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304800"/>
            <a:ext cx="2895600" cy="5334000"/>
          </a:xfrm>
        </p:spPr>
        <p:txBody>
          <a:bodyPr/>
          <a:lstStyle/>
          <a:p>
            <a:r>
              <a:rPr lang="en-US" dirty="0"/>
              <a:t>RSVP – TE Operation</a:t>
            </a:r>
          </a:p>
        </p:txBody>
      </p:sp>
      <p:pic>
        <p:nvPicPr>
          <p:cNvPr id="35843" name="Content Placeholder 3" descr="Figure 21.11_RSVP.png"/>
          <p:cNvPicPr>
            <a:picLocks noGrp="1" noChangeAspect="1"/>
          </p:cNvPicPr>
          <p:nvPr>
            <p:ph idx="1"/>
          </p:nvPr>
        </p:nvPicPr>
        <p:blipFill>
          <a:blip r:embed="rId3"/>
          <a:srcRect l="-57739" r="-57739"/>
          <a:stretch>
            <a:fillRect/>
          </a:stretch>
        </p:blipFill>
        <p:spPr>
          <a:xfrm>
            <a:off x="-3048000" y="228600"/>
            <a:ext cx="11963400" cy="6476106"/>
          </a:xfrm>
        </p:spPr>
      </p:pic>
    </p:spTree>
  </p:cSld>
  <p:clrMapOvr>
    <a:masterClrMapping/>
  </p:clrMapOvr>
  <p:transition spd="slow">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Virtual Private Network (VPN)</a:t>
            </a:r>
          </a:p>
        </p:txBody>
      </p:sp>
      <p:sp>
        <p:nvSpPr>
          <p:cNvPr id="3" name="Content Placeholder 2"/>
          <p:cNvSpPr>
            <a:spLocks noGrp="1"/>
          </p:cNvSpPr>
          <p:nvPr>
            <p:ph idx="1"/>
          </p:nvPr>
        </p:nvSpPr>
        <p:spPr>
          <a:xfrm>
            <a:off x="457200" y="1066800"/>
            <a:ext cx="8686800" cy="6400800"/>
          </a:xfrm>
        </p:spPr>
        <p:txBody>
          <a:bodyPr/>
          <a:lstStyle/>
          <a:p>
            <a:pPr>
              <a:defRPr/>
            </a:pPr>
            <a:r>
              <a:rPr lang="en-US" dirty="0" smtClean="0"/>
              <a:t>private network configured within a public network in order to take advantage of management facilities of larger networks</a:t>
            </a:r>
          </a:p>
          <a:p>
            <a:pPr>
              <a:defRPr/>
            </a:pPr>
            <a:endParaRPr lang="en-US" dirty="0" smtClean="0"/>
          </a:p>
          <a:p>
            <a:pPr>
              <a:defRPr/>
            </a:pPr>
            <a:endParaRPr lang="en-US" dirty="0"/>
          </a:p>
          <a:p>
            <a:pPr>
              <a:defRPr/>
            </a:pPr>
            <a:endParaRPr lang="en-US" dirty="0" smtClean="0"/>
          </a:p>
          <a:p>
            <a:pPr>
              <a:defRPr/>
            </a:pPr>
            <a:endParaRPr lang="en-US" dirty="0"/>
          </a:p>
          <a:p>
            <a:pPr>
              <a:defRPr/>
            </a:pPr>
            <a:r>
              <a:rPr lang="en-US" dirty="0" smtClean="0"/>
              <a:t>traffic designated as VPN traffic can only go from a VPN source to a destination in the same VPN</a:t>
            </a:r>
          </a:p>
        </p:txBody>
      </p:sp>
      <p:graphicFrame>
        <p:nvGraphicFramePr>
          <p:cNvPr id="4" name="Diagram 3"/>
          <p:cNvGraphicFramePr/>
          <p:nvPr/>
        </p:nvGraphicFramePr>
        <p:xfrm>
          <a:off x="457200" y="2819400"/>
          <a:ext cx="83058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39825"/>
          </a:xfrm>
        </p:spPr>
        <p:txBody>
          <a:bodyPr/>
          <a:lstStyle/>
          <a:p>
            <a:pPr>
              <a:defRPr/>
            </a:pPr>
            <a:r>
              <a:rPr lang="en-US" dirty="0" smtClean="0"/>
              <a:t>VPN Terminology </a:t>
            </a:r>
          </a:p>
        </p:txBody>
      </p:sp>
      <p:graphicFrame>
        <p:nvGraphicFramePr>
          <p:cNvPr id="37891" name="Object 2"/>
          <p:cNvGraphicFramePr>
            <a:graphicFrameLocks noChangeAspect="1"/>
          </p:cNvGraphicFramePr>
          <p:nvPr/>
        </p:nvGraphicFramePr>
        <p:xfrm>
          <a:off x="1143000" y="1143000"/>
          <a:ext cx="7146925" cy="5867400"/>
        </p:xfrm>
        <a:graphic>
          <a:graphicData uri="http://schemas.openxmlformats.org/presentationml/2006/ole">
            <p:oleObj spid="_x0000_s37891" name="Document" r:id="rId4" imgW="6083076" imgH="5448099" progId="Word.Document.12">
              <p:embed/>
            </p:oleObj>
          </a:graphicData>
        </a:graphic>
      </p:graphicFrame>
    </p:spTree>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1139825"/>
          </a:xfrm>
        </p:spPr>
        <p:txBody>
          <a:bodyPr/>
          <a:lstStyle/>
          <a:p>
            <a:pPr>
              <a:defRPr/>
            </a:pPr>
            <a:r>
              <a:rPr lang="en-US" dirty="0" smtClean="0"/>
              <a:t>Layer 2 VPN Concepts</a:t>
            </a:r>
          </a:p>
        </p:txBody>
      </p:sp>
      <p:pic>
        <p:nvPicPr>
          <p:cNvPr id="38915" name="Content Placeholder 3" descr="Figure 21.12_L2VPN.png"/>
          <p:cNvPicPr>
            <a:picLocks noGrp="1" noChangeAspect="1"/>
          </p:cNvPicPr>
          <p:nvPr>
            <p:ph idx="1"/>
          </p:nvPr>
        </p:nvPicPr>
        <p:blipFill>
          <a:blip r:embed="rId3"/>
          <a:srcRect l="-33266" r="-33266"/>
          <a:stretch>
            <a:fillRect/>
          </a:stretch>
        </p:blipFill>
        <p:spPr>
          <a:xfrm>
            <a:off x="-528638" y="1143000"/>
            <a:ext cx="10558463" cy="5715000"/>
          </a:xfrm>
        </p:spPr>
      </p:pic>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Layer 3 VPN</a:t>
            </a:r>
          </a:p>
        </p:txBody>
      </p:sp>
      <p:sp>
        <p:nvSpPr>
          <p:cNvPr id="3" name="Content Placeholder 2"/>
          <p:cNvSpPr>
            <a:spLocks noGrp="1"/>
          </p:cNvSpPr>
          <p:nvPr>
            <p:ph idx="1"/>
          </p:nvPr>
        </p:nvSpPr>
        <p:spPr/>
        <p:txBody>
          <a:bodyPr/>
          <a:lstStyle/>
          <a:p>
            <a:pPr>
              <a:defRPr/>
            </a:pPr>
            <a:r>
              <a:rPr lang="en-US" dirty="0" smtClean="0"/>
              <a:t>based on VPN routes between CEs based on IP addresses</a:t>
            </a:r>
          </a:p>
          <a:p>
            <a:pPr>
              <a:defRPr/>
            </a:pPr>
            <a:r>
              <a:rPr lang="en-US" dirty="0" smtClean="0"/>
              <a:t>CE implements IP and is thus a router</a:t>
            </a:r>
          </a:p>
          <a:p>
            <a:pPr>
              <a:defRPr/>
            </a:pPr>
            <a:r>
              <a:rPr lang="en-US" dirty="0" smtClean="0"/>
              <a:t>CE routers advertise network to provider</a:t>
            </a:r>
          </a:p>
          <a:p>
            <a:pPr>
              <a:defRPr/>
            </a:pPr>
            <a:r>
              <a:rPr lang="en-US" dirty="0" smtClean="0"/>
              <a:t>provider uses an enhanced version of BGP to establish VPNs between CEs</a:t>
            </a:r>
          </a:p>
          <a:p>
            <a:pPr>
              <a:defRPr/>
            </a:pPr>
            <a:r>
              <a:rPr lang="en-US" dirty="0" smtClean="0"/>
              <a:t>MPLS tools establish routes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250"/>
                                        <p:tgtEl>
                                          <p:spTgt spid="3">
                                            <p:txEl>
                                              <p:pRg st="2" end="2"/>
                                            </p:txEl>
                                          </p:spTgt>
                                        </p:tgtEl>
                                      </p:cBhvr>
                                    </p:animEffect>
                                    <p:anim calcmode="lin" valueType="num">
                                      <p:cBhvr>
                                        <p:cTn id="25"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0"/>
            <a:ext cx="8229600" cy="990600"/>
          </a:xfrm>
        </p:spPr>
        <p:txBody>
          <a:bodyPr/>
          <a:lstStyle/>
          <a:p>
            <a:pPr eaLnBrk="1" hangingPunct="1"/>
            <a:r>
              <a:rPr lang="en-US" dirty="0"/>
              <a:t>Summary</a:t>
            </a:r>
            <a:endParaRPr lang="en-AU" dirty="0"/>
          </a:p>
        </p:txBody>
      </p:sp>
      <p:sp>
        <p:nvSpPr>
          <p:cNvPr id="103427" name="Rectangle 3"/>
          <p:cNvSpPr>
            <a:spLocks noGrp="1" noChangeArrowheads="1"/>
          </p:cNvSpPr>
          <p:nvPr>
            <p:ph type="body" idx="1"/>
          </p:nvPr>
        </p:nvSpPr>
        <p:spPr>
          <a:xfrm>
            <a:off x="457200" y="914400"/>
            <a:ext cx="8229600" cy="6172200"/>
          </a:xfrm>
        </p:spPr>
        <p:txBody>
          <a:bodyPr/>
          <a:lstStyle/>
          <a:p>
            <a:pPr eaLnBrk="1" hangingPunct="1">
              <a:defRPr/>
            </a:pPr>
            <a:r>
              <a:rPr lang="en-AU" sz="2800" dirty="0" smtClean="0">
                <a:ea typeface="+mn-ea"/>
                <a:cs typeface="+mn-cs"/>
              </a:rPr>
              <a:t>The role of MPLS</a:t>
            </a:r>
          </a:p>
          <a:p>
            <a:pPr lvl="1" eaLnBrk="1" hangingPunct="1">
              <a:defRPr/>
            </a:pPr>
            <a:r>
              <a:rPr lang="en-AU" sz="2400" dirty="0" smtClean="0">
                <a:ea typeface="+mn-ea"/>
                <a:cs typeface="+mn-cs"/>
              </a:rPr>
              <a:t>background, QoS, traffic engineering, VPN</a:t>
            </a:r>
          </a:p>
          <a:p>
            <a:pPr marL="342900" lvl="1" indent="-342900" eaLnBrk="1" hangingPunct="1">
              <a:buClr>
                <a:schemeClr val="hlink"/>
              </a:buClr>
              <a:buSzPct val="80000"/>
              <a:buFont typeface="Wingdings" pitchFamily="-110" charset="2"/>
              <a:buChar char="Ø"/>
              <a:defRPr/>
            </a:pPr>
            <a:r>
              <a:rPr lang="en-AU" dirty="0" smtClean="0">
                <a:ea typeface="+mn-ea"/>
                <a:cs typeface="+mn-cs"/>
              </a:rPr>
              <a:t>MPLS operation</a:t>
            </a:r>
          </a:p>
          <a:p>
            <a:pPr marL="342900" lvl="1" indent="-342900" eaLnBrk="1" hangingPunct="1">
              <a:buClr>
                <a:schemeClr val="hlink"/>
              </a:buClr>
              <a:buSzPct val="80000"/>
              <a:buFont typeface="Wingdings" pitchFamily="-110" charset="2"/>
              <a:buChar char="Ø"/>
              <a:defRPr/>
            </a:pPr>
            <a:r>
              <a:rPr lang="en-AU" dirty="0" smtClean="0">
                <a:ea typeface="+mn-ea"/>
                <a:cs typeface="+mn-cs"/>
              </a:rPr>
              <a:t>Labels</a:t>
            </a:r>
          </a:p>
          <a:p>
            <a:pPr lvl="1" eaLnBrk="1" hangingPunct="1">
              <a:defRPr/>
            </a:pPr>
            <a:r>
              <a:rPr lang="en-AU" sz="2400" dirty="0" smtClean="0">
                <a:ea typeface="+mn-ea"/>
                <a:cs typeface="+mn-cs"/>
              </a:rPr>
              <a:t>stacking, format, placement</a:t>
            </a:r>
          </a:p>
          <a:p>
            <a:pPr marL="342900" lvl="1" indent="-342900" eaLnBrk="1" hangingPunct="1">
              <a:buClr>
                <a:schemeClr val="hlink"/>
              </a:buClr>
              <a:buSzPct val="80000"/>
              <a:buFont typeface="Wingdings" pitchFamily="-110" charset="2"/>
              <a:buChar char="Ø"/>
              <a:defRPr/>
            </a:pPr>
            <a:r>
              <a:rPr lang="en-AU" dirty="0" smtClean="0">
                <a:ea typeface="+mn-ea"/>
                <a:cs typeface="+mn-cs"/>
              </a:rPr>
              <a:t>FECs, LSPs, and labels</a:t>
            </a:r>
          </a:p>
          <a:p>
            <a:pPr marL="342900" lvl="1" indent="-342900" eaLnBrk="1" hangingPunct="1">
              <a:buClr>
                <a:schemeClr val="hlink"/>
              </a:buClr>
              <a:buSzPct val="80000"/>
              <a:buFont typeface="Wingdings" pitchFamily="-110" charset="2"/>
              <a:buChar char="Ø"/>
              <a:defRPr/>
            </a:pPr>
            <a:r>
              <a:rPr lang="en-AU" dirty="0" smtClean="0">
                <a:ea typeface="+mn-ea"/>
                <a:cs typeface="+mn-cs"/>
              </a:rPr>
              <a:t>Label distribution</a:t>
            </a:r>
          </a:p>
          <a:p>
            <a:pPr lvl="1" eaLnBrk="1" hangingPunct="1">
              <a:defRPr/>
            </a:pPr>
            <a:r>
              <a:rPr lang="en-AU" sz="2400" dirty="0" smtClean="0">
                <a:ea typeface="+mn-ea"/>
                <a:cs typeface="+mn-cs"/>
              </a:rPr>
              <a:t>LPD Messages/format</a:t>
            </a:r>
          </a:p>
          <a:p>
            <a:pPr marL="342900" lvl="1" indent="-342900" eaLnBrk="1" hangingPunct="1">
              <a:buClr>
                <a:schemeClr val="hlink"/>
              </a:buClr>
              <a:buSzPct val="80000"/>
              <a:buFont typeface="Wingdings" pitchFamily="-110" charset="2"/>
              <a:buChar char="Ø"/>
              <a:defRPr/>
            </a:pPr>
            <a:r>
              <a:rPr lang="en-AU" dirty="0" smtClean="0">
                <a:ea typeface="+mn-ea"/>
                <a:cs typeface="+mn-cs"/>
              </a:rPr>
              <a:t>Traffic engineering</a:t>
            </a:r>
          </a:p>
          <a:p>
            <a:pPr lvl="1" eaLnBrk="1" hangingPunct="1">
              <a:defRPr/>
            </a:pPr>
            <a:r>
              <a:rPr lang="en-AU" sz="2400" dirty="0" smtClean="0">
                <a:ea typeface="+mn-ea"/>
                <a:cs typeface="+mn-cs"/>
              </a:rPr>
              <a:t>elements</a:t>
            </a:r>
          </a:p>
          <a:p>
            <a:pPr marL="342900" lvl="1" indent="-342900" eaLnBrk="1" hangingPunct="1">
              <a:buClr>
                <a:schemeClr val="hlink"/>
              </a:buClr>
              <a:buSzPct val="80000"/>
              <a:buFont typeface="Wingdings" pitchFamily="-110" charset="2"/>
              <a:buChar char="Ø"/>
              <a:defRPr/>
            </a:pPr>
            <a:r>
              <a:rPr lang="en-AU" dirty="0" smtClean="0">
                <a:ea typeface="+mn-ea"/>
                <a:cs typeface="+mn-cs"/>
              </a:rPr>
              <a:t>VPN</a:t>
            </a:r>
          </a:p>
          <a:p>
            <a:pPr lvl="1" eaLnBrk="1" hangingPunct="1">
              <a:defRPr/>
            </a:pPr>
            <a:r>
              <a:rPr lang="en-AU" sz="2400" dirty="0" smtClean="0">
                <a:ea typeface="+mn-ea"/>
                <a:cs typeface="+mn-cs"/>
              </a:rPr>
              <a:t>layer 2, layer 3</a:t>
            </a:r>
          </a:p>
        </p:txBody>
      </p:sp>
      <p:pic>
        <p:nvPicPr>
          <p:cNvPr id="40964" name="Picture 3"/>
          <p:cNvPicPr>
            <a:picLocks noChangeAspect="1"/>
          </p:cNvPicPr>
          <p:nvPr/>
        </p:nvPicPr>
        <p:blipFill>
          <a:blip r:embed="rId3"/>
          <a:srcRect/>
          <a:stretch>
            <a:fillRect/>
          </a:stretch>
        </p:blipFill>
        <p:spPr bwMode="auto">
          <a:xfrm>
            <a:off x="5638800" y="3810000"/>
            <a:ext cx="2590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Role of MPLS</a:t>
            </a:r>
          </a:p>
        </p:txBody>
      </p:sp>
      <p:sp>
        <p:nvSpPr>
          <p:cNvPr id="3" name="Content Placeholder 2"/>
          <p:cNvSpPr>
            <a:spLocks noGrp="1"/>
          </p:cNvSpPr>
          <p:nvPr>
            <p:ph idx="1"/>
          </p:nvPr>
        </p:nvSpPr>
        <p:spPr>
          <a:xfrm>
            <a:off x="457200" y="1219200"/>
            <a:ext cx="8229600" cy="5638800"/>
          </a:xfrm>
        </p:spPr>
        <p:txBody>
          <a:bodyPr/>
          <a:lstStyle/>
          <a:p>
            <a:pPr>
              <a:defRPr/>
            </a:pPr>
            <a:r>
              <a:rPr lang="en-US" dirty="0" smtClean="0"/>
              <a:t>efficient technique for forwarding and routing packets</a:t>
            </a:r>
          </a:p>
          <a:p>
            <a:pPr>
              <a:defRPr/>
            </a:pPr>
            <a:r>
              <a:rPr lang="en-US" dirty="0" smtClean="0"/>
              <a:t>designed with IP networks in mind</a:t>
            </a:r>
          </a:p>
          <a:p>
            <a:pPr lvl="1">
              <a:defRPr/>
            </a:pPr>
            <a:r>
              <a:rPr lang="en-US" dirty="0" smtClean="0"/>
              <a:t>can be used with any link-level protocol</a:t>
            </a:r>
          </a:p>
          <a:p>
            <a:pPr>
              <a:defRPr/>
            </a:pPr>
            <a:r>
              <a:rPr lang="en-US" dirty="0" smtClean="0"/>
              <a:t>fixed-length label encapsulates an IP packet or a data link frame</a:t>
            </a:r>
          </a:p>
          <a:p>
            <a:pPr>
              <a:defRPr/>
            </a:pPr>
            <a:r>
              <a:rPr lang="en-US" dirty="0" smtClean="0"/>
              <a:t>MPLS label contains all information needed to perform routing, delivery, Qos, and traffic management functions</a:t>
            </a:r>
          </a:p>
          <a:p>
            <a:pPr>
              <a:defRPr/>
            </a:pPr>
            <a:r>
              <a:rPr lang="en-US" dirty="0" smtClean="0"/>
              <a:t>is connection oriented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MPLS Growth</a:t>
            </a:r>
          </a:p>
        </p:txBody>
      </p:sp>
      <p:sp>
        <p:nvSpPr>
          <p:cNvPr id="3" name="Content Placeholder 2"/>
          <p:cNvSpPr>
            <a:spLocks noGrp="1"/>
          </p:cNvSpPr>
          <p:nvPr>
            <p:ph idx="1"/>
          </p:nvPr>
        </p:nvSpPr>
        <p:spPr>
          <a:xfrm>
            <a:off x="457200" y="1295400"/>
            <a:ext cx="8229600" cy="5562600"/>
          </a:xfrm>
        </p:spPr>
        <p:txBody>
          <a:bodyPr/>
          <a:lstStyle/>
          <a:p>
            <a:r>
              <a:rPr lang="en-US" sz="2800" dirty="0"/>
              <a:t>Internet Engineering Task Force (IETF) is the lead organization in developing MPLS-related specifications and standards</a:t>
            </a:r>
          </a:p>
          <a:p>
            <a:r>
              <a:rPr lang="en-US" sz="2800" dirty="0"/>
              <a:t>deployed in almost every major IP network</a:t>
            </a:r>
          </a:p>
          <a:p>
            <a:r>
              <a:rPr lang="en-US" sz="2800" dirty="0"/>
              <a:t>reasons MPLS is accepted:</a:t>
            </a:r>
          </a:p>
          <a:p>
            <a:endParaRPr lang="en-US" dirty="0"/>
          </a:p>
        </p:txBody>
      </p:sp>
      <p:graphicFrame>
        <p:nvGraphicFramePr>
          <p:cNvPr id="4" name="Diagram 3"/>
          <p:cNvGraphicFramePr/>
          <p:nvPr/>
        </p:nvGraphicFramePr>
        <p:xfrm>
          <a:off x="1371600" y="3809999"/>
          <a:ext cx="6324600" cy="3056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Background of MPLS</a:t>
            </a:r>
          </a:p>
        </p:txBody>
      </p:sp>
      <p:sp>
        <p:nvSpPr>
          <p:cNvPr id="3" name="Content Placeholder 2"/>
          <p:cNvSpPr>
            <a:spLocks noGrp="1"/>
          </p:cNvSpPr>
          <p:nvPr>
            <p:ph idx="1"/>
          </p:nvPr>
        </p:nvSpPr>
        <p:spPr>
          <a:xfrm>
            <a:off x="304800" y="1752600"/>
            <a:ext cx="8534400" cy="4454525"/>
          </a:xfrm>
        </p:spPr>
        <p:txBody>
          <a:bodyPr/>
          <a:lstStyle/>
          <a:p>
            <a:r>
              <a:rPr lang="en-US" dirty="0"/>
              <a:t>IP switching (Ipsilon)</a:t>
            </a:r>
          </a:p>
          <a:p>
            <a:r>
              <a:rPr lang="en-US" dirty="0"/>
              <a:t>tag switching (Cisco Systems)</a:t>
            </a:r>
          </a:p>
          <a:p>
            <a:r>
              <a:rPr lang="en-US" dirty="0"/>
              <a:t>aggregate route-based IP switching (IBM)</a:t>
            </a:r>
          </a:p>
          <a:p>
            <a:r>
              <a:rPr lang="en-US" dirty="0"/>
              <a:t>Cascade (IP navigator)</a:t>
            </a:r>
          </a:p>
          <a:p>
            <a:r>
              <a:rPr lang="en-US" dirty="0"/>
              <a:t>IETF set up the MPLS working group (1997)</a:t>
            </a:r>
          </a:p>
          <a:p>
            <a:pPr lvl="1"/>
            <a:r>
              <a:rPr lang="en-US" dirty="0"/>
              <a:t>first set of proposed standards (2001)</a:t>
            </a:r>
          </a:p>
          <a:p>
            <a:pPr lvl="1"/>
            <a:r>
              <a:rPr lang="en-US" dirty="0"/>
              <a:t>key specification is RFC 3031</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25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50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25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3" dur="25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Connection-Oriented </a:t>
            </a:r>
            <a:br>
              <a:rPr lang="en-US" dirty="0" smtClean="0"/>
            </a:br>
            <a:r>
              <a:rPr lang="en-US" dirty="0" smtClean="0"/>
              <a:t>QoS Support</a:t>
            </a:r>
          </a:p>
        </p:txBody>
      </p:sp>
      <p:sp>
        <p:nvSpPr>
          <p:cNvPr id="3" name="Content Placeholder 2"/>
          <p:cNvSpPr>
            <a:spLocks noGrp="1"/>
          </p:cNvSpPr>
          <p:nvPr>
            <p:ph idx="1"/>
          </p:nvPr>
        </p:nvSpPr>
        <p:spPr>
          <a:xfrm>
            <a:off x="457200" y="1981200"/>
            <a:ext cx="8229600" cy="4454525"/>
          </a:xfrm>
        </p:spPr>
        <p:txBody>
          <a:bodyPr/>
          <a:lstStyle/>
          <a:p>
            <a:pPr>
              <a:defRPr/>
            </a:pPr>
            <a:r>
              <a:rPr lang="en-US" dirty="0" smtClean="0"/>
              <a:t>connectionless networks cannot provide firm QoS commitments</a:t>
            </a:r>
          </a:p>
          <a:p>
            <a:pPr>
              <a:defRPr/>
            </a:pPr>
            <a:r>
              <a:rPr lang="en-US" dirty="0" smtClean="0"/>
              <a:t>has powerful traffic management and QoS capabilities</a:t>
            </a:r>
          </a:p>
          <a:p>
            <a:pPr>
              <a:defRPr/>
            </a:pPr>
            <a:r>
              <a:rPr lang="en-US" dirty="0" smtClean="0"/>
              <a:t>MPLS imposes framework on an IP-based Internet</a:t>
            </a:r>
          </a:p>
          <a:p>
            <a:pPr>
              <a:defRPr/>
            </a:pPr>
            <a:r>
              <a:rPr lang="en-US" dirty="0" smtClean="0"/>
              <a:t>provides the foundation for sophisticated and reliable QoS traffic contracts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Traffic Engineering</a:t>
            </a:r>
          </a:p>
        </p:txBody>
      </p:sp>
      <p:sp>
        <p:nvSpPr>
          <p:cNvPr id="3" name="Content Placeholder 2"/>
          <p:cNvSpPr>
            <a:spLocks noGrp="1"/>
          </p:cNvSpPr>
          <p:nvPr>
            <p:ph idx="1"/>
          </p:nvPr>
        </p:nvSpPr>
        <p:spPr>
          <a:xfrm>
            <a:off x="457200" y="1219200"/>
            <a:ext cx="8229600" cy="5638800"/>
          </a:xfrm>
        </p:spPr>
        <p:txBody>
          <a:bodyPr/>
          <a:lstStyle/>
          <a:p>
            <a:pPr>
              <a:defRPr/>
            </a:pPr>
            <a:r>
              <a:rPr lang="en-US" sz="2800" dirty="0" smtClean="0"/>
              <a:t>ability to define routes dynamically, plan resource commitments on the basis of known demand, and optimize network utilization</a:t>
            </a:r>
          </a:p>
          <a:p>
            <a:pPr>
              <a:defRPr/>
            </a:pPr>
            <a:r>
              <a:rPr lang="en-US" sz="2800" dirty="0" smtClean="0"/>
              <a:t>effective use can substantially increase usable network capacity</a:t>
            </a:r>
          </a:p>
          <a:p>
            <a:pPr>
              <a:defRPr/>
            </a:pPr>
            <a:r>
              <a:rPr lang="en-US" sz="2800" dirty="0" smtClean="0"/>
              <a:t>ATM provided strong traffic engineering capabilities prior to MPLS</a:t>
            </a:r>
          </a:p>
          <a:p>
            <a:pPr>
              <a:defRPr/>
            </a:pPr>
            <a:r>
              <a:rPr lang="en-US" sz="2800" dirty="0" smtClean="0"/>
              <a:t>with basic IP there is a primitive form</a:t>
            </a:r>
          </a:p>
        </p:txBody>
      </p:sp>
      <p:graphicFrame>
        <p:nvGraphicFramePr>
          <p:cNvPr id="4" name="Diagram 3"/>
          <p:cNvGraphicFramePr/>
          <p:nvPr/>
        </p:nvGraphicFramePr>
        <p:xfrm>
          <a:off x="228600" y="5091953"/>
          <a:ext cx="83820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250"/>
                            </p:stCondLst>
                            <p:childTnLst>
                              <p:par>
                                <p:cTn id="16" presetID="25" presetClass="entr" presetSubtype="0" fill="hold" nodeType="after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500"/>
                            </p:stCondLst>
                            <p:childTnLst>
                              <p:par>
                                <p:cTn id="27" presetID="25" presetClass="entr" presetSubtype="0" fill="hold" nodeType="afterEffect">
                                  <p:stCondLst>
                                    <p:cond delay="25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
                                            <p:txEl>
                                              <p:pRg st="2" end="2"/>
                                            </p:txEl>
                                          </p:spTgt>
                                        </p:tgtEl>
                                      </p:cBhvr>
                                    </p:animEffect>
                                  </p:childTnLst>
                                </p:cTn>
                              </p:par>
                            </p:childTnLst>
                          </p:cTn>
                        </p:par>
                        <p:par>
                          <p:cTn id="37" fill="hold">
                            <p:stCondLst>
                              <p:cond delay="3750"/>
                            </p:stCondLst>
                            <p:childTnLst>
                              <p:par>
                                <p:cTn id="38" presetID="25" presetClass="entr" presetSubtype="0" fill="hold" nodeType="afterEffect">
                                  <p:stCondLst>
                                    <p:cond delay="25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3"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6025"/>
          </a:xfrm>
        </p:spPr>
        <p:txBody>
          <a:bodyPr/>
          <a:lstStyle/>
          <a:p>
            <a:pPr>
              <a:defRPr/>
            </a:pPr>
            <a:r>
              <a:rPr lang="en-US" dirty="0" smtClean="0"/>
              <a:t>MPLS Support</a:t>
            </a:r>
          </a:p>
        </p:txBody>
      </p:sp>
      <p:graphicFrame>
        <p:nvGraphicFramePr>
          <p:cNvPr id="4" name="Diagram 3"/>
          <p:cNvGraphicFramePr/>
          <p:nvPr/>
        </p:nvGraphicFramePr>
        <p:xfrm>
          <a:off x="381000" y="685800"/>
          <a:ext cx="8305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3352800" y="3886200"/>
            <a:ext cx="2514600" cy="2514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4072</TotalTime>
  <Words>4258</Words>
  <Application>Microsoft Office PowerPoint</Application>
  <PresentationFormat>On-screen Show (4:3)</PresentationFormat>
  <Paragraphs>500</Paragraphs>
  <Slides>38</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01-Overview</vt:lpstr>
      <vt:lpstr>Document</vt:lpstr>
      <vt:lpstr>Data and Computer Communications</vt:lpstr>
      <vt:lpstr>Multiprotocol Label Switching</vt:lpstr>
      <vt:lpstr>Multiprotocol Label Switching (MPLS)</vt:lpstr>
      <vt:lpstr>Role of MPLS</vt:lpstr>
      <vt:lpstr>MPLS Growth</vt:lpstr>
      <vt:lpstr>Background of MPLS</vt:lpstr>
      <vt:lpstr>Connection-Oriented  QoS Support</vt:lpstr>
      <vt:lpstr>Traffic Engineering</vt:lpstr>
      <vt:lpstr>MPLS Support</vt:lpstr>
      <vt:lpstr>Key MPLS Terms</vt:lpstr>
      <vt:lpstr>MPLS Operation</vt:lpstr>
      <vt:lpstr>Label Assignment</vt:lpstr>
      <vt:lpstr> MPLS Operation</vt:lpstr>
      <vt:lpstr>MPLS Packet Forwarding</vt:lpstr>
      <vt:lpstr>LSP Creation and Packet Forwarding</vt:lpstr>
      <vt:lpstr>Label Stacking</vt:lpstr>
      <vt:lpstr>Label Format</vt:lpstr>
      <vt:lpstr>Traffic Class (TC)</vt:lpstr>
      <vt:lpstr>Time to Live Field (TTL)</vt:lpstr>
      <vt:lpstr>Label Placement</vt:lpstr>
      <vt:lpstr>Label Stack</vt:lpstr>
      <vt:lpstr>FECs, LSPs, and Labels</vt:lpstr>
      <vt:lpstr>LSP Topology</vt:lpstr>
      <vt:lpstr>Route Selection</vt:lpstr>
      <vt:lpstr>Requirements for Label Distribution</vt:lpstr>
      <vt:lpstr>Label Distribution Protocol</vt:lpstr>
      <vt:lpstr>LDP Messages</vt:lpstr>
      <vt:lpstr>LDP Message Format</vt:lpstr>
      <vt:lpstr>Traffic Engineering</vt:lpstr>
      <vt:lpstr>Example of Traffic Engineering</vt:lpstr>
      <vt:lpstr>Elements of MPLS Traffic Engineering (MPLS TE)</vt:lpstr>
      <vt:lpstr>CSPF Flowchart</vt:lpstr>
      <vt:lpstr>RSVP – TE Operation</vt:lpstr>
      <vt:lpstr>Virtual Private Network (VPN)</vt:lpstr>
      <vt:lpstr>VPN Terminology </vt:lpstr>
      <vt:lpstr>Layer 2 VPN Concepts</vt:lpstr>
      <vt:lpstr>Layer 3 VPN</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 William Stallings, Data and Computer Communications, 8/e</dc:title>
  <dc:subject>Lecture Slides</dc:subject>
  <dc:creator>Dr Lawrie Brown</dc:creator>
  <cp:lastModifiedBy>ghosh</cp:lastModifiedBy>
  <cp:revision>80</cp:revision>
  <cp:lastPrinted>2006-09-27T06:41:59Z</cp:lastPrinted>
  <dcterms:created xsi:type="dcterms:W3CDTF">2010-08-03T02:10:44Z</dcterms:created>
  <dcterms:modified xsi:type="dcterms:W3CDTF">2011-08-17T23:50:03Z</dcterms:modified>
</cp:coreProperties>
</file>