
<file path=[Content_Types].xml><?xml version="1.0" encoding="utf-8"?>
<Types xmlns="http://schemas.openxmlformats.org/package/2006/content-types">
  <Default Extension="png" ContentType="image/png"/>
  <Default Extension="pdf" ContentType="application/pdf"/>
  <Default Extension="wmf" ContentType="image/x-w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41"/>
  </p:notesMasterIdLst>
  <p:handoutMasterIdLst>
    <p:handoutMasterId r:id="rId42"/>
  </p:handoutMasterIdLst>
  <p:sldIdLst>
    <p:sldId id="324" r:id="rId2"/>
    <p:sldId id="325" r:id="rId3"/>
    <p:sldId id="273" r:id="rId4"/>
    <p:sldId id="274" r:id="rId5"/>
    <p:sldId id="330" r:id="rId6"/>
    <p:sldId id="275" r:id="rId7"/>
    <p:sldId id="276" r:id="rId8"/>
    <p:sldId id="277" r:id="rId9"/>
    <p:sldId id="279" r:id="rId10"/>
    <p:sldId id="280" r:id="rId11"/>
    <p:sldId id="281" r:id="rId12"/>
    <p:sldId id="282" r:id="rId13"/>
    <p:sldId id="283" r:id="rId14"/>
    <p:sldId id="284" r:id="rId15"/>
    <p:sldId id="285" r:id="rId16"/>
    <p:sldId id="286" r:id="rId17"/>
    <p:sldId id="288" r:id="rId18"/>
    <p:sldId id="287" r:id="rId19"/>
    <p:sldId id="289" r:id="rId20"/>
    <p:sldId id="332" r:id="rId21"/>
    <p:sldId id="333" r:id="rId22"/>
    <p:sldId id="334" r:id="rId23"/>
    <p:sldId id="290" r:id="rId24"/>
    <p:sldId id="328" r:id="rId25"/>
    <p:sldId id="291" r:id="rId26"/>
    <p:sldId id="329" r:id="rId27"/>
    <p:sldId id="310" r:id="rId28"/>
    <p:sldId id="331" r:id="rId29"/>
    <p:sldId id="311" r:id="rId30"/>
    <p:sldId id="312" r:id="rId31"/>
    <p:sldId id="314" r:id="rId32"/>
    <p:sldId id="315" r:id="rId33"/>
    <p:sldId id="316" r:id="rId34"/>
    <p:sldId id="323" r:id="rId35"/>
    <p:sldId id="319" r:id="rId36"/>
    <p:sldId id="320" r:id="rId37"/>
    <p:sldId id="321" r:id="rId38"/>
    <p:sldId id="322" r:id="rId39"/>
    <p:sldId id="326" r:id="rId4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32"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32"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32"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32"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32" charset="0"/>
        <a:ea typeface="+mn-ea"/>
        <a:cs typeface="+mn-cs"/>
      </a:defRPr>
    </a:lvl5pPr>
    <a:lvl6pPr marL="2286000" algn="l" defTabSz="457200" rtl="0" eaLnBrk="1" latinLnBrk="0" hangingPunct="1">
      <a:defRPr sz="2400" kern="1200">
        <a:solidFill>
          <a:schemeClr val="tx1"/>
        </a:solidFill>
        <a:latin typeface="Times New Roman" pitchFamily="32" charset="0"/>
        <a:ea typeface="+mn-ea"/>
        <a:cs typeface="+mn-cs"/>
      </a:defRPr>
    </a:lvl6pPr>
    <a:lvl7pPr marL="2743200" algn="l" defTabSz="457200" rtl="0" eaLnBrk="1" latinLnBrk="0" hangingPunct="1">
      <a:defRPr sz="2400" kern="1200">
        <a:solidFill>
          <a:schemeClr val="tx1"/>
        </a:solidFill>
        <a:latin typeface="Times New Roman" pitchFamily="32" charset="0"/>
        <a:ea typeface="+mn-ea"/>
        <a:cs typeface="+mn-cs"/>
      </a:defRPr>
    </a:lvl7pPr>
    <a:lvl8pPr marL="3200400" algn="l" defTabSz="457200" rtl="0" eaLnBrk="1" latinLnBrk="0" hangingPunct="1">
      <a:defRPr sz="2400" kern="1200">
        <a:solidFill>
          <a:schemeClr val="tx1"/>
        </a:solidFill>
        <a:latin typeface="Times New Roman" pitchFamily="32" charset="0"/>
        <a:ea typeface="+mn-ea"/>
        <a:cs typeface="+mn-cs"/>
      </a:defRPr>
    </a:lvl8pPr>
    <a:lvl9pPr marL="3657600" algn="l" defTabSz="457200" rtl="0" eaLnBrk="1" latinLnBrk="0" hangingPunct="1">
      <a:defRPr sz="2400" kern="1200">
        <a:solidFill>
          <a:schemeClr val="tx1"/>
        </a:solidFill>
        <a:latin typeface="Times New Roman" pitchFamily="32"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34" autoAdjust="0"/>
    <p:restoredTop sz="90667" autoAdjust="0"/>
  </p:normalViewPr>
  <p:slideViewPr>
    <p:cSldViewPr>
      <p:cViewPr varScale="1">
        <p:scale>
          <a:sx n="68" d="100"/>
          <a:sy n="68" d="100"/>
        </p:scale>
        <p:origin x="-121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5" d="100"/>
          <a:sy n="115" d="100"/>
        </p:scale>
        <p:origin x="-2216"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C1247E-DBEA-48D6-8117-54FF1851C2B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5F4D186-C0DE-4211-9F38-66DCE6619B80}">
      <dgm:prSet phldrT="[Text]"/>
      <dgm:spPr/>
      <dgm:t>
        <a:bodyPr/>
        <a:lstStyle/>
        <a:p>
          <a:r>
            <a:rPr kumimoji="1" lang="en-US" dirty="0" smtClean="0"/>
            <a:t>decision time</a:t>
          </a:r>
          <a:endParaRPr lang="en-US" dirty="0"/>
        </a:p>
      </dgm:t>
    </dgm:pt>
    <dgm:pt modelId="{889D4B1C-816C-4BE2-A2C5-D9898A618CA1}" type="parTrans" cxnId="{AC2CC92F-19EF-4AB6-878D-203536E4341A}">
      <dgm:prSet/>
      <dgm:spPr/>
      <dgm:t>
        <a:bodyPr/>
        <a:lstStyle/>
        <a:p>
          <a:endParaRPr lang="en-US"/>
        </a:p>
      </dgm:t>
    </dgm:pt>
    <dgm:pt modelId="{63526FD0-A4CD-4A70-8428-208715C3AF36}" type="sibTrans" cxnId="{AC2CC92F-19EF-4AB6-878D-203536E4341A}">
      <dgm:prSet/>
      <dgm:spPr/>
      <dgm:t>
        <a:bodyPr/>
        <a:lstStyle/>
        <a:p>
          <a:endParaRPr lang="en-US"/>
        </a:p>
      </dgm:t>
    </dgm:pt>
    <dgm:pt modelId="{CA119A50-43C8-450B-AD3B-C1871F2D786B}">
      <dgm:prSet phldrT="[Text]"/>
      <dgm:spPr/>
      <dgm:t>
        <a:bodyPr/>
        <a:lstStyle/>
        <a:p>
          <a:r>
            <a:rPr kumimoji="1" lang="en-US" dirty="0" smtClean="0"/>
            <a:t>packet or virtual circuit basis</a:t>
          </a:r>
          <a:endParaRPr lang="en-US" dirty="0"/>
        </a:p>
      </dgm:t>
    </dgm:pt>
    <dgm:pt modelId="{56F23F8E-E95A-41EC-8A1F-895331B79484}" type="parTrans" cxnId="{77DDF279-5702-4898-980C-F3EAB24C64DF}">
      <dgm:prSet/>
      <dgm:spPr/>
      <dgm:t>
        <a:bodyPr/>
        <a:lstStyle/>
        <a:p>
          <a:endParaRPr lang="en-US"/>
        </a:p>
      </dgm:t>
    </dgm:pt>
    <dgm:pt modelId="{B496017F-4750-41EE-A75B-C3D37B3A1C02}" type="sibTrans" cxnId="{77DDF279-5702-4898-980C-F3EAB24C64DF}">
      <dgm:prSet/>
      <dgm:spPr/>
      <dgm:t>
        <a:bodyPr/>
        <a:lstStyle/>
        <a:p>
          <a:endParaRPr lang="en-US"/>
        </a:p>
      </dgm:t>
    </dgm:pt>
    <dgm:pt modelId="{62C72772-724B-42C2-9A99-DACD7DBD8A31}">
      <dgm:prSet phldrT="[Text]"/>
      <dgm:spPr/>
      <dgm:t>
        <a:bodyPr/>
        <a:lstStyle/>
        <a:p>
          <a:r>
            <a:rPr kumimoji="1" lang="en-US" dirty="0" smtClean="0"/>
            <a:t>decision place</a:t>
          </a:r>
          <a:endParaRPr lang="en-US" dirty="0"/>
        </a:p>
      </dgm:t>
    </dgm:pt>
    <dgm:pt modelId="{9AF211FE-E41D-409A-B4DE-54A6F2D8B0B5}" type="parTrans" cxnId="{F0E09F9C-20A1-474D-A8FD-2481A0F51CFA}">
      <dgm:prSet/>
      <dgm:spPr/>
      <dgm:t>
        <a:bodyPr/>
        <a:lstStyle/>
        <a:p>
          <a:endParaRPr lang="en-US"/>
        </a:p>
      </dgm:t>
    </dgm:pt>
    <dgm:pt modelId="{0CD1F9F8-B368-4C4D-AFA7-B443B994D28D}" type="sibTrans" cxnId="{F0E09F9C-20A1-474D-A8FD-2481A0F51CFA}">
      <dgm:prSet/>
      <dgm:spPr/>
      <dgm:t>
        <a:bodyPr/>
        <a:lstStyle/>
        <a:p>
          <a:endParaRPr lang="en-US"/>
        </a:p>
      </dgm:t>
    </dgm:pt>
    <dgm:pt modelId="{89274979-49BF-44AF-ACC2-31EF03438A66}">
      <dgm:prSet phldrT="[Text]"/>
      <dgm:spPr/>
      <dgm:t>
        <a:bodyPr/>
        <a:lstStyle/>
        <a:p>
          <a:r>
            <a:rPr kumimoji="1" lang="en-US" dirty="0" smtClean="0"/>
            <a:t>distributed - made by each node</a:t>
          </a:r>
          <a:endParaRPr lang="en-US" dirty="0"/>
        </a:p>
      </dgm:t>
    </dgm:pt>
    <dgm:pt modelId="{E52B136E-B14E-4692-B7BB-2B2C2C7144AC}" type="parTrans" cxnId="{9B62A672-AA63-492B-863D-2C2523130E1A}">
      <dgm:prSet/>
      <dgm:spPr/>
      <dgm:t>
        <a:bodyPr/>
        <a:lstStyle/>
        <a:p>
          <a:endParaRPr lang="en-US"/>
        </a:p>
      </dgm:t>
    </dgm:pt>
    <dgm:pt modelId="{C01205E2-B60B-40D3-9EF5-67C7BD7A36CC}" type="sibTrans" cxnId="{9B62A672-AA63-492B-863D-2C2523130E1A}">
      <dgm:prSet/>
      <dgm:spPr/>
      <dgm:t>
        <a:bodyPr/>
        <a:lstStyle/>
        <a:p>
          <a:endParaRPr lang="en-US"/>
        </a:p>
      </dgm:t>
    </dgm:pt>
    <dgm:pt modelId="{F857855E-E85B-4FAD-8FC8-DEE56A1CD979}">
      <dgm:prSet/>
      <dgm:spPr/>
      <dgm:t>
        <a:bodyPr/>
        <a:lstStyle/>
        <a:p>
          <a:r>
            <a:rPr kumimoji="1" lang="en-US" dirty="0" smtClean="0"/>
            <a:t>fixed or dynamically changing</a:t>
          </a:r>
        </a:p>
      </dgm:t>
    </dgm:pt>
    <dgm:pt modelId="{FEA0CE5F-714C-4DA5-A157-9FC8B802893B}" type="parTrans" cxnId="{A61C3F1B-84BB-4DFF-805C-3D54A0A35B2C}">
      <dgm:prSet/>
      <dgm:spPr/>
      <dgm:t>
        <a:bodyPr/>
        <a:lstStyle/>
        <a:p>
          <a:endParaRPr lang="en-US"/>
        </a:p>
      </dgm:t>
    </dgm:pt>
    <dgm:pt modelId="{D126E5E4-E02D-4677-9854-9C58BD4F2CFE}" type="sibTrans" cxnId="{A61C3F1B-84BB-4DFF-805C-3D54A0A35B2C}">
      <dgm:prSet/>
      <dgm:spPr/>
      <dgm:t>
        <a:bodyPr/>
        <a:lstStyle/>
        <a:p>
          <a:endParaRPr lang="en-US"/>
        </a:p>
      </dgm:t>
    </dgm:pt>
    <dgm:pt modelId="{3C4EAD54-CBEB-41A9-8413-FD0C050FC1CB}">
      <dgm:prSet/>
      <dgm:spPr/>
      <dgm:t>
        <a:bodyPr/>
        <a:lstStyle/>
        <a:p>
          <a:r>
            <a:rPr kumimoji="1" lang="en-US" dirty="0" smtClean="0"/>
            <a:t>more complex, but more robust</a:t>
          </a:r>
        </a:p>
      </dgm:t>
    </dgm:pt>
    <dgm:pt modelId="{AA84529B-15C4-4E82-ACA1-F3C3139EA82E}" type="parTrans" cxnId="{DE343915-89BF-4D63-B261-8ADAD3C44684}">
      <dgm:prSet/>
      <dgm:spPr/>
      <dgm:t>
        <a:bodyPr/>
        <a:lstStyle/>
        <a:p>
          <a:endParaRPr lang="en-US"/>
        </a:p>
      </dgm:t>
    </dgm:pt>
    <dgm:pt modelId="{2979214E-3E7E-465F-8554-3A2C22FBF394}" type="sibTrans" cxnId="{DE343915-89BF-4D63-B261-8ADAD3C44684}">
      <dgm:prSet/>
      <dgm:spPr/>
      <dgm:t>
        <a:bodyPr/>
        <a:lstStyle/>
        <a:p>
          <a:endParaRPr lang="en-US"/>
        </a:p>
      </dgm:t>
    </dgm:pt>
    <dgm:pt modelId="{82291932-0EA2-4944-82F7-B1CDABA9C7B7}">
      <dgm:prSet/>
      <dgm:spPr/>
      <dgm:t>
        <a:bodyPr/>
        <a:lstStyle/>
        <a:p>
          <a:r>
            <a:rPr kumimoji="1" lang="en-US" dirty="0" smtClean="0"/>
            <a:t>centralized – made by a designated node</a:t>
          </a:r>
        </a:p>
      </dgm:t>
    </dgm:pt>
    <dgm:pt modelId="{88BFC266-553D-443F-AC28-69C3C09C0987}" type="parTrans" cxnId="{949E78DF-EB03-4295-94A9-C136D4394CA8}">
      <dgm:prSet/>
      <dgm:spPr/>
      <dgm:t>
        <a:bodyPr/>
        <a:lstStyle/>
        <a:p>
          <a:endParaRPr lang="en-US"/>
        </a:p>
      </dgm:t>
    </dgm:pt>
    <dgm:pt modelId="{CAC753DA-4EDA-44C5-8037-2C6F5F8B8A91}" type="sibTrans" cxnId="{949E78DF-EB03-4295-94A9-C136D4394CA8}">
      <dgm:prSet/>
      <dgm:spPr/>
      <dgm:t>
        <a:bodyPr/>
        <a:lstStyle/>
        <a:p>
          <a:endParaRPr lang="en-US"/>
        </a:p>
      </dgm:t>
    </dgm:pt>
    <dgm:pt modelId="{AB80979D-8A3D-4E46-8FB5-1600F12D034E}">
      <dgm:prSet/>
      <dgm:spPr/>
      <dgm:t>
        <a:bodyPr/>
        <a:lstStyle/>
        <a:p>
          <a:r>
            <a:rPr kumimoji="1" lang="en-US" dirty="0" smtClean="0"/>
            <a:t>source – made by source station</a:t>
          </a:r>
          <a:endParaRPr lang="en-US" dirty="0"/>
        </a:p>
      </dgm:t>
    </dgm:pt>
    <dgm:pt modelId="{457B29A9-2938-409D-90E5-728A0ED42BF6}" type="parTrans" cxnId="{F707DE0D-06F8-4F77-BDEF-6DDDDD480B15}">
      <dgm:prSet/>
      <dgm:spPr/>
      <dgm:t>
        <a:bodyPr/>
        <a:lstStyle/>
        <a:p>
          <a:endParaRPr lang="en-US"/>
        </a:p>
      </dgm:t>
    </dgm:pt>
    <dgm:pt modelId="{3FCF9B37-3809-4185-AD8B-7ED2393892FE}" type="sibTrans" cxnId="{F707DE0D-06F8-4F77-BDEF-6DDDDD480B15}">
      <dgm:prSet/>
      <dgm:spPr/>
      <dgm:t>
        <a:bodyPr/>
        <a:lstStyle/>
        <a:p>
          <a:endParaRPr lang="en-US"/>
        </a:p>
      </dgm:t>
    </dgm:pt>
    <dgm:pt modelId="{58DEA1A5-512C-4FB4-B2C8-909E5A5F8B21}" type="pres">
      <dgm:prSet presAssocID="{22C1247E-DBEA-48D6-8117-54FF1851C2B2}" presName="linear" presStyleCnt="0">
        <dgm:presLayoutVars>
          <dgm:animLvl val="lvl"/>
          <dgm:resizeHandles val="exact"/>
        </dgm:presLayoutVars>
      </dgm:prSet>
      <dgm:spPr/>
      <dgm:t>
        <a:bodyPr/>
        <a:lstStyle/>
        <a:p>
          <a:endParaRPr lang="en-US"/>
        </a:p>
      </dgm:t>
    </dgm:pt>
    <dgm:pt modelId="{AF1E1B28-8104-4E0C-8F77-F71C9CA1BA98}" type="pres">
      <dgm:prSet presAssocID="{05F4D186-C0DE-4211-9F38-66DCE6619B80}" presName="parentText" presStyleLbl="node1" presStyleIdx="0" presStyleCnt="2">
        <dgm:presLayoutVars>
          <dgm:chMax val="0"/>
          <dgm:bulletEnabled val="1"/>
        </dgm:presLayoutVars>
      </dgm:prSet>
      <dgm:spPr/>
      <dgm:t>
        <a:bodyPr/>
        <a:lstStyle/>
        <a:p>
          <a:endParaRPr lang="en-US"/>
        </a:p>
      </dgm:t>
    </dgm:pt>
    <dgm:pt modelId="{7E6A58F1-1C5B-4FD3-B1B1-8ED32E3FD625}" type="pres">
      <dgm:prSet presAssocID="{05F4D186-C0DE-4211-9F38-66DCE6619B80}" presName="childText" presStyleLbl="revTx" presStyleIdx="0" presStyleCnt="2">
        <dgm:presLayoutVars>
          <dgm:bulletEnabled val="1"/>
        </dgm:presLayoutVars>
      </dgm:prSet>
      <dgm:spPr/>
      <dgm:t>
        <a:bodyPr/>
        <a:lstStyle/>
        <a:p>
          <a:endParaRPr lang="en-US"/>
        </a:p>
      </dgm:t>
    </dgm:pt>
    <dgm:pt modelId="{CAD8B842-4F74-427E-8E2A-362895412744}" type="pres">
      <dgm:prSet presAssocID="{62C72772-724B-42C2-9A99-DACD7DBD8A31}" presName="parentText" presStyleLbl="node1" presStyleIdx="1" presStyleCnt="2">
        <dgm:presLayoutVars>
          <dgm:chMax val="0"/>
          <dgm:bulletEnabled val="1"/>
        </dgm:presLayoutVars>
      </dgm:prSet>
      <dgm:spPr/>
      <dgm:t>
        <a:bodyPr/>
        <a:lstStyle/>
        <a:p>
          <a:endParaRPr lang="en-US"/>
        </a:p>
      </dgm:t>
    </dgm:pt>
    <dgm:pt modelId="{6ECAD47D-912D-40F6-82EF-CF860DF22F56}" type="pres">
      <dgm:prSet presAssocID="{62C72772-724B-42C2-9A99-DACD7DBD8A31}" presName="childText" presStyleLbl="revTx" presStyleIdx="1" presStyleCnt="2">
        <dgm:presLayoutVars>
          <dgm:bulletEnabled val="1"/>
        </dgm:presLayoutVars>
      </dgm:prSet>
      <dgm:spPr/>
      <dgm:t>
        <a:bodyPr/>
        <a:lstStyle/>
        <a:p>
          <a:endParaRPr lang="en-US"/>
        </a:p>
      </dgm:t>
    </dgm:pt>
  </dgm:ptLst>
  <dgm:cxnLst>
    <dgm:cxn modelId="{5B5CB1F4-DA75-4A35-8619-457054F7C7F3}" type="presOf" srcId="{89274979-49BF-44AF-ACC2-31EF03438A66}" destId="{6ECAD47D-912D-40F6-82EF-CF860DF22F56}" srcOrd="0" destOrd="0" presId="urn:microsoft.com/office/officeart/2005/8/layout/vList2"/>
    <dgm:cxn modelId="{DAAB9FE1-DC86-4A7A-B58F-6B5EA26C566F}" type="presOf" srcId="{62C72772-724B-42C2-9A99-DACD7DBD8A31}" destId="{CAD8B842-4F74-427E-8E2A-362895412744}" srcOrd="0" destOrd="0" presId="urn:microsoft.com/office/officeart/2005/8/layout/vList2"/>
    <dgm:cxn modelId="{FE229488-2F30-4554-9FF9-F27164800209}" type="presOf" srcId="{CA119A50-43C8-450B-AD3B-C1871F2D786B}" destId="{7E6A58F1-1C5B-4FD3-B1B1-8ED32E3FD625}" srcOrd="0" destOrd="0" presId="urn:microsoft.com/office/officeart/2005/8/layout/vList2"/>
    <dgm:cxn modelId="{9B62A672-AA63-492B-863D-2C2523130E1A}" srcId="{62C72772-724B-42C2-9A99-DACD7DBD8A31}" destId="{89274979-49BF-44AF-ACC2-31EF03438A66}" srcOrd="0" destOrd="0" parTransId="{E52B136E-B14E-4692-B7BB-2B2C2C7144AC}" sibTransId="{C01205E2-B60B-40D3-9EF5-67C7BD7A36CC}"/>
    <dgm:cxn modelId="{8090E032-29D2-4D20-A481-4C8AFC7C2B79}" type="presOf" srcId="{F857855E-E85B-4FAD-8FC8-DEE56A1CD979}" destId="{7E6A58F1-1C5B-4FD3-B1B1-8ED32E3FD625}" srcOrd="0" destOrd="1" presId="urn:microsoft.com/office/officeart/2005/8/layout/vList2"/>
    <dgm:cxn modelId="{DE343915-89BF-4D63-B261-8ADAD3C44684}" srcId="{89274979-49BF-44AF-ACC2-31EF03438A66}" destId="{3C4EAD54-CBEB-41A9-8413-FD0C050FC1CB}" srcOrd="0" destOrd="0" parTransId="{AA84529B-15C4-4E82-ACA1-F3C3139EA82E}" sibTransId="{2979214E-3E7E-465F-8554-3A2C22FBF394}"/>
    <dgm:cxn modelId="{9F46E281-1478-4C8A-9737-883E1DFBEAE8}" type="presOf" srcId="{AB80979D-8A3D-4E46-8FB5-1600F12D034E}" destId="{6ECAD47D-912D-40F6-82EF-CF860DF22F56}" srcOrd="0" destOrd="3" presId="urn:microsoft.com/office/officeart/2005/8/layout/vList2"/>
    <dgm:cxn modelId="{F0E09F9C-20A1-474D-A8FD-2481A0F51CFA}" srcId="{22C1247E-DBEA-48D6-8117-54FF1851C2B2}" destId="{62C72772-724B-42C2-9A99-DACD7DBD8A31}" srcOrd="1" destOrd="0" parTransId="{9AF211FE-E41D-409A-B4DE-54A6F2D8B0B5}" sibTransId="{0CD1F9F8-B368-4C4D-AFA7-B443B994D28D}"/>
    <dgm:cxn modelId="{A61C3F1B-84BB-4DFF-805C-3D54A0A35B2C}" srcId="{05F4D186-C0DE-4211-9F38-66DCE6619B80}" destId="{F857855E-E85B-4FAD-8FC8-DEE56A1CD979}" srcOrd="1" destOrd="0" parTransId="{FEA0CE5F-714C-4DA5-A157-9FC8B802893B}" sibTransId="{D126E5E4-E02D-4677-9854-9C58BD4F2CFE}"/>
    <dgm:cxn modelId="{3C0D9796-CD53-48B9-B18F-A6D32D15A949}" type="presOf" srcId="{22C1247E-DBEA-48D6-8117-54FF1851C2B2}" destId="{58DEA1A5-512C-4FB4-B2C8-909E5A5F8B21}" srcOrd="0" destOrd="0" presId="urn:microsoft.com/office/officeart/2005/8/layout/vList2"/>
    <dgm:cxn modelId="{CFE327CC-79D2-4FC1-B5F0-7A6F44996751}" type="presOf" srcId="{82291932-0EA2-4944-82F7-B1CDABA9C7B7}" destId="{6ECAD47D-912D-40F6-82EF-CF860DF22F56}" srcOrd="0" destOrd="2" presId="urn:microsoft.com/office/officeart/2005/8/layout/vList2"/>
    <dgm:cxn modelId="{D9529A43-C8AC-4E30-88E1-95A660ED38FD}" type="presOf" srcId="{05F4D186-C0DE-4211-9F38-66DCE6619B80}" destId="{AF1E1B28-8104-4E0C-8F77-F71C9CA1BA98}" srcOrd="0" destOrd="0" presId="urn:microsoft.com/office/officeart/2005/8/layout/vList2"/>
    <dgm:cxn modelId="{F707DE0D-06F8-4F77-BDEF-6DDDDD480B15}" srcId="{62C72772-724B-42C2-9A99-DACD7DBD8A31}" destId="{AB80979D-8A3D-4E46-8FB5-1600F12D034E}" srcOrd="2" destOrd="0" parTransId="{457B29A9-2938-409D-90E5-728A0ED42BF6}" sibTransId="{3FCF9B37-3809-4185-AD8B-7ED2393892FE}"/>
    <dgm:cxn modelId="{949E78DF-EB03-4295-94A9-C136D4394CA8}" srcId="{62C72772-724B-42C2-9A99-DACD7DBD8A31}" destId="{82291932-0EA2-4944-82F7-B1CDABA9C7B7}" srcOrd="1" destOrd="0" parTransId="{88BFC266-553D-443F-AC28-69C3C09C0987}" sibTransId="{CAC753DA-4EDA-44C5-8037-2C6F5F8B8A91}"/>
    <dgm:cxn modelId="{AC2CC92F-19EF-4AB6-878D-203536E4341A}" srcId="{22C1247E-DBEA-48D6-8117-54FF1851C2B2}" destId="{05F4D186-C0DE-4211-9F38-66DCE6619B80}" srcOrd="0" destOrd="0" parTransId="{889D4B1C-816C-4BE2-A2C5-D9898A618CA1}" sibTransId="{63526FD0-A4CD-4A70-8428-208715C3AF36}"/>
    <dgm:cxn modelId="{1528483E-F4F9-4783-A64D-351559C37C50}" type="presOf" srcId="{3C4EAD54-CBEB-41A9-8413-FD0C050FC1CB}" destId="{6ECAD47D-912D-40F6-82EF-CF860DF22F56}" srcOrd="0" destOrd="1" presId="urn:microsoft.com/office/officeart/2005/8/layout/vList2"/>
    <dgm:cxn modelId="{77DDF279-5702-4898-980C-F3EAB24C64DF}" srcId="{05F4D186-C0DE-4211-9F38-66DCE6619B80}" destId="{CA119A50-43C8-450B-AD3B-C1871F2D786B}" srcOrd="0" destOrd="0" parTransId="{56F23F8E-E95A-41EC-8A1F-895331B79484}" sibTransId="{B496017F-4750-41EE-A75B-C3D37B3A1C02}"/>
    <dgm:cxn modelId="{8359A7E3-35EB-4CC0-8417-875EB4B213BE}" type="presParOf" srcId="{58DEA1A5-512C-4FB4-B2C8-909E5A5F8B21}" destId="{AF1E1B28-8104-4E0C-8F77-F71C9CA1BA98}" srcOrd="0" destOrd="0" presId="urn:microsoft.com/office/officeart/2005/8/layout/vList2"/>
    <dgm:cxn modelId="{0DF70400-E131-4B5F-A57B-D8C44BCC21C2}" type="presParOf" srcId="{58DEA1A5-512C-4FB4-B2C8-909E5A5F8B21}" destId="{7E6A58F1-1C5B-4FD3-B1B1-8ED32E3FD625}" srcOrd="1" destOrd="0" presId="urn:microsoft.com/office/officeart/2005/8/layout/vList2"/>
    <dgm:cxn modelId="{60864EEA-36E5-4E24-BA15-F402C0FAEBF8}" type="presParOf" srcId="{58DEA1A5-512C-4FB4-B2C8-909E5A5F8B21}" destId="{CAD8B842-4F74-427E-8E2A-362895412744}" srcOrd="2" destOrd="0" presId="urn:microsoft.com/office/officeart/2005/8/layout/vList2"/>
    <dgm:cxn modelId="{B39E2D6F-E7DE-4AAE-AA9A-22918339C6C0}" type="presParOf" srcId="{58DEA1A5-512C-4FB4-B2C8-909E5A5F8B21}" destId="{6ECAD47D-912D-40F6-82EF-CF860DF22F56}"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45DAAF-CF58-4980-BE59-FB98459CDC3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F8C90A1-B0C4-4EF2-8858-763485657116}">
      <dgm:prSet phldrT="[Text]"/>
      <dgm:spPr/>
      <dgm:t>
        <a:bodyPr/>
        <a:lstStyle/>
        <a:p>
          <a:r>
            <a:rPr kumimoji="1" lang="en-US" dirty="0" smtClean="0"/>
            <a:t>issue of update timing</a:t>
          </a:r>
          <a:endParaRPr lang="en-US" dirty="0"/>
        </a:p>
      </dgm:t>
    </dgm:pt>
    <dgm:pt modelId="{6516C357-8B39-48AA-810A-C2FB7E8A3F00}" type="parTrans" cxnId="{7C097DD8-B02E-48E3-8E42-590AC74DC7B7}">
      <dgm:prSet/>
      <dgm:spPr/>
      <dgm:t>
        <a:bodyPr/>
        <a:lstStyle/>
        <a:p>
          <a:endParaRPr lang="en-US"/>
        </a:p>
      </dgm:t>
    </dgm:pt>
    <dgm:pt modelId="{A9388F05-296E-41BE-ACFF-2808D9534019}" type="sibTrans" cxnId="{7C097DD8-B02E-48E3-8E42-590AC74DC7B7}">
      <dgm:prSet/>
      <dgm:spPr/>
      <dgm:t>
        <a:bodyPr/>
        <a:lstStyle/>
        <a:p>
          <a:endParaRPr lang="en-US"/>
        </a:p>
      </dgm:t>
    </dgm:pt>
    <dgm:pt modelId="{462FFC76-DE4F-4680-A43B-0AC3CABBC873}">
      <dgm:prSet phldrT="[Text]"/>
      <dgm:spPr/>
      <dgm:t>
        <a:bodyPr/>
        <a:lstStyle/>
        <a:p>
          <a:r>
            <a:rPr kumimoji="1" lang="en-US" dirty="0" smtClean="0"/>
            <a:t>depends on routing strategy</a:t>
          </a:r>
          <a:endParaRPr lang="en-US" dirty="0"/>
        </a:p>
      </dgm:t>
    </dgm:pt>
    <dgm:pt modelId="{D8032776-180A-4925-A09B-08E6BBE5C970}" type="parTrans" cxnId="{BBF5CE4F-7612-42D2-B5DD-77D42F846897}">
      <dgm:prSet/>
      <dgm:spPr/>
      <dgm:t>
        <a:bodyPr/>
        <a:lstStyle/>
        <a:p>
          <a:endParaRPr lang="en-US"/>
        </a:p>
      </dgm:t>
    </dgm:pt>
    <dgm:pt modelId="{23536F8B-CB96-4E9A-87DB-760163590730}" type="sibTrans" cxnId="{BBF5CE4F-7612-42D2-B5DD-77D42F846897}">
      <dgm:prSet/>
      <dgm:spPr/>
      <dgm:t>
        <a:bodyPr/>
        <a:lstStyle/>
        <a:p>
          <a:endParaRPr lang="en-US"/>
        </a:p>
      </dgm:t>
    </dgm:pt>
    <dgm:pt modelId="{D125B84B-C80A-40DF-A290-D04E2948A0AC}">
      <dgm:prSet/>
      <dgm:spPr/>
      <dgm:t>
        <a:bodyPr/>
        <a:lstStyle/>
        <a:p>
          <a:r>
            <a:rPr kumimoji="1" lang="en-US" dirty="0" smtClean="0"/>
            <a:t>fixed - never updated</a:t>
          </a:r>
          <a:endParaRPr kumimoji="1" lang="en-US" dirty="0"/>
        </a:p>
      </dgm:t>
    </dgm:pt>
    <dgm:pt modelId="{34EFC98B-0ADE-4086-865B-9C041D144A84}" type="parTrans" cxnId="{D224E75D-EC70-416D-83B2-F9A761736E42}">
      <dgm:prSet/>
      <dgm:spPr/>
      <dgm:t>
        <a:bodyPr/>
        <a:lstStyle/>
        <a:p>
          <a:endParaRPr lang="en-US"/>
        </a:p>
      </dgm:t>
    </dgm:pt>
    <dgm:pt modelId="{D6ED3BBD-AC8B-4AA8-8E5B-B3AC9F027DD6}" type="sibTrans" cxnId="{D224E75D-EC70-416D-83B2-F9A761736E42}">
      <dgm:prSet/>
      <dgm:spPr/>
      <dgm:t>
        <a:bodyPr/>
        <a:lstStyle/>
        <a:p>
          <a:endParaRPr lang="en-US"/>
        </a:p>
      </dgm:t>
    </dgm:pt>
    <dgm:pt modelId="{0ACC2962-C479-488E-AAFE-1996B5E82D23}">
      <dgm:prSet/>
      <dgm:spPr/>
      <dgm:t>
        <a:bodyPr/>
        <a:lstStyle/>
        <a:p>
          <a:r>
            <a:rPr kumimoji="1" lang="en-US" dirty="0" smtClean="0"/>
            <a:t>adaptive - regular updates</a:t>
          </a:r>
          <a:endParaRPr kumimoji="1" lang="en-US" dirty="0"/>
        </a:p>
      </dgm:t>
    </dgm:pt>
    <dgm:pt modelId="{0DCDA351-379F-4401-9A8E-3671C9B7E993}" type="parTrans" cxnId="{91B0A95D-045F-49F2-A475-218BAE05E50B}">
      <dgm:prSet/>
      <dgm:spPr/>
      <dgm:t>
        <a:bodyPr/>
        <a:lstStyle/>
        <a:p>
          <a:endParaRPr lang="en-US"/>
        </a:p>
      </dgm:t>
    </dgm:pt>
    <dgm:pt modelId="{6AE97CD9-1288-481C-8E24-A60F06AE46B0}" type="sibTrans" cxnId="{91B0A95D-045F-49F2-A475-218BAE05E50B}">
      <dgm:prSet/>
      <dgm:spPr/>
      <dgm:t>
        <a:bodyPr/>
        <a:lstStyle/>
        <a:p>
          <a:endParaRPr lang="en-US"/>
        </a:p>
      </dgm:t>
    </dgm:pt>
    <dgm:pt modelId="{DE05C5BA-5B47-4750-8288-6A3F1491D691}" type="pres">
      <dgm:prSet presAssocID="{FA45DAAF-CF58-4980-BE59-FB98459CDC36}" presName="Name0" presStyleCnt="0">
        <dgm:presLayoutVars>
          <dgm:dir/>
          <dgm:animLvl val="lvl"/>
          <dgm:resizeHandles val="exact"/>
        </dgm:presLayoutVars>
      </dgm:prSet>
      <dgm:spPr/>
      <dgm:t>
        <a:bodyPr/>
        <a:lstStyle/>
        <a:p>
          <a:endParaRPr lang="en-US"/>
        </a:p>
      </dgm:t>
    </dgm:pt>
    <dgm:pt modelId="{EE650E22-F2D6-48A3-9479-0AD958DF4A3E}" type="pres">
      <dgm:prSet presAssocID="{3F8C90A1-B0C4-4EF2-8858-763485657116}" presName="composite" presStyleCnt="0"/>
      <dgm:spPr/>
    </dgm:pt>
    <dgm:pt modelId="{6C2F7F50-31F2-41A9-9C12-8C726E7EBA45}" type="pres">
      <dgm:prSet presAssocID="{3F8C90A1-B0C4-4EF2-8858-763485657116}" presName="parTx" presStyleLbl="alignNode1" presStyleIdx="0" presStyleCnt="1">
        <dgm:presLayoutVars>
          <dgm:chMax val="0"/>
          <dgm:chPref val="0"/>
          <dgm:bulletEnabled val="1"/>
        </dgm:presLayoutVars>
      </dgm:prSet>
      <dgm:spPr/>
      <dgm:t>
        <a:bodyPr/>
        <a:lstStyle/>
        <a:p>
          <a:endParaRPr lang="en-US"/>
        </a:p>
      </dgm:t>
    </dgm:pt>
    <dgm:pt modelId="{99C77706-5BC4-4005-BBBF-46F41B8CCBAE}" type="pres">
      <dgm:prSet presAssocID="{3F8C90A1-B0C4-4EF2-8858-763485657116}" presName="desTx" presStyleLbl="alignAccFollowNode1" presStyleIdx="0" presStyleCnt="1">
        <dgm:presLayoutVars>
          <dgm:bulletEnabled val="1"/>
        </dgm:presLayoutVars>
      </dgm:prSet>
      <dgm:spPr/>
      <dgm:t>
        <a:bodyPr/>
        <a:lstStyle/>
        <a:p>
          <a:endParaRPr lang="en-US"/>
        </a:p>
      </dgm:t>
    </dgm:pt>
  </dgm:ptLst>
  <dgm:cxnLst>
    <dgm:cxn modelId="{80AE9B18-2140-47E0-82FC-1836D790A19A}" type="presOf" srcId="{FA45DAAF-CF58-4980-BE59-FB98459CDC36}" destId="{DE05C5BA-5B47-4750-8288-6A3F1491D691}" srcOrd="0" destOrd="0" presId="urn:microsoft.com/office/officeart/2005/8/layout/hList1"/>
    <dgm:cxn modelId="{2A0C408D-8246-4F51-9CEA-D493D9DDD7DB}" type="presOf" srcId="{462FFC76-DE4F-4680-A43B-0AC3CABBC873}" destId="{99C77706-5BC4-4005-BBBF-46F41B8CCBAE}" srcOrd="0" destOrd="0" presId="urn:microsoft.com/office/officeart/2005/8/layout/hList1"/>
    <dgm:cxn modelId="{D6F3416A-8507-476D-8A5C-6215C1CE9283}" type="presOf" srcId="{3F8C90A1-B0C4-4EF2-8858-763485657116}" destId="{6C2F7F50-31F2-41A9-9C12-8C726E7EBA45}" srcOrd="0" destOrd="0" presId="urn:microsoft.com/office/officeart/2005/8/layout/hList1"/>
    <dgm:cxn modelId="{3FEF9F79-1543-42C6-A07F-998EBD314F35}" type="presOf" srcId="{0ACC2962-C479-488E-AAFE-1996B5E82D23}" destId="{99C77706-5BC4-4005-BBBF-46F41B8CCBAE}" srcOrd="0" destOrd="2" presId="urn:microsoft.com/office/officeart/2005/8/layout/hList1"/>
    <dgm:cxn modelId="{3A4CA0CB-1280-406F-82DA-252A7D00897E}" type="presOf" srcId="{D125B84B-C80A-40DF-A290-D04E2948A0AC}" destId="{99C77706-5BC4-4005-BBBF-46F41B8CCBAE}" srcOrd="0" destOrd="1" presId="urn:microsoft.com/office/officeart/2005/8/layout/hList1"/>
    <dgm:cxn modelId="{7C097DD8-B02E-48E3-8E42-590AC74DC7B7}" srcId="{FA45DAAF-CF58-4980-BE59-FB98459CDC36}" destId="{3F8C90A1-B0C4-4EF2-8858-763485657116}" srcOrd="0" destOrd="0" parTransId="{6516C357-8B39-48AA-810A-C2FB7E8A3F00}" sibTransId="{A9388F05-296E-41BE-ACFF-2808D9534019}"/>
    <dgm:cxn modelId="{D224E75D-EC70-416D-83B2-F9A761736E42}" srcId="{3F8C90A1-B0C4-4EF2-8858-763485657116}" destId="{D125B84B-C80A-40DF-A290-D04E2948A0AC}" srcOrd="1" destOrd="0" parTransId="{34EFC98B-0ADE-4086-865B-9C041D144A84}" sibTransId="{D6ED3BBD-AC8B-4AA8-8E5B-B3AC9F027DD6}"/>
    <dgm:cxn modelId="{BBF5CE4F-7612-42D2-B5DD-77D42F846897}" srcId="{3F8C90A1-B0C4-4EF2-8858-763485657116}" destId="{462FFC76-DE4F-4680-A43B-0AC3CABBC873}" srcOrd="0" destOrd="0" parTransId="{D8032776-180A-4925-A09B-08E6BBE5C970}" sibTransId="{23536F8B-CB96-4E9A-87DB-760163590730}"/>
    <dgm:cxn modelId="{91B0A95D-045F-49F2-A475-218BAE05E50B}" srcId="{3F8C90A1-B0C4-4EF2-8858-763485657116}" destId="{0ACC2962-C479-488E-AAFE-1996B5E82D23}" srcOrd="2" destOrd="0" parTransId="{0DCDA351-379F-4401-9A8E-3671C9B7E993}" sibTransId="{6AE97CD9-1288-481C-8E24-A60F06AE46B0}"/>
    <dgm:cxn modelId="{2581CBC7-7DF2-45C4-AB9B-D705C6F4EBEB}" type="presParOf" srcId="{DE05C5BA-5B47-4750-8288-6A3F1491D691}" destId="{EE650E22-F2D6-48A3-9479-0AD958DF4A3E}" srcOrd="0" destOrd="0" presId="urn:microsoft.com/office/officeart/2005/8/layout/hList1"/>
    <dgm:cxn modelId="{B0284B4D-246C-422F-A0C6-A64D42B52B39}" type="presParOf" srcId="{EE650E22-F2D6-48A3-9479-0AD958DF4A3E}" destId="{6C2F7F50-31F2-41A9-9C12-8C726E7EBA45}" srcOrd="0" destOrd="0" presId="urn:microsoft.com/office/officeart/2005/8/layout/hList1"/>
    <dgm:cxn modelId="{37378191-6920-4C90-BA2F-72206E663C08}" type="presParOf" srcId="{EE650E22-F2D6-48A3-9479-0AD958DF4A3E}" destId="{99C77706-5BC4-4005-BBBF-46F41B8CCBA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A640E9-D955-9D45-A7F4-EEB62BB86295}" type="doc">
      <dgm:prSet loTypeId="urn:microsoft.com/office/officeart/2005/8/layout/lProcess3" loCatId="process" qsTypeId="urn:microsoft.com/office/officeart/2005/8/quickstyle/simple4" qsCatId="simple" csTypeId="urn:microsoft.com/office/officeart/2005/8/colors/accent1_2" csCatId="accent1" phldr="1"/>
      <dgm:spPr/>
      <dgm:t>
        <a:bodyPr/>
        <a:lstStyle/>
        <a:p>
          <a:endParaRPr lang="en-US"/>
        </a:p>
      </dgm:t>
    </dgm:pt>
    <dgm:pt modelId="{30FD00E9-C477-B041-AFC4-FE283E827119}">
      <dgm:prSet custT="1"/>
      <dgm:spPr/>
      <dgm:t>
        <a:bodyPr/>
        <a:lstStyle/>
        <a:p>
          <a:pPr rtl="0"/>
          <a:r>
            <a:rPr kumimoji="1" lang="en-US" sz="2000" b="1" i="0" dirty="0" smtClean="0"/>
            <a:t>all possible routes are tried</a:t>
          </a:r>
          <a:endParaRPr lang="en-US" sz="2000" b="1" i="0" dirty="0"/>
        </a:p>
      </dgm:t>
    </dgm:pt>
    <dgm:pt modelId="{21BD71D3-1FFF-134D-8ED1-70895C5332CE}" type="parTrans" cxnId="{12DC70C2-2BCF-C640-8A6C-7FC194C4D3A0}">
      <dgm:prSet/>
      <dgm:spPr/>
      <dgm:t>
        <a:bodyPr/>
        <a:lstStyle/>
        <a:p>
          <a:endParaRPr lang="en-US"/>
        </a:p>
      </dgm:t>
    </dgm:pt>
    <dgm:pt modelId="{DDC3854D-E329-684F-A582-F35F879D653A}" type="sibTrans" cxnId="{12DC70C2-2BCF-C640-8A6C-7FC194C4D3A0}">
      <dgm:prSet/>
      <dgm:spPr/>
      <dgm:t>
        <a:bodyPr/>
        <a:lstStyle/>
        <a:p>
          <a:endParaRPr lang="en-US"/>
        </a:p>
      </dgm:t>
    </dgm:pt>
    <dgm:pt modelId="{A506DA02-6BA1-AE4E-B05E-A26C95EF28F2}">
      <dgm:prSet custT="1"/>
      <dgm:spPr/>
      <dgm:t>
        <a:bodyPr/>
        <a:lstStyle/>
        <a:p>
          <a:pPr rtl="0"/>
          <a:r>
            <a:rPr kumimoji="1" lang="en-US" sz="2000" b="1" i="0" dirty="0" smtClean="0"/>
            <a:t>highly robust</a:t>
          </a:r>
          <a:endParaRPr lang="en-US" sz="2000" b="1" i="0" dirty="0"/>
        </a:p>
      </dgm:t>
    </dgm:pt>
    <dgm:pt modelId="{85F2A1B8-CCAE-3542-BD78-695408F2DD9F}" type="parTrans" cxnId="{D49315C9-6950-3B40-9454-59F11B38D891}">
      <dgm:prSet/>
      <dgm:spPr/>
      <dgm:t>
        <a:bodyPr/>
        <a:lstStyle/>
        <a:p>
          <a:endParaRPr lang="en-US"/>
        </a:p>
      </dgm:t>
    </dgm:pt>
    <dgm:pt modelId="{EF0596EE-6761-3B42-B54D-F54817E0F920}" type="sibTrans" cxnId="{D49315C9-6950-3B40-9454-59F11B38D891}">
      <dgm:prSet/>
      <dgm:spPr/>
      <dgm:t>
        <a:bodyPr/>
        <a:lstStyle/>
        <a:p>
          <a:endParaRPr lang="en-US"/>
        </a:p>
      </dgm:t>
    </dgm:pt>
    <dgm:pt modelId="{E222BBFB-236D-D144-B594-B6BC22F3363D}">
      <dgm:prSet custT="1"/>
      <dgm:spPr/>
      <dgm:t>
        <a:bodyPr/>
        <a:lstStyle/>
        <a:p>
          <a:pPr rtl="0"/>
          <a:r>
            <a:rPr kumimoji="1" lang="en-US" sz="2000" b="1" i="0" dirty="0" smtClean="0"/>
            <a:t>can be used to send emergency messages</a:t>
          </a:r>
          <a:endParaRPr lang="en-US" sz="2000" b="1" i="0" dirty="0"/>
        </a:p>
      </dgm:t>
    </dgm:pt>
    <dgm:pt modelId="{57A1BA5D-4C0C-134F-B33C-BFB51D42C01A}" type="parTrans" cxnId="{2E49BF81-B614-8D40-8109-327E274618B8}">
      <dgm:prSet/>
      <dgm:spPr/>
      <dgm:t>
        <a:bodyPr/>
        <a:lstStyle/>
        <a:p>
          <a:endParaRPr lang="en-US"/>
        </a:p>
      </dgm:t>
    </dgm:pt>
    <dgm:pt modelId="{89D334E2-82C4-4F4F-9411-6ADBDB88F01B}" type="sibTrans" cxnId="{2E49BF81-B614-8D40-8109-327E274618B8}">
      <dgm:prSet/>
      <dgm:spPr/>
      <dgm:t>
        <a:bodyPr/>
        <a:lstStyle/>
        <a:p>
          <a:endParaRPr lang="en-US"/>
        </a:p>
      </dgm:t>
    </dgm:pt>
    <dgm:pt modelId="{C9D1D4E7-685E-8347-A0FD-E0F2D0D090D9}">
      <dgm:prSet custT="1"/>
      <dgm:spPr/>
      <dgm:t>
        <a:bodyPr/>
        <a:lstStyle/>
        <a:p>
          <a:pPr rtl="0"/>
          <a:r>
            <a:rPr kumimoji="1" lang="en-US" sz="2000" b="1" i="0" dirty="0" smtClean="0"/>
            <a:t>at least one packet will have taken minimum hop route</a:t>
          </a:r>
          <a:endParaRPr lang="en-US" sz="2000" b="1" i="0" dirty="0"/>
        </a:p>
      </dgm:t>
    </dgm:pt>
    <dgm:pt modelId="{7F9FDC3A-43CE-EE4D-B202-A8E205C6BBB1}" type="parTrans" cxnId="{2F89FA05-5903-BA4F-9E66-A8C9C413FF07}">
      <dgm:prSet/>
      <dgm:spPr/>
      <dgm:t>
        <a:bodyPr/>
        <a:lstStyle/>
        <a:p>
          <a:endParaRPr lang="en-US"/>
        </a:p>
      </dgm:t>
    </dgm:pt>
    <dgm:pt modelId="{0F65F471-CD03-DB49-A996-4BF72F5D8BB7}" type="sibTrans" cxnId="{2F89FA05-5903-BA4F-9E66-A8C9C413FF07}">
      <dgm:prSet/>
      <dgm:spPr/>
      <dgm:t>
        <a:bodyPr/>
        <a:lstStyle/>
        <a:p>
          <a:endParaRPr lang="en-US"/>
        </a:p>
      </dgm:t>
    </dgm:pt>
    <dgm:pt modelId="{02EF86FD-367B-FE4B-A58D-37FB33907C15}">
      <dgm:prSet custT="1"/>
      <dgm:spPr/>
      <dgm:t>
        <a:bodyPr/>
        <a:lstStyle/>
        <a:p>
          <a:pPr rtl="0"/>
          <a:r>
            <a:rPr kumimoji="1" lang="en-US" sz="2000" b="1" i="0" dirty="0" smtClean="0"/>
            <a:t>nodes directly or indirectly connected to source are visited</a:t>
          </a:r>
          <a:endParaRPr lang="en-US" sz="2000" b="1" i="0" dirty="0"/>
        </a:p>
      </dgm:t>
    </dgm:pt>
    <dgm:pt modelId="{4C09E2CB-CD6A-004F-A0FA-60EDCAD3C168}" type="parTrans" cxnId="{890F9820-1125-7C4F-ADC8-7BD73DC737BF}">
      <dgm:prSet/>
      <dgm:spPr/>
      <dgm:t>
        <a:bodyPr/>
        <a:lstStyle/>
        <a:p>
          <a:endParaRPr lang="en-US"/>
        </a:p>
      </dgm:t>
    </dgm:pt>
    <dgm:pt modelId="{3D52089C-D914-AB4F-9EF9-62B9895CB619}" type="sibTrans" cxnId="{890F9820-1125-7C4F-ADC8-7BD73DC737BF}">
      <dgm:prSet/>
      <dgm:spPr/>
      <dgm:t>
        <a:bodyPr/>
        <a:lstStyle/>
        <a:p>
          <a:endParaRPr lang="en-US"/>
        </a:p>
      </dgm:t>
    </dgm:pt>
    <dgm:pt modelId="{268062E5-9AE5-0D4D-8F11-82E3D52B28D9}">
      <dgm:prSet custT="1"/>
      <dgm:spPr/>
      <dgm:t>
        <a:bodyPr/>
        <a:lstStyle/>
        <a:p>
          <a:pPr rtl="0"/>
          <a:r>
            <a:rPr kumimoji="1" lang="en-US" sz="2000" b="1" i="0" dirty="0" smtClean="0"/>
            <a:t>Disadvantages:</a:t>
          </a:r>
          <a:endParaRPr lang="en-US" sz="2000" b="1" i="0" dirty="0"/>
        </a:p>
      </dgm:t>
    </dgm:pt>
    <dgm:pt modelId="{B17AE93A-225F-7C42-B2C1-1C006B196DD6}" type="parTrans" cxnId="{12BDDFC7-77FD-8345-9817-FE6FE514309D}">
      <dgm:prSet/>
      <dgm:spPr/>
      <dgm:t>
        <a:bodyPr/>
        <a:lstStyle/>
        <a:p>
          <a:endParaRPr lang="en-US"/>
        </a:p>
      </dgm:t>
    </dgm:pt>
    <dgm:pt modelId="{E57DAFCB-004B-BE4A-8502-23B67CE1E663}" type="sibTrans" cxnId="{12BDDFC7-77FD-8345-9817-FE6FE514309D}">
      <dgm:prSet/>
      <dgm:spPr/>
      <dgm:t>
        <a:bodyPr/>
        <a:lstStyle/>
        <a:p>
          <a:endParaRPr lang="en-US"/>
        </a:p>
      </dgm:t>
    </dgm:pt>
    <dgm:pt modelId="{1F22F71C-C987-B84D-AB5C-922383BF4C69}">
      <dgm:prSet custT="1"/>
      <dgm:spPr/>
      <dgm:t>
        <a:bodyPr/>
        <a:lstStyle/>
        <a:p>
          <a:pPr rtl="0"/>
          <a:r>
            <a:rPr kumimoji="1" lang="en-US" sz="2000" b="1" i="0" dirty="0" smtClean="0"/>
            <a:t>high traffic load generated</a:t>
          </a:r>
          <a:endParaRPr lang="en-US" sz="2000" b="1" i="0" dirty="0"/>
        </a:p>
      </dgm:t>
    </dgm:pt>
    <dgm:pt modelId="{380E2CFC-C30F-B34D-8CD1-B08C37FBF8C7}" type="parTrans" cxnId="{DB48E3AB-1128-1044-8400-E890B2F12892}">
      <dgm:prSet/>
      <dgm:spPr/>
      <dgm:t>
        <a:bodyPr/>
        <a:lstStyle/>
        <a:p>
          <a:endParaRPr lang="en-US"/>
        </a:p>
      </dgm:t>
    </dgm:pt>
    <dgm:pt modelId="{E8441810-F345-8141-A25C-E07CE366C217}" type="sibTrans" cxnId="{DB48E3AB-1128-1044-8400-E890B2F12892}">
      <dgm:prSet/>
      <dgm:spPr/>
      <dgm:t>
        <a:bodyPr/>
        <a:lstStyle/>
        <a:p>
          <a:endParaRPr lang="en-US"/>
        </a:p>
      </dgm:t>
    </dgm:pt>
    <dgm:pt modelId="{10E6F739-8BD9-5B4C-8655-F979CDAE4C10}">
      <dgm:prSet custT="1"/>
      <dgm:spPr/>
      <dgm:t>
        <a:bodyPr/>
        <a:lstStyle/>
        <a:p>
          <a:pPr rtl="0"/>
          <a:r>
            <a:rPr kumimoji="1" lang="en-US" sz="2000" b="1" i="0" dirty="0" smtClean="0"/>
            <a:t>security concerns</a:t>
          </a:r>
          <a:endParaRPr kumimoji="1" lang="en-US" sz="2000" b="1" i="0" dirty="0"/>
        </a:p>
      </dgm:t>
    </dgm:pt>
    <dgm:pt modelId="{CFAE05F1-CD27-9247-A6E7-2129EF7A512D}" type="parTrans" cxnId="{0CB33CE6-CB7D-6D4B-BFBC-4C62892F9A69}">
      <dgm:prSet/>
      <dgm:spPr/>
      <dgm:t>
        <a:bodyPr/>
        <a:lstStyle/>
        <a:p>
          <a:endParaRPr lang="en-US"/>
        </a:p>
      </dgm:t>
    </dgm:pt>
    <dgm:pt modelId="{A703181C-2B22-F34D-8FBF-B79584ACD068}" type="sibTrans" cxnId="{0CB33CE6-CB7D-6D4B-BFBC-4C62892F9A69}">
      <dgm:prSet/>
      <dgm:spPr/>
      <dgm:t>
        <a:bodyPr/>
        <a:lstStyle/>
        <a:p>
          <a:endParaRPr lang="en-US"/>
        </a:p>
      </dgm:t>
    </dgm:pt>
    <dgm:pt modelId="{2253B211-F682-BD4D-B7CE-2C6A7E66762E}" type="pres">
      <dgm:prSet presAssocID="{2DA640E9-D955-9D45-A7F4-EEB62BB86295}" presName="Name0" presStyleCnt="0">
        <dgm:presLayoutVars>
          <dgm:chPref val="3"/>
          <dgm:dir/>
          <dgm:animLvl val="lvl"/>
          <dgm:resizeHandles/>
        </dgm:presLayoutVars>
      </dgm:prSet>
      <dgm:spPr/>
      <dgm:t>
        <a:bodyPr/>
        <a:lstStyle/>
        <a:p>
          <a:endParaRPr lang="en-US"/>
        </a:p>
      </dgm:t>
    </dgm:pt>
    <dgm:pt modelId="{3B43A738-CB8B-FE42-9A85-BEEE1F2B04D0}" type="pres">
      <dgm:prSet presAssocID="{30FD00E9-C477-B041-AFC4-FE283E827119}" presName="horFlow" presStyleCnt="0"/>
      <dgm:spPr/>
    </dgm:pt>
    <dgm:pt modelId="{9E1C8242-091F-274C-990A-635B1635AE8B}" type="pres">
      <dgm:prSet presAssocID="{30FD00E9-C477-B041-AFC4-FE283E827119}" presName="bigChev" presStyleLbl="node1" presStyleIdx="0" presStyleCnt="4"/>
      <dgm:spPr/>
      <dgm:t>
        <a:bodyPr/>
        <a:lstStyle/>
        <a:p>
          <a:endParaRPr lang="en-US"/>
        </a:p>
      </dgm:t>
    </dgm:pt>
    <dgm:pt modelId="{6854DB8C-FA58-0E48-8738-F093B60C71D8}" type="pres">
      <dgm:prSet presAssocID="{85F2A1B8-CCAE-3542-BD78-695408F2DD9F}" presName="parTrans" presStyleCnt="0"/>
      <dgm:spPr/>
    </dgm:pt>
    <dgm:pt modelId="{EF0BEDEE-42D8-1240-B757-DC94B448CBAE}" type="pres">
      <dgm:prSet presAssocID="{A506DA02-6BA1-AE4E-B05E-A26C95EF28F2}" presName="node" presStyleLbl="alignAccFollowNode1" presStyleIdx="0" presStyleCnt="4">
        <dgm:presLayoutVars>
          <dgm:bulletEnabled val="1"/>
        </dgm:presLayoutVars>
      </dgm:prSet>
      <dgm:spPr/>
      <dgm:t>
        <a:bodyPr/>
        <a:lstStyle/>
        <a:p>
          <a:endParaRPr lang="en-US"/>
        </a:p>
      </dgm:t>
    </dgm:pt>
    <dgm:pt modelId="{A9DF0751-BB27-4D41-B0C1-110BF2E86876}" type="pres">
      <dgm:prSet presAssocID="{EF0596EE-6761-3B42-B54D-F54817E0F920}" presName="sibTrans" presStyleCnt="0"/>
      <dgm:spPr/>
    </dgm:pt>
    <dgm:pt modelId="{05A1CB7A-49A2-6C4A-901B-22C268ED27C7}" type="pres">
      <dgm:prSet presAssocID="{E222BBFB-236D-D144-B594-B6BC22F3363D}" presName="node" presStyleLbl="alignAccFollowNode1" presStyleIdx="1" presStyleCnt="4" custScaleX="104251">
        <dgm:presLayoutVars>
          <dgm:bulletEnabled val="1"/>
        </dgm:presLayoutVars>
      </dgm:prSet>
      <dgm:spPr/>
      <dgm:t>
        <a:bodyPr/>
        <a:lstStyle/>
        <a:p>
          <a:endParaRPr lang="en-US"/>
        </a:p>
      </dgm:t>
    </dgm:pt>
    <dgm:pt modelId="{B5D1424C-2010-4E4C-B519-6252F5D6A6B2}" type="pres">
      <dgm:prSet presAssocID="{30FD00E9-C477-B041-AFC4-FE283E827119}" presName="vSp" presStyleCnt="0"/>
      <dgm:spPr/>
    </dgm:pt>
    <dgm:pt modelId="{2A9D2BF0-5D93-5B4B-9392-F2CDCF6125C7}" type="pres">
      <dgm:prSet presAssocID="{C9D1D4E7-685E-8347-A0FD-E0F2D0D090D9}" presName="horFlow" presStyleCnt="0"/>
      <dgm:spPr/>
    </dgm:pt>
    <dgm:pt modelId="{871D9761-8D66-5448-8D36-EEE06A251C56}" type="pres">
      <dgm:prSet presAssocID="{C9D1D4E7-685E-8347-A0FD-E0F2D0D090D9}" presName="bigChev" presStyleLbl="node1" presStyleIdx="1" presStyleCnt="4" custScaleX="114918"/>
      <dgm:spPr/>
      <dgm:t>
        <a:bodyPr/>
        <a:lstStyle/>
        <a:p>
          <a:endParaRPr lang="en-US"/>
        </a:p>
      </dgm:t>
    </dgm:pt>
    <dgm:pt modelId="{C1ABF3BD-C48F-2948-8E56-0C374773C9CD}" type="pres">
      <dgm:prSet presAssocID="{C9D1D4E7-685E-8347-A0FD-E0F2D0D090D9}" presName="vSp" presStyleCnt="0"/>
      <dgm:spPr/>
    </dgm:pt>
    <dgm:pt modelId="{290D1CB7-77AC-C641-BA1B-1680DC0189B8}" type="pres">
      <dgm:prSet presAssocID="{02EF86FD-367B-FE4B-A58D-37FB33907C15}" presName="horFlow" presStyleCnt="0"/>
      <dgm:spPr/>
    </dgm:pt>
    <dgm:pt modelId="{DA63E85E-FD79-AF44-A512-FB758BFBC068}" type="pres">
      <dgm:prSet presAssocID="{02EF86FD-367B-FE4B-A58D-37FB33907C15}" presName="bigChev" presStyleLbl="node1" presStyleIdx="2" presStyleCnt="4" custScaleX="114918"/>
      <dgm:spPr/>
      <dgm:t>
        <a:bodyPr/>
        <a:lstStyle/>
        <a:p>
          <a:endParaRPr lang="en-US"/>
        </a:p>
      </dgm:t>
    </dgm:pt>
    <dgm:pt modelId="{07F0F9AF-586F-2B4E-BD15-1B560CDCC5F8}" type="pres">
      <dgm:prSet presAssocID="{02EF86FD-367B-FE4B-A58D-37FB33907C15}" presName="vSp" presStyleCnt="0"/>
      <dgm:spPr/>
    </dgm:pt>
    <dgm:pt modelId="{6018CCB0-9D3D-1945-BD13-59C040CBC58B}" type="pres">
      <dgm:prSet presAssocID="{268062E5-9AE5-0D4D-8F11-82E3D52B28D9}" presName="horFlow" presStyleCnt="0"/>
      <dgm:spPr/>
    </dgm:pt>
    <dgm:pt modelId="{18F1F6C1-E577-874D-B833-1CC78F7CCDAC}" type="pres">
      <dgm:prSet presAssocID="{268062E5-9AE5-0D4D-8F11-82E3D52B28D9}" presName="bigChev" presStyleLbl="node1" presStyleIdx="3" presStyleCnt="4" custScaleX="105036"/>
      <dgm:spPr/>
      <dgm:t>
        <a:bodyPr/>
        <a:lstStyle/>
        <a:p>
          <a:endParaRPr lang="en-US"/>
        </a:p>
      </dgm:t>
    </dgm:pt>
    <dgm:pt modelId="{799DEAA7-07D7-FB43-BB9A-5C8561209CF2}" type="pres">
      <dgm:prSet presAssocID="{380E2CFC-C30F-B34D-8CD1-B08C37FBF8C7}" presName="parTrans" presStyleCnt="0"/>
      <dgm:spPr/>
    </dgm:pt>
    <dgm:pt modelId="{7209B316-61FB-2C43-8966-43A01771DED1}" type="pres">
      <dgm:prSet presAssocID="{1F22F71C-C987-B84D-AB5C-922383BF4C69}" presName="node" presStyleLbl="alignAccFollowNode1" presStyleIdx="2" presStyleCnt="4">
        <dgm:presLayoutVars>
          <dgm:bulletEnabled val="1"/>
        </dgm:presLayoutVars>
      </dgm:prSet>
      <dgm:spPr/>
      <dgm:t>
        <a:bodyPr/>
        <a:lstStyle/>
        <a:p>
          <a:endParaRPr lang="en-US"/>
        </a:p>
      </dgm:t>
    </dgm:pt>
    <dgm:pt modelId="{6F465BF2-B212-6946-9B01-7979BE353A1B}" type="pres">
      <dgm:prSet presAssocID="{E8441810-F345-8141-A25C-E07CE366C217}" presName="sibTrans" presStyleCnt="0"/>
      <dgm:spPr/>
    </dgm:pt>
    <dgm:pt modelId="{BA22303C-99F8-3944-9A2D-F00D7B3F76BD}" type="pres">
      <dgm:prSet presAssocID="{10E6F739-8BD9-5B4C-8655-F979CDAE4C10}" presName="node" presStyleLbl="alignAccFollowNode1" presStyleIdx="3" presStyleCnt="4">
        <dgm:presLayoutVars>
          <dgm:bulletEnabled val="1"/>
        </dgm:presLayoutVars>
      </dgm:prSet>
      <dgm:spPr/>
      <dgm:t>
        <a:bodyPr/>
        <a:lstStyle/>
        <a:p>
          <a:endParaRPr lang="en-US"/>
        </a:p>
      </dgm:t>
    </dgm:pt>
  </dgm:ptLst>
  <dgm:cxnLst>
    <dgm:cxn modelId="{09E1F98F-FB98-9245-AB7E-4DB0F53BD1C6}" type="presOf" srcId="{268062E5-9AE5-0D4D-8F11-82E3D52B28D9}" destId="{18F1F6C1-E577-874D-B833-1CC78F7CCDAC}" srcOrd="0" destOrd="0" presId="urn:microsoft.com/office/officeart/2005/8/layout/lProcess3"/>
    <dgm:cxn modelId="{430AA080-EE80-C147-9494-E4B1AE38327E}" type="presOf" srcId="{C9D1D4E7-685E-8347-A0FD-E0F2D0D090D9}" destId="{871D9761-8D66-5448-8D36-EEE06A251C56}" srcOrd="0" destOrd="0" presId="urn:microsoft.com/office/officeart/2005/8/layout/lProcess3"/>
    <dgm:cxn modelId="{2E49BF81-B614-8D40-8109-327E274618B8}" srcId="{30FD00E9-C477-B041-AFC4-FE283E827119}" destId="{E222BBFB-236D-D144-B594-B6BC22F3363D}" srcOrd="1" destOrd="0" parTransId="{57A1BA5D-4C0C-134F-B33C-BFB51D42C01A}" sibTransId="{89D334E2-82C4-4F4F-9411-6ADBDB88F01B}"/>
    <dgm:cxn modelId="{DB48E3AB-1128-1044-8400-E890B2F12892}" srcId="{268062E5-9AE5-0D4D-8F11-82E3D52B28D9}" destId="{1F22F71C-C987-B84D-AB5C-922383BF4C69}" srcOrd="0" destOrd="0" parTransId="{380E2CFC-C30F-B34D-8CD1-B08C37FBF8C7}" sibTransId="{E8441810-F345-8141-A25C-E07CE366C217}"/>
    <dgm:cxn modelId="{9D68422C-C9E6-004B-936A-6FAD470B496B}" type="presOf" srcId="{30FD00E9-C477-B041-AFC4-FE283E827119}" destId="{9E1C8242-091F-274C-990A-635B1635AE8B}" srcOrd="0" destOrd="0" presId="urn:microsoft.com/office/officeart/2005/8/layout/lProcess3"/>
    <dgm:cxn modelId="{12DC70C2-2BCF-C640-8A6C-7FC194C4D3A0}" srcId="{2DA640E9-D955-9D45-A7F4-EEB62BB86295}" destId="{30FD00E9-C477-B041-AFC4-FE283E827119}" srcOrd="0" destOrd="0" parTransId="{21BD71D3-1FFF-134D-8ED1-70895C5332CE}" sibTransId="{DDC3854D-E329-684F-A582-F35F879D653A}"/>
    <dgm:cxn modelId="{2F89FA05-5903-BA4F-9E66-A8C9C413FF07}" srcId="{2DA640E9-D955-9D45-A7F4-EEB62BB86295}" destId="{C9D1D4E7-685E-8347-A0FD-E0F2D0D090D9}" srcOrd="1" destOrd="0" parTransId="{7F9FDC3A-43CE-EE4D-B202-A8E205C6BBB1}" sibTransId="{0F65F471-CD03-DB49-A996-4BF72F5D8BB7}"/>
    <dgm:cxn modelId="{12BDDFC7-77FD-8345-9817-FE6FE514309D}" srcId="{2DA640E9-D955-9D45-A7F4-EEB62BB86295}" destId="{268062E5-9AE5-0D4D-8F11-82E3D52B28D9}" srcOrd="3" destOrd="0" parTransId="{B17AE93A-225F-7C42-B2C1-1C006B196DD6}" sibTransId="{E57DAFCB-004B-BE4A-8502-23B67CE1E663}"/>
    <dgm:cxn modelId="{CDAB1B03-8857-9541-9CB3-DE7FA22A9E5F}" type="presOf" srcId="{A506DA02-6BA1-AE4E-B05E-A26C95EF28F2}" destId="{EF0BEDEE-42D8-1240-B757-DC94B448CBAE}" srcOrd="0" destOrd="0" presId="urn:microsoft.com/office/officeart/2005/8/layout/lProcess3"/>
    <dgm:cxn modelId="{890F9820-1125-7C4F-ADC8-7BD73DC737BF}" srcId="{2DA640E9-D955-9D45-A7F4-EEB62BB86295}" destId="{02EF86FD-367B-FE4B-A58D-37FB33907C15}" srcOrd="2" destOrd="0" parTransId="{4C09E2CB-CD6A-004F-A0FA-60EDCAD3C168}" sibTransId="{3D52089C-D914-AB4F-9EF9-62B9895CB619}"/>
    <dgm:cxn modelId="{366592B2-F3C6-7148-AFF8-40598BBAE864}" type="presOf" srcId="{02EF86FD-367B-FE4B-A58D-37FB33907C15}" destId="{DA63E85E-FD79-AF44-A512-FB758BFBC068}" srcOrd="0" destOrd="0" presId="urn:microsoft.com/office/officeart/2005/8/layout/lProcess3"/>
    <dgm:cxn modelId="{040A1744-BF6F-5949-BBDE-87C0435A489E}" type="presOf" srcId="{1F22F71C-C987-B84D-AB5C-922383BF4C69}" destId="{7209B316-61FB-2C43-8966-43A01771DED1}" srcOrd="0" destOrd="0" presId="urn:microsoft.com/office/officeart/2005/8/layout/lProcess3"/>
    <dgm:cxn modelId="{C2905C21-28FE-DB47-BDAA-D30BD22CE34E}" type="presOf" srcId="{2DA640E9-D955-9D45-A7F4-EEB62BB86295}" destId="{2253B211-F682-BD4D-B7CE-2C6A7E66762E}" srcOrd="0" destOrd="0" presId="urn:microsoft.com/office/officeart/2005/8/layout/lProcess3"/>
    <dgm:cxn modelId="{F9FC8F91-A829-9A46-82C6-23F701A87D92}" type="presOf" srcId="{10E6F739-8BD9-5B4C-8655-F979CDAE4C10}" destId="{BA22303C-99F8-3944-9A2D-F00D7B3F76BD}" srcOrd="0" destOrd="0" presId="urn:microsoft.com/office/officeart/2005/8/layout/lProcess3"/>
    <dgm:cxn modelId="{D76291EC-35E6-B84A-AEAF-4E588E016BBF}" type="presOf" srcId="{E222BBFB-236D-D144-B594-B6BC22F3363D}" destId="{05A1CB7A-49A2-6C4A-901B-22C268ED27C7}" srcOrd="0" destOrd="0" presId="urn:microsoft.com/office/officeart/2005/8/layout/lProcess3"/>
    <dgm:cxn modelId="{D49315C9-6950-3B40-9454-59F11B38D891}" srcId="{30FD00E9-C477-B041-AFC4-FE283E827119}" destId="{A506DA02-6BA1-AE4E-B05E-A26C95EF28F2}" srcOrd="0" destOrd="0" parTransId="{85F2A1B8-CCAE-3542-BD78-695408F2DD9F}" sibTransId="{EF0596EE-6761-3B42-B54D-F54817E0F920}"/>
    <dgm:cxn modelId="{0CB33CE6-CB7D-6D4B-BFBC-4C62892F9A69}" srcId="{268062E5-9AE5-0D4D-8F11-82E3D52B28D9}" destId="{10E6F739-8BD9-5B4C-8655-F979CDAE4C10}" srcOrd="1" destOrd="0" parTransId="{CFAE05F1-CD27-9247-A6E7-2129EF7A512D}" sibTransId="{A703181C-2B22-F34D-8FBF-B79584ACD068}"/>
    <dgm:cxn modelId="{DA5A1A34-B4DD-A74B-A362-8E5768E2E587}" type="presParOf" srcId="{2253B211-F682-BD4D-B7CE-2C6A7E66762E}" destId="{3B43A738-CB8B-FE42-9A85-BEEE1F2B04D0}" srcOrd="0" destOrd="0" presId="urn:microsoft.com/office/officeart/2005/8/layout/lProcess3"/>
    <dgm:cxn modelId="{0C535DD0-F217-5C4C-98E8-7453ED0C1023}" type="presParOf" srcId="{3B43A738-CB8B-FE42-9A85-BEEE1F2B04D0}" destId="{9E1C8242-091F-274C-990A-635B1635AE8B}" srcOrd="0" destOrd="0" presId="urn:microsoft.com/office/officeart/2005/8/layout/lProcess3"/>
    <dgm:cxn modelId="{E03888A9-8703-B146-9631-548776495279}" type="presParOf" srcId="{3B43A738-CB8B-FE42-9A85-BEEE1F2B04D0}" destId="{6854DB8C-FA58-0E48-8738-F093B60C71D8}" srcOrd="1" destOrd="0" presId="urn:microsoft.com/office/officeart/2005/8/layout/lProcess3"/>
    <dgm:cxn modelId="{37D9969F-1831-874E-A816-8548E29BB0A7}" type="presParOf" srcId="{3B43A738-CB8B-FE42-9A85-BEEE1F2B04D0}" destId="{EF0BEDEE-42D8-1240-B757-DC94B448CBAE}" srcOrd="2" destOrd="0" presId="urn:microsoft.com/office/officeart/2005/8/layout/lProcess3"/>
    <dgm:cxn modelId="{D78E0D98-AB32-C546-9311-947B0820B23F}" type="presParOf" srcId="{3B43A738-CB8B-FE42-9A85-BEEE1F2B04D0}" destId="{A9DF0751-BB27-4D41-B0C1-110BF2E86876}" srcOrd="3" destOrd="0" presId="urn:microsoft.com/office/officeart/2005/8/layout/lProcess3"/>
    <dgm:cxn modelId="{51B1D062-A766-7E4B-897A-D02BA4BB3527}" type="presParOf" srcId="{3B43A738-CB8B-FE42-9A85-BEEE1F2B04D0}" destId="{05A1CB7A-49A2-6C4A-901B-22C268ED27C7}" srcOrd="4" destOrd="0" presId="urn:microsoft.com/office/officeart/2005/8/layout/lProcess3"/>
    <dgm:cxn modelId="{FC8B2BFC-859A-D343-8924-65B96D2350B9}" type="presParOf" srcId="{2253B211-F682-BD4D-B7CE-2C6A7E66762E}" destId="{B5D1424C-2010-4E4C-B519-6252F5D6A6B2}" srcOrd="1" destOrd="0" presId="urn:microsoft.com/office/officeart/2005/8/layout/lProcess3"/>
    <dgm:cxn modelId="{6361361E-14D3-2C4B-9402-23D0C1FD0178}" type="presParOf" srcId="{2253B211-F682-BD4D-B7CE-2C6A7E66762E}" destId="{2A9D2BF0-5D93-5B4B-9392-F2CDCF6125C7}" srcOrd="2" destOrd="0" presId="urn:microsoft.com/office/officeart/2005/8/layout/lProcess3"/>
    <dgm:cxn modelId="{350B8E01-28C0-6346-ADD6-3B8EB43E09EE}" type="presParOf" srcId="{2A9D2BF0-5D93-5B4B-9392-F2CDCF6125C7}" destId="{871D9761-8D66-5448-8D36-EEE06A251C56}" srcOrd="0" destOrd="0" presId="urn:microsoft.com/office/officeart/2005/8/layout/lProcess3"/>
    <dgm:cxn modelId="{332CCDBA-E32A-4249-9444-C3B5AE1C761D}" type="presParOf" srcId="{2253B211-F682-BD4D-B7CE-2C6A7E66762E}" destId="{C1ABF3BD-C48F-2948-8E56-0C374773C9CD}" srcOrd="3" destOrd="0" presId="urn:microsoft.com/office/officeart/2005/8/layout/lProcess3"/>
    <dgm:cxn modelId="{563C911F-9D0A-ED4B-8657-C0C95082A36C}" type="presParOf" srcId="{2253B211-F682-BD4D-B7CE-2C6A7E66762E}" destId="{290D1CB7-77AC-C641-BA1B-1680DC0189B8}" srcOrd="4" destOrd="0" presId="urn:microsoft.com/office/officeart/2005/8/layout/lProcess3"/>
    <dgm:cxn modelId="{07F8AF4D-E193-F444-ACE2-5BDE64768DD9}" type="presParOf" srcId="{290D1CB7-77AC-C641-BA1B-1680DC0189B8}" destId="{DA63E85E-FD79-AF44-A512-FB758BFBC068}" srcOrd="0" destOrd="0" presId="urn:microsoft.com/office/officeart/2005/8/layout/lProcess3"/>
    <dgm:cxn modelId="{AF73C09F-EC38-5043-B953-08DC0AD700F9}" type="presParOf" srcId="{2253B211-F682-BD4D-B7CE-2C6A7E66762E}" destId="{07F0F9AF-586F-2B4E-BD15-1B560CDCC5F8}" srcOrd="5" destOrd="0" presId="urn:microsoft.com/office/officeart/2005/8/layout/lProcess3"/>
    <dgm:cxn modelId="{99C06DB3-948B-3A4B-AF25-2DFBDDEC0C41}" type="presParOf" srcId="{2253B211-F682-BD4D-B7CE-2C6A7E66762E}" destId="{6018CCB0-9D3D-1945-BD13-59C040CBC58B}" srcOrd="6" destOrd="0" presId="urn:microsoft.com/office/officeart/2005/8/layout/lProcess3"/>
    <dgm:cxn modelId="{2004CC98-4F57-D84F-B1ED-B54FB5EA016F}" type="presParOf" srcId="{6018CCB0-9D3D-1945-BD13-59C040CBC58B}" destId="{18F1F6C1-E577-874D-B833-1CC78F7CCDAC}" srcOrd="0" destOrd="0" presId="urn:microsoft.com/office/officeart/2005/8/layout/lProcess3"/>
    <dgm:cxn modelId="{3DB73254-4296-AE4F-A08B-7E896AF5A811}" type="presParOf" srcId="{6018CCB0-9D3D-1945-BD13-59C040CBC58B}" destId="{799DEAA7-07D7-FB43-BB9A-5C8561209CF2}" srcOrd="1" destOrd="0" presId="urn:microsoft.com/office/officeart/2005/8/layout/lProcess3"/>
    <dgm:cxn modelId="{E3A178AC-1304-0D4E-8AD4-E175BA1BED07}" type="presParOf" srcId="{6018CCB0-9D3D-1945-BD13-59C040CBC58B}" destId="{7209B316-61FB-2C43-8966-43A01771DED1}" srcOrd="2" destOrd="0" presId="urn:microsoft.com/office/officeart/2005/8/layout/lProcess3"/>
    <dgm:cxn modelId="{56AC774C-7E41-6F4B-B74E-4606E5644AB5}" type="presParOf" srcId="{6018CCB0-9D3D-1945-BD13-59C040CBC58B}" destId="{6F465BF2-B212-6946-9B01-7979BE353A1B}" srcOrd="3" destOrd="0" presId="urn:microsoft.com/office/officeart/2005/8/layout/lProcess3"/>
    <dgm:cxn modelId="{C1A40895-D0A2-7946-B916-1C9FF7C44F6B}" type="presParOf" srcId="{6018CCB0-9D3D-1945-BD13-59C040CBC58B}" destId="{BA22303C-99F8-3944-9A2D-F00D7B3F76BD}" srcOrd="4"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90C8AA9-FF88-FB41-A8C6-D410B92C96A5}"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458DE896-FDF3-4C4C-A92C-7FD330155A7A}">
      <dgm:prSet/>
      <dgm:spPr/>
      <dgm:t>
        <a:bodyPr/>
        <a:lstStyle/>
        <a:p>
          <a:pPr rtl="0"/>
          <a:r>
            <a:rPr kumimoji="1" lang="en-US" dirty="0" smtClean="0"/>
            <a:t>improved performance</a:t>
          </a:r>
          <a:endParaRPr lang="en-US" dirty="0"/>
        </a:p>
      </dgm:t>
    </dgm:pt>
    <dgm:pt modelId="{2CAD43EE-760D-5348-9471-B893C137B998}" type="parTrans" cxnId="{E2995601-0245-9940-8436-919C7230DF48}">
      <dgm:prSet/>
      <dgm:spPr/>
      <dgm:t>
        <a:bodyPr/>
        <a:lstStyle/>
        <a:p>
          <a:endParaRPr lang="en-US"/>
        </a:p>
      </dgm:t>
    </dgm:pt>
    <dgm:pt modelId="{8CCF2422-14FA-D841-8A81-967347E254D0}" type="sibTrans" cxnId="{E2995601-0245-9940-8436-919C7230DF48}">
      <dgm:prSet/>
      <dgm:spPr/>
      <dgm:t>
        <a:bodyPr/>
        <a:lstStyle/>
        <a:p>
          <a:endParaRPr lang="en-US"/>
        </a:p>
      </dgm:t>
    </dgm:pt>
    <dgm:pt modelId="{58ECCB5E-1B43-6942-ABAF-F66DEECE3B8D}">
      <dgm:prSet/>
      <dgm:spPr/>
      <dgm:t>
        <a:bodyPr/>
        <a:lstStyle/>
        <a:p>
          <a:pPr rtl="0"/>
          <a:r>
            <a:rPr kumimoji="1" lang="en-US" dirty="0" smtClean="0"/>
            <a:t>aid in congestion control </a:t>
          </a:r>
          <a:endParaRPr kumimoji="1" lang="en-US" dirty="0"/>
        </a:p>
      </dgm:t>
    </dgm:pt>
    <dgm:pt modelId="{81A340B3-486B-2B40-8384-76809DB7E559}" type="parTrans" cxnId="{2909C9CC-9BED-3C48-B8A4-DB30BC06A6F4}">
      <dgm:prSet/>
      <dgm:spPr/>
      <dgm:t>
        <a:bodyPr/>
        <a:lstStyle/>
        <a:p>
          <a:endParaRPr lang="en-US"/>
        </a:p>
      </dgm:t>
    </dgm:pt>
    <dgm:pt modelId="{9DF9FB0B-C79E-7F41-AFCE-F0D0BA56849B}" type="sibTrans" cxnId="{2909C9CC-9BED-3C48-B8A4-DB30BC06A6F4}">
      <dgm:prSet/>
      <dgm:spPr/>
      <dgm:t>
        <a:bodyPr/>
        <a:lstStyle/>
        <a:p>
          <a:endParaRPr lang="en-US"/>
        </a:p>
      </dgm:t>
    </dgm:pt>
    <dgm:pt modelId="{072B5433-FE81-D146-B3E0-700F0542B7F1}">
      <dgm:prSet/>
      <dgm:spPr/>
      <dgm:t>
        <a:bodyPr/>
        <a:lstStyle/>
        <a:p>
          <a:pPr rtl="0"/>
          <a:r>
            <a:rPr kumimoji="1" lang="en-US" dirty="0" smtClean="0"/>
            <a:t>*These benefits depend on the soundness of the design and nature of the load.</a:t>
          </a:r>
          <a:endParaRPr lang="en-US" dirty="0"/>
        </a:p>
      </dgm:t>
    </dgm:pt>
    <dgm:pt modelId="{2C90D6D9-E58D-9943-B81B-B065BCDC0898}" type="parTrans" cxnId="{0BBE0F16-D3EA-3943-A0FC-2316737EA267}">
      <dgm:prSet/>
      <dgm:spPr/>
      <dgm:t>
        <a:bodyPr/>
        <a:lstStyle/>
        <a:p>
          <a:endParaRPr lang="en-US"/>
        </a:p>
      </dgm:t>
    </dgm:pt>
    <dgm:pt modelId="{3FD0A3B9-2429-B442-9E9D-ABB7F3C9DAC4}" type="sibTrans" cxnId="{0BBE0F16-D3EA-3943-A0FC-2316737EA267}">
      <dgm:prSet/>
      <dgm:spPr/>
      <dgm:t>
        <a:bodyPr/>
        <a:lstStyle/>
        <a:p>
          <a:endParaRPr lang="en-US"/>
        </a:p>
      </dgm:t>
    </dgm:pt>
    <dgm:pt modelId="{413EB89A-5C16-E143-B537-4E290E4C4FA7}" type="pres">
      <dgm:prSet presAssocID="{B90C8AA9-FF88-FB41-A8C6-D410B92C96A5}" presName="hierChild1" presStyleCnt="0">
        <dgm:presLayoutVars>
          <dgm:chPref val="1"/>
          <dgm:dir/>
          <dgm:animOne val="branch"/>
          <dgm:animLvl val="lvl"/>
          <dgm:resizeHandles/>
        </dgm:presLayoutVars>
      </dgm:prSet>
      <dgm:spPr/>
      <dgm:t>
        <a:bodyPr/>
        <a:lstStyle/>
        <a:p>
          <a:endParaRPr lang="en-US"/>
        </a:p>
      </dgm:t>
    </dgm:pt>
    <dgm:pt modelId="{5C1EECEE-D82E-7B4A-BC31-A02FF94E1EC2}" type="pres">
      <dgm:prSet presAssocID="{458DE896-FDF3-4C4C-A92C-7FD330155A7A}" presName="hierRoot1" presStyleCnt="0"/>
      <dgm:spPr/>
    </dgm:pt>
    <dgm:pt modelId="{6A27E8C4-5D31-464B-B971-03E317B04386}" type="pres">
      <dgm:prSet presAssocID="{458DE896-FDF3-4C4C-A92C-7FD330155A7A}" presName="composite" presStyleCnt="0"/>
      <dgm:spPr/>
    </dgm:pt>
    <dgm:pt modelId="{3820974A-3A12-FF48-A50C-F6D41B3404CF}" type="pres">
      <dgm:prSet presAssocID="{458DE896-FDF3-4C4C-A92C-7FD330155A7A}" presName="background" presStyleLbl="node0" presStyleIdx="0" presStyleCnt="3"/>
      <dgm:spPr/>
    </dgm:pt>
    <dgm:pt modelId="{8AE55E1A-CB61-8B47-A04D-7156510FBEDF}" type="pres">
      <dgm:prSet presAssocID="{458DE896-FDF3-4C4C-A92C-7FD330155A7A}" presName="text" presStyleLbl="fgAcc0" presStyleIdx="0" presStyleCnt="3" custLinFactNeighborY="-80267">
        <dgm:presLayoutVars>
          <dgm:chPref val="3"/>
        </dgm:presLayoutVars>
      </dgm:prSet>
      <dgm:spPr/>
      <dgm:t>
        <a:bodyPr/>
        <a:lstStyle/>
        <a:p>
          <a:endParaRPr lang="en-US"/>
        </a:p>
      </dgm:t>
    </dgm:pt>
    <dgm:pt modelId="{759E4A3F-1714-1543-A29C-873DD155A88A}" type="pres">
      <dgm:prSet presAssocID="{458DE896-FDF3-4C4C-A92C-7FD330155A7A}" presName="hierChild2" presStyleCnt="0"/>
      <dgm:spPr/>
    </dgm:pt>
    <dgm:pt modelId="{6624CCB5-AA69-FE4D-B9E0-1629E3BBB542}" type="pres">
      <dgm:prSet presAssocID="{58ECCB5E-1B43-6942-ABAF-F66DEECE3B8D}" presName="hierRoot1" presStyleCnt="0"/>
      <dgm:spPr/>
    </dgm:pt>
    <dgm:pt modelId="{8A07CD7E-F8E4-4346-9546-370ADFA3F21D}" type="pres">
      <dgm:prSet presAssocID="{58ECCB5E-1B43-6942-ABAF-F66DEECE3B8D}" presName="composite" presStyleCnt="0"/>
      <dgm:spPr/>
    </dgm:pt>
    <dgm:pt modelId="{A62203E6-5E65-304E-8512-4BEC5BBDF59C}" type="pres">
      <dgm:prSet presAssocID="{58ECCB5E-1B43-6942-ABAF-F66DEECE3B8D}" presName="background" presStyleLbl="node0" presStyleIdx="1" presStyleCnt="3"/>
      <dgm:spPr/>
    </dgm:pt>
    <dgm:pt modelId="{DDE1C41D-1197-6649-A46F-05E783BB92DF}" type="pres">
      <dgm:prSet presAssocID="{58ECCB5E-1B43-6942-ABAF-F66DEECE3B8D}" presName="text" presStyleLbl="fgAcc0" presStyleIdx="1" presStyleCnt="3">
        <dgm:presLayoutVars>
          <dgm:chPref val="3"/>
        </dgm:presLayoutVars>
      </dgm:prSet>
      <dgm:spPr/>
      <dgm:t>
        <a:bodyPr/>
        <a:lstStyle/>
        <a:p>
          <a:endParaRPr lang="en-US"/>
        </a:p>
      </dgm:t>
    </dgm:pt>
    <dgm:pt modelId="{1DDFA240-1629-2A49-B133-EA93A3664B53}" type="pres">
      <dgm:prSet presAssocID="{58ECCB5E-1B43-6942-ABAF-F66DEECE3B8D}" presName="hierChild2" presStyleCnt="0"/>
      <dgm:spPr/>
    </dgm:pt>
    <dgm:pt modelId="{25502112-FE07-F246-8140-781DE54060AF}" type="pres">
      <dgm:prSet presAssocID="{072B5433-FE81-D146-B3E0-700F0542B7F1}" presName="hierRoot1" presStyleCnt="0"/>
      <dgm:spPr/>
    </dgm:pt>
    <dgm:pt modelId="{094BE8D9-2650-3046-AAE8-1B32E5C6A124}" type="pres">
      <dgm:prSet presAssocID="{072B5433-FE81-D146-B3E0-700F0542B7F1}" presName="composite" presStyleCnt="0"/>
      <dgm:spPr/>
    </dgm:pt>
    <dgm:pt modelId="{B724BCB7-35EC-6F48-8ADC-8E6D6EDF4E50}" type="pres">
      <dgm:prSet presAssocID="{072B5433-FE81-D146-B3E0-700F0542B7F1}" presName="background" presStyleLbl="node0" presStyleIdx="2" presStyleCnt="3"/>
      <dgm:spPr/>
    </dgm:pt>
    <dgm:pt modelId="{4A56F5B6-2F88-A244-8BA8-E3FAF8B6B04D}" type="pres">
      <dgm:prSet presAssocID="{072B5433-FE81-D146-B3E0-700F0542B7F1}" presName="text" presStyleLbl="fgAcc0" presStyleIdx="2" presStyleCnt="3" custLinFactNeighborX="9053" custLinFactNeighborY="96007">
        <dgm:presLayoutVars>
          <dgm:chPref val="3"/>
        </dgm:presLayoutVars>
      </dgm:prSet>
      <dgm:spPr/>
      <dgm:t>
        <a:bodyPr/>
        <a:lstStyle/>
        <a:p>
          <a:endParaRPr lang="en-US"/>
        </a:p>
      </dgm:t>
    </dgm:pt>
    <dgm:pt modelId="{D432F03E-DE04-004D-A108-177EFE0EEBBA}" type="pres">
      <dgm:prSet presAssocID="{072B5433-FE81-D146-B3E0-700F0542B7F1}" presName="hierChild2" presStyleCnt="0"/>
      <dgm:spPr/>
    </dgm:pt>
  </dgm:ptLst>
  <dgm:cxnLst>
    <dgm:cxn modelId="{E2995601-0245-9940-8436-919C7230DF48}" srcId="{B90C8AA9-FF88-FB41-A8C6-D410B92C96A5}" destId="{458DE896-FDF3-4C4C-A92C-7FD330155A7A}" srcOrd="0" destOrd="0" parTransId="{2CAD43EE-760D-5348-9471-B893C137B998}" sibTransId="{8CCF2422-14FA-D841-8A81-967347E254D0}"/>
    <dgm:cxn modelId="{F463CD5D-7987-0948-AE3D-E31903EF02B9}" type="presOf" srcId="{458DE896-FDF3-4C4C-A92C-7FD330155A7A}" destId="{8AE55E1A-CB61-8B47-A04D-7156510FBEDF}" srcOrd="0" destOrd="0" presId="urn:microsoft.com/office/officeart/2005/8/layout/hierarchy1"/>
    <dgm:cxn modelId="{0BBE0F16-D3EA-3943-A0FC-2316737EA267}" srcId="{B90C8AA9-FF88-FB41-A8C6-D410B92C96A5}" destId="{072B5433-FE81-D146-B3E0-700F0542B7F1}" srcOrd="2" destOrd="0" parTransId="{2C90D6D9-E58D-9943-B81B-B065BCDC0898}" sibTransId="{3FD0A3B9-2429-B442-9E9D-ABB7F3C9DAC4}"/>
    <dgm:cxn modelId="{451F347E-D115-BB4D-958F-79979AAA2CCB}" type="presOf" srcId="{58ECCB5E-1B43-6942-ABAF-F66DEECE3B8D}" destId="{DDE1C41D-1197-6649-A46F-05E783BB92DF}" srcOrd="0" destOrd="0" presId="urn:microsoft.com/office/officeart/2005/8/layout/hierarchy1"/>
    <dgm:cxn modelId="{4E58ED53-0BEA-8442-A0B9-A74D2B772756}" type="presOf" srcId="{072B5433-FE81-D146-B3E0-700F0542B7F1}" destId="{4A56F5B6-2F88-A244-8BA8-E3FAF8B6B04D}" srcOrd="0" destOrd="0" presId="urn:microsoft.com/office/officeart/2005/8/layout/hierarchy1"/>
    <dgm:cxn modelId="{2909C9CC-9BED-3C48-B8A4-DB30BC06A6F4}" srcId="{B90C8AA9-FF88-FB41-A8C6-D410B92C96A5}" destId="{58ECCB5E-1B43-6942-ABAF-F66DEECE3B8D}" srcOrd="1" destOrd="0" parTransId="{81A340B3-486B-2B40-8384-76809DB7E559}" sibTransId="{9DF9FB0B-C79E-7F41-AFCE-F0D0BA56849B}"/>
    <dgm:cxn modelId="{067D861B-6CBC-C044-9CD5-BD6884C10784}" type="presOf" srcId="{B90C8AA9-FF88-FB41-A8C6-D410B92C96A5}" destId="{413EB89A-5C16-E143-B537-4E290E4C4FA7}" srcOrd="0" destOrd="0" presId="urn:microsoft.com/office/officeart/2005/8/layout/hierarchy1"/>
    <dgm:cxn modelId="{5DB9AEEA-5A18-E147-8725-F9D8443D03FB}" type="presParOf" srcId="{413EB89A-5C16-E143-B537-4E290E4C4FA7}" destId="{5C1EECEE-D82E-7B4A-BC31-A02FF94E1EC2}" srcOrd="0" destOrd="0" presId="urn:microsoft.com/office/officeart/2005/8/layout/hierarchy1"/>
    <dgm:cxn modelId="{F3F06F60-FE07-BD4E-8E4E-FDE7DB18878F}" type="presParOf" srcId="{5C1EECEE-D82E-7B4A-BC31-A02FF94E1EC2}" destId="{6A27E8C4-5D31-464B-B971-03E317B04386}" srcOrd="0" destOrd="0" presId="urn:microsoft.com/office/officeart/2005/8/layout/hierarchy1"/>
    <dgm:cxn modelId="{A1866DB9-5849-2447-B8F1-9FA857683104}" type="presParOf" srcId="{6A27E8C4-5D31-464B-B971-03E317B04386}" destId="{3820974A-3A12-FF48-A50C-F6D41B3404CF}" srcOrd="0" destOrd="0" presId="urn:microsoft.com/office/officeart/2005/8/layout/hierarchy1"/>
    <dgm:cxn modelId="{5691E748-FE3A-1341-8F8C-8D64F3A3A570}" type="presParOf" srcId="{6A27E8C4-5D31-464B-B971-03E317B04386}" destId="{8AE55E1A-CB61-8B47-A04D-7156510FBEDF}" srcOrd="1" destOrd="0" presId="urn:microsoft.com/office/officeart/2005/8/layout/hierarchy1"/>
    <dgm:cxn modelId="{866D50E8-3538-854C-9404-7D1C197CE22E}" type="presParOf" srcId="{5C1EECEE-D82E-7B4A-BC31-A02FF94E1EC2}" destId="{759E4A3F-1714-1543-A29C-873DD155A88A}" srcOrd="1" destOrd="0" presId="urn:microsoft.com/office/officeart/2005/8/layout/hierarchy1"/>
    <dgm:cxn modelId="{657D2245-2D7C-8441-AA6E-1F0783E4379F}" type="presParOf" srcId="{413EB89A-5C16-E143-B537-4E290E4C4FA7}" destId="{6624CCB5-AA69-FE4D-B9E0-1629E3BBB542}" srcOrd="1" destOrd="0" presId="urn:microsoft.com/office/officeart/2005/8/layout/hierarchy1"/>
    <dgm:cxn modelId="{0F5513C7-2E6B-AC49-AF02-384B65C2FB67}" type="presParOf" srcId="{6624CCB5-AA69-FE4D-B9E0-1629E3BBB542}" destId="{8A07CD7E-F8E4-4346-9546-370ADFA3F21D}" srcOrd="0" destOrd="0" presId="urn:microsoft.com/office/officeart/2005/8/layout/hierarchy1"/>
    <dgm:cxn modelId="{7A2FC2B6-F655-2D48-949D-48A22F5D49D6}" type="presParOf" srcId="{8A07CD7E-F8E4-4346-9546-370ADFA3F21D}" destId="{A62203E6-5E65-304E-8512-4BEC5BBDF59C}" srcOrd="0" destOrd="0" presId="urn:microsoft.com/office/officeart/2005/8/layout/hierarchy1"/>
    <dgm:cxn modelId="{FE002B1B-A696-A74C-A3D7-DC2EFB11D7EE}" type="presParOf" srcId="{8A07CD7E-F8E4-4346-9546-370ADFA3F21D}" destId="{DDE1C41D-1197-6649-A46F-05E783BB92DF}" srcOrd="1" destOrd="0" presId="urn:microsoft.com/office/officeart/2005/8/layout/hierarchy1"/>
    <dgm:cxn modelId="{2DF58B49-6D99-C845-9E53-2A7F62A3E3FC}" type="presParOf" srcId="{6624CCB5-AA69-FE4D-B9E0-1629E3BBB542}" destId="{1DDFA240-1629-2A49-B133-EA93A3664B53}" srcOrd="1" destOrd="0" presId="urn:microsoft.com/office/officeart/2005/8/layout/hierarchy1"/>
    <dgm:cxn modelId="{5D746E15-7757-A746-AB5A-0A2FA2E8D4BD}" type="presParOf" srcId="{413EB89A-5C16-E143-B537-4E290E4C4FA7}" destId="{25502112-FE07-F246-8140-781DE54060AF}" srcOrd="2" destOrd="0" presId="urn:microsoft.com/office/officeart/2005/8/layout/hierarchy1"/>
    <dgm:cxn modelId="{06311474-7701-334E-9156-103E70A7B390}" type="presParOf" srcId="{25502112-FE07-F246-8140-781DE54060AF}" destId="{094BE8D9-2650-3046-AAE8-1B32E5C6A124}" srcOrd="0" destOrd="0" presId="urn:microsoft.com/office/officeart/2005/8/layout/hierarchy1"/>
    <dgm:cxn modelId="{B62BE853-BCF4-D746-BFC9-CFB4CEB94DB3}" type="presParOf" srcId="{094BE8D9-2650-3046-AAE8-1B32E5C6A124}" destId="{B724BCB7-35EC-6F48-8ADC-8E6D6EDF4E50}" srcOrd="0" destOrd="0" presId="urn:microsoft.com/office/officeart/2005/8/layout/hierarchy1"/>
    <dgm:cxn modelId="{6252FABC-1242-6C46-B04A-9C22682C9953}" type="presParOf" srcId="{094BE8D9-2650-3046-AAE8-1B32E5C6A124}" destId="{4A56F5B6-2F88-A244-8BA8-E3FAF8B6B04D}" srcOrd="1" destOrd="0" presId="urn:microsoft.com/office/officeart/2005/8/layout/hierarchy1"/>
    <dgm:cxn modelId="{0EB38706-1763-C749-B52D-4C10A6631ED5}" type="presParOf" srcId="{25502112-FE07-F246-8140-781DE54060AF}" destId="{D432F03E-DE04-004D-A108-177EFE0EEBB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1FE8E2A-7738-4520-B0ED-87EB6F3953F0}" type="doc">
      <dgm:prSet loTypeId="urn:microsoft.com/office/officeart/2005/8/layout/hList1" loCatId="list" qsTypeId="urn:microsoft.com/office/officeart/2005/8/quickstyle/3d5" qsCatId="3D" csTypeId="urn:microsoft.com/office/officeart/2005/8/colors/accent1_2" csCatId="accent1" phldr="1"/>
      <dgm:spPr>
        <a:scene3d>
          <a:camera prst="orthographicFront" zoom="95000"/>
          <a:lightRig rig="flat" dir="t"/>
        </a:scene3d>
      </dgm:spPr>
      <dgm:t>
        <a:bodyPr/>
        <a:lstStyle/>
        <a:p>
          <a:endParaRPr lang="en-US"/>
        </a:p>
      </dgm:t>
    </dgm:pt>
    <dgm:pt modelId="{D068ADED-1FEB-4CCB-A376-B4418C2B1103}">
      <dgm:prSet phldrT="[Text]"/>
      <dgm:spPr/>
      <dgm:t>
        <a:bodyPr/>
        <a:lstStyle/>
        <a:p>
          <a:r>
            <a:rPr kumimoji="1" lang="en-US" dirty="0" smtClean="0"/>
            <a:t>local (isolated)</a:t>
          </a:r>
          <a:endParaRPr lang="en-US" dirty="0"/>
        </a:p>
      </dgm:t>
    </dgm:pt>
    <dgm:pt modelId="{32FE0275-54A5-4442-B339-1065EB114FB0}" type="parTrans" cxnId="{CD7F7640-F7A7-462F-A6E5-AB995FD1A31A}">
      <dgm:prSet/>
      <dgm:spPr/>
      <dgm:t>
        <a:bodyPr/>
        <a:lstStyle/>
        <a:p>
          <a:endParaRPr lang="en-US"/>
        </a:p>
      </dgm:t>
    </dgm:pt>
    <dgm:pt modelId="{3F40BA16-D2A7-46A1-8176-83B2CE2657C6}" type="sibTrans" cxnId="{CD7F7640-F7A7-462F-A6E5-AB995FD1A31A}">
      <dgm:prSet/>
      <dgm:spPr/>
      <dgm:t>
        <a:bodyPr/>
        <a:lstStyle/>
        <a:p>
          <a:endParaRPr lang="en-US"/>
        </a:p>
      </dgm:t>
    </dgm:pt>
    <dgm:pt modelId="{3B7CD550-7811-4891-AE21-E0D558F0AC9B}">
      <dgm:prSet phldrT="[Text]"/>
      <dgm:spPr/>
      <dgm:t>
        <a:bodyPr/>
        <a:lstStyle/>
        <a:p>
          <a:r>
            <a:rPr kumimoji="1" lang="en-US" b="1" i="0" dirty="0" smtClean="0"/>
            <a:t>route to outgoing link with shortest queue</a:t>
          </a:r>
          <a:endParaRPr lang="en-US" b="1" i="0" dirty="0"/>
        </a:p>
      </dgm:t>
    </dgm:pt>
    <dgm:pt modelId="{63723C45-0C02-4260-BF1B-6FC571D73F7B}" type="parTrans" cxnId="{5F7F56C3-679B-4EE3-8A35-9C5BE265E331}">
      <dgm:prSet/>
      <dgm:spPr/>
      <dgm:t>
        <a:bodyPr/>
        <a:lstStyle/>
        <a:p>
          <a:endParaRPr lang="en-US"/>
        </a:p>
      </dgm:t>
    </dgm:pt>
    <dgm:pt modelId="{E5FEAA55-18A1-4798-A628-CF58F59227C1}" type="sibTrans" cxnId="{5F7F56C3-679B-4EE3-8A35-9C5BE265E331}">
      <dgm:prSet/>
      <dgm:spPr/>
      <dgm:t>
        <a:bodyPr/>
        <a:lstStyle/>
        <a:p>
          <a:endParaRPr lang="en-US"/>
        </a:p>
      </dgm:t>
    </dgm:pt>
    <dgm:pt modelId="{134FCF4F-62A5-49AB-8EBF-B8C138DFC551}">
      <dgm:prSet phldrT="[Text]"/>
      <dgm:spPr/>
      <dgm:t>
        <a:bodyPr/>
        <a:lstStyle/>
        <a:p>
          <a:r>
            <a:rPr kumimoji="1" lang="en-US" dirty="0" smtClean="0"/>
            <a:t>adjacent nodes</a:t>
          </a:r>
          <a:endParaRPr lang="en-US" dirty="0"/>
        </a:p>
      </dgm:t>
    </dgm:pt>
    <dgm:pt modelId="{F064203C-AB70-43B1-9ECC-2E55133DD866}" type="parTrans" cxnId="{828D4516-7D52-4DC7-A8FA-25024F258D66}">
      <dgm:prSet/>
      <dgm:spPr/>
      <dgm:t>
        <a:bodyPr/>
        <a:lstStyle/>
        <a:p>
          <a:endParaRPr lang="en-US"/>
        </a:p>
      </dgm:t>
    </dgm:pt>
    <dgm:pt modelId="{829C8F8D-E7E6-447A-AF2B-790E55653347}" type="sibTrans" cxnId="{828D4516-7D52-4DC7-A8FA-25024F258D66}">
      <dgm:prSet/>
      <dgm:spPr/>
      <dgm:t>
        <a:bodyPr/>
        <a:lstStyle/>
        <a:p>
          <a:endParaRPr lang="en-US"/>
        </a:p>
      </dgm:t>
    </dgm:pt>
    <dgm:pt modelId="{18C33187-B503-407E-8E80-F0A92CA65F52}">
      <dgm:prSet phldrT="[Text]"/>
      <dgm:spPr/>
      <dgm:t>
        <a:bodyPr/>
        <a:lstStyle/>
        <a:p>
          <a:r>
            <a:rPr kumimoji="1" lang="en-US" b="1" i="0" dirty="0" smtClean="0"/>
            <a:t>takes advantage of delay and outage information</a:t>
          </a:r>
          <a:endParaRPr lang="en-US" b="1" i="0" dirty="0"/>
        </a:p>
      </dgm:t>
    </dgm:pt>
    <dgm:pt modelId="{47328F4D-DE2B-4A86-8173-E7D492C4459A}" type="parTrans" cxnId="{E8FD3B68-139A-408B-A52B-D30DA6502DF8}">
      <dgm:prSet/>
      <dgm:spPr/>
      <dgm:t>
        <a:bodyPr/>
        <a:lstStyle/>
        <a:p>
          <a:endParaRPr lang="en-US"/>
        </a:p>
      </dgm:t>
    </dgm:pt>
    <dgm:pt modelId="{7DB4C2F5-A7FE-4670-BE5E-66D3D3FC7D37}" type="sibTrans" cxnId="{E8FD3B68-139A-408B-A52B-D30DA6502DF8}">
      <dgm:prSet/>
      <dgm:spPr/>
      <dgm:t>
        <a:bodyPr/>
        <a:lstStyle/>
        <a:p>
          <a:endParaRPr lang="en-US"/>
        </a:p>
      </dgm:t>
    </dgm:pt>
    <dgm:pt modelId="{00C37E44-B633-4696-9AB6-9A00B660FF9D}">
      <dgm:prSet phldrT="[Text]"/>
      <dgm:spPr/>
      <dgm:t>
        <a:bodyPr/>
        <a:lstStyle/>
        <a:p>
          <a:r>
            <a:rPr kumimoji="1" lang="en-US" dirty="0" smtClean="0"/>
            <a:t>all nodes</a:t>
          </a:r>
          <a:endParaRPr lang="en-US" dirty="0"/>
        </a:p>
      </dgm:t>
    </dgm:pt>
    <dgm:pt modelId="{0C658707-834B-4B55-85D0-ACD5314EA2D6}" type="parTrans" cxnId="{514AB373-0E0E-4548-960F-5579F6A10CB4}">
      <dgm:prSet/>
      <dgm:spPr/>
      <dgm:t>
        <a:bodyPr/>
        <a:lstStyle/>
        <a:p>
          <a:endParaRPr lang="en-US"/>
        </a:p>
      </dgm:t>
    </dgm:pt>
    <dgm:pt modelId="{F308CCC9-B6C9-4FBE-9390-3744BD7B00F8}" type="sibTrans" cxnId="{514AB373-0E0E-4548-960F-5579F6A10CB4}">
      <dgm:prSet/>
      <dgm:spPr/>
      <dgm:t>
        <a:bodyPr/>
        <a:lstStyle/>
        <a:p>
          <a:endParaRPr lang="en-US"/>
        </a:p>
      </dgm:t>
    </dgm:pt>
    <dgm:pt modelId="{C55CEC73-23F1-4F92-998F-A4DE9F3CCA96}">
      <dgm:prSet phldrT="[Text]"/>
      <dgm:spPr/>
      <dgm:t>
        <a:bodyPr/>
        <a:lstStyle/>
        <a:p>
          <a:r>
            <a:rPr kumimoji="1" lang="en-US" b="1" i="0" dirty="0" smtClean="0"/>
            <a:t>like adjacent</a:t>
          </a:r>
          <a:endParaRPr lang="en-US" b="1" i="0" dirty="0"/>
        </a:p>
      </dgm:t>
    </dgm:pt>
    <dgm:pt modelId="{9503D0C4-C812-44F1-A489-28F6938664FE}" type="parTrans" cxnId="{BBCC240C-5765-42D9-970A-60B5749F6A30}">
      <dgm:prSet/>
      <dgm:spPr/>
      <dgm:t>
        <a:bodyPr/>
        <a:lstStyle/>
        <a:p>
          <a:endParaRPr lang="en-US"/>
        </a:p>
      </dgm:t>
    </dgm:pt>
    <dgm:pt modelId="{14D74F0D-C121-4331-966E-F18AB932C380}" type="sibTrans" cxnId="{BBCC240C-5765-42D9-970A-60B5749F6A30}">
      <dgm:prSet/>
      <dgm:spPr/>
      <dgm:t>
        <a:bodyPr/>
        <a:lstStyle/>
        <a:p>
          <a:endParaRPr lang="en-US"/>
        </a:p>
      </dgm:t>
    </dgm:pt>
    <dgm:pt modelId="{AC45E030-C457-42D1-90BE-EE7AB3B9742B}">
      <dgm:prSet/>
      <dgm:spPr/>
      <dgm:t>
        <a:bodyPr/>
        <a:lstStyle/>
        <a:p>
          <a:r>
            <a:rPr kumimoji="1" lang="en-US" b="1" i="0" dirty="0" smtClean="0"/>
            <a:t>can include bias for each destination</a:t>
          </a:r>
        </a:p>
      </dgm:t>
    </dgm:pt>
    <dgm:pt modelId="{8F44BB50-4EAE-4489-8350-CAEF18270044}" type="parTrans" cxnId="{E2E51D18-C9B8-42B2-BAC8-C20965653CC5}">
      <dgm:prSet/>
      <dgm:spPr/>
      <dgm:t>
        <a:bodyPr/>
        <a:lstStyle/>
        <a:p>
          <a:endParaRPr lang="en-US"/>
        </a:p>
      </dgm:t>
    </dgm:pt>
    <dgm:pt modelId="{38DC554D-A462-42AD-B7D8-B72E96FD2FE4}" type="sibTrans" cxnId="{E2E51D18-C9B8-42B2-BAC8-C20965653CC5}">
      <dgm:prSet/>
      <dgm:spPr/>
      <dgm:t>
        <a:bodyPr/>
        <a:lstStyle/>
        <a:p>
          <a:endParaRPr lang="en-US"/>
        </a:p>
      </dgm:t>
    </dgm:pt>
    <dgm:pt modelId="{2C8DCDE9-8C7D-49A5-BA01-C07C29A2A7BD}">
      <dgm:prSet/>
      <dgm:spPr/>
      <dgm:t>
        <a:bodyPr/>
        <a:lstStyle/>
        <a:p>
          <a:r>
            <a:rPr kumimoji="1" lang="en-US" b="1" i="0" dirty="0" smtClean="0"/>
            <a:t>rarely used - does not make use of available information</a:t>
          </a:r>
          <a:endParaRPr kumimoji="1" lang="en-US" b="1" i="0" dirty="0"/>
        </a:p>
      </dgm:t>
    </dgm:pt>
    <dgm:pt modelId="{CD6F3418-6F4F-4D12-8103-FD2041F18460}" type="parTrans" cxnId="{7868F199-9C85-44B2-BC61-0FD02E3957C1}">
      <dgm:prSet/>
      <dgm:spPr/>
      <dgm:t>
        <a:bodyPr/>
        <a:lstStyle/>
        <a:p>
          <a:endParaRPr lang="en-US"/>
        </a:p>
      </dgm:t>
    </dgm:pt>
    <dgm:pt modelId="{5FB2C875-3076-44B8-94A4-7AF84DCC6053}" type="sibTrans" cxnId="{7868F199-9C85-44B2-BC61-0FD02E3957C1}">
      <dgm:prSet/>
      <dgm:spPr/>
      <dgm:t>
        <a:bodyPr/>
        <a:lstStyle/>
        <a:p>
          <a:endParaRPr lang="en-US"/>
        </a:p>
      </dgm:t>
    </dgm:pt>
    <dgm:pt modelId="{2CD7BFC1-1CEF-4569-B765-D0F70CB70F23}">
      <dgm:prSet/>
      <dgm:spPr/>
      <dgm:t>
        <a:bodyPr/>
        <a:lstStyle/>
        <a:p>
          <a:r>
            <a:rPr kumimoji="1" lang="en-US" b="1" i="0" dirty="0" smtClean="0"/>
            <a:t>distributed or centralized</a:t>
          </a:r>
          <a:endParaRPr kumimoji="1" lang="en-US" b="1" i="0" dirty="0"/>
        </a:p>
      </dgm:t>
    </dgm:pt>
    <dgm:pt modelId="{1D2CF339-A175-444D-A74D-4D68F2281B17}" type="parTrans" cxnId="{93243656-98BD-44A2-873F-36066AB8B7BF}">
      <dgm:prSet/>
      <dgm:spPr/>
      <dgm:t>
        <a:bodyPr/>
        <a:lstStyle/>
        <a:p>
          <a:endParaRPr lang="en-US"/>
        </a:p>
      </dgm:t>
    </dgm:pt>
    <dgm:pt modelId="{3FF30EC4-AB42-458D-830A-85A3EADD560F}" type="sibTrans" cxnId="{93243656-98BD-44A2-873F-36066AB8B7BF}">
      <dgm:prSet/>
      <dgm:spPr/>
      <dgm:t>
        <a:bodyPr/>
        <a:lstStyle/>
        <a:p>
          <a:endParaRPr lang="en-US"/>
        </a:p>
      </dgm:t>
    </dgm:pt>
    <dgm:pt modelId="{675607C4-9431-477E-A766-BD9D82549CE2}" type="pres">
      <dgm:prSet presAssocID="{A1FE8E2A-7738-4520-B0ED-87EB6F3953F0}" presName="Name0" presStyleCnt="0">
        <dgm:presLayoutVars>
          <dgm:dir/>
          <dgm:animLvl val="lvl"/>
          <dgm:resizeHandles val="exact"/>
        </dgm:presLayoutVars>
      </dgm:prSet>
      <dgm:spPr/>
      <dgm:t>
        <a:bodyPr/>
        <a:lstStyle/>
        <a:p>
          <a:endParaRPr lang="en-US"/>
        </a:p>
      </dgm:t>
    </dgm:pt>
    <dgm:pt modelId="{9CCCB601-315B-4CAC-A786-95D10FAF35B6}" type="pres">
      <dgm:prSet presAssocID="{D068ADED-1FEB-4CCB-A376-B4418C2B1103}" presName="composite" presStyleCnt="0"/>
      <dgm:spPr/>
      <dgm:t>
        <a:bodyPr/>
        <a:lstStyle/>
        <a:p>
          <a:endParaRPr lang="en-US"/>
        </a:p>
      </dgm:t>
    </dgm:pt>
    <dgm:pt modelId="{7E414418-4029-4B0A-B715-330AA9C65F26}" type="pres">
      <dgm:prSet presAssocID="{D068ADED-1FEB-4CCB-A376-B4418C2B1103}" presName="parTx" presStyleLbl="alignNode1" presStyleIdx="0" presStyleCnt="3">
        <dgm:presLayoutVars>
          <dgm:chMax val="0"/>
          <dgm:chPref val="0"/>
          <dgm:bulletEnabled val="1"/>
        </dgm:presLayoutVars>
      </dgm:prSet>
      <dgm:spPr/>
      <dgm:t>
        <a:bodyPr/>
        <a:lstStyle/>
        <a:p>
          <a:endParaRPr lang="en-US"/>
        </a:p>
      </dgm:t>
    </dgm:pt>
    <dgm:pt modelId="{A25332FA-23A3-4A21-BD94-364485A57BFE}" type="pres">
      <dgm:prSet presAssocID="{D068ADED-1FEB-4CCB-A376-B4418C2B1103}" presName="desTx" presStyleLbl="alignAccFollowNode1" presStyleIdx="0" presStyleCnt="3">
        <dgm:presLayoutVars>
          <dgm:bulletEnabled val="1"/>
        </dgm:presLayoutVars>
      </dgm:prSet>
      <dgm:spPr/>
      <dgm:t>
        <a:bodyPr/>
        <a:lstStyle/>
        <a:p>
          <a:endParaRPr lang="en-US"/>
        </a:p>
      </dgm:t>
    </dgm:pt>
    <dgm:pt modelId="{B3A0D129-5442-4DBE-90A5-EBACA2623F85}" type="pres">
      <dgm:prSet presAssocID="{3F40BA16-D2A7-46A1-8176-83B2CE2657C6}" presName="space" presStyleCnt="0"/>
      <dgm:spPr/>
      <dgm:t>
        <a:bodyPr/>
        <a:lstStyle/>
        <a:p>
          <a:endParaRPr lang="en-US"/>
        </a:p>
      </dgm:t>
    </dgm:pt>
    <dgm:pt modelId="{7ACA36B5-BEB3-4158-809B-1646E234318E}" type="pres">
      <dgm:prSet presAssocID="{134FCF4F-62A5-49AB-8EBF-B8C138DFC551}" presName="composite" presStyleCnt="0"/>
      <dgm:spPr/>
      <dgm:t>
        <a:bodyPr/>
        <a:lstStyle/>
        <a:p>
          <a:endParaRPr lang="en-US"/>
        </a:p>
      </dgm:t>
    </dgm:pt>
    <dgm:pt modelId="{3FB6389D-95AE-4EAC-8AEB-6654570F06C8}" type="pres">
      <dgm:prSet presAssocID="{134FCF4F-62A5-49AB-8EBF-B8C138DFC551}" presName="parTx" presStyleLbl="alignNode1" presStyleIdx="1" presStyleCnt="3">
        <dgm:presLayoutVars>
          <dgm:chMax val="0"/>
          <dgm:chPref val="0"/>
          <dgm:bulletEnabled val="1"/>
        </dgm:presLayoutVars>
      </dgm:prSet>
      <dgm:spPr/>
      <dgm:t>
        <a:bodyPr/>
        <a:lstStyle/>
        <a:p>
          <a:endParaRPr lang="en-US"/>
        </a:p>
      </dgm:t>
    </dgm:pt>
    <dgm:pt modelId="{E7FD53DA-F491-472E-BAC3-B76F23982BF0}" type="pres">
      <dgm:prSet presAssocID="{134FCF4F-62A5-49AB-8EBF-B8C138DFC551}" presName="desTx" presStyleLbl="alignAccFollowNode1" presStyleIdx="1" presStyleCnt="3">
        <dgm:presLayoutVars>
          <dgm:bulletEnabled val="1"/>
        </dgm:presLayoutVars>
      </dgm:prSet>
      <dgm:spPr/>
      <dgm:t>
        <a:bodyPr/>
        <a:lstStyle/>
        <a:p>
          <a:endParaRPr lang="en-US"/>
        </a:p>
      </dgm:t>
    </dgm:pt>
    <dgm:pt modelId="{BD2BE9C2-F6FC-4344-BF96-8C5794DB12DD}" type="pres">
      <dgm:prSet presAssocID="{829C8F8D-E7E6-447A-AF2B-790E55653347}" presName="space" presStyleCnt="0"/>
      <dgm:spPr/>
      <dgm:t>
        <a:bodyPr/>
        <a:lstStyle/>
        <a:p>
          <a:endParaRPr lang="en-US"/>
        </a:p>
      </dgm:t>
    </dgm:pt>
    <dgm:pt modelId="{EC2F5B99-EA92-4609-A355-E5302E0D400F}" type="pres">
      <dgm:prSet presAssocID="{00C37E44-B633-4696-9AB6-9A00B660FF9D}" presName="composite" presStyleCnt="0"/>
      <dgm:spPr/>
      <dgm:t>
        <a:bodyPr/>
        <a:lstStyle/>
        <a:p>
          <a:endParaRPr lang="en-US"/>
        </a:p>
      </dgm:t>
    </dgm:pt>
    <dgm:pt modelId="{B5BCBF56-2360-4901-B3AD-89FEFA9E3D76}" type="pres">
      <dgm:prSet presAssocID="{00C37E44-B633-4696-9AB6-9A00B660FF9D}" presName="parTx" presStyleLbl="alignNode1" presStyleIdx="2" presStyleCnt="3">
        <dgm:presLayoutVars>
          <dgm:chMax val="0"/>
          <dgm:chPref val="0"/>
          <dgm:bulletEnabled val="1"/>
        </dgm:presLayoutVars>
      </dgm:prSet>
      <dgm:spPr/>
      <dgm:t>
        <a:bodyPr/>
        <a:lstStyle/>
        <a:p>
          <a:endParaRPr lang="en-US"/>
        </a:p>
      </dgm:t>
    </dgm:pt>
    <dgm:pt modelId="{D5C732B1-9224-4F24-92CD-57387685A182}" type="pres">
      <dgm:prSet presAssocID="{00C37E44-B633-4696-9AB6-9A00B660FF9D}" presName="desTx" presStyleLbl="alignAccFollowNode1" presStyleIdx="2" presStyleCnt="3">
        <dgm:presLayoutVars>
          <dgm:bulletEnabled val="1"/>
        </dgm:presLayoutVars>
      </dgm:prSet>
      <dgm:spPr/>
      <dgm:t>
        <a:bodyPr/>
        <a:lstStyle/>
        <a:p>
          <a:endParaRPr lang="en-US"/>
        </a:p>
      </dgm:t>
    </dgm:pt>
  </dgm:ptLst>
  <dgm:cxnLst>
    <dgm:cxn modelId="{E8FD3B68-139A-408B-A52B-D30DA6502DF8}" srcId="{134FCF4F-62A5-49AB-8EBF-B8C138DFC551}" destId="{18C33187-B503-407E-8E80-F0A92CA65F52}" srcOrd="0" destOrd="0" parTransId="{47328F4D-DE2B-4A86-8173-E7D492C4459A}" sibTransId="{7DB4C2F5-A7FE-4670-BE5E-66D3D3FC7D37}"/>
    <dgm:cxn modelId="{514AB373-0E0E-4548-960F-5579F6A10CB4}" srcId="{A1FE8E2A-7738-4520-B0ED-87EB6F3953F0}" destId="{00C37E44-B633-4696-9AB6-9A00B660FF9D}" srcOrd="2" destOrd="0" parTransId="{0C658707-834B-4B55-85D0-ACD5314EA2D6}" sibTransId="{F308CCC9-B6C9-4FBE-9390-3744BD7B00F8}"/>
    <dgm:cxn modelId="{EBA814E0-56CF-4633-9AE8-95CFFFD07F8D}" type="presOf" srcId="{2C8DCDE9-8C7D-49A5-BA01-C07C29A2A7BD}" destId="{A25332FA-23A3-4A21-BD94-364485A57BFE}" srcOrd="0" destOrd="2" presId="urn:microsoft.com/office/officeart/2005/8/layout/hList1"/>
    <dgm:cxn modelId="{DB54CB44-E1E7-4E19-ACEB-1E74D4B04BF9}" type="presOf" srcId="{3B7CD550-7811-4891-AE21-E0D558F0AC9B}" destId="{A25332FA-23A3-4A21-BD94-364485A57BFE}" srcOrd="0" destOrd="0" presId="urn:microsoft.com/office/officeart/2005/8/layout/hList1"/>
    <dgm:cxn modelId="{828D4516-7D52-4DC7-A8FA-25024F258D66}" srcId="{A1FE8E2A-7738-4520-B0ED-87EB6F3953F0}" destId="{134FCF4F-62A5-49AB-8EBF-B8C138DFC551}" srcOrd="1" destOrd="0" parTransId="{F064203C-AB70-43B1-9ECC-2E55133DD866}" sibTransId="{829C8F8D-E7E6-447A-AF2B-790E55653347}"/>
    <dgm:cxn modelId="{01D8A4D6-6A06-45DD-8120-177BE087740C}" type="presOf" srcId="{AC45E030-C457-42D1-90BE-EE7AB3B9742B}" destId="{A25332FA-23A3-4A21-BD94-364485A57BFE}" srcOrd="0" destOrd="1" presId="urn:microsoft.com/office/officeart/2005/8/layout/hList1"/>
    <dgm:cxn modelId="{4891EA58-E566-4327-9937-7D82CC88BB8C}" type="presOf" srcId="{18C33187-B503-407E-8E80-F0A92CA65F52}" destId="{E7FD53DA-F491-472E-BAC3-B76F23982BF0}" srcOrd="0" destOrd="0" presId="urn:microsoft.com/office/officeart/2005/8/layout/hList1"/>
    <dgm:cxn modelId="{087A0AAA-22EE-4E93-9D59-7EC4302992C3}" type="presOf" srcId="{2CD7BFC1-1CEF-4569-B765-D0F70CB70F23}" destId="{E7FD53DA-F491-472E-BAC3-B76F23982BF0}" srcOrd="0" destOrd="1" presId="urn:microsoft.com/office/officeart/2005/8/layout/hList1"/>
    <dgm:cxn modelId="{879A4717-D17B-4D2E-AE61-ABEBEA0032E0}" type="presOf" srcId="{134FCF4F-62A5-49AB-8EBF-B8C138DFC551}" destId="{3FB6389D-95AE-4EAC-8AEB-6654570F06C8}" srcOrd="0" destOrd="0" presId="urn:microsoft.com/office/officeart/2005/8/layout/hList1"/>
    <dgm:cxn modelId="{E2E51D18-C9B8-42B2-BAC8-C20965653CC5}" srcId="{D068ADED-1FEB-4CCB-A376-B4418C2B1103}" destId="{AC45E030-C457-42D1-90BE-EE7AB3B9742B}" srcOrd="1" destOrd="0" parTransId="{8F44BB50-4EAE-4489-8350-CAEF18270044}" sibTransId="{38DC554D-A462-42AD-B7D8-B72E96FD2FE4}"/>
    <dgm:cxn modelId="{93243656-98BD-44A2-873F-36066AB8B7BF}" srcId="{134FCF4F-62A5-49AB-8EBF-B8C138DFC551}" destId="{2CD7BFC1-1CEF-4569-B765-D0F70CB70F23}" srcOrd="1" destOrd="0" parTransId="{1D2CF339-A175-444D-A74D-4D68F2281B17}" sibTransId="{3FF30EC4-AB42-458D-830A-85A3EADD560F}"/>
    <dgm:cxn modelId="{921926E1-3214-472F-ADD0-C04338FEAEDD}" type="presOf" srcId="{C55CEC73-23F1-4F92-998F-A4DE9F3CCA96}" destId="{D5C732B1-9224-4F24-92CD-57387685A182}" srcOrd="0" destOrd="0" presId="urn:microsoft.com/office/officeart/2005/8/layout/hList1"/>
    <dgm:cxn modelId="{CD7F7640-F7A7-462F-A6E5-AB995FD1A31A}" srcId="{A1FE8E2A-7738-4520-B0ED-87EB6F3953F0}" destId="{D068ADED-1FEB-4CCB-A376-B4418C2B1103}" srcOrd="0" destOrd="0" parTransId="{32FE0275-54A5-4442-B339-1065EB114FB0}" sibTransId="{3F40BA16-D2A7-46A1-8176-83B2CE2657C6}"/>
    <dgm:cxn modelId="{5F7F56C3-679B-4EE3-8A35-9C5BE265E331}" srcId="{D068ADED-1FEB-4CCB-A376-B4418C2B1103}" destId="{3B7CD550-7811-4891-AE21-E0D558F0AC9B}" srcOrd="0" destOrd="0" parTransId="{63723C45-0C02-4260-BF1B-6FC571D73F7B}" sibTransId="{E5FEAA55-18A1-4798-A628-CF58F59227C1}"/>
    <dgm:cxn modelId="{7868F199-9C85-44B2-BC61-0FD02E3957C1}" srcId="{D068ADED-1FEB-4CCB-A376-B4418C2B1103}" destId="{2C8DCDE9-8C7D-49A5-BA01-C07C29A2A7BD}" srcOrd="2" destOrd="0" parTransId="{CD6F3418-6F4F-4D12-8103-FD2041F18460}" sibTransId="{5FB2C875-3076-44B8-94A4-7AF84DCC6053}"/>
    <dgm:cxn modelId="{BBCC240C-5765-42D9-970A-60B5749F6A30}" srcId="{00C37E44-B633-4696-9AB6-9A00B660FF9D}" destId="{C55CEC73-23F1-4F92-998F-A4DE9F3CCA96}" srcOrd="0" destOrd="0" parTransId="{9503D0C4-C812-44F1-A489-28F6938664FE}" sibTransId="{14D74F0D-C121-4331-966E-F18AB932C380}"/>
    <dgm:cxn modelId="{7AB59B51-037E-4A4A-8056-3059C9B6A229}" type="presOf" srcId="{D068ADED-1FEB-4CCB-A376-B4418C2B1103}" destId="{7E414418-4029-4B0A-B715-330AA9C65F26}" srcOrd="0" destOrd="0" presId="urn:microsoft.com/office/officeart/2005/8/layout/hList1"/>
    <dgm:cxn modelId="{D5C1EDC3-70C5-48B5-AFAD-1E39356557B6}" type="presOf" srcId="{A1FE8E2A-7738-4520-B0ED-87EB6F3953F0}" destId="{675607C4-9431-477E-A766-BD9D82549CE2}" srcOrd="0" destOrd="0" presId="urn:microsoft.com/office/officeart/2005/8/layout/hList1"/>
    <dgm:cxn modelId="{566D1828-2110-481E-A1C5-D2B65B2A2A90}" type="presOf" srcId="{00C37E44-B633-4696-9AB6-9A00B660FF9D}" destId="{B5BCBF56-2360-4901-B3AD-89FEFA9E3D76}" srcOrd="0" destOrd="0" presId="urn:microsoft.com/office/officeart/2005/8/layout/hList1"/>
    <dgm:cxn modelId="{53646CCB-4184-4900-8519-DE028D6748E9}" type="presParOf" srcId="{675607C4-9431-477E-A766-BD9D82549CE2}" destId="{9CCCB601-315B-4CAC-A786-95D10FAF35B6}" srcOrd="0" destOrd="0" presId="urn:microsoft.com/office/officeart/2005/8/layout/hList1"/>
    <dgm:cxn modelId="{81C44A52-040C-47E3-8AAB-321F508D9565}" type="presParOf" srcId="{9CCCB601-315B-4CAC-A786-95D10FAF35B6}" destId="{7E414418-4029-4B0A-B715-330AA9C65F26}" srcOrd="0" destOrd="0" presId="urn:microsoft.com/office/officeart/2005/8/layout/hList1"/>
    <dgm:cxn modelId="{5072FED4-910A-4DCA-9BA9-A09EA4153C95}" type="presParOf" srcId="{9CCCB601-315B-4CAC-A786-95D10FAF35B6}" destId="{A25332FA-23A3-4A21-BD94-364485A57BFE}" srcOrd="1" destOrd="0" presId="urn:microsoft.com/office/officeart/2005/8/layout/hList1"/>
    <dgm:cxn modelId="{1828BC88-9846-4B82-9A27-B0B9DECDB46E}" type="presParOf" srcId="{675607C4-9431-477E-A766-BD9D82549CE2}" destId="{B3A0D129-5442-4DBE-90A5-EBACA2623F85}" srcOrd="1" destOrd="0" presId="urn:microsoft.com/office/officeart/2005/8/layout/hList1"/>
    <dgm:cxn modelId="{9EB60D49-1BC5-4EC2-AE50-5300C1290E6E}" type="presParOf" srcId="{675607C4-9431-477E-A766-BD9D82549CE2}" destId="{7ACA36B5-BEB3-4158-809B-1646E234318E}" srcOrd="2" destOrd="0" presId="urn:microsoft.com/office/officeart/2005/8/layout/hList1"/>
    <dgm:cxn modelId="{16D97DDD-1397-4689-8946-4A79CFC039D8}" type="presParOf" srcId="{7ACA36B5-BEB3-4158-809B-1646E234318E}" destId="{3FB6389D-95AE-4EAC-8AEB-6654570F06C8}" srcOrd="0" destOrd="0" presId="urn:microsoft.com/office/officeart/2005/8/layout/hList1"/>
    <dgm:cxn modelId="{9077B4E0-7391-4AC4-B7EF-C1C7C014564D}" type="presParOf" srcId="{7ACA36B5-BEB3-4158-809B-1646E234318E}" destId="{E7FD53DA-F491-472E-BAC3-B76F23982BF0}" srcOrd="1" destOrd="0" presId="urn:microsoft.com/office/officeart/2005/8/layout/hList1"/>
    <dgm:cxn modelId="{1A30FCC4-52BE-408F-8FA0-4DBAF79411E2}" type="presParOf" srcId="{675607C4-9431-477E-A766-BD9D82549CE2}" destId="{BD2BE9C2-F6FC-4344-BF96-8C5794DB12DD}" srcOrd="3" destOrd="0" presId="urn:microsoft.com/office/officeart/2005/8/layout/hList1"/>
    <dgm:cxn modelId="{E1458A36-91F1-48C5-8DD7-B7BA81F87E5E}" type="presParOf" srcId="{675607C4-9431-477E-A766-BD9D82549CE2}" destId="{EC2F5B99-EA92-4609-A355-E5302E0D400F}" srcOrd="4" destOrd="0" presId="urn:microsoft.com/office/officeart/2005/8/layout/hList1"/>
    <dgm:cxn modelId="{DEDF1994-DF9E-4557-8580-06FDBE9DF2BB}" type="presParOf" srcId="{EC2F5B99-EA92-4609-A355-E5302E0D400F}" destId="{B5BCBF56-2360-4901-B3AD-89FEFA9E3D76}" srcOrd="0" destOrd="0" presId="urn:microsoft.com/office/officeart/2005/8/layout/hList1"/>
    <dgm:cxn modelId="{B5344465-1B34-48D7-9A26-451C4975AF37}" type="presParOf" srcId="{EC2F5B99-EA92-4609-A355-E5302E0D400F}" destId="{D5C732B1-9224-4F24-92CD-57387685A18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F9A293D-3D32-4DFB-8944-B5F3374C5BED}" type="doc">
      <dgm:prSet loTypeId="urn:microsoft.com/office/officeart/2005/8/layout/process4" loCatId="process" qsTypeId="urn:microsoft.com/office/officeart/2005/8/quickstyle/3d4" qsCatId="3D" csTypeId="urn:microsoft.com/office/officeart/2005/8/colors/accent1_2" csCatId="accent1" phldr="1"/>
      <dgm:spPr/>
      <dgm:t>
        <a:bodyPr/>
        <a:lstStyle/>
        <a:p>
          <a:endParaRPr lang="en-US"/>
        </a:p>
      </dgm:t>
    </dgm:pt>
    <dgm:pt modelId="{6F2B32EB-CC34-48A7-8DDA-5E659219ED8B}">
      <dgm:prSet phldrT="[Text]"/>
      <dgm:spPr/>
      <dgm:t>
        <a:bodyPr/>
        <a:lstStyle/>
        <a:p>
          <a:r>
            <a:rPr kumimoji="1" lang="en-GB" dirty="0" smtClean="0"/>
            <a:t>basis for routing decisions</a:t>
          </a:r>
          <a:endParaRPr lang="en-US" dirty="0"/>
        </a:p>
      </dgm:t>
    </dgm:pt>
    <dgm:pt modelId="{5D6E23C8-4368-4C8E-B365-98B38FBA02CA}" type="parTrans" cxnId="{21F2A8F2-3C93-4A55-B6C5-D3C7D4C86CF2}">
      <dgm:prSet/>
      <dgm:spPr/>
      <dgm:t>
        <a:bodyPr/>
        <a:lstStyle/>
        <a:p>
          <a:endParaRPr lang="en-US"/>
        </a:p>
      </dgm:t>
    </dgm:pt>
    <dgm:pt modelId="{43B03FCB-D017-4949-9CE5-685BBB579FE7}" type="sibTrans" cxnId="{21F2A8F2-3C93-4A55-B6C5-D3C7D4C86CF2}">
      <dgm:prSet/>
      <dgm:spPr/>
      <dgm:t>
        <a:bodyPr/>
        <a:lstStyle/>
        <a:p>
          <a:endParaRPr lang="en-US"/>
        </a:p>
      </dgm:t>
    </dgm:pt>
    <dgm:pt modelId="{052F9E93-2132-4A7E-B2AF-CC6C0941B38B}">
      <dgm:prSet phldrT="[Text]"/>
      <dgm:spPr/>
      <dgm:t>
        <a:bodyPr/>
        <a:lstStyle/>
        <a:p>
          <a:r>
            <a:rPr kumimoji="1" lang="en-GB" b="1" i="0" dirty="0" smtClean="0"/>
            <a:t>minimize hop with each link cost 1</a:t>
          </a:r>
          <a:endParaRPr lang="en-US" b="1" i="0" dirty="0"/>
        </a:p>
      </dgm:t>
    </dgm:pt>
    <dgm:pt modelId="{8813F78B-1438-489F-8AA7-B87971B704F9}" type="parTrans" cxnId="{1C0AA8F5-F0FC-4DF3-91F7-EA1AD506FD7D}">
      <dgm:prSet/>
      <dgm:spPr/>
      <dgm:t>
        <a:bodyPr/>
        <a:lstStyle/>
        <a:p>
          <a:endParaRPr lang="en-US"/>
        </a:p>
      </dgm:t>
    </dgm:pt>
    <dgm:pt modelId="{3B50A78F-6FF4-40DF-938B-61E2284AC368}" type="sibTrans" cxnId="{1C0AA8F5-F0FC-4DF3-91F7-EA1AD506FD7D}">
      <dgm:prSet/>
      <dgm:spPr/>
      <dgm:t>
        <a:bodyPr/>
        <a:lstStyle/>
        <a:p>
          <a:endParaRPr lang="en-US"/>
        </a:p>
      </dgm:t>
    </dgm:pt>
    <dgm:pt modelId="{827E15C5-7059-40C3-AEC9-EE1B016CEE48}">
      <dgm:prSet phldrT="[Text]"/>
      <dgm:spPr/>
      <dgm:t>
        <a:bodyPr/>
        <a:lstStyle/>
        <a:p>
          <a:r>
            <a:rPr kumimoji="1" lang="en-GB" b="1" i="0" dirty="0" smtClean="0"/>
            <a:t>have link value inversely proportional to capacity</a:t>
          </a:r>
          <a:endParaRPr lang="en-US" b="1" i="0" dirty="0"/>
        </a:p>
      </dgm:t>
    </dgm:pt>
    <dgm:pt modelId="{5283AD3D-0EC6-4DA3-B63E-46086307E83C}" type="parTrans" cxnId="{92BF5349-41AC-4A8B-AD55-E1123B783CF7}">
      <dgm:prSet/>
      <dgm:spPr/>
      <dgm:t>
        <a:bodyPr/>
        <a:lstStyle/>
        <a:p>
          <a:endParaRPr lang="en-US"/>
        </a:p>
      </dgm:t>
    </dgm:pt>
    <dgm:pt modelId="{503E1853-1C12-4737-96F4-7965484BCFEE}" type="sibTrans" cxnId="{92BF5349-41AC-4A8B-AD55-E1123B783CF7}">
      <dgm:prSet/>
      <dgm:spPr/>
      <dgm:t>
        <a:bodyPr/>
        <a:lstStyle/>
        <a:p>
          <a:endParaRPr lang="en-US"/>
        </a:p>
      </dgm:t>
    </dgm:pt>
    <dgm:pt modelId="{D6062A7D-3887-45C7-A020-C4C88708896A}">
      <dgm:prSet phldrT="[Text]"/>
      <dgm:spPr/>
      <dgm:t>
        <a:bodyPr/>
        <a:lstStyle/>
        <a:p>
          <a:r>
            <a:rPr kumimoji="1" lang="en-GB" dirty="0" smtClean="0"/>
            <a:t>de</a:t>
          </a:r>
          <a:r>
            <a:rPr kumimoji="1" lang="en-US" dirty="0" smtClean="0"/>
            <a:t>fines cost of path between two nodes as sum of costs of links traversed</a:t>
          </a:r>
          <a:endParaRPr lang="en-US" dirty="0"/>
        </a:p>
      </dgm:t>
    </dgm:pt>
    <dgm:pt modelId="{4E496F85-42E9-4D45-BDE8-0FAE3E5FAE6A}" type="parTrans" cxnId="{E8BC36BC-E52B-4530-860A-D465511CA04D}">
      <dgm:prSet/>
      <dgm:spPr/>
      <dgm:t>
        <a:bodyPr/>
        <a:lstStyle/>
        <a:p>
          <a:endParaRPr lang="en-US"/>
        </a:p>
      </dgm:t>
    </dgm:pt>
    <dgm:pt modelId="{985C15E2-811B-4A00-A2A1-9DC52CCDA76B}" type="sibTrans" cxnId="{E8BC36BC-E52B-4530-860A-D465511CA04D}">
      <dgm:prSet/>
      <dgm:spPr/>
      <dgm:t>
        <a:bodyPr/>
        <a:lstStyle/>
        <a:p>
          <a:endParaRPr lang="en-US"/>
        </a:p>
      </dgm:t>
    </dgm:pt>
    <dgm:pt modelId="{68EDEB5B-A085-483C-B22C-06916C4DD50A}">
      <dgm:prSet phldrT="[Text]"/>
      <dgm:spPr/>
      <dgm:t>
        <a:bodyPr/>
        <a:lstStyle/>
        <a:p>
          <a:r>
            <a:rPr kumimoji="1" lang="en-US" b="1" i="0" dirty="0" smtClean="0"/>
            <a:t>network of nodes connected by bi-directional links</a:t>
          </a:r>
          <a:endParaRPr lang="en-US" b="1" i="0" dirty="0"/>
        </a:p>
      </dgm:t>
    </dgm:pt>
    <dgm:pt modelId="{0A01476A-7A25-47EA-8C72-C37F835E6D90}" type="parTrans" cxnId="{646A919E-216A-4B52-B55C-1271C8E8D39C}">
      <dgm:prSet/>
      <dgm:spPr/>
      <dgm:t>
        <a:bodyPr/>
        <a:lstStyle/>
        <a:p>
          <a:endParaRPr lang="en-US"/>
        </a:p>
      </dgm:t>
    </dgm:pt>
    <dgm:pt modelId="{7CC07FDD-3821-422E-B3DF-34FDF22FDBDF}" type="sibTrans" cxnId="{646A919E-216A-4B52-B55C-1271C8E8D39C}">
      <dgm:prSet/>
      <dgm:spPr/>
      <dgm:t>
        <a:bodyPr/>
        <a:lstStyle/>
        <a:p>
          <a:endParaRPr lang="en-US"/>
        </a:p>
      </dgm:t>
    </dgm:pt>
    <dgm:pt modelId="{C5A16F8B-5CC3-4BEE-875B-D1BF7B9B818A}">
      <dgm:prSet phldrT="[Text]"/>
      <dgm:spPr/>
      <dgm:t>
        <a:bodyPr/>
        <a:lstStyle/>
        <a:p>
          <a:r>
            <a:rPr kumimoji="1" lang="en-US" b="1" i="0" dirty="0" smtClean="0"/>
            <a:t>link has a cost in each direction</a:t>
          </a:r>
          <a:endParaRPr lang="en-US" b="1" i="0" dirty="0"/>
        </a:p>
      </dgm:t>
    </dgm:pt>
    <dgm:pt modelId="{31A42908-BE29-4567-BADA-0F2BAC44E9DC}" type="parTrans" cxnId="{0E672C89-3638-4132-A5AC-611F1D161A49}">
      <dgm:prSet/>
      <dgm:spPr/>
      <dgm:t>
        <a:bodyPr/>
        <a:lstStyle/>
        <a:p>
          <a:endParaRPr lang="en-US"/>
        </a:p>
      </dgm:t>
    </dgm:pt>
    <dgm:pt modelId="{292173A8-BA8D-4513-AC8A-9F59580CCE1A}" type="sibTrans" cxnId="{0E672C89-3638-4132-A5AC-611F1D161A49}">
      <dgm:prSet/>
      <dgm:spPr/>
      <dgm:t>
        <a:bodyPr/>
        <a:lstStyle/>
        <a:p>
          <a:endParaRPr lang="en-US"/>
        </a:p>
      </dgm:t>
    </dgm:pt>
    <dgm:pt modelId="{6480AA78-7FE5-4193-B672-976B6013BBC4}">
      <dgm:prSet phldrT="[Text]"/>
      <dgm:spPr/>
      <dgm:t>
        <a:bodyPr/>
        <a:lstStyle/>
        <a:p>
          <a:r>
            <a:rPr kumimoji="1" lang="en-US" dirty="0" smtClean="0"/>
            <a:t>for each pair of nodes, find path with least cost</a:t>
          </a:r>
          <a:endParaRPr lang="en-US" dirty="0"/>
        </a:p>
      </dgm:t>
    </dgm:pt>
    <dgm:pt modelId="{61744387-4D13-4A72-A117-48EFD730735D}" type="parTrans" cxnId="{7EB050C6-EE75-4923-988C-A6FA79CC1947}">
      <dgm:prSet/>
      <dgm:spPr/>
      <dgm:t>
        <a:bodyPr/>
        <a:lstStyle/>
        <a:p>
          <a:endParaRPr lang="en-US"/>
        </a:p>
      </dgm:t>
    </dgm:pt>
    <dgm:pt modelId="{135F7C9F-5D6E-4A64-9619-D99A0E65C871}" type="sibTrans" cxnId="{7EB050C6-EE75-4923-988C-A6FA79CC1947}">
      <dgm:prSet/>
      <dgm:spPr/>
      <dgm:t>
        <a:bodyPr/>
        <a:lstStyle/>
        <a:p>
          <a:endParaRPr lang="en-US"/>
        </a:p>
      </dgm:t>
    </dgm:pt>
    <dgm:pt modelId="{5DC3A59C-00F1-4848-9565-B7CAD93CB33D}">
      <dgm:prSet phldrT="[Text]"/>
      <dgm:spPr/>
      <dgm:t>
        <a:bodyPr/>
        <a:lstStyle/>
        <a:p>
          <a:r>
            <a:rPr kumimoji="1" lang="en-GB" b="1" i="0" dirty="0" smtClean="0"/>
            <a:t>link costs in different directions may be different</a:t>
          </a:r>
          <a:endParaRPr lang="en-US" b="1" i="0" dirty="0"/>
        </a:p>
      </dgm:t>
    </dgm:pt>
    <dgm:pt modelId="{82406B84-BFBD-46AC-BB2E-11C5B8374806}" type="parTrans" cxnId="{C3E396BA-D909-42A6-AB91-2F3A4790C145}">
      <dgm:prSet/>
      <dgm:spPr/>
      <dgm:t>
        <a:bodyPr/>
        <a:lstStyle/>
        <a:p>
          <a:endParaRPr lang="en-US"/>
        </a:p>
      </dgm:t>
    </dgm:pt>
    <dgm:pt modelId="{1F6F4B2C-23BF-46C2-A14A-EC5268D564EE}" type="sibTrans" cxnId="{C3E396BA-D909-42A6-AB91-2F3A4790C145}">
      <dgm:prSet/>
      <dgm:spPr/>
      <dgm:t>
        <a:bodyPr/>
        <a:lstStyle/>
        <a:p>
          <a:endParaRPr lang="en-US"/>
        </a:p>
      </dgm:t>
    </dgm:pt>
    <dgm:pt modelId="{11C4F106-98CE-483B-9B60-915D36E7F01F}" type="pres">
      <dgm:prSet presAssocID="{BF9A293D-3D32-4DFB-8944-B5F3374C5BED}" presName="Name0" presStyleCnt="0">
        <dgm:presLayoutVars>
          <dgm:dir/>
          <dgm:animLvl val="lvl"/>
          <dgm:resizeHandles val="exact"/>
        </dgm:presLayoutVars>
      </dgm:prSet>
      <dgm:spPr/>
      <dgm:t>
        <a:bodyPr/>
        <a:lstStyle/>
        <a:p>
          <a:endParaRPr lang="en-US"/>
        </a:p>
      </dgm:t>
    </dgm:pt>
    <dgm:pt modelId="{8FA55849-81BE-4665-853C-C6AAC7042FBF}" type="pres">
      <dgm:prSet presAssocID="{6480AA78-7FE5-4193-B672-976B6013BBC4}" presName="boxAndChildren" presStyleCnt="0"/>
      <dgm:spPr/>
    </dgm:pt>
    <dgm:pt modelId="{E665ED55-37B3-4AFD-BAFE-5AEDD3156D54}" type="pres">
      <dgm:prSet presAssocID="{6480AA78-7FE5-4193-B672-976B6013BBC4}" presName="parentTextBox" presStyleLbl="node1" presStyleIdx="0" presStyleCnt="3"/>
      <dgm:spPr/>
      <dgm:t>
        <a:bodyPr/>
        <a:lstStyle/>
        <a:p>
          <a:endParaRPr lang="en-US"/>
        </a:p>
      </dgm:t>
    </dgm:pt>
    <dgm:pt modelId="{5D847953-0215-4E11-AB1C-9783B71443BA}" type="pres">
      <dgm:prSet presAssocID="{6480AA78-7FE5-4193-B672-976B6013BBC4}" presName="entireBox" presStyleLbl="node1" presStyleIdx="0" presStyleCnt="3"/>
      <dgm:spPr/>
      <dgm:t>
        <a:bodyPr/>
        <a:lstStyle/>
        <a:p>
          <a:endParaRPr lang="en-US"/>
        </a:p>
      </dgm:t>
    </dgm:pt>
    <dgm:pt modelId="{23304516-4D2F-456B-9E83-F90CF4E6C813}" type="pres">
      <dgm:prSet presAssocID="{6480AA78-7FE5-4193-B672-976B6013BBC4}" presName="descendantBox" presStyleCnt="0"/>
      <dgm:spPr/>
    </dgm:pt>
    <dgm:pt modelId="{BCB8F06B-62D6-4B87-844D-1BA310A25B6F}" type="pres">
      <dgm:prSet presAssocID="{5DC3A59C-00F1-4848-9565-B7CAD93CB33D}" presName="childTextBox" presStyleLbl="fgAccFollowNode1" presStyleIdx="0" presStyleCnt="5">
        <dgm:presLayoutVars>
          <dgm:bulletEnabled val="1"/>
        </dgm:presLayoutVars>
      </dgm:prSet>
      <dgm:spPr/>
      <dgm:t>
        <a:bodyPr/>
        <a:lstStyle/>
        <a:p>
          <a:endParaRPr lang="en-US"/>
        </a:p>
      </dgm:t>
    </dgm:pt>
    <dgm:pt modelId="{8E041CC9-2F68-4463-99E6-8CB455C8FD1F}" type="pres">
      <dgm:prSet presAssocID="{985C15E2-811B-4A00-A2A1-9DC52CCDA76B}" presName="sp" presStyleCnt="0"/>
      <dgm:spPr/>
    </dgm:pt>
    <dgm:pt modelId="{96E07DF2-E9CD-4AAD-A2ED-A9925FF4EB11}" type="pres">
      <dgm:prSet presAssocID="{D6062A7D-3887-45C7-A020-C4C88708896A}" presName="arrowAndChildren" presStyleCnt="0"/>
      <dgm:spPr/>
    </dgm:pt>
    <dgm:pt modelId="{42C8FEF0-F0D1-451B-AAA0-64DB4102BB60}" type="pres">
      <dgm:prSet presAssocID="{D6062A7D-3887-45C7-A020-C4C88708896A}" presName="parentTextArrow" presStyleLbl="node1" presStyleIdx="0" presStyleCnt="3"/>
      <dgm:spPr/>
      <dgm:t>
        <a:bodyPr/>
        <a:lstStyle/>
        <a:p>
          <a:endParaRPr lang="en-US"/>
        </a:p>
      </dgm:t>
    </dgm:pt>
    <dgm:pt modelId="{0859819C-8099-43CD-BEB8-F2E9F56967C4}" type="pres">
      <dgm:prSet presAssocID="{D6062A7D-3887-45C7-A020-C4C88708896A}" presName="arrow" presStyleLbl="node1" presStyleIdx="1" presStyleCnt="3" custLinFactNeighborY="-385"/>
      <dgm:spPr/>
      <dgm:t>
        <a:bodyPr/>
        <a:lstStyle/>
        <a:p>
          <a:endParaRPr lang="en-US"/>
        </a:p>
      </dgm:t>
    </dgm:pt>
    <dgm:pt modelId="{302934FB-9CB2-41A1-B08B-85A4776524F6}" type="pres">
      <dgm:prSet presAssocID="{D6062A7D-3887-45C7-A020-C4C88708896A}" presName="descendantArrow" presStyleCnt="0"/>
      <dgm:spPr/>
    </dgm:pt>
    <dgm:pt modelId="{98F965A8-B7ED-4875-B807-0072AA0CA9B3}" type="pres">
      <dgm:prSet presAssocID="{68EDEB5B-A085-483C-B22C-06916C4DD50A}" presName="childTextArrow" presStyleLbl="fgAccFollowNode1" presStyleIdx="1" presStyleCnt="5">
        <dgm:presLayoutVars>
          <dgm:bulletEnabled val="1"/>
        </dgm:presLayoutVars>
      </dgm:prSet>
      <dgm:spPr/>
      <dgm:t>
        <a:bodyPr/>
        <a:lstStyle/>
        <a:p>
          <a:endParaRPr lang="en-US"/>
        </a:p>
      </dgm:t>
    </dgm:pt>
    <dgm:pt modelId="{B9FB8103-4871-4FE4-BFD5-059221972AB4}" type="pres">
      <dgm:prSet presAssocID="{C5A16F8B-5CC3-4BEE-875B-D1BF7B9B818A}" presName="childTextArrow" presStyleLbl="fgAccFollowNode1" presStyleIdx="2" presStyleCnt="5">
        <dgm:presLayoutVars>
          <dgm:bulletEnabled val="1"/>
        </dgm:presLayoutVars>
      </dgm:prSet>
      <dgm:spPr/>
      <dgm:t>
        <a:bodyPr/>
        <a:lstStyle/>
        <a:p>
          <a:endParaRPr lang="en-US"/>
        </a:p>
      </dgm:t>
    </dgm:pt>
    <dgm:pt modelId="{2AC1EEEA-EA1A-49E1-B893-A017128B1425}" type="pres">
      <dgm:prSet presAssocID="{43B03FCB-D017-4949-9CE5-685BBB579FE7}" presName="sp" presStyleCnt="0"/>
      <dgm:spPr/>
    </dgm:pt>
    <dgm:pt modelId="{C6CCEC9E-17DA-46C1-AB92-D2ED6AAFCB4E}" type="pres">
      <dgm:prSet presAssocID="{6F2B32EB-CC34-48A7-8DDA-5E659219ED8B}" presName="arrowAndChildren" presStyleCnt="0"/>
      <dgm:spPr/>
    </dgm:pt>
    <dgm:pt modelId="{4A761C70-20B2-44B0-A664-0F4855B93E42}" type="pres">
      <dgm:prSet presAssocID="{6F2B32EB-CC34-48A7-8DDA-5E659219ED8B}" presName="parentTextArrow" presStyleLbl="node1" presStyleIdx="1" presStyleCnt="3"/>
      <dgm:spPr/>
      <dgm:t>
        <a:bodyPr/>
        <a:lstStyle/>
        <a:p>
          <a:endParaRPr lang="en-US"/>
        </a:p>
      </dgm:t>
    </dgm:pt>
    <dgm:pt modelId="{37DE31C4-EFA3-4F09-83D1-3CB840274158}" type="pres">
      <dgm:prSet presAssocID="{6F2B32EB-CC34-48A7-8DDA-5E659219ED8B}" presName="arrow" presStyleLbl="node1" presStyleIdx="2" presStyleCnt="3" custLinFactNeighborY="-46"/>
      <dgm:spPr/>
      <dgm:t>
        <a:bodyPr/>
        <a:lstStyle/>
        <a:p>
          <a:endParaRPr lang="en-US"/>
        </a:p>
      </dgm:t>
    </dgm:pt>
    <dgm:pt modelId="{17FA4167-744E-400B-8E0B-25B8E261FC91}" type="pres">
      <dgm:prSet presAssocID="{6F2B32EB-CC34-48A7-8DDA-5E659219ED8B}" presName="descendantArrow" presStyleCnt="0"/>
      <dgm:spPr/>
    </dgm:pt>
    <dgm:pt modelId="{FBD1873F-736B-47AE-A7D1-6E6273F5DD70}" type="pres">
      <dgm:prSet presAssocID="{052F9E93-2132-4A7E-B2AF-CC6C0941B38B}" presName="childTextArrow" presStyleLbl="fgAccFollowNode1" presStyleIdx="3" presStyleCnt="5">
        <dgm:presLayoutVars>
          <dgm:bulletEnabled val="1"/>
        </dgm:presLayoutVars>
      </dgm:prSet>
      <dgm:spPr/>
      <dgm:t>
        <a:bodyPr/>
        <a:lstStyle/>
        <a:p>
          <a:endParaRPr lang="en-US"/>
        </a:p>
      </dgm:t>
    </dgm:pt>
    <dgm:pt modelId="{E446E015-DEBB-4320-B177-F2615E824411}" type="pres">
      <dgm:prSet presAssocID="{827E15C5-7059-40C3-AEC9-EE1B016CEE48}" presName="childTextArrow" presStyleLbl="fgAccFollowNode1" presStyleIdx="4" presStyleCnt="5">
        <dgm:presLayoutVars>
          <dgm:bulletEnabled val="1"/>
        </dgm:presLayoutVars>
      </dgm:prSet>
      <dgm:spPr/>
      <dgm:t>
        <a:bodyPr/>
        <a:lstStyle/>
        <a:p>
          <a:endParaRPr lang="en-US"/>
        </a:p>
      </dgm:t>
    </dgm:pt>
  </dgm:ptLst>
  <dgm:cxnLst>
    <dgm:cxn modelId="{92BF5349-41AC-4A8B-AD55-E1123B783CF7}" srcId="{6F2B32EB-CC34-48A7-8DDA-5E659219ED8B}" destId="{827E15C5-7059-40C3-AEC9-EE1B016CEE48}" srcOrd="1" destOrd="0" parTransId="{5283AD3D-0EC6-4DA3-B63E-46086307E83C}" sibTransId="{503E1853-1C12-4737-96F4-7965484BCFEE}"/>
    <dgm:cxn modelId="{7EB050C6-EE75-4923-988C-A6FA79CC1947}" srcId="{BF9A293D-3D32-4DFB-8944-B5F3374C5BED}" destId="{6480AA78-7FE5-4193-B672-976B6013BBC4}" srcOrd="2" destOrd="0" parTransId="{61744387-4D13-4A72-A117-48EFD730735D}" sibTransId="{135F7C9F-5D6E-4A64-9619-D99A0E65C871}"/>
    <dgm:cxn modelId="{120CE361-8E45-49C6-920A-411EFC0476CD}" type="presOf" srcId="{C5A16F8B-5CC3-4BEE-875B-D1BF7B9B818A}" destId="{B9FB8103-4871-4FE4-BFD5-059221972AB4}" srcOrd="0" destOrd="0" presId="urn:microsoft.com/office/officeart/2005/8/layout/process4"/>
    <dgm:cxn modelId="{84CB9423-F7DD-4660-A638-2F53CF636882}" type="presOf" srcId="{827E15C5-7059-40C3-AEC9-EE1B016CEE48}" destId="{E446E015-DEBB-4320-B177-F2615E824411}" srcOrd="0" destOrd="0" presId="urn:microsoft.com/office/officeart/2005/8/layout/process4"/>
    <dgm:cxn modelId="{1C0AA8F5-F0FC-4DF3-91F7-EA1AD506FD7D}" srcId="{6F2B32EB-CC34-48A7-8DDA-5E659219ED8B}" destId="{052F9E93-2132-4A7E-B2AF-CC6C0941B38B}" srcOrd="0" destOrd="0" parTransId="{8813F78B-1438-489F-8AA7-B87971B704F9}" sibTransId="{3B50A78F-6FF4-40DF-938B-61E2284AC368}"/>
    <dgm:cxn modelId="{220AF0B6-5B76-417A-9A02-263042F083B0}" type="presOf" srcId="{D6062A7D-3887-45C7-A020-C4C88708896A}" destId="{0859819C-8099-43CD-BEB8-F2E9F56967C4}" srcOrd="1" destOrd="0" presId="urn:microsoft.com/office/officeart/2005/8/layout/process4"/>
    <dgm:cxn modelId="{C495BED1-288D-4B44-B88C-227459D027AD}" type="presOf" srcId="{BF9A293D-3D32-4DFB-8944-B5F3374C5BED}" destId="{11C4F106-98CE-483B-9B60-915D36E7F01F}" srcOrd="0" destOrd="0" presId="urn:microsoft.com/office/officeart/2005/8/layout/process4"/>
    <dgm:cxn modelId="{E8BC36BC-E52B-4530-860A-D465511CA04D}" srcId="{BF9A293D-3D32-4DFB-8944-B5F3374C5BED}" destId="{D6062A7D-3887-45C7-A020-C4C88708896A}" srcOrd="1" destOrd="0" parTransId="{4E496F85-42E9-4D45-BDE8-0FAE3E5FAE6A}" sibTransId="{985C15E2-811B-4A00-A2A1-9DC52CCDA76B}"/>
    <dgm:cxn modelId="{BB749EE4-F664-4FF1-83F9-A562CB9FB5CE}" type="presOf" srcId="{6480AA78-7FE5-4193-B672-976B6013BBC4}" destId="{E665ED55-37B3-4AFD-BAFE-5AEDD3156D54}" srcOrd="0" destOrd="0" presId="urn:microsoft.com/office/officeart/2005/8/layout/process4"/>
    <dgm:cxn modelId="{EFDB0680-E182-4C69-BB82-9AA97A0B398A}" type="presOf" srcId="{68EDEB5B-A085-483C-B22C-06916C4DD50A}" destId="{98F965A8-B7ED-4875-B807-0072AA0CA9B3}" srcOrd="0" destOrd="0" presId="urn:microsoft.com/office/officeart/2005/8/layout/process4"/>
    <dgm:cxn modelId="{2ED75D25-80EB-480F-84C6-A5F1FF1E1A77}" type="presOf" srcId="{6480AA78-7FE5-4193-B672-976B6013BBC4}" destId="{5D847953-0215-4E11-AB1C-9783B71443BA}" srcOrd="1" destOrd="0" presId="urn:microsoft.com/office/officeart/2005/8/layout/process4"/>
    <dgm:cxn modelId="{77BB8B4A-AC5C-4AF6-BD30-B46829D9684C}" type="presOf" srcId="{6F2B32EB-CC34-48A7-8DDA-5E659219ED8B}" destId="{37DE31C4-EFA3-4F09-83D1-3CB840274158}" srcOrd="1" destOrd="0" presId="urn:microsoft.com/office/officeart/2005/8/layout/process4"/>
    <dgm:cxn modelId="{5E4996C0-E309-41F1-885B-0AD23E418E6E}" type="presOf" srcId="{D6062A7D-3887-45C7-A020-C4C88708896A}" destId="{42C8FEF0-F0D1-451B-AAA0-64DB4102BB60}" srcOrd="0" destOrd="0" presId="urn:microsoft.com/office/officeart/2005/8/layout/process4"/>
    <dgm:cxn modelId="{C3E396BA-D909-42A6-AB91-2F3A4790C145}" srcId="{6480AA78-7FE5-4193-B672-976B6013BBC4}" destId="{5DC3A59C-00F1-4848-9565-B7CAD93CB33D}" srcOrd="0" destOrd="0" parTransId="{82406B84-BFBD-46AC-BB2E-11C5B8374806}" sibTransId="{1F6F4B2C-23BF-46C2-A14A-EC5268D564EE}"/>
    <dgm:cxn modelId="{C4DD0FBC-C97B-4174-BBBF-CAA11122FCAE}" type="presOf" srcId="{052F9E93-2132-4A7E-B2AF-CC6C0941B38B}" destId="{FBD1873F-736B-47AE-A7D1-6E6273F5DD70}" srcOrd="0" destOrd="0" presId="urn:microsoft.com/office/officeart/2005/8/layout/process4"/>
    <dgm:cxn modelId="{23B41D05-0EC1-4C6E-8AC7-753F0DD8522B}" type="presOf" srcId="{5DC3A59C-00F1-4848-9565-B7CAD93CB33D}" destId="{BCB8F06B-62D6-4B87-844D-1BA310A25B6F}" srcOrd="0" destOrd="0" presId="urn:microsoft.com/office/officeart/2005/8/layout/process4"/>
    <dgm:cxn modelId="{646A919E-216A-4B52-B55C-1271C8E8D39C}" srcId="{D6062A7D-3887-45C7-A020-C4C88708896A}" destId="{68EDEB5B-A085-483C-B22C-06916C4DD50A}" srcOrd="0" destOrd="0" parTransId="{0A01476A-7A25-47EA-8C72-C37F835E6D90}" sibTransId="{7CC07FDD-3821-422E-B3DF-34FDF22FDBDF}"/>
    <dgm:cxn modelId="{161CEB22-DD95-41C8-8D1C-7C8FFFA68309}" type="presOf" srcId="{6F2B32EB-CC34-48A7-8DDA-5E659219ED8B}" destId="{4A761C70-20B2-44B0-A664-0F4855B93E42}" srcOrd="0" destOrd="0" presId="urn:microsoft.com/office/officeart/2005/8/layout/process4"/>
    <dgm:cxn modelId="{0E672C89-3638-4132-A5AC-611F1D161A49}" srcId="{D6062A7D-3887-45C7-A020-C4C88708896A}" destId="{C5A16F8B-5CC3-4BEE-875B-D1BF7B9B818A}" srcOrd="1" destOrd="0" parTransId="{31A42908-BE29-4567-BADA-0F2BAC44E9DC}" sibTransId="{292173A8-BA8D-4513-AC8A-9F59580CCE1A}"/>
    <dgm:cxn modelId="{21F2A8F2-3C93-4A55-B6C5-D3C7D4C86CF2}" srcId="{BF9A293D-3D32-4DFB-8944-B5F3374C5BED}" destId="{6F2B32EB-CC34-48A7-8DDA-5E659219ED8B}" srcOrd="0" destOrd="0" parTransId="{5D6E23C8-4368-4C8E-B365-98B38FBA02CA}" sibTransId="{43B03FCB-D017-4949-9CE5-685BBB579FE7}"/>
    <dgm:cxn modelId="{BE45D9A9-8112-416F-BD8C-F01A75C381FA}" type="presParOf" srcId="{11C4F106-98CE-483B-9B60-915D36E7F01F}" destId="{8FA55849-81BE-4665-853C-C6AAC7042FBF}" srcOrd="0" destOrd="0" presId="urn:microsoft.com/office/officeart/2005/8/layout/process4"/>
    <dgm:cxn modelId="{0D179B4F-1E8F-4223-A19E-40AEA583C55B}" type="presParOf" srcId="{8FA55849-81BE-4665-853C-C6AAC7042FBF}" destId="{E665ED55-37B3-4AFD-BAFE-5AEDD3156D54}" srcOrd="0" destOrd="0" presId="urn:microsoft.com/office/officeart/2005/8/layout/process4"/>
    <dgm:cxn modelId="{D3B88148-F543-4D7C-AD31-D9392F557BFA}" type="presParOf" srcId="{8FA55849-81BE-4665-853C-C6AAC7042FBF}" destId="{5D847953-0215-4E11-AB1C-9783B71443BA}" srcOrd="1" destOrd="0" presId="urn:microsoft.com/office/officeart/2005/8/layout/process4"/>
    <dgm:cxn modelId="{D1C3D625-314B-4F51-8372-D2FE79705034}" type="presParOf" srcId="{8FA55849-81BE-4665-853C-C6AAC7042FBF}" destId="{23304516-4D2F-456B-9E83-F90CF4E6C813}" srcOrd="2" destOrd="0" presId="urn:microsoft.com/office/officeart/2005/8/layout/process4"/>
    <dgm:cxn modelId="{8D79F38B-2299-4A8C-B75E-BBF5D2964A99}" type="presParOf" srcId="{23304516-4D2F-456B-9E83-F90CF4E6C813}" destId="{BCB8F06B-62D6-4B87-844D-1BA310A25B6F}" srcOrd="0" destOrd="0" presId="urn:microsoft.com/office/officeart/2005/8/layout/process4"/>
    <dgm:cxn modelId="{A3780589-ABA1-405C-87BA-160C9F31AF2D}" type="presParOf" srcId="{11C4F106-98CE-483B-9B60-915D36E7F01F}" destId="{8E041CC9-2F68-4463-99E6-8CB455C8FD1F}" srcOrd="1" destOrd="0" presId="urn:microsoft.com/office/officeart/2005/8/layout/process4"/>
    <dgm:cxn modelId="{F3A20C89-99B7-4FDD-B7C0-566878DC6BFF}" type="presParOf" srcId="{11C4F106-98CE-483B-9B60-915D36E7F01F}" destId="{96E07DF2-E9CD-4AAD-A2ED-A9925FF4EB11}" srcOrd="2" destOrd="0" presId="urn:microsoft.com/office/officeart/2005/8/layout/process4"/>
    <dgm:cxn modelId="{6B5A920E-87A6-478F-A0AD-8C708CAB0E33}" type="presParOf" srcId="{96E07DF2-E9CD-4AAD-A2ED-A9925FF4EB11}" destId="{42C8FEF0-F0D1-451B-AAA0-64DB4102BB60}" srcOrd="0" destOrd="0" presId="urn:microsoft.com/office/officeart/2005/8/layout/process4"/>
    <dgm:cxn modelId="{2F591D79-422D-48FE-8BF1-11B508DA46C5}" type="presParOf" srcId="{96E07DF2-E9CD-4AAD-A2ED-A9925FF4EB11}" destId="{0859819C-8099-43CD-BEB8-F2E9F56967C4}" srcOrd="1" destOrd="0" presId="urn:microsoft.com/office/officeart/2005/8/layout/process4"/>
    <dgm:cxn modelId="{B26C3FFA-2AA8-4416-B248-786E3AB8EE04}" type="presParOf" srcId="{96E07DF2-E9CD-4AAD-A2ED-A9925FF4EB11}" destId="{302934FB-9CB2-41A1-B08B-85A4776524F6}" srcOrd="2" destOrd="0" presId="urn:microsoft.com/office/officeart/2005/8/layout/process4"/>
    <dgm:cxn modelId="{156988FA-32B0-474E-8708-32217F574C2F}" type="presParOf" srcId="{302934FB-9CB2-41A1-B08B-85A4776524F6}" destId="{98F965A8-B7ED-4875-B807-0072AA0CA9B3}" srcOrd="0" destOrd="0" presId="urn:microsoft.com/office/officeart/2005/8/layout/process4"/>
    <dgm:cxn modelId="{985FB603-1F15-4B24-B2FC-1AB596CCEB75}" type="presParOf" srcId="{302934FB-9CB2-41A1-B08B-85A4776524F6}" destId="{B9FB8103-4871-4FE4-BFD5-059221972AB4}" srcOrd="1" destOrd="0" presId="urn:microsoft.com/office/officeart/2005/8/layout/process4"/>
    <dgm:cxn modelId="{88A42567-C42E-40A3-88A4-B486CE5DA2C8}" type="presParOf" srcId="{11C4F106-98CE-483B-9B60-915D36E7F01F}" destId="{2AC1EEEA-EA1A-49E1-B893-A017128B1425}" srcOrd="3" destOrd="0" presId="urn:microsoft.com/office/officeart/2005/8/layout/process4"/>
    <dgm:cxn modelId="{C9CD167A-2AC3-4B6E-9CC6-E26AF8DE0F68}" type="presParOf" srcId="{11C4F106-98CE-483B-9B60-915D36E7F01F}" destId="{C6CCEC9E-17DA-46C1-AB92-D2ED6AAFCB4E}" srcOrd="4" destOrd="0" presId="urn:microsoft.com/office/officeart/2005/8/layout/process4"/>
    <dgm:cxn modelId="{49370770-9A49-4468-B650-764458D441BF}" type="presParOf" srcId="{C6CCEC9E-17DA-46C1-AB92-D2ED6AAFCB4E}" destId="{4A761C70-20B2-44B0-A664-0F4855B93E42}" srcOrd="0" destOrd="0" presId="urn:microsoft.com/office/officeart/2005/8/layout/process4"/>
    <dgm:cxn modelId="{FD546C73-EF0A-45E0-99B6-0AB76E04A774}" type="presParOf" srcId="{C6CCEC9E-17DA-46C1-AB92-D2ED6AAFCB4E}" destId="{37DE31C4-EFA3-4F09-83D1-3CB840274158}" srcOrd="1" destOrd="0" presId="urn:microsoft.com/office/officeart/2005/8/layout/process4"/>
    <dgm:cxn modelId="{2AB1B734-CBEA-4AD4-B7CE-F1E63F8580D5}" type="presParOf" srcId="{C6CCEC9E-17DA-46C1-AB92-D2ED6AAFCB4E}" destId="{17FA4167-744E-400B-8E0B-25B8E261FC91}" srcOrd="2" destOrd="0" presId="urn:microsoft.com/office/officeart/2005/8/layout/process4"/>
    <dgm:cxn modelId="{B6E4C199-595A-4F5C-9283-8D5852870AB7}" type="presParOf" srcId="{17FA4167-744E-400B-8E0B-25B8E261FC91}" destId="{FBD1873F-736B-47AE-A7D1-6E6273F5DD70}" srcOrd="0" destOrd="0" presId="urn:microsoft.com/office/officeart/2005/8/layout/process4"/>
    <dgm:cxn modelId="{93235815-C840-4364-8A0D-526EA18A90DE}" type="presParOf" srcId="{17FA4167-744E-400B-8E0B-25B8E261FC91}" destId="{E446E015-DEBB-4320-B177-F2615E824411}"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DCF8AD4-1C81-4AB7-AC1D-C53F0836CED8}"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5336F0B7-0976-4DCA-941A-6D1BCE4D6034}">
      <dgm:prSet phldrT="[Text]"/>
      <dgm:spPr/>
      <dgm:t>
        <a:bodyPr/>
        <a:lstStyle/>
        <a:p>
          <a:r>
            <a:rPr kumimoji="1" lang="en-GB" dirty="0" smtClean="0"/>
            <a:t>Step 1 </a:t>
          </a:r>
          <a:r>
            <a:rPr kumimoji="1" lang="en-US" dirty="0" smtClean="0"/>
            <a:t>[Initialization] </a:t>
          </a:r>
          <a:endParaRPr lang="en-US" dirty="0"/>
        </a:p>
      </dgm:t>
    </dgm:pt>
    <dgm:pt modelId="{76C685B2-E01E-4D9D-B28B-CC11380AB50C}" type="parTrans" cxnId="{4568CC1E-DE76-4BFE-B483-F127DC6E9290}">
      <dgm:prSet/>
      <dgm:spPr/>
      <dgm:t>
        <a:bodyPr/>
        <a:lstStyle/>
        <a:p>
          <a:endParaRPr lang="en-US"/>
        </a:p>
      </dgm:t>
    </dgm:pt>
    <dgm:pt modelId="{9D697757-910D-4432-9799-1AC85A0E947C}" type="sibTrans" cxnId="{4568CC1E-DE76-4BFE-B483-F127DC6E9290}">
      <dgm:prSet/>
      <dgm:spPr/>
      <dgm:t>
        <a:bodyPr/>
        <a:lstStyle/>
        <a:p>
          <a:endParaRPr lang="en-US"/>
        </a:p>
      </dgm:t>
    </dgm:pt>
    <dgm:pt modelId="{4453ED37-4993-451C-BA11-9A1FCF69959A}">
      <dgm:prSet phldrT="[Text]"/>
      <dgm:spPr/>
      <dgm:t>
        <a:bodyPr/>
        <a:lstStyle/>
        <a:p>
          <a:r>
            <a:rPr kumimoji="1" lang="en-US" b="1" i="0" dirty="0" smtClean="0"/>
            <a:t>T = {s}</a:t>
          </a:r>
          <a:r>
            <a:rPr kumimoji="1" lang="en-GB" b="1" i="0" dirty="0" smtClean="0"/>
            <a:t> S</a:t>
          </a:r>
          <a:r>
            <a:rPr kumimoji="1" lang="en-US" b="1" i="0" dirty="0" smtClean="0"/>
            <a:t>et of nodes so far incorporated </a:t>
          </a:r>
          <a:endParaRPr lang="en-US" b="1" i="0" dirty="0"/>
        </a:p>
      </dgm:t>
    </dgm:pt>
    <dgm:pt modelId="{CFA5B7E0-EE27-4B88-B98A-706F2186D480}" type="parTrans" cxnId="{9EF0C58D-F5BD-437B-BC83-43AE3F74BD7C}">
      <dgm:prSet/>
      <dgm:spPr/>
      <dgm:t>
        <a:bodyPr/>
        <a:lstStyle/>
        <a:p>
          <a:endParaRPr lang="en-US"/>
        </a:p>
      </dgm:t>
    </dgm:pt>
    <dgm:pt modelId="{358D6D34-26FB-47EC-8F6E-1C5907C33ABA}" type="sibTrans" cxnId="{9EF0C58D-F5BD-437B-BC83-43AE3F74BD7C}">
      <dgm:prSet/>
      <dgm:spPr/>
      <dgm:t>
        <a:bodyPr/>
        <a:lstStyle/>
        <a:p>
          <a:endParaRPr lang="en-US"/>
        </a:p>
      </dgm:t>
    </dgm:pt>
    <dgm:pt modelId="{5133D8A9-5FB0-42F2-9837-0858E1ED6A8E}">
      <dgm:prSet phldrT="[Text]"/>
      <dgm:spPr/>
      <dgm:t>
        <a:bodyPr/>
        <a:lstStyle/>
        <a:p>
          <a:r>
            <a:rPr kumimoji="1" lang="en-US" b="1" i="0" dirty="0" smtClean="0"/>
            <a:t>L(n) = w(s, n)   for n ≠ s</a:t>
          </a:r>
          <a:endParaRPr lang="en-US" b="1" i="0" dirty="0"/>
        </a:p>
      </dgm:t>
    </dgm:pt>
    <dgm:pt modelId="{0EA25DF4-3E5C-41FD-BCA9-C05FBEEC9F9F}" type="parTrans" cxnId="{6EDCD6A0-1417-4FD9-ACA7-5F34CFA1F480}">
      <dgm:prSet/>
      <dgm:spPr/>
      <dgm:t>
        <a:bodyPr/>
        <a:lstStyle/>
        <a:p>
          <a:endParaRPr lang="en-US"/>
        </a:p>
      </dgm:t>
    </dgm:pt>
    <dgm:pt modelId="{00240C8A-63B7-4DFF-87D2-B4E006A7CBD4}" type="sibTrans" cxnId="{6EDCD6A0-1417-4FD9-ACA7-5F34CFA1F480}">
      <dgm:prSet/>
      <dgm:spPr/>
      <dgm:t>
        <a:bodyPr/>
        <a:lstStyle/>
        <a:p>
          <a:endParaRPr lang="en-US"/>
        </a:p>
      </dgm:t>
    </dgm:pt>
    <dgm:pt modelId="{B6CAF897-FB7C-40AC-A4B6-390619550000}">
      <dgm:prSet phldrT="[Text]"/>
      <dgm:spPr/>
      <dgm:t>
        <a:bodyPr/>
        <a:lstStyle/>
        <a:p>
          <a:r>
            <a:rPr kumimoji="1" lang="en-GB" dirty="0" smtClean="0"/>
            <a:t>Step </a:t>
          </a:r>
          <a:r>
            <a:rPr kumimoji="1" lang="en-US" dirty="0" smtClean="0"/>
            <a:t>2</a:t>
          </a:r>
          <a:r>
            <a:rPr kumimoji="1" lang="en-GB" dirty="0" smtClean="0"/>
            <a:t> </a:t>
          </a:r>
          <a:r>
            <a:rPr kumimoji="1" lang="en-US" dirty="0" smtClean="0"/>
            <a:t>[Get Next Node]</a:t>
          </a:r>
          <a:endParaRPr lang="en-US" dirty="0"/>
        </a:p>
      </dgm:t>
    </dgm:pt>
    <dgm:pt modelId="{CEE96790-0467-4025-B94F-EDB6A1913C36}" type="parTrans" cxnId="{EBB4CD8D-FBCB-47E4-911E-4CAC568EA2BE}">
      <dgm:prSet/>
      <dgm:spPr/>
      <dgm:t>
        <a:bodyPr/>
        <a:lstStyle/>
        <a:p>
          <a:endParaRPr lang="en-US"/>
        </a:p>
      </dgm:t>
    </dgm:pt>
    <dgm:pt modelId="{E032CDF4-0E3E-4DC7-A152-7219C7873AA6}" type="sibTrans" cxnId="{EBB4CD8D-FBCB-47E4-911E-4CAC568EA2BE}">
      <dgm:prSet/>
      <dgm:spPr/>
      <dgm:t>
        <a:bodyPr/>
        <a:lstStyle/>
        <a:p>
          <a:endParaRPr lang="en-US"/>
        </a:p>
      </dgm:t>
    </dgm:pt>
    <dgm:pt modelId="{6A2F44C0-7FD3-40E7-A277-908BE21FD8FC}">
      <dgm:prSet phldrT="[Text]"/>
      <dgm:spPr/>
      <dgm:t>
        <a:bodyPr/>
        <a:lstStyle/>
        <a:p>
          <a:r>
            <a:rPr kumimoji="1" lang="en-US" b="1" i="0" dirty="0" smtClean="0"/>
            <a:t>find neighboring node not in T </a:t>
          </a:r>
          <a:r>
            <a:rPr kumimoji="1" lang="en-GB" b="1" i="0" dirty="0" smtClean="0"/>
            <a:t>with</a:t>
          </a:r>
          <a:r>
            <a:rPr kumimoji="1" lang="en-US" b="1" i="0" dirty="0" smtClean="0"/>
            <a:t> least-cost path from s </a:t>
          </a:r>
          <a:endParaRPr lang="en-US" b="1" i="0" dirty="0"/>
        </a:p>
      </dgm:t>
    </dgm:pt>
    <dgm:pt modelId="{C7B8D140-4CA3-44FD-BF62-5A1F440515B8}" type="parTrans" cxnId="{8DF1E72E-6860-499C-9DE0-3552E86935C4}">
      <dgm:prSet/>
      <dgm:spPr/>
      <dgm:t>
        <a:bodyPr/>
        <a:lstStyle/>
        <a:p>
          <a:endParaRPr lang="en-US"/>
        </a:p>
      </dgm:t>
    </dgm:pt>
    <dgm:pt modelId="{FD29F8C0-E5CE-416E-B0C7-612B9EDB3385}" type="sibTrans" cxnId="{8DF1E72E-6860-499C-9DE0-3552E86935C4}">
      <dgm:prSet/>
      <dgm:spPr/>
      <dgm:t>
        <a:bodyPr/>
        <a:lstStyle/>
        <a:p>
          <a:endParaRPr lang="en-US"/>
        </a:p>
      </dgm:t>
    </dgm:pt>
    <dgm:pt modelId="{6807D4FB-35A1-4026-81C3-4740054D0817}">
      <dgm:prSet phldrT="[Text]"/>
      <dgm:spPr/>
      <dgm:t>
        <a:bodyPr/>
        <a:lstStyle/>
        <a:p>
          <a:r>
            <a:rPr kumimoji="1" lang="en-GB" b="1" i="0" dirty="0" smtClean="0"/>
            <a:t>in</a:t>
          </a:r>
          <a:r>
            <a:rPr kumimoji="1" lang="en-US" b="1" i="0" dirty="0" smtClean="0"/>
            <a:t>corporate node into T</a:t>
          </a:r>
          <a:endParaRPr lang="en-US" b="1" i="0" dirty="0"/>
        </a:p>
      </dgm:t>
    </dgm:pt>
    <dgm:pt modelId="{DD949384-7EE7-4F9A-B119-4EE06F4811EC}" type="parTrans" cxnId="{D86E89E5-6FD6-426D-B9BB-A91A0C628CF8}">
      <dgm:prSet/>
      <dgm:spPr/>
      <dgm:t>
        <a:bodyPr/>
        <a:lstStyle/>
        <a:p>
          <a:endParaRPr lang="en-US"/>
        </a:p>
      </dgm:t>
    </dgm:pt>
    <dgm:pt modelId="{0D970450-7EEC-4063-B045-44CAE5D45F99}" type="sibTrans" cxnId="{D86E89E5-6FD6-426D-B9BB-A91A0C628CF8}">
      <dgm:prSet/>
      <dgm:spPr/>
      <dgm:t>
        <a:bodyPr/>
        <a:lstStyle/>
        <a:p>
          <a:endParaRPr lang="en-US"/>
        </a:p>
      </dgm:t>
    </dgm:pt>
    <dgm:pt modelId="{039EE830-45E3-4BCB-BE63-35BF52BF56AD}">
      <dgm:prSet phldrT="[Text]"/>
      <dgm:spPr/>
      <dgm:t>
        <a:bodyPr/>
        <a:lstStyle/>
        <a:p>
          <a:r>
            <a:rPr kumimoji="1" lang="en-US" b="1" i="0" dirty="0" smtClean="0"/>
            <a:t>also incorporate the edge that is incident on that node and a node in T that contributes to the path</a:t>
          </a:r>
          <a:endParaRPr lang="en-US" b="1" i="0" dirty="0"/>
        </a:p>
      </dgm:t>
    </dgm:pt>
    <dgm:pt modelId="{7EB0CA3B-27A0-447F-A26A-2E61DA0705FD}" type="parTrans" cxnId="{9C91D9E4-7068-432D-A842-1435293DBD26}">
      <dgm:prSet/>
      <dgm:spPr/>
      <dgm:t>
        <a:bodyPr/>
        <a:lstStyle/>
        <a:p>
          <a:endParaRPr lang="en-US"/>
        </a:p>
      </dgm:t>
    </dgm:pt>
    <dgm:pt modelId="{CF5E84E3-9ED5-4B4E-85F0-007CA618EBC5}" type="sibTrans" cxnId="{9C91D9E4-7068-432D-A842-1435293DBD26}">
      <dgm:prSet/>
      <dgm:spPr/>
      <dgm:t>
        <a:bodyPr/>
        <a:lstStyle/>
        <a:p>
          <a:endParaRPr lang="en-US"/>
        </a:p>
      </dgm:t>
    </dgm:pt>
    <dgm:pt modelId="{897AE7B1-4317-4D04-A3D7-DAE13A3A9714}">
      <dgm:prSet phldrT="[Text]"/>
      <dgm:spPr/>
      <dgm:t>
        <a:bodyPr/>
        <a:lstStyle/>
        <a:p>
          <a:r>
            <a:rPr kumimoji="1" lang="en-GB" b="1" i="0" dirty="0" smtClean="0"/>
            <a:t>initial</a:t>
          </a:r>
          <a:r>
            <a:rPr kumimoji="1" lang="en-US" b="1" i="0" dirty="0" smtClean="0"/>
            <a:t> path costs to neighboring nodes are simply link costs</a:t>
          </a:r>
          <a:endParaRPr lang="en-US" b="1" i="0" dirty="0"/>
        </a:p>
      </dgm:t>
    </dgm:pt>
    <dgm:pt modelId="{51596FA9-9515-49CD-B4CE-B55A1205C20B}" type="parTrans" cxnId="{FD010351-76B1-4F24-B291-CBC0DBE4F797}">
      <dgm:prSet/>
      <dgm:spPr/>
      <dgm:t>
        <a:bodyPr/>
        <a:lstStyle/>
        <a:p>
          <a:endParaRPr lang="en-US"/>
        </a:p>
      </dgm:t>
    </dgm:pt>
    <dgm:pt modelId="{4B5A41F4-95A9-498F-A79E-A4AFD9536422}" type="sibTrans" cxnId="{FD010351-76B1-4F24-B291-CBC0DBE4F797}">
      <dgm:prSet/>
      <dgm:spPr/>
      <dgm:t>
        <a:bodyPr/>
        <a:lstStyle/>
        <a:p>
          <a:endParaRPr lang="en-US"/>
        </a:p>
      </dgm:t>
    </dgm:pt>
    <dgm:pt modelId="{542014E5-6E10-4792-BC2D-897E572A544B}">
      <dgm:prSet phldrT="[Text]"/>
      <dgm:spPr/>
      <dgm:t>
        <a:bodyPr/>
        <a:lstStyle/>
        <a:p>
          <a:r>
            <a:rPr kumimoji="1" lang="en-GB" dirty="0" smtClean="0"/>
            <a:t>Step </a:t>
          </a:r>
          <a:r>
            <a:rPr kumimoji="1" lang="en-US" dirty="0" smtClean="0"/>
            <a:t>3</a:t>
          </a:r>
          <a:r>
            <a:rPr kumimoji="1" lang="en-GB" dirty="0" smtClean="0"/>
            <a:t> </a:t>
          </a:r>
          <a:r>
            <a:rPr kumimoji="1" lang="en-US" dirty="0" smtClean="0"/>
            <a:t>[Update Least-Cost Paths]</a:t>
          </a:r>
          <a:endParaRPr lang="en-US" dirty="0"/>
        </a:p>
      </dgm:t>
    </dgm:pt>
    <dgm:pt modelId="{342EC364-D8B3-4F3F-849E-50164E896623}" type="parTrans" cxnId="{1A7CB3C8-351D-401F-975E-4D0CC3600B2E}">
      <dgm:prSet/>
      <dgm:spPr/>
      <dgm:t>
        <a:bodyPr/>
        <a:lstStyle/>
        <a:p>
          <a:endParaRPr lang="en-US"/>
        </a:p>
      </dgm:t>
    </dgm:pt>
    <dgm:pt modelId="{80DCF266-3D09-483D-B7F3-826CC27767F3}" type="sibTrans" cxnId="{1A7CB3C8-351D-401F-975E-4D0CC3600B2E}">
      <dgm:prSet/>
      <dgm:spPr/>
      <dgm:t>
        <a:bodyPr/>
        <a:lstStyle/>
        <a:p>
          <a:endParaRPr lang="en-US"/>
        </a:p>
      </dgm:t>
    </dgm:pt>
    <dgm:pt modelId="{184EEB60-1FDC-42E0-9F65-23DB34DBC384}">
      <dgm:prSet/>
      <dgm:spPr/>
      <dgm:t>
        <a:bodyPr/>
        <a:lstStyle/>
        <a:p>
          <a:r>
            <a:rPr kumimoji="1" lang="en-US" b="1" i="0" dirty="0" smtClean="0"/>
            <a:t>L(n) = min[L(n), L(x) + w(x, n)]</a:t>
          </a:r>
          <a:r>
            <a:rPr kumimoji="1" lang="en-GB" b="1" i="0" dirty="0" smtClean="0"/>
            <a:t> </a:t>
          </a:r>
          <a:r>
            <a:rPr kumimoji="1" lang="en-US" b="1" i="0" dirty="0" smtClean="0"/>
            <a:t>for all n</a:t>
          </a:r>
          <a:r>
            <a:rPr kumimoji="1" lang="en-GB" b="1" i="0" dirty="0" smtClean="0"/>
            <a:t> </a:t>
          </a:r>
          <a:r>
            <a:rPr kumimoji="1" lang="en-US" b="1" i="0" dirty="0" smtClean="0">
              <a:latin typeface="Symbol" pitchFamily="32" charset="2"/>
              <a:ea typeface="Times New Roman" pitchFamily="32" charset="0"/>
              <a:cs typeface="Times New Roman" pitchFamily="32" charset="0"/>
            </a:rPr>
            <a:t>Ï</a:t>
          </a:r>
          <a:r>
            <a:rPr kumimoji="1" lang="en-US" b="1" i="0" dirty="0" smtClean="0"/>
            <a:t> T</a:t>
          </a:r>
        </a:p>
      </dgm:t>
    </dgm:pt>
    <dgm:pt modelId="{DDC87C8B-A697-49EF-AE05-A75736728572}" type="parTrans" cxnId="{9DDA5723-075B-416D-83EF-7904FEB85651}">
      <dgm:prSet/>
      <dgm:spPr/>
      <dgm:t>
        <a:bodyPr/>
        <a:lstStyle/>
        <a:p>
          <a:endParaRPr lang="en-US"/>
        </a:p>
      </dgm:t>
    </dgm:pt>
    <dgm:pt modelId="{E4E0E198-0C3A-4466-97A8-1A86FE0D1F6F}" type="sibTrans" cxnId="{9DDA5723-075B-416D-83EF-7904FEB85651}">
      <dgm:prSet/>
      <dgm:spPr/>
      <dgm:t>
        <a:bodyPr/>
        <a:lstStyle/>
        <a:p>
          <a:endParaRPr lang="en-US"/>
        </a:p>
      </dgm:t>
    </dgm:pt>
    <dgm:pt modelId="{8D5AA226-5F95-4724-9DF6-DC863484E10B}">
      <dgm:prSet/>
      <dgm:spPr/>
      <dgm:t>
        <a:bodyPr/>
        <a:lstStyle/>
        <a:p>
          <a:r>
            <a:rPr kumimoji="1" lang="en-US" b="1" i="0" dirty="0" smtClean="0"/>
            <a:t>if latter term is minimum, path from s to n is path from s to x concatenated with edge from x to n		</a:t>
          </a:r>
          <a:endParaRPr kumimoji="1" lang="en-US" b="1" i="0" dirty="0"/>
        </a:p>
      </dgm:t>
    </dgm:pt>
    <dgm:pt modelId="{AE66E225-4DD7-4B16-869E-42435FDFBD76}" type="parTrans" cxnId="{385670AD-2381-49B8-B161-3530B2F1D6AB}">
      <dgm:prSet/>
      <dgm:spPr/>
      <dgm:t>
        <a:bodyPr/>
        <a:lstStyle/>
        <a:p>
          <a:endParaRPr lang="en-US"/>
        </a:p>
      </dgm:t>
    </dgm:pt>
    <dgm:pt modelId="{85B938E3-46FC-4058-AF2C-4332B0DDBD50}" type="sibTrans" cxnId="{385670AD-2381-49B8-B161-3530B2F1D6AB}">
      <dgm:prSet/>
      <dgm:spPr/>
      <dgm:t>
        <a:bodyPr/>
        <a:lstStyle/>
        <a:p>
          <a:endParaRPr lang="en-US"/>
        </a:p>
      </dgm:t>
    </dgm:pt>
    <dgm:pt modelId="{19438C90-7DF7-444E-B64B-96D33EC7330D}" type="pres">
      <dgm:prSet presAssocID="{6DCF8AD4-1C81-4AB7-AC1D-C53F0836CED8}" presName="Name0" presStyleCnt="0">
        <dgm:presLayoutVars>
          <dgm:dir/>
          <dgm:animLvl val="lvl"/>
          <dgm:resizeHandles val="exact"/>
        </dgm:presLayoutVars>
      </dgm:prSet>
      <dgm:spPr/>
      <dgm:t>
        <a:bodyPr/>
        <a:lstStyle/>
        <a:p>
          <a:endParaRPr lang="en-US"/>
        </a:p>
      </dgm:t>
    </dgm:pt>
    <dgm:pt modelId="{DF795929-1DCC-43A2-B34E-5242DFC2FD6D}" type="pres">
      <dgm:prSet presAssocID="{542014E5-6E10-4792-BC2D-897E572A544B}" presName="boxAndChildren" presStyleCnt="0"/>
      <dgm:spPr/>
    </dgm:pt>
    <dgm:pt modelId="{89BF5BD2-D1F0-492D-829B-A664C910F48E}" type="pres">
      <dgm:prSet presAssocID="{542014E5-6E10-4792-BC2D-897E572A544B}" presName="parentTextBox" presStyleLbl="node1" presStyleIdx="0" presStyleCnt="3"/>
      <dgm:spPr/>
      <dgm:t>
        <a:bodyPr/>
        <a:lstStyle/>
        <a:p>
          <a:endParaRPr lang="en-US"/>
        </a:p>
      </dgm:t>
    </dgm:pt>
    <dgm:pt modelId="{CC41B01D-7444-4D17-8E18-11E557D6D859}" type="pres">
      <dgm:prSet presAssocID="{542014E5-6E10-4792-BC2D-897E572A544B}" presName="entireBox" presStyleLbl="node1" presStyleIdx="0" presStyleCnt="3"/>
      <dgm:spPr/>
      <dgm:t>
        <a:bodyPr/>
        <a:lstStyle/>
        <a:p>
          <a:endParaRPr lang="en-US"/>
        </a:p>
      </dgm:t>
    </dgm:pt>
    <dgm:pt modelId="{7533D89B-D02B-4E57-AEC4-DB73B107D45D}" type="pres">
      <dgm:prSet presAssocID="{542014E5-6E10-4792-BC2D-897E572A544B}" presName="descendantBox" presStyleCnt="0"/>
      <dgm:spPr/>
    </dgm:pt>
    <dgm:pt modelId="{4B3ABA25-A8B7-40E6-895E-0B8423E2D360}" type="pres">
      <dgm:prSet presAssocID="{184EEB60-1FDC-42E0-9F65-23DB34DBC384}" presName="childTextBox" presStyleLbl="fgAccFollowNode1" presStyleIdx="0" presStyleCnt="8">
        <dgm:presLayoutVars>
          <dgm:bulletEnabled val="1"/>
        </dgm:presLayoutVars>
      </dgm:prSet>
      <dgm:spPr/>
      <dgm:t>
        <a:bodyPr/>
        <a:lstStyle/>
        <a:p>
          <a:endParaRPr lang="en-US"/>
        </a:p>
      </dgm:t>
    </dgm:pt>
    <dgm:pt modelId="{7FB2F699-0D8F-4A47-8EEF-05944F44236C}" type="pres">
      <dgm:prSet presAssocID="{8D5AA226-5F95-4724-9DF6-DC863484E10B}" presName="childTextBox" presStyleLbl="fgAccFollowNode1" presStyleIdx="1" presStyleCnt="8">
        <dgm:presLayoutVars>
          <dgm:bulletEnabled val="1"/>
        </dgm:presLayoutVars>
      </dgm:prSet>
      <dgm:spPr/>
      <dgm:t>
        <a:bodyPr/>
        <a:lstStyle/>
        <a:p>
          <a:endParaRPr lang="en-US"/>
        </a:p>
      </dgm:t>
    </dgm:pt>
    <dgm:pt modelId="{BC77D2BE-B4AC-4F97-8B63-24B51293C66A}" type="pres">
      <dgm:prSet presAssocID="{E032CDF4-0E3E-4DC7-A152-7219C7873AA6}" presName="sp" presStyleCnt="0"/>
      <dgm:spPr/>
    </dgm:pt>
    <dgm:pt modelId="{5D4E24F5-687B-4F89-8051-0DF281CD3FD0}" type="pres">
      <dgm:prSet presAssocID="{B6CAF897-FB7C-40AC-A4B6-390619550000}" presName="arrowAndChildren" presStyleCnt="0"/>
      <dgm:spPr/>
    </dgm:pt>
    <dgm:pt modelId="{F0A10D21-5FFC-445E-8FE2-07B2CE6682FD}" type="pres">
      <dgm:prSet presAssocID="{B6CAF897-FB7C-40AC-A4B6-390619550000}" presName="parentTextArrow" presStyleLbl="node1" presStyleIdx="0" presStyleCnt="3"/>
      <dgm:spPr/>
      <dgm:t>
        <a:bodyPr/>
        <a:lstStyle/>
        <a:p>
          <a:endParaRPr lang="en-US"/>
        </a:p>
      </dgm:t>
    </dgm:pt>
    <dgm:pt modelId="{8F338887-E8D6-4474-8481-450F43C53A82}" type="pres">
      <dgm:prSet presAssocID="{B6CAF897-FB7C-40AC-A4B6-390619550000}" presName="arrow" presStyleLbl="node1" presStyleIdx="1" presStyleCnt="3"/>
      <dgm:spPr/>
      <dgm:t>
        <a:bodyPr/>
        <a:lstStyle/>
        <a:p>
          <a:endParaRPr lang="en-US"/>
        </a:p>
      </dgm:t>
    </dgm:pt>
    <dgm:pt modelId="{98306370-AE23-46A1-9782-2D532B21B4C2}" type="pres">
      <dgm:prSet presAssocID="{B6CAF897-FB7C-40AC-A4B6-390619550000}" presName="descendantArrow" presStyleCnt="0"/>
      <dgm:spPr/>
    </dgm:pt>
    <dgm:pt modelId="{8C41B82C-B8C9-4899-9967-BD07627DB9BC}" type="pres">
      <dgm:prSet presAssocID="{6A2F44C0-7FD3-40E7-A277-908BE21FD8FC}" presName="childTextArrow" presStyleLbl="fgAccFollowNode1" presStyleIdx="2" presStyleCnt="8">
        <dgm:presLayoutVars>
          <dgm:bulletEnabled val="1"/>
        </dgm:presLayoutVars>
      </dgm:prSet>
      <dgm:spPr/>
      <dgm:t>
        <a:bodyPr/>
        <a:lstStyle/>
        <a:p>
          <a:endParaRPr lang="en-US"/>
        </a:p>
      </dgm:t>
    </dgm:pt>
    <dgm:pt modelId="{949268A8-7B93-4F4D-91B3-310C0418F7A2}" type="pres">
      <dgm:prSet presAssocID="{6807D4FB-35A1-4026-81C3-4740054D0817}" presName="childTextArrow" presStyleLbl="fgAccFollowNode1" presStyleIdx="3" presStyleCnt="8">
        <dgm:presLayoutVars>
          <dgm:bulletEnabled val="1"/>
        </dgm:presLayoutVars>
      </dgm:prSet>
      <dgm:spPr/>
      <dgm:t>
        <a:bodyPr/>
        <a:lstStyle/>
        <a:p>
          <a:endParaRPr lang="en-US"/>
        </a:p>
      </dgm:t>
    </dgm:pt>
    <dgm:pt modelId="{F4F6F46C-ED70-4D4B-8EFB-5A154A5863BA}" type="pres">
      <dgm:prSet presAssocID="{039EE830-45E3-4BCB-BE63-35BF52BF56AD}" presName="childTextArrow" presStyleLbl="fgAccFollowNode1" presStyleIdx="4" presStyleCnt="8">
        <dgm:presLayoutVars>
          <dgm:bulletEnabled val="1"/>
        </dgm:presLayoutVars>
      </dgm:prSet>
      <dgm:spPr/>
      <dgm:t>
        <a:bodyPr/>
        <a:lstStyle/>
        <a:p>
          <a:endParaRPr lang="en-US"/>
        </a:p>
      </dgm:t>
    </dgm:pt>
    <dgm:pt modelId="{439DD53E-B502-49E6-89A7-288830BDF8F6}" type="pres">
      <dgm:prSet presAssocID="{9D697757-910D-4432-9799-1AC85A0E947C}" presName="sp" presStyleCnt="0"/>
      <dgm:spPr/>
    </dgm:pt>
    <dgm:pt modelId="{F39C2542-BE42-4F62-919D-5377813BDCEE}" type="pres">
      <dgm:prSet presAssocID="{5336F0B7-0976-4DCA-941A-6D1BCE4D6034}" presName="arrowAndChildren" presStyleCnt="0"/>
      <dgm:spPr/>
    </dgm:pt>
    <dgm:pt modelId="{EBF02DA8-5714-412B-8FA5-A815A45662EF}" type="pres">
      <dgm:prSet presAssocID="{5336F0B7-0976-4DCA-941A-6D1BCE4D6034}" presName="parentTextArrow" presStyleLbl="node1" presStyleIdx="1" presStyleCnt="3"/>
      <dgm:spPr/>
      <dgm:t>
        <a:bodyPr/>
        <a:lstStyle/>
        <a:p>
          <a:endParaRPr lang="en-US"/>
        </a:p>
      </dgm:t>
    </dgm:pt>
    <dgm:pt modelId="{500169FA-D451-4075-974D-4E3E96A8F41E}" type="pres">
      <dgm:prSet presAssocID="{5336F0B7-0976-4DCA-941A-6D1BCE4D6034}" presName="arrow" presStyleLbl="node1" presStyleIdx="2" presStyleCnt="3"/>
      <dgm:spPr/>
      <dgm:t>
        <a:bodyPr/>
        <a:lstStyle/>
        <a:p>
          <a:endParaRPr lang="en-US"/>
        </a:p>
      </dgm:t>
    </dgm:pt>
    <dgm:pt modelId="{1A121ADF-DF44-42C5-947A-5E3DDCBD95BF}" type="pres">
      <dgm:prSet presAssocID="{5336F0B7-0976-4DCA-941A-6D1BCE4D6034}" presName="descendantArrow" presStyleCnt="0"/>
      <dgm:spPr/>
    </dgm:pt>
    <dgm:pt modelId="{168BA256-47FC-49A5-B262-E9FC957C8A4E}" type="pres">
      <dgm:prSet presAssocID="{4453ED37-4993-451C-BA11-9A1FCF69959A}" presName="childTextArrow" presStyleLbl="fgAccFollowNode1" presStyleIdx="5" presStyleCnt="8">
        <dgm:presLayoutVars>
          <dgm:bulletEnabled val="1"/>
        </dgm:presLayoutVars>
      </dgm:prSet>
      <dgm:spPr/>
      <dgm:t>
        <a:bodyPr/>
        <a:lstStyle/>
        <a:p>
          <a:endParaRPr lang="en-US"/>
        </a:p>
      </dgm:t>
    </dgm:pt>
    <dgm:pt modelId="{C00E2560-3F6C-494B-9E08-3925A696002B}" type="pres">
      <dgm:prSet presAssocID="{5133D8A9-5FB0-42F2-9837-0858E1ED6A8E}" presName="childTextArrow" presStyleLbl="fgAccFollowNode1" presStyleIdx="6" presStyleCnt="8">
        <dgm:presLayoutVars>
          <dgm:bulletEnabled val="1"/>
        </dgm:presLayoutVars>
      </dgm:prSet>
      <dgm:spPr/>
      <dgm:t>
        <a:bodyPr/>
        <a:lstStyle/>
        <a:p>
          <a:endParaRPr lang="en-US"/>
        </a:p>
      </dgm:t>
    </dgm:pt>
    <dgm:pt modelId="{3E32E413-4703-4C02-B38F-CC7FFCA16643}" type="pres">
      <dgm:prSet presAssocID="{897AE7B1-4317-4D04-A3D7-DAE13A3A9714}" presName="childTextArrow" presStyleLbl="fgAccFollowNode1" presStyleIdx="7" presStyleCnt="8">
        <dgm:presLayoutVars>
          <dgm:bulletEnabled val="1"/>
        </dgm:presLayoutVars>
      </dgm:prSet>
      <dgm:spPr/>
      <dgm:t>
        <a:bodyPr/>
        <a:lstStyle/>
        <a:p>
          <a:endParaRPr lang="en-US"/>
        </a:p>
      </dgm:t>
    </dgm:pt>
  </dgm:ptLst>
  <dgm:cxnLst>
    <dgm:cxn modelId="{53735A3C-BF59-4830-A7CC-C9907F370285}" type="presOf" srcId="{8D5AA226-5F95-4724-9DF6-DC863484E10B}" destId="{7FB2F699-0D8F-4A47-8EEF-05944F44236C}" srcOrd="0" destOrd="0" presId="urn:microsoft.com/office/officeart/2005/8/layout/process4"/>
    <dgm:cxn modelId="{6EDCD6A0-1417-4FD9-ACA7-5F34CFA1F480}" srcId="{5336F0B7-0976-4DCA-941A-6D1BCE4D6034}" destId="{5133D8A9-5FB0-42F2-9837-0858E1ED6A8E}" srcOrd="1" destOrd="0" parTransId="{0EA25DF4-3E5C-41FD-BCA9-C05FBEEC9F9F}" sibTransId="{00240C8A-63B7-4DFF-87D2-B4E006A7CBD4}"/>
    <dgm:cxn modelId="{24FC8834-BBFF-458A-BCE5-2652D6834BF9}" type="presOf" srcId="{184EEB60-1FDC-42E0-9F65-23DB34DBC384}" destId="{4B3ABA25-A8B7-40E6-895E-0B8423E2D360}" srcOrd="0" destOrd="0" presId="urn:microsoft.com/office/officeart/2005/8/layout/process4"/>
    <dgm:cxn modelId="{9C91D9E4-7068-432D-A842-1435293DBD26}" srcId="{B6CAF897-FB7C-40AC-A4B6-390619550000}" destId="{039EE830-45E3-4BCB-BE63-35BF52BF56AD}" srcOrd="2" destOrd="0" parTransId="{7EB0CA3B-27A0-447F-A26A-2E61DA0705FD}" sibTransId="{CF5E84E3-9ED5-4B4E-85F0-007CA618EBC5}"/>
    <dgm:cxn modelId="{02254F53-C6AA-4ADA-99A8-E6CE94BAAA2F}" type="presOf" srcId="{542014E5-6E10-4792-BC2D-897E572A544B}" destId="{89BF5BD2-D1F0-492D-829B-A664C910F48E}" srcOrd="0" destOrd="0" presId="urn:microsoft.com/office/officeart/2005/8/layout/process4"/>
    <dgm:cxn modelId="{D86E89E5-6FD6-426D-B9BB-A91A0C628CF8}" srcId="{B6CAF897-FB7C-40AC-A4B6-390619550000}" destId="{6807D4FB-35A1-4026-81C3-4740054D0817}" srcOrd="1" destOrd="0" parTransId="{DD949384-7EE7-4F9A-B119-4EE06F4811EC}" sibTransId="{0D970450-7EEC-4063-B045-44CAE5D45F99}"/>
    <dgm:cxn modelId="{AEF5777C-82AE-4ACD-BFDF-4601642BFA98}" type="presOf" srcId="{B6CAF897-FB7C-40AC-A4B6-390619550000}" destId="{F0A10D21-5FFC-445E-8FE2-07B2CE6682FD}" srcOrd="0" destOrd="0" presId="urn:microsoft.com/office/officeart/2005/8/layout/process4"/>
    <dgm:cxn modelId="{E707475E-9846-46FD-960B-6A0DBEEC8FFB}" type="presOf" srcId="{6A2F44C0-7FD3-40E7-A277-908BE21FD8FC}" destId="{8C41B82C-B8C9-4899-9967-BD07627DB9BC}" srcOrd="0" destOrd="0" presId="urn:microsoft.com/office/officeart/2005/8/layout/process4"/>
    <dgm:cxn modelId="{688EAB41-AB53-439D-90DE-D674BB1926A1}" type="presOf" srcId="{B6CAF897-FB7C-40AC-A4B6-390619550000}" destId="{8F338887-E8D6-4474-8481-450F43C53A82}" srcOrd="1" destOrd="0" presId="urn:microsoft.com/office/officeart/2005/8/layout/process4"/>
    <dgm:cxn modelId="{9EF0C58D-F5BD-437B-BC83-43AE3F74BD7C}" srcId="{5336F0B7-0976-4DCA-941A-6D1BCE4D6034}" destId="{4453ED37-4993-451C-BA11-9A1FCF69959A}" srcOrd="0" destOrd="0" parTransId="{CFA5B7E0-EE27-4B88-B98A-706F2186D480}" sibTransId="{358D6D34-26FB-47EC-8F6E-1C5907C33ABA}"/>
    <dgm:cxn modelId="{F0B6A6A5-FCAC-4A6A-A6AD-067945924F12}" type="presOf" srcId="{542014E5-6E10-4792-BC2D-897E572A544B}" destId="{CC41B01D-7444-4D17-8E18-11E557D6D859}" srcOrd="1" destOrd="0" presId="urn:microsoft.com/office/officeart/2005/8/layout/process4"/>
    <dgm:cxn modelId="{385670AD-2381-49B8-B161-3530B2F1D6AB}" srcId="{542014E5-6E10-4792-BC2D-897E572A544B}" destId="{8D5AA226-5F95-4724-9DF6-DC863484E10B}" srcOrd="1" destOrd="0" parTransId="{AE66E225-4DD7-4B16-869E-42435FDFBD76}" sibTransId="{85B938E3-46FC-4058-AF2C-4332B0DDBD50}"/>
    <dgm:cxn modelId="{9DDA5723-075B-416D-83EF-7904FEB85651}" srcId="{542014E5-6E10-4792-BC2D-897E572A544B}" destId="{184EEB60-1FDC-42E0-9F65-23DB34DBC384}" srcOrd="0" destOrd="0" parTransId="{DDC87C8B-A697-49EF-AE05-A75736728572}" sibTransId="{E4E0E198-0C3A-4466-97A8-1A86FE0D1F6F}"/>
    <dgm:cxn modelId="{FD010351-76B1-4F24-B291-CBC0DBE4F797}" srcId="{5336F0B7-0976-4DCA-941A-6D1BCE4D6034}" destId="{897AE7B1-4317-4D04-A3D7-DAE13A3A9714}" srcOrd="2" destOrd="0" parTransId="{51596FA9-9515-49CD-B4CE-B55A1205C20B}" sibTransId="{4B5A41F4-95A9-498F-A79E-A4AFD9536422}"/>
    <dgm:cxn modelId="{1A7CB3C8-351D-401F-975E-4D0CC3600B2E}" srcId="{6DCF8AD4-1C81-4AB7-AC1D-C53F0836CED8}" destId="{542014E5-6E10-4792-BC2D-897E572A544B}" srcOrd="2" destOrd="0" parTransId="{342EC364-D8B3-4F3F-849E-50164E896623}" sibTransId="{80DCF266-3D09-483D-B7F3-826CC27767F3}"/>
    <dgm:cxn modelId="{EBB4CD8D-FBCB-47E4-911E-4CAC568EA2BE}" srcId="{6DCF8AD4-1C81-4AB7-AC1D-C53F0836CED8}" destId="{B6CAF897-FB7C-40AC-A4B6-390619550000}" srcOrd="1" destOrd="0" parTransId="{CEE96790-0467-4025-B94F-EDB6A1913C36}" sibTransId="{E032CDF4-0E3E-4DC7-A152-7219C7873AA6}"/>
    <dgm:cxn modelId="{4568CC1E-DE76-4BFE-B483-F127DC6E9290}" srcId="{6DCF8AD4-1C81-4AB7-AC1D-C53F0836CED8}" destId="{5336F0B7-0976-4DCA-941A-6D1BCE4D6034}" srcOrd="0" destOrd="0" parTransId="{76C685B2-E01E-4D9D-B28B-CC11380AB50C}" sibTransId="{9D697757-910D-4432-9799-1AC85A0E947C}"/>
    <dgm:cxn modelId="{9DD09E47-B9B8-4A28-890B-0ABE08A66C48}" type="presOf" srcId="{5133D8A9-5FB0-42F2-9837-0858E1ED6A8E}" destId="{C00E2560-3F6C-494B-9E08-3925A696002B}" srcOrd="0" destOrd="0" presId="urn:microsoft.com/office/officeart/2005/8/layout/process4"/>
    <dgm:cxn modelId="{48422A34-FDF8-482E-A435-D2217E82D3F5}" type="presOf" srcId="{4453ED37-4993-451C-BA11-9A1FCF69959A}" destId="{168BA256-47FC-49A5-B262-E9FC957C8A4E}" srcOrd="0" destOrd="0" presId="urn:microsoft.com/office/officeart/2005/8/layout/process4"/>
    <dgm:cxn modelId="{29E10CB7-6CB5-4EB0-9966-3592B02CADAC}" type="presOf" srcId="{6DCF8AD4-1C81-4AB7-AC1D-C53F0836CED8}" destId="{19438C90-7DF7-444E-B64B-96D33EC7330D}" srcOrd="0" destOrd="0" presId="urn:microsoft.com/office/officeart/2005/8/layout/process4"/>
    <dgm:cxn modelId="{8DF1E72E-6860-499C-9DE0-3552E86935C4}" srcId="{B6CAF897-FB7C-40AC-A4B6-390619550000}" destId="{6A2F44C0-7FD3-40E7-A277-908BE21FD8FC}" srcOrd="0" destOrd="0" parTransId="{C7B8D140-4CA3-44FD-BF62-5A1F440515B8}" sibTransId="{FD29F8C0-E5CE-416E-B0C7-612B9EDB3385}"/>
    <dgm:cxn modelId="{101825AF-81CE-4E35-8BF1-2AA9DDA8013A}" type="presOf" srcId="{039EE830-45E3-4BCB-BE63-35BF52BF56AD}" destId="{F4F6F46C-ED70-4D4B-8EFB-5A154A5863BA}" srcOrd="0" destOrd="0" presId="urn:microsoft.com/office/officeart/2005/8/layout/process4"/>
    <dgm:cxn modelId="{E93B40A9-6C71-49DC-83AE-C5801F62494A}" type="presOf" srcId="{897AE7B1-4317-4D04-A3D7-DAE13A3A9714}" destId="{3E32E413-4703-4C02-B38F-CC7FFCA16643}" srcOrd="0" destOrd="0" presId="urn:microsoft.com/office/officeart/2005/8/layout/process4"/>
    <dgm:cxn modelId="{15CE167F-D9C6-42AD-B06F-C848DF64741A}" type="presOf" srcId="{6807D4FB-35A1-4026-81C3-4740054D0817}" destId="{949268A8-7B93-4F4D-91B3-310C0418F7A2}" srcOrd="0" destOrd="0" presId="urn:microsoft.com/office/officeart/2005/8/layout/process4"/>
    <dgm:cxn modelId="{0CC1D004-64EA-4E34-ABBC-84840E0AD45E}" type="presOf" srcId="{5336F0B7-0976-4DCA-941A-6D1BCE4D6034}" destId="{500169FA-D451-4075-974D-4E3E96A8F41E}" srcOrd="1" destOrd="0" presId="urn:microsoft.com/office/officeart/2005/8/layout/process4"/>
    <dgm:cxn modelId="{F53B2A41-6D53-4FA2-A5BA-F416BF14D557}" type="presOf" srcId="{5336F0B7-0976-4DCA-941A-6D1BCE4D6034}" destId="{EBF02DA8-5714-412B-8FA5-A815A45662EF}" srcOrd="0" destOrd="0" presId="urn:microsoft.com/office/officeart/2005/8/layout/process4"/>
    <dgm:cxn modelId="{D5ACB152-E0C4-40B6-A95D-7099A4E96EE9}" type="presParOf" srcId="{19438C90-7DF7-444E-B64B-96D33EC7330D}" destId="{DF795929-1DCC-43A2-B34E-5242DFC2FD6D}" srcOrd="0" destOrd="0" presId="urn:microsoft.com/office/officeart/2005/8/layout/process4"/>
    <dgm:cxn modelId="{1B5B015A-5018-4F48-A084-54F6CFBF709F}" type="presParOf" srcId="{DF795929-1DCC-43A2-B34E-5242DFC2FD6D}" destId="{89BF5BD2-D1F0-492D-829B-A664C910F48E}" srcOrd="0" destOrd="0" presId="urn:microsoft.com/office/officeart/2005/8/layout/process4"/>
    <dgm:cxn modelId="{BF2CD9AD-6C46-4FB7-AA78-80ECB1F7AA5C}" type="presParOf" srcId="{DF795929-1DCC-43A2-B34E-5242DFC2FD6D}" destId="{CC41B01D-7444-4D17-8E18-11E557D6D859}" srcOrd="1" destOrd="0" presId="urn:microsoft.com/office/officeart/2005/8/layout/process4"/>
    <dgm:cxn modelId="{8FDA4DAA-3DAC-4AB2-BC30-9D81503429B2}" type="presParOf" srcId="{DF795929-1DCC-43A2-B34E-5242DFC2FD6D}" destId="{7533D89B-D02B-4E57-AEC4-DB73B107D45D}" srcOrd="2" destOrd="0" presId="urn:microsoft.com/office/officeart/2005/8/layout/process4"/>
    <dgm:cxn modelId="{AAD0831F-7D25-4D52-857D-4EF2A708B4CE}" type="presParOf" srcId="{7533D89B-D02B-4E57-AEC4-DB73B107D45D}" destId="{4B3ABA25-A8B7-40E6-895E-0B8423E2D360}" srcOrd="0" destOrd="0" presId="urn:microsoft.com/office/officeart/2005/8/layout/process4"/>
    <dgm:cxn modelId="{11F63BB2-7ED0-4FFC-94C9-120DDFD5D9D9}" type="presParOf" srcId="{7533D89B-D02B-4E57-AEC4-DB73B107D45D}" destId="{7FB2F699-0D8F-4A47-8EEF-05944F44236C}" srcOrd="1" destOrd="0" presId="urn:microsoft.com/office/officeart/2005/8/layout/process4"/>
    <dgm:cxn modelId="{0DCF127E-DC7C-49F3-AC08-373137031DA5}" type="presParOf" srcId="{19438C90-7DF7-444E-B64B-96D33EC7330D}" destId="{BC77D2BE-B4AC-4F97-8B63-24B51293C66A}" srcOrd="1" destOrd="0" presId="urn:microsoft.com/office/officeart/2005/8/layout/process4"/>
    <dgm:cxn modelId="{D024CBCE-34B2-4DD7-9553-40E0044E48C0}" type="presParOf" srcId="{19438C90-7DF7-444E-B64B-96D33EC7330D}" destId="{5D4E24F5-687B-4F89-8051-0DF281CD3FD0}" srcOrd="2" destOrd="0" presId="urn:microsoft.com/office/officeart/2005/8/layout/process4"/>
    <dgm:cxn modelId="{CC72447B-A1DE-43CA-B2CF-56F20095C5A8}" type="presParOf" srcId="{5D4E24F5-687B-4F89-8051-0DF281CD3FD0}" destId="{F0A10D21-5FFC-445E-8FE2-07B2CE6682FD}" srcOrd="0" destOrd="0" presId="urn:microsoft.com/office/officeart/2005/8/layout/process4"/>
    <dgm:cxn modelId="{E23D0FC1-32FA-4ADB-A6E1-BC733E435CED}" type="presParOf" srcId="{5D4E24F5-687B-4F89-8051-0DF281CD3FD0}" destId="{8F338887-E8D6-4474-8481-450F43C53A82}" srcOrd="1" destOrd="0" presId="urn:microsoft.com/office/officeart/2005/8/layout/process4"/>
    <dgm:cxn modelId="{76C24375-F8D9-4107-A8F9-9444A2A6654E}" type="presParOf" srcId="{5D4E24F5-687B-4F89-8051-0DF281CD3FD0}" destId="{98306370-AE23-46A1-9782-2D532B21B4C2}" srcOrd="2" destOrd="0" presId="urn:microsoft.com/office/officeart/2005/8/layout/process4"/>
    <dgm:cxn modelId="{E86B8E48-1C6E-4385-A66B-210D2A707023}" type="presParOf" srcId="{98306370-AE23-46A1-9782-2D532B21B4C2}" destId="{8C41B82C-B8C9-4899-9967-BD07627DB9BC}" srcOrd="0" destOrd="0" presId="urn:microsoft.com/office/officeart/2005/8/layout/process4"/>
    <dgm:cxn modelId="{AD166E79-545B-4DE3-9B33-334387F8268D}" type="presParOf" srcId="{98306370-AE23-46A1-9782-2D532B21B4C2}" destId="{949268A8-7B93-4F4D-91B3-310C0418F7A2}" srcOrd="1" destOrd="0" presId="urn:microsoft.com/office/officeart/2005/8/layout/process4"/>
    <dgm:cxn modelId="{E2DE2D4C-D7B3-4F8C-B19F-052E3B9F913F}" type="presParOf" srcId="{98306370-AE23-46A1-9782-2D532B21B4C2}" destId="{F4F6F46C-ED70-4D4B-8EFB-5A154A5863BA}" srcOrd="2" destOrd="0" presId="urn:microsoft.com/office/officeart/2005/8/layout/process4"/>
    <dgm:cxn modelId="{F7D1CCAA-52CB-424E-BBF3-31CD5D1D52BE}" type="presParOf" srcId="{19438C90-7DF7-444E-B64B-96D33EC7330D}" destId="{439DD53E-B502-49E6-89A7-288830BDF8F6}" srcOrd="3" destOrd="0" presId="urn:microsoft.com/office/officeart/2005/8/layout/process4"/>
    <dgm:cxn modelId="{0603F324-DBF5-4BFB-8A08-77A39531C262}" type="presParOf" srcId="{19438C90-7DF7-444E-B64B-96D33EC7330D}" destId="{F39C2542-BE42-4F62-919D-5377813BDCEE}" srcOrd="4" destOrd="0" presId="urn:microsoft.com/office/officeart/2005/8/layout/process4"/>
    <dgm:cxn modelId="{A62616BF-9C9E-4575-9179-1025C1E5BE59}" type="presParOf" srcId="{F39C2542-BE42-4F62-919D-5377813BDCEE}" destId="{EBF02DA8-5714-412B-8FA5-A815A45662EF}" srcOrd="0" destOrd="0" presId="urn:microsoft.com/office/officeart/2005/8/layout/process4"/>
    <dgm:cxn modelId="{7FE3E7E3-F74B-49AD-951C-F7E60D07F819}" type="presParOf" srcId="{F39C2542-BE42-4F62-919D-5377813BDCEE}" destId="{500169FA-D451-4075-974D-4E3E96A8F41E}" srcOrd="1" destOrd="0" presId="urn:microsoft.com/office/officeart/2005/8/layout/process4"/>
    <dgm:cxn modelId="{F0766A0D-3CC9-4F1E-9EFB-15D5B79A0E03}" type="presParOf" srcId="{F39C2542-BE42-4F62-919D-5377813BDCEE}" destId="{1A121ADF-DF44-42C5-947A-5E3DDCBD95BF}" srcOrd="2" destOrd="0" presId="urn:microsoft.com/office/officeart/2005/8/layout/process4"/>
    <dgm:cxn modelId="{EF7FC9F0-3242-4861-A39F-FB9A5CE276C8}" type="presParOf" srcId="{1A121ADF-DF44-42C5-947A-5E3DDCBD95BF}" destId="{168BA256-47FC-49A5-B262-E9FC957C8A4E}" srcOrd="0" destOrd="0" presId="urn:microsoft.com/office/officeart/2005/8/layout/process4"/>
    <dgm:cxn modelId="{2FDACA92-C32F-488C-A732-AB1E4BE8419C}" type="presParOf" srcId="{1A121ADF-DF44-42C5-947A-5E3DDCBD95BF}" destId="{C00E2560-3F6C-494B-9E08-3925A696002B}" srcOrd="1" destOrd="0" presId="urn:microsoft.com/office/officeart/2005/8/layout/process4"/>
    <dgm:cxn modelId="{315411F5-CE63-428F-BFD2-4645F5E768B0}" type="presParOf" srcId="{1A121ADF-DF44-42C5-947A-5E3DDCBD95BF}" destId="{3E32E413-4703-4C02-B38F-CC7FFCA16643}" srcOrd="2"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DF5FD7D-DEBB-44F0-96D8-50479047B48F}" type="doc">
      <dgm:prSet loTypeId="urn:microsoft.com/office/officeart/2005/8/layout/hProcess9" loCatId="process" qsTypeId="urn:microsoft.com/office/officeart/2005/8/quickstyle/3d5" qsCatId="3D" csTypeId="urn:microsoft.com/office/officeart/2005/8/colors/accent1_2" csCatId="accent1" phldr="1"/>
      <dgm:spPr/>
    </dgm:pt>
    <dgm:pt modelId="{86C2292E-AD84-44DE-B959-4B2CB72AD1B2}">
      <dgm:prSet phldrT="[Text]" custT="1"/>
      <dgm:spPr/>
      <dgm:t>
        <a:bodyPr/>
        <a:lstStyle/>
        <a:p>
          <a:r>
            <a:rPr kumimoji="1" lang="en-GB" sz="2000" dirty="0" smtClean="0"/>
            <a:t>step </a:t>
          </a:r>
          <a:r>
            <a:rPr kumimoji="1" lang="en-US" sz="2000" dirty="0" smtClean="0"/>
            <a:t>1 [Initialization]</a:t>
          </a:r>
        </a:p>
        <a:p>
          <a:r>
            <a:rPr kumimoji="1" lang="en-US" sz="2000" dirty="0" smtClean="0"/>
            <a:t>L</a:t>
          </a:r>
          <a:r>
            <a:rPr kumimoji="1" lang="en-US" sz="2000" baseline="-25000" dirty="0" smtClean="0"/>
            <a:t>0</a:t>
          </a:r>
          <a:r>
            <a:rPr kumimoji="1" lang="en-US" sz="2000" dirty="0" smtClean="0"/>
            <a:t>(n) = </a:t>
          </a:r>
          <a:r>
            <a:rPr kumimoji="1" lang="en-US" sz="2000" dirty="0" smtClean="0">
              <a:sym typeface="Symbol" pitchFamily="32" charset="2"/>
            </a:rPr>
            <a:t></a:t>
          </a:r>
          <a:r>
            <a:rPr kumimoji="1" lang="en-US" sz="2000" dirty="0" smtClean="0"/>
            <a:t>, for all n </a:t>
          </a:r>
          <a:r>
            <a:rPr kumimoji="1" lang="en-US" sz="2000" dirty="0" smtClean="0">
              <a:sym typeface="Symbol" pitchFamily="32" charset="2"/>
            </a:rPr>
            <a:t></a:t>
          </a:r>
          <a:r>
            <a:rPr kumimoji="1" lang="en-US" sz="2000" dirty="0" smtClean="0"/>
            <a:t> s</a:t>
          </a:r>
        </a:p>
        <a:p>
          <a:r>
            <a:rPr kumimoji="1" lang="en-US" sz="2000" dirty="0" smtClean="0"/>
            <a:t>L</a:t>
          </a:r>
          <a:r>
            <a:rPr kumimoji="1" lang="en-US" sz="2000" baseline="-25000" dirty="0" smtClean="0"/>
            <a:t>h</a:t>
          </a:r>
          <a:r>
            <a:rPr kumimoji="1" lang="en-US" sz="2000" dirty="0" smtClean="0"/>
            <a:t>(s) = 0, for all h</a:t>
          </a:r>
          <a:endParaRPr lang="en-US" sz="2000" dirty="0"/>
        </a:p>
      </dgm:t>
    </dgm:pt>
    <dgm:pt modelId="{EDD30559-91FD-436B-9998-583294EDB1FA}" type="parTrans" cxnId="{890190BA-272C-4D76-AB39-8C6B5222A862}">
      <dgm:prSet/>
      <dgm:spPr/>
      <dgm:t>
        <a:bodyPr/>
        <a:lstStyle/>
        <a:p>
          <a:endParaRPr lang="en-US"/>
        </a:p>
      </dgm:t>
    </dgm:pt>
    <dgm:pt modelId="{F93FAF9F-A0DE-405F-8143-586F0DA3B4C6}" type="sibTrans" cxnId="{890190BA-272C-4D76-AB39-8C6B5222A862}">
      <dgm:prSet/>
      <dgm:spPr/>
      <dgm:t>
        <a:bodyPr/>
        <a:lstStyle/>
        <a:p>
          <a:endParaRPr lang="en-US"/>
        </a:p>
      </dgm:t>
    </dgm:pt>
    <dgm:pt modelId="{9578F507-54FB-4C60-9EE2-856372871551}">
      <dgm:prSet phldrT="[Text]" custT="1"/>
      <dgm:spPr/>
      <dgm:t>
        <a:bodyPr/>
        <a:lstStyle/>
        <a:p>
          <a:r>
            <a:rPr kumimoji="1" lang="en-GB" sz="2000" dirty="0" smtClean="0"/>
            <a:t>step </a:t>
          </a:r>
          <a:r>
            <a:rPr kumimoji="1" lang="en-US" sz="2000" dirty="0" smtClean="0"/>
            <a:t>2 [Update] </a:t>
          </a:r>
        </a:p>
        <a:p>
          <a:r>
            <a:rPr kumimoji="1" lang="en-US" sz="2000" dirty="0" smtClean="0"/>
            <a:t>for each successive h </a:t>
          </a:r>
          <a:r>
            <a:rPr kumimoji="1" lang="en-US" sz="2000" dirty="0" smtClean="0">
              <a:sym typeface="Symbol" pitchFamily="32" charset="2"/>
            </a:rPr>
            <a:t></a:t>
          </a:r>
          <a:r>
            <a:rPr kumimoji="1" lang="en-US" sz="2000" dirty="0" smtClean="0"/>
            <a:t> 0</a:t>
          </a:r>
        </a:p>
        <a:p>
          <a:r>
            <a:rPr kumimoji="1" lang="en-US" sz="2000" dirty="0" smtClean="0"/>
            <a:t>for each n ≠ s, compute: </a:t>
          </a:r>
          <a:r>
            <a:rPr kumimoji="1" lang="en-GB" sz="2000" i="1" dirty="0" smtClean="0"/>
            <a:t>L</a:t>
          </a:r>
          <a:r>
            <a:rPr kumimoji="1" lang="en-GB" sz="2000" i="1" baseline="-25000" dirty="0" smtClean="0"/>
            <a:t>h+1</a:t>
          </a:r>
          <a:r>
            <a:rPr kumimoji="1" lang="en-GB" sz="2000" dirty="0" smtClean="0"/>
            <a:t>(</a:t>
          </a:r>
          <a:r>
            <a:rPr kumimoji="1" lang="en-GB" sz="2000" i="1" dirty="0" smtClean="0"/>
            <a:t>n</a:t>
          </a:r>
          <a:r>
            <a:rPr kumimoji="1" lang="en-GB" sz="2000" dirty="0" smtClean="0"/>
            <a:t>)=</a:t>
          </a:r>
          <a:r>
            <a:rPr kumimoji="1" lang="en-GB" sz="2000" baseline="30000" dirty="0" smtClean="0"/>
            <a:t>min</a:t>
          </a:r>
          <a:r>
            <a:rPr kumimoji="1" lang="en-GB" sz="2000" i="1" baseline="-25000" dirty="0" smtClean="0"/>
            <a:t>j</a:t>
          </a:r>
          <a:r>
            <a:rPr kumimoji="1" lang="en-GB" sz="2000" dirty="0" smtClean="0"/>
            <a:t>[</a:t>
          </a:r>
          <a:r>
            <a:rPr kumimoji="1" lang="en-GB" sz="2000" i="1" dirty="0" smtClean="0"/>
            <a:t>L</a:t>
          </a:r>
          <a:r>
            <a:rPr kumimoji="1" lang="en-GB" sz="2000" i="1" baseline="-25000" dirty="0" smtClean="0"/>
            <a:t>h</a:t>
          </a:r>
          <a:r>
            <a:rPr kumimoji="1" lang="en-GB" sz="2000" dirty="0" smtClean="0"/>
            <a:t>(</a:t>
          </a:r>
          <a:r>
            <a:rPr kumimoji="1" lang="en-GB" sz="2000" i="1" dirty="0" smtClean="0"/>
            <a:t>j</a:t>
          </a:r>
          <a:r>
            <a:rPr kumimoji="1" lang="en-GB" sz="2000" dirty="0" smtClean="0"/>
            <a:t>)+</a:t>
          </a:r>
          <a:r>
            <a:rPr kumimoji="1" lang="en-GB" sz="2000" i="1" dirty="0" smtClean="0"/>
            <a:t>w</a:t>
          </a:r>
          <a:r>
            <a:rPr kumimoji="1" lang="en-GB" sz="2000" dirty="0" smtClean="0"/>
            <a:t>(</a:t>
          </a:r>
          <a:r>
            <a:rPr kumimoji="1" lang="en-GB" sz="2000" i="1" dirty="0" smtClean="0"/>
            <a:t>j,n</a:t>
          </a:r>
          <a:r>
            <a:rPr kumimoji="1" lang="en-GB" sz="2000" dirty="0" smtClean="0"/>
            <a:t>)]</a:t>
          </a:r>
        </a:p>
        <a:p>
          <a:r>
            <a:rPr kumimoji="1" lang="en-US" sz="2000" dirty="0" smtClean="0"/>
            <a:t>connect n with predecessor node j that gives min</a:t>
          </a:r>
          <a:endParaRPr kumimoji="1" lang="en-GB" sz="2000" dirty="0" smtClean="0"/>
        </a:p>
        <a:p>
          <a:r>
            <a:rPr kumimoji="1" lang="en-GB" sz="2000" dirty="0" smtClean="0"/>
            <a:t>eliminate</a:t>
          </a:r>
          <a:r>
            <a:rPr kumimoji="1" lang="en-US" sz="2000" dirty="0" smtClean="0"/>
            <a:t> any connection of n with different predecessor node formed during an earlier iteration</a:t>
          </a:r>
          <a:endParaRPr kumimoji="1" lang="en-GB" sz="2000" dirty="0" smtClean="0"/>
        </a:p>
        <a:p>
          <a:r>
            <a:rPr kumimoji="1" lang="en-GB" sz="2000" dirty="0" smtClean="0"/>
            <a:t>path</a:t>
          </a:r>
          <a:r>
            <a:rPr kumimoji="1" lang="en-US" sz="2000" dirty="0" smtClean="0"/>
            <a:t> from s to n terminates with link from j to n</a:t>
          </a:r>
        </a:p>
      </dgm:t>
    </dgm:pt>
    <dgm:pt modelId="{91C3DC50-34BB-47FD-90AC-1998440E6203}" type="parTrans" cxnId="{9650F71E-60F3-40CD-AA50-517C05363617}">
      <dgm:prSet/>
      <dgm:spPr/>
      <dgm:t>
        <a:bodyPr/>
        <a:lstStyle/>
        <a:p>
          <a:endParaRPr lang="en-US"/>
        </a:p>
      </dgm:t>
    </dgm:pt>
    <dgm:pt modelId="{40FAF064-945B-483C-BB00-66F0FB973289}" type="sibTrans" cxnId="{9650F71E-60F3-40CD-AA50-517C05363617}">
      <dgm:prSet/>
      <dgm:spPr/>
      <dgm:t>
        <a:bodyPr/>
        <a:lstStyle/>
        <a:p>
          <a:endParaRPr lang="en-US"/>
        </a:p>
      </dgm:t>
    </dgm:pt>
    <dgm:pt modelId="{609F9965-C80F-4C82-B1E9-BD82BB8D41E0}" type="pres">
      <dgm:prSet presAssocID="{FDF5FD7D-DEBB-44F0-96D8-50479047B48F}" presName="CompostProcess" presStyleCnt="0">
        <dgm:presLayoutVars>
          <dgm:dir/>
          <dgm:resizeHandles val="exact"/>
        </dgm:presLayoutVars>
      </dgm:prSet>
      <dgm:spPr/>
    </dgm:pt>
    <dgm:pt modelId="{0F109ED0-6E9C-4C8D-93EF-35CD2223D73F}" type="pres">
      <dgm:prSet presAssocID="{FDF5FD7D-DEBB-44F0-96D8-50479047B48F}" presName="arrow" presStyleLbl="bgShp" presStyleIdx="0" presStyleCnt="1"/>
      <dgm:spPr/>
    </dgm:pt>
    <dgm:pt modelId="{AC1F2976-06EB-4333-BE71-7F6BDA0F979C}" type="pres">
      <dgm:prSet presAssocID="{FDF5FD7D-DEBB-44F0-96D8-50479047B48F}" presName="linearProcess" presStyleCnt="0"/>
      <dgm:spPr/>
    </dgm:pt>
    <dgm:pt modelId="{8A5CB7D8-F29F-4119-9F49-088564F0512C}" type="pres">
      <dgm:prSet presAssocID="{86C2292E-AD84-44DE-B959-4B2CB72AD1B2}" presName="textNode" presStyleLbl="node1" presStyleIdx="0" presStyleCnt="2">
        <dgm:presLayoutVars>
          <dgm:bulletEnabled val="1"/>
        </dgm:presLayoutVars>
      </dgm:prSet>
      <dgm:spPr/>
      <dgm:t>
        <a:bodyPr/>
        <a:lstStyle/>
        <a:p>
          <a:endParaRPr lang="en-US"/>
        </a:p>
      </dgm:t>
    </dgm:pt>
    <dgm:pt modelId="{079DB8D5-3CAC-4285-BD6F-1C44576A2E66}" type="pres">
      <dgm:prSet presAssocID="{F93FAF9F-A0DE-405F-8143-586F0DA3B4C6}" presName="sibTrans" presStyleCnt="0"/>
      <dgm:spPr/>
    </dgm:pt>
    <dgm:pt modelId="{6CE603BA-F3A1-40D2-B830-8B858DEC2CB4}" type="pres">
      <dgm:prSet presAssocID="{9578F507-54FB-4C60-9EE2-856372871551}" presName="textNode" presStyleLbl="node1" presStyleIdx="1" presStyleCnt="2" custScaleY="201456">
        <dgm:presLayoutVars>
          <dgm:bulletEnabled val="1"/>
        </dgm:presLayoutVars>
      </dgm:prSet>
      <dgm:spPr/>
      <dgm:t>
        <a:bodyPr/>
        <a:lstStyle/>
        <a:p>
          <a:endParaRPr lang="en-US"/>
        </a:p>
      </dgm:t>
    </dgm:pt>
  </dgm:ptLst>
  <dgm:cxnLst>
    <dgm:cxn modelId="{CF313C87-9C5D-4A89-A0AA-7EFD2E5B9740}" type="presOf" srcId="{FDF5FD7D-DEBB-44F0-96D8-50479047B48F}" destId="{609F9965-C80F-4C82-B1E9-BD82BB8D41E0}" srcOrd="0" destOrd="0" presId="urn:microsoft.com/office/officeart/2005/8/layout/hProcess9"/>
    <dgm:cxn modelId="{890190BA-272C-4D76-AB39-8C6B5222A862}" srcId="{FDF5FD7D-DEBB-44F0-96D8-50479047B48F}" destId="{86C2292E-AD84-44DE-B959-4B2CB72AD1B2}" srcOrd="0" destOrd="0" parTransId="{EDD30559-91FD-436B-9998-583294EDB1FA}" sibTransId="{F93FAF9F-A0DE-405F-8143-586F0DA3B4C6}"/>
    <dgm:cxn modelId="{9650F71E-60F3-40CD-AA50-517C05363617}" srcId="{FDF5FD7D-DEBB-44F0-96D8-50479047B48F}" destId="{9578F507-54FB-4C60-9EE2-856372871551}" srcOrd="1" destOrd="0" parTransId="{91C3DC50-34BB-47FD-90AC-1998440E6203}" sibTransId="{40FAF064-945B-483C-BB00-66F0FB973289}"/>
    <dgm:cxn modelId="{4C0639BB-E5D9-480D-B38C-949EBCC96227}" type="presOf" srcId="{9578F507-54FB-4C60-9EE2-856372871551}" destId="{6CE603BA-F3A1-40D2-B830-8B858DEC2CB4}" srcOrd="0" destOrd="0" presId="urn:microsoft.com/office/officeart/2005/8/layout/hProcess9"/>
    <dgm:cxn modelId="{EB81D8FC-8FE2-4E8E-828C-02BECA8A7270}" type="presOf" srcId="{86C2292E-AD84-44DE-B959-4B2CB72AD1B2}" destId="{8A5CB7D8-F29F-4119-9F49-088564F0512C}" srcOrd="0" destOrd="0" presId="urn:microsoft.com/office/officeart/2005/8/layout/hProcess9"/>
    <dgm:cxn modelId="{B03BBC03-8B5F-4BC1-AC06-99AA40B30C3A}" type="presParOf" srcId="{609F9965-C80F-4C82-B1E9-BD82BB8D41E0}" destId="{0F109ED0-6E9C-4C8D-93EF-35CD2223D73F}" srcOrd="0" destOrd="0" presId="urn:microsoft.com/office/officeart/2005/8/layout/hProcess9"/>
    <dgm:cxn modelId="{B342197F-9BE6-4680-8DA8-6D08F66BCC69}" type="presParOf" srcId="{609F9965-C80F-4C82-B1E9-BD82BB8D41E0}" destId="{AC1F2976-06EB-4333-BE71-7F6BDA0F979C}" srcOrd="1" destOrd="0" presId="urn:microsoft.com/office/officeart/2005/8/layout/hProcess9"/>
    <dgm:cxn modelId="{55825758-F0AE-4C99-AB62-4F377D6CF462}" type="presParOf" srcId="{AC1F2976-06EB-4333-BE71-7F6BDA0F979C}" destId="{8A5CB7D8-F29F-4119-9F49-088564F0512C}" srcOrd="0" destOrd="0" presId="urn:microsoft.com/office/officeart/2005/8/layout/hProcess9"/>
    <dgm:cxn modelId="{EBAA910E-D640-4295-B1BD-822170731511}" type="presParOf" srcId="{AC1F2976-06EB-4333-BE71-7F6BDA0F979C}" destId="{079DB8D5-3CAC-4285-BD6F-1C44576A2E66}" srcOrd="1" destOrd="0" presId="urn:microsoft.com/office/officeart/2005/8/layout/hProcess9"/>
    <dgm:cxn modelId="{7915A48C-0881-481D-9212-66E93513CCE8}" type="presParOf" srcId="{AC1F2976-06EB-4333-BE71-7F6BDA0F979C}" destId="{6CE603BA-F3A1-40D2-B830-8B858DEC2CB4}" srcOrd="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0F23A7C-1106-F849-806B-5DD7C95DB3B1}" type="doc">
      <dgm:prSet loTypeId="urn:microsoft.com/office/officeart/2005/8/layout/process5" loCatId="process" qsTypeId="urn:microsoft.com/office/officeart/2005/8/quickstyle/simple4" qsCatId="simple" csTypeId="urn:microsoft.com/office/officeart/2005/8/colors/accent1_2" csCatId="accent1" phldr="1"/>
      <dgm:spPr/>
      <dgm:t>
        <a:bodyPr/>
        <a:lstStyle/>
        <a:p>
          <a:endParaRPr lang="en-US"/>
        </a:p>
      </dgm:t>
    </dgm:pt>
    <dgm:pt modelId="{A531CC90-A5E2-CF42-814E-C17B082F2722}">
      <dgm:prSet custT="1"/>
      <dgm:spPr/>
      <dgm:t>
        <a:bodyPr/>
        <a:lstStyle/>
        <a:p>
          <a:pPr rtl="0"/>
          <a:r>
            <a:rPr kumimoji="1" lang="en-US" sz="2000" b="1" i="0" dirty="0" smtClean="0">
              <a:solidFill>
                <a:schemeClr val="bg1"/>
              </a:solidFill>
            </a:rPr>
            <a:t>dependent on </a:t>
          </a:r>
          <a:endParaRPr lang="en-US" sz="2000" b="1" i="0" dirty="0">
            <a:solidFill>
              <a:schemeClr val="bg1"/>
            </a:solidFill>
          </a:endParaRPr>
        </a:p>
      </dgm:t>
    </dgm:pt>
    <dgm:pt modelId="{D234DB30-54F0-5F4A-81F7-FFB29C858AE5}" type="parTrans" cxnId="{201CB328-77B1-6E44-9161-F7A535901756}">
      <dgm:prSet/>
      <dgm:spPr/>
      <dgm:t>
        <a:bodyPr/>
        <a:lstStyle/>
        <a:p>
          <a:endParaRPr lang="en-US"/>
        </a:p>
      </dgm:t>
    </dgm:pt>
    <dgm:pt modelId="{7B70E3E9-869F-7C4F-9771-D927E1A1F394}" type="sibTrans" cxnId="{201CB328-77B1-6E44-9161-F7A535901756}">
      <dgm:prSet/>
      <dgm:spPr/>
      <dgm:t>
        <a:bodyPr/>
        <a:lstStyle/>
        <a:p>
          <a:endParaRPr lang="en-US" dirty="0"/>
        </a:p>
      </dgm:t>
    </dgm:pt>
    <dgm:pt modelId="{5F3E4878-924C-F149-BB03-255FE661199A}">
      <dgm:prSet custT="1"/>
      <dgm:spPr/>
      <dgm:t>
        <a:bodyPr/>
        <a:lstStyle/>
        <a:p>
          <a:pPr rtl="0"/>
          <a:r>
            <a:rPr kumimoji="1" lang="en-US" sz="2000" b="1" i="0" dirty="0" smtClean="0">
              <a:solidFill>
                <a:schemeClr val="bg1"/>
              </a:solidFill>
            </a:rPr>
            <a:t>processing time of algorithms</a:t>
          </a:r>
          <a:endParaRPr lang="en-US" sz="2000" b="1" i="0" dirty="0">
            <a:solidFill>
              <a:schemeClr val="bg1"/>
            </a:solidFill>
          </a:endParaRPr>
        </a:p>
      </dgm:t>
    </dgm:pt>
    <dgm:pt modelId="{3CB7F4AD-EE22-D74A-BDD3-4D790CCB0253}" type="parTrans" cxnId="{827B9A07-68AF-394E-9638-8544CC036043}">
      <dgm:prSet/>
      <dgm:spPr/>
      <dgm:t>
        <a:bodyPr/>
        <a:lstStyle/>
        <a:p>
          <a:endParaRPr lang="en-US"/>
        </a:p>
      </dgm:t>
    </dgm:pt>
    <dgm:pt modelId="{12B01DAD-F736-5644-B83A-895B85E147B4}" type="sibTrans" cxnId="{827B9A07-68AF-394E-9638-8544CC036043}">
      <dgm:prSet/>
      <dgm:spPr/>
      <dgm:t>
        <a:bodyPr/>
        <a:lstStyle/>
        <a:p>
          <a:endParaRPr lang="en-US"/>
        </a:p>
      </dgm:t>
    </dgm:pt>
    <dgm:pt modelId="{48032ACD-973B-274C-A6FC-2BDAB6BEF0A4}">
      <dgm:prSet custT="1"/>
      <dgm:spPr/>
      <dgm:t>
        <a:bodyPr/>
        <a:lstStyle/>
        <a:p>
          <a:pPr rtl="0"/>
          <a:r>
            <a:rPr kumimoji="1" lang="en-US" sz="2000" b="1" i="0" dirty="0" smtClean="0">
              <a:solidFill>
                <a:schemeClr val="bg1"/>
              </a:solidFill>
            </a:rPr>
            <a:t>amount of information required from other nodes</a:t>
          </a:r>
          <a:endParaRPr lang="en-US" sz="2000" b="1" i="0" dirty="0">
            <a:solidFill>
              <a:schemeClr val="bg1"/>
            </a:solidFill>
          </a:endParaRPr>
        </a:p>
      </dgm:t>
    </dgm:pt>
    <dgm:pt modelId="{F9F55E92-FA2D-114E-85C0-8E6D391DF0BE}" type="parTrans" cxnId="{B251EAA5-BA95-504C-9009-A01A7113100B}">
      <dgm:prSet/>
      <dgm:spPr/>
      <dgm:t>
        <a:bodyPr/>
        <a:lstStyle/>
        <a:p>
          <a:endParaRPr lang="en-US"/>
        </a:p>
      </dgm:t>
    </dgm:pt>
    <dgm:pt modelId="{E59FE3B8-34AE-E44C-BCF8-A8D0B2402A5B}" type="sibTrans" cxnId="{B251EAA5-BA95-504C-9009-A01A7113100B}">
      <dgm:prSet/>
      <dgm:spPr/>
      <dgm:t>
        <a:bodyPr/>
        <a:lstStyle/>
        <a:p>
          <a:endParaRPr lang="en-US"/>
        </a:p>
      </dgm:t>
    </dgm:pt>
    <dgm:pt modelId="{C03E367E-5ECA-6549-9289-47C551903BDD}">
      <dgm:prSet custT="1"/>
      <dgm:spPr/>
      <dgm:t>
        <a:bodyPr/>
        <a:lstStyle/>
        <a:p>
          <a:pPr rtl="0"/>
          <a:r>
            <a:rPr kumimoji="1" lang="en-US" sz="2000" b="1" i="0" dirty="0" smtClean="0">
              <a:solidFill>
                <a:schemeClr val="bg1"/>
              </a:solidFill>
            </a:rPr>
            <a:t>implementation specific</a:t>
          </a:r>
          <a:endParaRPr lang="en-US" sz="2000" b="1" i="0" dirty="0">
            <a:solidFill>
              <a:schemeClr val="bg1"/>
            </a:solidFill>
          </a:endParaRPr>
        </a:p>
      </dgm:t>
    </dgm:pt>
    <dgm:pt modelId="{150452B6-F741-F144-A3D3-79F962998E52}" type="parTrans" cxnId="{B7D4EE4B-896B-124A-AE65-582885BE8B52}">
      <dgm:prSet/>
      <dgm:spPr/>
      <dgm:t>
        <a:bodyPr/>
        <a:lstStyle/>
        <a:p>
          <a:endParaRPr lang="en-US"/>
        </a:p>
      </dgm:t>
    </dgm:pt>
    <dgm:pt modelId="{168393F5-D3A8-6A49-970D-A6E020A06187}" type="sibTrans" cxnId="{B7D4EE4B-896B-124A-AE65-582885BE8B52}">
      <dgm:prSet/>
      <dgm:spPr/>
      <dgm:t>
        <a:bodyPr/>
        <a:lstStyle/>
        <a:p>
          <a:endParaRPr lang="en-US" dirty="0"/>
        </a:p>
      </dgm:t>
    </dgm:pt>
    <dgm:pt modelId="{DD490AB2-DC95-1D48-97C7-A731923EBA16}">
      <dgm:prSet custT="1"/>
      <dgm:spPr/>
      <dgm:t>
        <a:bodyPr/>
        <a:lstStyle/>
        <a:p>
          <a:pPr rtl="0"/>
          <a:r>
            <a:rPr kumimoji="1" lang="en-US" sz="2000" b="1" i="0" dirty="0" smtClean="0">
              <a:solidFill>
                <a:schemeClr val="bg1"/>
              </a:solidFill>
            </a:rPr>
            <a:t>both converge under static topology and costs</a:t>
          </a:r>
          <a:endParaRPr lang="en-US" sz="2000" b="1" i="0" dirty="0">
            <a:solidFill>
              <a:schemeClr val="bg1"/>
            </a:solidFill>
          </a:endParaRPr>
        </a:p>
      </dgm:t>
    </dgm:pt>
    <dgm:pt modelId="{95D8A388-2F86-C54C-AC9E-FF68523DB5D6}" type="parTrans" cxnId="{52EC364C-0ED9-6E47-99C0-5FA1A8FCE892}">
      <dgm:prSet/>
      <dgm:spPr/>
      <dgm:t>
        <a:bodyPr/>
        <a:lstStyle/>
        <a:p>
          <a:endParaRPr lang="en-US"/>
        </a:p>
      </dgm:t>
    </dgm:pt>
    <dgm:pt modelId="{B36BD101-65F3-E746-95BC-5BACF2B30E80}" type="sibTrans" cxnId="{52EC364C-0ED9-6E47-99C0-5FA1A8FCE892}">
      <dgm:prSet/>
      <dgm:spPr/>
      <dgm:t>
        <a:bodyPr/>
        <a:lstStyle/>
        <a:p>
          <a:endParaRPr lang="en-US" dirty="0"/>
        </a:p>
      </dgm:t>
    </dgm:pt>
    <dgm:pt modelId="{BD08C502-2488-F841-893E-8D3DBA1D4649}">
      <dgm:prSet custT="1"/>
      <dgm:spPr/>
      <dgm:t>
        <a:bodyPr/>
        <a:lstStyle/>
        <a:p>
          <a:pPr rtl="0"/>
          <a:r>
            <a:rPr kumimoji="1" lang="en-US" sz="2000" b="1" i="0" dirty="0" smtClean="0">
              <a:solidFill>
                <a:schemeClr val="bg1"/>
              </a:solidFill>
            </a:rPr>
            <a:t>both converge to same solution</a:t>
          </a:r>
          <a:endParaRPr lang="en-US" sz="2000" b="1" i="0" dirty="0">
            <a:solidFill>
              <a:schemeClr val="bg1"/>
            </a:solidFill>
          </a:endParaRPr>
        </a:p>
      </dgm:t>
    </dgm:pt>
    <dgm:pt modelId="{EF0021A6-B822-064A-9BE5-D678350377D5}" type="parTrans" cxnId="{E6790763-3421-3C42-AFB1-81E3C5FCDE90}">
      <dgm:prSet/>
      <dgm:spPr/>
      <dgm:t>
        <a:bodyPr/>
        <a:lstStyle/>
        <a:p>
          <a:endParaRPr lang="en-US"/>
        </a:p>
      </dgm:t>
    </dgm:pt>
    <dgm:pt modelId="{394CEDDA-355E-C440-B748-EA293A8ECDE3}" type="sibTrans" cxnId="{E6790763-3421-3C42-AFB1-81E3C5FCDE90}">
      <dgm:prSet/>
      <dgm:spPr/>
      <dgm:t>
        <a:bodyPr/>
        <a:lstStyle/>
        <a:p>
          <a:endParaRPr lang="en-US" dirty="0"/>
        </a:p>
      </dgm:t>
    </dgm:pt>
    <dgm:pt modelId="{3ADA25E2-2318-9A4A-9B90-D3B67C637B18}">
      <dgm:prSet custT="1"/>
      <dgm:spPr/>
      <dgm:t>
        <a:bodyPr/>
        <a:lstStyle/>
        <a:p>
          <a:pPr rtl="0"/>
          <a:r>
            <a:rPr kumimoji="1" lang="en-US" sz="2000" b="1" i="0" dirty="0" smtClean="0">
              <a:solidFill>
                <a:schemeClr val="bg1"/>
              </a:solidFill>
            </a:rPr>
            <a:t>if link costs change, algorithms attempt to catch up</a:t>
          </a:r>
          <a:endParaRPr lang="en-US" sz="2000" b="1" i="0" dirty="0">
            <a:solidFill>
              <a:schemeClr val="bg1"/>
            </a:solidFill>
          </a:endParaRPr>
        </a:p>
      </dgm:t>
    </dgm:pt>
    <dgm:pt modelId="{EF0F83A1-DB84-1649-91AA-BA4042471F71}" type="parTrans" cxnId="{D57A9628-28BC-1B43-995F-B7C1B76E4FF2}">
      <dgm:prSet/>
      <dgm:spPr/>
      <dgm:t>
        <a:bodyPr/>
        <a:lstStyle/>
        <a:p>
          <a:endParaRPr lang="en-US"/>
        </a:p>
      </dgm:t>
    </dgm:pt>
    <dgm:pt modelId="{D8D1BCD6-3507-F04A-B950-7BD676198392}" type="sibTrans" cxnId="{D57A9628-28BC-1B43-995F-B7C1B76E4FF2}">
      <dgm:prSet/>
      <dgm:spPr/>
      <dgm:t>
        <a:bodyPr/>
        <a:lstStyle/>
        <a:p>
          <a:endParaRPr lang="en-US" dirty="0"/>
        </a:p>
      </dgm:t>
    </dgm:pt>
    <dgm:pt modelId="{6EC76324-D627-F645-946D-53F94B8F52C8}">
      <dgm:prSet custT="1"/>
      <dgm:spPr/>
      <dgm:t>
        <a:bodyPr/>
        <a:lstStyle/>
        <a:p>
          <a:pPr rtl="0"/>
          <a:r>
            <a:rPr kumimoji="1" lang="en-GB" sz="2000" b="1" i="0" dirty="0" smtClean="0">
              <a:solidFill>
                <a:schemeClr val="bg1"/>
              </a:solidFill>
            </a:rPr>
            <a:t>if link costs depend on traffic, which depends on routes chosen, may have feedback instability</a:t>
          </a:r>
          <a:endParaRPr kumimoji="1" lang="en-US" sz="2000" b="1" i="0" dirty="0">
            <a:solidFill>
              <a:schemeClr val="bg1"/>
            </a:solidFill>
          </a:endParaRPr>
        </a:p>
      </dgm:t>
    </dgm:pt>
    <dgm:pt modelId="{5819E432-F450-C24A-91DD-25D9323862B8}" type="parTrans" cxnId="{7C501A45-35FA-324D-AE60-8CFD25437093}">
      <dgm:prSet/>
      <dgm:spPr/>
      <dgm:t>
        <a:bodyPr/>
        <a:lstStyle/>
        <a:p>
          <a:endParaRPr lang="en-US"/>
        </a:p>
      </dgm:t>
    </dgm:pt>
    <dgm:pt modelId="{24487540-8715-5245-8026-F1D2BDC40548}" type="sibTrans" cxnId="{7C501A45-35FA-324D-AE60-8CFD25437093}">
      <dgm:prSet/>
      <dgm:spPr/>
      <dgm:t>
        <a:bodyPr/>
        <a:lstStyle/>
        <a:p>
          <a:endParaRPr lang="en-US"/>
        </a:p>
      </dgm:t>
    </dgm:pt>
    <dgm:pt modelId="{C7A6A37B-6D43-4345-AA7C-BCCDF8DBFFC7}" type="pres">
      <dgm:prSet presAssocID="{30F23A7C-1106-F849-806B-5DD7C95DB3B1}" presName="diagram" presStyleCnt="0">
        <dgm:presLayoutVars>
          <dgm:dir/>
          <dgm:resizeHandles val="exact"/>
        </dgm:presLayoutVars>
      </dgm:prSet>
      <dgm:spPr/>
      <dgm:t>
        <a:bodyPr/>
        <a:lstStyle/>
        <a:p>
          <a:endParaRPr lang="en-US"/>
        </a:p>
      </dgm:t>
    </dgm:pt>
    <dgm:pt modelId="{206E7EF4-0B1B-734B-852C-02CA3AB0772E}" type="pres">
      <dgm:prSet presAssocID="{A531CC90-A5E2-CF42-814E-C17B082F2722}" presName="node" presStyleLbl="node1" presStyleIdx="0" presStyleCnt="6" custScaleX="141329" custScaleY="342315" custLinFactNeighborX="-37434" custLinFactNeighborY="6442">
        <dgm:presLayoutVars>
          <dgm:bulletEnabled val="1"/>
        </dgm:presLayoutVars>
      </dgm:prSet>
      <dgm:spPr/>
      <dgm:t>
        <a:bodyPr/>
        <a:lstStyle/>
        <a:p>
          <a:endParaRPr lang="en-US"/>
        </a:p>
      </dgm:t>
    </dgm:pt>
    <dgm:pt modelId="{BE2E7F7D-60D8-984E-8BAE-57EA230EC231}" type="pres">
      <dgm:prSet presAssocID="{7B70E3E9-869F-7C4F-9771-D927E1A1F394}" presName="sibTrans" presStyleLbl="sibTrans2D1" presStyleIdx="0" presStyleCnt="5"/>
      <dgm:spPr/>
      <dgm:t>
        <a:bodyPr/>
        <a:lstStyle/>
        <a:p>
          <a:endParaRPr lang="en-US"/>
        </a:p>
      </dgm:t>
    </dgm:pt>
    <dgm:pt modelId="{9480E7E3-8428-5B44-B183-481B2B9D30E4}" type="pres">
      <dgm:prSet presAssocID="{7B70E3E9-869F-7C4F-9771-D927E1A1F394}" presName="connectorText" presStyleLbl="sibTrans2D1" presStyleIdx="0" presStyleCnt="5"/>
      <dgm:spPr/>
      <dgm:t>
        <a:bodyPr/>
        <a:lstStyle/>
        <a:p>
          <a:endParaRPr lang="en-US"/>
        </a:p>
      </dgm:t>
    </dgm:pt>
    <dgm:pt modelId="{8EC1DD31-CA4A-1142-89F2-DC7F5BCD5D91}" type="pres">
      <dgm:prSet presAssocID="{C03E367E-5ECA-6549-9289-47C551903BDD}" presName="node" presStyleLbl="node1" presStyleIdx="1" presStyleCnt="6" custScaleX="162294" custScaleY="128099" custLinFactNeighborX="-15936" custLinFactNeighborY="-71543">
        <dgm:presLayoutVars>
          <dgm:bulletEnabled val="1"/>
        </dgm:presLayoutVars>
      </dgm:prSet>
      <dgm:spPr/>
      <dgm:t>
        <a:bodyPr/>
        <a:lstStyle/>
        <a:p>
          <a:endParaRPr lang="en-US"/>
        </a:p>
      </dgm:t>
    </dgm:pt>
    <dgm:pt modelId="{DC2E209E-9D23-5543-B8FC-95AA848F263B}" type="pres">
      <dgm:prSet presAssocID="{168393F5-D3A8-6A49-970D-A6E020A06187}" presName="sibTrans" presStyleLbl="sibTrans2D1" presStyleIdx="1" presStyleCnt="5"/>
      <dgm:spPr/>
      <dgm:t>
        <a:bodyPr/>
        <a:lstStyle/>
        <a:p>
          <a:endParaRPr lang="en-US"/>
        </a:p>
      </dgm:t>
    </dgm:pt>
    <dgm:pt modelId="{2AE9E7F3-7FB8-0B45-A8B4-D72F07AEEB9D}" type="pres">
      <dgm:prSet presAssocID="{168393F5-D3A8-6A49-970D-A6E020A06187}" presName="connectorText" presStyleLbl="sibTrans2D1" presStyleIdx="1" presStyleCnt="5"/>
      <dgm:spPr/>
      <dgm:t>
        <a:bodyPr/>
        <a:lstStyle/>
        <a:p>
          <a:endParaRPr lang="en-US"/>
        </a:p>
      </dgm:t>
    </dgm:pt>
    <dgm:pt modelId="{F383F993-67EB-D849-9AA4-0DAD431C4720}" type="pres">
      <dgm:prSet presAssocID="{DD490AB2-DC95-1D48-97C7-A731923EBA16}" presName="node" presStyleLbl="node1" presStyleIdx="2" presStyleCnt="6" custScaleX="167965" custScaleY="158390" custLinFactNeighborX="3050" custLinFactNeighborY="-38523">
        <dgm:presLayoutVars>
          <dgm:bulletEnabled val="1"/>
        </dgm:presLayoutVars>
      </dgm:prSet>
      <dgm:spPr/>
      <dgm:t>
        <a:bodyPr/>
        <a:lstStyle/>
        <a:p>
          <a:endParaRPr lang="en-US"/>
        </a:p>
      </dgm:t>
    </dgm:pt>
    <dgm:pt modelId="{BF5954BA-988C-704B-98DB-1EE198D4418C}" type="pres">
      <dgm:prSet presAssocID="{B36BD101-65F3-E746-95BC-5BACF2B30E80}" presName="sibTrans" presStyleLbl="sibTrans2D1" presStyleIdx="2" presStyleCnt="5"/>
      <dgm:spPr/>
      <dgm:t>
        <a:bodyPr/>
        <a:lstStyle/>
        <a:p>
          <a:endParaRPr lang="en-US"/>
        </a:p>
      </dgm:t>
    </dgm:pt>
    <dgm:pt modelId="{B70299AF-95E5-C844-AE03-95FA9FBEE006}" type="pres">
      <dgm:prSet presAssocID="{B36BD101-65F3-E746-95BC-5BACF2B30E80}" presName="connectorText" presStyleLbl="sibTrans2D1" presStyleIdx="2" presStyleCnt="5"/>
      <dgm:spPr/>
      <dgm:t>
        <a:bodyPr/>
        <a:lstStyle/>
        <a:p>
          <a:endParaRPr lang="en-US"/>
        </a:p>
      </dgm:t>
    </dgm:pt>
    <dgm:pt modelId="{6023853B-55AD-0647-94A0-888D5C451E22}" type="pres">
      <dgm:prSet presAssocID="{BD08C502-2488-F841-893E-8D3DBA1D4649}" presName="node" presStyleLbl="node1" presStyleIdx="3" presStyleCnt="6" custScaleY="178073" custLinFactNeighborX="-1630" custLinFactNeighborY="-15121">
        <dgm:presLayoutVars>
          <dgm:bulletEnabled val="1"/>
        </dgm:presLayoutVars>
      </dgm:prSet>
      <dgm:spPr/>
      <dgm:t>
        <a:bodyPr/>
        <a:lstStyle/>
        <a:p>
          <a:endParaRPr lang="en-US"/>
        </a:p>
      </dgm:t>
    </dgm:pt>
    <dgm:pt modelId="{84E7F7A5-5085-2C4F-9DB2-971F195C7617}" type="pres">
      <dgm:prSet presAssocID="{394CEDDA-355E-C440-B748-EA293A8ECDE3}" presName="sibTrans" presStyleLbl="sibTrans2D1" presStyleIdx="3" presStyleCnt="5"/>
      <dgm:spPr/>
      <dgm:t>
        <a:bodyPr/>
        <a:lstStyle/>
        <a:p>
          <a:endParaRPr lang="en-US"/>
        </a:p>
      </dgm:t>
    </dgm:pt>
    <dgm:pt modelId="{C787FAFC-53E6-DF44-AA2F-9E7DC6DADAC7}" type="pres">
      <dgm:prSet presAssocID="{394CEDDA-355E-C440-B748-EA293A8ECDE3}" presName="connectorText" presStyleLbl="sibTrans2D1" presStyleIdx="3" presStyleCnt="5"/>
      <dgm:spPr/>
      <dgm:t>
        <a:bodyPr/>
        <a:lstStyle/>
        <a:p>
          <a:endParaRPr lang="en-US"/>
        </a:p>
      </dgm:t>
    </dgm:pt>
    <dgm:pt modelId="{23B52BB9-1C87-6347-9696-4F0EE187DAF3}" type="pres">
      <dgm:prSet presAssocID="{3ADA25E2-2318-9A4A-9B90-D3B67C637B18}" presName="node" presStyleLbl="node1" presStyleIdx="4" presStyleCnt="6" custScaleX="126749" custScaleY="234135" custLinFactY="-67859" custLinFactNeighborX="-3683" custLinFactNeighborY="-100000">
        <dgm:presLayoutVars>
          <dgm:bulletEnabled val="1"/>
        </dgm:presLayoutVars>
      </dgm:prSet>
      <dgm:spPr/>
      <dgm:t>
        <a:bodyPr/>
        <a:lstStyle/>
        <a:p>
          <a:endParaRPr lang="en-US"/>
        </a:p>
      </dgm:t>
    </dgm:pt>
    <dgm:pt modelId="{13FAE2B6-2F33-A447-8772-DE9ABFDF3838}" type="pres">
      <dgm:prSet presAssocID="{D8D1BCD6-3507-F04A-B950-7BD676198392}" presName="sibTrans" presStyleLbl="sibTrans2D1" presStyleIdx="4" presStyleCnt="5"/>
      <dgm:spPr/>
      <dgm:t>
        <a:bodyPr/>
        <a:lstStyle/>
        <a:p>
          <a:endParaRPr lang="en-US"/>
        </a:p>
      </dgm:t>
    </dgm:pt>
    <dgm:pt modelId="{6B7492A8-602A-9D4A-830B-8E7C58D32610}" type="pres">
      <dgm:prSet presAssocID="{D8D1BCD6-3507-F04A-B950-7BD676198392}" presName="connectorText" presStyleLbl="sibTrans2D1" presStyleIdx="4" presStyleCnt="5"/>
      <dgm:spPr/>
      <dgm:t>
        <a:bodyPr/>
        <a:lstStyle/>
        <a:p>
          <a:endParaRPr lang="en-US"/>
        </a:p>
      </dgm:t>
    </dgm:pt>
    <dgm:pt modelId="{E15EA6D2-639A-F348-B350-081AC554236E}" type="pres">
      <dgm:prSet presAssocID="{6EC76324-D627-F645-946D-53F94B8F52C8}" presName="node" presStyleLbl="node1" presStyleIdx="5" presStyleCnt="6" custScaleX="199629" custScaleY="192694" custLinFactNeighborX="-32173" custLinFactNeighborY="-27708">
        <dgm:presLayoutVars>
          <dgm:bulletEnabled val="1"/>
        </dgm:presLayoutVars>
      </dgm:prSet>
      <dgm:spPr/>
      <dgm:t>
        <a:bodyPr/>
        <a:lstStyle/>
        <a:p>
          <a:endParaRPr lang="en-US"/>
        </a:p>
      </dgm:t>
    </dgm:pt>
  </dgm:ptLst>
  <dgm:cxnLst>
    <dgm:cxn modelId="{D8619B2D-7EB6-C642-8528-E5B12D4DE481}" type="presOf" srcId="{B36BD101-65F3-E746-95BC-5BACF2B30E80}" destId="{B70299AF-95E5-C844-AE03-95FA9FBEE006}" srcOrd="1" destOrd="0" presId="urn:microsoft.com/office/officeart/2005/8/layout/process5"/>
    <dgm:cxn modelId="{717BBBEE-A942-1142-AE5A-5914E7E53C4C}" type="presOf" srcId="{BD08C502-2488-F841-893E-8D3DBA1D4649}" destId="{6023853B-55AD-0647-94A0-888D5C451E22}" srcOrd="0" destOrd="0" presId="urn:microsoft.com/office/officeart/2005/8/layout/process5"/>
    <dgm:cxn modelId="{414A532E-15E0-414F-A14B-2527499C6B01}" type="presOf" srcId="{168393F5-D3A8-6A49-970D-A6E020A06187}" destId="{DC2E209E-9D23-5543-B8FC-95AA848F263B}" srcOrd="0" destOrd="0" presId="urn:microsoft.com/office/officeart/2005/8/layout/process5"/>
    <dgm:cxn modelId="{585A0E8E-EFC3-7D4D-9F84-74AF23941BF5}" type="presOf" srcId="{B36BD101-65F3-E746-95BC-5BACF2B30E80}" destId="{BF5954BA-988C-704B-98DB-1EE198D4418C}" srcOrd="0" destOrd="0" presId="urn:microsoft.com/office/officeart/2005/8/layout/process5"/>
    <dgm:cxn modelId="{0787DCF9-6A78-654C-B5A0-2F327DE9FF3B}" type="presOf" srcId="{394CEDDA-355E-C440-B748-EA293A8ECDE3}" destId="{C787FAFC-53E6-DF44-AA2F-9E7DC6DADAC7}" srcOrd="1" destOrd="0" presId="urn:microsoft.com/office/officeart/2005/8/layout/process5"/>
    <dgm:cxn modelId="{6ABB8D16-4F07-504E-AB49-E5CE0BA5629E}" type="presOf" srcId="{DD490AB2-DC95-1D48-97C7-A731923EBA16}" destId="{F383F993-67EB-D849-9AA4-0DAD431C4720}" srcOrd="0" destOrd="0" presId="urn:microsoft.com/office/officeart/2005/8/layout/process5"/>
    <dgm:cxn modelId="{C6B5F2A2-993E-8347-80F9-F6FFD587361A}" type="presOf" srcId="{394CEDDA-355E-C440-B748-EA293A8ECDE3}" destId="{84E7F7A5-5085-2C4F-9DB2-971F195C7617}" srcOrd="0" destOrd="0" presId="urn:microsoft.com/office/officeart/2005/8/layout/process5"/>
    <dgm:cxn modelId="{86B3253C-BF59-AD4D-86DF-58C3751244FB}" type="presOf" srcId="{D8D1BCD6-3507-F04A-B950-7BD676198392}" destId="{6B7492A8-602A-9D4A-830B-8E7C58D32610}" srcOrd="1" destOrd="0" presId="urn:microsoft.com/office/officeart/2005/8/layout/process5"/>
    <dgm:cxn modelId="{66F38FDC-1E77-D54C-AD37-F11C69955A05}" type="presOf" srcId="{C03E367E-5ECA-6549-9289-47C551903BDD}" destId="{8EC1DD31-CA4A-1142-89F2-DC7F5BCD5D91}" srcOrd="0" destOrd="0" presId="urn:microsoft.com/office/officeart/2005/8/layout/process5"/>
    <dgm:cxn modelId="{201CB328-77B1-6E44-9161-F7A535901756}" srcId="{30F23A7C-1106-F849-806B-5DD7C95DB3B1}" destId="{A531CC90-A5E2-CF42-814E-C17B082F2722}" srcOrd="0" destOrd="0" parTransId="{D234DB30-54F0-5F4A-81F7-FFB29C858AE5}" sibTransId="{7B70E3E9-869F-7C4F-9771-D927E1A1F394}"/>
    <dgm:cxn modelId="{1B19F772-CE39-034B-A1D2-C21EA7CE389D}" type="presOf" srcId="{30F23A7C-1106-F849-806B-5DD7C95DB3B1}" destId="{C7A6A37B-6D43-4345-AA7C-BCCDF8DBFFC7}" srcOrd="0" destOrd="0" presId="urn:microsoft.com/office/officeart/2005/8/layout/process5"/>
    <dgm:cxn modelId="{E781FF7C-52D0-4840-BE31-031D8155DEC5}" type="presOf" srcId="{D8D1BCD6-3507-F04A-B950-7BD676198392}" destId="{13FAE2B6-2F33-A447-8772-DE9ABFDF3838}" srcOrd="0" destOrd="0" presId="urn:microsoft.com/office/officeart/2005/8/layout/process5"/>
    <dgm:cxn modelId="{52B3FFA8-6206-164F-A4EF-C2D869DC55FE}" type="presOf" srcId="{168393F5-D3A8-6A49-970D-A6E020A06187}" destId="{2AE9E7F3-7FB8-0B45-A8B4-D72F07AEEB9D}" srcOrd="1" destOrd="0" presId="urn:microsoft.com/office/officeart/2005/8/layout/process5"/>
    <dgm:cxn modelId="{7C501A45-35FA-324D-AE60-8CFD25437093}" srcId="{30F23A7C-1106-F849-806B-5DD7C95DB3B1}" destId="{6EC76324-D627-F645-946D-53F94B8F52C8}" srcOrd="5" destOrd="0" parTransId="{5819E432-F450-C24A-91DD-25D9323862B8}" sibTransId="{24487540-8715-5245-8026-F1D2BDC40548}"/>
    <dgm:cxn modelId="{D57A9628-28BC-1B43-995F-B7C1B76E4FF2}" srcId="{30F23A7C-1106-F849-806B-5DD7C95DB3B1}" destId="{3ADA25E2-2318-9A4A-9B90-D3B67C637B18}" srcOrd="4" destOrd="0" parTransId="{EF0F83A1-DB84-1649-91AA-BA4042471F71}" sibTransId="{D8D1BCD6-3507-F04A-B950-7BD676198392}"/>
    <dgm:cxn modelId="{540CC3A7-EC38-604D-A9EF-2863790B0DB6}" type="presOf" srcId="{5F3E4878-924C-F149-BB03-255FE661199A}" destId="{206E7EF4-0B1B-734B-852C-02CA3AB0772E}" srcOrd="0" destOrd="1" presId="urn:microsoft.com/office/officeart/2005/8/layout/process5"/>
    <dgm:cxn modelId="{8C758B07-799A-DE46-A92F-A36BD9AC87E4}" type="presOf" srcId="{A531CC90-A5E2-CF42-814E-C17B082F2722}" destId="{206E7EF4-0B1B-734B-852C-02CA3AB0772E}" srcOrd="0" destOrd="0" presId="urn:microsoft.com/office/officeart/2005/8/layout/process5"/>
    <dgm:cxn modelId="{E6790763-3421-3C42-AFB1-81E3C5FCDE90}" srcId="{30F23A7C-1106-F849-806B-5DD7C95DB3B1}" destId="{BD08C502-2488-F841-893E-8D3DBA1D4649}" srcOrd="3" destOrd="0" parTransId="{EF0021A6-B822-064A-9BE5-D678350377D5}" sibTransId="{394CEDDA-355E-C440-B748-EA293A8ECDE3}"/>
    <dgm:cxn modelId="{B7D4EE4B-896B-124A-AE65-582885BE8B52}" srcId="{30F23A7C-1106-F849-806B-5DD7C95DB3B1}" destId="{C03E367E-5ECA-6549-9289-47C551903BDD}" srcOrd="1" destOrd="0" parTransId="{150452B6-F741-F144-A3D3-79F962998E52}" sibTransId="{168393F5-D3A8-6A49-970D-A6E020A06187}"/>
    <dgm:cxn modelId="{7F14D7CA-198C-7E4C-8EE1-FF84CC93C1E7}" type="presOf" srcId="{7B70E3E9-869F-7C4F-9771-D927E1A1F394}" destId="{9480E7E3-8428-5B44-B183-481B2B9D30E4}" srcOrd="1" destOrd="0" presId="urn:microsoft.com/office/officeart/2005/8/layout/process5"/>
    <dgm:cxn modelId="{52EC364C-0ED9-6E47-99C0-5FA1A8FCE892}" srcId="{30F23A7C-1106-F849-806B-5DD7C95DB3B1}" destId="{DD490AB2-DC95-1D48-97C7-A731923EBA16}" srcOrd="2" destOrd="0" parTransId="{95D8A388-2F86-C54C-AC9E-FF68523DB5D6}" sibTransId="{B36BD101-65F3-E746-95BC-5BACF2B30E80}"/>
    <dgm:cxn modelId="{FE0850AF-8938-174E-8DE5-D9634D6EE271}" type="presOf" srcId="{48032ACD-973B-274C-A6FC-2BDAB6BEF0A4}" destId="{206E7EF4-0B1B-734B-852C-02CA3AB0772E}" srcOrd="0" destOrd="2" presId="urn:microsoft.com/office/officeart/2005/8/layout/process5"/>
    <dgm:cxn modelId="{827B9A07-68AF-394E-9638-8544CC036043}" srcId="{A531CC90-A5E2-CF42-814E-C17B082F2722}" destId="{5F3E4878-924C-F149-BB03-255FE661199A}" srcOrd="0" destOrd="0" parTransId="{3CB7F4AD-EE22-D74A-BDD3-4D790CCB0253}" sibTransId="{12B01DAD-F736-5644-B83A-895B85E147B4}"/>
    <dgm:cxn modelId="{B4E2BEDE-7062-4C47-A90F-C7DE4C7F3DA1}" type="presOf" srcId="{6EC76324-D627-F645-946D-53F94B8F52C8}" destId="{E15EA6D2-639A-F348-B350-081AC554236E}" srcOrd="0" destOrd="0" presId="urn:microsoft.com/office/officeart/2005/8/layout/process5"/>
    <dgm:cxn modelId="{B251EAA5-BA95-504C-9009-A01A7113100B}" srcId="{A531CC90-A5E2-CF42-814E-C17B082F2722}" destId="{48032ACD-973B-274C-A6FC-2BDAB6BEF0A4}" srcOrd="1" destOrd="0" parTransId="{F9F55E92-FA2D-114E-85C0-8E6D391DF0BE}" sibTransId="{E59FE3B8-34AE-E44C-BCF8-A8D0B2402A5B}"/>
    <dgm:cxn modelId="{D39FC5F8-C09D-2043-B39C-A46AD058FEDD}" type="presOf" srcId="{3ADA25E2-2318-9A4A-9B90-D3B67C637B18}" destId="{23B52BB9-1C87-6347-9696-4F0EE187DAF3}" srcOrd="0" destOrd="0" presId="urn:microsoft.com/office/officeart/2005/8/layout/process5"/>
    <dgm:cxn modelId="{CF84B68F-DFF7-AD46-8FB9-97B63116B62F}" type="presOf" srcId="{7B70E3E9-869F-7C4F-9771-D927E1A1F394}" destId="{BE2E7F7D-60D8-984E-8BAE-57EA230EC231}" srcOrd="0" destOrd="0" presId="urn:microsoft.com/office/officeart/2005/8/layout/process5"/>
    <dgm:cxn modelId="{031D4DEA-2047-7F45-8AC7-1B4EE350BC69}" type="presParOf" srcId="{C7A6A37B-6D43-4345-AA7C-BCCDF8DBFFC7}" destId="{206E7EF4-0B1B-734B-852C-02CA3AB0772E}" srcOrd="0" destOrd="0" presId="urn:microsoft.com/office/officeart/2005/8/layout/process5"/>
    <dgm:cxn modelId="{7917AF3A-3D6D-4E41-9A4A-6BF9E32AFBF0}" type="presParOf" srcId="{C7A6A37B-6D43-4345-AA7C-BCCDF8DBFFC7}" destId="{BE2E7F7D-60D8-984E-8BAE-57EA230EC231}" srcOrd="1" destOrd="0" presId="urn:microsoft.com/office/officeart/2005/8/layout/process5"/>
    <dgm:cxn modelId="{7E41CB88-4BE4-064C-A325-66BFA6B63A34}" type="presParOf" srcId="{BE2E7F7D-60D8-984E-8BAE-57EA230EC231}" destId="{9480E7E3-8428-5B44-B183-481B2B9D30E4}" srcOrd="0" destOrd="0" presId="urn:microsoft.com/office/officeart/2005/8/layout/process5"/>
    <dgm:cxn modelId="{EA75CD98-84C4-FC46-8D0A-1D3BAAC797B3}" type="presParOf" srcId="{C7A6A37B-6D43-4345-AA7C-BCCDF8DBFFC7}" destId="{8EC1DD31-CA4A-1142-89F2-DC7F5BCD5D91}" srcOrd="2" destOrd="0" presId="urn:microsoft.com/office/officeart/2005/8/layout/process5"/>
    <dgm:cxn modelId="{E7CF736A-2E05-3542-AF9C-312F439667A6}" type="presParOf" srcId="{C7A6A37B-6D43-4345-AA7C-BCCDF8DBFFC7}" destId="{DC2E209E-9D23-5543-B8FC-95AA848F263B}" srcOrd="3" destOrd="0" presId="urn:microsoft.com/office/officeart/2005/8/layout/process5"/>
    <dgm:cxn modelId="{31ACFB72-447A-614C-9CFB-7AAF1A424B89}" type="presParOf" srcId="{DC2E209E-9D23-5543-B8FC-95AA848F263B}" destId="{2AE9E7F3-7FB8-0B45-A8B4-D72F07AEEB9D}" srcOrd="0" destOrd="0" presId="urn:microsoft.com/office/officeart/2005/8/layout/process5"/>
    <dgm:cxn modelId="{343D16EE-D96E-0F4D-965C-D12D81D51DFE}" type="presParOf" srcId="{C7A6A37B-6D43-4345-AA7C-BCCDF8DBFFC7}" destId="{F383F993-67EB-D849-9AA4-0DAD431C4720}" srcOrd="4" destOrd="0" presId="urn:microsoft.com/office/officeart/2005/8/layout/process5"/>
    <dgm:cxn modelId="{B9C05A6A-5F24-5B47-8326-AE1FB7442043}" type="presParOf" srcId="{C7A6A37B-6D43-4345-AA7C-BCCDF8DBFFC7}" destId="{BF5954BA-988C-704B-98DB-1EE198D4418C}" srcOrd="5" destOrd="0" presId="urn:microsoft.com/office/officeart/2005/8/layout/process5"/>
    <dgm:cxn modelId="{282F5D0A-B6DE-AE49-AA2C-96B45A7A8FF3}" type="presParOf" srcId="{BF5954BA-988C-704B-98DB-1EE198D4418C}" destId="{B70299AF-95E5-C844-AE03-95FA9FBEE006}" srcOrd="0" destOrd="0" presId="urn:microsoft.com/office/officeart/2005/8/layout/process5"/>
    <dgm:cxn modelId="{52B1B984-70C3-264F-9064-BAE46043F0CC}" type="presParOf" srcId="{C7A6A37B-6D43-4345-AA7C-BCCDF8DBFFC7}" destId="{6023853B-55AD-0647-94A0-888D5C451E22}" srcOrd="6" destOrd="0" presId="urn:microsoft.com/office/officeart/2005/8/layout/process5"/>
    <dgm:cxn modelId="{1EB700E8-7D67-104D-A776-3808A5C1C38F}" type="presParOf" srcId="{C7A6A37B-6D43-4345-AA7C-BCCDF8DBFFC7}" destId="{84E7F7A5-5085-2C4F-9DB2-971F195C7617}" srcOrd="7" destOrd="0" presId="urn:microsoft.com/office/officeart/2005/8/layout/process5"/>
    <dgm:cxn modelId="{ABC2A614-9404-8A46-92E2-CF9596C6C182}" type="presParOf" srcId="{84E7F7A5-5085-2C4F-9DB2-971F195C7617}" destId="{C787FAFC-53E6-DF44-AA2F-9E7DC6DADAC7}" srcOrd="0" destOrd="0" presId="urn:microsoft.com/office/officeart/2005/8/layout/process5"/>
    <dgm:cxn modelId="{E170E337-53F2-FE4F-A027-4C7EBB31BB52}" type="presParOf" srcId="{C7A6A37B-6D43-4345-AA7C-BCCDF8DBFFC7}" destId="{23B52BB9-1C87-6347-9696-4F0EE187DAF3}" srcOrd="8" destOrd="0" presId="urn:microsoft.com/office/officeart/2005/8/layout/process5"/>
    <dgm:cxn modelId="{AF24BF69-0DA2-0644-9E92-7CE3805D9C58}" type="presParOf" srcId="{C7A6A37B-6D43-4345-AA7C-BCCDF8DBFFC7}" destId="{13FAE2B6-2F33-A447-8772-DE9ABFDF3838}" srcOrd="9" destOrd="0" presId="urn:microsoft.com/office/officeart/2005/8/layout/process5"/>
    <dgm:cxn modelId="{4E58C9C3-4253-B34C-B69E-D333BCB9FEB2}" type="presParOf" srcId="{13FAE2B6-2F33-A447-8772-DE9ABFDF3838}" destId="{6B7492A8-602A-9D4A-830B-8E7C58D32610}" srcOrd="0" destOrd="0" presId="urn:microsoft.com/office/officeart/2005/8/layout/process5"/>
    <dgm:cxn modelId="{B07F2851-C62A-E248-9100-43C1FAAAEAAC}" type="presParOf" srcId="{C7A6A37B-6D43-4345-AA7C-BCCDF8DBFFC7}" destId="{E15EA6D2-639A-F348-B350-081AC554236E}" srcOrd="1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1E1B28-8104-4E0C-8F77-F71C9CA1BA98}">
      <dsp:nvSpPr>
        <dsp:cNvPr id="0" name=""/>
        <dsp:cNvSpPr/>
      </dsp:nvSpPr>
      <dsp:spPr>
        <a:xfrm>
          <a:off x="0" y="80486"/>
          <a:ext cx="8001000" cy="912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r>
            <a:rPr kumimoji="1" lang="en-US" sz="3900" kern="1200" dirty="0" smtClean="0"/>
            <a:t>decision time</a:t>
          </a:r>
          <a:endParaRPr lang="en-US" sz="3900" kern="1200" dirty="0"/>
        </a:p>
      </dsp:txBody>
      <dsp:txXfrm>
        <a:off x="44549" y="125035"/>
        <a:ext cx="7911902" cy="823502"/>
      </dsp:txXfrm>
    </dsp:sp>
    <dsp:sp modelId="{7E6A58F1-1C5B-4FD3-B1B1-8ED32E3FD625}">
      <dsp:nvSpPr>
        <dsp:cNvPr id="0" name=""/>
        <dsp:cNvSpPr/>
      </dsp:nvSpPr>
      <dsp:spPr>
        <a:xfrm>
          <a:off x="0" y="993086"/>
          <a:ext cx="8001000" cy="988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32" tIns="49530" rIns="277368" bIns="49530" numCol="1" spcCol="1270" anchor="t" anchorCtr="0">
          <a:noAutofit/>
        </a:bodyPr>
        <a:lstStyle/>
        <a:p>
          <a:pPr marL="285750" lvl="1" indent="-285750" algn="l" defTabSz="1333500">
            <a:lnSpc>
              <a:spcPct val="90000"/>
            </a:lnSpc>
            <a:spcBef>
              <a:spcPct val="0"/>
            </a:spcBef>
            <a:spcAft>
              <a:spcPct val="20000"/>
            </a:spcAft>
            <a:buChar char="••"/>
          </a:pPr>
          <a:r>
            <a:rPr kumimoji="1" lang="en-US" sz="3000" kern="1200" dirty="0" smtClean="0"/>
            <a:t>packet or virtual circuit basis</a:t>
          </a:r>
          <a:endParaRPr lang="en-US" sz="3000" kern="1200" dirty="0"/>
        </a:p>
        <a:p>
          <a:pPr marL="285750" lvl="1" indent="-285750" algn="l" defTabSz="1333500">
            <a:lnSpc>
              <a:spcPct val="90000"/>
            </a:lnSpc>
            <a:spcBef>
              <a:spcPct val="0"/>
            </a:spcBef>
            <a:spcAft>
              <a:spcPct val="20000"/>
            </a:spcAft>
            <a:buChar char="••"/>
          </a:pPr>
          <a:r>
            <a:rPr kumimoji="1" lang="en-US" sz="3000" kern="1200" dirty="0" smtClean="0"/>
            <a:t>fixed or dynamically changing</a:t>
          </a:r>
        </a:p>
      </dsp:txBody>
      <dsp:txXfrm>
        <a:off x="0" y="993086"/>
        <a:ext cx="8001000" cy="988942"/>
      </dsp:txXfrm>
    </dsp:sp>
    <dsp:sp modelId="{CAD8B842-4F74-427E-8E2A-362895412744}">
      <dsp:nvSpPr>
        <dsp:cNvPr id="0" name=""/>
        <dsp:cNvSpPr/>
      </dsp:nvSpPr>
      <dsp:spPr>
        <a:xfrm>
          <a:off x="0" y="1982028"/>
          <a:ext cx="8001000" cy="912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r>
            <a:rPr kumimoji="1" lang="en-US" sz="3900" kern="1200" dirty="0" smtClean="0"/>
            <a:t>decision place</a:t>
          </a:r>
          <a:endParaRPr lang="en-US" sz="3900" kern="1200" dirty="0"/>
        </a:p>
      </dsp:txBody>
      <dsp:txXfrm>
        <a:off x="44549" y="2026577"/>
        <a:ext cx="7911902" cy="823502"/>
      </dsp:txXfrm>
    </dsp:sp>
    <dsp:sp modelId="{6ECAD47D-912D-40F6-82EF-CF860DF22F56}">
      <dsp:nvSpPr>
        <dsp:cNvPr id="0" name=""/>
        <dsp:cNvSpPr/>
      </dsp:nvSpPr>
      <dsp:spPr>
        <a:xfrm>
          <a:off x="0" y="2894628"/>
          <a:ext cx="8001000" cy="1977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32" tIns="49530" rIns="277368" bIns="49530" numCol="1" spcCol="1270" anchor="t" anchorCtr="0">
          <a:noAutofit/>
        </a:bodyPr>
        <a:lstStyle/>
        <a:p>
          <a:pPr marL="285750" lvl="1" indent="-285750" algn="l" defTabSz="1333500">
            <a:lnSpc>
              <a:spcPct val="90000"/>
            </a:lnSpc>
            <a:spcBef>
              <a:spcPct val="0"/>
            </a:spcBef>
            <a:spcAft>
              <a:spcPct val="20000"/>
            </a:spcAft>
            <a:buChar char="••"/>
          </a:pPr>
          <a:r>
            <a:rPr kumimoji="1" lang="en-US" sz="3000" kern="1200" dirty="0" smtClean="0"/>
            <a:t>distributed - made by each node</a:t>
          </a:r>
          <a:endParaRPr lang="en-US" sz="3000" kern="1200" dirty="0"/>
        </a:p>
        <a:p>
          <a:pPr marL="571500" lvl="2" indent="-285750" algn="l" defTabSz="1333500">
            <a:lnSpc>
              <a:spcPct val="90000"/>
            </a:lnSpc>
            <a:spcBef>
              <a:spcPct val="0"/>
            </a:spcBef>
            <a:spcAft>
              <a:spcPct val="20000"/>
            </a:spcAft>
            <a:buChar char="••"/>
          </a:pPr>
          <a:r>
            <a:rPr kumimoji="1" lang="en-US" sz="3000" kern="1200" dirty="0" smtClean="0"/>
            <a:t>more complex, but more robust</a:t>
          </a:r>
        </a:p>
        <a:p>
          <a:pPr marL="285750" lvl="1" indent="-285750" algn="l" defTabSz="1333500">
            <a:lnSpc>
              <a:spcPct val="90000"/>
            </a:lnSpc>
            <a:spcBef>
              <a:spcPct val="0"/>
            </a:spcBef>
            <a:spcAft>
              <a:spcPct val="20000"/>
            </a:spcAft>
            <a:buChar char="••"/>
          </a:pPr>
          <a:r>
            <a:rPr kumimoji="1" lang="en-US" sz="3000" kern="1200" dirty="0" smtClean="0"/>
            <a:t>centralized – made by a designated node</a:t>
          </a:r>
        </a:p>
        <a:p>
          <a:pPr marL="285750" lvl="1" indent="-285750" algn="l" defTabSz="1333500">
            <a:lnSpc>
              <a:spcPct val="90000"/>
            </a:lnSpc>
            <a:spcBef>
              <a:spcPct val="0"/>
            </a:spcBef>
            <a:spcAft>
              <a:spcPct val="20000"/>
            </a:spcAft>
            <a:buChar char="••"/>
          </a:pPr>
          <a:r>
            <a:rPr kumimoji="1" lang="en-US" sz="3000" kern="1200" dirty="0" smtClean="0"/>
            <a:t>source – made by source station</a:t>
          </a:r>
          <a:endParaRPr lang="en-US" sz="3000" kern="1200" dirty="0"/>
        </a:p>
      </dsp:txBody>
      <dsp:txXfrm>
        <a:off x="0" y="2894628"/>
        <a:ext cx="8001000" cy="19778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2F7F50-31F2-41A9-9C12-8C726E7EBA45}">
      <dsp:nvSpPr>
        <dsp:cNvPr id="0" name=""/>
        <dsp:cNvSpPr/>
      </dsp:nvSpPr>
      <dsp:spPr>
        <a:xfrm>
          <a:off x="0" y="29459"/>
          <a:ext cx="5943600" cy="6912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kumimoji="1" lang="en-US" sz="2400" kern="1200" dirty="0" smtClean="0"/>
            <a:t>issue of update timing</a:t>
          </a:r>
          <a:endParaRPr lang="en-US" sz="2400" kern="1200" dirty="0"/>
        </a:p>
      </dsp:txBody>
      <dsp:txXfrm>
        <a:off x="0" y="29459"/>
        <a:ext cx="5943600" cy="691200"/>
      </dsp:txXfrm>
    </dsp:sp>
    <dsp:sp modelId="{99C77706-5BC4-4005-BBBF-46F41B8CCBAE}">
      <dsp:nvSpPr>
        <dsp:cNvPr id="0" name=""/>
        <dsp:cNvSpPr/>
      </dsp:nvSpPr>
      <dsp:spPr>
        <a:xfrm>
          <a:off x="0" y="720659"/>
          <a:ext cx="5943600" cy="138348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kumimoji="1" lang="en-US" sz="2400" kern="1200" dirty="0" smtClean="0"/>
            <a:t>depends on routing strategy</a:t>
          </a:r>
          <a:endParaRPr lang="en-US" sz="2400" kern="1200" dirty="0"/>
        </a:p>
        <a:p>
          <a:pPr marL="228600" lvl="1" indent="-228600" algn="l" defTabSz="1066800">
            <a:lnSpc>
              <a:spcPct val="90000"/>
            </a:lnSpc>
            <a:spcBef>
              <a:spcPct val="0"/>
            </a:spcBef>
            <a:spcAft>
              <a:spcPct val="15000"/>
            </a:spcAft>
            <a:buChar char="••"/>
          </a:pPr>
          <a:r>
            <a:rPr kumimoji="1" lang="en-US" sz="2400" kern="1200" dirty="0" smtClean="0"/>
            <a:t>fixed - never updated</a:t>
          </a:r>
          <a:endParaRPr kumimoji="1" lang="en-US" sz="2400" kern="1200" dirty="0"/>
        </a:p>
        <a:p>
          <a:pPr marL="228600" lvl="1" indent="-228600" algn="l" defTabSz="1066800">
            <a:lnSpc>
              <a:spcPct val="90000"/>
            </a:lnSpc>
            <a:spcBef>
              <a:spcPct val="0"/>
            </a:spcBef>
            <a:spcAft>
              <a:spcPct val="15000"/>
            </a:spcAft>
            <a:buChar char="••"/>
          </a:pPr>
          <a:r>
            <a:rPr kumimoji="1" lang="en-US" sz="2400" kern="1200" dirty="0" smtClean="0"/>
            <a:t>adaptive - regular updates</a:t>
          </a:r>
          <a:endParaRPr kumimoji="1" lang="en-US" sz="2400" kern="1200" dirty="0"/>
        </a:p>
      </dsp:txBody>
      <dsp:txXfrm>
        <a:off x="0" y="720659"/>
        <a:ext cx="5943600" cy="13834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1C8242-091F-274C-990A-635B1635AE8B}">
      <dsp:nvSpPr>
        <dsp:cNvPr id="0" name=""/>
        <dsp:cNvSpPr/>
      </dsp:nvSpPr>
      <dsp:spPr>
        <a:xfrm>
          <a:off x="125701" y="1186"/>
          <a:ext cx="3144924" cy="1257969"/>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kumimoji="1" lang="en-US" sz="2000" b="1" i="0" kern="1200" dirty="0" smtClean="0"/>
            <a:t>all possible routes are tried</a:t>
          </a:r>
          <a:endParaRPr lang="en-US" sz="2000" b="1" i="0" kern="1200" dirty="0"/>
        </a:p>
      </dsp:txBody>
      <dsp:txXfrm>
        <a:off x="754686" y="1186"/>
        <a:ext cx="1886955" cy="1257969"/>
      </dsp:txXfrm>
    </dsp:sp>
    <dsp:sp modelId="{EF0BEDEE-42D8-1240-B757-DC94B448CBAE}">
      <dsp:nvSpPr>
        <dsp:cNvPr id="0" name=""/>
        <dsp:cNvSpPr/>
      </dsp:nvSpPr>
      <dsp:spPr>
        <a:xfrm>
          <a:off x="2861785" y="108114"/>
          <a:ext cx="2610287" cy="1044114"/>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kumimoji="1" lang="en-US" sz="2000" b="1" i="0" kern="1200" dirty="0" smtClean="0"/>
            <a:t>highly robust</a:t>
          </a:r>
          <a:endParaRPr lang="en-US" sz="2000" b="1" i="0" kern="1200" dirty="0"/>
        </a:p>
      </dsp:txBody>
      <dsp:txXfrm>
        <a:off x="3383842" y="108114"/>
        <a:ext cx="1566173" cy="1044114"/>
      </dsp:txXfrm>
    </dsp:sp>
    <dsp:sp modelId="{05A1CB7A-49A2-6C4A-901B-22C268ED27C7}">
      <dsp:nvSpPr>
        <dsp:cNvPr id="0" name=""/>
        <dsp:cNvSpPr/>
      </dsp:nvSpPr>
      <dsp:spPr>
        <a:xfrm>
          <a:off x="5106632" y="108114"/>
          <a:ext cx="2721250" cy="1044114"/>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kumimoji="1" lang="en-US" sz="2000" b="1" i="0" kern="1200" dirty="0" smtClean="0"/>
            <a:t>can be used to send emergency messages</a:t>
          </a:r>
          <a:endParaRPr lang="en-US" sz="2000" b="1" i="0" kern="1200" dirty="0"/>
        </a:p>
      </dsp:txBody>
      <dsp:txXfrm>
        <a:off x="5628689" y="108114"/>
        <a:ext cx="1677136" cy="1044114"/>
      </dsp:txXfrm>
    </dsp:sp>
    <dsp:sp modelId="{871D9761-8D66-5448-8D36-EEE06A251C56}">
      <dsp:nvSpPr>
        <dsp:cNvPr id="0" name=""/>
        <dsp:cNvSpPr/>
      </dsp:nvSpPr>
      <dsp:spPr>
        <a:xfrm>
          <a:off x="125701" y="1435272"/>
          <a:ext cx="3614084" cy="1257969"/>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kumimoji="1" lang="en-US" sz="2000" b="1" i="0" kern="1200" dirty="0" smtClean="0"/>
            <a:t>at least one packet will have taken minimum hop route</a:t>
          </a:r>
          <a:endParaRPr lang="en-US" sz="2000" b="1" i="0" kern="1200" dirty="0"/>
        </a:p>
      </dsp:txBody>
      <dsp:txXfrm>
        <a:off x="754686" y="1435272"/>
        <a:ext cx="2356115" cy="1257969"/>
      </dsp:txXfrm>
    </dsp:sp>
    <dsp:sp modelId="{DA63E85E-FD79-AF44-A512-FB758BFBC068}">
      <dsp:nvSpPr>
        <dsp:cNvPr id="0" name=""/>
        <dsp:cNvSpPr/>
      </dsp:nvSpPr>
      <dsp:spPr>
        <a:xfrm>
          <a:off x="125701" y="2869357"/>
          <a:ext cx="3614084" cy="1257969"/>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kumimoji="1" lang="en-US" sz="2000" b="1" i="0" kern="1200" dirty="0" smtClean="0"/>
            <a:t>nodes directly or indirectly connected to source are visited</a:t>
          </a:r>
          <a:endParaRPr lang="en-US" sz="2000" b="1" i="0" kern="1200" dirty="0"/>
        </a:p>
      </dsp:txBody>
      <dsp:txXfrm>
        <a:off x="754686" y="2869357"/>
        <a:ext cx="2356115" cy="1257969"/>
      </dsp:txXfrm>
    </dsp:sp>
    <dsp:sp modelId="{18F1F6C1-E577-874D-B833-1CC78F7CCDAC}">
      <dsp:nvSpPr>
        <dsp:cNvPr id="0" name=""/>
        <dsp:cNvSpPr/>
      </dsp:nvSpPr>
      <dsp:spPr>
        <a:xfrm>
          <a:off x="125701" y="4303443"/>
          <a:ext cx="3303302" cy="1257969"/>
        </a:xfrm>
        <a:prstGeom prst="chevron">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kumimoji="1" lang="en-US" sz="2000" b="1" i="0" kern="1200" dirty="0" smtClean="0"/>
            <a:t>Disadvantages:</a:t>
          </a:r>
          <a:endParaRPr lang="en-US" sz="2000" b="1" i="0" kern="1200" dirty="0"/>
        </a:p>
      </dsp:txBody>
      <dsp:txXfrm>
        <a:off x="754686" y="4303443"/>
        <a:ext cx="2045333" cy="1257969"/>
      </dsp:txXfrm>
    </dsp:sp>
    <dsp:sp modelId="{7209B316-61FB-2C43-8966-43A01771DED1}">
      <dsp:nvSpPr>
        <dsp:cNvPr id="0" name=""/>
        <dsp:cNvSpPr/>
      </dsp:nvSpPr>
      <dsp:spPr>
        <a:xfrm>
          <a:off x="3020164" y="4410370"/>
          <a:ext cx="2610287" cy="1044114"/>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kumimoji="1" lang="en-US" sz="2000" b="1" i="0" kern="1200" dirty="0" smtClean="0"/>
            <a:t>high traffic load generated</a:t>
          </a:r>
          <a:endParaRPr lang="en-US" sz="2000" b="1" i="0" kern="1200" dirty="0"/>
        </a:p>
      </dsp:txBody>
      <dsp:txXfrm>
        <a:off x="3542221" y="4410370"/>
        <a:ext cx="1566173" cy="1044114"/>
      </dsp:txXfrm>
    </dsp:sp>
    <dsp:sp modelId="{BA22303C-99F8-3944-9A2D-F00D7B3F76BD}">
      <dsp:nvSpPr>
        <dsp:cNvPr id="0" name=""/>
        <dsp:cNvSpPr/>
      </dsp:nvSpPr>
      <dsp:spPr>
        <a:xfrm>
          <a:off x="5265011" y="4410370"/>
          <a:ext cx="2610287" cy="1044114"/>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kumimoji="1" lang="en-US" sz="2000" b="1" i="0" kern="1200" dirty="0" smtClean="0"/>
            <a:t>security concerns</a:t>
          </a:r>
          <a:endParaRPr kumimoji="1" lang="en-US" sz="2000" b="1" i="0" kern="1200" dirty="0"/>
        </a:p>
      </dsp:txBody>
      <dsp:txXfrm>
        <a:off x="5787068" y="4410370"/>
        <a:ext cx="1566173" cy="10441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20974A-3A12-FF48-A50C-F6D41B3404CF}">
      <dsp:nvSpPr>
        <dsp:cNvPr id="0" name=""/>
        <dsp:cNvSpPr/>
      </dsp:nvSpPr>
      <dsp:spPr>
        <a:xfrm>
          <a:off x="0" y="76198"/>
          <a:ext cx="2314575" cy="1469755"/>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AE55E1A-CB61-8B47-A04D-7156510FBEDF}">
      <dsp:nvSpPr>
        <dsp:cNvPr id="0" name=""/>
        <dsp:cNvSpPr/>
      </dsp:nvSpPr>
      <dsp:spPr>
        <a:xfrm>
          <a:off x="257174" y="320514"/>
          <a:ext cx="2314575" cy="146975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kumimoji="1" lang="en-US" sz="1800" kern="1200" dirty="0" smtClean="0"/>
            <a:t>improved performance</a:t>
          </a:r>
          <a:endParaRPr lang="en-US" sz="1800" kern="1200" dirty="0"/>
        </a:p>
      </dsp:txBody>
      <dsp:txXfrm>
        <a:off x="300222" y="363562"/>
        <a:ext cx="2228479" cy="1383659"/>
      </dsp:txXfrm>
    </dsp:sp>
    <dsp:sp modelId="{A62203E6-5E65-304E-8512-4BEC5BBDF59C}">
      <dsp:nvSpPr>
        <dsp:cNvPr id="0" name=""/>
        <dsp:cNvSpPr/>
      </dsp:nvSpPr>
      <dsp:spPr>
        <a:xfrm>
          <a:off x="2828924" y="1255926"/>
          <a:ext cx="2314575" cy="1469755"/>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DE1C41D-1197-6649-A46F-05E783BB92DF}">
      <dsp:nvSpPr>
        <dsp:cNvPr id="0" name=""/>
        <dsp:cNvSpPr/>
      </dsp:nvSpPr>
      <dsp:spPr>
        <a:xfrm>
          <a:off x="3086099" y="1500243"/>
          <a:ext cx="2314575" cy="146975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kumimoji="1" lang="en-US" sz="1800" kern="1200" dirty="0" smtClean="0"/>
            <a:t>aid in congestion control </a:t>
          </a:r>
          <a:endParaRPr kumimoji="1" lang="en-US" sz="1800" kern="1200" dirty="0"/>
        </a:p>
      </dsp:txBody>
      <dsp:txXfrm>
        <a:off x="3129147" y="1543291"/>
        <a:ext cx="2228479" cy="1383659"/>
      </dsp:txXfrm>
    </dsp:sp>
    <dsp:sp modelId="{B724BCB7-35EC-6F48-8ADC-8E6D6EDF4E50}">
      <dsp:nvSpPr>
        <dsp:cNvPr id="0" name=""/>
        <dsp:cNvSpPr/>
      </dsp:nvSpPr>
      <dsp:spPr>
        <a:xfrm>
          <a:off x="5657850" y="2511853"/>
          <a:ext cx="2314575" cy="1469755"/>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A56F5B6-2F88-A244-8BA8-E3FAF8B6B04D}">
      <dsp:nvSpPr>
        <dsp:cNvPr id="0" name=""/>
        <dsp:cNvSpPr/>
      </dsp:nvSpPr>
      <dsp:spPr>
        <a:xfrm>
          <a:off x="5915024" y="2756169"/>
          <a:ext cx="2314575" cy="146975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kumimoji="1" lang="en-US" sz="1800" kern="1200" dirty="0" smtClean="0"/>
            <a:t>*These benefits depend on the soundness of the design and nature of the load.</a:t>
          </a:r>
          <a:endParaRPr lang="en-US" sz="1800" kern="1200" dirty="0"/>
        </a:p>
      </dsp:txBody>
      <dsp:txXfrm>
        <a:off x="5958072" y="2799217"/>
        <a:ext cx="2228479" cy="13836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14418-4029-4B0A-B715-330AA9C65F26}">
      <dsp:nvSpPr>
        <dsp:cNvPr id="0" name=""/>
        <dsp:cNvSpPr/>
      </dsp:nvSpPr>
      <dsp:spPr>
        <a:xfrm>
          <a:off x="2619" y="84300"/>
          <a:ext cx="2553890" cy="576000"/>
        </a:xfrm>
        <a:prstGeom prst="rect">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zoom="95000"/>
          <a:lightRig rig="flat" dir="t"/>
        </a:scene3d>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kumimoji="1" lang="en-US" sz="2000" kern="1200" dirty="0" smtClean="0"/>
            <a:t>local (isolated)</a:t>
          </a:r>
          <a:endParaRPr lang="en-US" sz="2000" kern="1200" dirty="0"/>
        </a:p>
      </dsp:txBody>
      <dsp:txXfrm>
        <a:off x="2619" y="84300"/>
        <a:ext cx="2553890" cy="576000"/>
      </dsp:txXfrm>
    </dsp:sp>
    <dsp:sp modelId="{A25332FA-23A3-4A21-BD94-364485A57BFE}">
      <dsp:nvSpPr>
        <dsp:cNvPr id="0" name=""/>
        <dsp:cNvSpPr/>
      </dsp:nvSpPr>
      <dsp:spPr>
        <a:xfrm>
          <a:off x="2619" y="660300"/>
          <a:ext cx="2553890" cy="3293999"/>
        </a:xfrm>
        <a:prstGeom prst="rect">
          <a:avLst/>
        </a:prstGeom>
        <a:solidFill>
          <a:schemeClr val="accent1">
            <a:alpha val="90000"/>
            <a:tint val="40000"/>
            <a:hueOff val="0"/>
            <a:satOff val="0"/>
            <a:lumOff val="0"/>
            <a:alphaOff val="0"/>
          </a:schemeClr>
        </a:solidFill>
        <a:ln>
          <a:noFill/>
        </a:ln>
        <a:effectLst/>
        <a:scene3d>
          <a:camera prst="orthographicFront" zoom="95000"/>
          <a:lightRig rig="flat" dir="t"/>
        </a:scene3d>
        <a:sp3d extrusionH="381000" contourW="38100" prstMaterial="matte">
          <a:contourClr>
            <a:schemeClr val="lt1"/>
          </a:contourClr>
        </a:sp3d>
      </dsp:spPr>
      <dsp:style>
        <a:lnRef idx="0">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kumimoji="1" lang="en-US" sz="2000" b="1" i="0" kern="1200" dirty="0" smtClean="0"/>
            <a:t>route to outgoing link with shortest queue</a:t>
          </a:r>
          <a:endParaRPr lang="en-US" sz="2000" b="1" i="0" kern="1200" dirty="0"/>
        </a:p>
        <a:p>
          <a:pPr marL="228600" lvl="1" indent="-228600" algn="l" defTabSz="889000">
            <a:lnSpc>
              <a:spcPct val="90000"/>
            </a:lnSpc>
            <a:spcBef>
              <a:spcPct val="0"/>
            </a:spcBef>
            <a:spcAft>
              <a:spcPct val="15000"/>
            </a:spcAft>
            <a:buChar char="••"/>
          </a:pPr>
          <a:r>
            <a:rPr kumimoji="1" lang="en-US" sz="2000" b="1" i="0" kern="1200" dirty="0" smtClean="0"/>
            <a:t>can include bias for each destination</a:t>
          </a:r>
        </a:p>
        <a:p>
          <a:pPr marL="228600" lvl="1" indent="-228600" algn="l" defTabSz="889000">
            <a:lnSpc>
              <a:spcPct val="90000"/>
            </a:lnSpc>
            <a:spcBef>
              <a:spcPct val="0"/>
            </a:spcBef>
            <a:spcAft>
              <a:spcPct val="15000"/>
            </a:spcAft>
            <a:buChar char="••"/>
          </a:pPr>
          <a:r>
            <a:rPr kumimoji="1" lang="en-US" sz="2000" b="1" i="0" kern="1200" dirty="0" smtClean="0"/>
            <a:t>rarely used - does not make use of available information</a:t>
          </a:r>
          <a:endParaRPr kumimoji="1" lang="en-US" sz="2000" b="1" i="0" kern="1200" dirty="0"/>
        </a:p>
      </dsp:txBody>
      <dsp:txXfrm>
        <a:off x="2619" y="660300"/>
        <a:ext cx="2553890" cy="3293999"/>
      </dsp:txXfrm>
    </dsp:sp>
    <dsp:sp modelId="{3FB6389D-95AE-4EAC-8AEB-6654570F06C8}">
      <dsp:nvSpPr>
        <dsp:cNvPr id="0" name=""/>
        <dsp:cNvSpPr/>
      </dsp:nvSpPr>
      <dsp:spPr>
        <a:xfrm>
          <a:off x="2914054" y="84300"/>
          <a:ext cx="2553890" cy="576000"/>
        </a:xfrm>
        <a:prstGeom prst="rect">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zoom="95000"/>
          <a:lightRig rig="flat" dir="t"/>
        </a:scene3d>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kumimoji="1" lang="en-US" sz="2000" kern="1200" dirty="0" smtClean="0"/>
            <a:t>adjacent nodes</a:t>
          </a:r>
          <a:endParaRPr lang="en-US" sz="2000" kern="1200" dirty="0"/>
        </a:p>
      </dsp:txBody>
      <dsp:txXfrm>
        <a:off x="2914054" y="84300"/>
        <a:ext cx="2553890" cy="576000"/>
      </dsp:txXfrm>
    </dsp:sp>
    <dsp:sp modelId="{E7FD53DA-F491-472E-BAC3-B76F23982BF0}">
      <dsp:nvSpPr>
        <dsp:cNvPr id="0" name=""/>
        <dsp:cNvSpPr/>
      </dsp:nvSpPr>
      <dsp:spPr>
        <a:xfrm>
          <a:off x="2914054" y="660300"/>
          <a:ext cx="2553890" cy="3293999"/>
        </a:xfrm>
        <a:prstGeom prst="rect">
          <a:avLst/>
        </a:prstGeom>
        <a:solidFill>
          <a:schemeClr val="accent1">
            <a:alpha val="90000"/>
            <a:tint val="40000"/>
            <a:hueOff val="0"/>
            <a:satOff val="0"/>
            <a:lumOff val="0"/>
            <a:alphaOff val="0"/>
          </a:schemeClr>
        </a:solidFill>
        <a:ln>
          <a:noFill/>
        </a:ln>
        <a:effectLst/>
        <a:scene3d>
          <a:camera prst="orthographicFront" zoom="95000"/>
          <a:lightRig rig="flat" dir="t"/>
        </a:scene3d>
        <a:sp3d extrusionH="381000" contourW="38100" prstMaterial="matte">
          <a:contourClr>
            <a:schemeClr val="lt1"/>
          </a:contourClr>
        </a:sp3d>
      </dsp:spPr>
      <dsp:style>
        <a:lnRef idx="0">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kumimoji="1" lang="en-US" sz="2000" b="1" i="0" kern="1200" dirty="0" smtClean="0"/>
            <a:t>takes advantage of delay and outage information</a:t>
          </a:r>
          <a:endParaRPr lang="en-US" sz="2000" b="1" i="0" kern="1200" dirty="0"/>
        </a:p>
        <a:p>
          <a:pPr marL="228600" lvl="1" indent="-228600" algn="l" defTabSz="889000">
            <a:lnSpc>
              <a:spcPct val="90000"/>
            </a:lnSpc>
            <a:spcBef>
              <a:spcPct val="0"/>
            </a:spcBef>
            <a:spcAft>
              <a:spcPct val="15000"/>
            </a:spcAft>
            <a:buChar char="••"/>
          </a:pPr>
          <a:r>
            <a:rPr kumimoji="1" lang="en-US" sz="2000" b="1" i="0" kern="1200" dirty="0" smtClean="0"/>
            <a:t>distributed or centralized</a:t>
          </a:r>
          <a:endParaRPr kumimoji="1" lang="en-US" sz="2000" b="1" i="0" kern="1200" dirty="0"/>
        </a:p>
      </dsp:txBody>
      <dsp:txXfrm>
        <a:off x="2914054" y="660300"/>
        <a:ext cx="2553890" cy="3293999"/>
      </dsp:txXfrm>
    </dsp:sp>
    <dsp:sp modelId="{B5BCBF56-2360-4901-B3AD-89FEFA9E3D76}">
      <dsp:nvSpPr>
        <dsp:cNvPr id="0" name=""/>
        <dsp:cNvSpPr/>
      </dsp:nvSpPr>
      <dsp:spPr>
        <a:xfrm>
          <a:off x="5825490" y="84300"/>
          <a:ext cx="2553890" cy="576000"/>
        </a:xfrm>
        <a:prstGeom prst="rect">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zoom="95000"/>
          <a:lightRig rig="flat" dir="t"/>
        </a:scene3d>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kumimoji="1" lang="en-US" sz="2000" kern="1200" dirty="0" smtClean="0"/>
            <a:t>all nodes</a:t>
          </a:r>
          <a:endParaRPr lang="en-US" sz="2000" kern="1200" dirty="0"/>
        </a:p>
      </dsp:txBody>
      <dsp:txXfrm>
        <a:off x="5825490" y="84300"/>
        <a:ext cx="2553890" cy="576000"/>
      </dsp:txXfrm>
    </dsp:sp>
    <dsp:sp modelId="{D5C732B1-9224-4F24-92CD-57387685A182}">
      <dsp:nvSpPr>
        <dsp:cNvPr id="0" name=""/>
        <dsp:cNvSpPr/>
      </dsp:nvSpPr>
      <dsp:spPr>
        <a:xfrm>
          <a:off x="5825490" y="660300"/>
          <a:ext cx="2553890" cy="3293999"/>
        </a:xfrm>
        <a:prstGeom prst="rect">
          <a:avLst/>
        </a:prstGeom>
        <a:solidFill>
          <a:schemeClr val="accent1">
            <a:alpha val="90000"/>
            <a:tint val="40000"/>
            <a:hueOff val="0"/>
            <a:satOff val="0"/>
            <a:lumOff val="0"/>
            <a:alphaOff val="0"/>
          </a:schemeClr>
        </a:solidFill>
        <a:ln>
          <a:noFill/>
        </a:ln>
        <a:effectLst/>
        <a:scene3d>
          <a:camera prst="orthographicFront" zoom="95000"/>
          <a:lightRig rig="flat" dir="t"/>
        </a:scene3d>
        <a:sp3d extrusionH="381000" contourW="38100" prstMaterial="matte">
          <a:contourClr>
            <a:schemeClr val="lt1"/>
          </a:contourClr>
        </a:sp3d>
      </dsp:spPr>
      <dsp:style>
        <a:lnRef idx="0">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kumimoji="1" lang="en-US" sz="2000" b="1" i="0" kern="1200" dirty="0" smtClean="0"/>
            <a:t>like adjacent</a:t>
          </a:r>
          <a:endParaRPr lang="en-US" sz="2000" b="1" i="0" kern="1200" dirty="0"/>
        </a:p>
      </dsp:txBody>
      <dsp:txXfrm>
        <a:off x="5825490" y="660300"/>
        <a:ext cx="2553890" cy="329399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847953-0215-4E11-AB1C-9783B71443BA}">
      <dsp:nvSpPr>
        <dsp:cNvPr id="0" name=""/>
        <dsp:cNvSpPr/>
      </dsp:nvSpPr>
      <dsp:spPr>
        <a:xfrm>
          <a:off x="0" y="3116547"/>
          <a:ext cx="8077200" cy="1022920"/>
        </a:xfrm>
        <a:prstGeom prst="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kumimoji="1" lang="en-US" sz="1800" kern="1200" dirty="0" smtClean="0"/>
            <a:t>for each pair of nodes, find path with least cost</a:t>
          </a:r>
          <a:endParaRPr lang="en-US" sz="1800" kern="1200" dirty="0"/>
        </a:p>
      </dsp:txBody>
      <dsp:txXfrm>
        <a:off x="0" y="3116547"/>
        <a:ext cx="8077200" cy="552377"/>
      </dsp:txXfrm>
    </dsp:sp>
    <dsp:sp modelId="{BCB8F06B-62D6-4B87-844D-1BA310A25B6F}">
      <dsp:nvSpPr>
        <dsp:cNvPr id="0" name=""/>
        <dsp:cNvSpPr/>
      </dsp:nvSpPr>
      <dsp:spPr>
        <a:xfrm>
          <a:off x="0" y="3648466"/>
          <a:ext cx="8077200" cy="470543"/>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kumimoji="1" lang="en-GB" sz="1600" b="1" i="0" kern="1200" dirty="0" smtClean="0"/>
            <a:t>link costs in different directions may be different</a:t>
          </a:r>
          <a:endParaRPr lang="en-US" sz="1600" b="1" i="0" kern="1200" dirty="0"/>
        </a:p>
      </dsp:txBody>
      <dsp:txXfrm>
        <a:off x="0" y="3648466"/>
        <a:ext cx="8077200" cy="470543"/>
      </dsp:txXfrm>
    </dsp:sp>
    <dsp:sp modelId="{0859819C-8099-43CD-BEB8-F2E9F56967C4}">
      <dsp:nvSpPr>
        <dsp:cNvPr id="0" name=""/>
        <dsp:cNvSpPr/>
      </dsp:nvSpPr>
      <dsp:spPr>
        <a:xfrm rot="10800000">
          <a:off x="0" y="1552582"/>
          <a:ext cx="8077200" cy="1573251"/>
        </a:xfrm>
        <a:prstGeom prst="upArrowCallou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kumimoji="1" lang="en-GB" sz="1800" kern="1200" dirty="0" smtClean="0"/>
            <a:t>de</a:t>
          </a:r>
          <a:r>
            <a:rPr kumimoji="1" lang="en-US" sz="1800" kern="1200" dirty="0" smtClean="0"/>
            <a:t>fines cost of path between two nodes as sum of costs of links traversed</a:t>
          </a:r>
          <a:endParaRPr lang="en-US" sz="1800" kern="1200" dirty="0"/>
        </a:p>
      </dsp:txBody>
      <dsp:txXfrm rot="-10800000">
        <a:off x="0" y="1552582"/>
        <a:ext cx="8077200" cy="552211"/>
      </dsp:txXfrm>
    </dsp:sp>
    <dsp:sp modelId="{98F965A8-B7ED-4875-B807-0072AA0CA9B3}">
      <dsp:nvSpPr>
        <dsp:cNvPr id="0" name=""/>
        <dsp:cNvSpPr/>
      </dsp:nvSpPr>
      <dsp:spPr>
        <a:xfrm>
          <a:off x="0" y="2110851"/>
          <a:ext cx="4038600" cy="470402"/>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kumimoji="1" lang="en-US" sz="1600" b="1" i="0" kern="1200" dirty="0" smtClean="0"/>
            <a:t>network of nodes connected by bi-directional links</a:t>
          </a:r>
          <a:endParaRPr lang="en-US" sz="1600" b="1" i="0" kern="1200" dirty="0"/>
        </a:p>
      </dsp:txBody>
      <dsp:txXfrm>
        <a:off x="0" y="2110851"/>
        <a:ext cx="4038600" cy="470402"/>
      </dsp:txXfrm>
    </dsp:sp>
    <dsp:sp modelId="{B9FB8103-4871-4FE4-BFD5-059221972AB4}">
      <dsp:nvSpPr>
        <dsp:cNvPr id="0" name=""/>
        <dsp:cNvSpPr/>
      </dsp:nvSpPr>
      <dsp:spPr>
        <a:xfrm>
          <a:off x="4038600" y="2110851"/>
          <a:ext cx="4038600" cy="470402"/>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kumimoji="1" lang="en-US" sz="1600" b="1" i="0" kern="1200" dirty="0" smtClean="0"/>
            <a:t>link has a cost in each direction</a:t>
          </a:r>
          <a:endParaRPr lang="en-US" sz="1600" b="1" i="0" kern="1200" dirty="0"/>
        </a:p>
      </dsp:txBody>
      <dsp:txXfrm>
        <a:off x="4038600" y="2110851"/>
        <a:ext cx="4038600" cy="470402"/>
      </dsp:txXfrm>
    </dsp:sp>
    <dsp:sp modelId="{37DE31C4-EFA3-4F09-83D1-3CB840274158}">
      <dsp:nvSpPr>
        <dsp:cNvPr id="0" name=""/>
        <dsp:cNvSpPr/>
      </dsp:nvSpPr>
      <dsp:spPr>
        <a:xfrm rot="10800000">
          <a:off x="0" y="8"/>
          <a:ext cx="8077200" cy="1573251"/>
        </a:xfrm>
        <a:prstGeom prst="upArrowCallou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kumimoji="1" lang="en-GB" sz="1800" kern="1200" dirty="0" smtClean="0"/>
            <a:t>basis for routing decisions</a:t>
          </a:r>
          <a:endParaRPr lang="en-US" sz="1800" kern="1200" dirty="0"/>
        </a:p>
      </dsp:txBody>
      <dsp:txXfrm rot="-10800000">
        <a:off x="0" y="8"/>
        <a:ext cx="8077200" cy="552211"/>
      </dsp:txXfrm>
    </dsp:sp>
    <dsp:sp modelId="{FBD1873F-736B-47AE-A7D1-6E6273F5DD70}">
      <dsp:nvSpPr>
        <dsp:cNvPr id="0" name=""/>
        <dsp:cNvSpPr/>
      </dsp:nvSpPr>
      <dsp:spPr>
        <a:xfrm>
          <a:off x="0" y="552943"/>
          <a:ext cx="4038600" cy="470402"/>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kumimoji="1" lang="en-GB" sz="1600" b="1" i="0" kern="1200" dirty="0" smtClean="0"/>
            <a:t>minimize hop with each link cost 1</a:t>
          </a:r>
          <a:endParaRPr lang="en-US" sz="1600" b="1" i="0" kern="1200" dirty="0"/>
        </a:p>
      </dsp:txBody>
      <dsp:txXfrm>
        <a:off x="0" y="552943"/>
        <a:ext cx="4038600" cy="470402"/>
      </dsp:txXfrm>
    </dsp:sp>
    <dsp:sp modelId="{E446E015-DEBB-4320-B177-F2615E824411}">
      <dsp:nvSpPr>
        <dsp:cNvPr id="0" name=""/>
        <dsp:cNvSpPr/>
      </dsp:nvSpPr>
      <dsp:spPr>
        <a:xfrm>
          <a:off x="4038600" y="552943"/>
          <a:ext cx="4038600" cy="470402"/>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a:lnSpc>
              <a:spcPct val="90000"/>
            </a:lnSpc>
            <a:spcBef>
              <a:spcPct val="0"/>
            </a:spcBef>
            <a:spcAft>
              <a:spcPct val="35000"/>
            </a:spcAft>
          </a:pPr>
          <a:r>
            <a:rPr kumimoji="1" lang="en-GB" sz="1600" b="1" i="0" kern="1200" dirty="0" smtClean="0"/>
            <a:t>have link value inversely proportional to capacity</a:t>
          </a:r>
          <a:endParaRPr lang="en-US" sz="1600" b="1" i="0" kern="1200" dirty="0"/>
        </a:p>
      </dsp:txBody>
      <dsp:txXfrm>
        <a:off x="4038600" y="552943"/>
        <a:ext cx="4038600" cy="4704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41B01D-7444-4D17-8E18-11E557D6D859}">
      <dsp:nvSpPr>
        <dsp:cNvPr id="0" name=""/>
        <dsp:cNvSpPr/>
      </dsp:nvSpPr>
      <dsp:spPr>
        <a:xfrm>
          <a:off x="0" y="3900464"/>
          <a:ext cx="8305800" cy="128021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kumimoji="1" lang="en-GB" sz="2500" kern="1200" dirty="0" smtClean="0"/>
            <a:t>Step </a:t>
          </a:r>
          <a:r>
            <a:rPr kumimoji="1" lang="en-US" sz="2500" kern="1200" dirty="0" smtClean="0"/>
            <a:t>3</a:t>
          </a:r>
          <a:r>
            <a:rPr kumimoji="1" lang="en-GB" sz="2500" kern="1200" dirty="0" smtClean="0"/>
            <a:t> </a:t>
          </a:r>
          <a:r>
            <a:rPr kumimoji="1" lang="en-US" sz="2500" kern="1200" dirty="0" smtClean="0"/>
            <a:t>[Update Least-Cost Paths]</a:t>
          </a:r>
          <a:endParaRPr lang="en-US" sz="2500" kern="1200" dirty="0"/>
        </a:p>
      </dsp:txBody>
      <dsp:txXfrm>
        <a:off x="0" y="3900464"/>
        <a:ext cx="8305800" cy="691318"/>
      </dsp:txXfrm>
    </dsp:sp>
    <dsp:sp modelId="{4B3ABA25-A8B7-40E6-895E-0B8423E2D360}">
      <dsp:nvSpPr>
        <dsp:cNvPr id="0" name=""/>
        <dsp:cNvSpPr/>
      </dsp:nvSpPr>
      <dsp:spPr>
        <a:xfrm>
          <a:off x="0" y="4566178"/>
          <a:ext cx="4152899" cy="58890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kumimoji="1" lang="en-US" sz="1200" b="1" i="0" kern="1200" dirty="0" smtClean="0"/>
            <a:t>L(n) = min[L(n), L(x) + w(x, n)]</a:t>
          </a:r>
          <a:r>
            <a:rPr kumimoji="1" lang="en-GB" sz="1200" b="1" i="0" kern="1200" dirty="0" smtClean="0"/>
            <a:t> </a:t>
          </a:r>
          <a:r>
            <a:rPr kumimoji="1" lang="en-US" sz="1200" b="1" i="0" kern="1200" dirty="0" smtClean="0"/>
            <a:t>for all n</a:t>
          </a:r>
          <a:r>
            <a:rPr kumimoji="1" lang="en-GB" sz="1200" b="1" i="0" kern="1200" dirty="0" smtClean="0"/>
            <a:t> </a:t>
          </a:r>
          <a:r>
            <a:rPr kumimoji="1" lang="en-US" sz="1200" b="1" i="0" kern="1200" dirty="0" smtClean="0">
              <a:latin typeface="Symbol" pitchFamily="32" charset="2"/>
              <a:ea typeface="Times New Roman" pitchFamily="32" charset="0"/>
              <a:cs typeface="Times New Roman" pitchFamily="32" charset="0"/>
            </a:rPr>
            <a:t>Ï</a:t>
          </a:r>
          <a:r>
            <a:rPr kumimoji="1" lang="en-US" sz="1200" b="1" i="0" kern="1200" dirty="0" smtClean="0"/>
            <a:t> T</a:t>
          </a:r>
        </a:p>
      </dsp:txBody>
      <dsp:txXfrm>
        <a:off x="0" y="4566178"/>
        <a:ext cx="4152899" cy="588900"/>
      </dsp:txXfrm>
    </dsp:sp>
    <dsp:sp modelId="{7FB2F699-0D8F-4A47-8EEF-05944F44236C}">
      <dsp:nvSpPr>
        <dsp:cNvPr id="0" name=""/>
        <dsp:cNvSpPr/>
      </dsp:nvSpPr>
      <dsp:spPr>
        <a:xfrm>
          <a:off x="4152900" y="4566178"/>
          <a:ext cx="4152899" cy="58890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kumimoji="1" lang="en-US" sz="1200" b="1" i="0" kern="1200" dirty="0" smtClean="0"/>
            <a:t>if latter term is minimum, path from s to n is path from s to x concatenated with edge from x to n		</a:t>
          </a:r>
          <a:endParaRPr kumimoji="1" lang="en-US" sz="1200" b="1" i="0" kern="1200" dirty="0"/>
        </a:p>
      </dsp:txBody>
      <dsp:txXfrm>
        <a:off x="4152900" y="4566178"/>
        <a:ext cx="4152899" cy="588900"/>
      </dsp:txXfrm>
    </dsp:sp>
    <dsp:sp modelId="{8F338887-E8D6-4474-8481-450F43C53A82}">
      <dsp:nvSpPr>
        <dsp:cNvPr id="0" name=""/>
        <dsp:cNvSpPr/>
      </dsp:nvSpPr>
      <dsp:spPr>
        <a:xfrm rot="10800000">
          <a:off x="0" y="1950690"/>
          <a:ext cx="8305800" cy="1968977"/>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kumimoji="1" lang="en-GB" sz="2500" kern="1200" dirty="0" smtClean="0"/>
            <a:t>Step </a:t>
          </a:r>
          <a:r>
            <a:rPr kumimoji="1" lang="en-US" sz="2500" kern="1200" dirty="0" smtClean="0"/>
            <a:t>2</a:t>
          </a:r>
          <a:r>
            <a:rPr kumimoji="1" lang="en-GB" sz="2500" kern="1200" dirty="0" smtClean="0"/>
            <a:t> </a:t>
          </a:r>
          <a:r>
            <a:rPr kumimoji="1" lang="en-US" sz="2500" kern="1200" dirty="0" smtClean="0"/>
            <a:t>[Get Next Node]</a:t>
          </a:r>
          <a:endParaRPr lang="en-US" sz="2500" kern="1200" dirty="0"/>
        </a:p>
      </dsp:txBody>
      <dsp:txXfrm rot="-10800000">
        <a:off x="0" y="1950690"/>
        <a:ext cx="8305800" cy="691111"/>
      </dsp:txXfrm>
    </dsp:sp>
    <dsp:sp modelId="{8C41B82C-B8C9-4899-9967-BD07627DB9BC}">
      <dsp:nvSpPr>
        <dsp:cNvPr id="0" name=""/>
        <dsp:cNvSpPr/>
      </dsp:nvSpPr>
      <dsp:spPr>
        <a:xfrm>
          <a:off x="4055" y="2641801"/>
          <a:ext cx="2765896" cy="58872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kumimoji="1" lang="en-US" sz="1200" b="1" i="0" kern="1200" dirty="0" smtClean="0"/>
            <a:t>find neighboring node not in T </a:t>
          </a:r>
          <a:r>
            <a:rPr kumimoji="1" lang="en-GB" sz="1200" b="1" i="0" kern="1200" dirty="0" smtClean="0"/>
            <a:t>with</a:t>
          </a:r>
          <a:r>
            <a:rPr kumimoji="1" lang="en-US" sz="1200" b="1" i="0" kern="1200" dirty="0" smtClean="0"/>
            <a:t> least-cost path from s </a:t>
          </a:r>
          <a:endParaRPr lang="en-US" sz="1200" b="1" i="0" kern="1200" dirty="0"/>
        </a:p>
      </dsp:txBody>
      <dsp:txXfrm>
        <a:off x="4055" y="2641801"/>
        <a:ext cx="2765896" cy="588724"/>
      </dsp:txXfrm>
    </dsp:sp>
    <dsp:sp modelId="{949268A8-7B93-4F4D-91B3-310C0418F7A2}">
      <dsp:nvSpPr>
        <dsp:cNvPr id="0" name=""/>
        <dsp:cNvSpPr/>
      </dsp:nvSpPr>
      <dsp:spPr>
        <a:xfrm>
          <a:off x="2769951" y="2641801"/>
          <a:ext cx="2765896" cy="58872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kumimoji="1" lang="en-GB" sz="1200" b="1" i="0" kern="1200" dirty="0" smtClean="0"/>
            <a:t>in</a:t>
          </a:r>
          <a:r>
            <a:rPr kumimoji="1" lang="en-US" sz="1200" b="1" i="0" kern="1200" dirty="0" smtClean="0"/>
            <a:t>corporate node into T</a:t>
          </a:r>
          <a:endParaRPr lang="en-US" sz="1200" b="1" i="0" kern="1200" dirty="0"/>
        </a:p>
      </dsp:txBody>
      <dsp:txXfrm>
        <a:off x="2769951" y="2641801"/>
        <a:ext cx="2765896" cy="588724"/>
      </dsp:txXfrm>
    </dsp:sp>
    <dsp:sp modelId="{F4F6F46C-ED70-4D4B-8EFB-5A154A5863BA}">
      <dsp:nvSpPr>
        <dsp:cNvPr id="0" name=""/>
        <dsp:cNvSpPr/>
      </dsp:nvSpPr>
      <dsp:spPr>
        <a:xfrm>
          <a:off x="5535848" y="2641801"/>
          <a:ext cx="2765896" cy="58872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kumimoji="1" lang="en-US" sz="1200" b="1" i="0" kern="1200" dirty="0" smtClean="0"/>
            <a:t>also incorporate the edge that is incident on that node and a node in T that contributes to the path</a:t>
          </a:r>
          <a:endParaRPr lang="en-US" sz="1200" b="1" i="0" kern="1200" dirty="0"/>
        </a:p>
      </dsp:txBody>
      <dsp:txXfrm>
        <a:off x="5535848" y="2641801"/>
        <a:ext cx="2765896" cy="588724"/>
      </dsp:txXfrm>
    </dsp:sp>
    <dsp:sp modelId="{500169FA-D451-4075-974D-4E3E96A8F41E}">
      <dsp:nvSpPr>
        <dsp:cNvPr id="0" name=""/>
        <dsp:cNvSpPr/>
      </dsp:nvSpPr>
      <dsp:spPr>
        <a:xfrm rot="10800000">
          <a:off x="0" y="915"/>
          <a:ext cx="8305800" cy="1968977"/>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kumimoji="1" lang="en-GB" sz="2500" kern="1200" dirty="0" smtClean="0"/>
            <a:t>Step 1 </a:t>
          </a:r>
          <a:r>
            <a:rPr kumimoji="1" lang="en-US" sz="2500" kern="1200" dirty="0" smtClean="0"/>
            <a:t>[Initialization] </a:t>
          </a:r>
          <a:endParaRPr lang="en-US" sz="2500" kern="1200" dirty="0"/>
        </a:p>
      </dsp:txBody>
      <dsp:txXfrm rot="-10800000">
        <a:off x="0" y="915"/>
        <a:ext cx="8305800" cy="691111"/>
      </dsp:txXfrm>
    </dsp:sp>
    <dsp:sp modelId="{168BA256-47FC-49A5-B262-E9FC957C8A4E}">
      <dsp:nvSpPr>
        <dsp:cNvPr id="0" name=""/>
        <dsp:cNvSpPr/>
      </dsp:nvSpPr>
      <dsp:spPr>
        <a:xfrm>
          <a:off x="4055" y="692027"/>
          <a:ext cx="2765896" cy="58872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kumimoji="1" lang="en-US" sz="1200" b="1" i="0" kern="1200" dirty="0" smtClean="0"/>
            <a:t>T = {s}</a:t>
          </a:r>
          <a:r>
            <a:rPr kumimoji="1" lang="en-GB" sz="1200" b="1" i="0" kern="1200" dirty="0" smtClean="0"/>
            <a:t> S</a:t>
          </a:r>
          <a:r>
            <a:rPr kumimoji="1" lang="en-US" sz="1200" b="1" i="0" kern="1200" dirty="0" smtClean="0"/>
            <a:t>et of nodes so far incorporated </a:t>
          </a:r>
          <a:endParaRPr lang="en-US" sz="1200" b="1" i="0" kern="1200" dirty="0"/>
        </a:p>
      </dsp:txBody>
      <dsp:txXfrm>
        <a:off x="4055" y="692027"/>
        <a:ext cx="2765896" cy="588724"/>
      </dsp:txXfrm>
    </dsp:sp>
    <dsp:sp modelId="{C00E2560-3F6C-494B-9E08-3925A696002B}">
      <dsp:nvSpPr>
        <dsp:cNvPr id="0" name=""/>
        <dsp:cNvSpPr/>
      </dsp:nvSpPr>
      <dsp:spPr>
        <a:xfrm>
          <a:off x="2769951" y="692027"/>
          <a:ext cx="2765896" cy="58872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kumimoji="1" lang="en-US" sz="1200" b="1" i="0" kern="1200" dirty="0" smtClean="0"/>
            <a:t>L(n) = w(s, n)   for n ≠ s</a:t>
          </a:r>
          <a:endParaRPr lang="en-US" sz="1200" b="1" i="0" kern="1200" dirty="0"/>
        </a:p>
      </dsp:txBody>
      <dsp:txXfrm>
        <a:off x="2769951" y="692027"/>
        <a:ext cx="2765896" cy="588724"/>
      </dsp:txXfrm>
    </dsp:sp>
    <dsp:sp modelId="{3E32E413-4703-4C02-B38F-CC7FFCA16643}">
      <dsp:nvSpPr>
        <dsp:cNvPr id="0" name=""/>
        <dsp:cNvSpPr/>
      </dsp:nvSpPr>
      <dsp:spPr>
        <a:xfrm>
          <a:off x="5535848" y="692027"/>
          <a:ext cx="2765896" cy="58872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kumimoji="1" lang="en-GB" sz="1200" b="1" i="0" kern="1200" dirty="0" smtClean="0"/>
            <a:t>initial</a:t>
          </a:r>
          <a:r>
            <a:rPr kumimoji="1" lang="en-US" sz="1200" b="1" i="0" kern="1200" dirty="0" smtClean="0"/>
            <a:t> path costs to neighboring nodes are simply link costs</a:t>
          </a:r>
          <a:endParaRPr lang="en-US" sz="1200" b="1" i="0" kern="1200" dirty="0"/>
        </a:p>
      </dsp:txBody>
      <dsp:txXfrm>
        <a:off x="5535848" y="692027"/>
        <a:ext cx="2765896" cy="58872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82947"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82948"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82949"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BD59F66B-F3FB-1649-8CE7-EE366754EBB5}" type="slidenum">
              <a:rPr lang="en-US"/>
              <a:pPr/>
              <a:t>‹#›</a:t>
            </a:fld>
            <a:endParaRPr lang="en-US" dirty="0"/>
          </a:p>
        </p:txBody>
      </p:sp>
    </p:spTree>
    <p:extLst>
      <p:ext uri="{BB962C8B-B14F-4D97-AF65-F5344CB8AC3E}">
        <p14:creationId xmlns:p14="http://schemas.microsoft.com/office/powerpoint/2010/main" val="13927947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7A2075C8-E629-9847-866F-C03CF7C0D82F}" type="slidenum">
              <a:rPr lang="en-US"/>
              <a:pPr/>
              <a:t>‹#›</a:t>
            </a:fld>
            <a:endParaRPr lang="en-US" dirty="0"/>
          </a:p>
        </p:txBody>
      </p:sp>
    </p:spTree>
    <p:extLst>
      <p:ext uri="{BB962C8B-B14F-4D97-AF65-F5344CB8AC3E}">
        <p14:creationId xmlns:p14="http://schemas.microsoft.com/office/powerpoint/2010/main" val="5600502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32"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32" charset="0"/>
        <a:ea typeface="ＭＳ Ｐゴシック" pitchFamily="32"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32" charset="0"/>
        <a:ea typeface="ＭＳ Ｐゴシック" pitchFamily="32"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32" charset="0"/>
        <a:ea typeface="ＭＳ Ｐゴシック" pitchFamily="32"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32" charset="0"/>
        <a:ea typeface="ＭＳ Ｐゴシック" pitchFamily="3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DA131F-4704-E641-8170-5CDF4EA54FDF}" type="slidenum">
              <a:rPr lang="en-US"/>
              <a:pPr/>
              <a:t>1</a:t>
            </a:fld>
            <a:endParaRPr lang="en-US" dirty="0"/>
          </a:p>
        </p:txBody>
      </p:sp>
      <p:sp>
        <p:nvSpPr>
          <p:cNvPr id="94210" name="Rectangle 1026"/>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4211" name="Rectangle 1027"/>
          <p:cNvSpPr>
            <a:spLocks noGrp="1" noChangeArrowheads="1"/>
          </p:cNvSpPr>
          <p:nvPr>
            <p:ph type="body" idx="1"/>
          </p:nvPr>
        </p:nvSpPr>
        <p:spPr bwMode="auto">
          <a:xfrm>
            <a:off x="685800" y="4343400"/>
            <a:ext cx="5486400" cy="4114800"/>
          </a:xfrm>
          <a:prstGeom prst="rect">
            <a:avLst/>
          </a:prstGeom>
          <a:solidFill>
            <a:srgbClr val="FFFFFF"/>
          </a:solidFill>
          <a:ln>
            <a:miter lim="800000"/>
            <a:headEnd/>
            <a:tailEnd/>
          </a:ln>
        </p:spPr>
        <p:txBody>
          <a:bodyPr>
            <a:prstTxWarp prst="textNoShape">
              <a:avLst/>
            </a:prstTxWarp>
          </a:bodyPr>
          <a:lstStyle/>
          <a:p>
            <a:r>
              <a:rPr lang="en-US" dirty="0" smtClean="0"/>
              <a:t>“</a:t>
            </a:r>
            <a:r>
              <a:rPr lang="en-US" dirty="0"/>
              <a:t>Data and Computer Communications”,</a:t>
            </a:r>
            <a:r>
              <a:rPr lang="en-US" dirty="0" smtClean="0"/>
              <a:t> 9/</a:t>
            </a:r>
            <a:r>
              <a:rPr lang="en-US" dirty="0"/>
              <a:t>e, by William Stallings, Chapter 12 “</a:t>
            </a:r>
            <a:r>
              <a:rPr kumimoji="1" lang="en-GB" dirty="0"/>
              <a:t>Routing in Switched Networks</a:t>
            </a:r>
            <a:r>
              <a:rPr lang="en-US" dirty="0"/>
              <a:t>”.</a:t>
            </a:r>
            <a:endParaRPr lang="en-AU" dirty="0"/>
          </a:p>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A172D2-F71C-FE49-BB08-9AE4B8883BB6}" type="slidenum">
              <a:rPr lang="en-US"/>
              <a:pPr/>
              <a:t>10</a:t>
            </a:fld>
            <a:endParaRPr lang="en-US" dirty="0"/>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r>
              <a:rPr lang="en-US" dirty="0"/>
              <a:t>Stallings </a:t>
            </a:r>
            <a:r>
              <a:rPr lang="en-US" dirty="0" smtClean="0"/>
              <a:t>DCC9e </a:t>
            </a:r>
            <a:r>
              <a:rPr lang="en-US" dirty="0">
                <a:latin typeface="Times" pitchFamily="32" charset="0"/>
              </a:rPr>
              <a:t>Figure 12.2 suggests how fixed routing might be implemented. A central routing matrix is created, to be stored perhaps at a network control center. The matrix shows, for each source-destination pair of nodes, the identity of the next node on the route. Note that it is not necessary to store the complete route for each possible pair of nodes. Rather, it is sufficient to know, for each pair of nodes, the identity of the first node on the route. To see this, suppose that the least-cost route from </a:t>
            </a:r>
            <a:r>
              <a:rPr lang="en-US" i="1" dirty="0">
                <a:latin typeface="Times" pitchFamily="32" charset="0"/>
              </a:rPr>
              <a:t>X</a:t>
            </a:r>
            <a:r>
              <a:rPr lang="en-US" dirty="0">
                <a:latin typeface="Times" pitchFamily="32" charset="0"/>
              </a:rPr>
              <a:t> to </a:t>
            </a:r>
            <a:r>
              <a:rPr lang="en-US" i="1" dirty="0">
                <a:latin typeface="Times" pitchFamily="32" charset="0"/>
              </a:rPr>
              <a:t>Y</a:t>
            </a:r>
            <a:r>
              <a:rPr lang="en-US" dirty="0">
                <a:latin typeface="Times" pitchFamily="32" charset="0"/>
              </a:rPr>
              <a:t> begins with the </a:t>
            </a:r>
            <a:r>
              <a:rPr lang="en-US" i="1" dirty="0">
                <a:latin typeface="Times" pitchFamily="32" charset="0"/>
              </a:rPr>
              <a:t>X</a:t>
            </a:r>
            <a:r>
              <a:rPr lang="en-US" dirty="0">
                <a:latin typeface="Times" pitchFamily="32" charset="0"/>
              </a:rPr>
              <a:t>-</a:t>
            </a:r>
            <a:r>
              <a:rPr lang="en-US" i="1" dirty="0">
                <a:latin typeface="Times" pitchFamily="32" charset="0"/>
              </a:rPr>
              <a:t>A</a:t>
            </a:r>
            <a:r>
              <a:rPr lang="en-US" dirty="0">
                <a:latin typeface="Times" pitchFamily="32" charset="0"/>
              </a:rPr>
              <a:t> link. Call the remainder of the route </a:t>
            </a:r>
            <a:r>
              <a:rPr lang="en-US" i="1" dirty="0">
                <a:latin typeface="Times" pitchFamily="32" charset="0"/>
              </a:rPr>
              <a:t>R</a:t>
            </a:r>
            <a:r>
              <a:rPr lang="en-US" baseline="-25000" dirty="0">
                <a:latin typeface="Times" pitchFamily="32" charset="0"/>
              </a:rPr>
              <a:t>1</a:t>
            </a:r>
            <a:r>
              <a:rPr lang="en-US" dirty="0">
                <a:latin typeface="Times" pitchFamily="32" charset="0"/>
              </a:rPr>
              <a:t>; this is the part from </a:t>
            </a:r>
            <a:r>
              <a:rPr lang="en-US" i="1" dirty="0">
                <a:latin typeface="Times" pitchFamily="32" charset="0"/>
              </a:rPr>
              <a:t>A</a:t>
            </a:r>
            <a:r>
              <a:rPr lang="en-US" dirty="0">
                <a:latin typeface="Times" pitchFamily="32" charset="0"/>
              </a:rPr>
              <a:t> to </a:t>
            </a:r>
            <a:r>
              <a:rPr lang="en-US" i="1" dirty="0">
                <a:latin typeface="Times" pitchFamily="32" charset="0"/>
              </a:rPr>
              <a:t>Y</a:t>
            </a:r>
            <a:r>
              <a:rPr lang="en-US" dirty="0">
                <a:latin typeface="Times" pitchFamily="32" charset="0"/>
              </a:rPr>
              <a:t>. Define </a:t>
            </a:r>
            <a:r>
              <a:rPr lang="en-US" i="1" dirty="0">
                <a:latin typeface="Times" pitchFamily="32" charset="0"/>
              </a:rPr>
              <a:t>R</a:t>
            </a:r>
            <a:r>
              <a:rPr lang="en-US" baseline="-25000" dirty="0">
                <a:latin typeface="Times" pitchFamily="32" charset="0"/>
              </a:rPr>
              <a:t>2</a:t>
            </a:r>
            <a:r>
              <a:rPr lang="en-US" dirty="0">
                <a:latin typeface="Times" pitchFamily="32" charset="0"/>
              </a:rPr>
              <a:t> as the least-cost route from </a:t>
            </a:r>
            <a:r>
              <a:rPr lang="en-US" i="1" dirty="0">
                <a:latin typeface="Times" pitchFamily="32" charset="0"/>
              </a:rPr>
              <a:t>A</a:t>
            </a:r>
            <a:r>
              <a:rPr lang="en-US" dirty="0">
                <a:latin typeface="Times" pitchFamily="32" charset="0"/>
              </a:rPr>
              <a:t> to </a:t>
            </a:r>
            <a:r>
              <a:rPr lang="en-US" i="1" dirty="0">
                <a:latin typeface="Times" pitchFamily="32" charset="0"/>
              </a:rPr>
              <a:t>Y</a:t>
            </a:r>
            <a:r>
              <a:rPr lang="en-US" dirty="0">
                <a:latin typeface="Times" pitchFamily="32" charset="0"/>
              </a:rPr>
              <a:t>. Now, if the cost of </a:t>
            </a:r>
            <a:r>
              <a:rPr lang="en-US" i="1" dirty="0">
                <a:latin typeface="Times" pitchFamily="32" charset="0"/>
              </a:rPr>
              <a:t>R</a:t>
            </a:r>
            <a:r>
              <a:rPr lang="en-US" baseline="-25000" dirty="0">
                <a:latin typeface="Times" pitchFamily="32" charset="0"/>
              </a:rPr>
              <a:t>1 </a:t>
            </a:r>
            <a:r>
              <a:rPr lang="en-US" dirty="0">
                <a:latin typeface="Times" pitchFamily="32" charset="0"/>
              </a:rPr>
              <a:t>is greater than that of </a:t>
            </a:r>
            <a:r>
              <a:rPr lang="en-US" i="1" dirty="0">
                <a:latin typeface="Times" pitchFamily="32" charset="0"/>
              </a:rPr>
              <a:t>R</a:t>
            </a:r>
            <a:r>
              <a:rPr lang="en-US" baseline="-25000" dirty="0">
                <a:latin typeface="Times" pitchFamily="32" charset="0"/>
              </a:rPr>
              <a:t>2</a:t>
            </a:r>
            <a:r>
              <a:rPr lang="en-US" dirty="0">
                <a:latin typeface="Times" pitchFamily="32" charset="0"/>
              </a:rPr>
              <a:t>, then the </a:t>
            </a:r>
            <a:r>
              <a:rPr lang="en-US" i="1" dirty="0">
                <a:latin typeface="Times" pitchFamily="32" charset="0"/>
              </a:rPr>
              <a:t>X</a:t>
            </a:r>
            <a:r>
              <a:rPr lang="en-US" dirty="0">
                <a:latin typeface="Times" pitchFamily="32" charset="0"/>
              </a:rPr>
              <a:t>-</a:t>
            </a:r>
            <a:r>
              <a:rPr lang="en-US" i="1" dirty="0">
                <a:latin typeface="Times" pitchFamily="32" charset="0"/>
              </a:rPr>
              <a:t>Y</a:t>
            </a:r>
            <a:r>
              <a:rPr lang="en-US" dirty="0">
                <a:latin typeface="Times" pitchFamily="32" charset="0"/>
              </a:rPr>
              <a:t> route can be improved by using </a:t>
            </a:r>
            <a:r>
              <a:rPr lang="en-US" i="1" dirty="0">
                <a:latin typeface="Times" pitchFamily="32" charset="0"/>
              </a:rPr>
              <a:t>R</a:t>
            </a:r>
            <a:r>
              <a:rPr lang="en-US" baseline="-25000" dirty="0">
                <a:latin typeface="Times" pitchFamily="32" charset="0"/>
              </a:rPr>
              <a:t>2</a:t>
            </a:r>
            <a:r>
              <a:rPr lang="en-US" dirty="0">
                <a:latin typeface="Times" pitchFamily="32" charset="0"/>
              </a:rPr>
              <a:t> instead. If the cost of </a:t>
            </a:r>
            <a:r>
              <a:rPr lang="en-US" i="1" dirty="0">
                <a:latin typeface="Times" pitchFamily="32" charset="0"/>
              </a:rPr>
              <a:t>R</a:t>
            </a:r>
            <a:r>
              <a:rPr lang="en-US" baseline="-25000" dirty="0">
                <a:latin typeface="Times" pitchFamily="32" charset="0"/>
              </a:rPr>
              <a:t>1 </a:t>
            </a:r>
            <a:r>
              <a:rPr lang="en-US" dirty="0">
                <a:latin typeface="Times" pitchFamily="32" charset="0"/>
              </a:rPr>
              <a:t>is less than </a:t>
            </a:r>
            <a:r>
              <a:rPr lang="en-US" i="1" dirty="0">
                <a:latin typeface="Times" pitchFamily="32" charset="0"/>
              </a:rPr>
              <a:t>R</a:t>
            </a:r>
            <a:r>
              <a:rPr lang="en-US" baseline="-25000" dirty="0">
                <a:latin typeface="Times" pitchFamily="32" charset="0"/>
              </a:rPr>
              <a:t>2</a:t>
            </a:r>
            <a:r>
              <a:rPr lang="en-US" dirty="0">
                <a:latin typeface="Times" pitchFamily="32" charset="0"/>
              </a:rPr>
              <a:t>, then </a:t>
            </a:r>
            <a:r>
              <a:rPr lang="en-US" i="1" dirty="0">
                <a:latin typeface="Times" pitchFamily="32" charset="0"/>
              </a:rPr>
              <a:t>R</a:t>
            </a:r>
            <a:r>
              <a:rPr lang="en-US" baseline="-25000" dirty="0">
                <a:latin typeface="Times" pitchFamily="32" charset="0"/>
              </a:rPr>
              <a:t>2</a:t>
            </a:r>
            <a:r>
              <a:rPr lang="en-US" dirty="0">
                <a:latin typeface="Times" pitchFamily="32" charset="0"/>
              </a:rPr>
              <a:t> is not the least-cost route from A to Y. Therefore, </a:t>
            </a:r>
            <a:r>
              <a:rPr lang="en-US" i="1" dirty="0">
                <a:latin typeface="Times" pitchFamily="32" charset="0"/>
              </a:rPr>
              <a:t>R</a:t>
            </a:r>
            <a:r>
              <a:rPr lang="en-US" baseline="-25000" dirty="0">
                <a:latin typeface="Times" pitchFamily="32" charset="0"/>
              </a:rPr>
              <a:t>1 </a:t>
            </a:r>
            <a:r>
              <a:rPr lang="en-US" dirty="0">
                <a:latin typeface="Times" pitchFamily="32" charset="0"/>
              </a:rPr>
              <a:t>= </a:t>
            </a:r>
            <a:r>
              <a:rPr lang="en-US" i="1" dirty="0">
                <a:latin typeface="Times" pitchFamily="32" charset="0"/>
              </a:rPr>
              <a:t>R</a:t>
            </a:r>
            <a:r>
              <a:rPr lang="en-US" baseline="-25000" dirty="0">
                <a:latin typeface="Times" pitchFamily="32" charset="0"/>
              </a:rPr>
              <a:t>2</a:t>
            </a:r>
            <a:r>
              <a:rPr lang="en-US" dirty="0">
                <a:latin typeface="Times" pitchFamily="32" charset="0"/>
              </a:rPr>
              <a:t>. Thus, at each point along a route, it is only necessary to know the identity of the next node, not the entire route. In our example, the route from node 1 to node 6 begins by going through node 4. Again consulting the matrix, the route from node 4 to node 6 goes through node 5. Finally, the route from node 5 to node 6 is a direct link to node 6. Thus, the complete route from node 1 to node 6 is 1-4-5-6.</a:t>
            </a:r>
          </a:p>
          <a:p>
            <a:r>
              <a:rPr lang="en-US" dirty="0">
                <a:latin typeface="Times" pitchFamily="32" charset="0"/>
              </a:rPr>
              <a:t>	From this overall matrix, routing tables can be developed and stored at each node. From the reasoning in the preceding paragraph, it follows that each node need only store a single column of the routing directory. The node's directory shows the next node to take for each destination.</a:t>
            </a:r>
          </a:p>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B55F06-FD3D-024E-92FB-B9003A3AB8A9}" type="slidenum">
              <a:rPr lang="en-US"/>
              <a:pPr/>
              <a:t>11</a:t>
            </a:fld>
            <a:endParaRPr lang="en-US" dirty="0"/>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r>
              <a:rPr lang="en-US" dirty="0">
                <a:latin typeface="Times" pitchFamily="32" charset="0"/>
              </a:rPr>
              <a:t>Another simple routing technique is flooding. This technique requires no network information whatsoever and works as follows. A packet is sent by a source node to every one of its neighbors. At each node, an incoming packet is retransmitted on all outgoing links except for the link on which it arrived. Eventually, a number of copies of the packet will arrive at the destination. The packet must have some unique identifier (e.g., source node and sequence number, or virtual circuit number and sequence number) so that the destination knows to discard all but the first copy.</a:t>
            </a:r>
          </a:p>
          <a:p>
            <a:r>
              <a:rPr lang="en-US" dirty="0">
                <a:latin typeface="Times" pitchFamily="32" charset="0"/>
              </a:rPr>
              <a:t>	Unless something is done to stop the incessant retransmission of packets, the number of packets in circulation just from a single source packet grows without bound. One way to prevent this is for each node to remember the identity of those packets it has already retransmitted. When duplicate copies of the packet arrive, they are discarded. A simpler technique is to include a hop count field with each packet. The count can originally be set to some maximum value, such as the diameter (length of the longest minimum-hop path through the network) of the network. Each time a node passes on a packet, it decrements the count by one. When the count reaches zero, the packet is discarded.</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19EA3A-CB8A-D04A-8752-3853ABA2EBF8}" type="slidenum">
              <a:rPr lang="en-US"/>
              <a:pPr/>
              <a:t>12</a:t>
            </a:fld>
            <a:endParaRPr lang="en-US" dirty="0"/>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r>
              <a:rPr lang="en-US" dirty="0">
                <a:latin typeface="Times" pitchFamily="32" charset="0"/>
              </a:rPr>
              <a:t>An example of the latter tactic is shown in </a:t>
            </a:r>
            <a:r>
              <a:rPr lang="en-US" dirty="0"/>
              <a:t>Stallings </a:t>
            </a:r>
            <a:r>
              <a:rPr lang="en-US" dirty="0" smtClean="0"/>
              <a:t>DCC9e</a:t>
            </a:r>
            <a:r>
              <a:rPr lang="en-US" dirty="0" smtClean="0">
                <a:latin typeface="Times" pitchFamily="32" charset="0"/>
              </a:rPr>
              <a:t> </a:t>
            </a:r>
            <a:r>
              <a:rPr lang="en-US" dirty="0">
                <a:latin typeface="Times" pitchFamily="32" charset="0"/>
              </a:rPr>
              <a:t>Figure 12.3. The label on each packet in the figure indicates the current value of the hop count field in that packet. A packet is to be sent from node 1 to node 6 and is assigned a hop count of 3. On the first hop, three copies of the packet are created, and the hop count is decrement to 2. For the second hop of all these copies, a total of nine copies are created. One of these copies reaches node 6, which recognizes that it is the intended destination and does not retransmit. However, the other nodes generate a total of 22 new copies for their third and final hop. Each packet now has a hope count of 1. Note that if a node is not keeping track of packet identifier, it may generate multiple copies at this third stage. All packets received from the third hop are discarded, because the hop count is exhausted. In all, node 6 has received four additional copies of the packet.</a:t>
            </a:r>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EB340D-A8B1-7140-A840-7EDCBEC8DAFB}" type="slidenum">
              <a:rPr lang="en-US"/>
              <a:pPr/>
              <a:t>13</a:t>
            </a:fld>
            <a:endParaRPr lang="en-US" dirty="0"/>
          </a:p>
        </p:txBody>
      </p:sp>
      <p:sp>
        <p:nvSpPr>
          <p:cNvPr id="109570" name="Rectangle 1026"/>
          <p:cNvSpPr>
            <a:spLocks noGrp="1" noRot="1" noChangeAspect="1" noChangeArrowheads="1" noTextEdit="1"/>
          </p:cNvSpPr>
          <p:nvPr>
            <p:ph type="sldImg"/>
          </p:nvPr>
        </p:nvSpPr>
        <p:spPr>
          <a:ln/>
        </p:spPr>
      </p:sp>
      <p:sp>
        <p:nvSpPr>
          <p:cNvPr id="109571" name="Rectangle 1027"/>
          <p:cNvSpPr>
            <a:spLocks noGrp="1" noChangeArrowheads="1"/>
          </p:cNvSpPr>
          <p:nvPr>
            <p:ph type="body" idx="1"/>
          </p:nvPr>
        </p:nvSpPr>
        <p:spPr/>
        <p:txBody>
          <a:bodyPr/>
          <a:lstStyle/>
          <a:p>
            <a:r>
              <a:rPr lang="en-US" dirty="0">
                <a:latin typeface="Times" pitchFamily="32" charset="0"/>
              </a:rPr>
              <a:t>The flooding technique has three remarkable properties:</a:t>
            </a:r>
          </a:p>
          <a:p>
            <a:r>
              <a:rPr lang="en-US" dirty="0">
                <a:latin typeface="Times" pitchFamily="32" charset="0"/>
                <a:ea typeface="Times New Roman" pitchFamily="32" charset="0"/>
                <a:cs typeface="Times New Roman" pitchFamily="32" charset="0"/>
              </a:rPr>
              <a:t>• </a:t>
            </a:r>
            <a:r>
              <a:rPr lang="en-US" dirty="0">
                <a:latin typeface="Times" pitchFamily="32" charset="0"/>
              </a:rPr>
              <a:t>All possible routes between source and destination are tried. Thus, no matter what link or node outages have occurred, a packet will always get through if at least one path between source and destination exists.</a:t>
            </a:r>
          </a:p>
          <a:p>
            <a:r>
              <a:rPr lang="en-US" dirty="0">
                <a:latin typeface="Times" pitchFamily="32" charset="0"/>
                <a:ea typeface="Times New Roman" pitchFamily="32" charset="0"/>
                <a:cs typeface="Times New Roman" pitchFamily="32" charset="0"/>
              </a:rPr>
              <a:t>• </a:t>
            </a:r>
            <a:r>
              <a:rPr lang="en-US" dirty="0">
                <a:latin typeface="Times" pitchFamily="32" charset="0"/>
              </a:rPr>
              <a:t>Because all routes are tried, at least one copy of the packet to arrive at the destination will have used a minimum-hop route.</a:t>
            </a:r>
          </a:p>
          <a:p>
            <a:r>
              <a:rPr lang="en-US" dirty="0">
                <a:latin typeface="Times" pitchFamily="32" charset="0"/>
                <a:ea typeface="Times New Roman" pitchFamily="32" charset="0"/>
                <a:cs typeface="Times New Roman" pitchFamily="32" charset="0"/>
              </a:rPr>
              <a:t>• </a:t>
            </a:r>
            <a:r>
              <a:rPr lang="en-US" dirty="0">
                <a:latin typeface="Times" pitchFamily="32" charset="0"/>
              </a:rPr>
              <a:t>All nodes that are directly or indirectly connected to the source node are visited.</a:t>
            </a:r>
          </a:p>
          <a:p>
            <a:r>
              <a:rPr lang="en-US" dirty="0">
                <a:latin typeface="Times" pitchFamily="32" charset="0"/>
              </a:rPr>
              <a:t>	Because of the first property, the flooding technique is highly robust and could be used to send emergency messages. An example application is a military network that is subject to extensive damage. Because of the second property, flooding might be used initially to set up the route for a virtual circuit. The third property suggests that flooding can be useful for the dissemination of important information to all nodes; we will see that it is used in some schemes to disseminate routing information. The principal disadvantage of flooding is the high traffic load that it generates, which is directly proportional to the connectivity of the network</a:t>
            </a:r>
            <a:r>
              <a:rPr lang="en-US" dirty="0" smtClean="0">
                <a:latin typeface="Times" pitchFamily="32" charset="0"/>
              </a:rPr>
              <a:t>. Another disadvantage is that every node sees the routing data, which may create a security concern.</a:t>
            </a:r>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43ECC8-4ECF-4A4A-9D0D-720A9EDF6D4A}" type="slidenum">
              <a:rPr lang="en-US"/>
              <a:pPr/>
              <a:t>14</a:t>
            </a:fld>
            <a:endParaRPr lang="en-US" dirty="0"/>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r>
              <a:rPr lang="en-US" dirty="0">
                <a:latin typeface="Times" pitchFamily="32" charset="0"/>
              </a:rPr>
              <a:t>Random routing has the simplicity and robustness of flooding with far less traffic load. With random routing, a node selects only one outgoing path for retransmission of an incoming packet. The outgoing link is chosen at random, excluding the link on which the packet arrived. If all links are equally likely to be chosen, then a node may simply utilize outgoing links in a round-robin fashion.</a:t>
            </a:r>
          </a:p>
          <a:p>
            <a:r>
              <a:rPr lang="en-US" dirty="0">
                <a:latin typeface="Times" pitchFamily="32" charset="0"/>
              </a:rPr>
              <a:t>	A refinement of this technique is to assign a probability to each outgoing link and to select the link based on that probability. The probability could be based on data rate, or on fixed link costs.</a:t>
            </a:r>
          </a:p>
          <a:p>
            <a:r>
              <a:rPr lang="en-US" dirty="0">
                <a:latin typeface="Times" pitchFamily="32" charset="0"/>
              </a:rPr>
              <a:t>	Like flooding, random routing requires the use of no network information. Because the route taken is random, the actual route will typically not be the least-cost route nor the minimum-hop route. Thus, the network must carry a higher than optimum traffic load, although not nearly as high as for flooding.</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2C70CA-6C66-3E4F-BAB8-11F6DF9F80C5}" type="slidenum">
              <a:rPr lang="en-US"/>
              <a:pPr/>
              <a:t>15</a:t>
            </a:fld>
            <a:endParaRPr lang="en-US" dirty="0"/>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r>
              <a:rPr lang="en-US" dirty="0">
                <a:latin typeface="Times" pitchFamily="32" charset="0"/>
              </a:rPr>
              <a:t>In virtually all packet-switching networks, some sort of adaptive routing technique is used. That is, the routing decisions that are made change as conditions on the network change. The principal conditions that influence routing decisions are:</a:t>
            </a:r>
          </a:p>
          <a:p>
            <a:r>
              <a:rPr lang="en-US" dirty="0">
                <a:latin typeface="Times" pitchFamily="32" charset="0"/>
                <a:ea typeface="Times New Roman" pitchFamily="32" charset="0"/>
                <a:cs typeface="Times New Roman" pitchFamily="32" charset="0"/>
              </a:rPr>
              <a:t>• </a:t>
            </a:r>
            <a:r>
              <a:rPr lang="en-US" b="1" dirty="0">
                <a:latin typeface="Times" pitchFamily="32" charset="0"/>
              </a:rPr>
              <a:t>Failure:</a:t>
            </a:r>
            <a:r>
              <a:rPr lang="en-US" dirty="0">
                <a:latin typeface="Times" pitchFamily="32" charset="0"/>
              </a:rPr>
              <a:t> When a node or link fails, it can no longer be used as part of a route.</a:t>
            </a:r>
          </a:p>
          <a:p>
            <a:r>
              <a:rPr lang="en-US" dirty="0">
                <a:latin typeface="Times" pitchFamily="32" charset="0"/>
                <a:ea typeface="Times New Roman" pitchFamily="32" charset="0"/>
                <a:cs typeface="Times New Roman" pitchFamily="32" charset="0"/>
              </a:rPr>
              <a:t>• </a:t>
            </a:r>
            <a:r>
              <a:rPr lang="en-US" b="1" dirty="0">
                <a:latin typeface="Times" pitchFamily="32" charset="0"/>
              </a:rPr>
              <a:t>Congestion:</a:t>
            </a:r>
            <a:r>
              <a:rPr lang="en-US" dirty="0">
                <a:latin typeface="Times" pitchFamily="32" charset="0"/>
              </a:rPr>
              <a:t> When a particular portion of the network is heavily congested, it is desirable to route packets around rather than through the area of congestion.</a:t>
            </a:r>
          </a:p>
          <a:p>
            <a:r>
              <a:rPr lang="en-US" dirty="0">
                <a:latin typeface="Times" pitchFamily="32" charset="0"/>
              </a:rPr>
              <a:t>	For adaptive routing to be possible, information about the state of the network must be exchanged among the nodes. There are several drawbacks associated with the use of adaptive routing, compared to fixed routing:</a:t>
            </a:r>
          </a:p>
          <a:p>
            <a:r>
              <a:rPr lang="en-US" dirty="0">
                <a:latin typeface="Times" pitchFamily="32" charset="0"/>
                <a:ea typeface="Times New Roman" pitchFamily="32" charset="0"/>
                <a:cs typeface="Times New Roman" pitchFamily="32" charset="0"/>
              </a:rPr>
              <a:t>• </a:t>
            </a:r>
            <a:r>
              <a:rPr lang="en-US" dirty="0">
                <a:latin typeface="Times" pitchFamily="32" charset="0"/>
              </a:rPr>
              <a:t>The routing decision is more complex; therefore, the processing burden on network nodes increases.</a:t>
            </a:r>
          </a:p>
          <a:p>
            <a:r>
              <a:rPr lang="en-US" dirty="0">
                <a:latin typeface="Times" pitchFamily="32" charset="0"/>
                <a:ea typeface="Times New Roman" pitchFamily="32" charset="0"/>
                <a:cs typeface="Times New Roman" pitchFamily="32" charset="0"/>
              </a:rPr>
              <a:t>• </a:t>
            </a:r>
            <a:r>
              <a:rPr lang="en-US" dirty="0">
                <a:latin typeface="Times" pitchFamily="32" charset="0"/>
              </a:rPr>
              <a:t>In most cases, adaptive strategies depend on status information that is collected at one place but used at another. There is a tradeoff here between the quality of the information and the amount of overhead. The more information that is exchanged, and the more frequently it is exchanged, the better will be the routing decisions that each node makes. On the other hand, this information is itself a load on the constituent networks, causing a performance degradation.</a:t>
            </a:r>
          </a:p>
          <a:p>
            <a:r>
              <a:rPr lang="en-US" dirty="0">
                <a:latin typeface="Times" pitchFamily="32" charset="0"/>
                <a:ea typeface="Times New Roman" pitchFamily="32" charset="0"/>
                <a:cs typeface="Times New Roman" pitchFamily="32" charset="0"/>
              </a:rPr>
              <a:t>• </a:t>
            </a:r>
            <a:r>
              <a:rPr lang="en-US" dirty="0">
                <a:latin typeface="Times" pitchFamily="32" charset="0"/>
              </a:rPr>
              <a:t>An adaptive strategy may react too quickly, causing congestion-producing oscillation, or too slowly, being irrelevant.</a:t>
            </a:r>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431408-3E20-E846-B1D7-459B2D1220AC}" type="slidenum">
              <a:rPr lang="en-US"/>
              <a:pPr/>
              <a:t>16</a:t>
            </a:fld>
            <a:endParaRPr lang="en-US" dirty="0"/>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r>
              <a:rPr lang="en-US" dirty="0">
                <a:latin typeface="Times" pitchFamily="32" charset="0"/>
              </a:rPr>
              <a:t>Despite these real dangers, adaptive routing strategies are by far the most prevalent, for two reasons:</a:t>
            </a:r>
          </a:p>
          <a:p>
            <a:r>
              <a:rPr lang="en-US" dirty="0">
                <a:latin typeface="Times" pitchFamily="32" charset="0"/>
                <a:ea typeface="Times New Roman" pitchFamily="32" charset="0"/>
                <a:cs typeface="Times New Roman" pitchFamily="32" charset="0"/>
              </a:rPr>
              <a:t>• </a:t>
            </a:r>
            <a:r>
              <a:rPr lang="en-US" dirty="0">
                <a:latin typeface="Times" pitchFamily="32" charset="0"/>
              </a:rPr>
              <a:t>An adaptive routing strategy can improve performance, as seen by the network user.</a:t>
            </a:r>
          </a:p>
          <a:p>
            <a:r>
              <a:rPr lang="en-US" dirty="0">
                <a:latin typeface="Times" pitchFamily="32" charset="0"/>
                <a:ea typeface="Times New Roman" pitchFamily="32" charset="0"/>
                <a:cs typeface="Times New Roman" pitchFamily="32" charset="0"/>
              </a:rPr>
              <a:t>• </a:t>
            </a:r>
            <a:r>
              <a:rPr lang="en-US" dirty="0">
                <a:latin typeface="Times" pitchFamily="32" charset="0"/>
              </a:rPr>
              <a:t>An adaptive routing strategy can aid in congestion control, which is discussed in Chapter 13. Because an adaptive routing strategy tends to balance loads, it can delay the onset of severe congestion.</a:t>
            </a:r>
          </a:p>
          <a:p>
            <a:r>
              <a:rPr lang="en-US" dirty="0">
                <a:latin typeface="Times" pitchFamily="32" charset="0"/>
              </a:rPr>
              <a:t>	These benefits may or may not be realized, depending on the soundness of the design and the nature of the load. By and large, adaptive routing is an extraordinarily complex task to perform properly. As demonstration of this, most major packet-switching networks, such as ARPANET and its successors, and many commercial networks, have endured at least one major overhaul of their routing strategy. </a:t>
            </a:r>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BFF1EB-AFA0-F44C-AC57-C7D5C97EE4D0}" type="slidenum">
              <a:rPr lang="en-US"/>
              <a:pPr/>
              <a:t>17</a:t>
            </a:fld>
            <a:endParaRPr lang="en-US" dirty="0"/>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r>
              <a:rPr lang="en-US" dirty="0">
                <a:latin typeface="Times" pitchFamily="32" charset="0"/>
              </a:rPr>
              <a:t>A convenient way to classify adaptive routing strategies is on the basis of information source: local, adjacent nodes, all nodes. An example of an adaptive routing strategy that relies only on local information is one in which a node routes each packet to the outgoing link with the shortest queue length, </a:t>
            </a:r>
            <a:r>
              <a:rPr lang="en-US" i="1" dirty="0">
                <a:latin typeface="Times" pitchFamily="32" charset="0"/>
              </a:rPr>
              <a:t>Q</a:t>
            </a:r>
            <a:r>
              <a:rPr lang="en-US" dirty="0">
                <a:latin typeface="Times" pitchFamily="32" charset="0"/>
              </a:rPr>
              <a:t>. This would have the effect of balancing the load on outgoing links. However, some outgoing links may not be headed in the correct general direction. We can improve matters by also taking into account preferred direction, much as with random routing. In this case, each link emanating from the node would have a bias </a:t>
            </a:r>
            <a:r>
              <a:rPr lang="en-US" i="1" dirty="0">
                <a:latin typeface="Times" pitchFamily="32" charset="0"/>
              </a:rPr>
              <a:t>B</a:t>
            </a:r>
            <a:r>
              <a:rPr lang="en-US" i="1" baseline="-25000" dirty="0">
                <a:latin typeface="Times" pitchFamily="32" charset="0"/>
              </a:rPr>
              <a:t>i</a:t>
            </a:r>
            <a:r>
              <a:rPr lang="en-US" dirty="0">
                <a:latin typeface="Times" pitchFamily="32" charset="0"/>
              </a:rPr>
              <a:t>, for each destination </a:t>
            </a:r>
            <a:r>
              <a:rPr lang="en-US" i="1" dirty="0">
                <a:latin typeface="Times" pitchFamily="32" charset="0"/>
              </a:rPr>
              <a:t>i</a:t>
            </a:r>
            <a:r>
              <a:rPr lang="en-US" dirty="0">
                <a:latin typeface="Times" pitchFamily="32" charset="0"/>
              </a:rPr>
              <a:t>, such that lower values of </a:t>
            </a:r>
            <a:r>
              <a:rPr lang="en-US" i="1" dirty="0">
                <a:latin typeface="Times" pitchFamily="32" charset="0"/>
              </a:rPr>
              <a:t>B</a:t>
            </a:r>
            <a:r>
              <a:rPr lang="en-US" i="1" baseline="-25000" dirty="0">
                <a:latin typeface="Times" pitchFamily="32" charset="0"/>
              </a:rPr>
              <a:t>i</a:t>
            </a:r>
            <a:r>
              <a:rPr lang="en-US" dirty="0">
                <a:latin typeface="Times" pitchFamily="32" charset="0"/>
              </a:rPr>
              <a:t> indicate more preferred directions. For each incoming packet headed for node </a:t>
            </a:r>
            <a:r>
              <a:rPr lang="en-US" i="1" dirty="0">
                <a:latin typeface="Times" pitchFamily="32" charset="0"/>
              </a:rPr>
              <a:t>i</a:t>
            </a:r>
            <a:r>
              <a:rPr lang="en-US" dirty="0">
                <a:latin typeface="Times" pitchFamily="32" charset="0"/>
              </a:rPr>
              <a:t>, the node would choose the outgoing link that minimizes </a:t>
            </a:r>
            <a:r>
              <a:rPr lang="en-US" i="1" dirty="0">
                <a:latin typeface="Times" pitchFamily="32" charset="0"/>
              </a:rPr>
              <a:t>Q</a:t>
            </a:r>
            <a:r>
              <a:rPr lang="en-US" dirty="0">
                <a:latin typeface="Times" pitchFamily="32" charset="0"/>
              </a:rPr>
              <a:t> + </a:t>
            </a:r>
            <a:r>
              <a:rPr lang="en-US" i="1" dirty="0">
                <a:latin typeface="Times" pitchFamily="32" charset="0"/>
              </a:rPr>
              <a:t>B</a:t>
            </a:r>
            <a:r>
              <a:rPr lang="en-US" i="1" baseline="-25000" dirty="0">
                <a:latin typeface="Times" pitchFamily="32" charset="0"/>
              </a:rPr>
              <a:t>i</a:t>
            </a:r>
            <a:r>
              <a:rPr lang="en-US" dirty="0">
                <a:latin typeface="Times" pitchFamily="32" charset="0"/>
              </a:rPr>
              <a:t>. Thus a node would tend to send packets in the right direction, with a concession made to current traffic delays.</a:t>
            </a:r>
          </a:p>
          <a:p>
            <a:r>
              <a:rPr lang="en-US" dirty="0">
                <a:latin typeface="Times" pitchFamily="32" charset="0"/>
              </a:rPr>
              <a:t>	Adaptive schemes based only on local information are rarely used because they do not exploit easily available information. Strategies based on information from adjacent nodes or all nodes are commonly found. Both take advantage of information that each node has about delays and outages that it experiences. Such adaptive strategies can be either distributed or centralized. In the distributed case, each node exchanges delay information with other nodes. Based on incoming information, a node tries to estimate the delay situation throughout the network, and applies a least-cost routing algorithm. In the centralized case, each node reports its link delay status to a central node, which designs routes based on this incoming information and sends the routing information back to the nodes.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C58454-4CE6-B843-93AE-8BB8CBD356D0}" type="slidenum">
              <a:rPr lang="en-US"/>
              <a:pPr/>
              <a:t>18</a:t>
            </a:fld>
            <a:endParaRPr lang="en-US" dirty="0"/>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r>
              <a:rPr lang="en-US" dirty="0">
                <a:latin typeface="Times" pitchFamily="32" charset="0"/>
              </a:rPr>
              <a:t>As an example, </a:t>
            </a:r>
            <a:r>
              <a:rPr lang="en-US" dirty="0"/>
              <a:t>Stallings </a:t>
            </a:r>
            <a:r>
              <a:rPr lang="en-US" dirty="0" smtClean="0"/>
              <a:t>DCC9e </a:t>
            </a:r>
            <a:r>
              <a:rPr lang="en-US" dirty="0">
                <a:latin typeface="Times" pitchFamily="32" charset="0"/>
              </a:rPr>
              <a:t>Figure 12.4 show the status of node 4 of Figure 12.1 at a certain point in time. Node 4 has links to four other nodes. A fair number of packets have been arriving and a backlog has built up, with a queue of packets waiting for each of the outgoing links. A packet arrives from node 1 destined for node 6. To which outgoing link should the packet be routed? Based on current queue lengths and the values of bias (</a:t>
            </a:r>
            <a:r>
              <a:rPr lang="en-US" i="1" dirty="0">
                <a:latin typeface="Times" pitchFamily="32" charset="0"/>
              </a:rPr>
              <a:t>B</a:t>
            </a:r>
            <a:r>
              <a:rPr lang="en-US" baseline="-25000" dirty="0">
                <a:latin typeface="Times" pitchFamily="32" charset="0"/>
              </a:rPr>
              <a:t>6</a:t>
            </a:r>
            <a:r>
              <a:rPr lang="en-US" dirty="0">
                <a:latin typeface="Times" pitchFamily="32" charset="0"/>
              </a:rPr>
              <a:t>) for each outgoing link, the minimum value of </a:t>
            </a:r>
            <a:r>
              <a:rPr lang="en-US" i="1" dirty="0">
                <a:latin typeface="Times" pitchFamily="32" charset="0"/>
              </a:rPr>
              <a:t>Q</a:t>
            </a:r>
            <a:r>
              <a:rPr lang="en-US" dirty="0">
                <a:latin typeface="Times" pitchFamily="32" charset="0"/>
              </a:rPr>
              <a:t> + </a:t>
            </a:r>
            <a:r>
              <a:rPr lang="en-US" i="1" dirty="0">
                <a:latin typeface="Times" pitchFamily="32" charset="0"/>
              </a:rPr>
              <a:t>B</a:t>
            </a:r>
            <a:r>
              <a:rPr lang="en-US" baseline="-25000" dirty="0">
                <a:latin typeface="Times" pitchFamily="32" charset="0"/>
              </a:rPr>
              <a:t>6</a:t>
            </a:r>
            <a:r>
              <a:rPr lang="en-US" dirty="0">
                <a:latin typeface="Times" pitchFamily="32" charset="0"/>
              </a:rPr>
              <a:t> is 4, on the link to node 3. Thus, node 4 routes the packet through node 3.</a:t>
            </a:r>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14FBD1-F4ED-214C-B548-ED91A7A6B77C}" type="slidenum">
              <a:rPr lang="en-US"/>
              <a:pPr/>
              <a:t>19</a:t>
            </a:fld>
            <a:endParaRPr lang="en-US" dirty="0"/>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r>
              <a:rPr lang="en-US" sz="1200" kern="1200" dirty="0" smtClean="0">
                <a:solidFill>
                  <a:schemeClr val="tx1"/>
                </a:solidFill>
                <a:latin typeface="Times New Roman" pitchFamily="32" charset="0"/>
                <a:ea typeface="+mn-ea"/>
                <a:cs typeface="+mn-cs"/>
              </a:rPr>
              <a:t>In this section, we look at several examples of routing strategies. All of these were initially developed for ARPANET, which is a packet-switching network that was the foundation of the present-day Internet. It is instructive to examine these strategies for several reasons. First, these strategies and similar ones are also used in other packet-switching networks, including a number of networks on the Internet. Second, routing schemes based on the ARPANET work have also been used for internetwork routing in the Internet and in private internetworks. And finally, the ARPANET routing scheme evolved in a way that illuminates some of the key design issues related to routing algorithms.</a:t>
            </a:r>
          </a:p>
          <a:p>
            <a:r>
              <a:rPr lang="en-US" sz="1200" kern="1200" dirty="0" smtClean="0">
                <a:solidFill>
                  <a:schemeClr val="tx1"/>
                </a:solidFill>
                <a:latin typeface="Times New Roman" pitchFamily="32" charset="0"/>
                <a:ea typeface="+mn-ea"/>
                <a:cs typeface="+mn-cs"/>
              </a:rPr>
              <a:t>The original routing algorithm, designed in 1969, was a distributed adaptive algorithm using estimated delay as the performance criterion and a version of the Bellman-Ford algorithm (Section 12.3). The approach used is referred to as </a:t>
            </a:r>
            <a:r>
              <a:rPr lang="en-US" sz="1200" b="1" kern="1200" dirty="0" smtClean="0">
                <a:solidFill>
                  <a:schemeClr val="tx1"/>
                </a:solidFill>
                <a:latin typeface="Times New Roman" pitchFamily="32" charset="0"/>
                <a:ea typeface="+mn-ea"/>
                <a:cs typeface="+mn-cs"/>
              </a:rPr>
              <a:t>distance-vector routing.</a:t>
            </a:r>
            <a:endParaRPr lang="en-US" sz="1200" kern="1200" dirty="0" smtClean="0">
              <a:solidFill>
                <a:schemeClr val="tx1"/>
              </a:solidFill>
              <a:latin typeface="Times New Roman" pitchFamily="32" charset="0"/>
              <a:ea typeface="+mn-ea"/>
              <a:cs typeface="+mn-cs"/>
            </a:endParaRPr>
          </a:p>
          <a:p>
            <a:r>
              <a:rPr lang="en-US" sz="1200" kern="1200" dirty="0" smtClean="0">
                <a:solidFill>
                  <a:schemeClr val="tx1"/>
                </a:solidFill>
                <a:latin typeface="Times New Roman" pitchFamily="32" charset="0"/>
                <a:ea typeface="+mn-ea"/>
                <a:cs typeface="+mn-cs"/>
              </a:rPr>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DDC868-E2B5-AE40-BEAA-181AA4A0E9E7}" type="slidenum">
              <a:rPr lang="en-US"/>
              <a:pPr/>
              <a:t>2</a:t>
            </a:fld>
            <a:endParaRPr lang="en-US" dirty="0"/>
          </a:p>
        </p:txBody>
      </p:sp>
      <p:sp>
        <p:nvSpPr>
          <p:cNvPr id="96258" name="Rectangle 1026"/>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6259" name="Rectangle 1027"/>
          <p:cNvSpPr>
            <a:spLocks noGrp="1" noChangeArrowheads="1"/>
          </p:cNvSpPr>
          <p:nvPr>
            <p:ph type="body" idx="1"/>
          </p:nvPr>
        </p:nvSpPr>
        <p:spPr bwMode="auto">
          <a:xfrm>
            <a:off x="685800" y="4343400"/>
            <a:ext cx="5486400" cy="4114800"/>
          </a:xfrm>
          <a:prstGeom prst="rect">
            <a:avLst/>
          </a:prstGeom>
          <a:solidFill>
            <a:srgbClr val="FFFFFF"/>
          </a:solidFill>
          <a:ln>
            <a:miter lim="800000"/>
            <a:headEnd/>
            <a:tailEnd/>
          </a:ln>
        </p:spPr>
        <p:txBody>
          <a:bodyPr>
            <a:prstTxWarp prst="textNoShape">
              <a:avLst/>
            </a:prstTxWarp>
          </a:bodyPr>
          <a:lstStyle/>
          <a:p>
            <a:r>
              <a:rPr lang="en-US" dirty="0"/>
              <a:t>This quote is from the start of Stallings </a:t>
            </a:r>
            <a:r>
              <a:rPr lang="en-US" dirty="0" smtClean="0"/>
              <a:t>DCC9e Chapter 12</a:t>
            </a:r>
            <a:r>
              <a:rPr lang="en-US" dirty="0"/>
              <a:t>, hints at the complexities of the routing decision, the choice of path to destination.</a:t>
            </a:r>
            <a:endParaRPr lang="en-US" dirty="0">
              <a:latin typeface="Times" pitchFamily="32"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541973-CB0F-D84A-87E8-51EB0AAD15FE}" type="slidenum">
              <a:rPr lang="en-US"/>
              <a:pPr/>
              <a:t>23</a:t>
            </a:fld>
            <a:endParaRPr lang="en-US" dirty="0"/>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r>
              <a:rPr lang="en-US" sz="1200" kern="1200" dirty="0" smtClean="0">
                <a:solidFill>
                  <a:schemeClr val="tx1"/>
                </a:solidFill>
                <a:latin typeface="Times New Roman" pitchFamily="32" charset="0"/>
                <a:ea typeface="+mn-ea"/>
                <a:cs typeface="+mn-cs"/>
              </a:rPr>
              <a:t>After some years of experience and several minor modifications, the original routing algorithm was replaced by a quite different one in 1979 [MCQU80]. The major shortcomings of the old algorithm were these:</a:t>
            </a:r>
          </a:p>
          <a:p>
            <a:r>
              <a:rPr lang="en-US" sz="1200" kern="1200" dirty="0" smtClean="0">
                <a:solidFill>
                  <a:schemeClr val="tx1"/>
                </a:solidFill>
                <a:latin typeface="Times New Roman" pitchFamily="32" charset="0"/>
                <a:ea typeface="+mn-ea"/>
                <a:cs typeface="+mn-cs"/>
              </a:rPr>
              <a:t> The algorithm did not consider line speed, merely queue length. Thus, higher-capacity links were not given the favored status they deserved.</a:t>
            </a:r>
          </a:p>
          <a:p>
            <a:pPr lvl="0"/>
            <a:r>
              <a:rPr lang="en-US" sz="1200" kern="1200" dirty="0" smtClean="0">
                <a:solidFill>
                  <a:schemeClr val="tx1"/>
                </a:solidFill>
                <a:latin typeface="Times New Roman" pitchFamily="32" charset="0"/>
                <a:ea typeface="+mn-ea"/>
                <a:cs typeface="+mn-cs"/>
              </a:rPr>
              <a:t>Queue length is, in any case, an artificial measure of delay, because some variable amount of processing time elapses between the arrival of a packet at a node and its placement in an outbound queue.</a:t>
            </a:r>
          </a:p>
          <a:p>
            <a:pPr lvl="0"/>
            <a:r>
              <a:rPr lang="en-US" sz="1200" kern="1200" dirty="0" smtClean="0">
                <a:solidFill>
                  <a:schemeClr val="tx1"/>
                </a:solidFill>
                <a:latin typeface="Times New Roman" pitchFamily="32" charset="0"/>
                <a:ea typeface="+mn-ea"/>
                <a:cs typeface="+mn-cs"/>
              </a:rPr>
              <a:t>The algorithm was not very accurate. In particular, it responded slowly to congestion and delay increases.</a:t>
            </a:r>
          </a:p>
          <a:p>
            <a:r>
              <a:rPr lang="en-US" sz="1200" kern="1200" dirty="0" smtClean="0">
                <a:solidFill>
                  <a:schemeClr val="tx1"/>
                </a:solidFill>
                <a:latin typeface="Times New Roman" pitchFamily="32" charset="0"/>
                <a:ea typeface="+mn-ea"/>
                <a:cs typeface="+mn-cs"/>
              </a:rPr>
              <a:t> </a:t>
            </a:r>
          </a:p>
          <a:p>
            <a:r>
              <a:rPr lang="en-US" sz="1200" kern="1200" dirty="0" smtClean="0">
                <a:solidFill>
                  <a:schemeClr val="tx1"/>
                </a:solidFill>
                <a:latin typeface="Times New Roman" pitchFamily="32" charset="0"/>
                <a:ea typeface="+mn-ea"/>
                <a:cs typeface="+mn-cs"/>
              </a:rPr>
              <a:t>	The new algorithm is also a distributed adaptive one, using delay as the performance criterion, but the differences are significant. Rather than using queue length as a surrogate for delay, the delay is measured directly. At a node, each incoming packet is timestamped with an arrival time. A departure time is recorded when the packet is transmitted. If a positive acknowledgment is returned, the delay for that packet is recorded as the departure time minus the arrival time plus transmission time and propagation delay. The node must therefore know link data rate and propagation time. If a negative acknowledgment comes back, the departure time is updated and the node tries again, until a measure of successful transmission delay is obtained.</a:t>
            </a:r>
          </a:p>
          <a:p>
            <a:r>
              <a:rPr lang="en-US" sz="1200" kern="1200" dirty="0" smtClean="0">
                <a:solidFill>
                  <a:schemeClr val="tx1"/>
                </a:solidFill>
                <a:latin typeface="Times New Roman" pitchFamily="32" charset="0"/>
                <a:ea typeface="+mn-ea"/>
                <a:cs typeface="+mn-cs"/>
              </a:rPr>
              <a:t>	Every 10 seconds, the node computes the average delay on each outgoing link. If there are any significant changes in delay, the information is sent to all other nodes using flooding. Each node maintains an estimate of delay on every network link. When new information arrives, it recomputes its routing table using Dijkstra's algorithm (Section 12.3).</a:t>
            </a:r>
          </a:p>
          <a:p>
            <a:r>
              <a:rPr lang="en-US" sz="1200" kern="1200" dirty="0" smtClean="0">
                <a:solidFill>
                  <a:schemeClr val="tx1"/>
                </a:solidFill>
                <a:latin typeface="Times New Roman" pitchFamily="32" charset="0"/>
                <a:ea typeface="+mn-ea"/>
                <a:cs typeface="+mn-cs"/>
              </a:rPr>
              <a:t>	The second-generation routing algorithm is referred to as a </a:t>
            </a:r>
            <a:r>
              <a:rPr lang="en-US" sz="1200" b="1" kern="1200" dirty="0" smtClean="0">
                <a:solidFill>
                  <a:schemeClr val="tx1"/>
                </a:solidFill>
                <a:latin typeface="Times New Roman" pitchFamily="32" charset="0"/>
                <a:ea typeface="+mn-ea"/>
                <a:cs typeface="+mn-cs"/>
              </a:rPr>
              <a:t>link-state routing</a:t>
            </a:r>
            <a:r>
              <a:rPr lang="en-US" sz="1200" kern="1200" dirty="0" smtClean="0">
                <a:solidFill>
                  <a:schemeClr val="tx1"/>
                </a:solidFill>
                <a:latin typeface="Times New Roman" pitchFamily="32" charset="0"/>
                <a:ea typeface="+mn-ea"/>
                <a:cs typeface="+mn-cs"/>
              </a:rPr>
              <a:t> algorithm.</a:t>
            </a:r>
          </a:p>
          <a:p>
            <a:endParaRPr lang="en-US" dirty="0">
              <a:latin typeface="Times" pitchFamily="32"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latin typeface="Times New Roman" pitchFamily="32" charset="0"/>
                <a:ea typeface="+mn-ea"/>
                <a:cs typeface="+mn-cs"/>
              </a:rPr>
              <a:t>As an example, consider a network that consists of two regions with only two links, A and B, connecting the two regions (Stallings DCC9e Figure 12.7). Each route between two nodes in different regions must pass through one of these links. Assume that a situation develops in which most of the traffic is on link A. This will cause the link delay on A to be significant, and at the next opportunity, this delay value will be reported to all other nodes. These updates will arrive at all nodes at about the same time, and all will update their routing tables immediately. It is likely that this new delay value for link A will be high enough to make link B the preferred choice for most, if not all, inter-region routes. Because all nodes adjust their routes at the same time, most or all inter-region traffic shifts at the same time to link B. Now the link delay value on B will become high, and there will be a subsequent shift to link A. This oscillation will continue until the traffic volume subsides.</a:t>
            </a:r>
          </a:p>
          <a:p>
            <a:r>
              <a:rPr lang="en-US" sz="1200" kern="1200" dirty="0" smtClean="0">
                <a:solidFill>
                  <a:schemeClr val="tx1"/>
                </a:solidFill>
                <a:latin typeface="Times New Roman" pitchFamily="32" charset="0"/>
                <a:ea typeface="+mn-ea"/>
                <a:cs typeface="+mn-cs"/>
              </a:rPr>
              <a:t>	There are a number of reasons why this oscillation is undesirable:</a:t>
            </a:r>
          </a:p>
          <a:p>
            <a:r>
              <a:rPr lang="en-US" sz="1200" kern="1200" dirty="0" smtClean="0">
                <a:solidFill>
                  <a:schemeClr val="tx1"/>
                </a:solidFill>
                <a:latin typeface="Times New Roman" pitchFamily="32" charset="0"/>
                <a:ea typeface="+mn-ea"/>
                <a:cs typeface="+mn-cs"/>
              </a:rPr>
              <a:t>	</a:t>
            </a:r>
          </a:p>
          <a:p>
            <a:pPr lvl="0"/>
            <a:r>
              <a:rPr lang="en-US" sz="1200" kern="1200" dirty="0" smtClean="0">
                <a:solidFill>
                  <a:schemeClr val="tx1"/>
                </a:solidFill>
                <a:latin typeface="Times New Roman" pitchFamily="32" charset="0"/>
                <a:ea typeface="+mn-ea"/>
                <a:cs typeface="+mn-cs"/>
              </a:rPr>
              <a:t>A significant portion of available capacity is unused at just the time when it is needed most: under heavy traffic load.</a:t>
            </a:r>
          </a:p>
          <a:p>
            <a:pPr lvl="0"/>
            <a:r>
              <a:rPr lang="en-US" sz="1200" kern="1200" dirty="0" smtClean="0">
                <a:solidFill>
                  <a:schemeClr val="tx1"/>
                </a:solidFill>
                <a:latin typeface="Times New Roman" pitchFamily="32" charset="0"/>
                <a:ea typeface="+mn-ea"/>
                <a:cs typeface="+mn-cs"/>
              </a:rPr>
              <a:t>The overutilization of some links can lead to the spread of congestion within the network (this will be seen in the discussion of congestion in Chapter 13).</a:t>
            </a:r>
          </a:p>
          <a:p>
            <a:pPr lvl="0"/>
            <a:r>
              <a:rPr lang="en-US" sz="1200" kern="1200" dirty="0" smtClean="0">
                <a:solidFill>
                  <a:schemeClr val="tx1"/>
                </a:solidFill>
                <a:latin typeface="Times New Roman" pitchFamily="32" charset="0"/>
                <a:ea typeface="+mn-ea"/>
                <a:cs typeface="+mn-cs"/>
              </a:rPr>
              <a:t>The large swings in measured delay values result in the need for more frequent routing update messages. This increases the load on the network at just the time when the network is already stressed.</a:t>
            </a:r>
          </a:p>
          <a:p>
            <a:endParaRPr lang="en-US" dirty="0"/>
          </a:p>
        </p:txBody>
      </p:sp>
      <p:sp>
        <p:nvSpPr>
          <p:cNvPr id="4" name="Slide Number Placeholder 3"/>
          <p:cNvSpPr>
            <a:spLocks noGrp="1"/>
          </p:cNvSpPr>
          <p:nvPr>
            <p:ph type="sldNum" sz="quarter" idx="10"/>
          </p:nvPr>
        </p:nvSpPr>
        <p:spPr/>
        <p:txBody>
          <a:bodyPr/>
          <a:lstStyle/>
          <a:p>
            <a:fld id="{7A2075C8-E629-9847-866F-C03CF7C0D82F}" type="slidenum">
              <a:rPr lang="en-US" smtClean="0"/>
              <a:pPr/>
              <a:t>24</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A9C6D5-7608-BB4F-AC56-C6100D4218C1}" type="slidenum">
              <a:rPr lang="en-US"/>
              <a:pPr/>
              <a:t>25</a:t>
            </a:fld>
            <a:endParaRPr lang="en-US" dirty="0"/>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r>
              <a:rPr lang="en-US" sz="1200" kern="1200" dirty="0" smtClean="0">
                <a:solidFill>
                  <a:schemeClr val="tx1"/>
                </a:solidFill>
                <a:latin typeface="Times New Roman" pitchFamily="32" charset="0"/>
                <a:ea typeface="+mn-ea"/>
                <a:cs typeface="+mn-cs"/>
              </a:rPr>
              <a:t>The ARPANET designers concluded that the essence of the problem was that every node was trying to obtain the best route for all destinations, and that these efforts conflicted. It was concluded that under heavy loads, the goal of routing should be to give the average route a good path instead of attempting to give all routes the best path.</a:t>
            </a:r>
          </a:p>
          <a:p>
            <a:r>
              <a:rPr lang="en-US" sz="1200" kern="1200" dirty="0" smtClean="0">
                <a:solidFill>
                  <a:schemeClr val="tx1"/>
                </a:solidFill>
                <a:latin typeface="Times New Roman" pitchFamily="32" charset="0"/>
                <a:ea typeface="+mn-ea"/>
                <a:cs typeface="+mn-cs"/>
              </a:rPr>
              <a:t>	The designers decided that it was unnecessary to change the overall routing algorithm. Rather, it was sufficient to change the function that calculates link costs. This was done in such a way as to damp routing oscillations and reduce routing overhead. The calculation begins with measuring the average delay over the last 10 seconds. 		</a:t>
            </a:r>
          </a:p>
          <a:p>
            <a:endParaRPr lang="en-US" sz="1200" kern="1200" dirty="0" smtClean="0">
              <a:solidFill>
                <a:schemeClr val="tx1"/>
              </a:solidFill>
              <a:latin typeface="Times New Roman" pitchFamily="32" charset="0"/>
              <a:ea typeface="+mn-ea"/>
              <a:cs typeface="+mn-cs"/>
            </a:endParaRPr>
          </a:p>
          <a:p>
            <a:r>
              <a:rPr lang="en-US" sz="1200" kern="1200" dirty="0" smtClean="0">
                <a:solidFill>
                  <a:schemeClr val="tx1"/>
                </a:solidFill>
                <a:latin typeface="Times New Roman" pitchFamily="32" charset="0"/>
                <a:ea typeface="+mn-ea"/>
                <a:cs typeface="+mn-cs"/>
              </a:rPr>
              <a:t>	</a:t>
            </a:r>
            <a:endParaRPr lang="en-US" dirty="0">
              <a:latin typeface="Times" pitchFamily="32"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32" charset="0"/>
                <a:ea typeface="+mn-ea"/>
                <a:cs typeface="+mn-cs"/>
              </a:rPr>
              <a:t>In Stallings DCC9e Figure 12.8, delay is normalized to the value achieved on an idle line, which is just propagation delay plus transmission time. One curve on the figure indicates the way in which the actual delay rises as a function of utilization; the increase in delay is due to queuing delay at the node. For the revised algorithm, the cost value is kept at the minimum value until a given level of utilization is reached. This feature has the effect of reducing routing overhead at low traffic levels. Above a certain level of utilization, the cost level is allowed to rise to a maximum value that is equal to three times the minimum value. The effect of this maximum value is to dictate that traffic should not be routed around a heavily utilized line by more than two additional hops.</a:t>
            </a:r>
          </a:p>
          <a:p>
            <a:r>
              <a:rPr lang="en-US" sz="1200" kern="1200" dirty="0" smtClean="0">
                <a:solidFill>
                  <a:schemeClr val="tx1"/>
                </a:solidFill>
                <a:latin typeface="Times New Roman" pitchFamily="32" charset="0"/>
                <a:ea typeface="+mn-ea"/>
                <a:cs typeface="+mn-cs"/>
              </a:rPr>
              <a:t>	Note that the minimum threshold is set higher for satellite links. This encourages the use of terrestrial links under conditions of light traffic, because the terrestrial links have much lower propagation delay. Note also that the actual delay curve is much steeper than the transformation curves at high utilization levels. It is this steep rise in link cost that causes all of the traffic on a link to be shed, which in turn causes routing oscillations.</a:t>
            </a:r>
          </a:p>
          <a:p>
            <a:r>
              <a:rPr lang="en-US" sz="1200" kern="1200" dirty="0" smtClean="0">
                <a:solidFill>
                  <a:schemeClr val="tx1"/>
                </a:solidFill>
                <a:latin typeface="Times New Roman" pitchFamily="32" charset="0"/>
                <a:ea typeface="+mn-ea"/>
                <a:cs typeface="+mn-cs"/>
              </a:rPr>
              <a:t>	In summary, the revised cost function is keyed to utilization rather than delay. The function acts similar to a delay-based metric under light loads and to a capacity-based metric under heavy loads.</a:t>
            </a:r>
          </a:p>
          <a:p>
            <a:endParaRPr lang="en-US" dirty="0" smtClean="0">
              <a:latin typeface="Times" pitchFamily="32" charset="0"/>
            </a:endParaRPr>
          </a:p>
          <a:p>
            <a:endParaRPr lang="en-US" dirty="0"/>
          </a:p>
        </p:txBody>
      </p:sp>
      <p:sp>
        <p:nvSpPr>
          <p:cNvPr id="4" name="Slide Number Placeholder 3"/>
          <p:cNvSpPr>
            <a:spLocks noGrp="1"/>
          </p:cNvSpPr>
          <p:nvPr>
            <p:ph type="sldNum" sz="quarter" idx="10"/>
          </p:nvPr>
        </p:nvSpPr>
        <p:spPr/>
        <p:txBody>
          <a:bodyPr/>
          <a:lstStyle/>
          <a:p>
            <a:fld id="{7A2075C8-E629-9847-866F-C03CF7C0D82F}" type="slidenum">
              <a:rPr lang="en-US" smtClean="0"/>
              <a:pPr/>
              <a:t>26</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F6119D-6A3C-874C-91C7-22CAD6203169}" type="slidenum">
              <a:rPr lang="en-US"/>
              <a:pPr/>
              <a:t>27</a:t>
            </a:fld>
            <a:endParaRPr lang="en-US" dirty="0"/>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r>
              <a:rPr lang="en-US" sz="1200" kern="1200" dirty="0" smtClean="0">
                <a:solidFill>
                  <a:schemeClr val="tx1"/>
                </a:solidFill>
                <a:latin typeface="Times New Roman" pitchFamily="32" charset="0"/>
                <a:ea typeface="+mn-ea"/>
                <a:cs typeface="+mn-cs"/>
              </a:rPr>
              <a:t>Virtually all packet-switching networks and all internets base their routing decision on some form of least-cost criterion. If the criterion is to minimize the number of hops, each link has a value of 1. More typically, the link value is inversely proportional to the link capacity, proportional to the current load on the link, or some combination. In any case, these link or hop costs are used as input to a least-cost routing algorithm, which can be simply stated as:</a:t>
            </a:r>
          </a:p>
          <a:p>
            <a:r>
              <a:rPr lang="en-US" sz="1200" kern="1200" dirty="0" smtClean="0">
                <a:solidFill>
                  <a:schemeClr val="tx1"/>
                </a:solidFill>
                <a:latin typeface="Times New Roman" pitchFamily="32" charset="0"/>
                <a:ea typeface="+mn-ea"/>
                <a:cs typeface="+mn-cs"/>
              </a:rPr>
              <a:t> </a:t>
            </a:r>
          </a:p>
          <a:p>
            <a:r>
              <a:rPr lang="en-US" sz="1200" kern="1200" dirty="0" smtClean="0">
                <a:solidFill>
                  <a:schemeClr val="tx1"/>
                </a:solidFill>
                <a:latin typeface="Times New Roman" pitchFamily="32" charset="0"/>
                <a:ea typeface="+mn-ea"/>
                <a:cs typeface="+mn-cs"/>
              </a:rPr>
              <a:t>Given a network of nodes connected by bidirectional links, where each link has a cost associated with it in each direction, define the cost of a path between two nodes as the sum of the costs of the links traversed. For each pair of nodes, find a path with the least cost.</a:t>
            </a:r>
          </a:p>
          <a:p>
            <a:r>
              <a:rPr lang="en-US" sz="1200" kern="1200" dirty="0" smtClean="0">
                <a:solidFill>
                  <a:schemeClr val="tx1"/>
                </a:solidFill>
                <a:latin typeface="Times New Roman" pitchFamily="32" charset="0"/>
                <a:ea typeface="+mn-ea"/>
                <a:cs typeface="+mn-cs"/>
              </a:rPr>
              <a:t> </a:t>
            </a:r>
          </a:p>
          <a:p>
            <a:r>
              <a:rPr lang="en-US" sz="1200" kern="1200" dirty="0" smtClean="0">
                <a:solidFill>
                  <a:schemeClr val="tx1"/>
                </a:solidFill>
                <a:latin typeface="Times New Roman" pitchFamily="32" charset="0"/>
                <a:ea typeface="+mn-ea"/>
                <a:cs typeface="+mn-cs"/>
              </a:rPr>
              <a:t>	Note that the cost of a link may differ in its two directions. This would be true, for example, if the cost of a link equaled the length of the queue of packets awaiting transmission from each of the two nodes on the link.</a:t>
            </a:r>
          </a:p>
          <a:p>
            <a:r>
              <a:rPr lang="en-US" sz="1200" kern="1200" dirty="0" smtClean="0">
                <a:solidFill>
                  <a:schemeClr val="tx1"/>
                </a:solidFill>
                <a:latin typeface="Times New Roman" pitchFamily="32" charset="0"/>
                <a:ea typeface="+mn-ea"/>
                <a:cs typeface="+mn-cs"/>
              </a:rPr>
              <a:t>	Most least-cost routing algorithms in use in packet-switching networks and internets are variations of one of two common algorithms, known as Dijkstra's algorithm and the Bellman-Ford algorithm. This section provides a summary of these two algorithms.</a:t>
            </a:r>
          </a:p>
          <a:p>
            <a:endParaRPr lang="en-US" dirty="0">
              <a:latin typeface="Times" pitchFamily="32"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Stallings DCC9e Table</a:t>
            </a:r>
            <a:r>
              <a:rPr lang="en-US" baseline="0" dirty="0" smtClean="0"/>
              <a:t> 12.2</a:t>
            </a:r>
            <a:endParaRPr lang="en-US" dirty="0"/>
          </a:p>
        </p:txBody>
      </p:sp>
      <p:sp>
        <p:nvSpPr>
          <p:cNvPr id="4" name="Slide Number Placeholder 3"/>
          <p:cNvSpPr>
            <a:spLocks noGrp="1"/>
          </p:cNvSpPr>
          <p:nvPr>
            <p:ph type="sldNum" sz="quarter" idx="10"/>
          </p:nvPr>
        </p:nvSpPr>
        <p:spPr/>
        <p:txBody>
          <a:bodyPr/>
          <a:lstStyle/>
          <a:p>
            <a:fld id="{7A2075C8-E629-9847-866F-C03CF7C0D82F}" type="slidenum">
              <a:rPr lang="en-US" smtClean="0"/>
              <a:pPr/>
              <a:t>28</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F494D6-A216-C242-944A-104A02AC732F}" type="slidenum">
              <a:rPr lang="en-US"/>
              <a:pPr/>
              <a:t>29</a:t>
            </a:fld>
            <a:endParaRPr lang="en-US" dirty="0"/>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r>
              <a:rPr lang="en-US" sz="1200" kern="1200" dirty="0" smtClean="0">
                <a:solidFill>
                  <a:schemeClr val="tx1"/>
                </a:solidFill>
                <a:latin typeface="Times New Roman" pitchFamily="32" charset="0"/>
                <a:ea typeface="+mn-ea"/>
                <a:cs typeface="+mn-cs"/>
              </a:rPr>
              <a:t>Dijkstra's algorithm [DIJK59] can be stated as: Find the shortest paths from a given source node to all other nodes by developing the paths in order of increasing path length. The algorithm proceeds in stages. By the </a:t>
            </a:r>
            <a:r>
              <a:rPr lang="en-US" sz="1200" i="1" kern="1200" dirty="0" smtClean="0">
                <a:solidFill>
                  <a:schemeClr val="tx1"/>
                </a:solidFill>
                <a:latin typeface="Times New Roman" pitchFamily="32" charset="0"/>
                <a:ea typeface="+mn-ea"/>
                <a:cs typeface="+mn-cs"/>
              </a:rPr>
              <a:t>k</a:t>
            </a:r>
            <a:r>
              <a:rPr lang="en-US" sz="1200" kern="1200" dirty="0" smtClean="0">
                <a:solidFill>
                  <a:schemeClr val="tx1"/>
                </a:solidFill>
                <a:latin typeface="Times New Roman" pitchFamily="32" charset="0"/>
                <a:ea typeface="+mn-ea"/>
                <a:cs typeface="+mn-cs"/>
              </a:rPr>
              <a:t>th stage, the shortest paths to the </a:t>
            </a:r>
            <a:r>
              <a:rPr lang="en-US" sz="1200" i="1" kern="1200" dirty="0" smtClean="0">
                <a:solidFill>
                  <a:schemeClr val="tx1"/>
                </a:solidFill>
                <a:latin typeface="Times New Roman" pitchFamily="32" charset="0"/>
                <a:ea typeface="+mn-ea"/>
                <a:cs typeface="+mn-cs"/>
              </a:rPr>
              <a:t>k</a:t>
            </a:r>
            <a:r>
              <a:rPr lang="en-US" sz="1200" kern="1200" dirty="0" smtClean="0">
                <a:solidFill>
                  <a:schemeClr val="tx1"/>
                </a:solidFill>
                <a:latin typeface="Times New Roman" pitchFamily="32" charset="0"/>
                <a:ea typeface="+mn-ea"/>
                <a:cs typeface="+mn-cs"/>
              </a:rPr>
              <a:t> nodes closest to (least cost away from) the source node have been determined; these nodes are in a set </a:t>
            </a:r>
            <a:r>
              <a:rPr lang="en-US" sz="1200" i="1" kern="1200" dirty="0" smtClean="0">
                <a:solidFill>
                  <a:schemeClr val="tx1"/>
                </a:solidFill>
                <a:latin typeface="Times New Roman" pitchFamily="32" charset="0"/>
                <a:ea typeface="+mn-ea"/>
                <a:cs typeface="+mn-cs"/>
              </a:rPr>
              <a:t>T</a:t>
            </a:r>
            <a:r>
              <a:rPr lang="en-US" sz="1200" kern="1200" dirty="0" smtClean="0">
                <a:solidFill>
                  <a:schemeClr val="tx1"/>
                </a:solidFill>
                <a:latin typeface="Times New Roman" pitchFamily="32" charset="0"/>
                <a:ea typeface="+mn-ea"/>
                <a:cs typeface="+mn-cs"/>
              </a:rPr>
              <a:t>. At stage (</a:t>
            </a:r>
            <a:r>
              <a:rPr lang="en-US" sz="1200" i="1" kern="1200" dirty="0" smtClean="0">
                <a:solidFill>
                  <a:schemeClr val="tx1"/>
                </a:solidFill>
                <a:latin typeface="Times New Roman" pitchFamily="32" charset="0"/>
                <a:ea typeface="+mn-ea"/>
                <a:cs typeface="+mn-cs"/>
              </a:rPr>
              <a:t>k</a:t>
            </a:r>
            <a:r>
              <a:rPr lang="en-US" sz="1200" kern="1200" dirty="0" smtClean="0">
                <a:solidFill>
                  <a:schemeClr val="tx1"/>
                </a:solidFill>
                <a:latin typeface="Times New Roman" pitchFamily="32" charset="0"/>
                <a:ea typeface="+mn-ea"/>
                <a:cs typeface="+mn-cs"/>
              </a:rPr>
              <a:t> + 1), the node not in </a:t>
            </a:r>
            <a:r>
              <a:rPr lang="en-US" sz="1200" i="1" kern="1200" dirty="0" smtClean="0">
                <a:solidFill>
                  <a:schemeClr val="tx1"/>
                </a:solidFill>
                <a:latin typeface="Times New Roman" pitchFamily="32" charset="0"/>
                <a:ea typeface="+mn-ea"/>
                <a:cs typeface="+mn-cs"/>
              </a:rPr>
              <a:t>T</a:t>
            </a:r>
            <a:r>
              <a:rPr lang="en-US" sz="1200" kern="1200" dirty="0" smtClean="0">
                <a:solidFill>
                  <a:schemeClr val="tx1"/>
                </a:solidFill>
                <a:latin typeface="Times New Roman" pitchFamily="32" charset="0"/>
                <a:ea typeface="+mn-ea"/>
                <a:cs typeface="+mn-cs"/>
              </a:rPr>
              <a:t> that has the shortest path from the source node is added to </a:t>
            </a:r>
            <a:r>
              <a:rPr lang="en-US" sz="1200" i="1" kern="1200" dirty="0" smtClean="0">
                <a:solidFill>
                  <a:schemeClr val="tx1"/>
                </a:solidFill>
                <a:latin typeface="Times New Roman" pitchFamily="32" charset="0"/>
                <a:ea typeface="+mn-ea"/>
                <a:cs typeface="+mn-cs"/>
              </a:rPr>
              <a:t>T</a:t>
            </a:r>
            <a:r>
              <a:rPr lang="en-US" sz="1200" kern="1200" dirty="0" smtClean="0">
                <a:solidFill>
                  <a:schemeClr val="tx1"/>
                </a:solidFill>
                <a:latin typeface="Times New Roman" pitchFamily="32" charset="0"/>
                <a:ea typeface="+mn-ea"/>
                <a:cs typeface="+mn-cs"/>
              </a:rPr>
              <a:t>. As each node is added to </a:t>
            </a:r>
            <a:r>
              <a:rPr lang="en-US" sz="1200" i="1" kern="1200" dirty="0" smtClean="0">
                <a:solidFill>
                  <a:schemeClr val="tx1"/>
                </a:solidFill>
                <a:latin typeface="Times New Roman" pitchFamily="32" charset="0"/>
                <a:ea typeface="+mn-ea"/>
                <a:cs typeface="+mn-cs"/>
              </a:rPr>
              <a:t>T</a:t>
            </a:r>
            <a:r>
              <a:rPr lang="en-US" sz="1200" kern="1200" dirty="0" smtClean="0">
                <a:solidFill>
                  <a:schemeClr val="tx1"/>
                </a:solidFill>
                <a:latin typeface="Times New Roman" pitchFamily="32" charset="0"/>
                <a:ea typeface="+mn-ea"/>
                <a:cs typeface="+mn-cs"/>
              </a:rPr>
              <a:t>, its path from the source is defined. 		</a:t>
            </a:r>
          </a:p>
          <a:p>
            <a:r>
              <a:rPr lang="en-US" sz="1200" kern="1200" dirty="0" smtClean="0">
                <a:solidFill>
                  <a:schemeClr val="tx1"/>
                </a:solidFill>
                <a:latin typeface="Times New Roman" pitchFamily="32" charset="0"/>
                <a:ea typeface="+mn-ea"/>
                <a:cs typeface="+mn-cs"/>
              </a:rPr>
              <a:t>	The algorithm terminates when all nodes have been added to </a:t>
            </a:r>
            <a:r>
              <a:rPr lang="en-US" sz="1200" i="1" kern="1200" dirty="0" smtClean="0">
                <a:solidFill>
                  <a:schemeClr val="tx1"/>
                </a:solidFill>
                <a:latin typeface="Times New Roman" pitchFamily="32" charset="0"/>
                <a:ea typeface="+mn-ea"/>
                <a:cs typeface="+mn-cs"/>
              </a:rPr>
              <a:t>T</a:t>
            </a:r>
            <a:r>
              <a:rPr lang="en-US" sz="1200" kern="1200" dirty="0" smtClean="0">
                <a:solidFill>
                  <a:schemeClr val="tx1"/>
                </a:solidFill>
                <a:latin typeface="Times New Roman" pitchFamily="32" charset="0"/>
                <a:ea typeface="+mn-ea"/>
                <a:cs typeface="+mn-cs"/>
              </a:rPr>
              <a:t>. At termination, the value </a:t>
            </a:r>
            <a:r>
              <a:rPr lang="en-US" sz="1200" i="1" kern="1200" dirty="0" smtClean="0">
                <a:solidFill>
                  <a:schemeClr val="tx1"/>
                </a:solidFill>
                <a:latin typeface="Times New Roman" pitchFamily="32" charset="0"/>
                <a:ea typeface="+mn-ea"/>
                <a:cs typeface="+mn-cs"/>
              </a:rPr>
              <a:t>L</a:t>
            </a:r>
            <a:r>
              <a:rPr lang="en-US" sz="1200" kern="1200" dirty="0" smtClean="0">
                <a:solidFill>
                  <a:schemeClr val="tx1"/>
                </a:solidFill>
                <a:latin typeface="Times New Roman" pitchFamily="32" charset="0"/>
                <a:ea typeface="+mn-ea"/>
                <a:cs typeface="+mn-cs"/>
              </a:rPr>
              <a:t>(</a:t>
            </a:r>
            <a:r>
              <a:rPr lang="en-US" sz="1200" i="1" kern="1200" dirty="0" smtClean="0">
                <a:solidFill>
                  <a:schemeClr val="tx1"/>
                </a:solidFill>
                <a:latin typeface="Times New Roman" pitchFamily="32" charset="0"/>
                <a:ea typeface="+mn-ea"/>
                <a:cs typeface="+mn-cs"/>
              </a:rPr>
              <a:t>x</a:t>
            </a:r>
            <a:r>
              <a:rPr lang="en-US" sz="1200" kern="1200" dirty="0" smtClean="0">
                <a:solidFill>
                  <a:schemeClr val="tx1"/>
                </a:solidFill>
                <a:latin typeface="Times New Roman" pitchFamily="32" charset="0"/>
                <a:ea typeface="+mn-ea"/>
                <a:cs typeface="+mn-cs"/>
              </a:rPr>
              <a:t>) associated with each node </a:t>
            </a:r>
            <a:r>
              <a:rPr lang="en-US" sz="1200" i="1" kern="1200" dirty="0" smtClean="0">
                <a:solidFill>
                  <a:schemeClr val="tx1"/>
                </a:solidFill>
                <a:latin typeface="Times New Roman" pitchFamily="32" charset="0"/>
                <a:ea typeface="+mn-ea"/>
                <a:cs typeface="+mn-cs"/>
              </a:rPr>
              <a:t>x</a:t>
            </a:r>
            <a:r>
              <a:rPr lang="en-US" sz="1200" kern="1200" dirty="0" smtClean="0">
                <a:solidFill>
                  <a:schemeClr val="tx1"/>
                </a:solidFill>
                <a:latin typeface="Times New Roman" pitchFamily="32" charset="0"/>
                <a:ea typeface="+mn-ea"/>
                <a:cs typeface="+mn-cs"/>
              </a:rPr>
              <a:t> is the cost (length) of the least-cost path from </a:t>
            </a:r>
            <a:r>
              <a:rPr lang="en-US" sz="1200" i="1" kern="1200" dirty="0" smtClean="0">
                <a:solidFill>
                  <a:schemeClr val="tx1"/>
                </a:solidFill>
                <a:latin typeface="Times New Roman" pitchFamily="32" charset="0"/>
                <a:ea typeface="+mn-ea"/>
                <a:cs typeface="+mn-cs"/>
              </a:rPr>
              <a:t>s</a:t>
            </a:r>
            <a:r>
              <a:rPr lang="en-US" sz="1200" kern="1200" dirty="0" smtClean="0">
                <a:solidFill>
                  <a:schemeClr val="tx1"/>
                </a:solidFill>
                <a:latin typeface="Times New Roman" pitchFamily="32" charset="0"/>
                <a:ea typeface="+mn-ea"/>
                <a:cs typeface="+mn-cs"/>
              </a:rPr>
              <a:t> to </a:t>
            </a:r>
            <a:r>
              <a:rPr lang="en-US" sz="1200" i="1" kern="1200" dirty="0" smtClean="0">
                <a:solidFill>
                  <a:schemeClr val="tx1"/>
                </a:solidFill>
                <a:latin typeface="Times New Roman" pitchFamily="32" charset="0"/>
                <a:ea typeface="+mn-ea"/>
                <a:cs typeface="+mn-cs"/>
              </a:rPr>
              <a:t>x</a:t>
            </a:r>
            <a:r>
              <a:rPr lang="en-US" sz="1200" kern="1200" dirty="0" smtClean="0">
                <a:solidFill>
                  <a:schemeClr val="tx1"/>
                </a:solidFill>
                <a:latin typeface="Times New Roman" pitchFamily="32" charset="0"/>
                <a:ea typeface="+mn-ea"/>
                <a:cs typeface="+mn-cs"/>
              </a:rPr>
              <a:t>. In addition, </a:t>
            </a:r>
            <a:r>
              <a:rPr lang="en-US" sz="1200" i="1" kern="1200" dirty="0" smtClean="0">
                <a:solidFill>
                  <a:schemeClr val="tx1"/>
                </a:solidFill>
                <a:latin typeface="Times New Roman" pitchFamily="32" charset="0"/>
                <a:ea typeface="+mn-ea"/>
                <a:cs typeface="+mn-cs"/>
              </a:rPr>
              <a:t>T</a:t>
            </a:r>
            <a:r>
              <a:rPr lang="en-US" sz="1200" kern="1200" dirty="0" smtClean="0">
                <a:solidFill>
                  <a:schemeClr val="tx1"/>
                </a:solidFill>
                <a:latin typeface="Times New Roman" pitchFamily="32" charset="0"/>
                <a:ea typeface="+mn-ea"/>
                <a:cs typeface="+mn-cs"/>
              </a:rPr>
              <a:t> defines the least-cost path from </a:t>
            </a:r>
            <a:r>
              <a:rPr lang="en-US" sz="1200" i="1" kern="1200" dirty="0" smtClean="0">
                <a:solidFill>
                  <a:schemeClr val="tx1"/>
                </a:solidFill>
                <a:latin typeface="Times New Roman" pitchFamily="32" charset="0"/>
                <a:ea typeface="+mn-ea"/>
                <a:cs typeface="+mn-cs"/>
              </a:rPr>
              <a:t>s</a:t>
            </a:r>
            <a:r>
              <a:rPr lang="en-US" sz="1200" kern="1200" dirty="0" smtClean="0">
                <a:solidFill>
                  <a:schemeClr val="tx1"/>
                </a:solidFill>
                <a:latin typeface="Times New Roman" pitchFamily="32" charset="0"/>
                <a:ea typeface="+mn-ea"/>
                <a:cs typeface="+mn-cs"/>
              </a:rPr>
              <a:t> to each other node.</a:t>
            </a:r>
          </a:p>
          <a:p>
            <a:r>
              <a:rPr lang="en-US" sz="1200" kern="1200" dirty="0" smtClean="0">
                <a:solidFill>
                  <a:schemeClr val="tx1"/>
                </a:solidFill>
                <a:latin typeface="Times New Roman" pitchFamily="32" charset="0"/>
                <a:ea typeface="+mn-ea"/>
                <a:cs typeface="+mn-cs"/>
              </a:rPr>
              <a:t>	</a:t>
            </a:r>
            <a:endParaRPr lang="en-US" dirty="0">
              <a:latin typeface="Times" pitchFamily="32"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2CCE9F-68AD-9645-AAF7-3580D84C46C5}" type="slidenum">
              <a:rPr lang="en-US"/>
              <a:pPr/>
              <a:t>30</a:t>
            </a:fld>
            <a:endParaRPr lang="en-US" dirty="0"/>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r>
              <a:rPr lang="en-US" b="1" dirty="0">
                <a:latin typeface="Times" pitchFamily="32" charset="0"/>
              </a:rPr>
              <a:t>Dijkstra's Algorithm </a:t>
            </a:r>
            <a:r>
              <a:rPr lang="en-US" dirty="0">
                <a:latin typeface="Times" pitchFamily="32" charset="0"/>
              </a:rPr>
              <a:t>has three steps; steps 2 and 3 are repeated until </a:t>
            </a:r>
            <a:r>
              <a:rPr lang="en-US" i="1" dirty="0">
                <a:latin typeface="Times" pitchFamily="32" charset="0"/>
              </a:rPr>
              <a:t>T</a:t>
            </a:r>
            <a:r>
              <a:rPr lang="en-US" dirty="0">
                <a:latin typeface="Times" pitchFamily="32" charset="0"/>
              </a:rPr>
              <a:t> = </a:t>
            </a:r>
            <a:r>
              <a:rPr lang="en-US" i="1" dirty="0">
                <a:latin typeface="Times" pitchFamily="32" charset="0"/>
              </a:rPr>
              <a:t>N</a:t>
            </a:r>
            <a:r>
              <a:rPr lang="en-US" dirty="0">
                <a:latin typeface="Times" pitchFamily="32" charset="0"/>
              </a:rPr>
              <a:t>. That is, steps 2 and 3 are repeated until final paths have been assigned to all nodes in the network. </a:t>
            </a:r>
            <a:r>
              <a:rPr lang="en-US" dirty="0" smtClean="0">
                <a:latin typeface="Times" pitchFamily="32" charset="0"/>
              </a:rPr>
              <a:t>It can </a:t>
            </a:r>
            <a:r>
              <a:rPr lang="en-US" dirty="0">
                <a:latin typeface="Times" pitchFamily="32" charset="0"/>
              </a:rPr>
              <a:t>be formally described as shown above, given the following definitions:</a:t>
            </a:r>
          </a:p>
          <a:p>
            <a:r>
              <a:rPr lang="en-US" i="1" dirty="0">
                <a:latin typeface="Times" pitchFamily="32" charset="0"/>
              </a:rPr>
              <a:t>N</a:t>
            </a:r>
            <a:r>
              <a:rPr lang="en-US" dirty="0">
                <a:latin typeface="Times" pitchFamily="32" charset="0"/>
              </a:rPr>
              <a:t> = set of nodes in the network</a:t>
            </a:r>
          </a:p>
          <a:p>
            <a:r>
              <a:rPr lang="en-US" i="1" dirty="0">
                <a:latin typeface="Times" pitchFamily="32" charset="0"/>
              </a:rPr>
              <a:t>s</a:t>
            </a:r>
            <a:r>
              <a:rPr lang="en-US" dirty="0">
                <a:latin typeface="Times" pitchFamily="32" charset="0"/>
              </a:rPr>
              <a:t> = source node</a:t>
            </a:r>
          </a:p>
          <a:p>
            <a:r>
              <a:rPr lang="en-US" i="1" dirty="0">
                <a:latin typeface="Times" pitchFamily="32" charset="0"/>
              </a:rPr>
              <a:t>T</a:t>
            </a:r>
            <a:r>
              <a:rPr lang="en-US" dirty="0">
                <a:latin typeface="Times" pitchFamily="32" charset="0"/>
              </a:rPr>
              <a:t> = set of nodes so far incorporated by the algorithm</a:t>
            </a:r>
          </a:p>
          <a:p>
            <a:r>
              <a:rPr lang="en-US" i="1" dirty="0">
                <a:latin typeface="Times" pitchFamily="32" charset="0"/>
              </a:rPr>
              <a:t>w</a:t>
            </a:r>
            <a:r>
              <a:rPr lang="en-US" dirty="0">
                <a:latin typeface="Times" pitchFamily="32" charset="0"/>
              </a:rPr>
              <a:t>(</a:t>
            </a:r>
            <a:r>
              <a:rPr lang="en-US" i="1" dirty="0">
                <a:latin typeface="Times" pitchFamily="32" charset="0"/>
              </a:rPr>
              <a:t>i</a:t>
            </a:r>
            <a:r>
              <a:rPr lang="en-US" dirty="0">
                <a:latin typeface="Times" pitchFamily="32" charset="0"/>
              </a:rPr>
              <a:t>, </a:t>
            </a:r>
            <a:r>
              <a:rPr lang="en-US" i="1" dirty="0">
                <a:latin typeface="Times" pitchFamily="32" charset="0"/>
              </a:rPr>
              <a:t>j</a:t>
            </a:r>
            <a:r>
              <a:rPr lang="en-US" dirty="0">
                <a:latin typeface="Times" pitchFamily="32" charset="0"/>
              </a:rPr>
              <a:t>) = link cost from node </a:t>
            </a:r>
            <a:r>
              <a:rPr lang="en-US" i="1" dirty="0">
                <a:latin typeface="Times" pitchFamily="32" charset="0"/>
              </a:rPr>
              <a:t>i</a:t>
            </a:r>
            <a:r>
              <a:rPr lang="en-US" dirty="0">
                <a:latin typeface="Times" pitchFamily="32" charset="0"/>
              </a:rPr>
              <a:t> to node </a:t>
            </a:r>
            <a:r>
              <a:rPr lang="en-US" i="1" dirty="0">
                <a:latin typeface="Times" pitchFamily="32" charset="0"/>
              </a:rPr>
              <a:t>j</a:t>
            </a:r>
            <a:r>
              <a:rPr lang="en-US" dirty="0">
                <a:latin typeface="Times" pitchFamily="32" charset="0"/>
              </a:rPr>
              <a:t>; </a:t>
            </a:r>
            <a:r>
              <a:rPr lang="en-US" i="1" dirty="0">
                <a:latin typeface="Times" pitchFamily="32" charset="0"/>
              </a:rPr>
              <a:t>w</a:t>
            </a:r>
            <a:r>
              <a:rPr lang="en-US" dirty="0">
                <a:latin typeface="Times" pitchFamily="32" charset="0"/>
              </a:rPr>
              <a:t>(</a:t>
            </a:r>
            <a:r>
              <a:rPr lang="en-US" i="1" dirty="0">
                <a:latin typeface="Times" pitchFamily="32" charset="0"/>
              </a:rPr>
              <a:t>i</a:t>
            </a:r>
            <a:r>
              <a:rPr lang="en-US" dirty="0">
                <a:latin typeface="Times" pitchFamily="32" charset="0"/>
              </a:rPr>
              <a:t>, </a:t>
            </a:r>
            <a:r>
              <a:rPr lang="en-US" i="1" dirty="0">
                <a:latin typeface="Times" pitchFamily="32" charset="0"/>
              </a:rPr>
              <a:t>i</a:t>
            </a:r>
            <a:r>
              <a:rPr lang="en-US" dirty="0">
                <a:latin typeface="Times" pitchFamily="32" charset="0"/>
              </a:rPr>
              <a:t>) = 0;  </a:t>
            </a:r>
            <a:r>
              <a:rPr lang="en-US" i="1" dirty="0">
                <a:latin typeface="Times" pitchFamily="32" charset="0"/>
              </a:rPr>
              <a:t>w</a:t>
            </a:r>
            <a:r>
              <a:rPr lang="en-US" dirty="0">
                <a:latin typeface="Times" pitchFamily="32" charset="0"/>
              </a:rPr>
              <a:t>(</a:t>
            </a:r>
            <a:r>
              <a:rPr lang="en-US" i="1" dirty="0">
                <a:latin typeface="Times" pitchFamily="32" charset="0"/>
              </a:rPr>
              <a:t>i</a:t>
            </a:r>
            <a:r>
              <a:rPr lang="en-US" dirty="0">
                <a:latin typeface="Times" pitchFamily="32" charset="0"/>
              </a:rPr>
              <a:t>, </a:t>
            </a:r>
            <a:r>
              <a:rPr lang="en-US" i="1" dirty="0">
                <a:latin typeface="Times" pitchFamily="32" charset="0"/>
              </a:rPr>
              <a:t>j</a:t>
            </a:r>
            <a:r>
              <a:rPr lang="en-US" dirty="0">
                <a:latin typeface="Times" pitchFamily="32" charset="0"/>
              </a:rPr>
              <a:t>) = ∞ if two nodes not directly connected; </a:t>
            </a:r>
            <a:r>
              <a:rPr lang="en-US" i="1" dirty="0">
                <a:latin typeface="Times" pitchFamily="32" charset="0"/>
              </a:rPr>
              <a:t>w</a:t>
            </a:r>
            <a:r>
              <a:rPr lang="en-US" dirty="0">
                <a:latin typeface="Times" pitchFamily="32" charset="0"/>
              </a:rPr>
              <a:t>(</a:t>
            </a:r>
            <a:r>
              <a:rPr lang="en-US" i="1" dirty="0">
                <a:latin typeface="Times" pitchFamily="32" charset="0"/>
              </a:rPr>
              <a:t>i</a:t>
            </a:r>
            <a:r>
              <a:rPr lang="en-US" dirty="0">
                <a:latin typeface="Times" pitchFamily="32" charset="0"/>
              </a:rPr>
              <a:t>, </a:t>
            </a:r>
            <a:r>
              <a:rPr lang="en-US" i="1" dirty="0">
                <a:latin typeface="Times" pitchFamily="32" charset="0"/>
              </a:rPr>
              <a:t>j</a:t>
            </a:r>
            <a:r>
              <a:rPr lang="en-US" dirty="0">
                <a:latin typeface="Times" pitchFamily="32" charset="0"/>
              </a:rPr>
              <a:t>) ≥ 0 if two nodes are directly connected</a:t>
            </a:r>
          </a:p>
          <a:p>
            <a:r>
              <a:rPr lang="en-US" i="1" dirty="0">
                <a:latin typeface="Times" pitchFamily="32" charset="0"/>
              </a:rPr>
              <a:t>L</a:t>
            </a:r>
            <a:r>
              <a:rPr lang="en-US" dirty="0">
                <a:latin typeface="Times" pitchFamily="32" charset="0"/>
              </a:rPr>
              <a:t>(</a:t>
            </a:r>
            <a:r>
              <a:rPr lang="en-US" i="1" dirty="0">
                <a:latin typeface="Times" pitchFamily="32" charset="0"/>
              </a:rPr>
              <a:t>n</a:t>
            </a:r>
            <a:r>
              <a:rPr lang="en-US" dirty="0">
                <a:latin typeface="Times" pitchFamily="32" charset="0"/>
              </a:rPr>
              <a:t>)  = cost of the least-cost path from node </a:t>
            </a:r>
            <a:r>
              <a:rPr lang="en-US" i="1" dirty="0">
                <a:latin typeface="Times" pitchFamily="32" charset="0"/>
              </a:rPr>
              <a:t>s</a:t>
            </a:r>
            <a:r>
              <a:rPr lang="en-US" dirty="0">
                <a:latin typeface="Times" pitchFamily="32" charset="0"/>
              </a:rPr>
              <a:t> to node </a:t>
            </a:r>
            <a:r>
              <a:rPr lang="en-US" i="1" dirty="0">
                <a:latin typeface="Times" pitchFamily="32" charset="0"/>
              </a:rPr>
              <a:t>n</a:t>
            </a:r>
            <a:r>
              <a:rPr lang="en-US" dirty="0">
                <a:latin typeface="Times" pitchFamily="32" charset="0"/>
              </a:rPr>
              <a:t> that is currently known to the algorithm; at termination, this is the cost of the least-cost path in the graph from </a:t>
            </a:r>
            <a:r>
              <a:rPr lang="en-US" i="1" dirty="0">
                <a:latin typeface="Times" pitchFamily="32" charset="0"/>
              </a:rPr>
              <a:t>s</a:t>
            </a:r>
            <a:r>
              <a:rPr lang="en-US" dirty="0">
                <a:latin typeface="Times" pitchFamily="32" charset="0"/>
              </a:rPr>
              <a:t> to </a:t>
            </a:r>
            <a:r>
              <a:rPr lang="en-US" i="1" dirty="0">
                <a:latin typeface="Times" pitchFamily="32" charset="0"/>
              </a:rPr>
              <a:t>n.</a:t>
            </a:r>
          </a:p>
          <a:p>
            <a:r>
              <a:rPr lang="en-US" dirty="0">
                <a:latin typeface="Times" pitchFamily="32" charset="0"/>
              </a:rPr>
              <a:t>The algorithm terminates when all nodes have been added to </a:t>
            </a:r>
            <a:r>
              <a:rPr lang="en-US" i="1" dirty="0">
                <a:latin typeface="Times" pitchFamily="32" charset="0"/>
              </a:rPr>
              <a:t>T</a:t>
            </a:r>
            <a:r>
              <a:rPr lang="en-US" dirty="0">
                <a:latin typeface="Times" pitchFamily="32" charset="0"/>
              </a:rPr>
              <a:t>. At termination, the value </a:t>
            </a:r>
            <a:r>
              <a:rPr lang="en-US" i="1" dirty="0">
                <a:latin typeface="Times" pitchFamily="32" charset="0"/>
              </a:rPr>
              <a:t>L</a:t>
            </a:r>
            <a:r>
              <a:rPr lang="en-US" dirty="0">
                <a:latin typeface="Times" pitchFamily="32" charset="0"/>
              </a:rPr>
              <a:t>(</a:t>
            </a:r>
            <a:r>
              <a:rPr lang="en-US" i="1" dirty="0">
                <a:latin typeface="Times" pitchFamily="32" charset="0"/>
              </a:rPr>
              <a:t>x</a:t>
            </a:r>
            <a:r>
              <a:rPr lang="en-US" dirty="0">
                <a:latin typeface="Times" pitchFamily="32" charset="0"/>
              </a:rPr>
              <a:t>) associated with each node </a:t>
            </a:r>
            <a:r>
              <a:rPr lang="en-US" i="1" dirty="0">
                <a:latin typeface="Times" pitchFamily="32" charset="0"/>
              </a:rPr>
              <a:t>x</a:t>
            </a:r>
            <a:r>
              <a:rPr lang="en-US" dirty="0">
                <a:latin typeface="Times" pitchFamily="32" charset="0"/>
              </a:rPr>
              <a:t> is the cost (length) of the least-cost path from </a:t>
            </a:r>
            <a:r>
              <a:rPr lang="en-US" i="1" dirty="0">
                <a:latin typeface="Times" pitchFamily="32" charset="0"/>
              </a:rPr>
              <a:t>s</a:t>
            </a:r>
            <a:r>
              <a:rPr lang="en-US" dirty="0">
                <a:latin typeface="Times" pitchFamily="32" charset="0"/>
              </a:rPr>
              <a:t> to </a:t>
            </a:r>
            <a:r>
              <a:rPr lang="en-US" i="1" dirty="0">
                <a:latin typeface="Times" pitchFamily="32" charset="0"/>
              </a:rPr>
              <a:t>x</a:t>
            </a:r>
            <a:r>
              <a:rPr lang="en-US" dirty="0">
                <a:latin typeface="Times" pitchFamily="32" charset="0"/>
              </a:rPr>
              <a:t>. In addition, </a:t>
            </a:r>
            <a:r>
              <a:rPr lang="en-US" i="1" dirty="0">
                <a:latin typeface="Times" pitchFamily="32" charset="0"/>
              </a:rPr>
              <a:t>T</a:t>
            </a:r>
            <a:r>
              <a:rPr lang="en-US" dirty="0">
                <a:latin typeface="Times" pitchFamily="32" charset="0"/>
              </a:rPr>
              <a:t> defines the least-cost path from </a:t>
            </a:r>
            <a:r>
              <a:rPr lang="en-US" i="1" dirty="0">
                <a:latin typeface="Times" pitchFamily="32" charset="0"/>
              </a:rPr>
              <a:t>s</a:t>
            </a:r>
            <a:r>
              <a:rPr lang="en-US" dirty="0">
                <a:latin typeface="Times" pitchFamily="32" charset="0"/>
              </a:rPr>
              <a:t> to each other node. One iteration of steps 2 and 3 adds one new node to </a:t>
            </a:r>
            <a:r>
              <a:rPr lang="en-US" i="1" dirty="0">
                <a:latin typeface="Times" pitchFamily="32" charset="0"/>
              </a:rPr>
              <a:t>T</a:t>
            </a:r>
            <a:r>
              <a:rPr lang="en-US" dirty="0">
                <a:latin typeface="Times" pitchFamily="32" charset="0"/>
              </a:rPr>
              <a:t> and defines the least-cost path from </a:t>
            </a:r>
            <a:r>
              <a:rPr lang="en-US" i="1" dirty="0">
                <a:latin typeface="Times" pitchFamily="32" charset="0"/>
              </a:rPr>
              <a:t>s</a:t>
            </a:r>
            <a:r>
              <a:rPr lang="en-US" dirty="0">
                <a:latin typeface="Times" pitchFamily="32" charset="0"/>
              </a:rPr>
              <a:t> to that node. That path passes only through nodes that are in </a:t>
            </a:r>
            <a:r>
              <a:rPr lang="en-US" i="1" dirty="0">
                <a:latin typeface="Times" pitchFamily="32" charset="0"/>
              </a:rPr>
              <a:t>T</a:t>
            </a:r>
            <a:r>
              <a:rPr lang="en-US" dirty="0">
                <a:latin typeface="Times" pitchFamily="32" charset="0"/>
              </a:rPr>
              <a:t>. To see this, consider the following line of reasoning. After </a:t>
            </a:r>
            <a:r>
              <a:rPr lang="en-US" i="1" dirty="0">
                <a:latin typeface="Times" pitchFamily="32" charset="0"/>
              </a:rPr>
              <a:t>k</a:t>
            </a:r>
            <a:r>
              <a:rPr lang="en-US" dirty="0">
                <a:latin typeface="Times" pitchFamily="32" charset="0"/>
              </a:rPr>
              <a:t> iterations, there are </a:t>
            </a:r>
            <a:r>
              <a:rPr lang="en-US" i="1" dirty="0">
                <a:latin typeface="Times" pitchFamily="32" charset="0"/>
              </a:rPr>
              <a:t>k</a:t>
            </a:r>
            <a:r>
              <a:rPr lang="en-US" dirty="0">
                <a:latin typeface="Times" pitchFamily="32" charset="0"/>
              </a:rPr>
              <a:t> nodes in </a:t>
            </a:r>
            <a:r>
              <a:rPr lang="en-US" i="1" dirty="0">
                <a:latin typeface="Times" pitchFamily="32" charset="0"/>
              </a:rPr>
              <a:t>T</a:t>
            </a:r>
            <a:r>
              <a:rPr lang="en-US" dirty="0">
                <a:latin typeface="Times" pitchFamily="32" charset="0"/>
              </a:rPr>
              <a:t>, and the least-cost path from </a:t>
            </a:r>
            <a:r>
              <a:rPr lang="en-US" i="1" dirty="0">
                <a:latin typeface="Times" pitchFamily="32" charset="0"/>
              </a:rPr>
              <a:t>s</a:t>
            </a:r>
            <a:r>
              <a:rPr lang="en-US" dirty="0">
                <a:latin typeface="Times" pitchFamily="32" charset="0"/>
              </a:rPr>
              <a:t> to each of these nodes has been defined. Now consider all possible paths from </a:t>
            </a:r>
            <a:r>
              <a:rPr lang="en-US" i="1" dirty="0">
                <a:latin typeface="Times" pitchFamily="32" charset="0"/>
              </a:rPr>
              <a:t>s</a:t>
            </a:r>
            <a:r>
              <a:rPr lang="en-US" dirty="0">
                <a:latin typeface="Times" pitchFamily="32" charset="0"/>
              </a:rPr>
              <a:t> to nodes not in </a:t>
            </a:r>
            <a:r>
              <a:rPr lang="en-US" i="1" dirty="0">
                <a:latin typeface="Times" pitchFamily="32" charset="0"/>
              </a:rPr>
              <a:t>T</a:t>
            </a:r>
            <a:r>
              <a:rPr lang="en-US" dirty="0">
                <a:latin typeface="Times" pitchFamily="32" charset="0"/>
              </a:rPr>
              <a:t>. Among those paths, there is one of least cost that passes exclusively through nodes in </a:t>
            </a:r>
            <a:r>
              <a:rPr lang="en-US" i="1" dirty="0">
                <a:latin typeface="Times" pitchFamily="32" charset="0"/>
              </a:rPr>
              <a:t>T</a:t>
            </a:r>
            <a:r>
              <a:rPr lang="en-US" dirty="0">
                <a:latin typeface="Times" pitchFamily="32" charset="0"/>
              </a:rPr>
              <a:t> (see Problem 12.4), ending with a direct link from some node in </a:t>
            </a:r>
            <a:r>
              <a:rPr lang="en-US" i="1" dirty="0">
                <a:latin typeface="Times" pitchFamily="32" charset="0"/>
              </a:rPr>
              <a:t>T</a:t>
            </a:r>
            <a:r>
              <a:rPr lang="en-US" dirty="0">
                <a:latin typeface="Times" pitchFamily="32" charset="0"/>
              </a:rPr>
              <a:t> to a node not in </a:t>
            </a:r>
            <a:r>
              <a:rPr lang="en-US" i="1" dirty="0">
                <a:latin typeface="Times" pitchFamily="32" charset="0"/>
              </a:rPr>
              <a:t>T</a:t>
            </a:r>
            <a:r>
              <a:rPr lang="en-US" dirty="0">
                <a:latin typeface="Times" pitchFamily="32" charset="0"/>
              </a:rPr>
              <a:t>. This node is added to </a:t>
            </a:r>
            <a:r>
              <a:rPr lang="en-US" i="1" dirty="0">
                <a:latin typeface="Times" pitchFamily="32" charset="0"/>
              </a:rPr>
              <a:t>T</a:t>
            </a:r>
            <a:r>
              <a:rPr lang="en-US" dirty="0">
                <a:latin typeface="Times" pitchFamily="32" charset="0"/>
              </a:rPr>
              <a:t> and the associated path is defined as the least-cost path for that node. </a:t>
            </a:r>
          </a:p>
          <a:p>
            <a:endParaRPr lang="en-US" dirty="0">
              <a:latin typeface="Times" pitchFamily="32"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9E0056-0852-0C4D-B9E2-3ED919E00928}" type="slidenum">
              <a:rPr lang="en-US"/>
              <a:pPr/>
              <a:t>31</a:t>
            </a:fld>
            <a:endParaRPr lang="en-US" dirty="0"/>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r>
              <a:rPr lang="en-US" dirty="0"/>
              <a:t>Stallings </a:t>
            </a:r>
            <a:r>
              <a:rPr lang="en-US" dirty="0" smtClean="0"/>
              <a:t>DC9e </a:t>
            </a:r>
            <a:r>
              <a:rPr lang="en-US" dirty="0">
                <a:latin typeface="Times" pitchFamily="32" charset="0"/>
              </a:rPr>
              <a:t>Table 12.2a (next slide) and</a:t>
            </a:r>
            <a:r>
              <a:rPr lang="en-US" dirty="0" smtClean="0">
                <a:latin typeface="Times" pitchFamily="32" charset="0"/>
              </a:rPr>
              <a:t> Stallings DCC9e Figure </a:t>
            </a:r>
            <a:r>
              <a:rPr lang="en-US" dirty="0">
                <a:latin typeface="Times" pitchFamily="32" charset="0"/>
              </a:rPr>
              <a:t>12.9 show the result of applying this algorithm to the graph of</a:t>
            </a:r>
            <a:r>
              <a:rPr lang="en-US" dirty="0" smtClean="0">
                <a:latin typeface="Times" pitchFamily="32" charset="0"/>
              </a:rPr>
              <a:t> Stallings DCC9e Figure </a:t>
            </a:r>
            <a:r>
              <a:rPr lang="en-US" dirty="0">
                <a:latin typeface="Times" pitchFamily="32" charset="0"/>
              </a:rPr>
              <a:t>12.1, using source node </a:t>
            </a:r>
            <a:r>
              <a:rPr lang="en-US" i="1" dirty="0">
                <a:latin typeface="Times" pitchFamily="32" charset="0"/>
              </a:rPr>
              <a:t>s</a:t>
            </a:r>
            <a:r>
              <a:rPr lang="en-US" dirty="0">
                <a:latin typeface="Times" pitchFamily="32" charset="0"/>
              </a:rPr>
              <a:t> = 1. The shaded edges define the spanning tree for the graph. The values in each circle are the current estimates of </a:t>
            </a:r>
            <a:r>
              <a:rPr lang="en-US" i="1" dirty="0">
                <a:latin typeface="Times" pitchFamily="32" charset="0"/>
              </a:rPr>
              <a:t>L</a:t>
            </a:r>
            <a:r>
              <a:rPr lang="en-US" dirty="0">
                <a:latin typeface="Times" pitchFamily="32" charset="0"/>
              </a:rPr>
              <a:t>(</a:t>
            </a:r>
            <a:r>
              <a:rPr lang="en-US" i="1" dirty="0">
                <a:latin typeface="Times" pitchFamily="32" charset="0"/>
              </a:rPr>
              <a:t>x</a:t>
            </a:r>
            <a:r>
              <a:rPr lang="en-US" dirty="0">
                <a:latin typeface="Times" pitchFamily="32" charset="0"/>
              </a:rPr>
              <a:t>) for each node </a:t>
            </a:r>
            <a:r>
              <a:rPr lang="en-US" i="1" dirty="0">
                <a:latin typeface="Times" pitchFamily="32" charset="0"/>
              </a:rPr>
              <a:t>x</a:t>
            </a:r>
            <a:r>
              <a:rPr lang="en-US" dirty="0">
                <a:latin typeface="Times" pitchFamily="32" charset="0"/>
              </a:rPr>
              <a:t>. A node is shaded when it is added to </a:t>
            </a:r>
            <a:r>
              <a:rPr lang="en-US" i="1" dirty="0">
                <a:latin typeface="Times" pitchFamily="32" charset="0"/>
              </a:rPr>
              <a:t>T</a:t>
            </a:r>
            <a:r>
              <a:rPr lang="en-US" dirty="0">
                <a:latin typeface="Times" pitchFamily="32" charset="0"/>
              </a:rPr>
              <a:t>. Note that at each step the path to each node plus the total cost of that path is generated. After the final iteration, the least-cost path to each node and the cost of that path have been developed. The same procedure can be used with node 2 as source node, and so on</a:t>
            </a:r>
            <a:r>
              <a:rPr lang="en-US" dirty="0" smtClean="0">
                <a:latin typeface="Times" pitchFamily="32" charset="0"/>
              </a:rPr>
              <a:t>.</a:t>
            </a:r>
          </a:p>
          <a:p>
            <a:endParaRPr lang="en-US" dirty="0" smtClean="0">
              <a:latin typeface="Times" pitchFamily="32" charset="0"/>
            </a:endParaRPr>
          </a:p>
          <a:p>
            <a:endParaRPr lang="en-US" dirty="0">
              <a:latin typeface="Times" pitchFamily="32"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9D5AB7-1034-344D-BFF4-9250C992BB22}" type="slidenum">
              <a:rPr lang="en-US"/>
              <a:pPr/>
              <a:t>32</a:t>
            </a:fld>
            <a:endParaRPr lang="en-US" dirty="0"/>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r>
              <a:rPr lang="en-US" dirty="0"/>
              <a:t>Stallings </a:t>
            </a:r>
            <a:r>
              <a:rPr lang="en-US" dirty="0" smtClean="0"/>
              <a:t>DCC9e </a:t>
            </a:r>
            <a:r>
              <a:rPr lang="en-US" dirty="0">
                <a:latin typeface="Times" pitchFamily="32" charset="0"/>
              </a:rPr>
              <a:t>Table 12.2a shows the result of applying this algorithm as shown in</a:t>
            </a:r>
            <a:r>
              <a:rPr lang="en-US" dirty="0" smtClean="0">
                <a:latin typeface="Times" pitchFamily="32" charset="0"/>
              </a:rPr>
              <a:t> Stallings</a:t>
            </a:r>
            <a:r>
              <a:rPr lang="en-US" baseline="0" dirty="0" smtClean="0">
                <a:latin typeface="Times" pitchFamily="32" charset="0"/>
              </a:rPr>
              <a:t> DCC9e </a:t>
            </a:r>
            <a:r>
              <a:rPr lang="en-US" dirty="0" smtClean="0">
                <a:latin typeface="Times" pitchFamily="32" charset="0"/>
              </a:rPr>
              <a:t>Figure </a:t>
            </a:r>
            <a:r>
              <a:rPr lang="en-US" dirty="0">
                <a:latin typeface="Times" pitchFamily="32" charset="0"/>
              </a:rPr>
              <a:t>12.9 (previous slide).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F3F74C-4863-614B-9242-710507770B8D}" type="slidenum">
              <a:rPr lang="en-US"/>
              <a:pPr/>
              <a:t>3</a:t>
            </a:fld>
            <a:endParaRPr lang="en-US" dirty="0"/>
          </a:p>
        </p:txBody>
      </p:sp>
      <p:sp>
        <p:nvSpPr>
          <p:cNvPr id="100354" name="Rectangle 1026"/>
          <p:cNvSpPr>
            <a:spLocks noGrp="1" noRot="1" noChangeAspect="1" noChangeArrowheads="1" noTextEdit="1"/>
          </p:cNvSpPr>
          <p:nvPr>
            <p:ph type="sldImg"/>
          </p:nvPr>
        </p:nvSpPr>
        <p:spPr>
          <a:ln/>
        </p:spPr>
      </p:sp>
      <p:sp>
        <p:nvSpPr>
          <p:cNvPr id="100355" name="Rectangle 1027"/>
          <p:cNvSpPr>
            <a:spLocks noGrp="1" noChangeArrowheads="1"/>
          </p:cNvSpPr>
          <p:nvPr>
            <p:ph type="body" idx="1"/>
          </p:nvPr>
        </p:nvSpPr>
        <p:spPr/>
        <p:txBody>
          <a:bodyPr/>
          <a:lstStyle/>
          <a:p>
            <a:r>
              <a:rPr lang="en-US" dirty="0">
                <a:latin typeface="Times" pitchFamily="32" charset="0"/>
              </a:rPr>
              <a:t>A key design issue in switched networks, including packet-switching, frame relay, and ATM networks, and with internets, is that of routing. In general terms, the routing function seeks to design routes through the network for individual pairs of communicating end nodes such that the network is used efficiently. The primary function of a packet-switching network is to accept packets from a source station and deliver them to a destination station. To accomplish this, a path or route through the network must be determined; generally, more than one route is possible. Thus, a routing function must be performed. The requirements for this function are shown on the slide.</a:t>
            </a:r>
          </a:p>
          <a:p>
            <a:r>
              <a:rPr lang="en-US" dirty="0">
                <a:latin typeface="Times" pitchFamily="32" charset="0"/>
              </a:rPr>
              <a:t>	The first two items on the list, correctness and simplicity, are self-explanatory. Robustness has to do with the ability of the network to deliver packets via some route in the face of localized failures and overloads. The designer who seeks robustness must cope with the competing requirement for stability. Techniques that react to changing conditions have an unfortunate tendency to either react too slowly to events or to experience unstable swings from one extreme to another. A tradeoff also exists between fairness and optimality. Some performance criteria may give higher priority to the exchange of packets between nearby stations compared to an exchange between distant stations. This policy may maximize average throughput but will appear unfair to the station that primarily needs to communicate with distant stations. Finally, any routing technique involves some processing overhead at each node and often a transmission overhead as well, both of which impair network efficiency. The penalty of such overhead needs to be less than the benefit accrued based on some reasonable metric, such as increased robustness or fairness.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2B9D73-AAED-E54A-8763-46631DDEA6B9}" type="slidenum">
              <a:rPr lang="en-US"/>
              <a:pPr/>
              <a:t>33</a:t>
            </a:fld>
            <a:endParaRPr lang="en-US" dirty="0"/>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r>
              <a:rPr lang="en-US" sz="1200" kern="1200" dirty="0" smtClean="0">
                <a:solidFill>
                  <a:schemeClr val="tx1"/>
                </a:solidFill>
                <a:latin typeface="Times New Roman" pitchFamily="32" charset="0"/>
                <a:ea typeface="+mn-ea"/>
                <a:cs typeface="+mn-cs"/>
              </a:rPr>
              <a:t>The Bellman-Ford algorithm [FORD62] can be stated as: Find the shortest paths from a given source node subject to the constraint that the paths contain at most one link, then find the shortest paths with a constraint of paths of at most two links, and so on. This algorithm also proceeds in stages. 	</a:t>
            </a:r>
          </a:p>
          <a:p>
            <a:r>
              <a:rPr lang="en-US" sz="1200" kern="1200" dirty="0" smtClean="0">
                <a:solidFill>
                  <a:schemeClr val="tx1"/>
                </a:solidFill>
                <a:latin typeface="Times New Roman" pitchFamily="32" charset="0"/>
                <a:ea typeface="+mn-ea"/>
                <a:cs typeface="+mn-cs"/>
              </a:rPr>
              <a:t> </a:t>
            </a:r>
          </a:p>
          <a:p>
            <a:r>
              <a:rPr lang="en-US" sz="1200" kern="1200" dirty="0" smtClean="0">
                <a:solidFill>
                  <a:schemeClr val="tx1"/>
                </a:solidFill>
                <a:latin typeface="Times New Roman" pitchFamily="32" charset="0"/>
                <a:ea typeface="+mn-ea"/>
                <a:cs typeface="+mn-cs"/>
              </a:rPr>
              <a:t>	For the iteration of step 2 with </a:t>
            </a:r>
            <a:r>
              <a:rPr lang="en-US" sz="1200" i="1" kern="1200" dirty="0" smtClean="0">
                <a:solidFill>
                  <a:schemeClr val="tx1"/>
                </a:solidFill>
                <a:latin typeface="Times New Roman" pitchFamily="32" charset="0"/>
                <a:ea typeface="+mn-ea"/>
                <a:cs typeface="+mn-cs"/>
              </a:rPr>
              <a:t>h</a:t>
            </a:r>
            <a:r>
              <a:rPr lang="en-US" sz="1200" kern="1200" dirty="0" smtClean="0">
                <a:solidFill>
                  <a:schemeClr val="tx1"/>
                </a:solidFill>
                <a:latin typeface="Times New Roman" pitchFamily="32" charset="0"/>
                <a:ea typeface="+mn-ea"/>
                <a:cs typeface="+mn-cs"/>
              </a:rPr>
              <a:t> = </a:t>
            </a:r>
            <a:r>
              <a:rPr lang="en-US" sz="1200" i="1" kern="1200" dirty="0" smtClean="0">
                <a:solidFill>
                  <a:schemeClr val="tx1"/>
                </a:solidFill>
                <a:latin typeface="Times New Roman" pitchFamily="32" charset="0"/>
                <a:ea typeface="+mn-ea"/>
                <a:cs typeface="+mn-cs"/>
              </a:rPr>
              <a:t>K</a:t>
            </a:r>
            <a:r>
              <a:rPr lang="en-US" sz="1200" kern="1200" dirty="0" smtClean="0">
                <a:solidFill>
                  <a:schemeClr val="tx1"/>
                </a:solidFill>
                <a:latin typeface="Times New Roman" pitchFamily="32" charset="0"/>
                <a:ea typeface="+mn-ea"/>
                <a:cs typeface="+mn-cs"/>
              </a:rPr>
              <a:t>, and for each destination node</a:t>
            </a:r>
            <a:r>
              <a:rPr lang="en-US" sz="1200" i="1" kern="1200" dirty="0" smtClean="0">
                <a:solidFill>
                  <a:schemeClr val="tx1"/>
                </a:solidFill>
                <a:latin typeface="Times New Roman" pitchFamily="32" charset="0"/>
                <a:ea typeface="+mn-ea"/>
                <a:cs typeface="+mn-cs"/>
              </a:rPr>
              <a:t> n</a:t>
            </a:r>
            <a:r>
              <a:rPr lang="en-US" sz="1200" kern="1200" dirty="0" smtClean="0">
                <a:solidFill>
                  <a:schemeClr val="tx1"/>
                </a:solidFill>
                <a:latin typeface="Times New Roman" pitchFamily="32" charset="0"/>
                <a:ea typeface="+mn-ea"/>
                <a:cs typeface="+mn-cs"/>
              </a:rPr>
              <a:t>, the algorithm compares potential paths from </a:t>
            </a:r>
            <a:r>
              <a:rPr lang="en-US" sz="1200" i="1" kern="1200" dirty="0" smtClean="0">
                <a:solidFill>
                  <a:schemeClr val="tx1"/>
                </a:solidFill>
                <a:latin typeface="Times New Roman" pitchFamily="32" charset="0"/>
                <a:ea typeface="+mn-ea"/>
                <a:cs typeface="+mn-cs"/>
              </a:rPr>
              <a:t>s</a:t>
            </a:r>
            <a:r>
              <a:rPr lang="en-US" sz="1200" kern="1200" dirty="0" smtClean="0">
                <a:solidFill>
                  <a:schemeClr val="tx1"/>
                </a:solidFill>
                <a:latin typeface="Times New Roman" pitchFamily="32" charset="0"/>
                <a:ea typeface="+mn-ea"/>
                <a:cs typeface="+mn-cs"/>
              </a:rPr>
              <a:t> to </a:t>
            </a:r>
            <a:r>
              <a:rPr lang="en-US" sz="1200" i="1" kern="1200" dirty="0" smtClean="0">
                <a:solidFill>
                  <a:schemeClr val="tx1"/>
                </a:solidFill>
                <a:latin typeface="Times New Roman" pitchFamily="32" charset="0"/>
                <a:ea typeface="+mn-ea"/>
                <a:cs typeface="+mn-cs"/>
              </a:rPr>
              <a:t>n</a:t>
            </a:r>
            <a:r>
              <a:rPr lang="en-US" sz="1200" kern="1200" dirty="0" smtClean="0">
                <a:solidFill>
                  <a:schemeClr val="tx1"/>
                </a:solidFill>
                <a:latin typeface="Times New Roman" pitchFamily="32" charset="0"/>
                <a:ea typeface="+mn-ea"/>
                <a:cs typeface="+mn-cs"/>
              </a:rPr>
              <a:t> of length </a:t>
            </a:r>
            <a:r>
              <a:rPr lang="en-US" sz="1200" i="1" kern="1200" dirty="0" smtClean="0">
                <a:solidFill>
                  <a:schemeClr val="tx1"/>
                </a:solidFill>
                <a:latin typeface="Times New Roman" pitchFamily="32" charset="0"/>
                <a:ea typeface="+mn-ea"/>
                <a:cs typeface="+mn-cs"/>
              </a:rPr>
              <a:t>K</a:t>
            </a:r>
            <a:r>
              <a:rPr lang="en-US" sz="1200" kern="1200" dirty="0" smtClean="0">
                <a:solidFill>
                  <a:schemeClr val="tx1"/>
                </a:solidFill>
                <a:latin typeface="Times New Roman" pitchFamily="32" charset="0"/>
                <a:ea typeface="+mn-ea"/>
                <a:cs typeface="+mn-cs"/>
              </a:rPr>
              <a:t> + 1 with the path that existed at the end of the previous iteration. If the previous, shorter, path has less cost, then that path is retained. Otherwise a new path with length </a:t>
            </a:r>
            <a:r>
              <a:rPr lang="en-US" sz="1200" i="1" kern="1200" dirty="0" smtClean="0">
                <a:solidFill>
                  <a:schemeClr val="tx1"/>
                </a:solidFill>
                <a:latin typeface="Times New Roman" pitchFamily="32" charset="0"/>
                <a:ea typeface="+mn-ea"/>
                <a:cs typeface="+mn-cs"/>
              </a:rPr>
              <a:t>K</a:t>
            </a:r>
            <a:r>
              <a:rPr lang="en-US" sz="1200" kern="1200" dirty="0" smtClean="0">
                <a:solidFill>
                  <a:schemeClr val="tx1"/>
                </a:solidFill>
                <a:latin typeface="Times New Roman" pitchFamily="32" charset="0"/>
                <a:ea typeface="+mn-ea"/>
                <a:cs typeface="+mn-cs"/>
              </a:rPr>
              <a:t> + 1 is defined from </a:t>
            </a:r>
            <a:r>
              <a:rPr lang="en-US" sz="1200" i="1" kern="1200" dirty="0" smtClean="0">
                <a:solidFill>
                  <a:schemeClr val="tx1"/>
                </a:solidFill>
                <a:latin typeface="Times New Roman" pitchFamily="32" charset="0"/>
                <a:ea typeface="+mn-ea"/>
                <a:cs typeface="+mn-cs"/>
              </a:rPr>
              <a:t>s</a:t>
            </a:r>
            <a:r>
              <a:rPr lang="en-US" sz="1200" kern="1200" dirty="0" smtClean="0">
                <a:solidFill>
                  <a:schemeClr val="tx1"/>
                </a:solidFill>
                <a:latin typeface="Times New Roman" pitchFamily="32" charset="0"/>
                <a:ea typeface="+mn-ea"/>
                <a:cs typeface="+mn-cs"/>
              </a:rPr>
              <a:t> to </a:t>
            </a:r>
            <a:r>
              <a:rPr lang="en-US" sz="1200" i="1" kern="1200" dirty="0" smtClean="0">
                <a:solidFill>
                  <a:schemeClr val="tx1"/>
                </a:solidFill>
                <a:latin typeface="Times New Roman" pitchFamily="32" charset="0"/>
                <a:ea typeface="+mn-ea"/>
                <a:cs typeface="+mn-cs"/>
              </a:rPr>
              <a:t>n</a:t>
            </a:r>
            <a:r>
              <a:rPr lang="en-US" sz="1200" kern="1200" dirty="0" smtClean="0">
                <a:solidFill>
                  <a:schemeClr val="tx1"/>
                </a:solidFill>
                <a:latin typeface="Times New Roman" pitchFamily="32" charset="0"/>
                <a:ea typeface="+mn-ea"/>
                <a:cs typeface="+mn-cs"/>
              </a:rPr>
              <a:t>; this path consists of a path of length </a:t>
            </a:r>
            <a:r>
              <a:rPr lang="en-US" sz="1200" i="1" kern="1200" dirty="0" smtClean="0">
                <a:solidFill>
                  <a:schemeClr val="tx1"/>
                </a:solidFill>
                <a:latin typeface="Times New Roman" pitchFamily="32" charset="0"/>
                <a:ea typeface="+mn-ea"/>
                <a:cs typeface="+mn-cs"/>
              </a:rPr>
              <a:t>K</a:t>
            </a:r>
            <a:r>
              <a:rPr lang="en-US" sz="1200" kern="1200" dirty="0" smtClean="0">
                <a:solidFill>
                  <a:schemeClr val="tx1"/>
                </a:solidFill>
                <a:latin typeface="Times New Roman" pitchFamily="32" charset="0"/>
                <a:ea typeface="+mn-ea"/>
                <a:cs typeface="+mn-cs"/>
              </a:rPr>
              <a:t> from </a:t>
            </a:r>
            <a:r>
              <a:rPr lang="en-US" sz="1200" i="1" kern="1200" dirty="0" smtClean="0">
                <a:solidFill>
                  <a:schemeClr val="tx1"/>
                </a:solidFill>
                <a:latin typeface="Times New Roman" pitchFamily="32" charset="0"/>
                <a:ea typeface="+mn-ea"/>
                <a:cs typeface="+mn-cs"/>
              </a:rPr>
              <a:t>s</a:t>
            </a:r>
            <a:r>
              <a:rPr lang="en-US" sz="1200" kern="1200" dirty="0" smtClean="0">
                <a:solidFill>
                  <a:schemeClr val="tx1"/>
                </a:solidFill>
                <a:latin typeface="Times New Roman" pitchFamily="32" charset="0"/>
                <a:ea typeface="+mn-ea"/>
                <a:cs typeface="+mn-cs"/>
              </a:rPr>
              <a:t> to some node </a:t>
            </a:r>
            <a:r>
              <a:rPr lang="en-US" sz="1200" i="1" kern="1200" dirty="0" smtClean="0">
                <a:solidFill>
                  <a:schemeClr val="tx1"/>
                </a:solidFill>
                <a:latin typeface="Times New Roman" pitchFamily="32" charset="0"/>
                <a:ea typeface="+mn-ea"/>
                <a:cs typeface="+mn-cs"/>
              </a:rPr>
              <a:t>j</a:t>
            </a:r>
            <a:r>
              <a:rPr lang="en-US" sz="1200" kern="1200" dirty="0" smtClean="0">
                <a:solidFill>
                  <a:schemeClr val="tx1"/>
                </a:solidFill>
                <a:latin typeface="Times New Roman" pitchFamily="32" charset="0"/>
                <a:ea typeface="+mn-ea"/>
                <a:cs typeface="+mn-cs"/>
              </a:rPr>
              <a:t>, plus a direct hop from node </a:t>
            </a:r>
            <a:r>
              <a:rPr lang="en-US" sz="1200" i="1" kern="1200" dirty="0" smtClean="0">
                <a:solidFill>
                  <a:schemeClr val="tx1"/>
                </a:solidFill>
                <a:latin typeface="Times New Roman" pitchFamily="32" charset="0"/>
                <a:ea typeface="+mn-ea"/>
                <a:cs typeface="+mn-cs"/>
              </a:rPr>
              <a:t>j</a:t>
            </a:r>
            <a:r>
              <a:rPr lang="en-US" sz="1200" kern="1200" dirty="0" smtClean="0">
                <a:solidFill>
                  <a:schemeClr val="tx1"/>
                </a:solidFill>
                <a:latin typeface="Times New Roman" pitchFamily="32" charset="0"/>
                <a:ea typeface="+mn-ea"/>
                <a:cs typeface="+mn-cs"/>
              </a:rPr>
              <a:t> to node </a:t>
            </a:r>
            <a:r>
              <a:rPr lang="en-US" sz="1200" i="1" kern="1200" dirty="0" smtClean="0">
                <a:solidFill>
                  <a:schemeClr val="tx1"/>
                </a:solidFill>
                <a:latin typeface="Times New Roman" pitchFamily="32" charset="0"/>
                <a:ea typeface="+mn-ea"/>
                <a:cs typeface="+mn-cs"/>
              </a:rPr>
              <a:t>n</a:t>
            </a:r>
            <a:r>
              <a:rPr lang="en-US" sz="1200" kern="1200" dirty="0" smtClean="0">
                <a:solidFill>
                  <a:schemeClr val="tx1"/>
                </a:solidFill>
                <a:latin typeface="Times New Roman" pitchFamily="32" charset="0"/>
                <a:ea typeface="+mn-ea"/>
                <a:cs typeface="+mn-cs"/>
              </a:rPr>
              <a:t>. In this case, the path from </a:t>
            </a:r>
            <a:r>
              <a:rPr lang="en-US" sz="1200" i="1" kern="1200" dirty="0" smtClean="0">
                <a:solidFill>
                  <a:schemeClr val="tx1"/>
                </a:solidFill>
                <a:latin typeface="Times New Roman" pitchFamily="32" charset="0"/>
                <a:ea typeface="+mn-ea"/>
                <a:cs typeface="+mn-cs"/>
              </a:rPr>
              <a:t>s</a:t>
            </a:r>
            <a:r>
              <a:rPr lang="en-US" sz="1200" kern="1200" dirty="0" smtClean="0">
                <a:solidFill>
                  <a:schemeClr val="tx1"/>
                </a:solidFill>
                <a:latin typeface="Times New Roman" pitchFamily="32" charset="0"/>
                <a:ea typeface="+mn-ea"/>
                <a:cs typeface="+mn-cs"/>
              </a:rPr>
              <a:t> to </a:t>
            </a:r>
            <a:r>
              <a:rPr lang="en-US" sz="1200" i="1" kern="1200" dirty="0" smtClean="0">
                <a:solidFill>
                  <a:schemeClr val="tx1"/>
                </a:solidFill>
                <a:latin typeface="Times New Roman" pitchFamily="32" charset="0"/>
                <a:ea typeface="+mn-ea"/>
                <a:cs typeface="+mn-cs"/>
              </a:rPr>
              <a:t>j</a:t>
            </a:r>
            <a:r>
              <a:rPr lang="en-US" sz="1200" kern="1200" dirty="0" smtClean="0">
                <a:solidFill>
                  <a:schemeClr val="tx1"/>
                </a:solidFill>
                <a:latin typeface="Times New Roman" pitchFamily="32" charset="0"/>
                <a:ea typeface="+mn-ea"/>
                <a:cs typeface="+mn-cs"/>
              </a:rPr>
              <a:t> that is used is the </a:t>
            </a:r>
            <a:r>
              <a:rPr lang="en-US" sz="1200" i="1" kern="1200" dirty="0" smtClean="0">
                <a:solidFill>
                  <a:schemeClr val="tx1"/>
                </a:solidFill>
                <a:latin typeface="Times New Roman" pitchFamily="32" charset="0"/>
                <a:ea typeface="+mn-ea"/>
                <a:cs typeface="+mn-cs"/>
              </a:rPr>
              <a:t>K</a:t>
            </a:r>
            <a:r>
              <a:rPr lang="en-US" sz="1200" kern="1200" dirty="0" smtClean="0">
                <a:solidFill>
                  <a:schemeClr val="tx1"/>
                </a:solidFill>
                <a:latin typeface="Times New Roman" pitchFamily="32" charset="0"/>
                <a:ea typeface="+mn-ea"/>
                <a:cs typeface="+mn-cs"/>
              </a:rPr>
              <a:t>-hop path for </a:t>
            </a:r>
            <a:r>
              <a:rPr lang="en-US" sz="1200" i="1" kern="1200" dirty="0" smtClean="0">
                <a:solidFill>
                  <a:schemeClr val="tx1"/>
                </a:solidFill>
                <a:latin typeface="Times New Roman" pitchFamily="32" charset="0"/>
                <a:ea typeface="+mn-ea"/>
                <a:cs typeface="+mn-cs"/>
              </a:rPr>
              <a:t>j</a:t>
            </a:r>
            <a:r>
              <a:rPr lang="en-US" sz="1200" kern="1200" dirty="0" smtClean="0">
                <a:solidFill>
                  <a:schemeClr val="tx1"/>
                </a:solidFill>
                <a:latin typeface="Times New Roman" pitchFamily="32" charset="0"/>
                <a:ea typeface="+mn-ea"/>
                <a:cs typeface="+mn-cs"/>
              </a:rPr>
              <a:t> defined in the previous iteration (see Problem 12.5).</a:t>
            </a:r>
          </a:p>
          <a:p>
            <a:endParaRPr kumimoji="1"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4C880C-EF65-824D-BB1F-73F9D58231C5}" type="slidenum">
              <a:rPr lang="en-US"/>
              <a:pPr/>
              <a:t>34</a:t>
            </a:fld>
            <a:endParaRPr lang="en-US" dirty="0"/>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r>
              <a:rPr lang="en-US" dirty="0">
                <a:latin typeface="Times" pitchFamily="32" charset="0"/>
              </a:rPr>
              <a:t>The algorithm is formally described as shown. For the iteration of step 2 with </a:t>
            </a:r>
            <a:r>
              <a:rPr lang="en-US" i="1" dirty="0">
                <a:latin typeface="Times" pitchFamily="32" charset="0"/>
              </a:rPr>
              <a:t>h</a:t>
            </a:r>
            <a:r>
              <a:rPr lang="en-US" dirty="0">
                <a:latin typeface="Times" pitchFamily="32" charset="0"/>
              </a:rPr>
              <a:t> = </a:t>
            </a:r>
            <a:r>
              <a:rPr lang="en-US" i="1" dirty="0">
                <a:latin typeface="Times" pitchFamily="32" charset="0"/>
              </a:rPr>
              <a:t>K</a:t>
            </a:r>
            <a:r>
              <a:rPr lang="en-US" dirty="0">
                <a:latin typeface="Times" pitchFamily="32" charset="0"/>
              </a:rPr>
              <a:t>, and for each destination node</a:t>
            </a:r>
            <a:r>
              <a:rPr lang="en-US" i="1" dirty="0">
                <a:latin typeface="Times" pitchFamily="32" charset="0"/>
              </a:rPr>
              <a:t> n</a:t>
            </a:r>
            <a:r>
              <a:rPr lang="en-US" dirty="0">
                <a:latin typeface="Times" pitchFamily="32" charset="0"/>
              </a:rPr>
              <a:t>, the algorithm compares potential paths from </a:t>
            </a:r>
            <a:r>
              <a:rPr lang="en-US" i="1" dirty="0">
                <a:latin typeface="Times" pitchFamily="32" charset="0"/>
              </a:rPr>
              <a:t>s</a:t>
            </a:r>
            <a:r>
              <a:rPr lang="en-US" dirty="0">
                <a:latin typeface="Times" pitchFamily="32" charset="0"/>
              </a:rPr>
              <a:t> to </a:t>
            </a:r>
            <a:r>
              <a:rPr lang="en-US" i="1" dirty="0">
                <a:latin typeface="Times" pitchFamily="32" charset="0"/>
              </a:rPr>
              <a:t>n</a:t>
            </a:r>
            <a:r>
              <a:rPr lang="en-US" dirty="0">
                <a:latin typeface="Times" pitchFamily="32" charset="0"/>
              </a:rPr>
              <a:t> of length </a:t>
            </a:r>
            <a:r>
              <a:rPr lang="en-US" i="1" dirty="0">
                <a:latin typeface="Times" pitchFamily="32" charset="0"/>
              </a:rPr>
              <a:t>K</a:t>
            </a:r>
            <a:r>
              <a:rPr lang="en-US" dirty="0">
                <a:latin typeface="Times" pitchFamily="32" charset="0"/>
              </a:rPr>
              <a:t> + 1 with the path that existed at the end of the previous iteration. If the previous, shorter, path has less cost, then that path is retained. Otherwise a new path with length </a:t>
            </a:r>
            <a:r>
              <a:rPr lang="en-US" i="1" dirty="0">
                <a:latin typeface="Times" pitchFamily="32" charset="0"/>
              </a:rPr>
              <a:t>K</a:t>
            </a:r>
            <a:r>
              <a:rPr lang="en-US" dirty="0">
                <a:latin typeface="Times" pitchFamily="32" charset="0"/>
              </a:rPr>
              <a:t> + 1 is defined from </a:t>
            </a:r>
            <a:r>
              <a:rPr lang="en-US" i="1" dirty="0">
                <a:latin typeface="Times" pitchFamily="32" charset="0"/>
              </a:rPr>
              <a:t>s</a:t>
            </a:r>
            <a:r>
              <a:rPr lang="en-US" dirty="0">
                <a:latin typeface="Times" pitchFamily="32" charset="0"/>
              </a:rPr>
              <a:t> to </a:t>
            </a:r>
            <a:r>
              <a:rPr lang="en-US" i="1" dirty="0">
                <a:latin typeface="Times" pitchFamily="32" charset="0"/>
              </a:rPr>
              <a:t>n</a:t>
            </a:r>
            <a:r>
              <a:rPr lang="en-US" dirty="0">
                <a:latin typeface="Times" pitchFamily="32" charset="0"/>
              </a:rPr>
              <a:t>; this path consists of a path of length </a:t>
            </a:r>
            <a:r>
              <a:rPr lang="en-US" i="1" dirty="0">
                <a:latin typeface="Times" pitchFamily="32" charset="0"/>
              </a:rPr>
              <a:t>K</a:t>
            </a:r>
            <a:r>
              <a:rPr lang="en-US" dirty="0">
                <a:latin typeface="Times" pitchFamily="32" charset="0"/>
              </a:rPr>
              <a:t> from </a:t>
            </a:r>
            <a:r>
              <a:rPr lang="en-US" i="1" dirty="0">
                <a:latin typeface="Times" pitchFamily="32" charset="0"/>
              </a:rPr>
              <a:t>s</a:t>
            </a:r>
            <a:r>
              <a:rPr lang="en-US" dirty="0">
                <a:latin typeface="Times" pitchFamily="32" charset="0"/>
              </a:rPr>
              <a:t> to some node </a:t>
            </a:r>
            <a:r>
              <a:rPr lang="en-US" i="1" dirty="0">
                <a:latin typeface="Times" pitchFamily="32" charset="0"/>
              </a:rPr>
              <a:t>j</a:t>
            </a:r>
            <a:r>
              <a:rPr lang="en-US" dirty="0">
                <a:latin typeface="Times" pitchFamily="32" charset="0"/>
              </a:rPr>
              <a:t>, plus a direct hop from node </a:t>
            </a:r>
            <a:r>
              <a:rPr lang="en-US" i="1" dirty="0">
                <a:latin typeface="Times" pitchFamily="32" charset="0"/>
              </a:rPr>
              <a:t>j</a:t>
            </a:r>
            <a:r>
              <a:rPr lang="en-US" dirty="0">
                <a:latin typeface="Times" pitchFamily="32" charset="0"/>
              </a:rPr>
              <a:t> to node </a:t>
            </a:r>
            <a:r>
              <a:rPr lang="en-US" i="1" dirty="0">
                <a:latin typeface="Times" pitchFamily="32" charset="0"/>
              </a:rPr>
              <a:t>n</a:t>
            </a:r>
            <a:r>
              <a:rPr lang="en-US" dirty="0">
                <a:latin typeface="Times" pitchFamily="32" charset="0"/>
              </a:rPr>
              <a:t>. In this case, the path from </a:t>
            </a:r>
            <a:r>
              <a:rPr lang="en-US" i="1" dirty="0">
                <a:latin typeface="Times" pitchFamily="32" charset="0"/>
              </a:rPr>
              <a:t>s</a:t>
            </a:r>
            <a:r>
              <a:rPr lang="en-US" dirty="0">
                <a:latin typeface="Times" pitchFamily="32" charset="0"/>
              </a:rPr>
              <a:t> to </a:t>
            </a:r>
            <a:r>
              <a:rPr lang="en-US" i="1" dirty="0">
                <a:latin typeface="Times" pitchFamily="32" charset="0"/>
              </a:rPr>
              <a:t>j</a:t>
            </a:r>
            <a:r>
              <a:rPr lang="en-US" dirty="0">
                <a:latin typeface="Times" pitchFamily="32" charset="0"/>
              </a:rPr>
              <a:t> that is used is the </a:t>
            </a:r>
            <a:r>
              <a:rPr lang="en-US" i="1" dirty="0">
                <a:latin typeface="Times" pitchFamily="32" charset="0"/>
              </a:rPr>
              <a:t>K</a:t>
            </a:r>
            <a:r>
              <a:rPr lang="en-US" dirty="0">
                <a:latin typeface="Times" pitchFamily="32" charset="0"/>
              </a:rPr>
              <a:t>-hop path for </a:t>
            </a:r>
            <a:r>
              <a:rPr lang="en-US" i="1" dirty="0">
                <a:latin typeface="Times" pitchFamily="32" charset="0"/>
              </a:rPr>
              <a:t>j</a:t>
            </a:r>
            <a:r>
              <a:rPr lang="en-US" dirty="0">
                <a:latin typeface="Times" pitchFamily="32" charset="0"/>
              </a:rPr>
              <a:t> defined in the previous iteration.</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A866C9-AEF0-3F4C-A520-E62139ABE45E}" type="slidenum">
              <a:rPr lang="en-US"/>
              <a:pPr/>
              <a:t>35</a:t>
            </a:fld>
            <a:endParaRPr lang="en-US" dirty="0"/>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r>
              <a:rPr lang="en-US" dirty="0"/>
              <a:t>Stallings </a:t>
            </a:r>
            <a:r>
              <a:rPr lang="en-US" dirty="0" smtClean="0"/>
              <a:t>DCC9e </a:t>
            </a:r>
            <a:r>
              <a:rPr lang="en-US" dirty="0">
                <a:latin typeface="Times" pitchFamily="32" charset="0"/>
              </a:rPr>
              <a:t>Table 12.2b(next slide) and</a:t>
            </a:r>
            <a:r>
              <a:rPr lang="en-US" dirty="0" smtClean="0">
                <a:latin typeface="Times" pitchFamily="32" charset="0"/>
              </a:rPr>
              <a:t> Stallings DCC9e Figure </a:t>
            </a:r>
            <a:r>
              <a:rPr lang="en-US" dirty="0">
                <a:latin typeface="Times" pitchFamily="32" charset="0"/>
              </a:rPr>
              <a:t>12.10 show the result of applying this algorithm to</a:t>
            </a:r>
            <a:r>
              <a:rPr lang="en-US" dirty="0" smtClean="0">
                <a:latin typeface="Times" pitchFamily="32" charset="0"/>
              </a:rPr>
              <a:t> Stallings DCC9e Figure </a:t>
            </a:r>
            <a:r>
              <a:rPr lang="en-US" dirty="0">
                <a:latin typeface="Times" pitchFamily="32" charset="0"/>
              </a:rPr>
              <a:t>12.1, using </a:t>
            </a:r>
            <a:r>
              <a:rPr lang="en-US" i="1" dirty="0">
                <a:latin typeface="Times" pitchFamily="32" charset="0"/>
              </a:rPr>
              <a:t>s</a:t>
            </a:r>
            <a:r>
              <a:rPr lang="en-US" dirty="0">
                <a:latin typeface="Times" pitchFamily="32" charset="0"/>
              </a:rPr>
              <a:t> = 1. At each step, the least-cost paths with a maximum number of links equal to </a:t>
            </a:r>
            <a:r>
              <a:rPr lang="en-US" i="1" dirty="0">
                <a:latin typeface="Times" pitchFamily="32" charset="0"/>
              </a:rPr>
              <a:t>h</a:t>
            </a:r>
            <a:r>
              <a:rPr lang="en-US" dirty="0">
                <a:latin typeface="Times" pitchFamily="32" charset="0"/>
              </a:rPr>
              <a:t> are found. After the final iteration, the least-cost path to each node and the cost of that path have been developed. The same procedure can be used with node 2 as source node, and so on. Note that the results agree with those obtained using Dijkstra's algorithm.</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229106-1967-5042-BA2F-5E81B5760799}" type="slidenum">
              <a:rPr lang="en-US"/>
              <a:pPr/>
              <a:t>36</a:t>
            </a:fld>
            <a:endParaRPr lang="en-US" dirty="0"/>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r>
              <a:rPr lang="en-US" dirty="0"/>
              <a:t>Stallings </a:t>
            </a:r>
            <a:r>
              <a:rPr lang="en-US" dirty="0" smtClean="0"/>
              <a:t>DCC9e </a:t>
            </a:r>
            <a:r>
              <a:rPr lang="en-US" dirty="0">
                <a:latin typeface="Times" pitchFamily="32" charset="0"/>
              </a:rPr>
              <a:t>Table 12.2b and</a:t>
            </a:r>
            <a:r>
              <a:rPr lang="en-US" dirty="0" smtClean="0">
                <a:latin typeface="Times" pitchFamily="32" charset="0"/>
              </a:rPr>
              <a:t> Stallings DCC9e Figure </a:t>
            </a:r>
            <a:r>
              <a:rPr lang="en-US" dirty="0">
                <a:latin typeface="Times" pitchFamily="32" charset="0"/>
              </a:rPr>
              <a:t>12.10 (previous slide) show the result of applying this algorithm to</a:t>
            </a:r>
            <a:r>
              <a:rPr lang="en-US" dirty="0" smtClean="0">
                <a:latin typeface="Times" pitchFamily="32" charset="0"/>
              </a:rPr>
              <a:t> Stallings DCC9e Figure </a:t>
            </a:r>
            <a:r>
              <a:rPr lang="en-US" dirty="0">
                <a:latin typeface="Times" pitchFamily="32" charset="0"/>
              </a:rPr>
              <a:t>12.1, using </a:t>
            </a:r>
            <a:r>
              <a:rPr lang="en-US" i="1" dirty="0">
                <a:latin typeface="Times" pitchFamily="32" charset="0"/>
              </a:rPr>
              <a:t>s</a:t>
            </a:r>
            <a:r>
              <a:rPr lang="en-US" dirty="0">
                <a:latin typeface="Times" pitchFamily="32" charset="0"/>
              </a:rPr>
              <a:t> = 1. At each step, the least-cost paths with a maximum number of links equal to </a:t>
            </a:r>
            <a:r>
              <a:rPr lang="en-US" i="1" dirty="0">
                <a:latin typeface="Times" pitchFamily="32" charset="0"/>
              </a:rPr>
              <a:t>h</a:t>
            </a:r>
            <a:r>
              <a:rPr lang="en-US" dirty="0">
                <a:latin typeface="Times" pitchFamily="32" charset="0"/>
              </a:rPr>
              <a:t> are found. After the final iteration, the least-cost path to each node and the cost of that path have been developed. The same procedure can be used with node 2 as source node, and so on. Note that the results agree with those obtained using Dijkstra's algorithm.</a:t>
            </a:r>
          </a:p>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0F88AC-7531-3645-8A8D-8C3EFCB0E057}" type="slidenum">
              <a:rPr lang="en-US"/>
              <a:pPr/>
              <a:t>37</a:t>
            </a:fld>
            <a:endParaRPr lang="en-US" dirty="0"/>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r>
              <a:rPr lang="en-US" sz="1200" kern="1200" dirty="0" smtClean="0">
                <a:solidFill>
                  <a:schemeClr val="tx1"/>
                </a:solidFill>
                <a:latin typeface="Times New Roman" pitchFamily="32" charset="0"/>
                <a:ea typeface="+mn-ea"/>
                <a:cs typeface="+mn-cs"/>
              </a:rPr>
              <a:t>One interesting comparison can be made between these two algorithms, having to do with what information needs to be gathered. Consider first the Bellman-Ford algorithm. In step 2, the calculation for node </a:t>
            </a:r>
            <a:r>
              <a:rPr lang="en-US" sz="1200" i="1" kern="1200" dirty="0" smtClean="0">
                <a:solidFill>
                  <a:schemeClr val="tx1"/>
                </a:solidFill>
                <a:latin typeface="Times New Roman" pitchFamily="32" charset="0"/>
                <a:ea typeface="+mn-ea"/>
                <a:cs typeface="+mn-cs"/>
              </a:rPr>
              <a:t>n</a:t>
            </a:r>
            <a:r>
              <a:rPr lang="en-US" sz="1200" kern="1200" dirty="0" smtClean="0">
                <a:solidFill>
                  <a:schemeClr val="tx1"/>
                </a:solidFill>
                <a:latin typeface="Times New Roman" pitchFamily="32" charset="0"/>
                <a:ea typeface="+mn-ea"/>
                <a:cs typeface="+mn-cs"/>
              </a:rPr>
              <a:t> involves knowledge of the link cost to all neighboring nodes to node </a:t>
            </a:r>
            <a:r>
              <a:rPr lang="en-US" sz="1200" i="1" kern="1200" dirty="0" smtClean="0">
                <a:solidFill>
                  <a:schemeClr val="tx1"/>
                </a:solidFill>
                <a:latin typeface="Times New Roman" pitchFamily="32" charset="0"/>
                <a:ea typeface="+mn-ea"/>
                <a:cs typeface="+mn-cs"/>
              </a:rPr>
              <a:t>n</a:t>
            </a:r>
            <a:r>
              <a:rPr lang="en-US" sz="1200" kern="1200" dirty="0" smtClean="0">
                <a:solidFill>
                  <a:schemeClr val="tx1"/>
                </a:solidFill>
                <a:latin typeface="Times New Roman" pitchFamily="32" charset="0"/>
                <a:ea typeface="+mn-ea"/>
                <a:cs typeface="+mn-cs"/>
              </a:rPr>
              <a:t> ]i.e., </a:t>
            </a:r>
            <a:r>
              <a:rPr lang="en-US" sz="1200" i="1" kern="1200" dirty="0" smtClean="0">
                <a:solidFill>
                  <a:schemeClr val="tx1"/>
                </a:solidFill>
                <a:latin typeface="Times New Roman" pitchFamily="32" charset="0"/>
                <a:ea typeface="+mn-ea"/>
                <a:cs typeface="+mn-cs"/>
              </a:rPr>
              <a:t>w</a:t>
            </a:r>
            <a:r>
              <a:rPr lang="en-US" sz="1200" kern="1200" dirty="0" smtClean="0">
                <a:solidFill>
                  <a:schemeClr val="tx1"/>
                </a:solidFill>
                <a:latin typeface="Times New Roman" pitchFamily="32" charset="0"/>
                <a:ea typeface="+mn-ea"/>
                <a:cs typeface="+mn-cs"/>
              </a:rPr>
              <a:t>(</a:t>
            </a:r>
            <a:r>
              <a:rPr lang="en-US" sz="1200" i="1" kern="1200" dirty="0" smtClean="0">
                <a:solidFill>
                  <a:schemeClr val="tx1"/>
                </a:solidFill>
                <a:latin typeface="Times New Roman" pitchFamily="32" charset="0"/>
                <a:ea typeface="+mn-ea"/>
                <a:cs typeface="+mn-cs"/>
              </a:rPr>
              <a:t>j</a:t>
            </a:r>
            <a:r>
              <a:rPr lang="en-US" sz="1200" kern="1200" dirty="0" smtClean="0">
                <a:solidFill>
                  <a:schemeClr val="tx1"/>
                </a:solidFill>
                <a:latin typeface="Times New Roman" pitchFamily="32" charset="0"/>
                <a:ea typeface="+mn-ea"/>
                <a:cs typeface="+mn-cs"/>
              </a:rPr>
              <a:t>, </a:t>
            </a:r>
            <a:r>
              <a:rPr lang="en-US" sz="1200" i="1" kern="1200" dirty="0" smtClean="0">
                <a:solidFill>
                  <a:schemeClr val="tx1"/>
                </a:solidFill>
                <a:latin typeface="Times New Roman" pitchFamily="32" charset="0"/>
                <a:ea typeface="+mn-ea"/>
                <a:cs typeface="+mn-cs"/>
              </a:rPr>
              <a:t>n</a:t>
            </a:r>
            <a:r>
              <a:rPr lang="en-US" sz="1200" kern="1200" dirty="0" smtClean="0">
                <a:solidFill>
                  <a:schemeClr val="tx1"/>
                </a:solidFill>
                <a:latin typeface="Times New Roman" pitchFamily="32" charset="0"/>
                <a:ea typeface="+mn-ea"/>
                <a:cs typeface="+mn-cs"/>
              </a:rPr>
              <a:t>)] plus the total path cost to each of those neighboring nodes from a particular source node </a:t>
            </a:r>
            <a:r>
              <a:rPr lang="en-US" sz="1200" i="1" kern="1200" dirty="0" smtClean="0">
                <a:solidFill>
                  <a:schemeClr val="tx1"/>
                </a:solidFill>
                <a:latin typeface="Times New Roman" pitchFamily="32" charset="0"/>
                <a:ea typeface="+mn-ea"/>
                <a:cs typeface="+mn-cs"/>
              </a:rPr>
              <a:t>s</a:t>
            </a:r>
            <a:r>
              <a:rPr lang="en-US" sz="1200" kern="1200" dirty="0" smtClean="0">
                <a:solidFill>
                  <a:schemeClr val="tx1"/>
                </a:solidFill>
                <a:latin typeface="Times New Roman" pitchFamily="32" charset="0"/>
                <a:ea typeface="+mn-ea"/>
                <a:cs typeface="+mn-cs"/>
              </a:rPr>
              <a:t> [i.e., </a:t>
            </a:r>
            <a:r>
              <a:rPr lang="en-US" sz="1200" i="1" kern="1200" dirty="0" smtClean="0">
                <a:solidFill>
                  <a:schemeClr val="tx1"/>
                </a:solidFill>
                <a:latin typeface="Times New Roman" pitchFamily="32" charset="0"/>
                <a:ea typeface="+mn-ea"/>
                <a:cs typeface="+mn-cs"/>
              </a:rPr>
              <a:t>Lh</a:t>
            </a:r>
            <a:r>
              <a:rPr lang="en-US" sz="1200" kern="1200" dirty="0" smtClean="0">
                <a:solidFill>
                  <a:schemeClr val="tx1"/>
                </a:solidFill>
                <a:latin typeface="Times New Roman" pitchFamily="32" charset="0"/>
                <a:ea typeface="+mn-ea"/>
                <a:cs typeface="+mn-cs"/>
              </a:rPr>
              <a:t>(</a:t>
            </a:r>
            <a:r>
              <a:rPr lang="en-US" sz="1200" i="1" kern="1200" dirty="0" smtClean="0">
                <a:solidFill>
                  <a:schemeClr val="tx1"/>
                </a:solidFill>
                <a:latin typeface="Times New Roman" pitchFamily="32" charset="0"/>
                <a:ea typeface="+mn-ea"/>
                <a:cs typeface="+mn-cs"/>
              </a:rPr>
              <a:t>j</a:t>
            </a:r>
            <a:r>
              <a:rPr lang="en-US" sz="1200" kern="1200" dirty="0" smtClean="0">
                <a:solidFill>
                  <a:schemeClr val="tx1"/>
                </a:solidFill>
                <a:latin typeface="Times New Roman" pitchFamily="32" charset="0"/>
                <a:ea typeface="+mn-ea"/>
                <a:cs typeface="+mn-cs"/>
              </a:rPr>
              <a:t>)]. Each node can maintain a set of costs and associated paths for every other node in the network and exchange this information with its direct neighbors from time to time. Each node can therefore use the expression in step 2 of the Bellman-Ford algorithm, based only on information from its neighbors and knowledge of its link costs, to update its costs and paths. On the other hand, consider Dijkstra's algorithm. Step 3 appears to require that each node must have complete topological information about the network. That is, each node must know the link costs of all links in the network. Thus, for this algorithm, information must be exchanged with all other nodes.</a:t>
            </a:r>
          </a:p>
          <a:p>
            <a:r>
              <a:rPr lang="en-US" sz="1200" kern="1200" dirty="0" smtClean="0">
                <a:solidFill>
                  <a:schemeClr val="tx1"/>
                </a:solidFill>
                <a:latin typeface="Times New Roman" pitchFamily="32" charset="0"/>
                <a:ea typeface="+mn-ea"/>
                <a:cs typeface="+mn-cs"/>
              </a:rPr>
              <a:t>	</a:t>
            </a:r>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D3799E-D1A9-274D-9DCE-24C1A1D26C3D}" type="slidenum">
              <a:rPr lang="en-US"/>
              <a:pPr/>
              <a:t>38</a:t>
            </a:fld>
            <a:endParaRPr lang="en-US" dirty="0"/>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r>
              <a:rPr lang="en-US" sz="1200" kern="1200" dirty="0" smtClean="0">
                <a:solidFill>
                  <a:schemeClr val="tx1"/>
                </a:solidFill>
                <a:latin typeface="Times New Roman" pitchFamily="32" charset="0"/>
                <a:ea typeface="+mn-ea"/>
                <a:cs typeface="+mn-cs"/>
              </a:rPr>
              <a:t>In general, evaluation of the relative merits of the two algorithms should consider the processing time of the algorithms and the amount of information that must be collected from other nodes in the network or internet. The evaluation will depend on the implementation approach and the specific implementation.</a:t>
            </a:r>
          </a:p>
          <a:p>
            <a:r>
              <a:rPr lang="en-US" sz="1200" kern="1200" dirty="0" smtClean="0">
                <a:solidFill>
                  <a:schemeClr val="tx1"/>
                </a:solidFill>
                <a:latin typeface="Times New Roman" pitchFamily="32" charset="0"/>
                <a:ea typeface="+mn-ea"/>
                <a:cs typeface="+mn-cs"/>
              </a:rPr>
              <a:t>	A final point: Both algorithms are known to converge under static conditions of topology, and link costs and will converge to the same solution. If the link costs change over time, the algorithm will attempt to catch up with these changes. However, if the link cost depends on traffic, which in turn depends on the routes chosen, then a feedback condition exists, and instabilities may result.</a:t>
            </a:r>
          </a:p>
          <a:p>
            <a:endParaRPr lang="en-US" dirty="0" smtClean="0"/>
          </a:p>
          <a:p>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3D65B5-17BE-2C40-8EF6-0C8E3F5189A4}" type="slidenum">
              <a:rPr lang="en-US"/>
              <a:pPr/>
              <a:t>39</a:t>
            </a:fld>
            <a:endParaRPr lang="en-US" dirty="0"/>
          </a:p>
        </p:txBody>
      </p:sp>
      <p:sp>
        <p:nvSpPr>
          <p:cNvPr id="9830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p:cNvSpPr>
            <a:spLocks noGrp="1" noChangeArrowheads="1"/>
          </p:cNvSpPr>
          <p:nvPr>
            <p:ph type="body" idx="1"/>
          </p:nvPr>
        </p:nvSpPr>
        <p:spPr bwMode="auto">
          <a:xfrm>
            <a:off x="685800" y="4343400"/>
            <a:ext cx="5486400" cy="4114800"/>
          </a:xfrm>
          <a:prstGeom prst="rect">
            <a:avLst/>
          </a:prstGeom>
          <a:solidFill>
            <a:srgbClr val="FFFFFF"/>
          </a:solidFill>
          <a:ln>
            <a:miter lim="800000"/>
            <a:headEnd/>
            <a:tailEnd/>
          </a:ln>
        </p:spPr>
        <p:txBody>
          <a:bodyPr>
            <a:prstTxWarp prst="textNoShape">
              <a:avLst/>
            </a:prstTxWarp>
          </a:bodyPr>
          <a:lstStyle/>
          <a:p>
            <a:r>
              <a:rPr lang="en-US" dirty="0" smtClean="0"/>
              <a:t>Stallings DCC9e Chapter12 </a:t>
            </a:r>
            <a:r>
              <a:rPr lang="en-US" dirty="0"/>
              <a:t>summary.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6F1F2D-5B60-3249-88B7-FB858E8A3509}" type="slidenum">
              <a:rPr lang="en-US"/>
              <a:pPr/>
              <a:t>4</a:t>
            </a:fld>
            <a:endParaRPr lang="en-US" dirty="0"/>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r>
              <a:rPr lang="en-US" dirty="0">
                <a:latin typeface="Times" pitchFamily="32" charset="0"/>
              </a:rPr>
              <a:t>The selection of a route is generally based on some performance criterion. The simplest criterion is to choose the minimum-hop route (one that passes through the least number of nodes) through the network. This is an easily measured criterion and should minimize the consumption of  network resources. A generalization of the minimum-hop criterion is least-cost routing. In this case, a cost is associated with each link, and, for any pair of attached stations, the route through the network that accumulates the least cost is sought. In either the minimum-hop or least-cost approach, the algorithm for determining the optimum route for any pair of stations is relatively straightforward, and the processing time would be about the same for either computation. Because the least-cost criterion is more flexible, this is more common than the minimum-hop criterion. Several least-cost routing algorithms are in common use. These are described in </a:t>
            </a:r>
            <a:r>
              <a:rPr lang="en-US" dirty="0"/>
              <a:t>Stallings </a:t>
            </a:r>
            <a:r>
              <a:rPr lang="en-US" dirty="0" smtClean="0"/>
              <a:t>DCC9e </a:t>
            </a:r>
            <a:r>
              <a:rPr lang="en-US" dirty="0">
                <a:latin typeface="Times" pitchFamily="32" charset="0"/>
              </a:rPr>
              <a:t>Section 12.3</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Stallings DCC9e Table 12.1.</a:t>
            </a:r>
            <a:endParaRPr lang="en-US" dirty="0"/>
          </a:p>
        </p:txBody>
      </p:sp>
      <p:sp>
        <p:nvSpPr>
          <p:cNvPr id="4" name="Slide Number Placeholder 3"/>
          <p:cNvSpPr>
            <a:spLocks noGrp="1"/>
          </p:cNvSpPr>
          <p:nvPr>
            <p:ph type="sldNum" sz="quarter" idx="10"/>
          </p:nvPr>
        </p:nvSpPr>
        <p:spPr/>
        <p:txBody>
          <a:bodyPr/>
          <a:lstStyle/>
          <a:p>
            <a:fld id="{7A2075C8-E629-9847-866F-C03CF7C0D82F}"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95DDD4-4C03-1D41-83CB-55E83A1E9993}" type="slidenum">
              <a:rPr lang="en-US"/>
              <a:pPr/>
              <a:t>6</a:t>
            </a:fld>
            <a:endParaRPr lang="en-US" dirty="0"/>
          </a:p>
        </p:txBody>
      </p:sp>
      <p:sp>
        <p:nvSpPr>
          <p:cNvPr id="102402" name="Rectangle 1026"/>
          <p:cNvSpPr>
            <a:spLocks noGrp="1" noRot="1" noChangeAspect="1" noChangeArrowheads="1" noTextEdit="1"/>
          </p:cNvSpPr>
          <p:nvPr>
            <p:ph type="sldImg"/>
          </p:nvPr>
        </p:nvSpPr>
        <p:spPr>
          <a:ln/>
        </p:spPr>
      </p:sp>
      <p:sp>
        <p:nvSpPr>
          <p:cNvPr id="102403" name="Rectangle 1027"/>
          <p:cNvSpPr>
            <a:spLocks noGrp="1" noChangeArrowheads="1"/>
          </p:cNvSpPr>
          <p:nvPr>
            <p:ph type="body" idx="1"/>
          </p:nvPr>
        </p:nvSpPr>
        <p:spPr/>
        <p:txBody>
          <a:bodyPr/>
          <a:lstStyle/>
          <a:p>
            <a:r>
              <a:rPr lang="en-US" dirty="0"/>
              <a:t>Stallings </a:t>
            </a:r>
            <a:r>
              <a:rPr lang="en-US" dirty="0" smtClean="0"/>
              <a:t>DCC9e</a:t>
            </a:r>
            <a:r>
              <a:rPr lang="en-US" dirty="0" smtClean="0">
                <a:latin typeface="Times" pitchFamily="32" charset="0"/>
              </a:rPr>
              <a:t> </a:t>
            </a:r>
            <a:r>
              <a:rPr lang="en-US" dirty="0">
                <a:latin typeface="Times" pitchFamily="32" charset="0"/>
              </a:rPr>
              <a:t>Figure 12.1 illustrates a network in which the two arrowed lines between a pair of nodes represent a link between these nodes, and the corresponding numbers represent the current link cost in each direction. The shortest path (fewest hops) from node 1 to node 6 is 1-3-6 (cost = 5 + 5 = 10), but the least-cost path is 1-4-5-6 (cost = 1 + 1 + 2 = 4). Costs are assigned to links to support one or more design objectives. For example, the cost could be inversely related to the data rate (i.e., the higher the data rate on a link, the lower the assigned cost of the link) or the current queuing delay on the link. In the first case, the least-cost route should provide the highest throughput. In the second case, the least-cost route should minimize delay.</a:t>
            </a:r>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FDEF15-BD81-ED40-8A29-E6140A316BD2}" type="slidenum">
              <a:rPr lang="en-US"/>
              <a:pPr/>
              <a:t>7</a:t>
            </a:fld>
            <a:endParaRPr lang="en-US" dirty="0"/>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r>
              <a:rPr lang="en-US" dirty="0">
                <a:latin typeface="Times" pitchFamily="32" charset="0"/>
              </a:rPr>
              <a:t>Routing decisions are made on the basis of some performance criterion. Two key characteristics of the decision are the time and place that the decision is made.</a:t>
            </a:r>
          </a:p>
          <a:p>
            <a:r>
              <a:rPr lang="en-US" dirty="0">
                <a:latin typeface="Times" pitchFamily="32" charset="0"/>
              </a:rPr>
              <a:t>	Decision time is determined by whether the routing decision is made on a packet or virtual circuit basis. When the internal operation of the network is datagram, a routing decision is made individually for each packet. For internal virtual circuit operation, a routing decision is made at the time the virtual circuit is established. In the simplest case, all subsequent packets using that virtual circuit follow the same route. In more sophisticated network designs, the network may dynamically change the route assigned to a particular virtual circuit in response to changing conditions (e.g., overload or failure of a portion of the network).</a:t>
            </a:r>
          </a:p>
          <a:p>
            <a:r>
              <a:rPr lang="en-US" dirty="0">
                <a:latin typeface="Times" pitchFamily="32" charset="0"/>
              </a:rPr>
              <a:t>	The term </a:t>
            </a:r>
            <a:r>
              <a:rPr lang="en-US" i="1" dirty="0">
                <a:latin typeface="Times" pitchFamily="32" charset="0"/>
              </a:rPr>
              <a:t>decision place</a:t>
            </a:r>
            <a:r>
              <a:rPr lang="en-US" dirty="0">
                <a:latin typeface="Times" pitchFamily="32" charset="0"/>
              </a:rPr>
              <a:t> refers to which node or nodes in the network are responsible for the routing decision. Most common is distributed routing, in which each node has the responsibility of selecting an output link for routing packets as they arrive. For centralized routing, the decision is made by some designated node, such as a network control center. The danger of this latter approach is that the loss of the network control center may block operation of the network. The distributed approach is perhaps more complex but is also more robust. A third alternative, used in some networks, is source routing. In this case, the routing decision is actually made by the source station rather than by a network node and is then communicated to the network. This allows the user to dictate a route through the network that meets criteria local to that user.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2D8B31-DBC6-9C42-91B4-0B84AE559350}" type="slidenum">
              <a:rPr lang="en-US"/>
              <a:pPr/>
              <a:t>8</a:t>
            </a:fld>
            <a:endParaRPr lang="en-US" dirty="0"/>
          </a:p>
        </p:txBody>
      </p:sp>
      <p:sp>
        <p:nvSpPr>
          <p:cNvPr id="104450" name="Rectangle 1026"/>
          <p:cNvSpPr>
            <a:spLocks noGrp="1" noRot="1" noChangeAspect="1" noChangeArrowheads="1" noTextEdit="1"/>
          </p:cNvSpPr>
          <p:nvPr>
            <p:ph type="sldImg"/>
          </p:nvPr>
        </p:nvSpPr>
        <p:spPr>
          <a:ln/>
        </p:spPr>
      </p:sp>
      <p:sp>
        <p:nvSpPr>
          <p:cNvPr id="104451" name="Rectangle 1027"/>
          <p:cNvSpPr>
            <a:spLocks noGrp="1" noChangeArrowheads="1"/>
          </p:cNvSpPr>
          <p:nvPr>
            <p:ph type="body" idx="1"/>
          </p:nvPr>
        </p:nvSpPr>
        <p:spPr/>
        <p:txBody>
          <a:bodyPr/>
          <a:lstStyle/>
          <a:p>
            <a:r>
              <a:rPr lang="en-US" dirty="0">
                <a:latin typeface="Times" pitchFamily="32" charset="0"/>
              </a:rPr>
              <a:t>Most routing strategies require that decisions be based on knowledge of the topology of the network, traffic load, and link cost.</a:t>
            </a:r>
          </a:p>
          <a:p>
            <a:r>
              <a:rPr lang="en-US" dirty="0">
                <a:latin typeface="Times" pitchFamily="32" charset="0"/>
              </a:rPr>
              <a:t>	With distributed routing, in which the routing decision is made by each node, the individual node may make use of only local information, such as the cost of each outgoing link. Each node might also collect information from adjacent (directly connected) nodes, such as the amount of congestion experienced at that node. Finally, there are algorithms in common use that allow the node to gain information from all nodes on any potential route of interest. In the case of centralized routing, the central node typically makes use of information obtained from all nodes.</a:t>
            </a:r>
          </a:p>
          <a:p>
            <a:r>
              <a:rPr lang="en-US" dirty="0">
                <a:latin typeface="Times" pitchFamily="32" charset="0"/>
              </a:rPr>
              <a:t>	A related concept is that of information update timing, which is a function of both the information source and the routing strategy. Clearly, if no information is used (as in flooding), there is no information to update. If only local information is used, the update is essentially continuous. For all other information source categories (adjacent nodes, all nodes), update timing depends on the routing strategy. For a fixed strategy, the information is never updated. For an adaptive strategy, information is updated from time to time to enable the routing decision to adapt to changing conditions.</a:t>
            </a:r>
          </a:p>
          <a:p>
            <a:r>
              <a:rPr lang="en-US" dirty="0">
                <a:latin typeface="Times" pitchFamily="32" charset="0"/>
              </a:rPr>
              <a:t>	As you might expect, the more information available, and the more frequently it is updated, the more likely the network is to make good routing decisions. On the other hand, the transmission of that information consumes network resources.</a:t>
            </a:r>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2754AE-1714-284B-86C4-2439F982D08D}" type="slidenum">
              <a:rPr lang="en-US"/>
              <a:pPr/>
              <a:t>9</a:t>
            </a:fld>
            <a:endParaRPr lang="en-US" dirty="0"/>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r>
              <a:rPr lang="en-US" dirty="0">
                <a:latin typeface="Times" pitchFamily="32" charset="0"/>
              </a:rPr>
              <a:t>A large number of routing strategies have evolved for dealing with the routing requirements of packet-switching networks, we survey four key strategies: fixed, flooding, random, and adaptive.</a:t>
            </a:r>
          </a:p>
          <a:p>
            <a:r>
              <a:rPr lang="en-US" dirty="0">
                <a:latin typeface="Times" pitchFamily="32" charset="0"/>
              </a:rPr>
              <a:t>	For fixed routing, a single, permanent route is configured for each source-destination pair of nodes in the network. Either of the least-cost routing algorithms described in Section 12.3 could be used. The routes are fixed, or at least only change when there is a change in the topology of the network. Thus, the link costs used in designing routes cannot be based on any dynamic variable such as traffic. They could, however, be based on expected traffic or capacity.</a:t>
            </a:r>
          </a:p>
          <a:p>
            <a:r>
              <a:rPr lang="en-US" dirty="0">
                <a:latin typeface="Times" pitchFamily="32" charset="0"/>
              </a:rPr>
              <a:t>	With fixed routing, there is no difference between routing for datagrams and virtual circuits. All packets from a given source to a given destination follow the same route. The advantage of fixed routing is its simplicity, and it should work well in a reliable network with a stable load. Its disadvantage is its lack of flexibility. It does not react to network congestion or failures.</a:t>
            </a:r>
          </a:p>
          <a:p>
            <a:endParaRPr lang="en-US" dirty="0">
              <a:latin typeface="Times" pitchFamily="32" charset="0"/>
            </a:endParaRPr>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2162" name="Group 2"/>
          <p:cNvGrpSpPr>
            <a:grpSpLocks/>
          </p:cNvGrpSpPr>
          <p:nvPr/>
        </p:nvGrpSpPr>
        <p:grpSpPr bwMode="auto">
          <a:xfrm>
            <a:off x="3175" y="4267200"/>
            <a:ext cx="9140825" cy="2590800"/>
            <a:chOff x="2" y="2688"/>
            <a:chExt cx="5758" cy="1632"/>
          </a:xfrm>
        </p:grpSpPr>
        <p:sp>
          <p:nvSpPr>
            <p:cNvPr id="92163"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grpSp>
          <p:nvGrpSpPr>
            <p:cNvPr id="92164" name="Group 4"/>
            <p:cNvGrpSpPr>
              <a:grpSpLocks/>
            </p:cNvGrpSpPr>
            <p:nvPr/>
          </p:nvGrpSpPr>
          <p:grpSpPr bwMode="auto">
            <a:xfrm>
              <a:off x="1776" y="3024"/>
              <a:ext cx="3929" cy="1290"/>
              <a:chOff x="1776" y="3024"/>
              <a:chExt cx="3929" cy="1290"/>
            </a:xfrm>
          </p:grpSpPr>
          <p:grpSp>
            <p:nvGrpSpPr>
              <p:cNvPr id="92165" name="Group 5"/>
              <p:cNvGrpSpPr>
                <a:grpSpLocks/>
              </p:cNvGrpSpPr>
              <p:nvPr/>
            </p:nvGrpSpPr>
            <p:grpSpPr bwMode="auto">
              <a:xfrm>
                <a:off x="2268" y="3934"/>
                <a:ext cx="638" cy="377"/>
                <a:chOff x="2268" y="3934"/>
                <a:chExt cx="638" cy="377"/>
              </a:xfrm>
            </p:grpSpPr>
            <p:sp>
              <p:nvSpPr>
                <p:cNvPr id="92166"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endParaRPr lang="en-US" dirty="0"/>
                </a:p>
              </p:txBody>
            </p:sp>
            <p:sp>
              <p:nvSpPr>
                <p:cNvPr id="92167"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endParaRPr lang="en-US" dirty="0"/>
                </a:p>
              </p:txBody>
            </p:sp>
            <p:sp>
              <p:nvSpPr>
                <p:cNvPr id="92168"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endParaRPr lang="en-US" dirty="0"/>
                </a:p>
              </p:txBody>
            </p:sp>
            <p:sp>
              <p:nvSpPr>
                <p:cNvPr id="92169"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endParaRPr lang="en-US" dirty="0"/>
                </a:p>
              </p:txBody>
            </p:sp>
            <p:sp>
              <p:nvSpPr>
                <p:cNvPr id="92170"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endParaRPr lang="en-US" dirty="0"/>
                </a:p>
              </p:txBody>
            </p:sp>
            <p:sp>
              <p:nvSpPr>
                <p:cNvPr id="92171"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endParaRPr lang="en-US" dirty="0"/>
                </a:p>
              </p:txBody>
            </p:sp>
            <p:sp>
              <p:nvSpPr>
                <p:cNvPr id="92172"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endParaRPr lang="en-US" dirty="0"/>
                </a:p>
              </p:txBody>
            </p:sp>
            <p:sp>
              <p:nvSpPr>
                <p:cNvPr id="92173"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endParaRPr lang="en-US" dirty="0"/>
                </a:p>
              </p:txBody>
            </p:sp>
          </p:grpSp>
          <p:sp>
            <p:nvSpPr>
              <p:cNvPr id="92174"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endParaRPr lang="en-US" dirty="0"/>
              </a:p>
            </p:txBody>
          </p:sp>
          <p:sp>
            <p:nvSpPr>
              <p:cNvPr id="92175"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endParaRPr lang="en-US" dirty="0"/>
              </a:p>
            </p:txBody>
          </p:sp>
          <p:sp>
            <p:nvSpPr>
              <p:cNvPr id="92176"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endParaRPr lang="en-US" dirty="0"/>
              </a:p>
            </p:txBody>
          </p:sp>
          <p:sp>
            <p:nvSpPr>
              <p:cNvPr id="92177"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endParaRPr lang="en-US" dirty="0"/>
              </a:p>
            </p:txBody>
          </p:sp>
          <p:sp>
            <p:nvSpPr>
              <p:cNvPr id="92178"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endParaRPr lang="en-US" dirty="0"/>
              </a:p>
            </p:txBody>
          </p:sp>
          <p:sp>
            <p:nvSpPr>
              <p:cNvPr id="92179"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92180"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endParaRPr lang="en-US" dirty="0"/>
              </a:p>
            </p:txBody>
          </p:sp>
          <p:sp>
            <p:nvSpPr>
              <p:cNvPr id="92181"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endParaRPr lang="en-US" dirty="0"/>
              </a:p>
            </p:txBody>
          </p:sp>
          <p:sp>
            <p:nvSpPr>
              <p:cNvPr id="92182"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endParaRPr lang="en-US" dirty="0"/>
              </a:p>
            </p:txBody>
          </p:sp>
          <p:sp>
            <p:nvSpPr>
              <p:cNvPr id="92183"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endParaRPr lang="en-US" dirty="0"/>
              </a:p>
            </p:txBody>
          </p:sp>
          <p:sp>
            <p:nvSpPr>
              <p:cNvPr id="92184"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endParaRPr lang="en-US" dirty="0"/>
              </a:p>
            </p:txBody>
          </p:sp>
          <p:sp>
            <p:nvSpPr>
              <p:cNvPr id="92185"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92186"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endParaRPr lang="en-US" dirty="0"/>
              </a:p>
            </p:txBody>
          </p:sp>
          <p:sp>
            <p:nvSpPr>
              <p:cNvPr id="92187"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endParaRPr lang="en-US" dirty="0"/>
              </a:p>
            </p:txBody>
          </p:sp>
          <p:sp>
            <p:nvSpPr>
              <p:cNvPr id="92188"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endParaRPr lang="en-US" dirty="0"/>
              </a:p>
            </p:txBody>
          </p:sp>
          <p:sp>
            <p:nvSpPr>
              <p:cNvPr id="92189"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92190"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92191"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endParaRPr lang="en-US" dirty="0"/>
              </a:p>
            </p:txBody>
          </p:sp>
          <p:sp>
            <p:nvSpPr>
              <p:cNvPr id="92192"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endParaRPr lang="en-US" dirty="0"/>
              </a:p>
            </p:txBody>
          </p:sp>
          <p:sp>
            <p:nvSpPr>
              <p:cNvPr id="92193"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endParaRPr lang="en-US" dirty="0"/>
              </a:p>
            </p:txBody>
          </p:sp>
          <p:sp>
            <p:nvSpPr>
              <p:cNvPr id="92194"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92195"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92196"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92197"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92198"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endParaRPr lang="en-US" dirty="0"/>
              </a:p>
            </p:txBody>
          </p:sp>
          <p:sp>
            <p:nvSpPr>
              <p:cNvPr id="92199"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endParaRPr lang="en-US" dirty="0"/>
              </a:p>
            </p:txBody>
          </p:sp>
          <p:sp>
            <p:nvSpPr>
              <p:cNvPr id="92200"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endParaRPr lang="en-US" dirty="0"/>
              </a:p>
            </p:txBody>
          </p:sp>
          <p:sp>
            <p:nvSpPr>
              <p:cNvPr id="92201"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endParaRPr lang="en-US" dirty="0"/>
              </a:p>
            </p:txBody>
          </p:sp>
          <p:sp>
            <p:nvSpPr>
              <p:cNvPr id="92202"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endParaRPr lang="en-US" dirty="0"/>
              </a:p>
            </p:txBody>
          </p:sp>
          <p:sp>
            <p:nvSpPr>
              <p:cNvPr id="92203"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endParaRPr lang="en-US" dirty="0"/>
              </a:p>
            </p:txBody>
          </p:sp>
          <p:sp>
            <p:nvSpPr>
              <p:cNvPr id="92204"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92205"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92206"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92207"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92208"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92209"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92210"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92211"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92212"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92213"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endParaRPr lang="en-US" dirty="0"/>
              </a:p>
            </p:txBody>
          </p:sp>
          <p:grpSp>
            <p:nvGrpSpPr>
              <p:cNvPr id="92214" name="Group 54"/>
              <p:cNvGrpSpPr>
                <a:grpSpLocks/>
              </p:cNvGrpSpPr>
              <p:nvPr/>
            </p:nvGrpSpPr>
            <p:grpSpPr bwMode="auto">
              <a:xfrm>
                <a:off x="4546" y="3608"/>
                <a:ext cx="518" cy="319"/>
                <a:chOff x="4546" y="3608"/>
                <a:chExt cx="518" cy="319"/>
              </a:xfrm>
            </p:grpSpPr>
            <p:sp>
              <p:nvSpPr>
                <p:cNvPr id="92215"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endParaRPr lang="en-US" dirty="0"/>
                </a:p>
              </p:txBody>
            </p:sp>
            <p:sp>
              <p:nvSpPr>
                <p:cNvPr id="92216"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endParaRPr lang="en-US" dirty="0"/>
                </a:p>
              </p:txBody>
            </p:sp>
            <p:sp>
              <p:nvSpPr>
                <p:cNvPr id="92217"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endParaRPr lang="en-US" dirty="0"/>
                </a:p>
              </p:txBody>
            </p:sp>
            <p:sp>
              <p:nvSpPr>
                <p:cNvPr id="92218"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endParaRPr lang="en-US" dirty="0"/>
                </a:p>
              </p:txBody>
            </p:sp>
            <p:sp>
              <p:nvSpPr>
                <p:cNvPr id="92219"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endParaRPr lang="en-US" dirty="0"/>
                </a:p>
              </p:txBody>
            </p:sp>
            <p:sp>
              <p:nvSpPr>
                <p:cNvPr id="92220"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endParaRPr lang="en-US" dirty="0"/>
                </a:p>
              </p:txBody>
            </p:sp>
          </p:grpSp>
          <p:grpSp>
            <p:nvGrpSpPr>
              <p:cNvPr id="92221" name="Group 61"/>
              <p:cNvGrpSpPr>
                <a:grpSpLocks/>
              </p:cNvGrpSpPr>
              <p:nvPr/>
            </p:nvGrpSpPr>
            <p:grpSpPr bwMode="auto">
              <a:xfrm>
                <a:off x="5381" y="3085"/>
                <a:ext cx="227" cy="132"/>
                <a:chOff x="5381" y="3085"/>
                <a:chExt cx="227" cy="132"/>
              </a:xfrm>
            </p:grpSpPr>
            <p:sp>
              <p:nvSpPr>
                <p:cNvPr id="92222"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endParaRPr lang="en-US" dirty="0"/>
                </a:p>
              </p:txBody>
            </p:sp>
            <p:sp>
              <p:nvSpPr>
                <p:cNvPr id="92223"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endParaRPr lang="en-US" dirty="0"/>
                </a:p>
              </p:txBody>
            </p:sp>
            <p:sp>
              <p:nvSpPr>
                <p:cNvPr id="92224"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endParaRPr lang="en-US" dirty="0"/>
                </a:p>
              </p:txBody>
            </p:sp>
            <p:sp>
              <p:nvSpPr>
                <p:cNvPr id="92225"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endParaRPr lang="en-US" dirty="0"/>
                </a:p>
              </p:txBody>
            </p:sp>
          </p:grpSp>
        </p:grpSp>
      </p:grpSp>
      <p:sp>
        <p:nvSpPr>
          <p:cNvPr id="92226"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92227"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32" charset="2"/>
              <a:buNone/>
              <a:defRPr/>
            </a:lvl1pPr>
          </a:lstStyle>
          <a:p>
            <a:r>
              <a:rPr lang="en-US"/>
              <a:t>Click to edit Master subtitle style</a:t>
            </a:r>
          </a:p>
        </p:txBody>
      </p:sp>
      <p:sp>
        <p:nvSpPr>
          <p:cNvPr id="92228" name="Rectangle 68"/>
          <p:cNvSpPr>
            <a:spLocks noGrp="1" noChangeArrowheads="1"/>
          </p:cNvSpPr>
          <p:nvPr>
            <p:ph type="dt" sz="quarter" idx="2"/>
          </p:nvPr>
        </p:nvSpPr>
        <p:spPr/>
        <p:txBody>
          <a:bodyPr/>
          <a:lstStyle>
            <a:lvl1pPr>
              <a:defRPr/>
            </a:lvl1pPr>
          </a:lstStyle>
          <a:p>
            <a:endParaRPr lang="en-US" dirty="0"/>
          </a:p>
        </p:txBody>
      </p:sp>
      <p:sp>
        <p:nvSpPr>
          <p:cNvPr id="92229" name="Rectangle 69"/>
          <p:cNvSpPr>
            <a:spLocks noGrp="1" noChangeArrowheads="1"/>
          </p:cNvSpPr>
          <p:nvPr>
            <p:ph type="ftr" sz="quarter" idx="3"/>
          </p:nvPr>
        </p:nvSpPr>
        <p:spPr/>
        <p:txBody>
          <a:bodyPr/>
          <a:lstStyle>
            <a:lvl1pPr>
              <a:defRPr/>
            </a:lvl1pPr>
          </a:lstStyle>
          <a:p>
            <a:endParaRPr lang="en-US" dirty="0"/>
          </a:p>
        </p:txBody>
      </p:sp>
      <p:sp>
        <p:nvSpPr>
          <p:cNvPr id="92230" name="Rectangle 70"/>
          <p:cNvSpPr>
            <a:spLocks noGrp="1" noChangeArrowheads="1"/>
          </p:cNvSpPr>
          <p:nvPr>
            <p:ph type="sldNum" sz="quarter" idx="4"/>
          </p:nvPr>
        </p:nvSpPr>
        <p:spPr/>
        <p:txBody>
          <a:bodyPr/>
          <a:lstStyle>
            <a:lvl1pPr>
              <a:defRPr/>
            </a:lvl1pPr>
          </a:lstStyle>
          <a:p>
            <a:fld id="{D3A9A500-BC5B-8342-BFA1-5C3B686EE67E}" type="slidenum">
              <a:rPr lang="en-US"/>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smtClean="0"/>
            </a:lvl1pPr>
          </a:lstStyle>
          <a:p>
            <a:fld id="{6B888051-64EC-E549-9D16-3496D627F8FD}"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smtClean="0"/>
            </a:lvl1pPr>
          </a:lstStyle>
          <a:p>
            <a:fld id="{1EF2E4B8-0512-E447-B828-E6107A60DA62}"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76400"/>
            <a:ext cx="8229600" cy="4454525"/>
          </a:xfrm>
        </p:spPr>
        <p:txBody>
          <a:bodyPr/>
          <a:lstStyle/>
          <a:p>
            <a:endParaRPr lang="en-US" dirty="0"/>
          </a:p>
        </p:txBody>
      </p:sp>
      <p:sp>
        <p:nvSpPr>
          <p:cNvPr id="4" name="Date Placeholder 3"/>
          <p:cNvSpPr>
            <a:spLocks noGrp="1"/>
          </p:cNvSpPr>
          <p:nvPr>
            <p:ph type="dt" sz="half" idx="10"/>
          </p:nvPr>
        </p:nvSpPr>
        <p:spPr>
          <a:xfrm>
            <a:off x="457200" y="6248400"/>
            <a:ext cx="2133600" cy="457200"/>
          </a:xfrm>
        </p:spPr>
        <p:txBody>
          <a:bodyPr/>
          <a:lstStyle>
            <a:lvl1pPr>
              <a:defRPr/>
            </a:lvl1pPr>
          </a:lstStyle>
          <a:p>
            <a:endParaRPr lang="en-US" dirty="0"/>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dirty="0"/>
          </a:p>
        </p:txBody>
      </p:sp>
      <p:sp>
        <p:nvSpPr>
          <p:cNvPr id="6" name="Slide Number Placeholder 5"/>
          <p:cNvSpPr>
            <a:spLocks noGrp="1"/>
          </p:cNvSpPr>
          <p:nvPr>
            <p:ph type="sldNum" sz="quarter" idx="12"/>
          </p:nvPr>
        </p:nvSpPr>
        <p:spPr>
          <a:xfrm>
            <a:off x="6553200" y="6248400"/>
            <a:ext cx="2133600" cy="457200"/>
          </a:xfrm>
        </p:spPr>
        <p:txBody>
          <a:bodyPr/>
          <a:lstStyle>
            <a:lvl1pPr>
              <a:defRPr smtClean="0"/>
            </a:lvl1pPr>
          </a:lstStyle>
          <a:p>
            <a:fld id="{E79E3A01-E727-F24D-BABF-BBDF763420DF}"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smtClean="0"/>
            </a:lvl1pPr>
          </a:lstStyle>
          <a:p>
            <a:fld id="{D9F0C937-AB82-F443-AD0E-1C3C875C76F8}"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smtClean="0"/>
            </a:lvl1pPr>
          </a:lstStyle>
          <a:p>
            <a:fld id="{963C9D57-AA50-C642-A4B5-C6ACF8838BE2}"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smtClean="0"/>
            </a:lvl1pPr>
          </a:lstStyle>
          <a:p>
            <a:fld id="{EFA6A067-E5A6-4347-9EC5-A0E67E0BC8AE}"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smtClean="0"/>
            </a:lvl1pPr>
          </a:lstStyle>
          <a:p>
            <a:fld id="{26D85B07-6A87-544E-B19B-31D06530EC11}"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dirty="0"/>
          </a:p>
        </p:txBody>
      </p:sp>
      <p:sp>
        <p:nvSpPr>
          <p:cNvPr id="4" name="Footer Placeholder 3"/>
          <p:cNvSpPr>
            <a:spLocks noGrp="1"/>
          </p:cNvSpPr>
          <p:nvPr>
            <p:ph type="ftr" sz="quarter" idx="11"/>
          </p:nvPr>
        </p:nvSpPr>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smtClean="0"/>
            </a:lvl1pPr>
          </a:lstStyle>
          <a:p>
            <a:fld id="{7A701AC1-2191-D741-B8B1-943454CB0E44}"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dirty="0"/>
          </a:p>
        </p:txBody>
      </p:sp>
      <p:sp>
        <p:nvSpPr>
          <p:cNvPr id="3" name="Footer Placeholder 2"/>
          <p:cNvSpPr>
            <a:spLocks noGrp="1"/>
          </p:cNvSpPr>
          <p:nvPr>
            <p:ph type="ftr" sz="quarter" idx="11"/>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smtClean="0"/>
            </a:lvl1pPr>
          </a:lstStyle>
          <a:p>
            <a:fld id="{03208FCB-5070-3E43-B733-5C945C8A4693}"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smtClean="0"/>
            </a:lvl1pPr>
          </a:lstStyle>
          <a:p>
            <a:fld id="{8C209505-0C65-3549-B5B2-A9A491FC5392}"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Footer Placeholder 5"/>
          <p:cNvSpPr>
            <a:spLocks noGrp="1"/>
          </p:cNvSpPr>
          <p:nvPr>
            <p:ph type="ftr" sz="quarter" idx="11"/>
          </p:nvPr>
        </p:nvSpPr>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smtClean="0"/>
            </a:lvl1pPr>
          </a:lstStyle>
          <a:p>
            <a:fld id="{4D37AF5A-E867-E543-B4F0-CDA2E0A102F1}"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1138" name="Group 1026"/>
          <p:cNvGrpSpPr>
            <a:grpSpLocks/>
          </p:cNvGrpSpPr>
          <p:nvPr/>
        </p:nvGrpSpPr>
        <p:grpSpPr bwMode="auto">
          <a:xfrm>
            <a:off x="3175" y="4267200"/>
            <a:ext cx="9140825" cy="2590800"/>
            <a:chOff x="2" y="2688"/>
            <a:chExt cx="5758" cy="1632"/>
          </a:xfrm>
        </p:grpSpPr>
        <p:sp>
          <p:nvSpPr>
            <p:cNvPr id="91139" name="Freeform 1027"/>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grpSp>
          <p:nvGrpSpPr>
            <p:cNvPr id="91140" name="Group 1028"/>
            <p:cNvGrpSpPr>
              <a:grpSpLocks/>
            </p:cNvGrpSpPr>
            <p:nvPr/>
          </p:nvGrpSpPr>
          <p:grpSpPr bwMode="auto">
            <a:xfrm>
              <a:off x="1776" y="3024"/>
              <a:ext cx="3929" cy="1290"/>
              <a:chOff x="1776" y="3024"/>
              <a:chExt cx="3929" cy="1290"/>
            </a:xfrm>
          </p:grpSpPr>
          <p:grpSp>
            <p:nvGrpSpPr>
              <p:cNvPr id="91141" name="Group 1029"/>
              <p:cNvGrpSpPr>
                <a:grpSpLocks/>
              </p:cNvGrpSpPr>
              <p:nvPr userDrawn="1"/>
            </p:nvGrpSpPr>
            <p:grpSpPr bwMode="auto">
              <a:xfrm>
                <a:off x="2268" y="3934"/>
                <a:ext cx="638" cy="377"/>
                <a:chOff x="2268" y="3934"/>
                <a:chExt cx="638" cy="377"/>
              </a:xfrm>
            </p:grpSpPr>
            <p:sp>
              <p:nvSpPr>
                <p:cNvPr id="91142" name="Oval 1030"/>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endParaRPr lang="en-US" dirty="0"/>
                </a:p>
              </p:txBody>
            </p:sp>
            <p:sp>
              <p:nvSpPr>
                <p:cNvPr id="91143" name="Oval 1031"/>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endParaRPr lang="en-US" dirty="0"/>
                </a:p>
              </p:txBody>
            </p:sp>
            <p:sp>
              <p:nvSpPr>
                <p:cNvPr id="91144" name="Oval 1032"/>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endParaRPr lang="en-US" dirty="0"/>
                </a:p>
              </p:txBody>
            </p:sp>
            <p:sp>
              <p:nvSpPr>
                <p:cNvPr id="91145" name="Oval 1033"/>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endParaRPr lang="en-US" dirty="0"/>
                </a:p>
              </p:txBody>
            </p:sp>
            <p:sp>
              <p:nvSpPr>
                <p:cNvPr id="91146" name="Oval 1034"/>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endParaRPr lang="en-US" dirty="0"/>
                </a:p>
              </p:txBody>
            </p:sp>
            <p:sp>
              <p:nvSpPr>
                <p:cNvPr id="91147" name="Oval 1035"/>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endParaRPr lang="en-US" dirty="0"/>
                </a:p>
              </p:txBody>
            </p:sp>
            <p:sp>
              <p:nvSpPr>
                <p:cNvPr id="91148" name="Oval 1036"/>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endParaRPr lang="en-US" dirty="0"/>
                </a:p>
              </p:txBody>
            </p:sp>
            <p:sp>
              <p:nvSpPr>
                <p:cNvPr id="91149" name="Oval 1037"/>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endParaRPr lang="en-US" dirty="0"/>
                </a:p>
              </p:txBody>
            </p:sp>
          </p:grpSp>
          <p:sp>
            <p:nvSpPr>
              <p:cNvPr id="91150" name="Oval 1038"/>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endParaRPr lang="en-US" dirty="0"/>
              </a:p>
            </p:txBody>
          </p:sp>
          <p:sp>
            <p:nvSpPr>
              <p:cNvPr id="91151" name="Oval 1039"/>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endParaRPr lang="en-US" dirty="0"/>
              </a:p>
            </p:txBody>
          </p:sp>
          <p:sp>
            <p:nvSpPr>
              <p:cNvPr id="91152" name="Oval 1040"/>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endParaRPr lang="en-US" dirty="0"/>
              </a:p>
            </p:txBody>
          </p:sp>
          <p:sp>
            <p:nvSpPr>
              <p:cNvPr id="91153" name="Oval 1041"/>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endParaRPr lang="en-US" dirty="0"/>
              </a:p>
            </p:txBody>
          </p:sp>
          <p:sp>
            <p:nvSpPr>
              <p:cNvPr id="91154" name="Oval 1042"/>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endParaRPr lang="en-US" dirty="0"/>
              </a:p>
            </p:txBody>
          </p:sp>
          <p:sp>
            <p:nvSpPr>
              <p:cNvPr id="91155" name="Freeform 1043"/>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91156" name="Freeform 1044"/>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endParaRPr lang="en-US" dirty="0"/>
              </a:p>
            </p:txBody>
          </p:sp>
          <p:sp>
            <p:nvSpPr>
              <p:cNvPr id="91157" name="Freeform 1045"/>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endParaRPr lang="en-US" dirty="0"/>
              </a:p>
            </p:txBody>
          </p:sp>
          <p:sp>
            <p:nvSpPr>
              <p:cNvPr id="91158" name="Freeform 1046"/>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endParaRPr lang="en-US" dirty="0"/>
              </a:p>
            </p:txBody>
          </p:sp>
          <p:sp>
            <p:nvSpPr>
              <p:cNvPr id="91159" name="Freeform 1047"/>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endParaRPr lang="en-US" dirty="0"/>
              </a:p>
            </p:txBody>
          </p:sp>
          <p:sp>
            <p:nvSpPr>
              <p:cNvPr id="91160" name="Freeform 1048"/>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endParaRPr lang="en-US" dirty="0"/>
              </a:p>
            </p:txBody>
          </p:sp>
          <p:sp>
            <p:nvSpPr>
              <p:cNvPr id="91161"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91162"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endParaRPr lang="en-US" dirty="0"/>
              </a:p>
            </p:txBody>
          </p:sp>
          <p:sp>
            <p:nvSpPr>
              <p:cNvPr id="91163"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endParaRPr lang="en-US" dirty="0"/>
              </a:p>
            </p:txBody>
          </p:sp>
          <p:sp>
            <p:nvSpPr>
              <p:cNvPr id="91164"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endParaRPr lang="en-US" dirty="0"/>
              </a:p>
            </p:txBody>
          </p:sp>
          <p:sp>
            <p:nvSpPr>
              <p:cNvPr id="91165" name="Freeform 1053"/>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91166" name="Freeform 1054"/>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91167"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endParaRPr lang="en-US" dirty="0"/>
              </a:p>
            </p:txBody>
          </p:sp>
          <p:sp>
            <p:nvSpPr>
              <p:cNvPr id="91168"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endParaRPr lang="en-US" dirty="0"/>
              </a:p>
            </p:txBody>
          </p:sp>
          <p:sp>
            <p:nvSpPr>
              <p:cNvPr id="91169"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endParaRPr lang="en-US" dirty="0"/>
              </a:p>
            </p:txBody>
          </p:sp>
          <p:sp>
            <p:nvSpPr>
              <p:cNvPr id="91170" name="Freeform 1058"/>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endParaRPr lang="en-US" dirty="0"/>
              </a:p>
            </p:txBody>
          </p:sp>
          <p:sp>
            <p:nvSpPr>
              <p:cNvPr id="91171" name="Freeform 1059"/>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91172" name="Freeform 1060"/>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91173" name="Freeform 1061"/>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91174" name="Freeform 1062"/>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endParaRPr lang="en-US" dirty="0"/>
              </a:p>
            </p:txBody>
          </p:sp>
          <p:sp>
            <p:nvSpPr>
              <p:cNvPr id="91175" name="Freeform 1063"/>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endParaRPr lang="en-US" dirty="0"/>
              </a:p>
            </p:txBody>
          </p:sp>
          <p:sp>
            <p:nvSpPr>
              <p:cNvPr id="91176" name="Freeform 1064"/>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endParaRPr lang="en-US" dirty="0"/>
              </a:p>
            </p:txBody>
          </p:sp>
          <p:sp>
            <p:nvSpPr>
              <p:cNvPr id="91177" name="Freeform 1065"/>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endParaRPr lang="en-US" dirty="0"/>
              </a:p>
            </p:txBody>
          </p:sp>
          <p:sp>
            <p:nvSpPr>
              <p:cNvPr id="91178" name="Freeform 1066"/>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endParaRPr lang="en-US" dirty="0"/>
              </a:p>
            </p:txBody>
          </p:sp>
          <p:sp>
            <p:nvSpPr>
              <p:cNvPr id="91179" name="Freeform 1067"/>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endParaRPr lang="en-US" dirty="0"/>
              </a:p>
            </p:txBody>
          </p:sp>
          <p:sp>
            <p:nvSpPr>
              <p:cNvPr id="91180" name="Freeform 1068"/>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91181" name="Freeform 1069"/>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91182" name="Freeform 1070"/>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91183" name="Freeform 1071"/>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91184" name="Freeform 1072"/>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91185" name="Freeform 1073"/>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91186" name="Freeform 1074"/>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91187" name="Freeform 1075"/>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endParaRPr lang="en-US" dirty="0"/>
              </a:p>
            </p:txBody>
          </p:sp>
          <p:sp>
            <p:nvSpPr>
              <p:cNvPr id="91188" name="Freeform 1076"/>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endParaRPr lang="en-US" dirty="0"/>
              </a:p>
            </p:txBody>
          </p:sp>
          <p:sp>
            <p:nvSpPr>
              <p:cNvPr id="91189" name="Oval 1077"/>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endParaRPr lang="en-US" dirty="0"/>
              </a:p>
            </p:txBody>
          </p:sp>
          <p:grpSp>
            <p:nvGrpSpPr>
              <p:cNvPr id="91190" name="Group 1078"/>
              <p:cNvGrpSpPr>
                <a:grpSpLocks/>
              </p:cNvGrpSpPr>
              <p:nvPr userDrawn="1"/>
            </p:nvGrpSpPr>
            <p:grpSpPr bwMode="auto">
              <a:xfrm>
                <a:off x="4546" y="3608"/>
                <a:ext cx="518" cy="319"/>
                <a:chOff x="4546" y="3608"/>
                <a:chExt cx="518" cy="319"/>
              </a:xfrm>
            </p:grpSpPr>
            <p:sp>
              <p:nvSpPr>
                <p:cNvPr id="91191" name="Oval 1079"/>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endParaRPr lang="en-US" dirty="0"/>
                </a:p>
              </p:txBody>
            </p:sp>
            <p:sp>
              <p:nvSpPr>
                <p:cNvPr id="91192" name="Oval 1080"/>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endParaRPr lang="en-US" dirty="0"/>
                </a:p>
              </p:txBody>
            </p:sp>
            <p:sp>
              <p:nvSpPr>
                <p:cNvPr id="91193" name="Oval 1081"/>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endParaRPr lang="en-US" dirty="0"/>
                </a:p>
              </p:txBody>
            </p:sp>
            <p:sp>
              <p:nvSpPr>
                <p:cNvPr id="91194" name="Oval 1082"/>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endParaRPr lang="en-US" dirty="0"/>
                </a:p>
              </p:txBody>
            </p:sp>
            <p:sp>
              <p:nvSpPr>
                <p:cNvPr id="91195" name="Oval 1083"/>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endParaRPr lang="en-US" dirty="0"/>
                </a:p>
              </p:txBody>
            </p:sp>
            <p:sp>
              <p:nvSpPr>
                <p:cNvPr id="91196" name="Oval 1084"/>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endParaRPr lang="en-US" dirty="0"/>
                </a:p>
              </p:txBody>
            </p:sp>
          </p:grpSp>
          <p:grpSp>
            <p:nvGrpSpPr>
              <p:cNvPr id="91197" name="Group 1085"/>
              <p:cNvGrpSpPr>
                <a:grpSpLocks/>
              </p:cNvGrpSpPr>
              <p:nvPr userDrawn="1"/>
            </p:nvGrpSpPr>
            <p:grpSpPr bwMode="auto">
              <a:xfrm>
                <a:off x="5381" y="3085"/>
                <a:ext cx="227" cy="132"/>
                <a:chOff x="5381" y="3085"/>
                <a:chExt cx="227" cy="132"/>
              </a:xfrm>
            </p:grpSpPr>
            <p:sp>
              <p:nvSpPr>
                <p:cNvPr id="91198" name="Oval 1086"/>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endParaRPr lang="en-US" dirty="0"/>
                </a:p>
              </p:txBody>
            </p:sp>
            <p:sp>
              <p:nvSpPr>
                <p:cNvPr id="91199" name="Oval 1087"/>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endParaRPr lang="en-US" dirty="0"/>
                </a:p>
              </p:txBody>
            </p:sp>
            <p:sp>
              <p:nvSpPr>
                <p:cNvPr id="91200" name="Oval 1088"/>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endParaRPr lang="en-US" dirty="0"/>
                </a:p>
              </p:txBody>
            </p:sp>
            <p:sp>
              <p:nvSpPr>
                <p:cNvPr id="91201" name="Oval 1089"/>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endParaRPr lang="en-US" dirty="0"/>
                </a:p>
              </p:txBody>
            </p:sp>
          </p:grpSp>
        </p:grpSp>
      </p:grpSp>
      <p:sp>
        <p:nvSpPr>
          <p:cNvPr id="91202" name="Rectangle 1090"/>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91203" name="Rectangle 1091"/>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latin typeface="+mn-lt"/>
              </a:defRPr>
            </a:lvl1pPr>
          </a:lstStyle>
          <a:p>
            <a:endParaRPr lang="en-US" dirty="0"/>
          </a:p>
        </p:txBody>
      </p:sp>
      <p:sp>
        <p:nvSpPr>
          <p:cNvPr id="91204" name="Rectangle 1092"/>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latin typeface="+mn-lt"/>
              </a:defRPr>
            </a:lvl1pPr>
          </a:lstStyle>
          <a:p>
            <a:endParaRPr lang="en-US" dirty="0"/>
          </a:p>
        </p:txBody>
      </p:sp>
      <p:sp>
        <p:nvSpPr>
          <p:cNvPr id="91205" name="Rectangle 1093"/>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00000"/>
                  </a:outerShdw>
                </a:effectLst>
                <a:latin typeface="+mn-lt"/>
              </a:defRPr>
            </a:lvl1pPr>
          </a:lstStyle>
          <a:p>
            <a:fld id="{EB823618-EDD5-2A4A-9C7D-88055504223F}" type="slidenum">
              <a:rPr lang="en-US"/>
              <a:pPr/>
              <a:t>‹#›</a:t>
            </a:fld>
            <a:endParaRPr lang="en-US" dirty="0"/>
          </a:p>
        </p:txBody>
      </p:sp>
      <p:sp>
        <p:nvSpPr>
          <p:cNvPr id="91206" name="Rectangle 1094"/>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timing>
    <p:tnLst>
      <p:par>
        <p:cTn id="1" dur="indefinite" restart="never" nodeType="tmRoot"/>
      </p:par>
    </p:tnLst>
  </p:timing>
  <p:txStyles>
    <p:titleStyle>
      <a:lvl1pPr algn="ctr" rtl="0" fontAlgn="base">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2" charset="0"/>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2" charset="0"/>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2" charset="0"/>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2"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2"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2"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2"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2" charset="0"/>
        </a:defRPr>
      </a:lvl9pPr>
    </p:titleStyle>
    <p:bodyStyle>
      <a:lvl1pPr marL="342900" indent="-342900" algn="l" rtl="0" fontAlgn="base">
        <a:spcBef>
          <a:spcPct val="20000"/>
        </a:spcBef>
        <a:spcAft>
          <a:spcPct val="0"/>
        </a:spcAft>
        <a:buClr>
          <a:schemeClr val="hlink"/>
        </a:buClr>
        <a:buSzPct val="80000"/>
        <a:buFont typeface="Wingdings" pitchFamily="32" charset="2"/>
        <a:buChar char="Ø"/>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2"/>
        </a:buClr>
        <a:buSzPct val="50000"/>
        <a:buFont typeface="Wingdings" pitchFamily="32" charset="2"/>
        <a:buChar char="l"/>
        <a:defRPr sz="2800">
          <a:solidFill>
            <a:schemeClr val="tx1"/>
          </a:solidFill>
          <a:effectLst>
            <a:outerShdw blurRad="38100" dist="38100" dir="2700000" algn="tl">
              <a:srgbClr val="000000"/>
            </a:outerShdw>
          </a:effectLst>
          <a:latin typeface="+mn-lt"/>
          <a:ea typeface="ＭＳ Ｐゴシック" pitchFamily="32" charset="-128"/>
        </a:defRPr>
      </a:lvl2pPr>
      <a:lvl3pPr marL="1143000" indent="-228600" algn="l" rtl="0" fontAlgn="base">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32" charset="-128"/>
        </a:defRPr>
      </a:lvl3pPr>
      <a:lvl4pPr marL="1600200" indent="-228600" algn="l" rtl="0" fontAlgn="base">
        <a:spcBef>
          <a:spcPct val="20000"/>
        </a:spcBef>
        <a:spcAft>
          <a:spcPct val="0"/>
        </a:spcAft>
        <a:buClr>
          <a:schemeClr val="folHlink"/>
        </a:buClr>
        <a:buSzPct val="50000"/>
        <a:buFont typeface="Wingdings" pitchFamily="32" charset="2"/>
        <a:buChar char="l"/>
        <a:defRPr sz="2000">
          <a:solidFill>
            <a:schemeClr val="tx1"/>
          </a:solidFill>
          <a:effectLst>
            <a:outerShdw blurRad="38100" dist="38100" dir="2700000" algn="tl">
              <a:srgbClr val="000000"/>
            </a:outerShdw>
          </a:effectLst>
          <a:latin typeface="+mn-lt"/>
          <a:ea typeface="ＭＳ Ｐゴシック" pitchFamily="32" charset="-128"/>
        </a:defRPr>
      </a:lvl4pPr>
      <a:lvl5pPr marL="20574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32"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32"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32"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32"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3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5.png"/><Relationship Id="rId4" Type="http://schemas.openxmlformats.org/officeDocument/2006/relationships/package" Target="../embeddings/Microsoft_Word_Document2.docx"/></Relationships>
</file>

<file path=ppt/slides/_rels/slide29.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d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package" Target="../embeddings/Microsoft_Word_Document1.docx"/></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ctrTitle"/>
          </p:nvPr>
        </p:nvSpPr>
        <p:spPr>
          <a:xfrm>
            <a:off x="838200" y="457200"/>
            <a:ext cx="7848600" cy="1752600"/>
          </a:xfrm>
        </p:spPr>
        <p:txBody>
          <a:bodyPr/>
          <a:lstStyle/>
          <a:p>
            <a:r>
              <a:rPr kumimoji="1" lang="en-US" dirty="0"/>
              <a:t>Data and Computer Communications</a:t>
            </a:r>
            <a:endParaRPr lang="en-AU" dirty="0"/>
          </a:p>
        </p:txBody>
      </p:sp>
      <p:sp>
        <p:nvSpPr>
          <p:cNvPr id="93187" name="Rectangle 3"/>
          <p:cNvSpPr>
            <a:spLocks noGrp="1" noChangeArrowheads="1"/>
          </p:cNvSpPr>
          <p:nvPr>
            <p:ph type="subTitle" idx="1"/>
          </p:nvPr>
        </p:nvSpPr>
        <p:spPr>
          <a:xfrm>
            <a:off x="1447800" y="4800600"/>
            <a:ext cx="6400800" cy="2057400"/>
          </a:xfrm>
        </p:spPr>
        <p:txBody>
          <a:bodyPr/>
          <a:lstStyle/>
          <a:p>
            <a:r>
              <a:rPr lang="en-US" sz="2800" dirty="0" smtClean="0"/>
              <a:t>Ninth </a:t>
            </a:r>
            <a:r>
              <a:rPr lang="en-US" sz="2800" dirty="0"/>
              <a:t>Edition</a:t>
            </a:r>
          </a:p>
          <a:p>
            <a:r>
              <a:rPr lang="en-US" sz="2800" dirty="0"/>
              <a:t>by William Stallings</a:t>
            </a:r>
            <a:endParaRPr lang="en-US" sz="2800" dirty="0" smtClean="0"/>
          </a:p>
          <a:p>
            <a:endParaRPr lang="en-US" sz="1800" dirty="0"/>
          </a:p>
        </p:txBody>
      </p:sp>
      <p:sp>
        <p:nvSpPr>
          <p:cNvPr id="93188" name="Text Box 4"/>
          <p:cNvSpPr txBox="1">
            <a:spLocks noChangeArrowheads="1"/>
          </p:cNvSpPr>
          <p:nvPr/>
        </p:nvSpPr>
        <p:spPr bwMode="auto">
          <a:xfrm>
            <a:off x="304800" y="2667000"/>
            <a:ext cx="8534400" cy="1202510"/>
          </a:xfrm>
          <a:prstGeom prst="rect">
            <a:avLst/>
          </a:prstGeom>
          <a:noFill/>
          <a:ln w="9525">
            <a:noFill/>
            <a:miter lim="800000"/>
            <a:headEnd/>
            <a:tailEnd/>
          </a:ln>
          <a:effectLst/>
        </p:spPr>
        <p:txBody>
          <a:bodyPr lIns="90000" tIns="46800" rIns="90000" bIns="46800">
            <a:prstTxWarp prst="textNoShape">
              <a:avLst/>
            </a:prstTxWarp>
            <a:spAutoFit/>
          </a:bodyPr>
          <a:lstStyle/>
          <a:p>
            <a:pPr algn="ctr"/>
            <a:r>
              <a:rPr lang="en-US" sz="3600" b="1" dirty="0">
                <a:solidFill>
                  <a:schemeClr val="tx2"/>
                </a:solidFill>
                <a:effectLst>
                  <a:outerShdw blurRad="38100" dist="38100" dir="2700000" algn="tl">
                    <a:srgbClr val="000000"/>
                  </a:outerShdw>
                </a:effectLst>
                <a:latin typeface="Arial" pitchFamily="32" charset="0"/>
              </a:rPr>
              <a:t>Chapter 12 – </a:t>
            </a:r>
            <a:r>
              <a:rPr kumimoji="1" lang="en-GB" sz="3600" b="1" dirty="0">
                <a:solidFill>
                  <a:schemeClr val="tx2"/>
                </a:solidFill>
                <a:effectLst>
                  <a:outerShdw blurRad="38100" dist="38100" dir="2700000" algn="tl">
                    <a:srgbClr val="000000"/>
                  </a:outerShdw>
                </a:effectLst>
                <a:latin typeface="Arial" pitchFamily="32" charset="0"/>
              </a:rPr>
              <a:t>Routing in</a:t>
            </a:r>
            <a:r>
              <a:rPr kumimoji="1" lang="en-GB" sz="3600" b="1" dirty="0" smtClean="0">
                <a:solidFill>
                  <a:schemeClr val="tx2"/>
                </a:solidFill>
                <a:effectLst>
                  <a:outerShdw blurRad="38100" dist="38100" dir="2700000" algn="tl">
                    <a:srgbClr val="000000"/>
                  </a:outerShdw>
                </a:effectLst>
                <a:latin typeface="Arial" pitchFamily="32" charset="0"/>
              </a:rPr>
              <a:t> Switched Data Networks</a:t>
            </a:r>
            <a:endParaRPr kumimoji="1" lang="en-US" sz="3200" dirty="0">
              <a:effectLst>
                <a:outerShdw blurRad="38100" dist="38100" dir="2700000" algn="tl">
                  <a:srgbClr val="000000"/>
                </a:outerShdw>
              </a:effectLst>
              <a:latin typeface="Arial" pitchFamily="32" charset="0"/>
            </a:endParaRPr>
          </a:p>
        </p:txBody>
      </p:sp>
      <p:sp>
        <p:nvSpPr>
          <p:cNvPr id="5" name="Footer Placeholder 4"/>
          <p:cNvSpPr>
            <a:spLocks noGrp="1"/>
          </p:cNvSpPr>
          <p:nvPr>
            <p:ph type="ftr" sz="quarter" idx="3"/>
          </p:nvPr>
        </p:nvSpPr>
        <p:spPr/>
        <p:txBody>
          <a:bodyPr/>
          <a:lstStyle/>
          <a:p>
            <a:r>
              <a:rPr lang="en-US" dirty="0" smtClean="0"/>
              <a:t>Data and Computer Communications, Ninth Edition by William Stallings, (c) Pearson Education - Prentice Hall, 2011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277813"/>
            <a:ext cx="3048000" cy="5284787"/>
          </a:xfrm>
        </p:spPr>
        <p:txBody>
          <a:bodyPr/>
          <a:lstStyle/>
          <a:p>
            <a:r>
              <a:rPr kumimoji="1" lang="en-US" dirty="0"/>
              <a:t>Fixed Routing</a:t>
            </a:r>
            <a:br>
              <a:rPr kumimoji="1" lang="en-US" dirty="0"/>
            </a:br>
            <a:r>
              <a:rPr kumimoji="1" lang="en-US" dirty="0"/>
              <a:t>Tables</a:t>
            </a:r>
          </a:p>
        </p:txBody>
      </p:sp>
      <p:pic>
        <p:nvPicPr>
          <p:cNvPr id="30724" name="Picture 4"/>
          <p:cNvPicPr>
            <a:picLocks noChangeAspect="1" noChangeArrowheads="1"/>
          </p:cNvPicPr>
          <p:nvPr/>
        </p:nvPicPr>
        <p:blipFill>
          <a:blip r:embed="rId3">
            <a:lum/>
            <a:alphaModFix/>
          </a:blip>
          <a:srcRect b="7484"/>
          <a:stretch>
            <a:fillRect/>
          </a:stretch>
        </p:blipFill>
        <p:spPr bwMode="auto">
          <a:xfrm>
            <a:off x="3733800" y="152400"/>
            <a:ext cx="5178425" cy="6553200"/>
          </a:xfrm>
          <a:prstGeom prst="rect">
            <a:avLst/>
          </a:prstGeom>
          <a:noFill/>
          <a:ln w="9525">
            <a:noFill/>
            <a:miter lim="800000"/>
            <a:headEnd/>
            <a:tailEnd/>
          </a:ln>
          <a:effectLst/>
        </p:spPr>
      </p:pic>
    </p:spTree>
  </p:cSld>
  <p:clrMapOvr>
    <a:masterClrMapping/>
  </p:clrMapOvr>
  <p:transition spd="slow">
    <p:pull dir="l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kumimoji="1" lang="en-US" dirty="0"/>
              <a:t>Routing Strategies - Flooding</a:t>
            </a:r>
          </a:p>
        </p:txBody>
      </p:sp>
      <p:sp>
        <p:nvSpPr>
          <p:cNvPr id="31747" name="Rectangle 3"/>
          <p:cNvSpPr>
            <a:spLocks noGrp="1" noChangeArrowheads="1"/>
          </p:cNvSpPr>
          <p:nvPr>
            <p:ph type="body" idx="1"/>
          </p:nvPr>
        </p:nvSpPr>
        <p:spPr/>
        <p:txBody>
          <a:bodyPr/>
          <a:lstStyle/>
          <a:p>
            <a:r>
              <a:rPr kumimoji="1" lang="en-US" sz="2800" dirty="0"/>
              <a:t>packet sent by node to every neighbor</a:t>
            </a:r>
          </a:p>
          <a:p>
            <a:r>
              <a:rPr kumimoji="1" lang="en-US" sz="2800" dirty="0"/>
              <a:t>eventually multiple copies arrive at destination</a:t>
            </a:r>
          </a:p>
          <a:p>
            <a:r>
              <a:rPr kumimoji="1" lang="en-US" sz="2800" dirty="0"/>
              <a:t>no network </a:t>
            </a:r>
            <a:r>
              <a:rPr kumimoji="1" lang="en-US" sz="2800" dirty="0" smtClean="0"/>
              <a:t>information </a:t>
            </a:r>
            <a:r>
              <a:rPr kumimoji="1" lang="en-US" sz="2800" dirty="0"/>
              <a:t>required</a:t>
            </a:r>
          </a:p>
          <a:p>
            <a:r>
              <a:rPr kumimoji="1" lang="en-US" sz="2800" dirty="0"/>
              <a:t>each packet is uniquely numbered so duplicates can be discarded</a:t>
            </a:r>
            <a:endParaRPr kumimoji="1" lang="en-US" sz="2800" dirty="0" smtClean="0"/>
          </a:p>
          <a:p>
            <a:r>
              <a:rPr kumimoji="1" lang="en-US" sz="2800" dirty="0"/>
              <a:t>n</a:t>
            </a:r>
            <a:r>
              <a:rPr kumimoji="1" lang="en-US" sz="2800" dirty="0" smtClean="0"/>
              <a:t>eed </a:t>
            </a:r>
            <a:r>
              <a:rPr kumimoji="1" lang="en-US" sz="2800" dirty="0"/>
              <a:t>to limit incessant </a:t>
            </a:r>
            <a:r>
              <a:rPr kumimoji="1" lang="en-US" sz="2800" dirty="0" smtClean="0"/>
              <a:t>retransmission of packets</a:t>
            </a:r>
          </a:p>
          <a:p>
            <a:pPr lvl="1"/>
            <a:r>
              <a:rPr kumimoji="1" lang="en-US" sz="2400" dirty="0"/>
              <a:t>nodes can remember</a:t>
            </a:r>
            <a:r>
              <a:rPr kumimoji="1" lang="en-US" sz="2400" dirty="0" smtClean="0"/>
              <a:t> identity of packets retransmitted</a:t>
            </a:r>
          </a:p>
          <a:p>
            <a:pPr lvl="1"/>
            <a:r>
              <a:rPr kumimoji="1" lang="en-US" sz="2400" dirty="0" smtClean="0"/>
              <a:t>can </a:t>
            </a:r>
            <a:r>
              <a:rPr kumimoji="1" lang="en-US" sz="2400" dirty="0"/>
              <a:t>include a hop count in packets</a:t>
            </a:r>
          </a:p>
        </p:txBody>
      </p:sp>
      <p:pic>
        <p:nvPicPr>
          <p:cNvPr id="4" name="Picture 3"/>
          <p:cNvPicPr>
            <a:picLocks noChangeAspect="1"/>
          </p:cNvPicPr>
          <p:nvPr/>
        </p:nvPicPr>
        <p:blipFill>
          <a:blip r:embed="rId3"/>
          <a:stretch>
            <a:fillRect/>
          </a:stretch>
        </p:blipFill>
        <p:spPr>
          <a:xfrm>
            <a:off x="6781800" y="5093596"/>
            <a:ext cx="2054443" cy="1764403"/>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28600" y="990600"/>
            <a:ext cx="3124200" cy="3886200"/>
          </a:xfrm>
        </p:spPr>
        <p:txBody>
          <a:bodyPr/>
          <a:lstStyle/>
          <a:p>
            <a:r>
              <a:rPr kumimoji="1" lang="en-US" dirty="0"/>
              <a:t>Flooding </a:t>
            </a:r>
            <a:br>
              <a:rPr kumimoji="1" lang="en-US" dirty="0"/>
            </a:br>
            <a:r>
              <a:rPr kumimoji="1" lang="en-US" dirty="0"/>
              <a:t>Example</a:t>
            </a:r>
          </a:p>
        </p:txBody>
      </p:sp>
      <p:pic>
        <p:nvPicPr>
          <p:cNvPr id="32774" name="Picture 6" descr="Flooding                                                       002828AE  Mnementh                      BEAE7A2F:"/>
          <p:cNvPicPr>
            <a:picLocks noChangeAspect="1" noChangeArrowheads="1"/>
          </p:cNvPicPr>
          <p:nvPr/>
        </p:nvPicPr>
        <p:blipFill>
          <a:blip r:embed="rId3">
            <a:alphaModFix/>
            <a:lum/>
          </a:blip>
          <a:srcRect l="4633" t="3580" r="4633" b="10739"/>
          <a:stretch>
            <a:fillRect/>
          </a:stretch>
        </p:blipFill>
        <p:spPr bwMode="auto">
          <a:xfrm>
            <a:off x="3581400" y="228600"/>
            <a:ext cx="5286375" cy="6459538"/>
          </a:xfrm>
          <a:prstGeom prst="rect">
            <a:avLst/>
          </a:prstGeom>
          <a:noFill/>
        </p:spPr>
      </p:pic>
    </p:spTree>
  </p:cSld>
  <p:clrMapOvr>
    <a:masterClrMapping/>
  </p:clrMapOvr>
  <p:transition spd="slow">
    <p:pull dir="l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0"/>
            <a:ext cx="8229600" cy="1139825"/>
          </a:xfrm>
        </p:spPr>
        <p:txBody>
          <a:bodyPr/>
          <a:lstStyle/>
          <a:p>
            <a:r>
              <a:rPr kumimoji="1" lang="en-US" dirty="0"/>
              <a:t>Properties of Flooding</a:t>
            </a:r>
          </a:p>
        </p:txBody>
      </p:sp>
      <p:graphicFrame>
        <p:nvGraphicFramePr>
          <p:cNvPr id="6" name="Diagram 5"/>
          <p:cNvGraphicFramePr/>
          <p:nvPr/>
        </p:nvGraphicFramePr>
        <p:xfrm>
          <a:off x="533400" y="1066800"/>
          <a:ext cx="8001000"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kumimoji="1" lang="en-US" dirty="0"/>
              <a:t>Routing Strategies - Random Routing</a:t>
            </a:r>
          </a:p>
        </p:txBody>
      </p:sp>
      <p:sp>
        <p:nvSpPr>
          <p:cNvPr id="34819" name="Rectangle 3"/>
          <p:cNvSpPr>
            <a:spLocks noGrp="1" noChangeArrowheads="1"/>
          </p:cNvSpPr>
          <p:nvPr>
            <p:ph type="body" idx="1"/>
          </p:nvPr>
        </p:nvSpPr>
        <p:spPr>
          <a:xfrm>
            <a:off x="457200" y="2057400"/>
            <a:ext cx="8229600" cy="4302125"/>
          </a:xfrm>
        </p:spPr>
        <p:txBody>
          <a:bodyPr/>
          <a:lstStyle/>
          <a:p>
            <a:pPr>
              <a:lnSpc>
                <a:spcPct val="90000"/>
              </a:lnSpc>
            </a:pPr>
            <a:r>
              <a:rPr kumimoji="1" lang="en-US" sz="2800" dirty="0"/>
              <a:t>simplicity of flooding with much </a:t>
            </a:r>
            <a:r>
              <a:rPr kumimoji="1" lang="en-US" sz="2800" dirty="0" smtClean="0"/>
              <a:t>less traffic </a:t>
            </a:r>
            <a:r>
              <a:rPr kumimoji="1" lang="en-US" sz="2800" dirty="0"/>
              <a:t>load</a:t>
            </a:r>
          </a:p>
          <a:p>
            <a:pPr>
              <a:lnSpc>
                <a:spcPct val="90000"/>
              </a:lnSpc>
            </a:pPr>
            <a:r>
              <a:rPr kumimoji="1" lang="en-US" sz="2800" dirty="0"/>
              <a:t>node selects one outgoing path for retransmission of incoming packet</a:t>
            </a:r>
          </a:p>
          <a:p>
            <a:pPr>
              <a:lnSpc>
                <a:spcPct val="90000"/>
              </a:lnSpc>
            </a:pPr>
            <a:r>
              <a:rPr kumimoji="1" lang="en-US" sz="2800" dirty="0"/>
              <a:t>selection can be random or round robin</a:t>
            </a:r>
          </a:p>
          <a:p>
            <a:pPr>
              <a:lnSpc>
                <a:spcPct val="90000"/>
              </a:lnSpc>
            </a:pPr>
            <a:r>
              <a:rPr kumimoji="1" lang="en-US" sz="2800" dirty="0"/>
              <a:t>a refinement is to select outgoing path based on probability calculation</a:t>
            </a:r>
          </a:p>
          <a:p>
            <a:pPr>
              <a:lnSpc>
                <a:spcPct val="90000"/>
              </a:lnSpc>
            </a:pPr>
            <a:r>
              <a:rPr kumimoji="1" lang="en-US" sz="2800" dirty="0"/>
              <a:t>no network </a:t>
            </a:r>
            <a:r>
              <a:rPr kumimoji="1" lang="en-US" sz="2800" dirty="0" smtClean="0"/>
              <a:t>information </a:t>
            </a:r>
            <a:r>
              <a:rPr kumimoji="1" lang="en-US" sz="2800" dirty="0"/>
              <a:t>needed</a:t>
            </a:r>
            <a:endParaRPr kumimoji="1" lang="en-US" sz="2800" dirty="0" smtClean="0"/>
          </a:p>
          <a:p>
            <a:pPr>
              <a:lnSpc>
                <a:spcPct val="90000"/>
              </a:lnSpc>
            </a:pPr>
            <a:r>
              <a:rPr kumimoji="1" lang="en-US" sz="2800" dirty="0" smtClean="0"/>
              <a:t>random </a:t>
            </a:r>
            <a:r>
              <a:rPr kumimoji="1" lang="en-US" sz="2800" dirty="0"/>
              <a:t>route is typically neither least cost nor minimum hop</a:t>
            </a:r>
          </a:p>
          <a:p>
            <a:pPr>
              <a:lnSpc>
                <a:spcPct val="90000"/>
              </a:lnSpc>
            </a:pPr>
            <a:endParaRPr kumimoji="1"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after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 from="(-#ppt_w/2)" to="(#ppt_x)" calcmode="lin" valueType="num">
                                      <p:cBhvr>
                                        <p:cTn id="7" dur="600" fill="hold">
                                          <p:stCondLst>
                                            <p:cond delay="0"/>
                                          </p:stCondLst>
                                        </p:cTn>
                                        <p:tgtEl>
                                          <p:spTgt spid="34819">
                                            <p:txEl>
                                              <p:pRg st="0" end="0"/>
                                            </p:txEl>
                                          </p:spTgt>
                                        </p:tgtEl>
                                        <p:attrNameLst>
                                          <p:attrName>ppt_x</p:attrName>
                                        </p:attrNameLst>
                                      </p:cBhvr>
                                    </p:anim>
                                    <p:anim from="0" to="-1.0" calcmode="lin" valueType="num">
                                      <p:cBhvr>
                                        <p:cTn id="8" dur="200" decel="50000" autoRev="1" fill="hold">
                                          <p:stCondLst>
                                            <p:cond delay="600"/>
                                          </p:stCondLst>
                                        </p:cTn>
                                        <p:tgtEl>
                                          <p:spTgt spid="34819">
                                            <p:txEl>
                                              <p:pRg st="0" end="0"/>
                                            </p:txEl>
                                          </p:spTgt>
                                        </p:tgtEl>
                                        <p:attrNameLst>
                                          <p:attrName>xshear</p:attrName>
                                        </p:attrNameLst>
                                      </p:cBhvr>
                                    </p:anim>
                                    <p:animScale>
                                      <p:cBhvr>
                                        <p:cTn id="9" dur="200" decel="100000" autoRev="1" fill="hold">
                                          <p:stCondLst>
                                            <p:cond delay="600"/>
                                          </p:stCondLst>
                                        </p:cTn>
                                        <p:tgtEl>
                                          <p:spTgt spid="34819">
                                            <p:txEl>
                                              <p:pRg st="0" end="0"/>
                                            </p:txEl>
                                          </p:spTgt>
                                        </p:tgtEl>
                                      </p:cBhvr>
                                      <p:from x="100000" y="100000"/>
                                      <p:to x="80000" y="100000"/>
                                    </p:animScale>
                                    <p:anim by="(#ppt_h/3+#ppt_w*0.1)" calcmode="lin" valueType="num">
                                      <p:cBhvr additive="sum">
                                        <p:cTn id="10" dur="200" decel="100000" autoRev="1" fill="hold">
                                          <p:stCondLst>
                                            <p:cond delay="600"/>
                                          </p:stCondLst>
                                        </p:cTn>
                                        <p:tgtEl>
                                          <p:spTgt spid="34819">
                                            <p:txEl>
                                              <p:pRg st="0" end="0"/>
                                            </p:txEl>
                                          </p:spTgt>
                                        </p:tgtEl>
                                        <p:attrNameLst>
                                          <p:attrName>ppt_x</p:attrName>
                                        </p:attrNameLst>
                                      </p:cBhvr>
                                    </p:anim>
                                  </p:childTnLst>
                                </p:cTn>
                              </p:par>
                            </p:childTnLst>
                          </p:cTn>
                        </p:par>
                        <p:par>
                          <p:cTn id="11" fill="hold">
                            <p:stCondLst>
                              <p:cond delay="1000"/>
                            </p:stCondLst>
                            <p:childTnLst>
                              <p:par>
                                <p:cTn id="12" presetID="34" presetClass="entr" presetSubtype="0" fill="hold" nodeType="afterEffect">
                                  <p:stCondLst>
                                    <p:cond delay="0"/>
                                  </p:stCondLst>
                                  <p:childTnLst>
                                    <p:set>
                                      <p:cBhvr>
                                        <p:cTn id="13" dur="1" fill="hold">
                                          <p:stCondLst>
                                            <p:cond delay="0"/>
                                          </p:stCondLst>
                                        </p:cTn>
                                        <p:tgtEl>
                                          <p:spTgt spid="34819">
                                            <p:txEl>
                                              <p:pRg st="1" end="1"/>
                                            </p:txEl>
                                          </p:spTgt>
                                        </p:tgtEl>
                                        <p:attrNameLst>
                                          <p:attrName>style.visibility</p:attrName>
                                        </p:attrNameLst>
                                      </p:cBhvr>
                                      <p:to>
                                        <p:strVal val="visible"/>
                                      </p:to>
                                    </p:set>
                                    <p:anim from="(-#ppt_w/2)" to="(#ppt_x)" calcmode="lin" valueType="num">
                                      <p:cBhvr>
                                        <p:cTn id="14" dur="600" fill="hold">
                                          <p:stCondLst>
                                            <p:cond delay="0"/>
                                          </p:stCondLst>
                                        </p:cTn>
                                        <p:tgtEl>
                                          <p:spTgt spid="34819">
                                            <p:txEl>
                                              <p:pRg st="1" end="1"/>
                                            </p:txEl>
                                          </p:spTgt>
                                        </p:tgtEl>
                                        <p:attrNameLst>
                                          <p:attrName>ppt_x</p:attrName>
                                        </p:attrNameLst>
                                      </p:cBhvr>
                                    </p:anim>
                                    <p:anim from="0" to="-1.0" calcmode="lin" valueType="num">
                                      <p:cBhvr>
                                        <p:cTn id="15" dur="200" decel="50000" autoRev="1" fill="hold">
                                          <p:stCondLst>
                                            <p:cond delay="600"/>
                                          </p:stCondLst>
                                        </p:cTn>
                                        <p:tgtEl>
                                          <p:spTgt spid="34819">
                                            <p:txEl>
                                              <p:pRg st="1" end="1"/>
                                            </p:txEl>
                                          </p:spTgt>
                                        </p:tgtEl>
                                        <p:attrNameLst>
                                          <p:attrName>xshear</p:attrName>
                                        </p:attrNameLst>
                                      </p:cBhvr>
                                    </p:anim>
                                    <p:animScale>
                                      <p:cBhvr>
                                        <p:cTn id="16" dur="200" decel="100000" autoRev="1" fill="hold">
                                          <p:stCondLst>
                                            <p:cond delay="600"/>
                                          </p:stCondLst>
                                        </p:cTn>
                                        <p:tgtEl>
                                          <p:spTgt spid="34819">
                                            <p:txEl>
                                              <p:pRg st="1" end="1"/>
                                            </p:txEl>
                                          </p:spTgt>
                                        </p:tgtEl>
                                      </p:cBhvr>
                                      <p:from x="100000" y="100000"/>
                                      <p:to x="80000" y="100000"/>
                                    </p:animScale>
                                    <p:anim by="(#ppt_h/3+#ppt_w*0.1)" calcmode="lin" valueType="num">
                                      <p:cBhvr additive="sum">
                                        <p:cTn id="17" dur="200" decel="100000" autoRev="1" fill="hold">
                                          <p:stCondLst>
                                            <p:cond delay="600"/>
                                          </p:stCondLst>
                                        </p:cTn>
                                        <p:tgtEl>
                                          <p:spTgt spid="34819">
                                            <p:txEl>
                                              <p:pRg st="1" end="1"/>
                                            </p:txEl>
                                          </p:spTgt>
                                        </p:tgtEl>
                                        <p:attrNameLst>
                                          <p:attrName>ppt_x</p:attrName>
                                        </p:attrNameLst>
                                      </p:cBhvr>
                                    </p:anim>
                                  </p:childTnLst>
                                </p:cTn>
                              </p:par>
                            </p:childTnLst>
                          </p:cTn>
                        </p:par>
                        <p:par>
                          <p:cTn id="18" fill="hold">
                            <p:stCondLst>
                              <p:cond delay="2000"/>
                            </p:stCondLst>
                            <p:childTnLst>
                              <p:par>
                                <p:cTn id="19" presetID="34" presetClass="entr" presetSubtype="0" fill="hold" nodeType="afterEffect">
                                  <p:stCondLst>
                                    <p:cond delay="0"/>
                                  </p:stCondLst>
                                  <p:childTnLst>
                                    <p:set>
                                      <p:cBhvr>
                                        <p:cTn id="20" dur="1" fill="hold">
                                          <p:stCondLst>
                                            <p:cond delay="0"/>
                                          </p:stCondLst>
                                        </p:cTn>
                                        <p:tgtEl>
                                          <p:spTgt spid="34819">
                                            <p:txEl>
                                              <p:pRg st="2" end="2"/>
                                            </p:txEl>
                                          </p:spTgt>
                                        </p:tgtEl>
                                        <p:attrNameLst>
                                          <p:attrName>style.visibility</p:attrName>
                                        </p:attrNameLst>
                                      </p:cBhvr>
                                      <p:to>
                                        <p:strVal val="visible"/>
                                      </p:to>
                                    </p:set>
                                    <p:anim from="(-#ppt_w/2)" to="(#ppt_x)" calcmode="lin" valueType="num">
                                      <p:cBhvr>
                                        <p:cTn id="21" dur="600" fill="hold">
                                          <p:stCondLst>
                                            <p:cond delay="0"/>
                                          </p:stCondLst>
                                        </p:cTn>
                                        <p:tgtEl>
                                          <p:spTgt spid="34819">
                                            <p:txEl>
                                              <p:pRg st="2" end="2"/>
                                            </p:txEl>
                                          </p:spTgt>
                                        </p:tgtEl>
                                        <p:attrNameLst>
                                          <p:attrName>ppt_x</p:attrName>
                                        </p:attrNameLst>
                                      </p:cBhvr>
                                    </p:anim>
                                    <p:anim from="0" to="-1.0" calcmode="lin" valueType="num">
                                      <p:cBhvr>
                                        <p:cTn id="22" dur="200" decel="50000" autoRev="1" fill="hold">
                                          <p:stCondLst>
                                            <p:cond delay="600"/>
                                          </p:stCondLst>
                                        </p:cTn>
                                        <p:tgtEl>
                                          <p:spTgt spid="34819">
                                            <p:txEl>
                                              <p:pRg st="2" end="2"/>
                                            </p:txEl>
                                          </p:spTgt>
                                        </p:tgtEl>
                                        <p:attrNameLst>
                                          <p:attrName>xshear</p:attrName>
                                        </p:attrNameLst>
                                      </p:cBhvr>
                                    </p:anim>
                                    <p:animScale>
                                      <p:cBhvr>
                                        <p:cTn id="23" dur="200" decel="100000" autoRev="1" fill="hold">
                                          <p:stCondLst>
                                            <p:cond delay="600"/>
                                          </p:stCondLst>
                                        </p:cTn>
                                        <p:tgtEl>
                                          <p:spTgt spid="34819">
                                            <p:txEl>
                                              <p:pRg st="2" end="2"/>
                                            </p:txEl>
                                          </p:spTgt>
                                        </p:tgtEl>
                                      </p:cBhvr>
                                      <p:from x="100000" y="100000"/>
                                      <p:to x="80000" y="100000"/>
                                    </p:animScale>
                                    <p:anim by="(#ppt_h/3+#ppt_w*0.1)" calcmode="lin" valueType="num">
                                      <p:cBhvr additive="sum">
                                        <p:cTn id="24" dur="200" decel="100000" autoRev="1" fill="hold">
                                          <p:stCondLst>
                                            <p:cond delay="600"/>
                                          </p:stCondLst>
                                        </p:cTn>
                                        <p:tgtEl>
                                          <p:spTgt spid="34819">
                                            <p:txEl>
                                              <p:pRg st="2" end="2"/>
                                            </p:txEl>
                                          </p:spTgt>
                                        </p:tgtEl>
                                        <p:attrNameLst>
                                          <p:attrName>ppt_x</p:attrName>
                                        </p:attrNameLst>
                                      </p:cBhvr>
                                    </p:anim>
                                  </p:childTnLst>
                                </p:cTn>
                              </p:par>
                            </p:childTnLst>
                          </p:cTn>
                        </p:par>
                        <p:par>
                          <p:cTn id="25" fill="hold">
                            <p:stCondLst>
                              <p:cond delay="3000"/>
                            </p:stCondLst>
                            <p:childTnLst>
                              <p:par>
                                <p:cTn id="26" presetID="34" presetClass="entr" presetSubtype="0" fill="hold" nodeType="afterEffect">
                                  <p:stCondLst>
                                    <p:cond delay="0"/>
                                  </p:stCondLst>
                                  <p:childTnLst>
                                    <p:set>
                                      <p:cBhvr>
                                        <p:cTn id="27" dur="1" fill="hold">
                                          <p:stCondLst>
                                            <p:cond delay="0"/>
                                          </p:stCondLst>
                                        </p:cTn>
                                        <p:tgtEl>
                                          <p:spTgt spid="34819">
                                            <p:txEl>
                                              <p:pRg st="3" end="3"/>
                                            </p:txEl>
                                          </p:spTgt>
                                        </p:tgtEl>
                                        <p:attrNameLst>
                                          <p:attrName>style.visibility</p:attrName>
                                        </p:attrNameLst>
                                      </p:cBhvr>
                                      <p:to>
                                        <p:strVal val="visible"/>
                                      </p:to>
                                    </p:set>
                                    <p:anim from="(-#ppt_w/2)" to="(#ppt_x)" calcmode="lin" valueType="num">
                                      <p:cBhvr>
                                        <p:cTn id="28" dur="600" fill="hold">
                                          <p:stCondLst>
                                            <p:cond delay="0"/>
                                          </p:stCondLst>
                                        </p:cTn>
                                        <p:tgtEl>
                                          <p:spTgt spid="34819">
                                            <p:txEl>
                                              <p:pRg st="3" end="3"/>
                                            </p:txEl>
                                          </p:spTgt>
                                        </p:tgtEl>
                                        <p:attrNameLst>
                                          <p:attrName>ppt_x</p:attrName>
                                        </p:attrNameLst>
                                      </p:cBhvr>
                                    </p:anim>
                                    <p:anim from="0" to="-1.0" calcmode="lin" valueType="num">
                                      <p:cBhvr>
                                        <p:cTn id="29" dur="200" decel="50000" autoRev="1" fill="hold">
                                          <p:stCondLst>
                                            <p:cond delay="600"/>
                                          </p:stCondLst>
                                        </p:cTn>
                                        <p:tgtEl>
                                          <p:spTgt spid="34819">
                                            <p:txEl>
                                              <p:pRg st="3" end="3"/>
                                            </p:txEl>
                                          </p:spTgt>
                                        </p:tgtEl>
                                        <p:attrNameLst>
                                          <p:attrName>xshear</p:attrName>
                                        </p:attrNameLst>
                                      </p:cBhvr>
                                    </p:anim>
                                    <p:animScale>
                                      <p:cBhvr>
                                        <p:cTn id="30" dur="200" decel="100000" autoRev="1" fill="hold">
                                          <p:stCondLst>
                                            <p:cond delay="600"/>
                                          </p:stCondLst>
                                        </p:cTn>
                                        <p:tgtEl>
                                          <p:spTgt spid="34819">
                                            <p:txEl>
                                              <p:pRg st="3" end="3"/>
                                            </p:txEl>
                                          </p:spTgt>
                                        </p:tgtEl>
                                      </p:cBhvr>
                                      <p:from x="100000" y="100000"/>
                                      <p:to x="80000" y="100000"/>
                                    </p:animScale>
                                    <p:anim by="(#ppt_h/3+#ppt_w*0.1)" calcmode="lin" valueType="num">
                                      <p:cBhvr additive="sum">
                                        <p:cTn id="31" dur="200" decel="100000" autoRev="1" fill="hold">
                                          <p:stCondLst>
                                            <p:cond delay="600"/>
                                          </p:stCondLst>
                                        </p:cTn>
                                        <p:tgtEl>
                                          <p:spTgt spid="34819">
                                            <p:txEl>
                                              <p:pRg st="3" end="3"/>
                                            </p:txEl>
                                          </p:spTgt>
                                        </p:tgtEl>
                                        <p:attrNameLst>
                                          <p:attrName>ppt_x</p:attrName>
                                        </p:attrNameLst>
                                      </p:cBhvr>
                                    </p:anim>
                                  </p:childTnLst>
                                </p:cTn>
                              </p:par>
                            </p:childTnLst>
                          </p:cTn>
                        </p:par>
                        <p:par>
                          <p:cTn id="32" fill="hold">
                            <p:stCondLst>
                              <p:cond delay="4000"/>
                            </p:stCondLst>
                            <p:childTnLst>
                              <p:par>
                                <p:cTn id="33" presetID="34" presetClass="entr" presetSubtype="0" fill="hold" nodeType="afterEffect">
                                  <p:stCondLst>
                                    <p:cond delay="0"/>
                                  </p:stCondLst>
                                  <p:childTnLst>
                                    <p:set>
                                      <p:cBhvr>
                                        <p:cTn id="34" dur="1" fill="hold">
                                          <p:stCondLst>
                                            <p:cond delay="0"/>
                                          </p:stCondLst>
                                        </p:cTn>
                                        <p:tgtEl>
                                          <p:spTgt spid="34819">
                                            <p:txEl>
                                              <p:pRg st="4" end="4"/>
                                            </p:txEl>
                                          </p:spTgt>
                                        </p:tgtEl>
                                        <p:attrNameLst>
                                          <p:attrName>style.visibility</p:attrName>
                                        </p:attrNameLst>
                                      </p:cBhvr>
                                      <p:to>
                                        <p:strVal val="visible"/>
                                      </p:to>
                                    </p:set>
                                    <p:anim from="(-#ppt_w/2)" to="(#ppt_x)" calcmode="lin" valueType="num">
                                      <p:cBhvr>
                                        <p:cTn id="35" dur="600" fill="hold">
                                          <p:stCondLst>
                                            <p:cond delay="0"/>
                                          </p:stCondLst>
                                        </p:cTn>
                                        <p:tgtEl>
                                          <p:spTgt spid="34819">
                                            <p:txEl>
                                              <p:pRg st="4" end="4"/>
                                            </p:txEl>
                                          </p:spTgt>
                                        </p:tgtEl>
                                        <p:attrNameLst>
                                          <p:attrName>ppt_x</p:attrName>
                                        </p:attrNameLst>
                                      </p:cBhvr>
                                    </p:anim>
                                    <p:anim from="0" to="-1.0" calcmode="lin" valueType="num">
                                      <p:cBhvr>
                                        <p:cTn id="36" dur="200" decel="50000" autoRev="1" fill="hold">
                                          <p:stCondLst>
                                            <p:cond delay="600"/>
                                          </p:stCondLst>
                                        </p:cTn>
                                        <p:tgtEl>
                                          <p:spTgt spid="34819">
                                            <p:txEl>
                                              <p:pRg st="4" end="4"/>
                                            </p:txEl>
                                          </p:spTgt>
                                        </p:tgtEl>
                                        <p:attrNameLst>
                                          <p:attrName>xshear</p:attrName>
                                        </p:attrNameLst>
                                      </p:cBhvr>
                                    </p:anim>
                                    <p:animScale>
                                      <p:cBhvr>
                                        <p:cTn id="37" dur="200" decel="100000" autoRev="1" fill="hold">
                                          <p:stCondLst>
                                            <p:cond delay="600"/>
                                          </p:stCondLst>
                                        </p:cTn>
                                        <p:tgtEl>
                                          <p:spTgt spid="34819">
                                            <p:txEl>
                                              <p:pRg st="4" end="4"/>
                                            </p:txEl>
                                          </p:spTgt>
                                        </p:tgtEl>
                                      </p:cBhvr>
                                      <p:from x="100000" y="100000"/>
                                      <p:to x="80000" y="100000"/>
                                    </p:animScale>
                                    <p:anim by="(#ppt_h/3+#ppt_w*0.1)" calcmode="lin" valueType="num">
                                      <p:cBhvr additive="sum">
                                        <p:cTn id="38" dur="200" decel="100000" autoRev="1" fill="hold">
                                          <p:stCondLst>
                                            <p:cond delay="600"/>
                                          </p:stCondLst>
                                        </p:cTn>
                                        <p:tgtEl>
                                          <p:spTgt spid="34819">
                                            <p:txEl>
                                              <p:pRg st="4" end="4"/>
                                            </p:txEl>
                                          </p:spTgt>
                                        </p:tgtEl>
                                        <p:attrNameLst>
                                          <p:attrName>ppt_x</p:attrName>
                                        </p:attrNameLst>
                                      </p:cBhvr>
                                    </p:anim>
                                  </p:childTnLst>
                                </p:cTn>
                              </p:par>
                            </p:childTnLst>
                          </p:cTn>
                        </p:par>
                        <p:par>
                          <p:cTn id="39" fill="hold">
                            <p:stCondLst>
                              <p:cond delay="5000"/>
                            </p:stCondLst>
                            <p:childTnLst>
                              <p:par>
                                <p:cTn id="40" presetID="34" presetClass="entr" presetSubtype="0" fill="hold" nodeType="afterEffect">
                                  <p:stCondLst>
                                    <p:cond delay="0"/>
                                  </p:stCondLst>
                                  <p:childTnLst>
                                    <p:set>
                                      <p:cBhvr>
                                        <p:cTn id="41" dur="1" fill="hold">
                                          <p:stCondLst>
                                            <p:cond delay="0"/>
                                          </p:stCondLst>
                                        </p:cTn>
                                        <p:tgtEl>
                                          <p:spTgt spid="34819">
                                            <p:txEl>
                                              <p:pRg st="5" end="5"/>
                                            </p:txEl>
                                          </p:spTgt>
                                        </p:tgtEl>
                                        <p:attrNameLst>
                                          <p:attrName>style.visibility</p:attrName>
                                        </p:attrNameLst>
                                      </p:cBhvr>
                                      <p:to>
                                        <p:strVal val="visible"/>
                                      </p:to>
                                    </p:set>
                                    <p:anim from="(-#ppt_w/2)" to="(#ppt_x)" calcmode="lin" valueType="num">
                                      <p:cBhvr>
                                        <p:cTn id="42" dur="600" fill="hold">
                                          <p:stCondLst>
                                            <p:cond delay="0"/>
                                          </p:stCondLst>
                                        </p:cTn>
                                        <p:tgtEl>
                                          <p:spTgt spid="34819">
                                            <p:txEl>
                                              <p:pRg st="5" end="5"/>
                                            </p:txEl>
                                          </p:spTgt>
                                        </p:tgtEl>
                                        <p:attrNameLst>
                                          <p:attrName>ppt_x</p:attrName>
                                        </p:attrNameLst>
                                      </p:cBhvr>
                                    </p:anim>
                                    <p:anim from="0" to="-1.0" calcmode="lin" valueType="num">
                                      <p:cBhvr>
                                        <p:cTn id="43" dur="200" decel="50000" autoRev="1" fill="hold">
                                          <p:stCondLst>
                                            <p:cond delay="600"/>
                                          </p:stCondLst>
                                        </p:cTn>
                                        <p:tgtEl>
                                          <p:spTgt spid="34819">
                                            <p:txEl>
                                              <p:pRg st="5" end="5"/>
                                            </p:txEl>
                                          </p:spTgt>
                                        </p:tgtEl>
                                        <p:attrNameLst>
                                          <p:attrName>xshear</p:attrName>
                                        </p:attrNameLst>
                                      </p:cBhvr>
                                    </p:anim>
                                    <p:animScale>
                                      <p:cBhvr>
                                        <p:cTn id="44" dur="200" decel="100000" autoRev="1" fill="hold">
                                          <p:stCondLst>
                                            <p:cond delay="600"/>
                                          </p:stCondLst>
                                        </p:cTn>
                                        <p:tgtEl>
                                          <p:spTgt spid="34819">
                                            <p:txEl>
                                              <p:pRg st="5" end="5"/>
                                            </p:txEl>
                                          </p:spTgt>
                                        </p:tgtEl>
                                      </p:cBhvr>
                                      <p:from x="100000" y="100000"/>
                                      <p:to x="80000" y="100000"/>
                                    </p:animScale>
                                    <p:anim by="(#ppt_h/3+#ppt_w*0.1)" calcmode="lin" valueType="num">
                                      <p:cBhvr additive="sum">
                                        <p:cTn id="45" dur="200" decel="100000" autoRev="1" fill="hold">
                                          <p:stCondLst>
                                            <p:cond delay="600"/>
                                          </p:stCondLst>
                                        </p:cTn>
                                        <p:tgtEl>
                                          <p:spTgt spid="34819">
                                            <p:txEl>
                                              <p:pRg st="5" end="5"/>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kumimoji="1" lang="en-US" dirty="0"/>
              <a:t>Routing Strategies - Adaptive Routing</a:t>
            </a:r>
          </a:p>
        </p:txBody>
      </p:sp>
      <p:sp>
        <p:nvSpPr>
          <p:cNvPr id="35843" name="Rectangle 3"/>
          <p:cNvSpPr>
            <a:spLocks noGrp="1" noChangeArrowheads="1"/>
          </p:cNvSpPr>
          <p:nvPr>
            <p:ph type="body" idx="1"/>
          </p:nvPr>
        </p:nvSpPr>
        <p:spPr>
          <a:xfrm>
            <a:off x="533400" y="1752600"/>
            <a:ext cx="8229600" cy="5105400"/>
          </a:xfrm>
        </p:spPr>
        <p:txBody>
          <a:bodyPr/>
          <a:lstStyle/>
          <a:p>
            <a:r>
              <a:rPr kumimoji="1" lang="en-US" sz="2800" dirty="0"/>
              <a:t>used by almost all packet switching networks</a:t>
            </a:r>
          </a:p>
          <a:p>
            <a:r>
              <a:rPr kumimoji="1" lang="en-US" sz="2800" dirty="0"/>
              <a:t>routing decisions change as conditions on the network change due to failure or congestion</a:t>
            </a:r>
          </a:p>
          <a:p>
            <a:r>
              <a:rPr kumimoji="1" lang="en-US" sz="2800" dirty="0"/>
              <a:t>requires </a:t>
            </a:r>
            <a:r>
              <a:rPr kumimoji="1" lang="en-US" sz="2800" dirty="0" smtClean="0"/>
              <a:t>information </a:t>
            </a:r>
            <a:r>
              <a:rPr kumimoji="1" lang="en-US" sz="2800" dirty="0"/>
              <a:t>about network</a:t>
            </a:r>
            <a:endParaRPr kumimoji="1" lang="en-US" sz="2800" dirty="0" smtClean="0"/>
          </a:p>
          <a:p>
            <a:r>
              <a:rPr kumimoji="1" lang="en-US" sz="2800" dirty="0"/>
              <a:t>D</a:t>
            </a:r>
            <a:r>
              <a:rPr kumimoji="1" lang="en-US" sz="2800" dirty="0" smtClean="0"/>
              <a:t>isadvantages</a:t>
            </a:r>
            <a:r>
              <a:rPr kumimoji="1" lang="en-US" sz="2800" dirty="0"/>
              <a:t>:</a:t>
            </a:r>
          </a:p>
          <a:p>
            <a:pPr lvl="1"/>
            <a:r>
              <a:rPr kumimoji="1" lang="en-US" sz="2400" dirty="0"/>
              <a:t>decisions more complex</a:t>
            </a:r>
          </a:p>
          <a:p>
            <a:pPr lvl="1"/>
            <a:r>
              <a:rPr kumimoji="1" lang="en-US" sz="2400" dirty="0"/>
              <a:t>tradeoff between quality of network </a:t>
            </a:r>
            <a:r>
              <a:rPr kumimoji="1" lang="en-US" sz="2400" dirty="0" smtClean="0"/>
              <a:t>information </a:t>
            </a:r>
            <a:r>
              <a:rPr kumimoji="1" lang="en-US" sz="2400" dirty="0"/>
              <a:t>and overhead</a:t>
            </a:r>
          </a:p>
          <a:p>
            <a:pPr lvl="1"/>
            <a:r>
              <a:rPr kumimoji="1" lang="en-US" sz="2400" dirty="0"/>
              <a:t>reacting too quickly can cause oscillation</a:t>
            </a:r>
          </a:p>
          <a:p>
            <a:pPr lvl="1"/>
            <a:r>
              <a:rPr kumimoji="1" lang="en-US" sz="2400" dirty="0"/>
              <a:t>reacting too slowly means </a:t>
            </a:r>
            <a:r>
              <a:rPr kumimoji="1" lang="en-US" sz="2400" dirty="0" smtClean="0"/>
              <a:t>information </a:t>
            </a:r>
            <a:r>
              <a:rPr kumimoji="1" lang="en-US" sz="2400" dirty="0"/>
              <a:t>may be irrelevant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000"/>
                                  </p:stCondLst>
                                  <p:childTnLst>
                                    <p:set>
                                      <p:cBhvr>
                                        <p:cTn id="6" dur="1" fill="hold">
                                          <p:stCondLst>
                                            <p:cond delay="0"/>
                                          </p:stCondLst>
                                        </p:cTn>
                                        <p:tgtEl>
                                          <p:spTgt spid="35843">
                                            <p:txEl>
                                              <p:pRg st="4" end="4"/>
                                            </p:txEl>
                                          </p:spTgt>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nodeType="afterEffect">
                                  <p:stCondLst>
                                    <p:cond delay="1000"/>
                                  </p:stCondLst>
                                  <p:childTnLst>
                                    <p:set>
                                      <p:cBhvr>
                                        <p:cTn id="9" dur="1" fill="hold">
                                          <p:stCondLst>
                                            <p:cond delay="0"/>
                                          </p:stCondLst>
                                        </p:cTn>
                                        <p:tgtEl>
                                          <p:spTgt spid="35843">
                                            <p:txEl>
                                              <p:pRg st="5" end="5"/>
                                            </p:txEl>
                                          </p:spTgt>
                                        </p:tgtEl>
                                        <p:attrNameLst>
                                          <p:attrName>style.visibility</p:attrName>
                                        </p:attrNameLst>
                                      </p:cBhvr>
                                      <p:to>
                                        <p:strVal val="visible"/>
                                      </p:to>
                                    </p:set>
                                  </p:childTnLst>
                                </p:cTn>
                              </p:par>
                            </p:childTnLst>
                          </p:cTn>
                        </p:par>
                        <p:par>
                          <p:cTn id="10" fill="hold">
                            <p:stCondLst>
                              <p:cond delay="2000"/>
                            </p:stCondLst>
                            <p:childTnLst>
                              <p:par>
                                <p:cTn id="11" presetID="1" presetClass="entr" presetSubtype="0" fill="hold" nodeType="afterEffect">
                                  <p:stCondLst>
                                    <p:cond delay="1000"/>
                                  </p:stCondLst>
                                  <p:childTnLst>
                                    <p:set>
                                      <p:cBhvr>
                                        <p:cTn id="12" dur="1" fill="hold">
                                          <p:stCondLst>
                                            <p:cond delay="0"/>
                                          </p:stCondLst>
                                        </p:cTn>
                                        <p:tgtEl>
                                          <p:spTgt spid="35843">
                                            <p:txEl>
                                              <p:pRg st="6" end="6"/>
                                            </p:txEl>
                                          </p:spTgt>
                                        </p:tgtEl>
                                        <p:attrNameLst>
                                          <p:attrName>style.visibility</p:attrName>
                                        </p:attrNameLst>
                                      </p:cBhvr>
                                      <p:to>
                                        <p:strVal val="visible"/>
                                      </p:to>
                                    </p:set>
                                  </p:childTnLst>
                                </p:cTn>
                              </p:par>
                            </p:childTnLst>
                          </p:cTn>
                        </p:par>
                        <p:par>
                          <p:cTn id="13" fill="hold">
                            <p:stCondLst>
                              <p:cond delay="3000"/>
                            </p:stCondLst>
                            <p:childTnLst>
                              <p:par>
                                <p:cTn id="14" presetID="1" presetClass="entr" presetSubtype="0" fill="hold" nodeType="afterEffect">
                                  <p:stCondLst>
                                    <p:cond delay="1000"/>
                                  </p:stCondLst>
                                  <p:childTnLst>
                                    <p:set>
                                      <p:cBhvr>
                                        <p:cTn id="15" dur="1" fill="hold">
                                          <p:stCondLst>
                                            <p:cond delay="0"/>
                                          </p:stCondLst>
                                        </p:cTn>
                                        <p:tgtEl>
                                          <p:spTgt spid="358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04800" y="277813"/>
            <a:ext cx="8610600" cy="1139825"/>
          </a:xfrm>
        </p:spPr>
        <p:txBody>
          <a:bodyPr/>
          <a:lstStyle/>
          <a:p>
            <a:r>
              <a:rPr kumimoji="1" lang="en-US" dirty="0"/>
              <a:t>Adaptive Routing</a:t>
            </a:r>
            <a:r>
              <a:rPr kumimoji="1" lang="en-US" dirty="0" smtClean="0"/>
              <a:t> Advantages</a:t>
            </a:r>
            <a:endParaRPr kumimoji="1" lang="en-US" dirty="0"/>
          </a:p>
        </p:txBody>
      </p:sp>
      <p:graphicFrame>
        <p:nvGraphicFramePr>
          <p:cNvPr id="6" name="Diagram 5"/>
          <p:cNvGraphicFramePr/>
          <p:nvPr/>
        </p:nvGraphicFramePr>
        <p:xfrm>
          <a:off x="457200" y="1905000"/>
          <a:ext cx="8229600" cy="4225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kumimoji="1" lang="en-US" dirty="0"/>
              <a:t>Classification of Adaptive Routing </a:t>
            </a:r>
            <a:r>
              <a:rPr kumimoji="1" lang="en-US" dirty="0" smtClean="0"/>
              <a:t>Strategies</a:t>
            </a:r>
            <a:endParaRPr kumimoji="1" lang="en-US" dirty="0"/>
          </a:p>
        </p:txBody>
      </p:sp>
      <p:sp>
        <p:nvSpPr>
          <p:cNvPr id="38915" name="Rectangle 3"/>
          <p:cNvSpPr>
            <a:spLocks noGrp="1" noChangeArrowheads="1"/>
          </p:cNvSpPr>
          <p:nvPr>
            <p:ph type="body" idx="1"/>
          </p:nvPr>
        </p:nvSpPr>
        <p:spPr>
          <a:xfrm>
            <a:off x="457200" y="1981200"/>
            <a:ext cx="8382000" cy="5105400"/>
          </a:xfrm>
        </p:spPr>
        <p:txBody>
          <a:bodyPr/>
          <a:lstStyle/>
          <a:p>
            <a:pPr>
              <a:lnSpc>
                <a:spcPct val="90000"/>
              </a:lnSpc>
            </a:pPr>
            <a:r>
              <a:rPr kumimoji="1" lang="en-US" dirty="0" smtClean="0"/>
              <a:t>on the basis of </a:t>
            </a:r>
            <a:r>
              <a:rPr kumimoji="1" lang="en-US" dirty="0"/>
              <a:t>information </a:t>
            </a:r>
            <a:r>
              <a:rPr kumimoji="1" lang="en-US" dirty="0" smtClean="0"/>
              <a:t>source</a:t>
            </a:r>
          </a:p>
          <a:p>
            <a:pPr>
              <a:lnSpc>
                <a:spcPct val="90000"/>
              </a:lnSpc>
            </a:pPr>
            <a:endParaRPr kumimoji="1" lang="en-US" dirty="0"/>
          </a:p>
        </p:txBody>
      </p:sp>
      <p:graphicFrame>
        <p:nvGraphicFramePr>
          <p:cNvPr id="4" name="Diagram 3"/>
          <p:cNvGraphicFramePr/>
          <p:nvPr/>
        </p:nvGraphicFramePr>
        <p:xfrm>
          <a:off x="381000" y="2590800"/>
          <a:ext cx="83820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228600"/>
            <a:ext cx="8229600" cy="1139825"/>
          </a:xfrm>
        </p:spPr>
        <p:txBody>
          <a:bodyPr/>
          <a:lstStyle/>
          <a:p>
            <a:r>
              <a:rPr kumimoji="1" lang="en-US" dirty="0"/>
              <a:t>Isolated Adaptive Routing</a:t>
            </a:r>
          </a:p>
        </p:txBody>
      </p:sp>
      <p:pic>
        <p:nvPicPr>
          <p:cNvPr id="37894" name="Picture 6" descr="Isolated Adaptive                                              002828AE  Mnementh                      BEAE7A2F:"/>
          <p:cNvPicPr>
            <a:picLocks noChangeAspect="1" noChangeArrowheads="1"/>
          </p:cNvPicPr>
          <p:nvPr/>
        </p:nvPicPr>
        <p:blipFill>
          <a:blip r:embed="rId3">
            <a:lum/>
            <a:alphaModFix/>
          </a:blip>
          <a:srcRect l="7159" t="9265" r="7159" b="32426"/>
          <a:stretch>
            <a:fillRect/>
          </a:stretch>
        </p:blipFill>
        <p:spPr bwMode="auto">
          <a:xfrm>
            <a:off x="304800" y="1752600"/>
            <a:ext cx="8614999" cy="4691063"/>
          </a:xfrm>
          <a:prstGeom prst="rect">
            <a:avLst/>
          </a:prstGeom>
          <a:noFill/>
        </p:spPr>
      </p:pic>
    </p:spTree>
  </p:cSld>
  <p:clrMapOvr>
    <a:masterClrMapping/>
  </p:clrMapOvr>
  <p:transition spd="slow">
    <p:pull dir="l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533400" y="152400"/>
            <a:ext cx="8229600" cy="1139825"/>
          </a:xfrm>
        </p:spPr>
        <p:txBody>
          <a:bodyPr/>
          <a:lstStyle/>
          <a:p>
            <a:r>
              <a:rPr kumimoji="1" lang="en-US" dirty="0"/>
              <a:t>ARPANET Routing Strategies</a:t>
            </a:r>
            <a:br>
              <a:rPr kumimoji="1" lang="en-US" dirty="0"/>
            </a:br>
            <a:r>
              <a:rPr kumimoji="1" lang="en-US" dirty="0"/>
              <a:t>1st </a:t>
            </a:r>
            <a:r>
              <a:rPr kumimoji="1" lang="en-US" dirty="0" smtClean="0"/>
              <a:t>Generation</a:t>
            </a:r>
            <a:endParaRPr kumimoji="1" lang="en-US" dirty="0"/>
          </a:p>
        </p:txBody>
      </p:sp>
      <p:sp>
        <p:nvSpPr>
          <p:cNvPr id="39939" name="Rectangle 3"/>
          <p:cNvSpPr>
            <a:spLocks noGrp="1" noChangeArrowheads="1"/>
          </p:cNvSpPr>
          <p:nvPr>
            <p:ph type="body" idx="1"/>
          </p:nvPr>
        </p:nvSpPr>
        <p:spPr>
          <a:xfrm>
            <a:off x="457200" y="1524000"/>
            <a:ext cx="8229600" cy="5334000"/>
          </a:xfrm>
        </p:spPr>
        <p:txBody>
          <a:bodyPr/>
          <a:lstStyle/>
          <a:p>
            <a:pPr algn="ctr">
              <a:lnSpc>
                <a:spcPct val="90000"/>
              </a:lnSpc>
              <a:buNone/>
            </a:pPr>
            <a:r>
              <a:rPr kumimoji="1"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Distance Vector Routing</a:t>
            </a:r>
          </a:p>
          <a:p>
            <a:pPr>
              <a:lnSpc>
                <a:spcPct val="90000"/>
              </a:lnSpc>
              <a:buNone/>
            </a:pPr>
            <a:endParaRPr kumimoji="1" lang="en-US" sz="1600" dirty="0" smtClean="0"/>
          </a:p>
          <a:p>
            <a:pPr>
              <a:lnSpc>
                <a:spcPct val="90000"/>
              </a:lnSpc>
            </a:pPr>
            <a:r>
              <a:rPr kumimoji="1"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1969</a:t>
            </a:r>
            <a:endParaRPr kumimoji="1" lang="en-US"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a:p>
            <a:pPr>
              <a:lnSpc>
                <a:spcPct val="90000"/>
              </a:lnSpc>
            </a:pPr>
            <a:r>
              <a:rPr kumimoji="1" lang="en-US" sz="2800" dirty="0"/>
              <a:t>distributed adaptive using estimated delay </a:t>
            </a:r>
          </a:p>
          <a:p>
            <a:pPr lvl="1">
              <a:lnSpc>
                <a:spcPct val="90000"/>
              </a:lnSpc>
            </a:pPr>
            <a:r>
              <a:rPr kumimoji="1" lang="en-US" sz="2400" dirty="0"/>
              <a:t>queue length used as estimate of delay</a:t>
            </a:r>
            <a:endParaRPr kumimoji="1" lang="en-US" sz="2400" dirty="0" smtClean="0"/>
          </a:p>
          <a:p>
            <a:pPr>
              <a:lnSpc>
                <a:spcPct val="90000"/>
              </a:lnSpc>
            </a:pPr>
            <a:r>
              <a:rPr kumimoji="1" lang="en-US" sz="2800" dirty="0"/>
              <a:t>v</a:t>
            </a:r>
            <a:r>
              <a:rPr kumimoji="1" lang="en-US" sz="2800" dirty="0" smtClean="0"/>
              <a:t>ersion of </a:t>
            </a:r>
            <a:r>
              <a:rPr kumimoji="1" lang="en-US" sz="2800" dirty="0"/>
              <a:t>Bellman-Ford algorithm </a:t>
            </a:r>
            <a:endParaRPr kumimoji="1" lang="en-US" sz="2800" dirty="0" smtClean="0"/>
          </a:p>
          <a:p>
            <a:pPr>
              <a:lnSpc>
                <a:spcPct val="90000"/>
              </a:lnSpc>
            </a:pPr>
            <a:r>
              <a:rPr kumimoji="1" lang="en-US" sz="2800" dirty="0" smtClean="0"/>
              <a:t>node exchanges delay vector with neighbors</a:t>
            </a:r>
          </a:p>
          <a:p>
            <a:pPr>
              <a:lnSpc>
                <a:spcPct val="90000"/>
              </a:lnSpc>
            </a:pPr>
            <a:r>
              <a:rPr kumimoji="1" lang="en-US" sz="2800" dirty="0"/>
              <a:t>update routing table based on incoming </a:t>
            </a:r>
            <a:r>
              <a:rPr kumimoji="1" lang="en-US" sz="2800" dirty="0" smtClean="0"/>
              <a:t>information</a:t>
            </a:r>
          </a:p>
          <a:p>
            <a:pPr>
              <a:lnSpc>
                <a:spcPct val="90000"/>
              </a:lnSpc>
            </a:pPr>
            <a:r>
              <a:rPr kumimoji="1" lang="en-US" sz="2800" dirty="0"/>
              <a:t>doesn't consider line speed, just queue length and responds slowly to congestion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afterEffect">
                                  <p:stCondLst>
                                    <p:cond delay="500"/>
                                  </p:stCondLst>
                                  <p:iterate type="lt">
                                    <p:tmPct val="4000"/>
                                  </p:iterate>
                                  <p:childTnLst>
                                    <p:set>
                                      <p:cBhvr override="childStyle">
                                        <p:cTn id="6" dur="500" fill="hold"/>
                                        <p:tgtEl>
                                          <p:spTgt spid="39939">
                                            <p:txEl>
                                              <p:pRg st="2" end="2"/>
                                            </p:txEl>
                                          </p:spTgt>
                                        </p:tgtEl>
                                        <p:attrNameLst>
                                          <p:attrName>style.color</p:attrName>
                                        </p:attrNameLst>
                                      </p:cBhvr>
                                      <p:to>
                                        <p:clrVal>
                                          <a:srgbClr val="FFFF00"/>
                                        </p:clrVal>
                                      </p:to>
                                    </p:set>
                                    <p:set>
                                      <p:cBhvr>
                                        <p:cTn id="7" dur="500" fill="hold"/>
                                        <p:tgtEl>
                                          <p:spTgt spid="39939">
                                            <p:txEl>
                                              <p:pRg st="2" end="2"/>
                                            </p:txEl>
                                          </p:spTgt>
                                        </p:tgtEl>
                                        <p:attrNameLst>
                                          <p:attrName>fillcolor</p:attrName>
                                        </p:attrNameLst>
                                      </p:cBhvr>
                                      <p:to>
                                        <p:clrVal>
                                          <a:srgbClr val="FFFF00"/>
                                        </p:clrVal>
                                      </p:to>
                                    </p:set>
                                    <p:set>
                                      <p:cBhvr>
                                        <p:cTn id="8" dur="500" fill="hold"/>
                                        <p:tgtEl>
                                          <p:spTgt spid="39939">
                                            <p:txEl>
                                              <p:pRg st="2" end="2"/>
                                            </p:txEl>
                                          </p:spTgt>
                                        </p:tgtEl>
                                        <p:attrNameLst>
                                          <p:attrName>fill.type</p:attrName>
                                        </p:attrNameLst>
                                      </p:cBhvr>
                                      <p:to>
                                        <p:strVal val="solid"/>
                                      </p:to>
                                    </p:set>
                                  </p:childTnLst>
                                </p:cTn>
                              </p:par>
                            </p:childTnLst>
                          </p:cTn>
                        </p:par>
                        <p:par>
                          <p:cTn id="9" fill="hold">
                            <p:stCondLst>
                              <p:cond delay="1060"/>
                            </p:stCondLst>
                            <p:childTnLst>
                              <p:par>
                                <p:cTn id="10" presetID="2" presetClass="entr" presetSubtype="1" fill="hold" nodeType="afterEffect">
                                  <p:stCondLst>
                                    <p:cond delay="0"/>
                                  </p:stCondLst>
                                  <p:childTnLst>
                                    <p:set>
                                      <p:cBhvr>
                                        <p:cTn id="11" dur="1" fill="hold">
                                          <p:stCondLst>
                                            <p:cond delay="0"/>
                                          </p:stCondLst>
                                        </p:cTn>
                                        <p:tgtEl>
                                          <p:spTgt spid="39939">
                                            <p:txEl>
                                              <p:pRg st="4" end="4"/>
                                            </p:txEl>
                                          </p:spTgt>
                                        </p:tgtEl>
                                        <p:attrNameLst>
                                          <p:attrName>style.visibility</p:attrName>
                                        </p:attrNameLst>
                                      </p:cBhvr>
                                      <p:to>
                                        <p:strVal val="visible"/>
                                      </p:to>
                                    </p:set>
                                    <p:anim calcmode="lin" valueType="num">
                                      <p:cBhvr additive="base">
                                        <p:cTn id="12" dur="2000" fill="hold"/>
                                        <p:tgtEl>
                                          <p:spTgt spid="39939">
                                            <p:txEl>
                                              <p:pRg st="4" end="4"/>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39939">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533400" y="0"/>
            <a:ext cx="8153400" cy="1143000"/>
          </a:xfrm>
        </p:spPr>
        <p:txBody>
          <a:bodyPr/>
          <a:lstStyle/>
          <a:p>
            <a:r>
              <a:rPr kumimoji="1" lang="en-GB" sz="3600" dirty="0"/>
              <a:t>Routing in Switched</a:t>
            </a:r>
            <a:r>
              <a:rPr kumimoji="1" lang="en-GB" sz="3600" dirty="0" smtClean="0"/>
              <a:t> Data Networks</a:t>
            </a:r>
            <a:endParaRPr kumimoji="1" lang="en-AU" sz="3600" dirty="0"/>
          </a:p>
        </p:txBody>
      </p:sp>
      <p:sp>
        <p:nvSpPr>
          <p:cNvPr id="95235" name="Rectangle 3"/>
          <p:cNvSpPr>
            <a:spLocks noGrp="1" noChangeArrowheads="1"/>
          </p:cNvSpPr>
          <p:nvPr>
            <p:ph type="body" idx="1"/>
          </p:nvPr>
        </p:nvSpPr>
        <p:spPr>
          <a:xfrm>
            <a:off x="381000" y="1143000"/>
            <a:ext cx="8229600" cy="5486400"/>
          </a:xfrm>
        </p:spPr>
        <p:txBody>
          <a:bodyPr/>
          <a:lstStyle/>
          <a:p>
            <a:pPr>
              <a:lnSpc>
                <a:spcPct val="90000"/>
              </a:lnSpc>
              <a:buFont typeface="Wingdings" pitchFamily="32" charset="2"/>
              <a:buNone/>
            </a:pPr>
            <a:r>
              <a:rPr lang="en-US" sz="2800" i="1" dirty="0">
                <a:latin typeface="Times" pitchFamily="32" charset="0"/>
              </a:rPr>
              <a:t>	"I tell you," went on Syme with passion, "that every time a train comes in I feel that it has broken past batteries of besiegers, and that man has won a battle against chaos. You say contemptuously that when one has left Sloane Square one must come to Victoria. I say that one might do a thousand things instead, and that whenever I really come there I have the sense of hairbreadth escape. And when I hear the guard shout out the word 'Victoria', it is not an unmeaning word. It is to me the cry of a herald announcing conquest. It is to me indeed 'Victoria'; it is the victory of Adam."</a:t>
            </a:r>
          </a:p>
          <a:p>
            <a:pPr algn="r">
              <a:lnSpc>
                <a:spcPct val="90000"/>
              </a:lnSpc>
              <a:buFont typeface="Wingdings" pitchFamily="32" charset="2"/>
              <a:buNone/>
            </a:pPr>
            <a:r>
              <a:rPr lang="en-US" sz="2800" i="1" dirty="0">
                <a:latin typeface="Times" pitchFamily="32" charset="0"/>
              </a:rPr>
              <a:t>		—The Man Who Was Thursday</a:t>
            </a:r>
            <a:r>
              <a:rPr lang="en-US" sz="2800" dirty="0">
                <a:latin typeface="Times" pitchFamily="32" charset="0"/>
              </a:rPr>
              <a:t>,</a:t>
            </a:r>
            <a:r>
              <a:rPr lang="en-US" sz="2800" dirty="0" smtClean="0">
                <a:latin typeface="Times" pitchFamily="32" charset="0"/>
              </a:rPr>
              <a:t> </a:t>
            </a:r>
          </a:p>
          <a:p>
            <a:pPr algn="r">
              <a:lnSpc>
                <a:spcPct val="90000"/>
              </a:lnSpc>
              <a:buFont typeface="Wingdings" pitchFamily="32" charset="2"/>
              <a:buNone/>
            </a:pPr>
            <a:r>
              <a:rPr lang="en-US" sz="2800" dirty="0" smtClean="0">
                <a:latin typeface="Times" pitchFamily="32" charset="0"/>
              </a:rPr>
              <a:t>G</a:t>
            </a:r>
            <a:r>
              <a:rPr lang="en-US" sz="2800" dirty="0">
                <a:latin typeface="Times" pitchFamily="32" charset="0"/>
              </a:rPr>
              <a:t>.K. Chesterton</a:t>
            </a:r>
          </a:p>
        </p:txBody>
      </p:sp>
      <p:pic>
        <p:nvPicPr>
          <p:cNvPr id="4" name="Picture 3"/>
          <p:cNvPicPr>
            <a:picLocks noChangeAspect="1"/>
          </p:cNvPicPr>
          <p:nvPr/>
        </p:nvPicPr>
        <p:blipFill>
          <a:blip r:embed="rId3"/>
          <a:stretch>
            <a:fillRect/>
          </a:stretch>
        </p:blipFill>
        <p:spPr>
          <a:xfrm>
            <a:off x="152400" y="5256979"/>
            <a:ext cx="862888" cy="1601021"/>
          </a:xfrm>
          <a:prstGeom prst="rect">
            <a:avLst/>
          </a:prstGeom>
        </p:spPr>
      </p:pic>
    </p:spTree>
  </p:cSld>
  <p:clrMapOvr>
    <a:masterClrMapping/>
  </p:clrMapOvr>
  <p:transition spd="slow">
    <p:diamon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Distance Vector Routing Example</a:t>
            </a:r>
            <a:endParaRPr lang="en-US" dirty="0"/>
          </a:p>
        </p:txBody>
      </p:sp>
      <p:pic>
        <p:nvPicPr>
          <p:cNvPr id="911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133600"/>
            <a:ext cx="5991225"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2968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Vector </a:t>
            </a:r>
            <a:r>
              <a:rPr lang="en-US" dirty="0" smtClean="0"/>
              <a:t>Example cont’d..</a:t>
            </a:r>
            <a:endParaRPr lang="en-US" dirty="0"/>
          </a:p>
        </p:txBody>
      </p:sp>
      <p:sp>
        <p:nvSpPr>
          <p:cNvPr id="3" name="Content Placeholder 2"/>
          <p:cNvSpPr>
            <a:spLocks noGrp="1"/>
          </p:cNvSpPr>
          <p:nvPr>
            <p:ph idx="1"/>
          </p:nvPr>
        </p:nvSpPr>
        <p:spPr>
          <a:xfrm>
            <a:off x="457200" y="1676401"/>
            <a:ext cx="8229600" cy="457200"/>
          </a:xfrm>
        </p:spPr>
        <p:txBody>
          <a:bodyPr/>
          <a:lstStyle/>
          <a:p>
            <a:r>
              <a:rPr lang="en-US" dirty="0" smtClean="0"/>
              <a:t>New delay metrics</a:t>
            </a:r>
            <a:endParaRPr lang="en-US" dirty="0"/>
          </a:p>
        </p:txBody>
      </p:sp>
      <p:pic>
        <p:nvPicPr>
          <p:cNvPr id="921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438400"/>
            <a:ext cx="5534025"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2498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Vector Example cont’d..</a:t>
            </a:r>
          </a:p>
        </p:txBody>
      </p:sp>
      <p:sp>
        <p:nvSpPr>
          <p:cNvPr id="3" name="Content Placeholder 2"/>
          <p:cNvSpPr>
            <a:spLocks noGrp="1"/>
          </p:cNvSpPr>
          <p:nvPr>
            <p:ph idx="1"/>
          </p:nvPr>
        </p:nvSpPr>
        <p:spPr>
          <a:xfrm>
            <a:off x="457200" y="1676401"/>
            <a:ext cx="8229600" cy="609600"/>
          </a:xfrm>
        </p:spPr>
        <p:txBody>
          <a:bodyPr/>
          <a:lstStyle/>
          <a:p>
            <a:r>
              <a:rPr lang="en-US" dirty="0" smtClean="0"/>
              <a:t>Node 1 updates its routing table</a:t>
            </a:r>
            <a:endParaRPr lang="en-US" dirty="0"/>
          </a:p>
        </p:txBody>
      </p:sp>
      <p:pic>
        <p:nvPicPr>
          <p:cNvPr id="931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25" y="2819400"/>
            <a:ext cx="7448550"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0833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kumimoji="1" lang="en-US" dirty="0"/>
              <a:t>ARPANET Routing Strategies</a:t>
            </a:r>
            <a:br>
              <a:rPr kumimoji="1" lang="en-US" dirty="0"/>
            </a:br>
            <a:r>
              <a:rPr kumimoji="1" lang="en-US" dirty="0"/>
              <a:t>2nd Generation</a:t>
            </a:r>
          </a:p>
        </p:txBody>
      </p:sp>
      <p:sp>
        <p:nvSpPr>
          <p:cNvPr id="40963" name="Rectangle 3"/>
          <p:cNvSpPr>
            <a:spLocks noGrp="1" noChangeArrowheads="1"/>
          </p:cNvSpPr>
          <p:nvPr>
            <p:ph type="body" idx="1"/>
          </p:nvPr>
        </p:nvSpPr>
        <p:spPr>
          <a:xfrm>
            <a:off x="457200" y="1676400"/>
            <a:ext cx="8229600" cy="4800600"/>
          </a:xfrm>
        </p:spPr>
        <p:txBody>
          <a:bodyPr/>
          <a:lstStyle/>
          <a:p>
            <a:pPr algn="ctr">
              <a:lnSpc>
                <a:spcPct val="90000"/>
              </a:lnSpc>
              <a:buNone/>
            </a:pPr>
            <a:r>
              <a:rPr kumimoji="1" lang="en-US"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Link-State Routing</a:t>
            </a:r>
          </a:p>
          <a:p>
            <a:pPr>
              <a:lnSpc>
                <a:spcPct val="90000"/>
              </a:lnSpc>
            </a:pPr>
            <a:r>
              <a:rPr kumimoji="1"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1979</a:t>
            </a:r>
            <a:endParaRPr kumimoji="1" lang="en-US"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a:p>
            <a:pPr>
              <a:lnSpc>
                <a:spcPct val="90000"/>
              </a:lnSpc>
            </a:pPr>
            <a:r>
              <a:rPr kumimoji="1" lang="en-US" sz="2800" dirty="0"/>
              <a:t>distributed adaptive </a:t>
            </a:r>
            <a:r>
              <a:rPr kumimoji="1" lang="en-US" sz="2800" dirty="0" smtClean="0"/>
              <a:t>using delay criterion</a:t>
            </a:r>
          </a:p>
          <a:p>
            <a:pPr lvl="1">
              <a:lnSpc>
                <a:spcPct val="90000"/>
              </a:lnSpc>
            </a:pPr>
            <a:r>
              <a:rPr kumimoji="1" lang="en-US" sz="2400" dirty="0"/>
              <a:t>using timestamps of arrival, departure &amp; ACK times</a:t>
            </a:r>
            <a:endParaRPr kumimoji="1" lang="en-US" sz="2400" dirty="0" smtClean="0"/>
          </a:p>
          <a:p>
            <a:pPr>
              <a:lnSpc>
                <a:spcPct val="90000"/>
              </a:lnSpc>
            </a:pPr>
            <a:r>
              <a:rPr kumimoji="1" lang="en-US" sz="2800" dirty="0"/>
              <a:t>r</a:t>
            </a:r>
            <a:r>
              <a:rPr kumimoji="1" lang="en-US" sz="2800" dirty="0" smtClean="0"/>
              <a:t>e-computes </a:t>
            </a:r>
            <a:r>
              <a:rPr kumimoji="1" lang="en-US" sz="2800" dirty="0"/>
              <a:t>average delays every </a:t>
            </a:r>
            <a:r>
              <a:rPr kumimoji="1" lang="en-US" sz="2800" dirty="0" smtClean="0"/>
              <a:t>10 seconds</a:t>
            </a:r>
          </a:p>
          <a:p>
            <a:pPr>
              <a:lnSpc>
                <a:spcPct val="90000"/>
              </a:lnSpc>
            </a:pPr>
            <a:r>
              <a:rPr kumimoji="1" lang="en-US" sz="2800" dirty="0"/>
              <a:t>any changes are flooded to all other nodes</a:t>
            </a:r>
            <a:endParaRPr kumimoji="1" lang="en-US" sz="2800" dirty="0" smtClean="0"/>
          </a:p>
          <a:p>
            <a:pPr>
              <a:lnSpc>
                <a:spcPct val="90000"/>
              </a:lnSpc>
            </a:pPr>
            <a:r>
              <a:rPr kumimoji="1" lang="en-US" sz="2800" dirty="0"/>
              <a:t>r</a:t>
            </a:r>
            <a:r>
              <a:rPr kumimoji="1" lang="en-US" sz="2800" dirty="0" smtClean="0"/>
              <a:t>e-computes </a:t>
            </a:r>
            <a:r>
              <a:rPr kumimoji="1" lang="en-US" sz="2800" dirty="0"/>
              <a:t>routing using Dijkstra’s algorithm</a:t>
            </a:r>
          </a:p>
          <a:p>
            <a:pPr>
              <a:lnSpc>
                <a:spcPct val="90000"/>
              </a:lnSpc>
            </a:pPr>
            <a:r>
              <a:rPr kumimoji="1" lang="en-US" sz="2800" dirty="0"/>
              <a:t>good under light and medium loads</a:t>
            </a:r>
          </a:p>
          <a:p>
            <a:pPr>
              <a:lnSpc>
                <a:spcPct val="90000"/>
              </a:lnSpc>
            </a:pPr>
            <a:r>
              <a:rPr kumimoji="1" lang="en-US" sz="2800" dirty="0"/>
              <a:t>under heavy loads, little correlation between reported delays and those experienced</a:t>
            </a:r>
          </a:p>
          <a:p>
            <a:pPr lvl="1">
              <a:lnSpc>
                <a:spcPct val="90000"/>
              </a:lnSpc>
            </a:pPr>
            <a:endParaRPr kumimoji="1"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afterEffect">
                                  <p:stCondLst>
                                    <p:cond delay="500"/>
                                  </p:stCondLst>
                                  <p:iterate type="lt">
                                    <p:tmPct val="4000"/>
                                  </p:iterate>
                                  <p:childTnLst>
                                    <p:set>
                                      <p:cBhvr override="childStyle">
                                        <p:cTn id="6" dur="500" fill="hold"/>
                                        <p:tgtEl>
                                          <p:spTgt spid="40963">
                                            <p:txEl>
                                              <p:pRg st="1" end="1"/>
                                            </p:txEl>
                                          </p:spTgt>
                                        </p:tgtEl>
                                        <p:attrNameLst>
                                          <p:attrName>style.color</p:attrName>
                                        </p:attrNameLst>
                                      </p:cBhvr>
                                      <p:to>
                                        <p:clrVal>
                                          <a:srgbClr val="FFFF00"/>
                                        </p:clrVal>
                                      </p:to>
                                    </p:set>
                                    <p:set>
                                      <p:cBhvr>
                                        <p:cTn id="7" dur="500" fill="hold"/>
                                        <p:tgtEl>
                                          <p:spTgt spid="40963">
                                            <p:txEl>
                                              <p:pRg st="1" end="1"/>
                                            </p:txEl>
                                          </p:spTgt>
                                        </p:tgtEl>
                                        <p:attrNameLst>
                                          <p:attrName>fillcolor</p:attrName>
                                        </p:attrNameLst>
                                      </p:cBhvr>
                                      <p:to>
                                        <p:clrVal>
                                          <a:srgbClr val="FFFF00"/>
                                        </p:clrVal>
                                      </p:to>
                                    </p:set>
                                    <p:set>
                                      <p:cBhvr>
                                        <p:cTn id="8" dur="500" fill="hold"/>
                                        <p:tgtEl>
                                          <p:spTgt spid="40963">
                                            <p:txEl>
                                              <p:pRg st="1" end="1"/>
                                            </p:txEl>
                                          </p:spTgt>
                                        </p:tgtEl>
                                        <p:attrNameLst>
                                          <p:attrName>fill.type</p:attrName>
                                        </p:attrNameLst>
                                      </p:cBhvr>
                                      <p:to>
                                        <p:strVal val="solid"/>
                                      </p:to>
                                    </p:set>
                                  </p:childTnLst>
                                </p:cTn>
                              </p:par>
                            </p:childTnLst>
                          </p:cTn>
                        </p:par>
                        <p:par>
                          <p:cTn id="9" fill="hold">
                            <p:stCondLst>
                              <p:cond delay="1060"/>
                            </p:stCondLst>
                            <p:childTnLst>
                              <p:par>
                                <p:cTn id="10" presetID="2" presetClass="entr" presetSubtype="1" fill="hold" nodeType="afterEffect">
                                  <p:stCondLst>
                                    <p:cond delay="0"/>
                                  </p:stCondLst>
                                  <p:childTnLst>
                                    <p:set>
                                      <p:cBhvr>
                                        <p:cTn id="11" dur="1" fill="hold">
                                          <p:stCondLst>
                                            <p:cond delay="0"/>
                                          </p:stCondLst>
                                        </p:cTn>
                                        <p:tgtEl>
                                          <p:spTgt spid="40963">
                                            <p:txEl>
                                              <p:pRg st="3" end="3"/>
                                            </p:txEl>
                                          </p:spTgt>
                                        </p:tgtEl>
                                        <p:attrNameLst>
                                          <p:attrName>style.visibility</p:attrName>
                                        </p:attrNameLst>
                                      </p:cBhvr>
                                      <p:to>
                                        <p:strVal val="visible"/>
                                      </p:to>
                                    </p:set>
                                    <p:anim calcmode="lin" valueType="num">
                                      <p:cBhvr additive="base">
                                        <p:cTn id="12" dur="500" fill="hold"/>
                                        <p:tgtEl>
                                          <p:spTgt spid="40963">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0963">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
            <a:ext cx="8229600" cy="914399"/>
          </a:xfrm>
        </p:spPr>
        <p:txBody>
          <a:bodyPr/>
          <a:lstStyle/>
          <a:p>
            <a:r>
              <a:rPr lang="en-US" dirty="0" smtClean="0"/>
              <a:t>Oscillation</a:t>
            </a:r>
            <a:endParaRPr lang="en-US" dirty="0"/>
          </a:p>
        </p:txBody>
      </p:sp>
      <p:pic>
        <p:nvPicPr>
          <p:cNvPr id="4" name="Content Placeholder 3" descr="12.7_Z-PSN Oscillations.png"/>
          <p:cNvPicPr>
            <a:picLocks noGrp="1" noChangeAspect="1"/>
          </p:cNvPicPr>
          <p:nvPr>
            <p:ph idx="1"/>
          </p:nvPr>
        </p:nvPicPr>
        <p:blipFill>
          <a:blip r:embed="rId3"/>
          <a:srcRect l="-14852" r="-14852"/>
          <a:stretch>
            <a:fillRect/>
          </a:stretch>
        </p:blipFill>
        <p:spPr>
          <a:xfrm>
            <a:off x="-685799" y="975225"/>
            <a:ext cx="10515599" cy="5654175"/>
          </a:xfrm>
        </p:spPr>
      </p:pic>
    </p:spTree>
  </p:cSld>
  <p:clrMapOvr>
    <a:masterClrMapping/>
  </p:clrMapOvr>
  <p:transition spd="slow">
    <p:pull dir="l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277813"/>
            <a:ext cx="8229600" cy="1322387"/>
          </a:xfrm>
        </p:spPr>
        <p:txBody>
          <a:bodyPr/>
          <a:lstStyle/>
          <a:p>
            <a:r>
              <a:rPr kumimoji="1" lang="en-US" dirty="0"/>
              <a:t>ARPANET Routing Strategies</a:t>
            </a:r>
            <a:br>
              <a:rPr kumimoji="1" lang="en-US" dirty="0"/>
            </a:br>
            <a:r>
              <a:rPr kumimoji="1" lang="en-US" dirty="0"/>
              <a:t>3rd Generation</a:t>
            </a:r>
          </a:p>
        </p:txBody>
      </p:sp>
      <p:sp>
        <p:nvSpPr>
          <p:cNvPr id="41987" name="Rectangle 3"/>
          <p:cNvSpPr>
            <a:spLocks noGrp="1" noChangeArrowheads="1"/>
          </p:cNvSpPr>
          <p:nvPr>
            <p:ph type="body" idx="1"/>
          </p:nvPr>
        </p:nvSpPr>
        <p:spPr>
          <a:xfrm>
            <a:off x="457200" y="2057400"/>
            <a:ext cx="8229600" cy="4800600"/>
          </a:xfrm>
        </p:spPr>
        <p:txBody>
          <a:bodyPr/>
          <a:lstStyle/>
          <a:p>
            <a:pPr>
              <a:lnSpc>
                <a:spcPct val="90000"/>
              </a:lnSpc>
            </a:pPr>
            <a:r>
              <a:rPr kumimoji="1" lang="en-US"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1987</a:t>
            </a:r>
          </a:p>
          <a:p>
            <a:pPr>
              <a:lnSpc>
                <a:spcPct val="90000"/>
              </a:lnSpc>
            </a:pPr>
            <a:r>
              <a:rPr kumimoji="1" lang="en-US" sz="2800" dirty="0"/>
              <a:t>link cost </a:t>
            </a:r>
            <a:r>
              <a:rPr kumimoji="1" lang="en-US" sz="2800" dirty="0" smtClean="0"/>
              <a:t>calculation changed</a:t>
            </a:r>
            <a:endParaRPr kumimoji="1" lang="en-US" sz="2800" dirty="0"/>
          </a:p>
          <a:p>
            <a:pPr lvl="1">
              <a:lnSpc>
                <a:spcPct val="90000"/>
              </a:lnSpc>
            </a:pPr>
            <a:r>
              <a:rPr kumimoji="1" lang="en-US" sz="2400" dirty="0"/>
              <a:t> damp routing oscillations</a:t>
            </a:r>
            <a:endParaRPr kumimoji="1" lang="en-US" sz="2400" dirty="0" smtClean="0"/>
          </a:p>
          <a:p>
            <a:pPr lvl="1">
              <a:lnSpc>
                <a:spcPct val="90000"/>
              </a:lnSpc>
            </a:pPr>
            <a:r>
              <a:rPr kumimoji="1" lang="en-US" sz="2400" dirty="0" smtClean="0"/>
              <a:t>reduce </a:t>
            </a:r>
            <a:r>
              <a:rPr kumimoji="1" lang="en-US" sz="2400" dirty="0"/>
              <a:t>routing overhead</a:t>
            </a:r>
          </a:p>
          <a:p>
            <a:pPr>
              <a:lnSpc>
                <a:spcPct val="90000"/>
              </a:lnSpc>
            </a:pPr>
            <a:r>
              <a:rPr kumimoji="1" lang="en-US" sz="2800" dirty="0"/>
              <a:t>measure average delay over last 10 </a:t>
            </a:r>
            <a:r>
              <a:rPr kumimoji="1" lang="en-US" sz="2800" dirty="0" smtClean="0"/>
              <a:t>seconds </a:t>
            </a:r>
            <a:r>
              <a:rPr kumimoji="1" lang="en-US" sz="2800" dirty="0"/>
              <a:t>and transform into link utilization estimate</a:t>
            </a:r>
          </a:p>
          <a:p>
            <a:pPr>
              <a:lnSpc>
                <a:spcPct val="90000"/>
              </a:lnSpc>
            </a:pPr>
            <a:r>
              <a:rPr kumimoji="1" lang="en-US" sz="2800" dirty="0"/>
              <a:t>normalize this based on current value and previous results</a:t>
            </a:r>
          </a:p>
          <a:p>
            <a:pPr>
              <a:lnSpc>
                <a:spcPct val="90000"/>
              </a:lnSpc>
            </a:pPr>
            <a:r>
              <a:rPr kumimoji="1" lang="en-US" sz="2800" dirty="0"/>
              <a:t>set link cost as function of average utilization</a:t>
            </a:r>
          </a:p>
          <a:p>
            <a:pPr lvl="1">
              <a:lnSpc>
                <a:spcPct val="90000"/>
              </a:lnSpc>
            </a:pPr>
            <a:endParaRPr kumimoji="1"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afterEffect">
                                  <p:stCondLst>
                                    <p:cond delay="500"/>
                                  </p:stCondLst>
                                  <p:iterate type="lt">
                                    <p:tmPct val="4000"/>
                                  </p:iterate>
                                  <p:childTnLst>
                                    <p:set>
                                      <p:cBhvr override="childStyle">
                                        <p:cTn id="6" dur="500" fill="hold"/>
                                        <p:tgtEl>
                                          <p:spTgt spid="41987">
                                            <p:txEl>
                                              <p:pRg st="0" end="0"/>
                                            </p:txEl>
                                          </p:spTgt>
                                        </p:tgtEl>
                                        <p:attrNameLst>
                                          <p:attrName>style.color</p:attrName>
                                        </p:attrNameLst>
                                      </p:cBhvr>
                                      <p:to>
                                        <p:clrVal>
                                          <a:srgbClr val="FFFF00"/>
                                        </p:clrVal>
                                      </p:to>
                                    </p:set>
                                    <p:set>
                                      <p:cBhvr>
                                        <p:cTn id="7" dur="500" fill="hold"/>
                                        <p:tgtEl>
                                          <p:spTgt spid="41987">
                                            <p:txEl>
                                              <p:pRg st="0" end="0"/>
                                            </p:txEl>
                                          </p:spTgt>
                                        </p:tgtEl>
                                        <p:attrNameLst>
                                          <p:attrName>fillcolor</p:attrName>
                                        </p:attrNameLst>
                                      </p:cBhvr>
                                      <p:to>
                                        <p:clrVal>
                                          <a:srgbClr val="FFFF00"/>
                                        </p:clrVal>
                                      </p:to>
                                    </p:set>
                                    <p:set>
                                      <p:cBhvr>
                                        <p:cTn id="8" dur="500" fill="hold"/>
                                        <p:tgtEl>
                                          <p:spTgt spid="41987">
                                            <p:txEl>
                                              <p:pRg st="0" end="0"/>
                                            </p:txEl>
                                          </p:spTgt>
                                        </p:tgtEl>
                                        <p:attrNameLst>
                                          <p:attrName>fill.type</p:attrName>
                                        </p:attrNameLst>
                                      </p:cBhvr>
                                      <p:to>
                                        <p:strVal val="solid"/>
                                      </p:to>
                                    </p:set>
                                  </p:childTnLst>
                                </p:cTn>
                              </p:par>
                            </p:childTnLst>
                          </p:cTn>
                        </p:par>
                        <p:par>
                          <p:cTn id="9" fill="hold">
                            <p:stCondLst>
                              <p:cond delay="1060"/>
                            </p:stCondLst>
                            <p:childTnLst>
                              <p:par>
                                <p:cTn id="10" presetID="2" presetClass="entr" presetSubtype="1" fill="hold" nodeType="afterEffect">
                                  <p:stCondLst>
                                    <p:cond delay="0"/>
                                  </p:stCondLst>
                                  <p:childTnLst>
                                    <p:set>
                                      <p:cBhvr>
                                        <p:cTn id="11" dur="1" fill="hold">
                                          <p:stCondLst>
                                            <p:cond delay="0"/>
                                          </p:stCondLst>
                                        </p:cTn>
                                        <p:tgtEl>
                                          <p:spTgt spid="41987">
                                            <p:txEl>
                                              <p:pRg st="2" end="2"/>
                                            </p:txEl>
                                          </p:spTgt>
                                        </p:tgtEl>
                                        <p:attrNameLst>
                                          <p:attrName>style.visibility</p:attrName>
                                        </p:attrNameLst>
                                      </p:cBhvr>
                                      <p:to>
                                        <p:strVal val="visible"/>
                                      </p:to>
                                    </p:set>
                                    <p:anim calcmode="lin" valueType="num">
                                      <p:cBhvr additive="base">
                                        <p:cTn id="12" dur="1000" fill="hold"/>
                                        <p:tgtEl>
                                          <p:spTgt spid="41987">
                                            <p:txEl>
                                              <p:pRg st="2" end="2"/>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41987">
                                            <p:txEl>
                                              <p:pRg st="2" end="2"/>
                                            </p:txEl>
                                          </p:spTgt>
                                        </p:tgtEl>
                                        <p:attrNameLst>
                                          <p:attrName>ppt_y</p:attrName>
                                        </p:attrNameLst>
                                      </p:cBhvr>
                                      <p:tavLst>
                                        <p:tav tm="0">
                                          <p:val>
                                            <p:strVal val="0-#ppt_h/2"/>
                                          </p:val>
                                        </p:tav>
                                        <p:tav tm="100000">
                                          <p:val>
                                            <p:strVal val="#ppt_y"/>
                                          </p:val>
                                        </p:tav>
                                      </p:tavLst>
                                    </p:anim>
                                  </p:childTnLst>
                                </p:cTn>
                              </p:par>
                            </p:childTnLst>
                          </p:cTn>
                        </p:par>
                        <p:par>
                          <p:cTn id="14" fill="hold">
                            <p:stCondLst>
                              <p:cond delay="2060"/>
                            </p:stCondLst>
                            <p:childTnLst>
                              <p:par>
                                <p:cTn id="15" presetID="2" presetClass="entr" presetSubtype="1" fill="hold" nodeType="afterEffect">
                                  <p:stCondLst>
                                    <p:cond delay="0"/>
                                  </p:stCondLst>
                                  <p:childTnLst>
                                    <p:set>
                                      <p:cBhvr>
                                        <p:cTn id="16" dur="1" fill="hold">
                                          <p:stCondLst>
                                            <p:cond delay="0"/>
                                          </p:stCondLst>
                                        </p:cTn>
                                        <p:tgtEl>
                                          <p:spTgt spid="41987">
                                            <p:txEl>
                                              <p:pRg st="3" end="3"/>
                                            </p:txEl>
                                          </p:spTgt>
                                        </p:tgtEl>
                                        <p:attrNameLst>
                                          <p:attrName>style.visibility</p:attrName>
                                        </p:attrNameLst>
                                      </p:cBhvr>
                                      <p:to>
                                        <p:strVal val="visible"/>
                                      </p:to>
                                    </p:set>
                                    <p:anim calcmode="lin" valueType="num">
                                      <p:cBhvr additive="base">
                                        <p:cTn id="17" dur="1000" fill="hold"/>
                                        <p:tgtEl>
                                          <p:spTgt spid="41987">
                                            <p:txEl>
                                              <p:pRg st="3" end="3"/>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41987">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ARPANET Delay Metrics</a:t>
            </a:r>
            <a:endParaRPr lang="en-US" dirty="0"/>
          </a:p>
        </p:txBody>
      </p:sp>
      <p:pic>
        <p:nvPicPr>
          <p:cNvPr id="4" name="Content Placeholder 3" descr="12.8_Z-ARPANET Delay.png"/>
          <p:cNvPicPr>
            <a:picLocks noGrp="1" noChangeAspect="1"/>
          </p:cNvPicPr>
          <p:nvPr>
            <p:ph idx="1"/>
          </p:nvPr>
        </p:nvPicPr>
        <p:blipFill>
          <a:blip r:embed="rId3"/>
          <a:srcRect t="-26519" b="-26519"/>
          <a:stretch>
            <a:fillRect/>
          </a:stretch>
        </p:blipFill>
        <p:spPr>
          <a:xfrm>
            <a:off x="152400" y="457200"/>
            <a:ext cx="8789158" cy="7010400"/>
          </a:xfrm>
        </p:spPr>
      </p:pic>
    </p:spTree>
  </p:cSld>
  <p:clrMapOvr>
    <a:masterClrMapping/>
  </p:clrMapOvr>
  <p:transition spd="slow">
    <p:pull dir="l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a:xfrm>
            <a:off x="457200" y="0"/>
            <a:ext cx="8229600" cy="1139825"/>
          </a:xfrm>
        </p:spPr>
        <p:txBody>
          <a:bodyPr/>
          <a:lstStyle/>
          <a:p>
            <a:r>
              <a:rPr kumimoji="1" lang="en-GB" dirty="0"/>
              <a:t>Least Cost Algorithms</a:t>
            </a:r>
            <a:endParaRPr kumimoji="1" lang="en-US" dirty="0"/>
          </a:p>
        </p:txBody>
      </p:sp>
      <p:sp>
        <p:nvSpPr>
          <p:cNvPr id="64517" name="Rectangle 5"/>
          <p:cNvSpPr>
            <a:spLocks noGrp="1" noChangeArrowheads="1"/>
          </p:cNvSpPr>
          <p:nvPr>
            <p:ph type="body" idx="1"/>
          </p:nvPr>
        </p:nvSpPr>
        <p:spPr>
          <a:xfrm>
            <a:off x="457200" y="1676400"/>
            <a:ext cx="8229600" cy="4800600"/>
          </a:xfrm>
        </p:spPr>
        <p:txBody>
          <a:bodyPr/>
          <a:lstStyle/>
          <a:p>
            <a:endParaRPr kumimoji="1" lang="en-GB" sz="2800" dirty="0" smtClean="0"/>
          </a:p>
          <a:p>
            <a:endParaRPr kumimoji="1" lang="en-GB" sz="2800" dirty="0" smtClean="0"/>
          </a:p>
          <a:p>
            <a:endParaRPr kumimoji="1" lang="en-GB" sz="2800" dirty="0" smtClean="0"/>
          </a:p>
          <a:p>
            <a:endParaRPr kumimoji="1" lang="en-GB" sz="2800" dirty="0" smtClean="0"/>
          </a:p>
          <a:p>
            <a:endParaRPr kumimoji="1" lang="en-GB" sz="2800" dirty="0" smtClean="0"/>
          </a:p>
          <a:p>
            <a:endParaRPr kumimoji="1" lang="en-GB" sz="2800" dirty="0" smtClean="0"/>
          </a:p>
          <a:p>
            <a:endParaRPr kumimoji="1" lang="en-GB" sz="2800" dirty="0" smtClean="0"/>
          </a:p>
          <a:p>
            <a:endParaRPr kumimoji="1" lang="en-GB" sz="2800" dirty="0" smtClean="0"/>
          </a:p>
          <a:p>
            <a:r>
              <a:rPr kumimoji="1" lang="en-GB" sz="2800" dirty="0" smtClean="0"/>
              <a:t>alternatives</a:t>
            </a:r>
            <a:r>
              <a:rPr kumimoji="1" lang="en-GB" sz="2800" dirty="0"/>
              <a:t>: </a:t>
            </a:r>
            <a:r>
              <a:rPr kumimoji="1" lang="en-US" sz="2800" dirty="0"/>
              <a:t>Dijkstra or Bellman-Ford algorithms</a:t>
            </a:r>
            <a:endParaRPr kumimoji="1" lang="en-GB" sz="2800" dirty="0"/>
          </a:p>
        </p:txBody>
      </p:sp>
      <p:graphicFrame>
        <p:nvGraphicFramePr>
          <p:cNvPr id="4" name="Diagram 3"/>
          <p:cNvGraphicFramePr/>
          <p:nvPr/>
        </p:nvGraphicFramePr>
        <p:xfrm>
          <a:off x="533400" y="1447800"/>
          <a:ext cx="8077200" cy="414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27187"/>
          </a:xfrm>
        </p:spPr>
        <p:txBody>
          <a:bodyPr/>
          <a:lstStyle/>
          <a:p>
            <a:r>
              <a:rPr lang="en-US" dirty="0" smtClean="0"/>
              <a:t>Example of Least-Cost Routing Algorithms </a:t>
            </a:r>
            <a:r>
              <a:rPr lang="en-US" sz="3200" dirty="0" smtClean="0"/>
              <a:t>(using Figure 12.1) </a:t>
            </a:r>
            <a:endParaRPr lang="en-US" sz="3200" dirty="0"/>
          </a:p>
        </p:txBody>
      </p:sp>
      <p:graphicFrame>
        <p:nvGraphicFramePr>
          <p:cNvPr id="90114" name="Object 2"/>
          <p:cNvGraphicFramePr>
            <a:graphicFrameLocks noChangeAspect="1"/>
          </p:cNvGraphicFramePr>
          <p:nvPr/>
        </p:nvGraphicFramePr>
        <p:xfrm>
          <a:off x="457200" y="1625068"/>
          <a:ext cx="8305800" cy="5232932"/>
        </p:xfrm>
        <a:graphic>
          <a:graphicData uri="http://schemas.openxmlformats.org/presentationml/2006/ole">
            <mc:AlternateContent xmlns:mc="http://schemas.openxmlformats.org/markup-compatibility/2006">
              <mc:Choice xmlns:v="urn:schemas-microsoft-com:vml" Requires="v">
                <p:oleObj spid="_x0000_s90116" name="Document" r:id="rId4" imgW="6070377" imgH="4152747" progId="Word.Document.12">
                  <p:embed/>
                </p:oleObj>
              </mc:Choice>
              <mc:Fallback>
                <p:oleObj name="Document" r:id="rId4" imgW="6070377" imgH="4152747" progId="Word.Document.12">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625068"/>
                        <a:ext cx="8305800" cy="5232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4"/>
          <p:cNvSpPr>
            <a:spLocks noGrp="1" noChangeArrowheads="1"/>
          </p:cNvSpPr>
          <p:nvPr>
            <p:ph type="title"/>
          </p:nvPr>
        </p:nvSpPr>
        <p:spPr/>
        <p:txBody>
          <a:bodyPr/>
          <a:lstStyle/>
          <a:p>
            <a:r>
              <a:rPr kumimoji="1" lang="en-GB" dirty="0"/>
              <a:t>Dijkstra’s Algorithm</a:t>
            </a:r>
            <a:endParaRPr kumimoji="1" lang="en-US" dirty="0"/>
          </a:p>
        </p:txBody>
      </p:sp>
      <p:sp>
        <p:nvSpPr>
          <p:cNvPr id="65541" name="Rectangle 5"/>
          <p:cNvSpPr>
            <a:spLocks noGrp="1" noChangeArrowheads="1"/>
          </p:cNvSpPr>
          <p:nvPr>
            <p:ph type="body" idx="1"/>
          </p:nvPr>
        </p:nvSpPr>
        <p:spPr/>
        <p:txBody>
          <a:bodyPr/>
          <a:lstStyle/>
          <a:p>
            <a:r>
              <a:rPr kumimoji="1" lang="en-US" dirty="0"/>
              <a:t>finds shortest paths from given source </a:t>
            </a:r>
            <a:r>
              <a:rPr kumimoji="1" lang="en-US" dirty="0" smtClean="0"/>
              <a:t>node</a:t>
            </a:r>
            <a:r>
              <a:rPr kumimoji="1" lang="en-US" dirty="0"/>
              <a:t>s</a:t>
            </a:r>
            <a:r>
              <a:rPr kumimoji="1" lang="en-US" dirty="0" smtClean="0"/>
              <a:t> </a:t>
            </a:r>
            <a:r>
              <a:rPr kumimoji="1" lang="en-US" dirty="0"/>
              <a:t>to all other nodes</a:t>
            </a:r>
            <a:endParaRPr kumimoji="1" lang="en-US" dirty="0" smtClean="0"/>
          </a:p>
          <a:p>
            <a:r>
              <a:rPr kumimoji="1" lang="en-US" dirty="0" smtClean="0"/>
              <a:t>develop </a:t>
            </a:r>
            <a:r>
              <a:rPr kumimoji="1" lang="en-US" dirty="0"/>
              <a:t>paths in order of increasing path length</a:t>
            </a:r>
          </a:p>
          <a:p>
            <a:r>
              <a:rPr kumimoji="1" lang="en-US" dirty="0"/>
              <a:t>algorithm runs in </a:t>
            </a:r>
            <a:r>
              <a:rPr kumimoji="1" lang="en-US" dirty="0" smtClean="0"/>
              <a:t>stages</a:t>
            </a:r>
          </a:p>
          <a:p>
            <a:pPr lvl="1"/>
            <a:r>
              <a:rPr kumimoji="1" lang="en-US" dirty="0"/>
              <a:t>each time adding node with next shortest path</a:t>
            </a:r>
          </a:p>
          <a:p>
            <a:r>
              <a:rPr kumimoji="1" lang="en-GB" sz="2800" dirty="0"/>
              <a:t>algorithm</a:t>
            </a:r>
            <a:r>
              <a:rPr kumimoji="1" lang="en-US" sz="2800" dirty="0"/>
              <a:t> terminates when all nodes</a:t>
            </a:r>
            <a:r>
              <a:rPr kumimoji="1" lang="en-US" sz="2800" dirty="0" smtClean="0"/>
              <a:t> have been added to </a:t>
            </a:r>
            <a:r>
              <a:rPr kumimoji="1" lang="en-US" sz="2800" i="1" dirty="0" smtClean="0"/>
              <a:t>T</a:t>
            </a:r>
            <a:endParaRPr kumimoji="1" lang="en-GB" i="1" dirty="0"/>
          </a:p>
        </p:txBody>
      </p:sp>
      <p:pic>
        <p:nvPicPr>
          <p:cNvPr id="4" name="Picture 3"/>
          <p:cNvPicPr>
            <a:picLocks noChangeAspect="1"/>
          </p:cNvPicPr>
          <p:nvPr/>
        </p:nvPicPr>
        <p:blipFill>
          <a:blip r:embed="rId3"/>
          <a:stretch>
            <a:fillRect/>
          </a:stretch>
        </p:blipFill>
        <p:spPr>
          <a:xfrm>
            <a:off x="3352800" y="5791200"/>
            <a:ext cx="4906140" cy="694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65541">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65541">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65541">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34" presetClass="entr" presetSubtype="0" fill="hold" nodeType="afterEffect">
                                  <p:stCondLst>
                                    <p:cond delay="0"/>
                                  </p:stCondLst>
                                  <p:childTnLst>
                                    <p:set>
                                      <p:cBhvr>
                                        <p:cTn id="15" dur="1" fill="hold">
                                          <p:stCondLst>
                                            <p:cond delay="0"/>
                                          </p:stCondLst>
                                        </p:cTn>
                                        <p:tgtEl>
                                          <p:spTgt spid="65541">
                                            <p:txEl>
                                              <p:pRg st="3" end="3"/>
                                            </p:txEl>
                                          </p:spTgt>
                                        </p:tgtEl>
                                        <p:attrNameLst>
                                          <p:attrName>style.visibility</p:attrName>
                                        </p:attrNameLst>
                                      </p:cBhvr>
                                      <p:to>
                                        <p:strVal val="visible"/>
                                      </p:to>
                                    </p:set>
                                    <p:anim from="(-#ppt_w/2)" to="(#ppt_x)" calcmode="lin" valueType="num">
                                      <p:cBhvr>
                                        <p:cTn id="16" dur="600" fill="hold">
                                          <p:stCondLst>
                                            <p:cond delay="0"/>
                                          </p:stCondLst>
                                        </p:cTn>
                                        <p:tgtEl>
                                          <p:spTgt spid="65541">
                                            <p:txEl>
                                              <p:pRg st="3" end="3"/>
                                            </p:txEl>
                                          </p:spTgt>
                                        </p:tgtEl>
                                        <p:attrNameLst>
                                          <p:attrName>ppt_x</p:attrName>
                                        </p:attrNameLst>
                                      </p:cBhvr>
                                    </p:anim>
                                    <p:anim from="0" to="-1.0" calcmode="lin" valueType="num">
                                      <p:cBhvr>
                                        <p:cTn id="17" dur="200" decel="50000" autoRev="1" fill="hold">
                                          <p:stCondLst>
                                            <p:cond delay="600"/>
                                          </p:stCondLst>
                                        </p:cTn>
                                        <p:tgtEl>
                                          <p:spTgt spid="65541">
                                            <p:txEl>
                                              <p:pRg st="3" end="3"/>
                                            </p:txEl>
                                          </p:spTgt>
                                        </p:tgtEl>
                                        <p:attrNameLst>
                                          <p:attrName>xshear</p:attrName>
                                        </p:attrNameLst>
                                      </p:cBhvr>
                                    </p:anim>
                                    <p:animScale>
                                      <p:cBhvr>
                                        <p:cTn id="18" dur="200" decel="100000" autoRev="1" fill="hold">
                                          <p:stCondLst>
                                            <p:cond delay="600"/>
                                          </p:stCondLst>
                                        </p:cTn>
                                        <p:tgtEl>
                                          <p:spTgt spid="65541">
                                            <p:txEl>
                                              <p:pRg st="3" end="3"/>
                                            </p:txEl>
                                          </p:spTgt>
                                        </p:tgtEl>
                                      </p:cBhvr>
                                      <p:from x="100000" y="100000"/>
                                      <p:to x="80000" y="100000"/>
                                    </p:animScale>
                                    <p:anim by="(#ppt_h/3+#ppt_w*0.1)" calcmode="lin" valueType="num">
                                      <p:cBhvr additive="sum">
                                        <p:cTn id="19" dur="200" decel="100000" autoRev="1" fill="hold">
                                          <p:stCondLst>
                                            <p:cond delay="600"/>
                                          </p:stCondLst>
                                        </p:cTn>
                                        <p:tgtEl>
                                          <p:spTgt spid="65541">
                                            <p:txEl>
                                              <p:pRg st="3" end="3"/>
                                            </p:txEl>
                                          </p:spTgt>
                                        </p:tgtEl>
                                        <p:attrNameLst>
                                          <p:attrName>ppt_x</p:attrName>
                                        </p:attrNameLst>
                                      </p:cBhvr>
                                    </p:anim>
                                  </p:childTnLst>
                                </p:cTn>
                              </p:par>
                            </p:childTnLst>
                          </p:cTn>
                        </p:par>
                        <p:par>
                          <p:cTn id="20" fill="hold">
                            <p:stCondLst>
                              <p:cond delay="2500"/>
                            </p:stCondLst>
                            <p:childTnLst>
                              <p:par>
                                <p:cTn id="21" presetID="1" presetClass="entr" presetSubtype="0" fill="hold" nodeType="afterEffect">
                                  <p:stCondLst>
                                    <p:cond delay="0"/>
                                  </p:stCondLst>
                                  <p:childTnLst>
                                    <p:set>
                                      <p:cBhvr>
                                        <p:cTn id="22" dur="1" fill="hold">
                                          <p:stCondLst>
                                            <p:cond delay="0"/>
                                          </p:stCondLst>
                                        </p:cTn>
                                        <p:tgtEl>
                                          <p:spTgt spid="6554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kumimoji="1" lang="en-US" dirty="0"/>
              <a:t>Routing</a:t>
            </a:r>
            <a:r>
              <a:rPr kumimoji="1" lang="en-GB" dirty="0"/>
              <a:t> in Packet </a:t>
            </a:r>
            <a:r>
              <a:rPr kumimoji="1" lang="en-GB" dirty="0" smtClean="0"/>
              <a:t>Switching Networks</a:t>
            </a:r>
            <a:endParaRPr kumimoji="1" lang="en-US" dirty="0"/>
          </a:p>
        </p:txBody>
      </p:sp>
      <p:sp>
        <p:nvSpPr>
          <p:cNvPr id="23555" name="Rectangle 3"/>
          <p:cNvSpPr>
            <a:spLocks noGrp="1" noChangeArrowheads="1"/>
          </p:cNvSpPr>
          <p:nvPr>
            <p:ph type="body" idx="1"/>
          </p:nvPr>
        </p:nvSpPr>
        <p:spPr>
          <a:xfrm>
            <a:off x="457200" y="1828800"/>
            <a:ext cx="8229600" cy="4454525"/>
          </a:xfrm>
        </p:spPr>
        <p:txBody>
          <a:bodyPr/>
          <a:lstStyle/>
          <a:p>
            <a:pPr>
              <a:lnSpc>
                <a:spcPct val="90000"/>
              </a:lnSpc>
            </a:pPr>
            <a:r>
              <a:rPr kumimoji="1" lang="en-US" sz="2800" dirty="0"/>
              <a:t>key design issue for (packet) switched networks</a:t>
            </a:r>
          </a:p>
          <a:p>
            <a:pPr>
              <a:lnSpc>
                <a:spcPct val="90000"/>
              </a:lnSpc>
            </a:pPr>
            <a:r>
              <a:rPr kumimoji="1" lang="en-US" sz="2800" dirty="0"/>
              <a:t>select route across network between end nodes</a:t>
            </a:r>
          </a:p>
          <a:p>
            <a:pPr>
              <a:lnSpc>
                <a:spcPct val="90000"/>
              </a:lnSpc>
            </a:pPr>
            <a:r>
              <a:rPr kumimoji="1" lang="en-US" sz="2800" dirty="0"/>
              <a:t>characteristics required:</a:t>
            </a:r>
          </a:p>
          <a:p>
            <a:pPr lvl="1">
              <a:lnSpc>
                <a:spcPct val="90000"/>
              </a:lnSpc>
            </a:pPr>
            <a:r>
              <a:rPr kumimoji="1" lang="en-US" sz="2400" dirty="0"/>
              <a:t>correctness</a:t>
            </a:r>
          </a:p>
          <a:p>
            <a:pPr lvl="1">
              <a:lnSpc>
                <a:spcPct val="90000"/>
              </a:lnSpc>
            </a:pPr>
            <a:r>
              <a:rPr kumimoji="1" lang="en-US" sz="2400" dirty="0"/>
              <a:t>simplicity</a:t>
            </a:r>
          </a:p>
          <a:p>
            <a:pPr lvl="1">
              <a:lnSpc>
                <a:spcPct val="90000"/>
              </a:lnSpc>
            </a:pPr>
            <a:r>
              <a:rPr kumimoji="1" lang="en-US" sz="2400" dirty="0"/>
              <a:t>robustness</a:t>
            </a:r>
          </a:p>
          <a:p>
            <a:pPr lvl="1">
              <a:lnSpc>
                <a:spcPct val="90000"/>
              </a:lnSpc>
            </a:pPr>
            <a:r>
              <a:rPr kumimoji="1" lang="en-US" sz="2400" dirty="0"/>
              <a:t>stability</a:t>
            </a:r>
          </a:p>
          <a:p>
            <a:pPr lvl="1">
              <a:lnSpc>
                <a:spcPct val="90000"/>
              </a:lnSpc>
            </a:pPr>
            <a:r>
              <a:rPr kumimoji="1" lang="en-US" sz="2400" dirty="0"/>
              <a:t>fairness</a:t>
            </a:r>
          </a:p>
          <a:p>
            <a:pPr lvl="1">
              <a:lnSpc>
                <a:spcPct val="90000"/>
              </a:lnSpc>
            </a:pPr>
            <a:r>
              <a:rPr kumimoji="1" lang="en-US" sz="2400" dirty="0"/>
              <a:t>optimality</a:t>
            </a:r>
          </a:p>
          <a:p>
            <a:pPr lvl="1">
              <a:lnSpc>
                <a:spcPct val="90000"/>
              </a:lnSpc>
            </a:pPr>
            <a:r>
              <a:rPr kumimoji="1" lang="en-US" sz="2400" dirty="0"/>
              <a:t>efficiency</a:t>
            </a:r>
          </a:p>
          <a:p>
            <a:pPr lvl="1">
              <a:lnSpc>
                <a:spcPct val="90000"/>
              </a:lnSpc>
            </a:pPr>
            <a:endParaRPr kumimoji="1" lang="en-US" sz="2400" dirty="0"/>
          </a:p>
        </p:txBody>
      </p:sp>
      <p:pic>
        <p:nvPicPr>
          <p:cNvPr id="4" name="Picture 3"/>
          <p:cNvPicPr>
            <a:picLocks noChangeAspect="1"/>
          </p:cNvPicPr>
          <p:nvPr/>
        </p:nvPicPr>
        <p:blipFill>
          <a:blip r:embed="rId3"/>
          <a:stretch>
            <a:fillRect/>
          </a:stretch>
        </p:blipFill>
        <p:spPr>
          <a:xfrm>
            <a:off x="4648200" y="2971800"/>
            <a:ext cx="2992016" cy="2971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23555">
                                            <p:txEl>
                                              <p:pRg st="2" end="2"/>
                                            </p:txEl>
                                          </p:spTgt>
                                        </p:tgtEl>
                                        <p:attrNameLst>
                                          <p:attrName>style.visibility</p:attrName>
                                        </p:attrNameLst>
                                      </p:cBhvr>
                                      <p:to>
                                        <p:strVal val="visible"/>
                                      </p:to>
                                    </p:set>
                                  </p:childTnLst>
                                </p:cTn>
                              </p:par>
                            </p:childTnLst>
                          </p:cTn>
                        </p:par>
                        <p:par>
                          <p:cTn id="7" fill="hold">
                            <p:stCondLst>
                              <p:cond delay="500"/>
                            </p:stCondLst>
                            <p:childTnLst>
                              <p:par>
                                <p:cTn id="8" presetID="48" presetClass="entr" presetSubtype="0" accel="50000" fill="hold" nodeType="afterEffect">
                                  <p:stCondLst>
                                    <p:cond delay="0"/>
                                  </p:stCondLst>
                                  <p:childTnLst>
                                    <p:set>
                                      <p:cBhvr>
                                        <p:cTn id="9" dur="1" fill="hold">
                                          <p:stCondLst>
                                            <p:cond delay="0"/>
                                          </p:stCondLst>
                                        </p:cTn>
                                        <p:tgtEl>
                                          <p:spTgt spid="23555">
                                            <p:txEl>
                                              <p:pRg st="3" end="3"/>
                                            </p:txEl>
                                          </p:spTgt>
                                        </p:tgtEl>
                                        <p:attrNameLst>
                                          <p:attrName>style.visibility</p:attrName>
                                        </p:attrNameLst>
                                      </p:cBhvr>
                                      <p:to>
                                        <p:strVal val="visible"/>
                                      </p:to>
                                    </p:set>
                                    <p:anim calcmode="lin" valueType="num">
                                      <p:cBhvr>
                                        <p:cTn id="10" dur="1000" fill="hold"/>
                                        <p:tgtEl>
                                          <p:spTgt spid="23555">
                                            <p:txEl>
                                              <p:pRg st="3" end="3"/>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1" dur="1000" fill="hold"/>
                                        <p:tgtEl>
                                          <p:spTgt spid="23555">
                                            <p:txEl>
                                              <p:pRg st="3" end="3"/>
                                            </p:txEl>
                                          </p:spTgt>
                                        </p:tgtEl>
                                        <p:attrNameLst>
                                          <p:attrName>ppt_x</p:attrName>
                                        </p:attrNameLst>
                                      </p:cBhvr>
                                      <p:tavLst>
                                        <p:tav tm="0">
                                          <p:val>
                                            <p:fltVal val="-1"/>
                                          </p:val>
                                        </p:tav>
                                        <p:tav tm="50000">
                                          <p:val>
                                            <p:fltVal val="0.95"/>
                                          </p:val>
                                        </p:tav>
                                        <p:tav tm="100000">
                                          <p:val>
                                            <p:strVal val="#ppt_x"/>
                                          </p:val>
                                        </p:tav>
                                      </p:tavLst>
                                    </p:anim>
                                    <p:anim calcmode="lin" valueType="num">
                                      <p:cBhvr>
                                        <p:cTn id="12" dur="1000" fill="hold"/>
                                        <p:tgtEl>
                                          <p:spTgt spid="23555">
                                            <p:txEl>
                                              <p:pRg st="3" end="3"/>
                                            </p:txEl>
                                          </p:spTgt>
                                        </p:tgtEl>
                                        <p:attrNameLst>
                                          <p:attrName>ppt_y</p:attrName>
                                        </p:attrNameLst>
                                      </p:cBhvr>
                                      <p:tavLst>
                                        <p:tav tm="0">
                                          <p:val>
                                            <p:strVal val="#ppt_y"/>
                                          </p:val>
                                        </p:tav>
                                        <p:tav tm="100000">
                                          <p:val>
                                            <p:strVal val="#ppt_y"/>
                                          </p:val>
                                        </p:tav>
                                      </p:tavLst>
                                    </p:anim>
                                    <p:animEffect transition="in" filter="fade">
                                      <p:cBhvr>
                                        <p:cTn id="13" dur="1000"/>
                                        <p:tgtEl>
                                          <p:spTgt spid="23555">
                                            <p:txEl>
                                              <p:pRg st="3" end="3"/>
                                            </p:txEl>
                                          </p:spTgt>
                                        </p:tgtEl>
                                      </p:cBhvr>
                                    </p:animEffect>
                                  </p:childTnLst>
                                </p:cTn>
                              </p:par>
                            </p:childTnLst>
                          </p:cTn>
                        </p:par>
                        <p:par>
                          <p:cTn id="14" fill="hold">
                            <p:stCondLst>
                              <p:cond delay="1500"/>
                            </p:stCondLst>
                            <p:childTnLst>
                              <p:par>
                                <p:cTn id="15" presetID="48" presetClass="entr" presetSubtype="0" accel="50000" fill="hold" nodeType="afterEffect">
                                  <p:stCondLst>
                                    <p:cond delay="0"/>
                                  </p:stCondLst>
                                  <p:childTnLst>
                                    <p:set>
                                      <p:cBhvr>
                                        <p:cTn id="16" dur="1" fill="hold">
                                          <p:stCondLst>
                                            <p:cond delay="0"/>
                                          </p:stCondLst>
                                        </p:cTn>
                                        <p:tgtEl>
                                          <p:spTgt spid="23555">
                                            <p:txEl>
                                              <p:pRg st="4" end="4"/>
                                            </p:txEl>
                                          </p:spTgt>
                                        </p:tgtEl>
                                        <p:attrNameLst>
                                          <p:attrName>style.visibility</p:attrName>
                                        </p:attrNameLst>
                                      </p:cBhvr>
                                      <p:to>
                                        <p:strVal val="visible"/>
                                      </p:to>
                                    </p:set>
                                    <p:anim calcmode="lin" valueType="num">
                                      <p:cBhvr>
                                        <p:cTn id="17" dur="1000" fill="hold"/>
                                        <p:tgtEl>
                                          <p:spTgt spid="23555">
                                            <p:txEl>
                                              <p:pRg st="4" end="4"/>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8" dur="1000" fill="hold"/>
                                        <p:tgtEl>
                                          <p:spTgt spid="23555">
                                            <p:txEl>
                                              <p:pRg st="4" end="4"/>
                                            </p:txEl>
                                          </p:spTgt>
                                        </p:tgtEl>
                                        <p:attrNameLst>
                                          <p:attrName>ppt_x</p:attrName>
                                        </p:attrNameLst>
                                      </p:cBhvr>
                                      <p:tavLst>
                                        <p:tav tm="0">
                                          <p:val>
                                            <p:fltVal val="-1"/>
                                          </p:val>
                                        </p:tav>
                                        <p:tav tm="50000">
                                          <p:val>
                                            <p:fltVal val="0.95"/>
                                          </p:val>
                                        </p:tav>
                                        <p:tav tm="100000">
                                          <p:val>
                                            <p:strVal val="#ppt_x"/>
                                          </p:val>
                                        </p:tav>
                                      </p:tavLst>
                                    </p:anim>
                                    <p:anim calcmode="lin" valueType="num">
                                      <p:cBhvr>
                                        <p:cTn id="19" dur="1000" fill="hold"/>
                                        <p:tgtEl>
                                          <p:spTgt spid="23555">
                                            <p:txEl>
                                              <p:pRg st="4" end="4"/>
                                            </p:txEl>
                                          </p:spTgt>
                                        </p:tgtEl>
                                        <p:attrNameLst>
                                          <p:attrName>ppt_y</p:attrName>
                                        </p:attrNameLst>
                                      </p:cBhvr>
                                      <p:tavLst>
                                        <p:tav tm="0">
                                          <p:val>
                                            <p:strVal val="#ppt_y"/>
                                          </p:val>
                                        </p:tav>
                                        <p:tav tm="100000">
                                          <p:val>
                                            <p:strVal val="#ppt_y"/>
                                          </p:val>
                                        </p:tav>
                                      </p:tavLst>
                                    </p:anim>
                                    <p:animEffect transition="in" filter="fade">
                                      <p:cBhvr>
                                        <p:cTn id="20" dur="1000"/>
                                        <p:tgtEl>
                                          <p:spTgt spid="23555">
                                            <p:txEl>
                                              <p:pRg st="4" end="4"/>
                                            </p:txEl>
                                          </p:spTgt>
                                        </p:tgtEl>
                                      </p:cBhvr>
                                    </p:animEffect>
                                  </p:childTnLst>
                                </p:cTn>
                              </p:par>
                            </p:childTnLst>
                          </p:cTn>
                        </p:par>
                        <p:par>
                          <p:cTn id="21" fill="hold">
                            <p:stCondLst>
                              <p:cond delay="2500"/>
                            </p:stCondLst>
                            <p:childTnLst>
                              <p:par>
                                <p:cTn id="22" presetID="48" presetClass="entr" presetSubtype="0" accel="50000" fill="hold" nodeType="afterEffect">
                                  <p:stCondLst>
                                    <p:cond delay="0"/>
                                  </p:stCondLst>
                                  <p:childTnLst>
                                    <p:set>
                                      <p:cBhvr>
                                        <p:cTn id="23" dur="1" fill="hold">
                                          <p:stCondLst>
                                            <p:cond delay="0"/>
                                          </p:stCondLst>
                                        </p:cTn>
                                        <p:tgtEl>
                                          <p:spTgt spid="23555">
                                            <p:txEl>
                                              <p:pRg st="5" end="5"/>
                                            </p:txEl>
                                          </p:spTgt>
                                        </p:tgtEl>
                                        <p:attrNameLst>
                                          <p:attrName>style.visibility</p:attrName>
                                        </p:attrNameLst>
                                      </p:cBhvr>
                                      <p:to>
                                        <p:strVal val="visible"/>
                                      </p:to>
                                    </p:set>
                                    <p:anim calcmode="lin" valueType="num">
                                      <p:cBhvr>
                                        <p:cTn id="24" dur="1000" fill="hold"/>
                                        <p:tgtEl>
                                          <p:spTgt spid="23555">
                                            <p:txEl>
                                              <p:pRg st="5" end="5"/>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5" dur="1000" fill="hold"/>
                                        <p:tgtEl>
                                          <p:spTgt spid="23555">
                                            <p:txEl>
                                              <p:pRg st="5" end="5"/>
                                            </p:txEl>
                                          </p:spTgt>
                                        </p:tgtEl>
                                        <p:attrNameLst>
                                          <p:attrName>ppt_x</p:attrName>
                                        </p:attrNameLst>
                                      </p:cBhvr>
                                      <p:tavLst>
                                        <p:tav tm="0">
                                          <p:val>
                                            <p:fltVal val="-1"/>
                                          </p:val>
                                        </p:tav>
                                        <p:tav tm="50000">
                                          <p:val>
                                            <p:fltVal val="0.95"/>
                                          </p:val>
                                        </p:tav>
                                        <p:tav tm="100000">
                                          <p:val>
                                            <p:strVal val="#ppt_x"/>
                                          </p:val>
                                        </p:tav>
                                      </p:tavLst>
                                    </p:anim>
                                    <p:anim calcmode="lin" valueType="num">
                                      <p:cBhvr>
                                        <p:cTn id="26" dur="1000" fill="hold"/>
                                        <p:tgtEl>
                                          <p:spTgt spid="23555">
                                            <p:txEl>
                                              <p:pRg st="5" end="5"/>
                                            </p:txEl>
                                          </p:spTgt>
                                        </p:tgtEl>
                                        <p:attrNameLst>
                                          <p:attrName>ppt_y</p:attrName>
                                        </p:attrNameLst>
                                      </p:cBhvr>
                                      <p:tavLst>
                                        <p:tav tm="0">
                                          <p:val>
                                            <p:strVal val="#ppt_y"/>
                                          </p:val>
                                        </p:tav>
                                        <p:tav tm="100000">
                                          <p:val>
                                            <p:strVal val="#ppt_y"/>
                                          </p:val>
                                        </p:tav>
                                      </p:tavLst>
                                    </p:anim>
                                    <p:animEffect transition="in" filter="fade">
                                      <p:cBhvr>
                                        <p:cTn id="27" dur="1000"/>
                                        <p:tgtEl>
                                          <p:spTgt spid="23555">
                                            <p:txEl>
                                              <p:pRg st="5" end="5"/>
                                            </p:txEl>
                                          </p:spTgt>
                                        </p:tgtEl>
                                      </p:cBhvr>
                                    </p:animEffect>
                                  </p:childTnLst>
                                </p:cTn>
                              </p:par>
                            </p:childTnLst>
                          </p:cTn>
                        </p:par>
                        <p:par>
                          <p:cTn id="28" fill="hold">
                            <p:stCondLst>
                              <p:cond delay="3500"/>
                            </p:stCondLst>
                            <p:childTnLst>
                              <p:par>
                                <p:cTn id="29" presetID="48" presetClass="entr" presetSubtype="0" accel="50000" fill="hold" nodeType="afterEffect">
                                  <p:stCondLst>
                                    <p:cond delay="0"/>
                                  </p:stCondLst>
                                  <p:childTnLst>
                                    <p:set>
                                      <p:cBhvr>
                                        <p:cTn id="30" dur="1" fill="hold">
                                          <p:stCondLst>
                                            <p:cond delay="0"/>
                                          </p:stCondLst>
                                        </p:cTn>
                                        <p:tgtEl>
                                          <p:spTgt spid="23555">
                                            <p:txEl>
                                              <p:pRg st="6" end="6"/>
                                            </p:txEl>
                                          </p:spTgt>
                                        </p:tgtEl>
                                        <p:attrNameLst>
                                          <p:attrName>style.visibility</p:attrName>
                                        </p:attrNameLst>
                                      </p:cBhvr>
                                      <p:to>
                                        <p:strVal val="visible"/>
                                      </p:to>
                                    </p:set>
                                    <p:anim calcmode="lin" valueType="num">
                                      <p:cBhvr>
                                        <p:cTn id="31" dur="1000" fill="hold"/>
                                        <p:tgtEl>
                                          <p:spTgt spid="23555">
                                            <p:txEl>
                                              <p:pRg st="6" end="6"/>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32" dur="1000" fill="hold"/>
                                        <p:tgtEl>
                                          <p:spTgt spid="23555">
                                            <p:txEl>
                                              <p:pRg st="6" end="6"/>
                                            </p:txEl>
                                          </p:spTgt>
                                        </p:tgtEl>
                                        <p:attrNameLst>
                                          <p:attrName>ppt_x</p:attrName>
                                        </p:attrNameLst>
                                      </p:cBhvr>
                                      <p:tavLst>
                                        <p:tav tm="0">
                                          <p:val>
                                            <p:fltVal val="-1"/>
                                          </p:val>
                                        </p:tav>
                                        <p:tav tm="50000">
                                          <p:val>
                                            <p:fltVal val="0.95"/>
                                          </p:val>
                                        </p:tav>
                                        <p:tav tm="100000">
                                          <p:val>
                                            <p:strVal val="#ppt_x"/>
                                          </p:val>
                                        </p:tav>
                                      </p:tavLst>
                                    </p:anim>
                                    <p:anim calcmode="lin" valueType="num">
                                      <p:cBhvr>
                                        <p:cTn id="33" dur="1000" fill="hold"/>
                                        <p:tgtEl>
                                          <p:spTgt spid="23555">
                                            <p:txEl>
                                              <p:pRg st="6" end="6"/>
                                            </p:txEl>
                                          </p:spTgt>
                                        </p:tgtEl>
                                        <p:attrNameLst>
                                          <p:attrName>ppt_y</p:attrName>
                                        </p:attrNameLst>
                                      </p:cBhvr>
                                      <p:tavLst>
                                        <p:tav tm="0">
                                          <p:val>
                                            <p:strVal val="#ppt_y"/>
                                          </p:val>
                                        </p:tav>
                                        <p:tav tm="100000">
                                          <p:val>
                                            <p:strVal val="#ppt_y"/>
                                          </p:val>
                                        </p:tav>
                                      </p:tavLst>
                                    </p:anim>
                                    <p:animEffect transition="in" filter="fade">
                                      <p:cBhvr>
                                        <p:cTn id="34" dur="1000"/>
                                        <p:tgtEl>
                                          <p:spTgt spid="23555">
                                            <p:txEl>
                                              <p:pRg st="6" end="6"/>
                                            </p:txEl>
                                          </p:spTgt>
                                        </p:tgtEl>
                                      </p:cBhvr>
                                    </p:animEffect>
                                  </p:childTnLst>
                                </p:cTn>
                              </p:par>
                            </p:childTnLst>
                          </p:cTn>
                        </p:par>
                        <p:par>
                          <p:cTn id="35" fill="hold">
                            <p:stCondLst>
                              <p:cond delay="4500"/>
                            </p:stCondLst>
                            <p:childTnLst>
                              <p:par>
                                <p:cTn id="36" presetID="48" presetClass="entr" presetSubtype="0" accel="50000" fill="hold" nodeType="afterEffect">
                                  <p:stCondLst>
                                    <p:cond delay="0"/>
                                  </p:stCondLst>
                                  <p:childTnLst>
                                    <p:set>
                                      <p:cBhvr>
                                        <p:cTn id="37" dur="1" fill="hold">
                                          <p:stCondLst>
                                            <p:cond delay="0"/>
                                          </p:stCondLst>
                                        </p:cTn>
                                        <p:tgtEl>
                                          <p:spTgt spid="23555">
                                            <p:txEl>
                                              <p:pRg st="7" end="7"/>
                                            </p:txEl>
                                          </p:spTgt>
                                        </p:tgtEl>
                                        <p:attrNameLst>
                                          <p:attrName>style.visibility</p:attrName>
                                        </p:attrNameLst>
                                      </p:cBhvr>
                                      <p:to>
                                        <p:strVal val="visible"/>
                                      </p:to>
                                    </p:set>
                                    <p:anim calcmode="lin" valueType="num">
                                      <p:cBhvr>
                                        <p:cTn id="38" dur="1000" fill="hold"/>
                                        <p:tgtEl>
                                          <p:spTgt spid="23555">
                                            <p:txEl>
                                              <p:pRg st="7" end="7"/>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39" dur="1000" fill="hold"/>
                                        <p:tgtEl>
                                          <p:spTgt spid="23555">
                                            <p:txEl>
                                              <p:pRg st="7" end="7"/>
                                            </p:txEl>
                                          </p:spTgt>
                                        </p:tgtEl>
                                        <p:attrNameLst>
                                          <p:attrName>ppt_x</p:attrName>
                                        </p:attrNameLst>
                                      </p:cBhvr>
                                      <p:tavLst>
                                        <p:tav tm="0">
                                          <p:val>
                                            <p:fltVal val="-1"/>
                                          </p:val>
                                        </p:tav>
                                        <p:tav tm="50000">
                                          <p:val>
                                            <p:fltVal val="0.95"/>
                                          </p:val>
                                        </p:tav>
                                        <p:tav tm="100000">
                                          <p:val>
                                            <p:strVal val="#ppt_x"/>
                                          </p:val>
                                        </p:tav>
                                      </p:tavLst>
                                    </p:anim>
                                    <p:anim calcmode="lin" valueType="num">
                                      <p:cBhvr>
                                        <p:cTn id="40" dur="1000" fill="hold"/>
                                        <p:tgtEl>
                                          <p:spTgt spid="23555">
                                            <p:txEl>
                                              <p:pRg st="7" end="7"/>
                                            </p:txEl>
                                          </p:spTgt>
                                        </p:tgtEl>
                                        <p:attrNameLst>
                                          <p:attrName>ppt_y</p:attrName>
                                        </p:attrNameLst>
                                      </p:cBhvr>
                                      <p:tavLst>
                                        <p:tav tm="0">
                                          <p:val>
                                            <p:strVal val="#ppt_y"/>
                                          </p:val>
                                        </p:tav>
                                        <p:tav tm="100000">
                                          <p:val>
                                            <p:strVal val="#ppt_y"/>
                                          </p:val>
                                        </p:tav>
                                      </p:tavLst>
                                    </p:anim>
                                    <p:animEffect transition="in" filter="fade">
                                      <p:cBhvr>
                                        <p:cTn id="41" dur="1000"/>
                                        <p:tgtEl>
                                          <p:spTgt spid="23555">
                                            <p:txEl>
                                              <p:pRg st="7" end="7"/>
                                            </p:txEl>
                                          </p:spTgt>
                                        </p:tgtEl>
                                      </p:cBhvr>
                                    </p:animEffect>
                                  </p:childTnLst>
                                </p:cTn>
                              </p:par>
                            </p:childTnLst>
                          </p:cTn>
                        </p:par>
                        <p:par>
                          <p:cTn id="42" fill="hold">
                            <p:stCondLst>
                              <p:cond delay="5500"/>
                            </p:stCondLst>
                            <p:childTnLst>
                              <p:par>
                                <p:cTn id="43" presetID="48" presetClass="entr" presetSubtype="0" accel="50000" fill="hold" nodeType="afterEffect">
                                  <p:stCondLst>
                                    <p:cond delay="0"/>
                                  </p:stCondLst>
                                  <p:childTnLst>
                                    <p:set>
                                      <p:cBhvr>
                                        <p:cTn id="44" dur="1" fill="hold">
                                          <p:stCondLst>
                                            <p:cond delay="0"/>
                                          </p:stCondLst>
                                        </p:cTn>
                                        <p:tgtEl>
                                          <p:spTgt spid="23555">
                                            <p:txEl>
                                              <p:pRg st="8" end="8"/>
                                            </p:txEl>
                                          </p:spTgt>
                                        </p:tgtEl>
                                        <p:attrNameLst>
                                          <p:attrName>style.visibility</p:attrName>
                                        </p:attrNameLst>
                                      </p:cBhvr>
                                      <p:to>
                                        <p:strVal val="visible"/>
                                      </p:to>
                                    </p:set>
                                    <p:anim calcmode="lin" valueType="num">
                                      <p:cBhvr>
                                        <p:cTn id="45" dur="1000" fill="hold"/>
                                        <p:tgtEl>
                                          <p:spTgt spid="23555">
                                            <p:txEl>
                                              <p:pRg st="8" end="8"/>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46" dur="1000" fill="hold"/>
                                        <p:tgtEl>
                                          <p:spTgt spid="23555">
                                            <p:txEl>
                                              <p:pRg st="8" end="8"/>
                                            </p:txEl>
                                          </p:spTgt>
                                        </p:tgtEl>
                                        <p:attrNameLst>
                                          <p:attrName>ppt_x</p:attrName>
                                        </p:attrNameLst>
                                      </p:cBhvr>
                                      <p:tavLst>
                                        <p:tav tm="0">
                                          <p:val>
                                            <p:fltVal val="-1"/>
                                          </p:val>
                                        </p:tav>
                                        <p:tav tm="50000">
                                          <p:val>
                                            <p:fltVal val="0.95"/>
                                          </p:val>
                                        </p:tav>
                                        <p:tav tm="100000">
                                          <p:val>
                                            <p:strVal val="#ppt_x"/>
                                          </p:val>
                                        </p:tav>
                                      </p:tavLst>
                                    </p:anim>
                                    <p:anim calcmode="lin" valueType="num">
                                      <p:cBhvr>
                                        <p:cTn id="47" dur="1000" fill="hold"/>
                                        <p:tgtEl>
                                          <p:spTgt spid="23555">
                                            <p:txEl>
                                              <p:pRg st="8" end="8"/>
                                            </p:txEl>
                                          </p:spTgt>
                                        </p:tgtEl>
                                        <p:attrNameLst>
                                          <p:attrName>ppt_y</p:attrName>
                                        </p:attrNameLst>
                                      </p:cBhvr>
                                      <p:tavLst>
                                        <p:tav tm="0">
                                          <p:val>
                                            <p:strVal val="#ppt_y"/>
                                          </p:val>
                                        </p:tav>
                                        <p:tav tm="100000">
                                          <p:val>
                                            <p:strVal val="#ppt_y"/>
                                          </p:val>
                                        </p:tav>
                                      </p:tavLst>
                                    </p:anim>
                                    <p:animEffect transition="in" filter="fade">
                                      <p:cBhvr>
                                        <p:cTn id="48" dur="1000"/>
                                        <p:tgtEl>
                                          <p:spTgt spid="23555">
                                            <p:txEl>
                                              <p:pRg st="8" end="8"/>
                                            </p:txEl>
                                          </p:spTgt>
                                        </p:tgtEl>
                                      </p:cBhvr>
                                    </p:animEffect>
                                  </p:childTnLst>
                                </p:cTn>
                              </p:par>
                            </p:childTnLst>
                          </p:cTn>
                        </p:par>
                        <p:par>
                          <p:cTn id="49" fill="hold">
                            <p:stCondLst>
                              <p:cond delay="6500"/>
                            </p:stCondLst>
                            <p:childTnLst>
                              <p:par>
                                <p:cTn id="50" presetID="48" presetClass="entr" presetSubtype="0" accel="50000" fill="hold" nodeType="afterEffect">
                                  <p:stCondLst>
                                    <p:cond delay="0"/>
                                  </p:stCondLst>
                                  <p:childTnLst>
                                    <p:set>
                                      <p:cBhvr>
                                        <p:cTn id="51" dur="1" fill="hold">
                                          <p:stCondLst>
                                            <p:cond delay="0"/>
                                          </p:stCondLst>
                                        </p:cTn>
                                        <p:tgtEl>
                                          <p:spTgt spid="23555">
                                            <p:txEl>
                                              <p:pRg st="9" end="9"/>
                                            </p:txEl>
                                          </p:spTgt>
                                        </p:tgtEl>
                                        <p:attrNameLst>
                                          <p:attrName>style.visibility</p:attrName>
                                        </p:attrNameLst>
                                      </p:cBhvr>
                                      <p:to>
                                        <p:strVal val="visible"/>
                                      </p:to>
                                    </p:set>
                                    <p:anim calcmode="lin" valueType="num">
                                      <p:cBhvr>
                                        <p:cTn id="52" dur="1000" fill="hold"/>
                                        <p:tgtEl>
                                          <p:spTgt spid="23555">
                                            <p:txEl>
                                              <p:pRg st="9" end="9"/>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53" dur="1000" fill="hold"/>
                                        <p:tgtEl>
                                          <p:spTgt spid="23555">
                                            <p:txEl>
                                              <p:pRg st="9" end="9"/>
                                            </p:txEl>
                                          </p:spTgt>
                                        </p:tgtEl>
                                        <p:attrNameLst>
                                          <p:attrName>ppt_x</p:attrName>
                                        </p:attrNameLst>
                                      </p:cBhvr>
                                      <p:tavLst>
                                        <p:tav tm="0">
                                          <p:val>
                                            <p:fltVal val="-1"/>
                                          </p:val>
                                        </p:tav>
                                        <p:tav tm="50000">
                                          <p:val>
                                            <p:fltVal val="0.95"/>
                                          </p:val>
                                        </p:tav>
                                        <p:tav tm="100000">
                                          <p:val>
                                            <p:strVal val="#ppt_x"/>
                                          </p:val>
                                        </p:tav>
                                      </p:tavLst>
                                    </p:anim>
                                    <p:anim calcmode="lin" valueType="num">
                                      <p:cBhvr>
                                        <p:cTn id="54" dur="1000" fill="hold"/>
                                        <p:tgtEl>
                                          <p:spTgt spid="23555">
                                            <p:txEl>
                                              <p:pRg st="9" end="9"/>
                                            </p:txEl>
                                          </p:spTgt>
                                        </p:tgtEl>
                                        <p:attrNameLst>
                                          <p:attrName>ppt_y</p:attrName>
                                        </p:attrNameLst>
                                      </p:cBhvr>
                                      <p:tavLst>
                                        <p:tav tm="0">
                                          <p:val>
                                            <p:strVal val="#ppt_y"/>
                                          </p:val>
                                        </p:tav>
                                        <p:tav tm="100000">
                                          <p:val>
                                            <p:strVal val="#ppt_y"/>
                                          </p:val>
                                        </p:tav>
                                      </p:tavLst>
                                    </p:anim>
                                    <p:animEffect transition="in" filter="fade">
                                      <p:cBhvr>
                                        <p:cTn id="55" dur="1000"/>
                                        <p:tgtEl>
                                          <p:spTgt spid="2355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7200" y="0"/>
            <a:ext cx="8229600" cy="1139825"/>
          </a:xfrm>
        </p:spPr>
        <p:txBody>
          <a:bodyPr/>
          <a:lstStyle/>
          <a:p>
            <a:r>
              <a:rPr kumimoji="1" lang="en-GB" dirty="0"/>
              <a:t>Dijkstra’s Algorithm Method</a:t>
            </a:r>
            <a:endParaRPr kumimoji="1" lang="en-US" dirty="0"/>
          </a:p>
        </p:txBody>
      </p:sp>
      <p:graphicFrame>
        <p:nvGraphicFramePr>
          <p:cNvPr id="5" name="Diagram 4"/>
          <p:cNvGraphicFramePr/>
          <p:nvPr/>
        </p:nvGraphicFramePr>
        <p:xfrm>
          <a:off x="457200" y="1371600"/>
          <a:ext cx="83058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kumimoji="1" lang="en-GB" dirty="0"/>
              <a:t>Dijkstra’s Algorithm Example</a:t>
            </a:r>
            <a:endParaRPr kumimoji="1" lang="en-US" dirty="0"/>
          </a:p>
        </p:txBody>
      </p:sp>
      <p:pic>
        <p:nvPicPr>
          <p:cNvPr id="68613" name="Picture 5" descr="Dijkstra                                                       002828AE  Mnementh                      BEAE7A2F:"/>
          <p:cNvPicPr>
            <a:picLocks noChangeAspect="1" noChangeArrowheads="1"/>
          </p:cNvPicPr>
          <p:nvPr/>
        </p:nvPicPr>
        <p:blipFill>
          <a:blip r:embed="rId3">
            <a:lum/>
            <a:alphaModFix/>
          </a:blip>
          <a:srcRect l="3580" t="4633" r="3580" b="18529"/>
          <a:stretch>
            <a:fillRect/>
          </a:stretch>
        </p:blipFill>
        <p:spPr bwMode="auto">
          <a:xfrm>
            <a:off x="285402" y="1371600"/>
            <a:ext cx="8325198" cy="5324234"/>
          </a:xfrm>
          <a:prstGeom prst="rect">
            <a:avLst/>
          </a:prstGeom>
          <a:noFill/>
        </p:spPr>
      </p:pic>
    </p:spTree>
  </p:cSld>
  <p:clrMapOvr>
    <a:masterClrMapping/>
  </p:clrMapOvr>
  <p:transition spd="slow">
    <p:pull dir="l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152400"/>
            <a:ext cx="8229600" cy="1139825"/>
          </a:xfrm>
        </p:spPr>
        <p:txBody>
          <a:bodyPr/>
          <a:lstStyle/>
          <a:p>
            <a:r>
              <a:rPr kumimoji="1" lang="en-GB" dirty="0"/>
              <a:t>Dijkstra’s Algorithm Example</a:t>
            </a:r>
            <a:endParaRPr kumimoji="1" lang="en-US" dirty="0"/>
          </a:p>
        </p:txBody>
      </p:sp>
      <p:graphicFrame>
        <p:nvGraphicFramePr>
          <p:cNvPr id="70132" name="Group 500"/>
          <p:cNvGraphicFramePr>
            <a:graphicFrameLocks noGrp="1"/>
          </p:cNvGraphicFramePr>
          <p:nvPr>
            <p:ph type="tbl" idx="1"/>
          </p:nvPr>
        </p:nvGraphicFramePr>
        <p:xfrm>
          <a:off x="152400" y="1371600"/>
          <a:ext cx="8839200" cy="5120136"/>
        </p:xfrm>
        <a:graphic>
          <a:graphicData uri="http://schemas.openxmlformats.org/drawingml/2006/table">
            <a:tbl>
              <a:tblPr/>
              <a:tblGrid>
                <a:gridCol w="533400"/>
                <a:gridCol w="939800"/>
                <a:gridCol w="588963"/>
                <a:gridCol w="663575"/>
                <a:gridCol w="588962"/>
                <a:gridCol w="884238"/>
                <a:gridCol w="588962"/>
                <a:gridCol w="736600"/>
                <a:gridCol w="663575"/>
                <a:gridCol w="957263"/>
                <a:gridCol w="515937"/>
                <a:gridCol w="1177925"/>
              </a:tblGrid>
              <a:tr h="7794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sz="1600" b="0" i="0" u="none" strike="noStrike" cap="none" normalizeH="0" baseline="0" dirty="0">
                          <a:ln>
                            <a:noFill/>
                          </a:ln>
                          <a:solidFill>
                            <a:schemeClr val="tx1"/>
                          </a:solidFill>
                          <a:effectLst/>
                          <a:latin typeface="Arial" pitchFamily="32" charset="0"/>
                          <a:ea typeface="Times New Roman" pitchFamily="32" charset="0"/>
                          <a:cs typeface="Times New Roman" pitchFamily="32" charset="0"/>
                        </a:rPr>
                        <a:t>Iter</a:t>
                      </a:r>
                      <a:r>
                        <a:rPr kumimoji="1" lang="en-US" sz="1600" b="0" i="0" u="none" strike="noStrike" cap="none" normalizeH="0" baseline="0" dirty="0">
                          <a:ln>
                            <a:noFill/>
                          </a:ln>
                          <a:solidFill>
                            <a:schemeClr val="tx1"/>
                          </a:solidFill>
                          <a:effectLst/>
                          <a:latin typeface="Arial" pitchFamily="32" charset="0"/>
                        </a:rPr>
                        <a:t> </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sz="1600" b="0" i="0" u="none" strike="noStrike" cap="none" normalizeH="0" baseline="0" dirty="0">
                          <a:ln>
                            <a:noFill/>
                          </a:ln>
                          <a:solidFill>
                            <a:schemeClr val="tx1"/>
                          </a:solidFill>
                          <a:effectLst/>
                          <a:latin typeface="Arial" pitchFamily="32" charset="0"/>
                        </a:rPr>
                        <a:t>T</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sz="1600" b="0" i="0" u="none" strike="noStrike" cap="none" normalizeH="0" baseline="0" dirty="0">
                          <a:ln>
                            <a:noFill/>
                          </a:ln>
                          <a:solidFill>
                            <a:schemeClr val="tx1"/>
                          </a:solidFill>
                          <a:effectLst/>
                          <a:latin typeface="Arial" pitchFamily="32" charset="0"/>
                        </a:rPr>
                        <a:t>L(2)</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sz="1600" b="0" i="0" u="none" strike="noStrike" cap="none" normalizeH="0" baseline="0" dirty="0">
                          <a:ln>
                            <a:noFill/>
                          </a:ln>
                          <a:solidFill>
                            <a:schemeClr val="tx1"/>
                          </a:solidFill>
                          <a:effectLst/>
                          <a:latin typeface="Arial" pitchFamily="32" charset="0"/>
                        </a:rPr>
                        <a:t>Path</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sz="1600" b="0" i="0" u="none" strike="noStrike" cap="none" normalizeH="0" baseline="0" dirty="0">
                          <a:ln>
                            <a:noFill/>
                          </a:ln>
                          <a:solidFill>
                            <a:schemeClr val="tx1"/>
                          </a:solidFill>
                          <a:effectLst/>
                          <a:latin typeface="Arial" pitchFamily="32" charset="0"/>
                        </a:rPr>
                        <a:t>L(3)</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sz="1600" b="0" i="0" u="none" strike="noStrike" cap="none" normalizeH="0" baseline="0" dirty="0">
                          <a:ln>
                            <a:noFill/>
                          </a:ln>
                          <a:solidFill>
                            <a:schemeClr val="tx1"/>
                          </a:solidFill>
                          <a:effectLst/>
                          <a:latin typeface="Arial" pitchFamily="32" charset="0"/>
                        </a:rPr>
                        <a:t>Path</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sz="1600" b="0" i="0" u="none" strike="noStrike" cap="none" normalizeH="0" baseline="0" dirty="0">
                          <a:ln>
                            <a:noFill/>
                          </a:ln>
                          <a:solidFill>
                            <a:schemeClr val="tx1"/>
                          </a:solidFill>
                          <a:effectLst/>
                          <a:latin typeface="Arial" pitchFamily="32" charset="0"/>
                        </a:rPr>
                        <a:t>L(4)</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sz="1600" b="0" i="0" u="none" strike="noStrike" cap="none" normalizeH="0" baseline="0" dirty="0">
                          <a:ln>
                            <a:noFill/>
                          </a:ln>
                          <a:solidFill>
                            <a:schemeClr val="tx1"/>
                          </a:solidFill>
                          <a:effectLst/>
                          <a:latin typeface="Arial" pitchFamily="32" charset="0"/>
                        </a:rPr>
                        <a:t>Path</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sz="1600" b="0" i="0" u="none" strike="noStrike" cap="none" normalizeH="0" baseline="0" dirty="0">
                          <a:ln>
                            <a:noFill/>
                          </a:ln>
                          <a:solidFill>
                            <a:schemeClr val="tx1"/>
                          </a:solidFill>
                          <a:effectLst/>
                          <a:latin typeface="Arial" pitchFamily="32" charset="0"/>
                        </a:rPr>
                        <a:t>L(5)</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sz="1600" b="0" i="0" u="none" strike="noStrike" cap="none" normalizeH="0" baseline="0" dirty="0">
                          <a:ln>
                            <a:noFill/>
                          </a:ln>
                          <a:solidFill>
                            <a:schemeClr val="tx1"/>
                          </a:solidFill>
                          <a:effectLst/>
                          <a:latin typeface="Arial" pitchFamily="32" charset="0"/>
                        </a:rPr>
                        <a:t>Path</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sz="1600" b="0" i="0" u="none" strike="noStrike" cap="none" normalizeH="0" baseline="0" dirty="0">
                          <a:ln>
                            <a:noFill/>
                          </a:ln>
                          <a:solidFill>
                            <a:schemeClr val="tx1"/>
                          </a:solidFill>
                          <a:effectLst/>
                          <a:latin typeface="Arial" pitchFamily="32" charset="0"/>
                        </a:rPr>
                        <a:t>L(6)</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sz="1600" b="0" i="0" u="none" strike="noStrike" cap="none" normalizeH="0" baseline="0" dirty="0">
                          <a:ln>
                            <a:noFill/>
                          </a:ln>
                          <a:solidFill>
                            <a:schemeClr val="tx1"/>
                          </a:solidFill>
                          <a:effectLst/>
                          <a:latin typeface="Arial" pitchFamily="32" charset="0"/>
                        </a:rPr>
                        <a:t>Path</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75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sz="1600" b="0" i="0" u="none" strike="noStrike" cap="none" normalizeH="0" baseline="0" dirty="0">
                          <a:ln>
                            <a:noFill/>
                          </a:ln>
                          <a:solidFill>
                            <a:schemeClr val="tx1"/>
                          </a:solidFill>
                          <a:effectLst/>
                          <a:latin typeface="Arial" pitchFamily="32" charset="0"/>
                        </a:rPr>
                        <a:t>1</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sz="1600" b="0" i="0" u="none" strike="noStrike" cap="none" normalizeH="0" baseline="0" dirty="0">
                          <a:ln>
                            <a:noFill/>
                          </a:ln>
                          <a:solidFill>
                            <a:schemeClr val="tx1"/>
                          </a:solidFill>
                          <a:effectLst/>
                          <a:latin typeface="Arial" pitchFamily="32" charset="0"/>
                        </a:rPr>
                        <a:t>{1}</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sz="1600" b="0" i="0" u="none" strike="noStrike" cap="none" normalizeH="0" baseline="0" dirty="0">
                          <a:ln>
                            <a:noFill/>
                          </a:ln>
                          <a:solidFill>
                            <a:schemeClr val="tx1"/>
                          </a:solidFill>
                          <a:effectLst/>
                          <a:latin typeface="Arial" pitchFamily="32" charset="0"/>
                        </a:rPr>
                        <a:t>2</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sz="1600" b="0" i="0" u="none" strike="noStrike" cap="none" normalizeH="0" baseline="0" dirty="0">
                          <a:ln>
                            <a:noFill/>
                          </a:ln>
                          <a:solidFill>
                            <a:schemeClr val="tx1"/>
                          </a:solidFill>
                          <a:effectLst/>
                          <a:latin typeface="Arial" pitchFamily="32" charset="0"/>
                          <a:ea typeface="Times New Roman" pitchFamily="32" charset="0"/>
                          <a:cs typeface="Times New Roman" pitchFamily="32" charset="0"/>
                        </a:rPr>
                        <a:t>1–2</a:t>
                      </a:r>
                    </a:p>
                    <a:p>
                      <a:pPr marL="0" marR="0" lvl="0" indent="0" algn="ctr" defTabSz="914400" rtl="0" eaLnBrk="0" fontAlgn="base" latinLnBrk="0" hangingPunct="0">
                        <a:lnSpc>
                          <a:spcPct val="100000"/>
                        </a:lnSpc>
                        <a:spcBef>
                          <a:spcPct val="0"/>
                        </a:spcBef>
                        <a:spcAft>
                          <a:spcPct val="0"/>
                        </a:spcAft>
                        <a:buClrTx/>
                        <a:buSzTx/>
                        <a:buFontTx/>
                        <a:buNone/>
                        <a:tabLst/>
                      </a:pP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sz="1600" b="0" i="0" u="none" strike="noStrike" cap="none" normalizeH="0" baseline="0" dirty="0">
                          <a:ln>
                            <a:noFill/>
                          </a:ln>
                          <a:solidFill>
                            <a:schemeClr val="tx1"/>
                          </a:solidFill>
                          <a:effectLst/>
                          <a:latin typeface="Arial" pitchFamily="32" charset="0"/>
                        </a:rPr>
                        <a:t>5</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sz="1600" b="0" i="0" u="none" strike="noStrike" cap="none" normalizeH="0" baseline="0" dirty="0">
                          <a:ln>
                            <a:noFill/>
                          </a:ln>
                          <a:solidFill>
                            <a:schemeClr val="tx1"/>
                          </a:solidFill>
                          <a:effectLst/>
                          <a:latin typeface="Arial" pitchFamily="32" charset="0"/>
                          <a:ea typeface="Times New Roman" pitchFamily="32" charset="0"/>
                          <a:cs typeface="Times New Roman" pitchFamily="32" charset="0"/>
                        </a:rPr>
                        <a:t>1-3</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sz="1600" b="0" i="0" u="none" strike="noStrike" cap="none" normalizeH="0" baseline="0" dirty="0">
                          <a:ln>
                            <a:noFill/>
                          </a:ln>
                          <a:solidFill>
                            <a:schemeClr val="tx1"/>
                          </a:solidFill>
                          <a:effectLst/>
                          <a:latin typeface="Arial" pitchFamily="32" charset="0"/>
                        </a:rPr>
                        <a:t>1</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sz="1600" b="0" i="0" u="none" strike="noStrike" cap="none" normalizeH="0" baseline="0" dirty="0">
                          <a:ln>
                            <a:noFill/>
                          </a:ln>
                          <a:solidFill>
                            <a:schemeClr val="tx1"/>
                          </a:solidFill>
                          <a:effectLst/>
                          <a:latin typeface="Arial" pitchFamily="32" charset="0"/>
                          <a:ea typeface="Times New Roman" pitchFamily="32" charset="0"/>
                          <a:cs typeface="Times New Roman" pitchFamily="32" charset="0"/>
                        </a:rPr>
                        <a:t>1–4</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sz="1600" b="0" i="0" u="none" strike="noStrike" cap="none" normalizeH="0" baseline="0" dirty="0">
                          <a:ln>
                            <a:noFill/>
                          </a:ln>
                          <a:solidFill>
                            <a:schemeClr val="tx1"/>
                          </a:solidFill>
                          <a:effectLst/>
                          <a:latin typeface="Arial" pitchFamily="32" charset="0"/>
                          <a:ea typeface="Times New Roman" pitchFamily="32" charset="0"/>
                          <a:cs typeface="Times New Roman" pitchFamily="32" charset="0"/>
                          <a:sym typeface="Symbol" pitchFamily="32" charset="2"/>
                        </a:rPr>
                        <a:t></a:t>
                      </a:r>
                      <a:r>
                        <a:rPr kumimoji="1" lang="en-US" sz="1600" b="0" i="0" u="none" strike="noStrike" cap="none" normalizeH="0" baseline="0" dirty="0">
                          <a:ln>
                            <a:noFill/>
                          </a:ln>
                          <a:solidFill>
                            <a:schemeClr val="tx1"/>
                          </a:solidFill>
                          <a:effectLst/>
                          <a:latin typeface="Arial" pitchFamily="32" charset="0"/>
                        </a:rPr>
                        <a:t> </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sz="1600" b="0" i="0" u="none" strike="noStrike" cap="none" normalizeH="0" baseline="0" dirty="0">
                          <a:ln>
                            <a:noFill/>
                          </a:ln>
                          <a:solidFill>
                            <a:schemeClr val="tx1"/>
                          </a:solidFill>
                          <a:effectLst/>
                          <a:latin typeface="Arial" pitchFamily="32" charset="0"/>
                        </a:rPr>
                        <a:t>-</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sz="1600" b="0" i="0" u="none" strike="noStrike" cap="none" normalizeH="0" baseline="0" dirty="0">
                          <a:ln>
                            <a:noFill/>
                          </a:ln>
                          <a:solidFill>
                            <a:schemeClr val="tx1"/>
                          </a:solidFill>
                          <a:effectLst/>
                          <a:latin typeface="Arial" pitchFamily="32" charset="0"/>
                          <a:ea typeface="Times New Roman" pitchFamily="32" charset="0"/>
                          <a:cs typeface="Times New Roman" pitchFamily="32" charset="0"/>
                          <a:sym typeface="Symbol" pitchFamily="32" charset="2"/>
                        </a:rPr>
                        <a:t></a:t>
                      </a:r>
                      <a:endParaRPr kumimoji="1" lang="en-US" sz="1600" b="0" i="0" u="none" strike="noStrike" cap="none" normalizeH="0" baseline="0" dirty="0">
                        <a:ln>
                          <a:noFill/>
                        </a:ln>
                        <a:solidFill>
                          <a:schemeClr val="tx1"/>
                        </a:solidFill>
                        <a:effectLst/>
                        <a:latin typeface="Arial" pitchFamily="32" charset="0"/>
                        <a:ea typeface="Times New Roman" pitchFamily="32" charset="0"/>
                        <a:cs typeface="Times New Roman" pitchFamily="32"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sz="1600" b="0" i="0" u="none" strike="noStrike" cap="none" normalizeH="0" baseline="0" dirty="0">
                          <a:ln>
                            <a:noFill/>
                          </a:ln>
                          <a:solidFill>
                            <a:schemeClr val="tx1"/>
                          </a:solidFill>
                          <a:effectLst/>
                          <a:latin typeface="Arial" pitchFamily="32" charset="0"/>
                        </a:rPr>
                        <a:t>-</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54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sz="1600" b="0" i="0" u="none" strike="noStrike" cap="none" normalizeH="0" baseline="0" dirty="0">
                          <a:ln>
                            <a:noFill/>
                          </a:ln>
                          <a:solidFill>
                            <a:schemeClr val="tx1"/>
                          </a:solidFill>
                          <a:effectLst/>
                          <a:latin typeface="Arial" pitchFamily="32" charset="0"/>
                        </a:rPr>
                        <a:t>2</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sz="1600" b="0" i="0" u="none" strike="noStrike" cap="none" normalizeH="0" baseline="0" dirty="0">
                          <a:ln>
                            <a:noFill/>
                          </a:ln>
                          <a:solidFill>
                            <a:schemeClr val="tx1"/>
                          </a:solidFill>
                          <a:effectLst/>
                          <a:latin typeface="Arial" pitchFamily="32" charset="0"/>
                        </a:rPr>
                        <a:t>{1,4}</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sz="1600" b="0" i="0" u="none" strike="noStrike" cap="none" normalizeH="0" baseline="0" dirty="0">
                          <a:ln>
                            <a:noFill/>
                          </a:ln>
                          <a:solidFill>
                            <a:schemeClr val="tx1"/>
                          </a:solidFill>
                          <a:effectLst/>
                          <a:latin typeface="Arial" pitchFamily="32" charset="0"/>
                        </a:rPr>
                        <a:t>2</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sz="1600" b="0" i="0" u="none" strike="noStrike" cap="none" normalizeH="0" baseline="0" dirty="0">
                          <a:ln>
                            <a:noFill/>
                          </a:ln>
                          <a:solidFill>
                            <a:schemeClr val="tx1"/>
                          </a:solidFill>
                          <a:effectLst/>
                          <a:latin typeface="Arial" pitchFamily="32" charset="0"/>
                          <a:ea typeface="Times New Roman" pitchFamily="32" charset="0"/>
                          <a:cs typeface="Times New Roman" pitchFamily="32" charset="0"/>
                        </a:rPr>
                        <a:t>1–2</a:t>
                      </a:r>
                    </a:p>
                    <a:p>
                      <a:pPr marL="0" marR="0" lvl="0" indent="0" algn="ctr" defTabSz="914400" rtl="0" eaLnBrk="0" fontAlgn="base" latinLnBrk="0" hangingPunct="0">
                        <a:lnSpc>
                          <a:spcPct val="100000"/>
                        </a:lnSpc>
                        <a:spcBef>
                          <a:spcPct val="0"/>
                        </a:spcBef>
                        <a:spcAft>
                          <a:spcPct val="0"/>
                        </a:spcAft>
                        <a:buClrTx/>
                        <a:buSzTx/>
                        <a:buFontTx/>
                        <a:buNone/>
                        <a:tabLst/>
                      </a:pP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sz="1600" b="0" i="0" u="none" strike="noStrike" cap="none" normalizeH="0" baseline="0" dirty="0">
                          <a:ln>
                            <a:noFill/>
                          </a:ln>
                          <a:solidFill>
                            <a:schemeClr val="tx1"/>
                          </a:solidFill>
                          <a:effectLst/>
                          <a:latin typeface="Arial" pitchFamily="32" charset="0"/>
                        </a:rPr>
                        <a:t>4</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sz="1600" b="0" i="0" u="none" strike="noStrike" cap="none" normalizeH="0" baseline="0" dirty="0">
                          <a:ln>
                            <a:noFill/>
                          </a:ln>
                          <a:solidFill>
                            <a:schemeClr val="tx1"/>
                          </a:solidFill>
                          <a:effectLst/>
                          <a:latin typeface="Arial" pitchFamily="32" charset="0"/>
                          <a:ea typeface="Times New Roman" pitchFamily="32" charset="0"/>
                          <a:cs typeface="Times New Roman" pitchFamily="32" charset="0"/>
                        </a:rPr>
                        <a:t>1-4-3</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sz="1600" b="0" i="0" u="none" strike="noStrike" cap="none" normalizeH="0" baseline="0" dirty="0">
                          <a:ln>
                            <a:noFill/>
                          </a:ln>
                          <a:solidFill>
                            <a:schemeClr val="tx1"/>
                          </a:solidFill>
                          <a:effectLst/>
                          <a:latin typeface="Arial" pitchFamily="32" charset="0"/>
                        </a:rPr>
                        <a:t>1</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sz="1600" b="0" i="0" u="none" strike="noStrike" cap="none" normalizeH="0" baseline="0" dirty="0">
                          <a:ln>
                            <a:noFill/>
                          </a:ln>
                          <a:solidFill>
                            <a:schemeClr val="tx1"/>
                          </a:solidFill>
                          <a:effectLst/>
                          <a:latin typeface="Arial" pitchFamily="32" charset="0"/>
                          <a:ea typeface="Times New Roman" pitchFamily="32" charset="0"/>
                          <a:cs typeface="Times New Roman" pitchFamily="32" charset="0"/>
                        </a:rPr>
                        <a:t>1–4</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sz="1600" b="0" i="0" u="none" strike="noStrike" cap="none" normalizeH="0" baseline="0" dirty="0">
                          <a:ln>
                            <a:noFill/>
                          </a:ln>
                          <a:solidFill>
                            <a:schemeClr val="tx1"/>
                          </a:solidFill>
                          <a:effectLst/>
                          <a:latin typeface="Arial" pitchFamily="32" charset="0"/>
                        </a:rPr>
                        <a:t>2</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sz="1600" b="0" i="0" u="none" strike="noStrike" cap="none" normalizeH="0" baseline="0" dirty="0">
                          <a:ln>
                            <a:noFill/>
                          </a:ln>
                          <a:solidFill>
                            <a:schemeClr val="tx1"/>
                          </a:solidFill>
                          <a:effectLst/>
                          <a:latin typeface="Arial" pitchFamily="32" charset="0"/>
                          <a:ea typeface="Times New Roman" pitchFamily="32" charset="0"/>
                          <a:cs typeface="Times New Roman" pitchFamily="32" charset="0"/>
                        </a:rPr>
                        <a:t>1-4–5</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sz="1600" b="0" i="0" u="none" strike="noStrike" cap="none" normalizeH="0" baseline="0" dirty="0">
                          <a:ln>
                            <a:noFill/>
                          </a:ln>
                          <a:solidFill>
                            <a:schemeClr val="tx1"/>
                          </a:solidFill>
                          <a:effectLst/>
                          <a:latin typeface="Arial" pitchFamily="32" charset="0"/>
                          <a:ea typeface="Times New Roman" pitchFamily="32" charset="0"/>
                          <a:cs typeface="Times New Roman" pitchFamily="32" charset="0"/>
                          <a:sym typeface="Symbol" pitchFamily="32" charset="2"/>
                        </a:rPr>
                        <a:t></a:t>
                      </a:r>
                      <a:endParaRPr kumimoji="1" lang="en-US" sz="1600" b="0" i="0" u="none" strike="noStrike" cap="none" normalizeH="0" baseline="0" dirty="0">
                        <a:ln>
                          <a:noFill/>
                        </a:ln>
                        <a:solidFill>
                          <a:schemeClr val="tx1"/>
                        </a:solidFill>
                        <a:effectLst/>
                        <a:latin typeface="Arial" pitchFamily="32" charset="0"/>
                        <a:ea typeface="Times New Roman" pitchFamily="32" charset="0"/>
                        <a:cs typeface="Times New Roman" pitchFamily="32"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sz="1600" b="0" i="0" u="none" strike="noStrike" cap="none" normalizeH="0" baseline="0" dirty="0">
                          <a:ln>
                            <a:noFill/>
                          </a:ln>
                          <a:solidFill>
                            <a:schemeClr val="tx1"/>
                          </a:solidFill>
                          <a:effectLst/>
                          <a:latin typeface="Arial" pitchFamily="32" charset="0"/>
                        </a:rPr>
                        <a:t>-</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23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sz="1600" b="0" i="0" u="none" strike="noStrike" cap="none" normalizeH="0" baseline="0" dirty="0">
                          <a:ln>
                            <a:noFill/>
                          </a:ln>
                          <a:solidFill>
                            <a:schemeClr val="tx1"/>
                          </a:solidFill>
                          <a:effectLst/>
                          <a:latin typeface="Arial" pitchFamily="32" charset="0"/>
                        </a:rPr>
                        <a:t>3</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sz="1600" b="0" i="0" u="none" strike="noStrike" cap="none" normalizeH="0" baseline="0" dirty="0">
                          <a:ln>
                            <a:noFill/>
                          </a:ln>
                          <a:solidFill>
                            <a:schemeClr val="tx1"/>
                          </a:solidFill>
                          <a:effectLst/>
                          <a:latin typeface="Arial" pitchFamily="32" charset="0"/>
                          <a:ea typeface="Times New Roman" pitchFamily="32" charset="0"/>
                          <a:cs typeface="Times New Roman" pitchFamily="32" charset="0"/>
                        </a:rPr>
                        <a:t>{1, 2, 4}</a:t>
                      </a:r>
                    </a:p>
                    <a:p>
                      <a:pPr marL="0" marR="0" lvl="0" indent="0" algn="ctr" defTabSz="914400" rtl="0" eaLnBrk="0" fontAlgn="base" latinLnBrk="0" hangingPunct="0">
                        <a:lnSpc>
                          <a:spcPct val="100000"/>
                        </a:lnSpc>
                        <a:spcBef>
                          <a:spcPct val="0"/>
                        </a:spcBef>
                        <a:spcAft>
                          <a:spcPct val="0"/>
                        </a:spcAft>
                        <a:buClrTx/>
                        <a:buSzTx/>
                        <a:buFontTx/>
                        <a:buNone/>
                        <a:tabLst/>
                      </a:pP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sz="1600" b="0" i="0" u="none" strike="noStrike" cap="none" normalizeH="0" baseline="0" dirty="0">
                          <a:ln>
                            <a:noFill/>
                          </a:ln>
                          <a:solidFill>
                            <a:schemeClr val="tx1"/>
                          </a:solidFill>
                          <a:effectLst/>
                          <a:latin typeface="Arial" pitchFamily="32" charset="0"/>
                        </a:rPr>
                        <a:t>2</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sz="1600" b="0" i="0" u="none" strike="noStrike" cap="none" normalizeH="0" baseline="0" dirty="0">
                          <a:ln>
                            <a:noFill/>
                          </a:ln>
                          <a:solidFill>
                            <a:schemeClr val="tx1"/>
                          </a:solidFill>
                          <a:effectLst/>
                          <a:latin typeface="Arial" pitchFamily="32" charset="0"/>
                          <a:ea typeface="Times New Roman" pitchFamily="32" charset="0"/>
                          <a:cs typeface="Times New Roman" pitchFamily="32" charset="0"/>
                        </a:rPr>
                        <a:t>1–2</a:t>
                      </a:r>
                    </a:p>
                    <a:p>
                      <a:pPr marL="0" marR="0" lvl="0" indent="0" algn="ctr" defTabSz="914400" rtl="0" eaLnBrk="0" fontAlgn="base" latinLnBrk="0" hangingPunct="0">
                        <a:lnSpc>
                          <a:spcPct val="100000"/>
                        </a:lnSpc>
                        <a:spcBef>
                          <a:spcPct val="0"/>
                        </a:spcBef>
                        <a:spcAft>
                          <a:spcPct val="0"/>
                        </a:spcAft>
                        <a:buClrTx/>
                        <a:buSzTx/>
                        <a:buFontTx/>
                        <a:buNone/>
                        <a:tabLst/>
                      </a:pP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sz="1600" b="0" i="0" u="none" strike="noStrike" cap="none" normalizeH="0" baseline="0" dirty="0">
                          <a:ln>
                            <a:noFill/>
                          </a:ln>
                          <a:solidFill>
                            <a:schemeClr val="tx1"/>
                          </a:solidFill>
                          <a:effectLst/>
                          <a:latin typeface="Arial" pitchFamily="32" charset="0"/>
                        </a:rPr>
                        <a:t>4</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sz="1600" b="0" i="0" u="none" strike="noStrike" cap="none" normalizeH="0" baseline="0" dirty="0">
                          <a:ln>
                            <a:noFill/>
                          </a:ln>
                          <a:solidFill>
                            <a:schemeClr val="tx1"/>
                          </a:solidFill>
                          <a:effectLst/>
                          <a:latin typeface="Arial" pitchFamily="32" charset="0"/>
                          <a:ea typeface="Times New Roman" pitchFamily="32" charset="0"/>
                          <a:cs typeface="Times New Roman" pitchFamily="32" charset="0"/>
                        </a:rPr>
                        <a:t>1-4-3</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sz="1600" b="0" i="0" u="none" strike="noStrike" cap="none" normalizeH="0" baseline="0" dirty="0">
                          <a:ln>
                            <a:noFill/>
                          </a:ln>
                          <a:solidFill>
                            <a:schemeClr val="tx1"/>
                          </a:solidFill>
                          <a:effectLst/>
                          <a:latin typeface="Arial" pitchFamily="32" charset="0"/>
                        </a:rPr>
                        <a:t>1</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sz="1600" b="0" i="0" u="none" strike="noStrike" cap="none" normalizeH="0" baseline="0" dirty="0">
                          <a:ln>
                            <a:noFill/>
                          </a:ln>
                          <a:solidFill>
                            <a:schemeClr val="tx1"/>
                          </a:solidFill>
                          <a:effectLst/>
                          <a:latin typeface="Arial" pitchFamily="32" charset="0"/>
                          <a:ea typeface="Times New Roman" pitchFamily="32" charset="0"/>
                          <a:cs typeface="Times New Roman" pitchFamily="32" charset="0"/>
                        </a:rPr>
                        <a:t>1–4</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sz="1600" b="0" i="0" u="none" strike="noStrike" cap="none" normalizeH="0" baseline="0" dirty="0">
                          <a:ln>
                            <a:noFill/>
                          </a:ln>
                          <a:solidFill>
                            <a:schemeClr val="tx1"/>
                          </a:solidFill>
                          <a:effectLst/>
                          <a:latin typeface="Arial" pitchFamily="32" charset="0"/>
                        </a:rPr>
                        <a:t>2</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sz="1600" b="0" i="0" u="none" strike="noStrike" cap="none" normalizeH="0" baseline="0" dirty="0">
                          <a:ln>
                            <a:noFill/>
                          </a:ln>
                          <a:solidFill>
                            <a:schemeClr val="tx1"/>
                          </a:solidFill>
                          <a:effectLst/>
                          <a:latin typeface="Arial" pitchFamily="32" charset="0"/>
                          <a:ea typeface="Times New Roman" pitchFamily="32" charset="0"/>
                          <a:cs typeface="Times New Roman" pitchFamily="32" charset="0"/>
                        </a:rPr>
                        <a:t>1-4–5</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sz="1600" b="0" i="0" u="none" strike="noStrike" cap="none" normalizeH="0" baseline="0" dirty="0">
                          <a:ln>
                            <a:noFill/>
                          </a:ln>
                          <a:solidFill>
                            <a:schemeClr val="tx1"/>
                          </a:solidFill>
                          <a:effectLst/>
                          <a:latin typeface="Arial" pitchFamily="32" charset="0"/>
                          <a:ea typeface="Times New Roman" pitchFamily="32" charset="0"/>
                          <a:cs typeface="Times New Roman" pitchFamily="32" charset="0"/>
                          <a:sym typeface="Symbol" pitchFamily="32" charset="2"/>
                        </a:rPr>
                        <a:t></a:t>
                      </a:r>
                      <a:endParaRPr kumimoji="1" lang="en-US" sz="1600" b="0" i="0" u="none" strike="noStrike" cap="none" normalizeH="0" baseline="0" dirty="0">
                        <a:ln>
                          <a:noFill/>
                        </a:ln>
                        <a:solidFill>
                          <a:schemeClr val="tx1"/>
                        </a:solidFill>
                        <a:effectLst/>
                        <a:latin typeface="Arial" pitchFamily="32" charset="0"/>
                        <a:ea typeface="Times New Roman" pitchFamily="32" charset="0"/>
                        <a:cs typeface="Times New Roman" pitchFamily="32"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sz="1600" b="0" i="0" u="none" strike="noStrike" cap="none" normalizeH="0" baseline="0" dirty="0">
                          <a:ln>
                            <a:noFill/>
                          </a:ln>
                          <a:solidFill>
                            <a:schemeClr val="tx1"/>
                          </a:solidFill>
                          <a:effectLst/>
                          <a:latin typeface="Arial" pitchFamily="32" charset="0"/>
                        </a:rPr>
                        <a:t>-</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83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sz="1600" b="0" i="0" u="none" strike="noStrike" cap="none" normalizeH="0" baseline="0" dirty="0">
                          <a:ln>
                            <a:noFill/>
                          </a:ln>
                          <a:solidFill>
                            <a:schemeClr val="tx1"/>
                          </a:solidFill>
                          <a:effectLst/>
                          <a:latin typeface="Arial" pitchFamily="32" charset="0"/>
                        </a:rPr>
                        <a:t>4</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sz="1600" b="0" i="0" u="none" strike="noStrike" cap="none" normalizeH="0" baseline="0" dirty="0">
                          <a:ln>
                            <a:noFill/>
                          </a:ln>
                          <a:solidFill>
                            <a:schemeClr val="tx1"/>
                          </a:solidFill>
                          <a:effectLst/>
                          <a:latin typeface="Arial" pitchFamily="32" charset="0"/>
                          <a:ea typeface="Times New Roman" pitchFamily="32" charset="0"/>
                          <a:cs typeface="Times New Roman" pitchFamily="32" charset="0"/>
                        </a:rPr>
                        <a:t>{1, 2, 4, 5}</a:t>
                      </a:r>
                    </a:p>
                    <a:p>
                      <a:pPr marL="0" marR="0" lvl="0" indent="0" algn="ctr" defTabSz="914400" rtl="0" eaLnBrk="0" fontAlgn="base" latinLnBrk="0" hangingPunct="0">
                        <a:lnSpc>
                          <a:spcPct val="100000"/>
                        </a:lnSpc>
                        <a:spcBef>
                          <a:spcPct val="0"/>
                        </a:spcBef>
                        <a:spcAft>
                          <a:spcPct val="0"/>
                        </a:spcAft>
                        <a:buClrTx/>
                        <a:buSzTx/>
                        <a:buFontTx/>
                        <a:buNone/>
                        <a:tabLst/>
                      </a:pP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sz="1600" b="0" i="0" u="none" strike="noStrike" cap="none" normalizeH="0" baseline="0" dirty="0">
                          <a:ln>
                            <a:noFill/>
                          </a:ln>
                          <a:solidFill>
                            <a:schemeClr val="tx1"/>
                          </a:solidFill>
                          <a:effectLst/>
                          <a:latin typeface="Arial" pitchFamily="32" charset="0"/>
                        </a:rPr>
                        <a:t>2</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sz="1600" b="0" i="0" u="none" strike="noStrike" cap="none" normalizeH="0" baseline="0" dirty="0">
                          <a:ln>
                            <a:noFill/>
                          </a:ln>
                          <a:solidFill>
                            <a:schemeClr val="tx1"/>
                          </a:solidFill>
                          <a:effectLst/>
                          <a:latin typeface="Arial" pitchFamily="32" charset="0"/>
                          <a:ea typeface="Times New Roman" pitchFamily="32" charset="0"/>
                          <a:cs typeface="Times New Roman" pitchFamily="32" charset="0"/>
                        </a:rPr>
                        <a:t>1–2</a:t>
                      </a:r>
                    </a:p>
                    <a:p>
                      <a:pPr marL="0" marR="0" lvl="0" indent="0" algn="ctr" defTabSz="914400" rtl="0" eaLnBrk="0" fontAlgn="base" latinLnBrk="0" hangingPunct="0">
                        <a:lnSpc>
                          <a:spcPct val="100000"/>
                        </a:lnSpc>
                        <a:spcBef>
                          <a:spcPct val="0"/>
                        </a:spcBef>
                        <a:spcAft>
                          <a:spcPct val="0"/>
                        </a:spcAft>
                        <a:buClrTx/>
                        <a:buSzTx/>
                        <a:buFontTx/>
                        <a:buNone/>
                        <a:tabLst/>
                      </a:pP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sz="1600" b="0" i="0" u="none" strike="noStrike" cap="none" normalizeH="0" baseline="0" dirty="0">
                          <a:ln>
                            <a:noFill/>
                          </a:ln>
                          <a:solidFill>
                            <a:schemeClr val="tx1"/>
                          </a:solidFill>
                          <a:effectLst/>
                          <a:latin typeface="Arial" pitchFamily="32" charset="0"/>
                        </a:rPr>
                        <a:t>3</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sz="1600" b="0" i="0" u="none" strike="noStrike" cap="none" normalizeH="0" baseline="0" dirty="0">
                          <a:ln>
                            <a:noFill/>
                          </a:ln>
                          <a:solidFill>
                            <a:schemeClr val="tx1"/>
                          </a:solidFill>
                          <a:effectLst/>
                          <a:latin typeface="Arial" pitchFamily="32" charset="0"/>
                          <a:ea typeface="Times New Roman" pitchFamily="32" charset="0"/>
                          <a:cs typeface="Times New Roman" pitchFamily="32" charset="0"/>
                        </a:rPr>
                        <a:t>1-4-5–3</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sz="1600" b="0" i="0" u="none" strike="noStrike" cap="none" normalizeH="0" baseline="0" dirty="0">
                          <a:ln>
                            <a:noFill/>
                          </a:ln>
                          <a:solidFill>
                            <a:schemeClr val="tx1"/>
                          </a:solidFill>
                          <a:effectLst/>
                          <a:latin typeface="Arial" pitchFamily="32" charset="0"/>
                        </a:rPr>
                        <a:t>1</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sz="1600" b="0" i="0" u="none" strike="noStrike" cap="none" normalizeH="0" baseline="0" dirty="0">
                          <a:ln>
                            <a:noFill/>
                          </a:ln>
                          <a:solidFill>
                            <a:schemeClr val="tx1"/>
                          </a:solidFill>
                          <a:effectLst/>
                          <a:latin typeface="Arial" pitchFamily="32" charset="0"/>
                          <a:ea typeface="Times New Roman" pitchFamily="32" charset="0"/>
                          <a:cs typeface="Times New Roman" pitchFamily="32" charset="0"/>
                        </a:rPr>
                        <a:t>1–4</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sz="1600" b="0" i="0" u="none" strike="noStrike" cap="none" normalizeH="0" baseline="0" dirty="0">
                          <a:ln>
                            <a:noFill/>
                          </a:ln>
                          <a:solidFill>
                            <a:schemeClr val="tx1"/>
                          </a:solidFill>
                          <a:effectLst/>
                          <a:latin typeface="Arial" pitchFamily="32" charset="0"/>
                        </a:rPr>
                        <a:t>2</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sz="1600" b="0" i="0" u="none" strike="noStrike" cap="none" normalizeH="0" baseline="0" dirty="0">
                          <a:ln>
                            <a:noFill/>
                          </a:ln>
                          <a:solidFill>
                            <a:schemeClr val="tx1"/>
                          </a:solidFill>
                          <a:effectLst/>
                          <a:latin typeface="Arial" pitchFamily="32" charset="0"/>
                          <a:ea typeface="Times New Roman" pitchFamily="32" charset="0"/>
                          <a:cs typeface="Times New Roman" pitchFamily="32" charset="0"/>
                        </a:rPr>
                        <a:t>1-4–5</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sz="1600" b="0" i="0" u="none" strike="noStrike" cap="none" normalizeH="0" baseline="0" dirty="0">
                          <a:ln>
                            <a:noFill/>
                          </a:ln>
                          <a:solidFill>
                            <a:schemeClr val="tx1"/>
                          </a:solidFill>
                          <a:effectLst/>
                          <a:latin typeface="Arial" pitchFamily="32" charset="0"/>
                        </a:rPr>
                        <a:t>4</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sz="1600" b="0" i="0" u="none" strike="noStrike" cap="none" normalizeH="0" baseline="0" dirty="0">
                          <a:ln>
                            <a:noFill/>
                          </a:ln>
                          <a:solidFill>
                            <a:schemeClr val="tx1"/>
                          </a:solidFill>
                          <a:effectLst/>
                          <a:latin typeface="Arial" pitchFamily="32" charset="0"/>
                          <a:ea typeface="Times New Roman" pitchFamily="32" charset="0"/>
                          <a:cs typeface="Times New Roman" pitchFamily="32" charset="0"/>
                        </a:rPr>
                        <a:t>1-4-5–6</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67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sz="1600" b="0" i="0" u="none" strike="noStrike" cap="none" normalizeH="0" baseline="0" dirty="0">
                          <a:ln>
                            <a:noFill/>
                          </a:ln>
                          <a:solidFill>
                            <a:schemeClr val="tx1"/>
                          </a:solidFill>
                          <a:effectLst/>
                          <a:latin typeface="Arial" pitchFamily="32" charset="0"/>
                        </a:rPr>
                        <a:t>5</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sz="1600" b="0" i="0" u="none" strike="noStrike" cap="none" normalizeH="0" baseline="0" dirty="0">
                          <a:ln>
                            <a:noFill/>
                          </a:ln>
                          <a:solidFill>
                            <a:schemeClr val="tx1"/>
                          </a:solidFill>
                          <a:effectLst/>
                          <a:latin typeface="Arial" pitchFamily="32" charset="0"/>
                          <a:ea typeface="Times New Roman" pitchFamily="32" charset="0"/>
                          <a:cs typeface="Times New Roman" pitchFamily="32" charset="0"/>
                        </a:rPr>
                        <a:t>{1, 2, 3, 4, 5}</a:t>
                      </a:r>
                    </a:p>
                    <a:p>
                      <a:pPr marL="0" marR="0" lvl="0" indent="0" algn="ctr" defTabSz="914400" rtl="0" eaLnBrk="0" fontAlgn="base" latinLnBrk="0" hangingPunct="0">
                        <a:lnSpc>
                          <a:spcPct val="100000"/>
                        </a:lnSpc>
                        <a:spcBef>
                          <a:spcPct val="0"/>
                        </a:spcBef>
                        <a:spcAft>
                          <a:spcPct val="0"/>
                        </a:spcAft>
                        <a:buClrTx/>
                        <a:buSzTx/>
                        <a:buFontTx/>
                        <a:buNone/>
                        <a:tabLst/>
                      </a:pP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sz="1600" b="0" i="0" u="none" strike="noStrike" cap="none" normalizeH="0" baseline="0" dirty="0">
                          <a:ln>
                            <a:noFill/>
                          </a:ln>
                          <a:solidFill>
                            <a:schemeClr val="tx1"/>
                          </a:solidFill>
                          <a:effectLst/>
                          <a:latin typeface="Arial" pitchFamily="32" charset="0"/>
                        </a:rPr>
                        <a:t>2</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sz="1600" b="0" i="0" u="none" strike="noStrike" cap="none" normalizeH="0" baseline="0" dirty="0">
                          <a:ln>
                            <a:noFill/>
                          </a:ln>
                          <a:solidFill>
                            <a:schemeClr val="tx1"/>
                          </a:solidFill>
                          <a:effectLst/>
                          <a:latin typeface="Arial" pitchFamily="32" charset="0"/>
                          <a:ea typeface="Times New Roman" pitchFamily="32" charset="0"/>
                          <a:cs typeface="Times New Roman" pitchFamily="32" charset="0"/>
                        </a:rPr>
                        <a:t>1–2</a:t>
                      </a:r>
                    </a:p>
                    <a:p>
                      <a:pPr marL="0" marR="0" lvl="0" indent="0" algn="ctr" defTabSz="914400" rtl="0" eaLnBrk="0" fontAlgn="base" latinLnBrk="0" hangingPunct="0">
                        <a:lnSpc>
                          <a:spcPct val="100000"/>
                        </a:lnSpc>
                        <a:spcBef>
                          <a:spcPct val="0"/>
                        </a:spcBef>
                        <a:spcAft>
                          <a:spcPct val="0"/>
                        </a:spcAft>
                        <a:buClrTx/>
                        <a:buSzTx/>
                        <a:buFontTx/>
                        <a:buNone/>
                        <a:tabLst/>
                      </a:pP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sz="1600" b="0" i="0" u="none" strike="noStrike" cap="none" normalizeH="0" baseline="0" dirty="0">
                          <a:ln>
                            <a:noFill/>
                          </a:ln>
                          <a:solidFill>
                            <a:schemeClr val="tx1"/>
                          </a:solidFill>
                          <a:effectLst/>
                          <a:latin typeface="Arial" pitchFamily="32" charset="0"/>
                        </a:rPr>
                        <a:t>3</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sz="1600" b="0" i="0" u="none" strike="noStrike" cap="none" normalizeH="0" baseline="0" dirty="0">
                          <a:ln>
                            <a:noFill/>
                          </a:ln>
                          <a:solidFill>
                            <a:schemeClr val="tx1"/>
                          </a:solidFill>
                          <a:effectLst/>
                          <a:latin typeface="Arial" pitchFamily="32" charset="0"/>
                          <a:ea typeface="Times New Roman" pitchFamily="32" charset="0"/>
                          <a:cs typeface="Times New Roman" pitchFamily="32" charset="0"/>
                        </a:rPr>
                        <a:t>1-4-5–3</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sz="1600" b="0" i="0" u="none" strike="noStrike" cap="none" normalizeH="0" baseline="0" dirty="0">
                          <a:ln>
                            <a:noFill/>
                          </a:ln>
                          <a:solidFill>
                            <a:schemeClr val="tx1"/>
                          </a:solidFill>
                          <a:effectLst/>
                          <a:latin typeface="Arial" pitchFamily="32" charset="0"/>
                        </a:rPr>
                        <a:t>1</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sz="1600" b="0" i="0" u="none" strike="noStrike" cap="none" normalizeH="0" baseline="0" dirty="0">
                          <a:ln>
                            <a:noFill/>
                          </a:ln>
                          <a:solidFill>
                            <a:schemeClr val="tx1"/>
                          </a:solidFill>
                          <a:effectLst/>
                          <a:latin typeface="Arial" pitchFamily="32" charset="0"/>
                          <a:ea typeface="Times New Roman" pitchFamily="32" charset="0"/>
                          <a:cs typeface="Times New Roman" pitchFamily="32" charset="0"/>
                        </a:rPr>
                        <a:t>1–4</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sz="1600" b="0" i="0" u="none" strike="noStrike" cap="none" normalizeH="0" baseline="0" dirty="0">
                          <a:ln>
                            <a:noFill/>
                          </a:ln>
                          <a:solidFill>
                            <a:schemeClr val="tx1"/>
                          </a:solidFill>
                          <a:effectLst/>
                          <a:latin typeface="Arial" pitchFamily="32" charset="0"/>
                        </a:rPr>
                        <a:t>2</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sz="1600" b="0" i="0" u="none" strike="noStrike" cap="none" normalizeH="0" baseline="0" dirty="0">
                          <a:ln>
                            <a:noFill/>
                          </a:ln>
                          <a:solidFill>
                            <a:schemeClr val="tx1"/>
                          </a:solidFill>
                          <a:effectLst/>
                          <a:latin typeface="Arial" pitchFamily="32" charset="0"/>
                          <a:ea typeface="Times New Roman" pitchFamily="32" charset="0"/>
                          <a:cs typeface="Times New Roman" pitchFamily="32" charset="0"/>
                        </a:rPr>
                        <a:t>1-4–5</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sz="1600" b="0" i="0" u="none" strike="noStrike" cap="none" normalizeH="0" baseline="0" dirty="0">
                          <a:ln>
                            <a:noFill/>
                          </a:ln>
                          <a:solidFill>
                            <a:schemeClr val="tx1"/>
                          </a:solidFill>
                          <a:effectLst/>
                          <a:latin typeface="Arial" pitchFamily="32" charset="0"/>
                        </a:rPr>
                        <a:t>4</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sz="1600" b="0" i="0" u="none" strike="noStrike" cap="none" normalizeH="0" baseline="0" dirty="0">
                          <a:ln>
                            <a:noFill/>
                          </a:ln>
                          <a:solidFill>
                            <a:schemeClr val="tx1"/>
                          </a:solidFill>
                          <a:effectLst/>
                          <a:latin typeface="Arial" pitchFamily="32" charset="0"/>
                          <a:ea typeface="Times New Roman" pitchFamily="32" charset="0"/>
                          <a:cs typeface="Times New Roman" pitchFamily="32" charset="0"/>
                        </a:rPr>
                        <a:t>1-4-5–6</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581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sz="1600" b="0" i="0" u="none" strike="noStrike" cap="none" normalizeH="0" baseline="0" dirty="0">
                          <a:ln>
                            <a:noFill/>
                          </a:ln>
                          <a:solidFill>
                            <a:schemeClr val="tx1"/>
                          </a:solidFill>
                          <a:effectLst/>
                          <a:latin typeface="Arial" pitchFamily="32" charset="0"/>
                        </a:rPr>
                        <a:t>6</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sz="1600" b="0" i="0" u="none" strike="noStrike" cap="none" normalizeH="0" baseline="0" dirty="0">
                          <a:ln>
                            <a:noFill/>
                          </a:ln>
                          <a:solidFill>
                            <a:schemeClr val="tx1"/>
                          </a:solidFill>
                          <a:effectLst/>
                          <a:latin typeface="Arial" pitchFamily="32" charset="0"/>
                          <a:ea typeface="Times New Roman" pitchFamily="32" charset="0"/>
                          <a:cs typeface="Times New Roman" pitchFamily="32" charset="0"/>
                        </a:rPr>
                        <a:t>{1, 2, 3, 4, 5, 6}</a:t>
                      </a:r>
                    </a:p>
                    <a:p>
                      <a:pPr marL="0" marR="0" lvl="0" indent="0" algn="ctr" defTabSz="914400" rtl="0" eaLnBrk="0" fontAlgn="base" latinLnBrk="0" hangingPunct="0">
                        <a:lnSpc>
                          <a:spcPct val="100000"/>
                        </a:lnSpc>
                        <a:spcBef>
                          <a:spcPct val="0"/>
                        </a:spcBef>
                        <a:spcAft>
                          <a:spcPct val="0"/>
                        </a:spcAft>
                        <a:buClrTx/>
                        <a:buSzTx/>
                        <a:buFontTx/>
                        <a:buNone/>
                        <a:tabLst/>
                      </a:pP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sz="1600" b="0" i="0" u="none" strike="noStrike" cap="none" normalizeH="0" baseline="0" dirty="0">
                          <a:ln>
                            <a:noFill/>
                          </a:ln>
                          <a:solidFill>
                            <a:schemeClr val="tx1"/>
                          </a:solidFill>
                          <a:effectLst/>
                          <a:latin typeface="Arial" pitchFamily="32" charset="0"/>
                        </a:rPr>
                        <a:t>2</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sz="1600" b="0" i="0" u="none" strike="noStrike" cap="none" normalizeH="0" baseline="0" dirty="0">
                          <a:ln>
                            <a:noFill/>
                          </a:ln>
                          <a:solidFill>
                            <a:schemeClr val="tx1"/>
                          </a:solidFill>
                          <a:effectLst/>
                          <a:latin typeface="Arial" pitchFamily="32" charset="0"/>
                          <a:ea typeface="Times New Roman" pitchFamily="32" charset="0"/>
                          <a:cs typeface="Times New Roman" pitchFamily="32" charset="0"/>
                        </a:rPr>
                        <a:t>1-2</a:t>
                      </a:r>
                    </a:p>
                    <a:p>
                      <a:pPr marL="0" marR="0" lvl="0" indent="0" algn="ctr" defTabSz="914400" rtl="0" eaLnBrk="0" fontAlgn="base" latinLnBrk="0" hangingPunct="0">
                        <a:lnSpc>
                          <a:spcPct val="100000"/>
                        </a:lnSpc>
                        <a:spcBef>
                          <a:spcPct val="0"/>
                        </a:spcBef>
                        <a:spcAft>
                          <a:spcPct val="0"/>
                        </a:spcAft>
                        <a:buClrTx/>
                        <a:buSzTx/>
                        <a:buFontTx/>
                        <a:buNone/>
                        <a:tabLst/>
                      </a:pP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sz="1600" b="0" i="0" u="none" strike="noStrike" cap="none" normalizeH="0" baseline="0" dirty="0">
                          <a:ln>
                            <a:noFill/>
                          </a:ln>
                          <a:solidFill>
                            <a:schemeClr val="tx1"/>
                          </a:solidFill>
                          <a:effectLst/>
                          <a:latin typeface="Arial" pitchFamily="32" charset="0"/>
                        </a:rPr>
                        <a:t>3</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sz="1600" b="0" i="0" u="none" strike="noStrike" cap="none" normalizeH="0" baseline="0" dirty="0">
                          <a:ln>
                            <a:noFill/>
                          </a:ln>
                          <a:solidFill>
                            <a:schemeClr val="tx1"/>
                          </a:solidFill>
                          <a:effectLst/>
                          <a:latin typeface="Arial" pitchFamily="32" charset="0"/>
                          <a:ea typeface="Times New Roman" pitchFamily="32" charset="0"/>
                          <a:cs typeface="Times New Roman" pitchFamily="32" charset="0"/>
                        </a:rPr>
                        <a:t>1-4-5-3</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sz="1600" b="0" i="0" u="none" strike="noStrike" cap="none" normalizeH="0" baseline="0" dirty="0">
                          <a:ln>
                            <a:noFill/>
                          </a:ln>
                          <a:solidFill>
                            <a:schemeClr val="tx1"/>
                          </a:solidFill>
                          <a:effectLst/>
                          <a:latin typeface="Arial" pitchFamily="32" charset="0"/>
                        </a:rPr>
                        <a:t>1</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sz="1600" b="0" i="0" u="none" strike="noStrike" cap="none" normalizeH="0" baseline="0" dirty="0">
                          <a:ln>
                            <a:noFill/>
                          </a:ln>
                          <a:solidFill>
                            <a:schemeClr val="tx1"/>
                          </a:solidFill>
                          <a:effectLst/>
                          <a:latin typeface="Arial" pitchFamily="32" charset="0"/>
                          <a:ea typeface="Times New Roman" pitchFamily="32" charset="0"/>
                          <a:cs typeface="Times New Roman" pitchFamily="32" charset="0"/>
                        </a:rPr>
                        <a:t>1-4</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sz="1600" b="0" i="0" u="none" strike="noStrike" cap="none" normalizeH="0" baseline="0" dirty="0">
                          <a:ln>
                            <a:noFill/>
                          </a:ln>
                          <a:solidFill>
                            <a:schemeClr val="tx1"/>
                          </a:solidFill>
                          <a:effectLst/>
                          <a:latin typeface="Arial" pitchFamily="32" charset="0"/>
                        </a:rPr>
                        <a:t>2</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sz="1600" b="0" i="0" u="none" strike="noStrike" cap="none" normalizeH="0" baseline="0" dirty="0">
                          <a:ln>
                            <a:noFill/>
                          </a:ln>
                          <a:solidFill>
                            <a:schemeClr val="tx1"/>
                          </a:solidFill>
                          <a:effectLst/>
                          <a:latin typeface="Arial" pitchFamily="32" charset="0"/>
                          <a:ea typeface="Times New Roman" pitchFamily="32" charset="0"/>
                          <a:cs typeface="Times New Roman" pitchFamily="32" charset="0"/>
                        </a:rPr>
                        <a:t>1-4–5</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sz="1600" b="0" i="0" u="none" strike="noStrike" cap="none" normalizeH="0" baseline="0" dirty="0">
                          <a:ln>
                            <a:noFill/>
                          </a:ln>
                          <a:solidFill>
                            <a:schemeClr val="tx1"/>
                          </a:solidFill>
                          <a:effectLst/>
                          <a:latin typeface="Arial" pitchFamily="32" charset="0"/>
                        </a:rPr>
                        <a:t>4</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sz="1600" b="0" i="0" u="none" strike="noStrike" cap="none" normalizeH="0" baseline="0" dirty="0">
                          <a:ln>
                            <a:noFill/>
                          </a:ln>
                          <a:solidFill>
                            <a:schemeClr val="tx1"/>
                          </a:solidFill>
                          <a:effectLst/>
                          <a:latin typeface="Arial" pitchFamily="32" charset="0"/>
                          <a:ea typeface="Times New Roman" pitchFamily="32" charset="0"/>
                          <a:cs typeface="Times New Roman" pitchFamily="32" charset="0"/>
                        </a:rPr>
                        <a:t>1-4-5-6</a:t>
                      </a:r>
                      <a:endParaRPr kumimoji="1" lang="en-US" sz="1600" b="0" i="0" u="none" strike="noStrike" cap="none" normalizeH="0" baseline="0" dirty="0">
                        <a:ln>
                          <a:noFill/>
                        </a:ln>
                        <a:solidFill>
                          <a:schemeClr val="tx1"/>
                        </a:solidFill>
                        <a:effectLst/>
                        <a:latin typeface="Arial"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pull dir="l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Rectangle 5"/>
          <p:cNvSpPr>
            <a:spLocks noGrp="1" noChangeArrowheads="1"/>
          </p:cNvSpPr>
          <p:nvPr>
            <p:ph type="title"/>
          </p:nvPr>
        </p:nvSpPr>
        <p:spPr/>
        <p:txBody>
          <a:bodyPr/>
          <a:lstStyle/>
          <a:p>
            <a:r>
              <a:rPr kumimoji="1" lang="en-GB" dirty="0"/>
              <a:t>Bellman-Ford Algorithm</a:t>
            </a:r>
            <a:endParaRPr kumimoji="1" lang="en-US" dirty="0"/>
          </a:p>
        </p:txBody>
      </p:sp>
      <p:sp>
        <p:nvSpPr>
          <p:cNvPr id="71686" name="Rectangle 6"/>
          <p:cNvSpPr>
            <a:spLocks noGrp="1" noChangeArrowheads="1"/>
          </p:cNvSpPr>
          <p:nvPr>
            <p:ph type="body" idx="1"/>
          </p:nvPr>
        </p:nvSpPr>
        <p:spPr/>
        <p:txBody>
          <a:bodyPr/>
          <a:lstStyle/>
          <a:p>
            <a:r>
              <a:rPr kumimoji="1" lang="en-US" dirty="0"/>
              <a:t>find shortest paths from given node subject to constraint that paths contain at most one link</a:t>
            </a:r>
            <a:endParaRPr kumimoji="1" lang="en-GB" dirty="0"/>
          </a:p>
          <a:p>
            <a:r>
              <a:rPr kumimoji="1" lang="en-GB" dirty="0"/>
              <a:t>find</a:t>
            </a:r>
            <a:r>
              <a:rPr kumimoji="1" lang="en-US" dirty="0"/>
              <a:t> the shortest paths with a constraint of paths of at most two links</a:t>
            </a:r>
            <a:endParaRPr kumimoji="1" lang="en-GB" dirty="0"/>
          </a:p>
          <a:p>
            <a:r>
              <a:rPr kumimoji="1" lang="en-GB" dirty="0"/>
              <a:t>and</a:t>
            </a:r>
            <a:r>
              <a:rPr kumimoji="1" lang="en-US" dirty="0"/>
              <a:t> so on </a:t>
            </a:r>
          </a:p>
          <a:p>
            <a:endParaRPr kumimoji="1" lang="en-US" dirty="0"/>
          </a:p>
        </p:txBody>
      </p:sp>
      <p:pic>
        <p:nvPicPr>
          <p:cNvPr id="4" name="Picture 3"/>
          <p:cNvPicPr>
            <a:picLocks noChangeAspect="1"/>
          </p:cNvPicPr>
          <p:nvPr/>
        </p:nvPicPr>
        <p:blipFill>
          <a:blip r:embed="rId3"/>
          <a:stretch>
            <a:fillRect/>
          </a:stretch>
        </p:blipFill>
        <p:spPr>
          <a:xfrm>
            <a:off x="3962400" y="4572000"/>
            <a:ext cx="2971800" cy="1798721"/>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57200" y="0"/>
            <a:ext cx="8229600" cy="1139825"/>
          </a:xfrm>
        </p:spPr>
        <p:txBody>
          <a:bodyPr/>
          <a:lstStyle/>
          <a:p>
            <a:r>
              <a:rPr kumimoji="1" lang="en-GB" dirty="0"/>
              <a:t>Bellman-Ford Algorithm</a:t>
            </a:r>
          </a:p>
        </p:txBody>
      </p:sp>
      <p:graphicFrame>
        <p:nvGraphicFramePr>
          <p:cNvPr id="4" name="Diagram 3"/>
          <p:cNvGraphicFramePr/>
          <p:nvPr/>
        </p:nvGraphicFramePr>
        <p:xfrm>
          <a:off x="-76200" y="1066800"/>
          <a:ext cx="92202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0" y="0"/>
            <a:ext cx="9144000" cy="1139825"/>
          </a:xfrm>
        </p:spPr>
        <p:txBody>
          <a:bodyPr/>
          <a:lstStyle/>
          <a:p>
            <a:r>
              <a:rPr kumimoji="1" lang="en-GB" dirty="0"/>
              <a:t>Example of Bellman-Ford Algorithm</a:t>
            </a:r>
            <a:endParaRPr kumimoji="1" lang="en-US" dirty="0"/>
          </a:p>
        </p:txBody>
      </p:sp>
      <p:pic>
        <p:nvPicPr>
          <p:cNvPr id="75781" name="Picture 5" descr="Bellman-Ford                                                   002828AE  Mnementh                      BEAE7A2F:"/>
          <p:cNvPicPr>
            <a:picLocks noChangeAspect="1" noChangeArrowheads="1"/>
          </p:cNvPicPr>
          <p:nvPr/>
        </p:nvPicPr>
        <p:blipFill>
          <a:blip r:embed="rId3">
            <a:alphaModFix/>
            <a:lum/>
          </a:blip>
          <a:srcRect l="14319" t="4633" r="14319" b="27794"/>
          <a:stretch>
            <a:fillRect/>
          </a:stretch>
        </p:blipFill>
        <p:spPr bwMode="auto">
          <a:xfrm>
            <a:off x="381000" y="1371600"/>
            <a:ext cx="8458200" cy="5351051"/>
          </a:xfrm>
          <a:prstGeom prst="rect">
            <a:avLst/>
          </a:prstGeom>
          <a:noFill/>
        </p:spPr>
      </p:pic>
    </p:spTree>
  </p:cSld>
  <p:clrMapOvr>
    <a:masterClrMapping/>
  </p:clrMapOvr>
  <p:transition spd="slow">
    <p:pull dir="l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57200" y="0"/>
            <a:ext cx="8229600" cy="1444625"/>
          </a:xfrm>
        </p:spPr>
        <p:txBody>
          <a:bodyPr/>
          <a:lstStyle/>
          <a:p>
            <a:r>
              <a:rPr kumimoji="1" lang="en-GB" dirty="0"/>
              <a:t>Results of Bellman-Ford Example</a:t>
            </a:r>
            <a:endParaRPr kumimoji="1" lang="en-US" dirty="0"/>
          </a:p>
        </p:txBody>
      </p:sp>
      <p:graphicFrame>
        <p:nvGraphicFramePr>
          <p:cNvPr id="76915" name="Group 115"/>
          <p:cNvGraphicFramePr>
            <a:graphicFrameLocks noGrp="1"/>
          </p:cNvGraphicFramePr>
          <p:nvPr>
            <p:ph type="tbl" idx="1"/>
          </p:nvPr>
        </p:nvGraphicFramePr>
        <p:xfrm>
          <a:off x="152399" y="1676401"/>
          <a:ext cx="8991601" cy="5181599"/>
        </p:xfrm>
        <a:graphic>
          <a:graphicData uri="http://schemas.openxmlformats.org/drawingml/2006/table">
            <a:tbl>
              <a:tblPr/>
              <a:tblGrid>
                <a:gridCol w="377852"/>
                <a:gridCol w="774917"/>
                <a:gridCol w="691662"/>
                <a:gridCol w="768513"/>
                <a:gridCol w="1075918"/>
                <a:gridCol w="768513"/>
                <a:gridCol w="691662"/>
                <a:gridCol w="768513"/>
                <a:gridCol w="845364"/>
                <a:gridCol w="768513"/>
                <a:gridCol w="1460174"/>
              </a:tblGrid>
              <a:tr h="1236927">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h</a:t>
                      </a: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L</a:t>
                      </a:r>
                      <a:r>
                        <a:rPr kumimoji="1" lang="en-GB" sz="2000" b="0" i="0" u="none" strike="noStrike" cap="none" normalizeH="0" baseline="-25000" dirty="0">
                          <a:ln>
                            <a:noFill/>
                          </a:ln>
                          <a:solidFill>
                            <a:schemeClr val="tx1"/>
                          </a:solidFill>
                          <a:effectLst/>
                          <a:latin typeface="Times New Roman" pitchFamily="32" charset="0"/>
                        </a:rPr>
                        <a:t>h</a:t>
                      </a:r>
                      <a:r>
                        <a:rPr kumimoji="1" lang="en-GB" sz="2000" b="0" i="0" u="none" strike="noStrike" cap="none" normalizeH="0" baseline="0" dirty="0">
                          <a:ln>
                            <a:noFill/>
                          </a:ln>
                          <a:solidFill>
                            <a:schemeClr val="tx1"/>
                          </a:solidFill>
                          <a:effectLst/>
                          <a:latin typeface="Times New Roman" pitchFamily="32" charset="0"/>
                        </a:rPr>
                        <a:t>(2)</a:t>
                      </a: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Path</a:t>
                      </a: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L</a:t>
                      </a:r>
                      <a:r>
                        <a:rPr kumimoji="1" lang="en-GB" sz="2000" b="0" i="0" u="none" strike="noStrike" cap="none" normalizeH="0" baseline="-25000" dirty="0">
                          <a:ln>
                            <a:noFill/>
                          </a:ln>
                          <a:solidFill>
                            <a:schemeClr val="tx1"/>
                          </a:solidFill>
                          <a:effectLst/>
                          <a:latin typeface="Times New Roman" pitchFamily="32" charset="0"/>
                        </a:rPr>
                        <a:t>h</a:t>
                      </a:r>
                      <a:r>
                        <a:rPr kumimoji="1" lang="en-GB" sz="2000" b="0" i="0" u="none" strike="noStrike" cap="none" normalizeH="0" baseline="0" dirty="0">
                          <a:ln>
                            <a:noFill/>
                          </a:ln>
                          <a:solidFill>
                            <a:schemeClr val="tx1"/>
                          </a:solidFill>
                          <a:effectLst/>
                          <a:latin typeface="Times New Roman" pitchFamily="32" charset="0"/>
                        </a:rPr>
                        <a:t>(3)</a:t>
                      </a:r>
                      <a:endParaRPr kumimoji="1" lang="en-US" sz="2000" b="0" i="0" u="none" strike="noStrike" cap="none" normalizeH="0" baseline="0" dirty="0">
                        <a:ln>
                          <a:noFill/>
                        </a:ln>
                        <a:solidFill>
                          <a:schemeClr val="tx1"/>
                        </a:solidFill>
                        <a:effectLst/>
                        <a:latin typeface="Times New Roman" pitchFamily="3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Path</a:t>
                      </a:r>
                      <a:endParaRPr kumimoji="1" lang="en-US" sz="2000" b="0" i="0" u="none" strike="noStrike" cap="none" normalizeH="0" baseline="0" dirty="0">
                        <a:ln>
                          <a:noFill/>
                        </a:ln>
                        <a:solidFill>
                          <a:schemeClr val="tx1"/>
                        </a:solidFill>
                        <a:effectLst/>
                        <a:latin typeface="Times New Roman" pitchFamily="3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L</a:t>
                      </a:r>
                      <a:r>
                        <a:rPr kumimoji="1" lang="en-GB" sz="2000" b="0" i="0" u="none" strike="noStrike" cap="none" normalizeH="0" baseline="-25000" dirty="0">
                          <a:ln>
                            <a:noFill/>
                          </a:ln>
                          <a:solidFill>
                            <a:schemeClr val="tx1"/>
                          </a:solidFill>
                          <a:effectLst/>
                          <a:latin typeface="Times New Roman" pitchFamily="32" charset="0"/>
                        </a:rPr>
                        <a:t>h</a:t>
                      </a:r>
                      <a:r>
                        <a:rPr kumimoji="1" lang="en-GB" sz="2000" b="0" i="0" u="none" strike="noStrike" cap="none" normalizeH="0" baseline="0" dirty="0">
                          <a:ln>
                            <a:noFill/>
                          </a:ln>
                          <a:solidFill>
                            <a:schemeClr val="tx1"/>
                          </a:solidFill>
                          <a:effectLst/>
                          <a:latin typeface="Times New Roman" pitchFamily="32" charset="0"/>
                        </a:rPr>
                        <a:t>(4)</a:t>
                      </a:r>
                      <a:endParaRPr kumimoji="1" lang="en-US" sz="2000" b="0" i="0" u="none" strike="noStrike" cap="none" normalizeH="0" baseline="0" dirty="0">
                        <a:ln>
                          <a:noFill/>
                        </a:ln>
                        <a:solidFill>
                          <a:schemeClr val="tx1"/>
                        </a:solidFill>
                        <a:effectLst/>
                        <a:latin typeface="Times New Roman" pitchFamily="3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Path</a:t>
                      </a:r>
                      <a:endParaRPr kumimoji="1" lang="en-US" sz="2000" b="0" i="0" u="none" strike="noStrike" cap="none" normalizeH="0" baseline="0" dirty="0">
                        <a:ln>
                          <a:noFill/>
                        </a:ln>
                        <a:solidFill>
                          <a:schemeClr val="tx1"/>
                        </a:solidFill>
                        <a:effectLst/>
                        <a:latin typeface="Times New Roman" pitchFamily="3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L</a:t>
                      </a:r>
                      <a:r>
                        <a:rPr kumimoji="1" lang="en-GB" sz="2000" b="0" i="0" u="none" strike="noStrike" cap="none" normalizeH="0" baseline="-25000" dirty="0">
                          <a:ln>
                            <a:noFill/>
                          </a:ln>
                          <a:solidFill>
                            <a:schemeClr val="tx1"/>
                          </a:solidFill>
                          <a:effectLst/>
                          <a:latin typeface="Times New Roman" pitchFamily="32" charset="0"/>
                        </a:rPr>
                        <a:t>h</a:t>
                      </a:r>
                      <a:r>
                        <a:rPr kumimoji="1" lang="en-GB" sz="2000" b="0" i="0" u="none" strike="noStrike" cap="none" normalizeH="0" baseline="0" dirty="0">
                          <a:ln>
                            <a:noFill/>
                          </a:ln>
                          <a:solidFill>
                            <a:schemeClr val="tx1"/>
                          </a:solidFill>
                          <a:effectLst/>
                          <a:latin typeface="Times New Roman" pitchFamily="32" charset="0"/>
                        </a:rPr>
                        <a:t>(5)</a:t>
                      </a:r>
                      <a:endParaRPr kumimoji="1" lang="en-US" sz="2000" b="0" i="0" u="none" strike="noStrike" cap="none" normalizeH="0" baseline="0" dirty="0">
                        <a:ln>
                          <a:noFill/>
                        </a:ln>
                        <a:solidFill>
                          <a:schemeClr val="tx1"/>
                        </a:solidFill>
                        <a:effectLst/>
                        <a:latin typeface="Times New Roman" pitchFamily="3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Path</a:t>
                      </a:r>
                      <a:endParaRPr kumimoji="1" lang="en-US" sz="2000" b="0" i="0" u="none" strike="noStrike" cap="none" normalizeH="0" baseline="0" dirty="0">
                        <a:ln>
                          <a:noFill/>
                        </a:ln>
                        <a:solidFill>
                          <a:schemeClr val="tx1"/>
                        </a:solidFill>
                        <a:effectLst/>
                        <a:latin typeface="Times New Roman" pitchFamily="3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L</a:t>
                      </a:r>
                      <a:r>
                        <a:rPr kumimoji="1" lang="en-GB" sz="2000" b="0" i="0" u="none" strike="noStrike" cap="none" normalizeH="0" baseline="-25000" dirty="0">
                          <a:ln>
                            <a:noFill/>
                          </a:ln>
                          <a:solidFill>
                            <a:schemeClr val="tx1"/>
                          </a:solidFill>
                          <a:effectLst/>
                          <a:latin typeface="Times New Roman" pitchFamily="32" charset="0"/>
                        </a:rPr>
                        <a:t>h</a:t>
                      </a:r>
                      <a:r>
                        <a:rPr kumimoji="1" lang="en-GB" sz="2000" b="0" i="0" u="none" strike="noStrike" cap="none" normalizeH="0" baseline="0" dirty="0">
                          <a:ln>
                            <a:noFill/>
                          </a:ln>
                          <a:solidFill>
                            <a:schemeClr val="tx1"/>
                          </a:solidFill>
                          <a:effectLst/>
                          <a:latin typeface="Times New Roman" pitchFamily="32" charset="0"/>
                        </a:rPr>
                        <a:t>(6)</a:t>
                      </a:r>
                      <a:endParaRPr kumimoji="1" lang="en-US" sz="2000" b="0" i="0" u="none" strike="noStrike" cap="none" normalizeH="0" baseline="0" dirty="0">
                        <a:ln>
                          <a:noFill/>
                        </a:ln>
                        <a:solidFill>
                          <a:schemeClr val="tx1"/>
                        </a:solidFill>
                        <a:effectLst/>
                        <a:latin typeface="Times New Roman" pitchFamily="3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Path</a:t>
                      </a:r>
                      <a:endParaRPr kumimoji="1" lang="en-US" sz="2000" b="0" i="0" u="none" strike="noStrike" cap="none" normalizeH="0" baseline="0" dirty="0">
                        <a:ln>
                          <a:noFill/>
                        </a:ln>
                        <a:solidFill>
                          <a:schemeClr val="tx1"/>
                        </a:solidFill>
                        <a:effectLst/>
                        <a:latin typeface="Times New Roman" pitchFamily="3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1647">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0</a:t>
                      </a: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2000" b="0" i="0" u="none" strike="noStrike" cap="none" normalizeH="0" baseline="0" dirty="0">
                          <a:ln>
                            <a:noFill/>
                          </a:ln>
                          <a:solidFill>
                            <a:schemeClr val="tx1"/>
                          </a:solidFill>
                          <a:effectLst/>
                          <a:latin typeface="Times New Roman" pitchFamily="32" charset="0"/>
                          <a:ea typeface="Times New Roman" pitchFamily="32" charset="0"/>
                          <a:cs typeface="Times New Roman" pitchFamily="32" charset="0"/>
                          <a:sym typeface="Symbol" pitchFamily="32" charset="2"/>
                        </a:rPr>
                        <a:t></a:t>
                      </a:r>
                      <a:r>
                        <a:rPr kumimoji="1" lang="en-US" sz="2000" b="0" i="0" u="none" strike="noStrike" cap="none" normalizeH="0" baseline="0" dirty="0">
                          <a:ln>
                            <a:noFill/>
                          </a:ln>
                          <a:solidFill>
                            <a:schemeClr val="tx1"/>
                          </a:solidFill>
                          <a:effectLst/>
                          <a:latin typeface="Times New Roman" pitchFamily="32" charset="0"/>
                        </a:rPr>
                        <a:t> </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a:t>
                      </a: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2000" b="0" i="0" u="none" strike="noStrike" cap="none" normalizeH="0" baseline="0" dirty="0">
                          <a:ln>
                            <a:noFill/>
                          </a:ln>
                          <a:solidFill>
                            <a:schemeClr val="tx1"/>
                          </a:solidFill>
                          <a:effectLst/>
                          <a:latin typeface="Times New Roman" pitchFamily="32" charset="0"/>
                          <a:ea typeface="Times New Roman" pitchFamily="32" charset="0"/>
                          <a:cs typeface="Times New Roman" pitchFamily="32" charset="0"/>
                          <a:sym typeface="Symbol" pitchFamily="32" charset="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a:t>
                      </a: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2000" b="0" i="0" u="none" strike="noStrike" cap="none" normalizeH="0" baseline="0" dirty="0">
                          <a:ln>
                            <a:noFill/>
                          </a:ln>
                          <a:solidFill>
                            <a:schemeClr val="tx1"/>
                          </a:solidFill>
                          <a:effectLst/>
                          <a:latin typeface="Times New Roman" pitchFamily="32" charset="0"/>
                          <a:ea typeface="Times New Roman" pitchFamily="32" charset="0"/>
                          <a:cs typeface="Times New Roman" pitchFamily="32" charset="0"/>
                          <a:sym typeface="Symbol" pitchFamily="32" charset="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a:t>
                      </a: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2000" b="0" i="0" u="none" strike="noStrike" cap="none" normalizeH="0" baseline="0" dirty="0">
                          <a:ln>
                            <a:noFill/>
                          </a:ln>
                          <a:solidFill>
                            <a:schemeClr val="tx1"/>
                          </a:solidFill>
                          <a:effectLst/>
                          <a:latin typeface="Times New Roman" pitchFamily="32" charset="0"/>
                          <a:ea typeface="Times New Roman" pitchFamily="32" charset="0"/>
                          <a:cs typeface="Times New Roman" pitchFamily="32" charset="0"/>
                          <a:sym typeface="Symbol" pitchFamily="32" charset="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a:t>
                      </a: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2000" b="0" i="0" u="none" strike="noStrike" cap="none" normalizeH="0" baseline="0" dirty="0">
                          <a:ln>
                            <a:noFill/>
                          </a:ln>
                          <a:solidFill>
                            <a:schemeClr val="tx1"/>
                          </a:solidFill>
                          <a:effectLst/>
                          <a:latin typeface="Times New Roman" pitchFamily="32" charset="0"/>
                          <a:ea typeface="Times New Roman" pitchFamily="32" charset="0"/>
                          <a:cs typeface="Times New Roman" pitchFamily="32" charset="0"/>
                          <a:sym typeface="Symbol" pitchFamily="32" charset="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a:t>
                      </a: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1647">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1</a:t>
                      </a: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2</a:t>
                      </a: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1-2</a:t>
                      </a: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5</a:t>
                      </a: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1-3</a:t>
                      </a: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1</a:t>
                      </a: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1-4</a:t>
                      </a: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2000" b="0" i="0" u="none" strike="noStrike" cap="none" normalizeH="0" baseline="0" dirty="0">
                          <a:ln>
                            <a:noFill/>
                          </a:ln>
                          <a:solidFill>
                            <a:schemeClr val="tx1"/>
                          </a:solidFill>
                          <a:effectLst/>
                          <a:latin typeface="Times New Roman" pitchFamily="32" charset="0"/>
                          <a:ea typeface="Times New Roman" pitchFamily="32" charset="0"/>
                          <a:cs typeface="Times New Roman" pitchFamily="32" charset="0"/>
                          <a:sym typeface="Symbol" pitchFamily="32" charset="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a:t>
                      </a: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sz="2000" b="0" i="0" u="none" strike="noStrike" cap="none" normalizeH="0" baseline="0" dirty="0">
                          <a:ln>
                            <a:noFill/>
                          </a:ln>
                          <a:solidFill>
                            <a:schemeClr val="tx1"/>
                          </a:solidFill>
                          <a:effectLst/>
                          <a:latin typeface="Times New Roman" pitchFamily="32" charset="0"/>
                          <a:ea typeface="Times New Roman" pitchFamily="32" charset="0"/>
                          <a:cs typeface="Times New Roman" pitchFamily="32" charset="0"/>
                          <a:sym typeface="Symbol" pitchFamily="32" charset="2"/>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a:t>
                      </a: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812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2</a:t>
                      </a: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2</a:t>
                      </a: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1-2</a:t>
                      </a: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4</a:t>
                      </a: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1-4-3</a:t>
                      </a: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1</a:t>
                      </a: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1-4</a:t>
                      </a: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2</a:t>
                      </a: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1-4-5</a:t>
                      </a: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10</a:t>
                      </a: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1-3-6</a:t>
                      </a: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662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3</a:t>
                      </a: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2</a:t>
                      </a: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1-2</a:t>
                      </a: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3</a:t>
                      </a: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1-4-5-3</a:t>
                      </a: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1</a:t>
                      </a: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1-4</a:t>
                      </a: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2</a:t>
                      </a: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1-4-5</a:t>
                      </a: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4</a:t>
                      </a: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1-4-5-6</a:t>
                      </a: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662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4</a:t>
                      </a: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2</a:t>
                      </a: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1-2</a:t>
                      </a: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3</a:t>
                      </a: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1-4-5-3</a:t>
                      </a: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1</a:t>
                      </a: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1-4</a:t>
                      </a: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2</a:t>
                      </a: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1-4-5</a:t>
                      </a: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4</a:t>
                      </a: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GB" sz="2000" b="0" i="0" u="none" strike="noStrike" cap="none" normalizeH="0" baseline="0" dirty="0">
                          <a:ln>
                            <a:noFill/>
                          </a:ln>
                          <a:solidFill>
                            <a:schemeClr val="tx1"/>
                          </a:solidFill>
                          <a:effectLst/>
                          <a:latin typeface="Times New Roman" pitchFamily="32" charset="0"/>
                        </a:rPr>
                        <a:t>1-4-5-6</a:t>
                      </a:r>
                      <a:endParaRPr kumimoji="1" lang="en-US" sz="2000" b="0" i="0" u="none" strike="noStrike" cap="none" normalizeH="0" baseline="0" dirty="0">
                        <a:ln>
                          <a:noFill/>
                        </a:ln>
                        <a:solidFill>
                          <a:schemeClr val="tx1"/>
                        </a:solidFill>
                        <a:effectLst/>
                        <a:latin typeface="Times New Roman" pitchFamily="32" charset="0"/>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pull dir="l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57200" y="1"/>
            <a:ext cx="8229600" cy="914400"/>
          </a:xfrm>
        </p:spPr>
        <p:txBody>
          <a:bodyPr/>
          <a:lstStyle/>
          <a:p>
            <a:r>
              <a:rPr kumimoji="1" lang="en-GB" dirty="0"/>
              <a:t>Comparison</a:t>
            </a:r>
            <a:endParaRPr kumimoji="1" lang="en-US" dirty="0"/>
          </a:p>
        </p:txBody>
      </p:sp>
      <p:sp>
        <p:nvSpPr>
          <p:cNvPr id="78852" name="Rectangle 4"/>
          <p:cNvSpPr>
            <a:spLocks noGrp="1" noChangeArrowheads="1"/>
          </p:cNvSpPr>
          <p:nvPr>
            <p:ph sz="half" idx="1"/>
          </p:nvPr>
        </p:nvSpPr>
        <p:spPr>
          <a:xfrm>
            <a:off x="304800" y="838200"/>
            <a:ext cx="4419600" cy="6934200"/>
          </a:xfrm>
        </p:spPr>
        <p:txBody>
          <a:bodyPr/>
          <a:lstStyle/>
          <a:p>
            <a:pPr>
              <a:lnSpc>
                <a:spcPct val="90000"/>
              </a:lnSpc>
            </a:pPr>
            <a:endParaRPr kumimoji="1" lang="en-GB" sz="2000" dirty="0" smtClean="0"/>
          </a:p>
          <a:p>
            <a:pPr>
              <a:lnSpc>
                <a:spcPct val="90000"/>
              </a:lnSpc>
            </a:pPr>
            <a:r>
              <a:rPr kumimoji="1" lang="en-GB" sz="2400" dirty="0" smtClean="0"/>
              <a:t>Bellman-Ford</a:t>
            </a:r>
            <a:endParaRPr kumimoji="1" lang="en-GB" sz="2400" dirty="0"/>
          </a:p>
          <a:p>
            <a:pPr lvl="1">
              <a:lnSpc>
                <a:spcPct val="90000"/>
              </a:lnSpc>
            </a:pPr>
            <a:r>
              <a:rPr kumimoji="1" lang="en-GB" dirty="0"/>
              <a:t>calculation for node n needs link cost to </a:t>
            </a:r>
            <a:r>
              <a:rPr kumimoji="1" lang="en-GB" dirty="0" smtClean="0"/>
              <a:t>neighboring </a:t>
            </a:r>
            <a:r>
              <a:rPr kumimoji="1" lang="en-GB" dirty="0"/>
              <a:t>nodes plus total cost to each </a:t>
            </a:r>
            <a:r>
              <a:rPr kumimoji="1" lang="en-GB" dirty="0" smtClean="0"/>
              <a:t>neighbor </a:t>
            </a:r>
            <a:r>
              <a:rPr kumimoji="1" lang="en-GB" dirty="0"/>
              <a:t>from s</a:t>
            </a:r>
          </a:p>
          <a:p>
            <a:pPr lvl="1">
              <a:lnSpc>
                <a:spcPct val="90000"/>
              </a:lnSpc>
            </a:pPr>
            <a:r>
              <a:rPr kumimoji="1" lang="en-GB" dirty="0"/>
              <a:t>each node can maintain set of costs and paths for every other node</a:t>
            </a:r>
          </a:p>
          <a:p>
            <a:pPr lvl="1">
              <a:lnSpc>
                <a:spcPct val="90000"/>
              </a:lnSpc>
            </a:pPr>
            <a:r>
              <a:rPr kumimoji="1" lang="en-GB" dirty="0"/>
              <a:t>can exchange information with direct neighbors</a:t>
            </a:r>
          </a:p>
          <a:p>
            <a:pPr lvl="1">
              <a:lnSpc>
                <a:spcPct val="90000"/>
              </a:lnSpc>
            </a:pPr>
            <a:r>
              <a:rPr kumimoji="1" lang="en-GB" dirty="0"/>
              <a:t>can update costs and paths based on information from neighbors and knowledge of link costs</a:t>
            </a:r>
          </a:p>
          <a:p>
            <a:pPr>
              <a:lnSpc>
                <a:spcPct val="90000"/>
              </a:lnSpc>
            </a:pPr>
            <a:endParaRPr kumimoji="1" lang="en-US" sz="2000" dirty="0"/>
          </a:p>
        </p:txBody>
      </p:sp>
      <p:sp>
        <p:nvSpPr>
          <p:cNvPr id="4" name="Content Placeholder 3"/>
          <p:cNvSpPr>
            <a:spLocks noGrp="1"/>
          </p:cNvSpPr>
          <p:nvPr>
            <p:ph sz="half" idx="2"/>
          </p:nvPr>
        </p:nvSpPr>
        <p:spPr>
          <a:xfrm>
            <a:off x="4648200" y="1066800"/>
            <a:ext cx="4038600" cy="4454525"/>
          </a:xfrm>
        </p:spPr>
        <p:txBody>
          <a:bodyPr/>
          <a:lstStyle/>
          <a:p>
            <a:pPr>
              <a:lnSpc>
                <a:spcPct val="90000"/>
              </a:lnSpc>
            </a:pPr>
            <a:endParaRPr kumimoji="1" lang="en-GB" sz="2000" dirty="0" smtClean="0"/>
          </a:p>
          <a:p>
            <a:pPr>
              <a:lnSpc>
                <a:spcPct val="90000"/>
              </a:lnSpc>
            </a:pPr>
            <a:r>
              <a:rPr kumimoji="1" lang="en-GB" sz="2400" dirty="0" smtClean="0">
                <a:ea typeface="ＭＳ Ｐゴシック" pitchFamily="32" charset="-128"/>
              </a:rPr>
              <a:t>Dijkstra</a:t>
            </a:r>
          </a:p>
          <a:p>
            <a:pPr lvl="1">
              <a:lnSpc>
                <a:spcPct val="90000"/>
              </a:lnSpc>
            </a:pPr>
            <a:r>
              <a:rPr kumimoji="1" lang="en-GB" dirty="0" smtClean="0"/>
              <a:t>each node needs complete topology</a:t>
            </a:r>
          </a:p>
          <a:p>
            <a:pPr lvl="1">
              <a:lnSpc>
                <a:spcPct val="90000"/>
              </a:lnSpc>
            </a:pPr>
            <a:r>
              <a:rPr kumimoji="1" lang="en-GB" dirty="0" smtClean="0"/>
              <a:t>must know link costs of all links in network</a:t>
            </a:r>
          </a:p>
          <a:p>
            <a:pPr lvl="1">
              <a:lnSpc>
                <a:spcPct val="90000"/>
              </a:lnSpc>
            </a:pPr>
            <a:r>
              <a:rPr kumimoji="1" lang="en-GB" dirty="0" smtClean="0"/>
              <a:t>must exchange information with all other nodes</a:t>
            </a:r>
          </a:p>
          <a:p>
            <a:endParaRPr lang="en-US" dirty="0"/>
          </a:p>
        </p:txBody>
      </p:sp>
      <p:pic>
        <p:nvPicPr>
          <p:cNvPr id="6" name="Picture 5"/>
          <p:cNvPicPr>
            <a:picLocks noChangeAspect="1"/>
          </p:cNvPicPr>
          <p:nvPr/>
        </p:nvPicPr>
        <p:blipFill>
          <a:blip r:embed="rId3"/>
          <a:stretch>
            <a:fillRect/>
          </a:stretch>
        </p:blipFill>
        <p:spPr>
          <a:xfrm>
            <a:off x="5638799" y="4724400"/>
            <a:ext cx="2586625" cy="1600200"/>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533400" y="152400"/>
            <a:ext cx="8229600" cy="1139825"/>
          </a:xfrm>
        </p:spPr>
        <p:txBody>
          <a:bodyPr/>
          <a:lstStyle/>
          <a:p>
            <a:r>
              <a:rPr kumimoji="1" lang="en-GB" dirty="0"/>
              <a:t>Evaluation</a:t>
            </a:r>
            <a:endParaRPr kumimoji="1" lang="en-US" dirty="0"/>
          </a:p>
        </p:txBody>
      </p:sp>
      <p:graphicFrame>
        <p:nvGraphicFramePr>
          <p:cNvPr id="4" name="Diagram 3"/>
          <p:cNvGraphicFramePr/>
          <p:nvPr/>
        </p:nvGraphicFramePr>
        <p:xfrm>
          <a:off x="304800" y="1371600"/>
          <a:ext cx="85344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a:stretch>
            <a:fillRect/>
          </a:stretch>
        </p:blipFill>
        <p:spPr>
          <a:xfrm>
            <a:off x="2743200" y="3124200"/>
            <a:ext cx="1528572" cy="129540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dirty="0"/>
              <a:t>Summary</a:t>
            </a:r>
            <a:endParaRPr lang="en-AU" dirty="0"/>
          </a:p>
        </p:txBody>
      </p:sp>
      <p:sp>
        <p:nvSpPr>
          <p:cNvPr id="97283" name="Rectangle 3"/>
          <p:cNvSpPr>
            <a:spLocks noGrp="1" noChangeArrowheads="1"/>
          </p:cNvSpPr>
          <p:nvPr>
            <p:ph type="body" idx="1"/>
          </p:nvPr>
        </p:nvSpPr>
        <p:spPr/>
        <p:txBody>
          <a:bodyPr/>
          <a:lstStyle/>
          <a:p>
            <a:r>
              <a:rPr lang="en-AU" dirty="0"/>
              <a:t>routing in packet-switched networks</a:t>
            </a:r>
          </a:p>
          <a:p>
            <a:r>
              <a:rPr lang="en-AU" dirty="0"/>
              <a:t>routing strategies</a:t>
            </a:r>
          </a:p>
          <a:p>
            <a:pPr lvl="1"/>
            <a:r>
              <a:rPr lang="en-AU" dirty="0"/>
              <a:t>fixed, flooding,</a:t>
            </a:r>
            <a:r>
              <a:rPr lang="en-AU" dirty="0" smtClean="0"/>
              <a:t> random, adaptive</a:t>
            </a:r>
          </a:p>
          <a:p>
            <a:r>
              <a:rPr lang="en-AU" dirty="0" smtClean="0"/>
              <a:t>ARPANET </a:t>
            </a:r>
            <a:r>
              <a:rPr lang="en-AU" dirty="0"/>
              <a:t>examples</a:t>
            </a:r>
          </a:p>
          <a:p>
            <a:r>
              <a:rPr lang="en-AU" dirty="0"/>
              <a:t>least-cost algorithms</a:t>
            </a:r>
          </a:p>
          <a:p>
            <a:pPr lvl="1"/>
            <a:r>
              <a:rPr lang="en-AU" dirty="0"/>
              <a:t>Dijkstra, Bellman-Ford</a:t>
            </a:r>
          </a:p>
        </p:txBody>
      </p:sp>
      <p:pic>
        <p:nvPicPr>
          <p:cNvPr id="6" name="Picture 5"/>
          <p:cNvPicPr>
            <a:picLocks noChangeAspect="1"/>
          </p:cNvPicPr>
          <p:nvPr/>
        </p:nvPicPr>
        <p:blipFill>
          <a:blip r:embed="rId3"/>
          <a:stretch>
            <a:fillRect/>
          </a:stretch>
        </p:blipFill>
        <p:spPr>
          <a:xfrm>
            <a:off x="6019800" y="3886200"/>
            <a:ext cx="2514600" cy="2514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7283">
                                            <p:txEl>
                                              <p:pRg st="2" end="2"/>
                                            </p:txEl>
                                          </p:spTgt>
                                        </p:tgtEl>
                                        <p:attrNameLst>
                                          <p:attrName>style.visibility</p:attrName>
                                        </p:attrNameLst>
                                      </p:cBhvr>
                                      <p:to>
                                        <p:strVal val="visible"/>
                                      </p:to>
                                    </p:set>
                                    <p:anim calcmode="lin" valueType="num">
                                      <p:cBhvr additive="base">
                                        <p:cTn id="7" dur="2000" fill="hold"/>
                                        <p:tgtEl>
                                          <p:spTgt spid="97283">
                                            <p:txEl>
                                              <p:pRg st="2" end="2"/>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97283">
                                            <p:txEl>
                                              <p:pRg st="2" end="2"/>
                                            </p:txEl>
                                          </p:spTgt>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97283">
                                            <p:txEl>
                                              <p:pRg st="5" end="5"/>
                                            </p:txEl>
                                          </p:spTgt>
                                        </p:tgtEl>
                                        <p:attrNameLst>
                                          <p:attrName>style.visibility</p:attrName>
                                        </p:attrNameLst>
                                      </p:cBhvr>
                                      <p:to>
                                        <p:strVal val="visible"/>
                                      </p:to>
                                    </p:set>
                                    <p:anim calcmode="lin" valueType="num">
                                      <p:cBhvr additive="base">
                                        <p:cTn id="11" dur="1000" fill="hold"/>
                                        <p:tgtEl>
                                          <p:spTgt spid="97283">
                                            <p:txEl>
                                              <p:pRg st="5" end="5"/>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97283">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kumimoji="1" lang="en-US" dirty="0"/>
              <a:t>Performance Criteria</a:t>
            </a:r>
          </a:p>
        </p:txBody>
      </p:sp>
      <p:sp>
        <p:nvSpPr>
          <p:cNvPr id="24579" name="Rectangle 3"/>
          <p:cNvSpPr>
            <a:spLocks noGrp="1" noChangeArrowheads="1"/>
          </p:cNvSpPr>
          <p:nvPr>
            <p:ph type="body" idx="1"/>
          </p:nvPr>
        </p:nvSpPr>
        <p:spPr/>
        <p:txBody>
          <a:bodyPr/>
          <a:lstStyle/>
          <a:p>
            <a:r>
              <a:rPr kumimoji="1" lang="en-US" dirty="0"/>
              <a:t>used for selection of route</a:t>
            </a:r>
          </a:p>
          <a:p>
            <a:r>
              <a:rPr kumimoji="1" lang="en-US" dirty="0"/>
              <a:t>simplest </a:t>
            </a:r>
            <a:r>
              <a:rPr kumimoji="1" lang="en-US" dirty="0" smtClean="0"/>
              <a:t>is to choose </a:t>
            </a:r>
            <a:r>
              <a:rPr kumimoji="1" lang="en-US" dirty="0"/>
              <a:t>“minimum hop”</a:t>
            </a:r>
          </a:p>
          <a:p>
            <a:r>
              <a:rPr kumimoji="1" lang="en-US" dirty="0"/>
              <a:t>can be generalized as “least cost</a:t>
            </a:r>
            <a:r>
              <a:rPr kumimoji="1" lang="en-US" dirty="0" smtClean="0"/>
              <a:t>” routing</a:t>
            </a:r>
          </a:p>
          <a:p>
            <a:r>
              <a:rPr kumimoji="1" lang="en-US" dirty="0"/>
              <a:t>b</a:t>
            </a:r>
            <a:r>
              <a:rPr kumimoji="1" lang="en-US" dirty="0" smtClean="0"/>
              <a:t>ecause “least cost” is more flexible it is more common than “minimum hop”</a:t>
            </a:r>
            <a:endParaRPr kumimoji="1" lang="en-US" dirty="0"/>
          </a:p>
        </p:txBody>
      </p:sp>
      <p:pic>
        <p:nvPicPr>
          <p:cNvPr id="4" name="Picture 3"/>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524000" y="4724400"/>
            <a:ext cx="2667000" cy="1664752"/>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084387"/>
          </a:xfrm>
        </p:spPr>
        <p:txBody>
          <a:bodyPr/>
          <a:lstStyle/>
          <a:p>
            <a:r>
              <a:rPr lang="en-US" dirty="0" smtClean="0"/>
              <a:t>Elements of Routing Techniques for Packet-Switching Networks </a:t>
            </a:r>
            <a:endParaRPr lang="en-US" dirty="0"/>
          </a:p>
        </p:txBody>
      </p:sp>
      <p:graphicFrame>
        <p:nvGraphicFramePr>
          <p:cNvPr id="88066" name="Object 2"/>
          <p:cNvGraphicFramePr>
            <a:graphicFrameLocks noChangeAspect="1"/>
          </p:cNvGraphicFramePr>
          <p:nvPr/>
        </p:nvGraphicFramePr>
        <p:xfrm>
          <a:off x="0" y="2438400"/>
          <a:ext cx="9144001" cy="4419600"/>
        </p:xfrm>
        <a:graphic>
          <a:graphicData uri="http://schemas.openxmlformats.org/presentationml/2006/ole">
            <mc:AlternateContent xmlns:mc="http://schemas.openxmlformats.org/markup-compatibility/2006">
              <mc:Choice xmlns:v="urn:schemas-microsoft-com:vml" Requires="v">
                <p:oleObj spid="_x0000_s88068" name="Document" r:id="rId4" imgW="5625893" imgH="2654202" progId="Word.Document.12">
                  <p:embed/>
                </p:oleObj>
              </mc:Choice>
              <mc:Fallback>
                <p:oleObj name="Document" r:id="rId4" imgW="5625893" imgH="2654202" progId="Word.Document.12">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438400"/>
                        <a:ext cx="9144001"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152400"/>
            <a:ext cx="8229600" cy="1219200"/>
          </a:xfrm>
        </p:spPr>
        <p:txBody>
          <a:bodyPr/>
          <a:lstStyle/>
          <a:p>
            <a:r>
              <a:rPr kumimoji="1" lang="en-GB" dirty="0"/>
              <a:t>Example</a:t>
            </a:r>
            <a:r>
              <a:rPr kumimoji="1" lang="en-GB" dirty="0" smtClean="0"/>
              <a:t> of Packet </a:t>
            </a:r>
            <a:r>
              <a:rPr kumimoji="1" lang="en-GB" dirty="0"/>
              <a:t>Switched Network</a:t>
            </a:r>
            <a:endParaRPr kumimoji="1" lang="en-US" dirty="0"/>
          </a:p>
        </p:txBody>
      </p:sp>
      <p:pic>
        <p:nvPicPr>
          <p:cNvPr id="25606" name="Picture 6" descr="Example Network                                                002828AE  Mnementh                      BEAE7A2F:"/>
          <p:cNvPicPr>
            <a:picLocks noChangeAspect="1" noChangeArrowheads="1"/>
          </p:cNvPicPr>
          <p:nvPr/>
        </p:nvPicPr>
        <p:blipFill>
          <a:blip r:embed="rId3">
            <a:alphaModFix/>
            <a:lum/>
          </a:blip>
          <a:srcRect l="10739" t="9265" r="14319" b="23161"/>
          <a:stretch>
            <a:fillRect/>
          </a:stretch>
        </p:blipFill>
        <p:spPr bwMode="auto">
          <a:xfrm>
            <a:off x="762000" y="1524000"/>
            <a:ext cx="7848600" cy="5163878"/>
          </a:xfrm>
          <a:prstGeom prst="rect">
            <a:avLst/>
          </a:prstGeom>
          <a:noFill/>
        </p:spPr>
      </p:pic>
    </p:spTree>
  </p:cSld>
  <p:clrMapOvr>
    <a:masterClrMapping/>
  </p:clrMapOvr>
  <p:transition spd="slow">
    <p:pull dir="l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kumimoji="1" lang="en-US" dirty="0"/>
              <a:t>Decision Time and Place</a:t>
            </a:r>
          </a:p>
        </p:txBody>
      </p:sp>
      <p:sp>
        <p:nvSpPr>
          <p:cNvPr id="26627" name="Rectangle 3"/>
          <p:cNvSpPr>
            <a:spLocks noGrp="1" noChangeArrowheads="1"/>
          </p:cNvSpPr>
          <p:nvPr>
            <p:ph type="body" idx="1"/>
          </p:nvPr>
        </p:nvSpPr>
        <p:spPr/>
        <p:txBody>
          <a:bodyPr/>
          <a:lstStyle/>
          <a:p>
            <a:pPr lvl="1"/>
            <a:endParaRPr kumimoji="1" lang="en-US" dirty="0" smtClean="0"/>
          </a:p>
          <a:p>
            <a:pPr lvl="1"/>
            <a:endParaRPr kumimoji="1" lang="en-US" dirty="0"/>
          </a:p>
        </p:txBody>
      </p:sp>
      <p:graphicFrame>
        <p:nvGraphicFramePr>
          <p:cNvPr id="4" name="Diagram 3"/>
          <p:cNvGraphicFramePr/>
          <p:nvPr/>
        </p:nvGraphicFramePr>
        <p:xfrm>
          <a:off x="533400" y="1447800"/>
          <a:ext cx="80010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zoom dir="in"/>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kumimoji="1" lang="en-US" dirty="0"/>
              <a:t>Network Information Source and Update Timing</a:t>
            </a:r>
          </a:p>
        </p:txBody>
      </p:sp>
      <p:sp>
        <p:nvSpPr>
          <p:cNvPr id="27651" name="Rectangle 3"/>
          <p:cNvSpPr>
            <a:spLocks noGrp="1" noChangeArrowheads="1"/>
          </p:cNvSpPr>
          <p:nvPr>
            <p:ph type="body" idx="1"/>
          </p:nvPr>
        </p:nvSpPr>
        <p:spPr/>
        <p:txBody>
          <a:bodyPr/>
          <a:lstStyle/>
          <a:p>
            <a:pPr>
              <a:lnSpc>
                <a:spcPct val="90000"/>
              </a:lnSpc>
            </a:pPr>
            <a:r>
              <a:rPr kumimoji="1" lang="en-US" sz="2800" dirty="0"/>
              <a:t>routing decisions usually based on knowledge of </a:t>
            </a:r>
            <a:r>
              <a:rPr kumimoji="1" lang="en-US" sz="2800" dirty="0" smtClean="0"/>
              <a:t>network, traffic load, and link cost</a:t>
            </a:r>
          </a:p>
          <a:p>
            <a:pPr lvl="1">
              <a:lnSpc>
                <a:spcPct val="90000"/>
              </a:lnSpc>
            </a:pPr>
            <a:r>
              <a:rPr kumimoji="1" lang="en-US" sz="2400" dirty="0"/>
              <a:t>distributed routing</a:t>
            </a:r>
          </a:p>
          <a:p>
            <a:pPr lvl="2">
              <a:lnSpc>
                <a:spcPct val="90000"/>
              </a:lnSpc>
            </a:pPr>
            <a:r>
              <a:rPr kumimoji="1" lang="en-US" sz="2000" dirty="0"/>
              <a:t>using local knowledge, </a:t>
            </a:r>
            <a:r>
              <a:rPr kumimoji="1" lang="en-US" sz="2000" dirty="0" smtClean="0"/>
              <a:t>information </a:t>
            </a:r>
            <a:r>
              <a:rPr kumimoji="1" lang="en-US" sz="2000" dirty="0"/>
              <a:t>from adjacent nodes, </a:t>
            </a:r>
            <a:r>
              <a:rPr kumimoji="1" lang="en-US" sz="2000" dirty="0" smtClean="0"/>
              <a:t>information </a:t>
            </a:r>
            <a:r>
              <a:rPr kumimoji="1" lang="en-US" sz="2000" dirty="0"/>
              <a:t>from all nodes on a potential route</a:t>
            </a:r>
          </a:p>
          <a:p>
            <a:pPr lvl="1">
              <a:lnSpc>
                <a:spcPct val="90000"/>
              </a:lnSpc>
            </a:pPr>
            <a:r>
              <a:rPr kumimoji="1" lang="en-US" sz="2400" dirty="0"/>
              <a:t>central routing</a:t>
            </a:r>
          </a:p>
          <a:p>
            <a:pPr lvl="2">
              <a:lnSpc>
                <a:spcPct val="90000"/>
              </a:lnSpc>
            </a:pPr>
            <a:r>
              <a:rPr kumimoji="1" lang="en-US" sz="2000" dirty="0"/>
              <a:t>collect </a:t>
            </a:r>
            <a:r>
              <a:rPr kumimoji="1" lang="en-US" sz="2000" dirty="0" smtClean="0"/>
              <a:t>information </a:t>
            </a:r>
            <a:r>
              <a:rPr kumimoji="1" lang="en-US" sz="2000" dirty="0"/>
              <a:t>from all </a:t>
            </a:r>
            <a:r>
              <a:rPr kumimoji="1" lang="en-US" sz="2000" dirty="0" smtClean="0"/>
              <a:t>nodes</a:t>
            </a:r>
            <a:endParaRPr kumimoji="1" lang="en-US" sz="2000" dirty="0"/>
          </a:p>
        </p:txBody>
      </p:sp>
      <p:graphicFrame>
        <p:nvGraphicFramePr>
          <p:cNvPr id="4" name="Diagram 3"/>
          <p:cNvGraphicFramePr/>
          <p:nvPr/>
        </p:nvGraphicFramePr>
        <p:xfrm>
          <a:off x="1371600" y="4495800"/>
          <a:ext cx="5943600" cy="213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kumimoji="1" lang="en-US" dirty="0"/>
              <a:t>Routing Strategies - Fixed Routing</a:t>
            </a:r>
          </a:p>
        </p:txBody>
      </p:sp>
      <p:sp>
        <p:nvSpPr>
          <p:cNvPr id="29699" name="Rectangle 3"/>
          <p:cNvSpPr>
            <a:spLocks noGrp="1" noChangeArrowheads="1"/>
          </p:cNvSpPr>
          <p:nvPr>
            <p:ph type="body" idx="1"/>
          </p:nvPr>
        </p:nvSpPr>
        <p:spPr>
          <a:xfrm>
            <a:off x="457200" y="1752600"/>
            <a:ext cx="8305800" cy="4724400"/>
          </a:xfrm>
        </p:spPr>
        <p:txBody>
          <a:bodyPr/>
          <a:lstStyle/>
          <a:p>
            <a:pPr>
              <a:lnSpc>
                <a:spcPct val="90000"/>
              </a:lnSpc>
            </a:pPr>
            <a:r>
              <a:rPr kumimoji="1" lang="en-US" dirty="0"/>
              <a:t>use a single permanent route for each source to destination </a:t>
            </a:r>
            <a:r>
              <a:rPr kumimoji="1" lang="en-US" dirty="0" smtClean="0"/>
              <a:t>pair of nodes</a:t>
            </a:r>
          </a:p>
          <a:p>
            <a:pPr>
              <a:lnSpc>
                <a:spcPct val="90000"/>
              </a:lnSpc>
            </a:pPr>
            <a:r>
              <a:rPr kumimoji="1" lang="en-US" dirty="0"/>
              <a:t>determined using a least cost algorithm</a:t>
            </a:r>
          </a:p>
          <a:p>
            <a:pPr>
              <a:lnSpc>
                <a:spcPct val="90000"/>
              </a:lnSpc>
            </a:pPr>
            <a:r>
              <a:rPr kumimoji="1" lang="en-US" dirty="0"/>
              <a:t>route is fixed</a:t>
            </a:r>
            <a:endParaRPr kumimoji="1" lang="en-US" dirty="0" smtClean="0"/>
          </a:p>
          <a:p>
            <a:pPr lvl="1">
              <a:lnSpc>
                <a:spcPct val="90000"/>
              </a:lnSpc>
            </a:pPr>
            <a:r>
              <a:rPr kumimoji="1" lang="en-US" dirty="0" smtClean="0"/>
              <a:t>until </a:t>
            </a:r>
            <a:r>
              <a:rPr kumimoji="1" lang="en-US" dirty="0"/>
              <a:t>a change in network topology</a:t>
            </a:r>
            <a:endParaRPr kumimoji="1" lang="en-US" dirty="0" smtClean="0"/>
          </a:p>
          <a:p>
            <a:pPr lvl="1">
              <a:lnSpc>
                <a:spcPct val="90000"/>
              </a:lnSpc>
            </a:pPr>
            <a:r>
              <a:rPr kumimoji="1" lang="en-US" dirty="0" smtClean="0"/>
              <a:t>based on expected traffic or capacity</a:t>
            </a:r>
          </a:p>
          <a:p>
            <a:pPr>
              <a:lnSpc>
                <a:spcPct val="90000"/>
              </a:lnSpc>
            </a:pPr>
            <a:r>
              <a:rPr kumimoji="1" lang="en-US" dirty="0"/>
              <a:t>advantage is simplicity</a:t>
            </a:r>
          </a:p>
          <a:p>
            <a:pPr>
              <a:lnSpc>
                <a:spcPct val="90000"/>
              </a:lnSpc>
            </a:pPr>
            <a:r>
              <a:rPr kumimoji="1" lang="en-US" dirty="0"/>
              <a:t>disadvantage is lack of </a:t>
            </a:r>
            <a:r>
              <a:rPr kumimoji="1" lang="en-US" dirty="0" smtClean="0"/>
              <a:t>flexibility</a:t>
            </a:r>
          </a:p>
          <a:p>
            <a:pPr lvl="1">
              <a:lnSpc>
                <a:spcPct val="90000"/>
              </a:lnSpc>
            </a:pPr>
            <a:r>
              <a:rPr kumimoji="1" lang="en-US" dirty="0"/>
              <a:t>d</a:t>
            </a:r>
            <a:r>
              <a:rPr kumimoji="1" lang="en-US" dirty="0" smtClean="0"/>
              <a:t>oes not react to network failure or congestion</a:t>
            </a:r>
          </a:p>
          <a:p>
            <a:pPr>
              <a:lnSpc>
                <a:spcPct val="90000"/>
              </a:lnSpc>
            </a:pPr>
            <a:endParaRPr kumimoji="1" lang="en-US" dirty="0"/>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9699">
                                            <p:txEl>
                                              <p:pRg st="2" end="2"/>
                                            </p:txEl>
                                          </p:spTgt>
                                        </p:tgtEl>
                                        <p:attrNameLst>
                                          <p:attrName>style.visibility</p:attrName>
                                        </p:attrNameLst>
                                      </p:cBhvr>
                                      <p:to>
                                        <p:strVal val="visible"/>
                                      </p:to>
                                    </p:set>
                                    <p:animEffect transition="in" filter="dissolve">
                                      <p:cBhvr>
                                        <p:cTn id="7" dur="1000"/>
                                        <p:tgtEl>
                                          <p:spTgt spid="29699">
                                            <p:txEl>
                                              <p:pRg st="2" end="2"/>
                                            </p:txEl>
                                          </p:spTgt>
                                        </p:tgtEl>
                                      </p:cBhvr>
                                    </p:animEffect>
                                  </p:childTnLst>
                                </p:cTn>
                              </p:par>
                            </p:childTnLst>
                          </p:cTn>
                        </p:par>
                        <p:par>
                          <p:cTn id="8" fill="hold">
                            <p:stCondLst>
                              <p:cond delay="1000"/>
                            </p:stCondLst>
                            <p:childTnLst>
                              <p:par>
                                <p:cTn id="9" presetID="25" presetClass="entr" presetSubtype="0" fill="hold" nodeType="afterEffect">
                                  <p:stCondLst>
                                    <p:cond delay="0"/>
                                  </p:stCondLst>
                                  <p:childTnLst>
                                    <p:set>
                                      <p:cBhvr>
                                        <p:cTn id="10" dur="1" fill="hold">
                                          <p:stCondLst>
                                            <p:cond delay="0"/>
                                          </p:stCondLst>
                                        </p:cTn>
                                        <p:tgtEl>
                                          <p:spTgt spid="29699">
                                            <p:txEl>
                                              <p:pRg st="3" end="3"/>
                                            </p:txEl>
                                          </p:spTgt>
                                        </p:tgtEl>
                                        <p:attrNameLst>
                                          <p:attrName>style.visibility</p:attrName>
                                        </p:attrNameLst>
                                      </p:cBhvr>
                                      <p:to>
                                        <p:strVal val="visible"/>
                                      </p:to>
                                    </p:set>
                                    <p:anim calcmode="lin" valueType="num">
                                      <p:cBhvr>
                                        <p:cTn id="11" dur="500" decel="50000" fill="hold">
                                          <p:stCondLst>
                                            <p:cond delay="0"/>
                                          </p:stCondLst>
                                        </p:cTn>
                                        <p:tgtEl>
                                          <p:spTgt spid="29699">
                                            <p:txEl>
                                              <p:pRg st="3" end="3"/>
                                            </p:txEl>
                                          </p:spTgt>
                                        </p:tgtEl>
                                        <p:attrNameLst>
                                          <p:attrName>style.rotation</p:attrName>
                                        </p:attrNameLst>
                                      </p:cBhvr>
                                      <p:tavLst>
                                        <p:tav tm="0">
                                          <p:val>
                                            <p:fltVal val="-90"/>
                                          </p:val>
                                        </p:tav>
                                        <p:tav tm="100000">
                                          <p:val>
                                            <p:fltVal val="0"/>
                                          </p:val>
                                        </p:tav>
                                      </p:tavLst>
                                    </p:anim>
                                    <p:anim calcmode="lin" valueType="num">
                                      <p:cBhvr>
                                        <p:cTn id="12" dur="500" decel="50000" fill="hold">
                                          <p:stCondLst>
                                            <p:cond delay="0"/>
                                          </p:stCondLst>
                                        </p:cTn>
                                        <p:tgtEl>
                                          <p:spTgt spid="29699">
                                            <p:txEl>
                                              <p:pRg st="3" end="3"/>
                                            </p:txEl>
                                          </p:spTgt>
                                        </p:tgtEl>
                                        <p:attrNameLst>
                                          <p:attrName>ppt_w</p:attrName>
                                        </p:attrNameLst>
                                      </p:cBhvr>
                                      <p:tavLst>
                                        <p:tav tm="0">
                                          <p:val>
                                            <p:strVal val="#ppt_w"/>
                                          </p:val>
                                        </p:tav>
                                        <p:tav tm="100000">
                                          <p:val>
                                            <p:strVal val="#ppt_w*.05"/>
                                          </p:val>
                                        </p:tav>
                                      </p:tavLst>
                                    </p:anim>
                                    <p:anim calcmode="lin" valueType="num">
                                      <p:cBhvr>
                                        <p:cTn id="13" dur="500" accel="50000" fill="hold">
                                          <p:stCondLst>
                                            <p:cond delay="500"/>
                                          </p:stCondLst>
                                        </p:cTn>
                                        <p:tgtEl>
                                          <p:spTgt spid="29699">
                                            <p:txEl>
                                              <p:pRg st="3" end="3"/>
                                            </p:txEl>
                                          </p:spTgt>
                                        </p:tgtEl>
                                        <p:attrNameLst>
                                          <p:attrName>ppt_w</p:attrName>
                                        </p:attrNameLst>
                                      </p:cBhvr>
                                      <p:tavLst>
                                        <p:tav tm="0">
                                          <p:val>
                                            <p:strVal val="#ppt_w*.05"/>
                                          </p:val>
                                        </p:tav>
                                        <p:tav tm="100000">
                                          <p:val>
                                            <p:strVal val="#ppt_w"/>
                                          </p:val>
                                        </p:tav>
                                      </p:tavLst>
                                    </p:anim>
                                    <p:anim calcmode="lin" valueType="num">
                                      <p:cBhvr>
                                        <p:cTn id="14" dur="1000" fill="hold"/>
                                        <p:tgtEl>
                                          <p:spTgt spid="29699">
                                            <p:txEl>
                                              <p:pRg st="3" end="3"/>
                                            </p:txEl>
                                          </p:spTgt>
                                        </p:tgtEl>
                                        <p:attrNameLst>
                                          <p:attrName>ppt_h</p:attrName>
                                        </p:attrNameLst>
                                      </p:cBhvr>
                                      <p:tavLst>
                                        <p:tav tm="0">
                                          <p:val>
                                            <p:strVal val="#ppt_h"/>
                                          </p:val>
                                        </p:tav>
                                        <p:tav tm="100000">
                                          <p:val>
                                            <p:strVal val="#ppt_h"/>
                                          </p:val>
                                        </p:tav>
                                      </p:tavLst>
                                    </p:anim>
                                    <p:anim calcmode="lin" valueType="num">
                                      <p:cBhvr>
                                        <p:cTn id="15" dur="500" decel="50000" fill="hold">
                                          <p:stCondLst>
                                            <p:cond delay="0"/>
                                          </p:stCondLst>
                                        </p:cTn>
                                        <p:tgtEl>
                                          <p:spTgt spid="29699">
                                            <p:txEl>
                                              <p:pRg st="3" end="3"/>
                                            </p:txEl>
                                          </p:spTgt>
                                        </p:tgtEl>
                                        <p:attrNameLst>
                                          <p:attrName>ppt_x</p:attrName>
                                        </p:attrNameLst>
                                      </p:cBhvr>
                                      <p:tavLst>
                                        <p:tav tm="0">
                                          <p:val>
                                            <p:strVal val="#ppt_x+.4"/>
                                          </p:val>
                                        </p:tav>
                                        <p:tav tm="100000">
                                          <p:val>
                                            <p:strVal val="#ppt_x"/>
                                          </p:val>
                                        </p:tav>
                                      </p:tavLst>
                                    </p:anim>
                                    <p:anim calcmode="lin" valueType="num">
                                      <p:cBhvr>
                                        <p:cTn id="16" dur="500" decel="50000" fill="hold">
                                          <p:stCondLst>
                                            <p:cond delay="0"/>
                                          </p:stCondLst>
                                        </p:cTn>
                                        <p:tgtEl>
                                          <p:spTgt spid="29699">
                                            <p:txEl>
                                              <p:pRg st="3" end="3"/>
                                            </p:txEl>
                                          </p:spTgt>
                                        </p:tgtEl>
                                        <p:attrNameLst>
                                          <p:attrName>ppt_y</p:attrName>
                                        </p:attrNameLst>
                                      </p:cBhvr>
                                      <p:tavLst>
                                        <p:tav tm="0">
                                          <p:val>
                                            <p:strVal val="#ppt_y-.2"/>
                                          </p:val>
                                        </p:tav>
                                        <p:tav tm="100000">
                                          <p:val>
                                            <p:strVal val="#ppt_y+.1"/>
                                          </p:val>
                                        </p:tav>
                                      </p:tavLst>
                                    </p:anim>
                                    <p:anim calcmode="lin" valueType="num">
                                      <p:cBhvr>
                                        <p:cTn id="17" dur="500" accel="50000" fill="hold">
                                          <p:stCondLst>
                                            <p:cond delay="500"/>
                                          </p:stCondLst>
                                        </p:cTn>
                                        <p:tgtEl>
                                          <p:spTgt spid="29699">
                                            <p:txEl>
                                              <p:pRg st="3" end="3"/>
                                            </p:txEl>
                                          </p:spTgt>
                                        </p:tgtEl>
                                        <p:attrNameLst>
                                          <p:attrName>ppt_y</p:attrName>
                                        </p:attrNameLst>
                                      </p:cBhvr>
                                      <p:tavLst>
                                        <p:tav tm="0">
                                          <p:val>
                                            <p:strVal val="#ppt_y+.1"/>
                                          </p:val>
                                        </p:tav>
                                        <p:tav tm="100000">
                                          <p:val>
                                            <p:strVal val="#ppt_y"/>
                                          </p:val>
                                        </p:tav>
                                      </p:tavLst>
                                    </p:anim>
                                    <p:animEffect transition="in" filter="fade">
                                      <p:cBhvr>
                                        <p:cTn id="18" dur="1000" decel="50000">
                                          <p:stCondLst>
                                            <p:cond delay="0"/>
                                          </p:stCondLst>
                                        </p:cTn>
                                        <p:tgtEl>
                                          <p:spTgt spid="29699">
                                            <p:txEl>
                                              <p:pRg st="3" end="3"/>
                                            </p:txEl>
                                          </p:spTgt>
                                        </p:tgtEl>
                                      </p:cBhvr>
                                    </p:animEffect>
                                  </p:childTnLst>
                                </p:cTn>
                              </p:par>
                            </p:childTnLst>
                          </p:cTn>
                        </p:par>
                        <p:par>
                          <p:cTn id="19" fill="hold">
                            <p:stCondLst>
                              <p:cond delay="2000"/>
                            </p:stCondLst>
                            <p:childTnLst>
                              <p:par>
                                <p:cTn id="20" presetID="25" presetClass="entr" presetSubtype="0" fill="hold" nodeType="afterEffect">
                                  <p:stCondLst>
                                    <p:cond delay="0"/>
                                  </p:stCondLst>
                                  <p:childTnLst>
                                    <p:set>
                                      <p:cBhvr>
                                        <p:cTn id="21" dur="1" fill="hold">
                                          <p:stCondLst>
                                            <p:cond delay="0"/>
                                          </p:stCondLst>
                                        </p:cTn>
                                        <p:tgtEl>
                                          <p:spTgt spid="29699">
                                            <p:txEl>
                                              <p:pRg st="4" end="4"/>
                                            </p:txEl>
                                          </p:spTgt>
                                        </p:tgtEl>
                                        <p:attrNameLst>
                                          <p:attrName>style.visibility</p:attrName>
                                        </p:attrNameLst>
                                      </p:cBhvr>
                                      <p:to>
                                        <p:strVal val="visible"/>
                                      </p:to>
                                    </p:set>
                                    <p:anim calcmode="lin" valueType="num">
                                      <p:cBhvr>
                                        <p:cTn id="22" dur="500" decel="50000" fill="hold">
                                          <p:stCondLst>
                                            <p:cond delay="0"/>
                                          </p:stCondLst>
                                        </p:cTn>
                                        <p:tgtEl>
                                          <p:spTgt spid="29699">
                                            <p:txEl>
                                              <p:pRg st="4" end="4"/>
                                            </p:txEl>
                                          </p:spTgt>
                                        </p:tgtEl>
                                        <p:attrNameLst>
                                          <p:attrName>style.rotation</p:attrName>
                                        </p:attrNameLst>
                                      </p:cBhvr>
                                      <p:tavLst>
                                        <p:tav tm="0">
                                          <p:val>
                                            <p:fltVal val="-90"/>
                                          </p:val>
                                        </p:tav>
                                        <p:tav tm="100000">
                                          <p:val>
                                            <p:fltVal val="0"/>
                                          </p:val>
                                        </p:tav>
                                      </p:tavLst>
                                    </p:anim>
                                    <p:anim calcmode="lin" valueType="num">
                                      <p:cBhvr>
                                        <p:cTn id="23" dur="500" decel="50000" fill="hold">
                                          <p:stCondLst>
                                            <p:cond delay="0"/>
                                          </p:stCondLst>
                                        </p:cTn>
                                        <p:tgtEl>
                                          <p:spTgt spid="29699">
                                            <p:txEl>
                                              <p:pRg st="4" end="4"/>
                                            </p:txEl>
                                          </p:spTgt>
                                        </p:tgtEl>
                                        <p:attrNameLst>
                                          <p:attrName>ppt_w</p:attrName>
                                        </p:attrNameLst>
                                      </p:cBhvr>
                                      <p:tavLst>
                                        <p:tav tm="0">
                                          <p:val>
                                            <p:strVal val="#ppt_w"/>
                                          </p:val>
                                        </p:tav>
                                        <p:tav tm="100000">
                                          <p:val>
                                            <p:strVal val="#ppt_w*.05"/>
                                          </p:val>
                                        </p:tav>
                                      </p:tavLst>
                                    </p:anim>
                                    <p:anim calcmode="lin" valueType="num">
                                      <p:cBhvr>
                                        <p:cTn id="24" dur="500" accel="50000" fill="hold">
                                          <p:stCondLst>
                                            <p:cond delay="500"/>
                                          </p:stCondLst>
                                        </p:cTn>
                                        <p:tgtEl>
                                          <p:spTgt spid="29699">
                                            <p:txEl>
                                              <p:pRg st="4" end="4"/>
                                            </p:txEl>
                                          </p:spTgt>
                                        </p:tgtEl>
                                        <p:attrNameLst>
                                          <p:attrName>ppt_w</p:attrName>
                                        </p:attrNameLst>
                                      </p:cBhvr>
                                      <p:tavLst>
                                        <p:tav tm="0">
                                          <p:val>
                                            <p:strVal val="#ppt_w*.05"/>
                                          </p:val>
                                        </p:tav>
                                        <p:tav tm="100000">
                                          <p:val>
                                            <p:strVal val="#ppt_w"/>
                                          </p:val>
                                        </p:tav>
                                      </p:tavLst>
                                    </p:anim>
                                    <p:anim calcmode="lin" valueType="num">
                                      <p:cBhvr>
                                        <p:cTn id="25" dur="1000" fill="hold"/>
                                        <p:tgtEl>
                                          <p:spTgt spid="29699">
                                            <p:txEl>
                                              <p:pRg st="4" end="4"/>
                                            </p:txEl>
                                          </p:spTgt>
                                        </p:tgtEl>
                                        <p:attrNameLst>
                                          <p:attrName>ppt_h</p:attrName>
                                        </p:attrNameLst>
                                      </p:cBhvr>
                                      <p:tavLst>
                                        <p:tav tm="0">
                                          <p:val>
                                            <p:strVal val="#ppt_h"/>
                                          </p:val>
                                        </p:tav>
                                        <p:tav tm="100000">
                                          <p:val>
                                            <p:strVal val="#ppt_h"/>
                                          </p:val>
                                        </p:tav>
                                      </p:tavLst>
                                    </p:anim>
                                    <p:anim calcmode="lin" valueType="num">
                                      <p:cBhvr>
                                        <p:cTn id="26" dur="500" decel="50000" fill="hold">
                                          <p:stCondLst>
                                            <p:cond delay="0"/>
                                          </p:stCondLst>
                                        </p:cTn>
                                        <p:tgtEl>
                                          <p:spTgt spid="29699">
                                            <p:txEl>
                                              <p:pRg st="4" end="4"/>
                                            </p:txEl>
                                          </p:spTgt>
                                        </p:tgtEl>
                                        <p:attrNameLst>
                                          <p:attrName>ppt_x</p:attrName>
                                        </p:attrNameLst>
                                      </p:cBhvr>
                                      <p:tavLst>
                                        <p:tav tm="0">
                                          <p:val>
                                            <p:strVal val="#ppt_x+.4"/>
                                          </p:val>
                                        </p:tav>
                                        <p:tav tm="100000">
                                          <p:val>
                                            <p:strVal val="#ppt_x"/>
                                          </p:val>
                                        </p:tav>
                                      </p:tavLst>
                                    </p:anim>
                                    <p:anim calcmode="lin" valueType="num">
                                      <p:cBhvr>
                                        <p:cTn id="27" dur="500" decel="50000" fill="hold">
                                          <p:stCondLst>
                                            <p:cond delay="0"/>
                                          </p:stCondLst>
                                        </p:cTn>
                                        <p:tgtEl>
                                          <p:spTgt spid="29699">
                                            <p:txEl>
                                              <p:pRg st="4" end="4"/>
                                            </p:txEl>
                                          </p:spTgt>
                                        </p:tgtEl>
                                        <p:attrNameLst>
                                          <p:attrName>ppt_y</p:attrName>
                                        </p:attrNameLst>
                                      </p:cBhvr>
                                      <p:tavLst>
                                        <p:tav tm="0">
                                          <p:val>
                                            <p:strVal val="#ppt_y-.2"/>
                                          </p:val>
                                        </p:tav>
                                        <p:tav tm="100000">
                                          <p:val>
                                            <p:strVal val="#ppt_y+.1"/>
                                          </p:val>
                                        </p:tav>
                                      </p:tavLst>
                                    </p:anim>
                                    <p:anim calcmode="lin" valueType="num">
                                      <p:cBhvr>
                                        <p:cTn id="28" dur="500" accel="50000" fill="hold">
                                          <p:stCondLst>
                                            <p:cond delay="500"/>
                                          </p:stCondLst>
                                        </p:cTn>
                                        <p:tgtEl>
                                          <p:spTgt spid="29699">
                                            <p:txEl>
                                              <p:pRg st="4" end="4"/>
                                            </p:txEl>
                                          </p:spTgt>
                                        </p:tgtEl>
                                        <p:attrNameLst>
                                          <p:attrName>ppt_y</p:attrName>
                                        </p:attrNameLst>
                                      </p:cBhvr>
                                      <p:tavLst>
                                        <p:tav tm="0">
                                          <p:val>
                                            <p:strVal val="#ppt_y+.1"/>
                                          </p:val>
                                        </p:tav>
                                        <p:tav tm="100000">
                                          <p:val>
                                            <p:strVal val="#ppt_y"/>
                                          </p:val>
                                        </p:tav>
                                      </p:tavLst>
                                    </p:anim>
                                    <p:animEffect transition="in" filter="fade">
                                      <p:cBhvr>
                                        <p:cTn id="29" dur="1000" decel="50000">
                                          <p:stCondLst>
                                            <p:cond delay="0"/>
                                          </p:stCondLst>
                                        </p:cTn>
                                        <p:tgtEl>
                                          <p:spTgt spid="29699">
                                            <p:txEl>
                                              <p:pRg st="4" end="4"/>
                                            </p:txEl>
                                          </p:spTgt>
                                        </p:tgtEl>
                                      </p:cBhvr>
                                    </p:animEffect>
                                  </p:childTnLst>
                                </p:cTn>
                              </p:par>
                            </p:childTnLst>
                          </p:cTn>
                        </p:par>
                        <p:par>
                          <p:cTn id="30" fill="hold">
                            <p:stCondLst>
                              <p:cond delay="3000"/>
                            </p:stCondLst>
                            <p:childTnLst>
                              <p:par>
                                <p:cTn id="31" presetID="25" presetClass="entr" presetSubtype="0" fill="hold" nodeType="afterEffect">
                                  <p:stCondLst>
                                    <p:cond delay="0"/>
                                  </p:stCondLst>
                                  <p:childTnLst>
                                    <p:set>
                                      <p:cBhvr>
                                        <p:cTn id="32" dur="1" fill="hold">
                                          <p:stCondLst>
                                            <p:cond delay="0"/>
                                          </p:stCondLst>
                                        </p:cTn>
                                        <p:tgtEl>
                                          <p:spTgt spid="29699">
                                            <p:txEl>
                                              <p:pRg st="7" end="7"/>
                                            </p:txEl>
                                          </p:spTgt>
                                        </p:tgtEl>
                                        <p:attrNameLst>
                                          <p:attrName>style.visibility</p:attrName>
                                        </p:attrNameLst>
                                      </p:cBhvr>
                                      <p:to>
                                        <p:strVal val="visible"/>
                                      </p:to>
                                    </p:set>
                                    <p:anim calcmode="lin" valueType="num">
                                      <p:cBhvr>
                                        <p:cTn id="33" dur="500" decel="50000" fill="hold">
                                          <p:stCondLst>
                                            <p:cond delay="0"/>
                                          </p:stCondLst>
                                        </p:cTn>
                                        <p:tgtEl>
                                          <p:spTgt spid="29699">
                                            <p:txEl>
                                              <p:pRg st="7" end="7"/>
                                            </p:txEl>
                                          </p:spTgt>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29699">
                                            <p:txEl>
                                              <p:pRg st="7" end="7"/>
                                            </p:txEl>
                                          </p:spTgt>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29699">
                                            <p:txEl>
                                              <p:pRg st="7" end="7"/>
                                            </p:txEl>
                                          </p:spTgt>
                                        </p:tgtEl>
                                        <p:attrNameLst>
                                          <p:attrName>ppt_w</p:attrName>
                                        </p:attrNameLst>
                                      </p:cBhvr>
                                      <p:tavLst>
                                        <p:tav tm="0">
                                          <p:val>
                                            <p:strVal val="#ppt_w*.05"/>
                                          </p:val>
                                        </p:tav>
                                        <p:tav tm="100000">
                                          <p:val>
                                            <p:strVal val="#ppt_w"/>
                                          </p:val>
                                        </p:tav>
                                      </p:tavLst>
                                    </p:anim>
                                    <p:anim calcmode="lin" valueType="num">
                                      <p:cBhvr>
                                        <p:cTn id="36" dur="1000" fill="hold"/>
                                        <p:tgtEl>
                                          <p:spTgt spid="29699">
                                            <p:txEl>
                                              <p:pRg st="7" end="7"/>
                                            </p:txEl>
                                          </p:spTgt>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29699">
                                            <p:txEl>
                                              <p:pRg st="7" end="7"/>
                                            </p:txEl>
                                          </p:spTgt>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29699">
                                            <p:txEl>
                                              <p:pRg st="7" end="7"/>
                                            </p:txEl>
                                          </p:spTgt>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29699">
                                            <p:txEl>
                                              <p:pRg st="7" end="7"/>
                                            </p:txEl>
                                          </p:spTgt>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296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01-Overview">
  <a:themeElements>
    <a:clrScheme name="01-Overview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fontScheme name="01-Overvi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32"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pitchFamily="32" charset="0"/>
          </a:defRPr>
        </a:defPPr>
      </a:lstStyle>
    </a:lnDef>
  </a:objectDefaults>
  <a:extraClrSchemeLst>
    <a:extraClrScheme>
      <a:clrScheme name="01-Overview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01-Overview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01-Overview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01-Overview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01-Overview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01-Overview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01-Overview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01-Overview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01-Overview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Mnementh:Users:lpb:work:consult:Stallings-DCC8:Slides:01-Overview.ppt</Template>
  <TotalTime>2662</TotalTime>
  <Words>5360</Words>
  <Application>Microsoft Office PowerPoint</Application>
  <PresentationFormat>On-screen Show (4:3)</PresentationFormat>
  <Paragraphs>508</Paragraphs>
  <Slides>39</Slides>
  <Notes>36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1" baseType="lpstr">
      <vt:lpstr>01-Overview</vt:lpstr>
      <vt:lpstr>Document</vt:lpstr>
      <vt:lpstr>Data and Computer Communications</vt:lpstr>
      <vt:lpstr>Routing in Switched Data Networks</vt:lpstr>
      <vt:lpstr>Routing in Packet Switching Networks</vt:lpstr>
      <vt:lpstr>Performance Criteria</vt:lpstr>
      <vt:lpstr>Elements of Routing Techniques for Packet-Switching Networks </vt:lpstr>
      <vt:lpstr>Example of Packet Switched Network</vt:lpstr>
      <vt:lpstr>Decision Time and Place</vt:lpstr>
      <vt:lpstr>Network Information Source and Update Timing</vt:lpstr>
      <vt:lpstr>Routing Strategies - Fixed Routing</vt:lpstr>
      <vt:lpstr>Fixed Routing Tables</vt:lpstr>
      <vt:lpstr>Routing Strategies - Flooding</vt:lpstr>
      <vt:lpstr>Flooding  Example</vt:lpstr>
      <vt:lpstr>Properties of Flooding</vt:lpstr>
      <vt:lpstr>Routing Strategies - Random Routing</vt:lpstr>
      <vt:lpstr>Routing Strategies - Adaptive Routing</vt:lpstr>
      <vt:lpstr>Adaptive Routing Advantages</vt:lpstr>
      <vt:lpstr>Classification of Adaptive Routing Strategies</vt:lpstr>
      <vt:lpstr>Isolated Adaptive Routing</vt:lpstr>
      <vt:lpstr>ARPANET Routing Strategies 1st Generation</vt:lpstr>
      <vt:lpstr>Distance Vector Routing Example</vt:lpstr>
      <vt:lpstr>Distance Vector Example cont’d..</vt:lpstr>
      <vt:lpstr>Distance Vector Example cont’d..</vt:lpstr>
      <vt:lpstr>ARPANET Routing Strategies 2nd Generation</vt:lpstr>
      <vt:lpstr>Oscillation</vt:lpstr>
      <vt:lpstr>ARPANET Routing Strategies 3rd Generation</vt:lpstr>
      <vt:lpstr>ARPANET Delay Metrics</vt:lpstr>
      <vt:lpstr>Least Cost Algorithms</vt:lpstr>
      <vt:lpstr>Example of Least-Cost Routing Algorithms (using Figure 12.1) </vt:lpstr>
      <vt:lpstr>Dijkstra’s Algorithm</vt:lpstr>
      <vt:lpstr>Dijkstra’s Algorithm Method</vt:lpstr>
      <vt:lpstr>Dijkstra’s Algorithm Example</vt:lpstr>
      <vt:lpstr>Dijkstra’s Algorithm Example</vt:lpstr>
      <vt:lpstr>Bellman-Ford Algorithm</vt:lpstr>
      <vt:lpstr>Bellman-Ford Algorithm</vt:lpstr>
      <vt:lpstr>Example of Bellman-Ford Algorithm</vt:lpstr>
      <vt:lpstr>Results of Bellman-Ford Example</vt:lpstr>
      <vt:lpstr>Comparison</vt:lpstr>
      <vt:lpstr>Evaluation</vt:lpstr>
      <vt:lpstr>Summary</vt:lpstr>
    </vt:vector>
  </TitlesOfParts>
  <Company>School of IT&amp;EE, UNSW@ADFA, Australia</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12 - William Stallings, Data and Computer Communications, 8/e</dc:title>
  <dc:subject>Lecture Slides</dc:subject>
  <dc:creator>Dr Lawrie Brown</dc:creator>
  <cp:lastModifiedBy>cnauser</cp:lastModifiedBy>
  <cp:revision>81</cp:revision>
  <cp:lastPrinted>2006-07-26T03:20:36Z</cp:lastPrinted>
  <dcterms:created xsi:type="dcterms:W3CDTF">2010-08-02T01:34:11Z</dcterms:created>
  <dcterms:modified xsi:type="dcterms:W3CDTF">2011-08-31T17:38:36Z</dcterms:modified>
</cp:coreProperties>
</file>