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4" d="100"/>
          <a:sy n="124" d="100"/>
        </p:scale>
        <p:origin x="-100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022644C-178A-4B05-AA16-2A3D40024568}" type="slidenum">
              <a:rPr lang="en-US"/>
              <a:pPr>
                <a:defRPr/>
              </a:pPr>
              <a:t>‹#›</a:t>
            </a:fld>
            <a:endParaRPr lang="en-US"/>
          </a:p>
        </p:txBody>
      </p:sp>
    </p:spTree>
    <p:extLst>
      <p:ext uri="{BB962C8B-B14F-4D97-AF65-F5344CB8AC3E}">
        <p14:creationId xmlns:p14="http://schemas.microsoft.com/office/powerpoint/2010/main" val="22488934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BFCB79CD-0CCE-4E97-942A-7F16BD66E57D}" type="slidenum">
              <a:rPr lang="en-US" smtClean="0"/>
              <a:pPr/>
              <a:t>1</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9C012DD2-26A9-47F1-BFC6-953FC9899363}" type="slidenum">
              <a:rPr lang="en-US" smtClean="0"/>
              <a:pPr/>
              <a:t>10</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E886CA91-F0A4-4EDF-B878-5D1D8C7AE276}" type="slidenum">
              <a:rPr lang="en-US" smtClean="0"/>
              <a:pPr/>
              <a:t>11</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4F83695-AD30-4353-9A4B-83A5AF6002DF}" type="slidenum">
              <a:rPr lang="en-US" smtClean="0"/>
              <a:pPr/>
              <a:t>12</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D810A59-B0EC-41E3-B443-6DD6E880C1BB}" type="slidenum">
              <a:rPr lang="en-US" smtClean="0"/>
              <a:pPr/>
              <a:t>13</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FD6B80-8025-4B4B-B681-39E30866C814}" type="slidenum">
              <a:rPr lang="en-US" smtClean="0"/>
              <a:pPr/>
              <a:t>14</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343F974-6891-45B1-9852-B95528CD6AFE}" type="slidenum">
              <a:rPr lang="en-US" smtClean="0"/>
              <a:pPr/>
              <a:t>15</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F66BC27-D81F-4242-A5FF-9F1575E5064C}" type="slidenum">
              <a:rPr lang="en-US" smtClean="0"/>
              <a:pPr/>
              <a:t>16</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B587F350-A54D-4897-9478-91537F959BA1}" type="slidenum">
              <a:rPr lang="en-US" smtClean="0"/>
              <a:pPr/>
              <a:t>17</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3D05E7A-08D5-4088-830F-55A193630533}" type="slidenum">
              <a:rPr lang="en-US" smtClean="0"/>
              <a:pPr/>
              <a:t>18</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64AC5F3-238E-471A-BA2C-9839584F5E5F}" type="slidenum">
              <a:rPr lang="en-US" smtClean="0"/>
              <a:pPr/>
              <a:t>19</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B112497-75B5-4DED-A7B9-91F6EA499A2C}" type="slidenum">
              <a:rPr lang="en-US" smtClean="0"/>
              <a:pPr/>
              <a:t>2</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621C11CD-6C06-4BAC-9C7B-0A58506E121C}" type="slidenum">
              <a:rPr lang="en-US" smtClean="0"/>
              <a:pPr/>
              <a:t>20</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F13A4A66-2B96-46BC-8EB4-79407D6EEEFA}" type="slidenum">
              <a:rPr lang="en-US" smtClean="0"/>
              <a:pPr/>
              <a:t>21</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7E2E19FE-64E6-48CD-9470-22F8EDF0BF6F}" type="slidenum">
              <a:rPr lang="en-US" smtClean="0"/>
              <a:pPr/>
              <a:t>22</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4E9A6880-8DB5-4EFF-A49F-AA07A04CA9AD}" type="slidenum">
              <a:rPr lang="en-US" smtClean="0"/>
              <a:pPr/>
              <a:t>23</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28A8B961-7221-4EE7-9AAF-83BB4474C0E5}" type="slidenum">
              <a:rPr lang="en-US" smtClean="0"/>
              <a:pPr/>
              <a:t>24</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4B40BF3-C903-4B4D-8E01-2B9B607F1601}" type="slidenum">
              <a:rPr lang="en-US" smtClean="0"/>
              <a:pPr/>
              <a:t>25</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88429EB-8FFC-4025-A6F9-D8F035490890}" type="slidenum">
              <a:rPr lang="en-US" smtClean="0"/>
              <a:pPr/>
              <a:t>26</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393ADCDA-4DC5-4672-8DC0-6E1A02852FCC}" type="slidenum">
              <a:rPr lang="en-US" smtClean="0"/>
              <a:pPr/>
              <a:t>27</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CF59E74F-C208-4F78-9113-89339E221C88}" type="slidenum">
              <a:rPr lang="en-US" smtClean="0"/>
              <a:pPr/>
              <a:t>28</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DEF223F-7EA1-495F-A418-24E95628B99E}" type="slidenum">
              <a:rPr lang="en-US" smtClean="0"/>
              <a:pPr/>
              <a:t>3</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33C13BE-37EB-4818-96A6-6EBDD3A46BC8}" type="slidenum">
              <a:rPr lang="en-US" smtClean="0"/>
              <a:pPr/>
              <a:t>4</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CF4BAB6A-60BF-476C-A068-5C5B806B5741}" type="slidenum">
              <a:rPr lang="en-US" smtClean="0"/>
              <a:pPr/>
              <a:t>5</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5004DA66-3B1B-4233-9FD4-B4AD77E60EF2}" type="slidenum">
              <a:rPr lang="en-US" smtClean="0"/>
              <a:pPr/>
              <a:t>6</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E75505D4-FCB6-4470-A563-FAC2BCD3C622}" type="slidenum">
              <a:rPr lang="en-US" smtClean="0"/>
              <a:pPr/>
              <a:t>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1F2FA4A6-320E-47A4-A43C-2E9A2A6F2E81}" type="slidenum">
              <a:rPr lang="en-US" smtClean="0"/>
              <a:pPr/>
              <a:t>8</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BCAA263D-5FC8-4D54-9DEB-461223ADA469}" type="slidenum">
              <a:rPr lang="en-US" smtClean="0"/>
              <a:pPr/>
              <a:t>9</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1511B639-2443-4199-9C4B-03A313099000}" type="datetime1">
              <a:rPr lang="en-US"/>
              <a:pPr>
                <a:defRPr/>
              </a:pPr>
              <a:t>9/22/14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CNA                                              St. Cloud State University</a:t>
            </a:r>
          </a:p>
        </p:txBody>
      </p:sp>
      <p:sp>
        <p:nvSpPr>
          <p:cNvPr id="6" name="Rectangle 6"/>
          <p:cNvSpPr>
            <a:spLocks noGrp="1" noChangeArrowheads="1"/>
          </p:cNvSpPr>
          <p:nvPr>
            <p:ph type="sldNum" sz="quarter" idx="12"/>
          </p:nvPr>
        </p:nvSpPr>
        <p:spPr>
          <a:ln/>
        </p:spPr>
        <p:txBody>
          <a:bodyPr/>
          <a:lstStyle>
            <a:lvl1pPr>
              <a:defRPr/>
            </a:lvl1pPr>
          </a:lstStyle>
          <a:p>
            <a:pPr>
              <a:defRPr/>
            </a:pPr>
            <a:fld id="{574C3241-C4DB-4CD5-A708-206CD01C208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D6DAF073-C91F-43B7-9807-C562934FEC27}" type="datetime1">
              <a:rPr lang="en-US"/>
              <a:pPr>
                <a:defRPr/>
              </a:pPr>
              <a:t>9/22/14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CNA                                              St. Cloud State University</a:t>
            </a:r>
          </a:p>
        </p:txBody>
      </p:sp>
      <p:sp>
        <p:nvSpPr>
          <p:cNvPr id="6" name="Rectangle 6"/>
          <p:cNvSpPr>
            <a:spLocks noGrp="1" noChangeArrowheads="1"/>
          </p:cNvSpPr>
          <p:nvPr>
            <p:ph type="sldNum" sz="quarter" idx="12"/>
          </p:nvPr>
        </p:nvSpPr>
        <p:spPr>
          <a:ln/>
        </p:spPr>
        <p:txBody>
          <a:bodyPr/>
          <a:lstStyle>
            <a:lvl1pPr>
              <a:defRPr/>
            </a:lvl1pPr>
          </a:lstStyle>
          <a:p>
            <a:pPr>
              <a:defRPr/>
            </a:pPr>
            <a:fld id="{DB90B1A5-505B-4306-909F-E2035F1C8E7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9C33AE1-3E0D-4428-9490-B04F03EDA02E}" type="datetime1">
              <a:rPr lang="en-US"/>
              <a:pPr>
                <a:defRPr/>
              </a:pPr>
              <a:t>9/22/14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CNA                                              St. Cloud State University</a:t>
            </a:r>
          </a:p>
        </p:txBody>
      </p:sp>
      <p:sp>
        <p:nvSpPr>
          <p:cNvPr id="6" name="Rectangle 6"/>
          <p:cNvSpPr>
            <a:spLocks noGrp="1" noChangeArrowheads="1"/>
          </p:cNvSpPr>
          <p:nvPr>
            <p:ph type="sldNum" sz="quarter" idx="12"/>
          </p:nvPr>
        </p:nvSpPr>
        <p:spPr>
          <a:ln/>
        </p:spPr>
        <p:txBody>
          <a:bodyPr/>
          <a:lstStyle>
            <a:lvl1pPr>
              <a:defRPr/>
            </a:lvl1pPr>
          </a:lstStyle>
          <a:p>
            <a:pPr>
              <a:defRPr/>
            </a:pPr>
            <a:fld id="{8645F2F1-C3EF-469E-AD27-50E49AE5E63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66700648-86C0-4735-AB52-C0DDFFC0DC5B}" type="datetime1">
              <a:rPr lang="en-US"/>
              <a:pPr>
                <a:defRPr/>
              </a:pPr>
              <a:t>9/22/14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CNA                                              St. Cloud State University</a:t>
            </a:r>
          </a:p>
        </p:txBody>
      </p:sp>
      <p:sp>
        <p:nvSpPr>
          <p:cNvPr id="6" name="Rectangle 6"/>
          <p:cNvSpPr>
            <a:spLocks noGrp="1" noChangeArrowheads="1"/>
          </p:cNvSpPr>
          <p:nvPr>
            <p:ph type="sldNum" sz="quarter" idx="12"/>
          </p:nvPr>
        </p:nvSpPr>
        <p:spPr>
          <a:ln/>
        </p:spPr>
        <p:txBody>
          <a:bodyPr/>
          <a:lstStyle>
            <a:lvl1pPr>
              <a:defRPr/>
            </a:lvl1pPr>
          </a:lstStyle>
          <a:p>
            <a:pPr>
              <a:defRPr/>
            </a:pPr>
            <a:fld id="{09295F8B-8265-48A6-871B-55FEB781880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69819782-DBD4-4CFF-BCD7-E880E6C6A6BD}" type="datetime1">
              <a:rPr lang="en-US"/>
              <a:pPr>
                <a:defRPr/>
              </a:pPr>
              <a:t>9/22/14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CNA                                              St. Cloud State University</a:t>
            </a:r>
          </a:p>
        </p:txBody>
      </p:sp>
      <p:sp>
        <p:nvSpPr>
          <p:cNvPr id="6" name="Rectangle 6"/>
          <p:cNvSpPr>
            <a:spLocks noGrp="1" noChangeArrowheads="1"/>
          </p:cNvSpPr>
          <p:nvPr>
            <p:ph type="sldNum" sz="quarter" idx="12"/>
          </p:nvPr>
        </p:nvSpPr>
        <p:spPr>
          <a:ln/>
        </p:spPr>
        <p:txBody>
          <a:bodyPr/>
          <a:lstStyle>
            <a:lvl1pPr>
              <a:defRPr/>
            </a:lvl1pPr>
          </a:lstStyle>
          <a:p>
            <a:pPr>
              <a:defRPr/>
            </a:pPr>
            <a:fld id="{66A2DC6C-B8E2-4E65-AC19-0329EA8BD51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BFE504CD-278F-4B30-B77C-402C44AE9B26}" type="datetime1">
              <a:rPr lang="en-US"/>
              <a:pPr>
                <a:defRPr/>
              </a:pPr>
              <a:t>9/22/14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CNA                                              St. Cloud State University</a:t>
            </a:r>
          </a:p>
        </p:txBody>
      </p:sp>
      <p:sp>
        <p:nvSpPr>
          <p:cNvPr id="7" name="Rectangle 6"/>
          <p:cNvSpPr>
            <a:spLocks noGrp="1" noChangeArrowheads="1"/>
          </p:cNvSpPr>
          <p:nvPr>
            <p:ph type="sldNum" sz="quarter" idx="12"/>
          </p:nvPr>
        </p:nvSpPr>
        <p:spPr>
          <a:ln/>
        </p:spPr>
        <p:txBody>
          <a:bodyPr/>
          <a:lstStyle>
            <a:lvl1pPr>
              <a:defRPr/>
            </a:lvl1pPr>
          </a:lstStyle>
          <a:p>
            <a:pPr>
              <a:defRPr/>
            </a:pPr>
            <a:fld id="{B8DD93D4-F742-4FB5-9619-CDC36BC2B7F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82A757EC-51C7-47D1-91CB-85AA4036A7AB}" type="datetime1">
              <a:rPr lang="en-US"/>
              <a:pPr>
                <a:defRPr/>
              </a:pPr>
              <a:t>9/22/14</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CNA                                              St. Cloud State University</a:t>
            </a:r>
          </a:p>
        </p:txBody>
      </p:sp>
      <p:sp>
        <p:nvSpPr>
          <p:cNvPr id="9" name="Rectangle 6"/>
          <p:cNvSpPr>
            <a:spLocks noGrp="1" noChangeArrowheads="1"/>
          </p:cNvSpPr>
          <p:nvPr>
            <p:ph type="sldNum" sz="quarter" idx="12"/>
          </p:nvPr>
        </p:nvSpPr>
        <p:spPr>
          <a:ln/>
        </p:spPr>
        <p:txBody>
          <a:bodyPr/>
          <a:lstStyle>
            <a:lvl1pPr>
              <a:defRPr/>
            </a:lvl1pPr>
          </a:lstStyle>
          <a:p>
            <a:pPr>
              <a:defRPr/>
            </a:pPr>
            <a:fld id="{9D393E37-68D1-47BD-834B-4074D9F963F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D57F8265-30CC-48F2-B574-DD305A07D436}" type="datetime1">
              <a:rPr lang="en-US"/>
              <a:pPr>
                <a:defRPr/>
              </a:pPr>
              <a:t>9/22/14</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CNA                                              St. Cloud State University</a:t>
            </a:r>
          </a:p>
        </p:txBody>
      </p:sp>
      <p:sp>
        <p:nvSpPr>
          <p:cNvPr id="5" name="Rectangle 6"/>
          <p:cNvSpPr>
            <a:spLocks noGrp="1" noChangeArrowheads="1"/>
          </p:cNvSpPr>
          <p:nvPr>
            <p:ph type="sldNum" sz="quarter" idx="12"/>
          </p:nvPr>
        </p:nvSpPr>
        <p:spPr>
          <a:ln/>
        </p:spPr>
        <p:txBody>
          <a:bodyPr/>
          <a:lstStyle>
            <a:lvl1pPr>
              <a:defRPr/>
            </a:lvl1pPr>
          </a:lstStyle>
          <a:p>
            <a:pPr>
              <a:defRPr/>
            </a:pPr>
            <a:fld id="{17D739FE-DAA7-4806-BF3B-DAF5B70AACC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1993E33F-3BB3-4C57-965F-6A70939E5C87}" type="datetime1">
              <a:rPr lang="en-US"/>
              <a:pPr>
                <a:defRPr/>
              </a:pPr>
              <a:t>9/22/14</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CNA                                              St. Cloud State University</a:t>
            </a:r>
          </a:p>
        </p:txBody>
      </p:sp>
      <p:sp>
        <p:nvSpPr>
          <p:cNvPr id="4" name="Rectangle 6"/>
          <p:cNvSpPr>
            <a:spLocks noGrp="1" noChangeArrowheads="1"/>
          </p:cNvSpPr>
          <p:nvPr>
            <p:ph type="sldNum" sz="quarter" idx="12"/>
          </p:nvPr>
        </p:nvSpPr>
        <p:spPr>
          <a:ln/>
        </p:spPr>
        <p:txBody>
          <a:bodyPr/>
          <a:lstStyle>
            <a:lvl1pPr>
              <a:defRPr/>
            </a:lvl1pPr>
          </a:lstStyle>
          <a:p>
            <a:pPr>
              <a:defRPr/>
            </a:pPr>
            <a:fld id="{ECEDDD13-1265-4968-8D2F-869366C4AA5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E375F16-EE6B-44C7-ACD0-64A271139D1F}" type="datetime1">
              <a:rPr lang="en-US"/>
              <a:pPr>
                <a:defRPr/>
              </a:pPr>
              <a:t>9/22/14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CNA                                              St. Cloud State University</a:t>
            </a:r>
          </a:p>
        </p:txBody>
      </p:sp>
      <p:sp>
        <p:nvSpPr>
          <p:cNvPr id="7" name="Rectangle 6"/>
          <p:cNvSpPr>
            <a:spLocks noGrp="1" noChangeArrowheads="1"/>
          </p:cNvSpPr>
          <p:nvPr>
            <p:ph type="sldNum" sz="quarter" idx="12"/>
          </p:nvPr>
        </p:nvSpPr>
        <p:spPr>
          <a:ln/>
        </p:spPr>
        <p:txBody>
          <a:bodyPr/>
          <a:lstStyle>
            <a:lvl1pPr>
              <a:defRPr/>
            </a:lvl1pPr>
          </a:lstStyle>
          <a:p>
            <a:pPr>
              <a:defRPr/>
            </a:pPr>
            <a:fld id="{1FE5FDCB-4408-480B-A782-8AE5BBA79B6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02F2FFE-7F7E-4A7A-A4C8-0C0A6F669307}" type="datetime1">
              <a:rPr lang="en-US"/>
              <a:pPr>
                <a:defRPr/>
              </a:pPr>
              <a:t>9/22/14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CNA                                              St. Cloud State University</a:t>
            </a:r>
          </a:p>
        </p:txBody>
      </p:sp>
      <p:sp>
        <p:nvSpPr>
          <p:cNvPr id="7" name="Rectangle 6"/>
          <p:cNvSpPr>
            <a:spLocks noGrp="1" noChangeArrowheads="1"/>
          </p:cNvSpPr>
          <p:nvPr>
            <p:ph type="sldNum" sz="quarter" idx="12"/>
          </p:nvPr>
        </p:nvSpPr>
        <p:spPr>
          <a:ln/>
        </p:spPr>
        <p:txBody>
          <a:bodyPr/>
          <a:lstStyle>
            <a:lvl1pPr>
              <a:defRPr/>
            </a:lvl1pPr>
          </a:lstStyle>
          <a:p>
            <a:pPr>
              <a:defRPr/>
            </a:pPr>
            <a:fld id="{FEB37922-5845-4B97-AE16-CCC0CCFB919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BE82CA6B-B9CE-4C70-A38D-00B71E661B46}" type="datetime1">
              <a:rPr lang="en-US"/>
              <a:pPr>
                <a:defRPr/>
              </a:pPr>
              <a:t>9/22/14</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CNA                                              St. Cloud State University</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7E535CC-8CF2-4E7C-9ACB-44CCA599A6F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www.faqs.org/rfcs/rfc791.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www.faqs.org/rfcs/rfc792.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www.faqs.org/rfcs/rfc959.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a:noFill/>
        </p:spPr>
        <p:txBody>
          <a:bodyPr/>
          <a:lstStyle/>
          <a:p>
            <a:fld id="{324C218E-A320-4988-B8DD-4BEF175169CD}" type="datetime1">
              <a:rPr lang="en-US" smtClean="0"/>
              <a:pPr/>
              <a:t>9/22/14</a:t>
            </a:fld>
            <a:endParaRPr lang="en-US" smtClean="0"/>
          </a:p>
        </p:txBody>
      </p:sp>
      <p:sp>
        <p:nvSpPr>
          <p:cNvPr id="2051" name="Footer Placeholder 4"/>
          <p:cNvSpPr>
            <a:spLocks noGrp="1"/>
          </p:cNvSpPr>
          <p:nvPr>
            <p:ph type="ftr" sz="quarter" idx="11"/>
          </p:nvPr>
        </p:nvSpPr>
        <p:spPr>
          <a:noFill/>
        </p:spPr>
        <p:txBody>
          <a:bodyPr/>
          <a:lstStyle/>
          <a:p>
            <a:r>
              <a:rPr lang="en-US" smtClean="0"/>
              <a:t>CNA                                              St. Cloud State University</a:t>
            </a:r>
          </a:p>
        </p:txBody>
      </p:sp>
      <p:sp>
        <p:nvSpPr>
          <p:cNvPr id="2052" name="Slide Number Placeholder 5"/>
          <p:cNvSpPr>
            <a:spLocks noGrp="1"/>
          </p:cNvSpPr>
          <p:nvPr>
            <p:ph type="sldNum" sz="quarter" idx="12"/>
          </p:nvPr>
        </p:nvSpPr>
        <p:spPr>
          <a:noFill/>
        </p:spPr>
        <p:txBody>
          <a:bodyPr/>
          <a:lstStyle/>
          <a:p>
            <a:fld id="{07878973-928C-46DD-90C7-C305BFDFB24A}" type="slidenum">
              <a:rPr lang="en-US" smtClean="0"/>
              <a:pPr/>
              <a:t>1</a:t>
            </a:fld>
            <a:endParaRPr lang="en-US" smtClean="0"/>
          </a:p>
        </p:txBody>
      </p:sp>
      <p:sp>
        <p:nvSpPr>
          <p:cNvPr id="2053" name="Rectangle 2"/>
          <p:cNvSpPr>
            <a:spLocks noGrp="1" noChangeArrowheads="1"/>
          </p:cNvSpPr>
          <p:nvPr>
            <p:ph type="ctrTitle"/>
          </p:nvPr>
        </p:nvSpPr>
        <p:spPr>
          <a:xfrm>
            <a:off x="609600" y="1143000"/>
            <a:ext cx="7772400" cy="1470025"/>
          </a:xfrm>
        </p:spPr>
        <p:txBody>
          <a:bodyPr/>
          <a:lstStyle/>
          <a:p>
            <a:pPr eaLnBrk="1" hangingPunct="1"/>
            <a:r>
              <a:rPr lang="en-US" smtClean="0"/>
              <a:t>Protocol Vulnerabilities</a:t>
            </a:r>
          </a:p>
        </p:txBody>
      </p:sp>
      <p:sp>
        <p:nvSpPr>
          <p:cNvPr id="2054" name="Rectangle 3"/>
          <p:cNvSpPr>
            <a:spLocks noGrp="1" noChangeArrowheads="1"/>
          </p:cNvSpPr>
          <p:nvPr>
            <p:ph type="subTitle" idx="1"/>
          </p:nvPr>
        </p:nvSpPr>
        <p:spPr>
          <a:xfrm>
            <a:off x="1371600" y="3276600"/>
            <a:ext cx="6400800" cy="1752600"/>
          </a:xfrm>
        </p:spPr>
        <p:txBody>
          <a:bodyPr/>
          <a:lstStyle/>
          <a:p>
            <a:pPr eaLnBrk="1" hangingPunct="1"/>
            <a:r>
              <a:rPr lang="en-US" dirty="0" smtClean="0"/>
              <a:t>CNA 432/532</a:t>
            </a:r>
          </a:p>
          <a:p>
            <a:pPr eaLnBrk="1" hangingPunct="1"/>
            <a:r>
              <a:rPr lang="en-US" dirty="0" smtClean="0"/>
              <a:t>OSI layer Security</a:t>
            </a:r>
          </a:p>
          <a:p>
            <a:pPr eaLnBrk="1" hangingPunct="1"/>
            <a:r>
              <a:rPr lang="en-US" dirty="0" smtClean="0"/>
              <a:t>Dr. Tirthankar Ghosh</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p:spPr>
        <p:txBody>
          <a:bodyPr/>
          <a:lstStyle/>
          <a:p>
            <a:fld id="{649839B9-29D2-4012-ADF0-98EBE105A1B0}" type="datetime1">
              <a:rPr lang="en-US" smtClean="0"/>
              <a:pPr/>
              <a:t>9/22/14</a:t>
            </a:fld>
            <a:endParaRPr lang="en-US" smtClean="0"/>
          </a:p>
        </p:txBody>
      </p:sp>
      <p:sp>
        <p:nvSpPr>
          <p:cNvPr id="11267" name="Footer Placeholder 4"/>
          <p:cNvSpPr>
            <a:spLocks noGrp="1"/>
          </p:cNvSpPr>
          <p:nvPr>
            <p:ph type="ftr" sz="quarter" idx="11"/>
          </p:nvPr>
        </p:nvSpPr>
        <p:spPr>
          <a:noFill/>
        </p:spPr>
        <p:txBody>
          <a:bodyPr/>
          <a:lstStyle/>
          <a:p>
            <a:r>
              <a:rPr lang="en-US" smtClean="0"/>
              <a:t>CNA                                              St. Cloud State University</a:t>
            </a:r>
          </a:p>
        </p:txBody>
      </p:sp>
      <p:sp>
        <p:nvSpPr>
          <p:cNvPr id="11268" name="Slide Number Placeholder 5"/>
          <p:cNvSpPr>
            <a:spLocks noGrp="1"/>
          </p:cNvSpPr>
          <p:nvPr>
            <p:ph type="sldNum" sz="quarter" idx="12"/>
          </p:nvPr>
        </p:nvSpPr>
        <p:spPr>
          <a:noFill/>
        </p:spPr>
        <p:txBody>
          <a:bodyPr/>
          <a:lstStyle/>
          <a:p>
            <a:fld id="{5364EB2E-63C3-4554-8B30-BFCC7B95CBFA}" type="slidenum">
              <a:rPr lang="en-US" smtClean="0"/>
              <a:pPr/>
              <a:t>10</a:t>
            </a:fld>
            <a:endParaRPr lang="en-US" smtClean="0"/>
          </a:p>
        </p:txBody>
      </p:sp>
      <p:sp>
        <p:nvSpPr>
          <p:cNvPr id="11269" name="Rectangle 2"/>
          <p:cNvSpPr>
            <a:spLocks noGrp="1" noChangeArrowheads="1"/>
          </p:cNvSpPr>
          <p:nvPr>
            <p:ph type="title"/>
          </p:nvPr>
        </p:nvSpPr>
        <p:spPr>
          <a:xfrm>
            <a:off x="457200" y="152400"/>
            <a:ext cx="8229600" cy="960438"/>
          </a:xfrm>
        </p:spPr>
        <p:txBody>
          <a:bodyPr/>
          <a:lstStyle/>
          <a:p>
            <a:pPr eaLnBrk="1" hangingPunct="1"/>
            <a:r>
              <a:rPr lang="en-US" sz="3600" smtClean="0"/>
              <a:t>IP Packet Fragmentation</a:t>
            </a:r>
          </a:p>
        </p:txBody>
      </p:sp>
      <p:sp>
        <p:nvSpPr>
          <p:cNvPr id="11270" name="Rectangle 3"/>
          <p:cNvSpPr>
            <a:spLocks noGrp="1" noChangeArrowheads="1"/>
          </p:cNvSpPr>
          <p:nvPr>
            <p:ph type="body" idx="1"/>
          </p:nvPr>
        </p:nvSpPr>
        <p:spPr>
          <a:xfrm>
            <a:off x="457200" y="1295400"/>
            <a:ext cx="8229600" cy="4525963"/>
          </a:xfrm>
        </p:spPr>
        <p:txBody>
          <a:bodyPr/>
          <a:lstStyle/>
          <a:p>
            <a:pPr eaLnBrk="1" hangingPunct="1">
              <a:lnSpc>
                <a:spcPct val="90000"/>
              </a:lnSpc>
            </a:pPr>
            <a:r>
              <a:rPr lang="en-US" sz="2400" smtClean="0"/>
              <a:t>All hosts must accept packets with a minimum length of 68 bytes (an internet header may be up to 60 bytes, and the minimum fragment is 8 bytes) (</a:t>
            </a:r>
            <a:r>
              <a:rPr lang="en-US" sz="2400" smtClean="0">
                <a:hlinkClick r:id="rId3"/>
              </a:rPr>
              <a:t>RFC 791</a:t>
            </a:r>
            <a:r>
              <a:rPr lang="en-US" sz="2400" smtClean="0"/>
              <a:t>).</a:t>
            </a:r>
          </a:p>
          <a:p>
            <a:pPr eaLnBrk="1" hangingPunct="1">
              <a:lnSpc>
                <a:spcPct val="90000"/>
              </a:lnSpc>
            </a:pPr>
            <a:r>
              <a:rPr lang="en-US" sz="2400" smtClean="0"/>
              <a:t>Problems with fragmentation:</a:t>
            </a:r>
          </a:p>
          <a:p>
            <a:pPr lvl="1" eaLnBrk="1" hangingPunct="1">
              <a:lnSpc>
                <a:spcPct val="90000"/>
              </a:lnSpc>
            </a:pPr>
            <a:r>
              <a:rPr lang="en-US" sz="2000" smtClean="0"/>
              <a:t>If duplicate fragments are received with differing contents, which fragment to save?</a:t>
            </a:r>
          </a:p>
          <a:p>
            <a:pPr lvl="1" eaLnBrk="1" hangingPunct="1">
              <a:lnSpc>
                <a:spcPct val="90000"/>
              </a:lnSpc>
            </a:pPr>
            <a:r>
              <a:rPr lang="en-US" sz="2000" smtClean="0"/>
              <a:t>For overlapping contents in fragments, which one will take precedence?</a:t>
            </a:r>
          </a:p>
          <a:p>
            <a:pPr lvl="1" eaLnBrk="1" hangingPunct="1">
              <a:lnSpc>
                <a:spcPct val="90000"/>
              </a:lnSpc>
            </a:pPr>
            <a:r>
              <a:rPr lang="en-US" sz="2000" smtClean="0"/>
              <a:t>An attacker creates a packet with Fragment Offset of 65,528, and 1480 bytes of data, thus making the total packet length of 67,008 (maximum packet length can be 65,535). Possible that other data in the OS can be overwritten, causing the system to crash.</a:t>
            </a:r>
          </a:p>
          <a:p>
            <a:pPr lvl="1" eaLnBrk="1" hangingPunct="1">
              <a:lnSpc>
                <a:spcPct val="90000"/>
              </a:lnSpc>
            </a:pPr>
            <a:r>
              <a:rPr lang="en-US" sz="2000" smtClean="0"/>
              <a:t>It’s highly suspicious if a fragmented packet has a length that is not an even multiple of 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p:spPr>
        <p:txBody>
          <a:bodyPr/>
          <a:lstStyle/>
          <a:p>
            <a:fld id="{3BD17C34-D2CA-411D-AE57-64D9FF5922CB}" type="datetime1">
              <a:rPr lang="en-US" smtClean="0"/>
              <a:pPr/>
              <a:t>9/22/14</a:t>
            </a:fld>
            <a:endParaRPr lang="en-US" smtClean="0"/>
          </a:p>
        </p:txBody>
      </p:sp>
      <p:sp>
        <p:nvSpPr>
          <p:cNvPr id="13315" name="Footer Placeholder 4"/>
          <p:cNvSpPr>
            <a:spLocks noGrp="1"/>
          </p:cNvSpPr>
          <p:nvPr>
            <p:ph type="ftr" sz="quarter" idx="11"/>
          </p:nvPr>
        </p:nvSpPr>
        <p:spPr>
          <a:noFill/>
        </p:spPr>
        <p:txBody>
          <a:bodyPr/>
          <a:lstStyle/>
          <a:p>
            <a:r>
              <a:rPr lang="en-US" smtClean="0"/>
              <a:t>CNA                                              St. Cloud State University</a:t>
            </a:r>
          </a:p>
        </p:txBody>
      </p:sp>
      <p:sp>
        <p:nvSpPr>
          <p:cNvPr id="13316" name="Slide Number Placeholder 5"/>
          <p:cNvSpPr>
            <a:spLocks noGrp="1"/>
          </p:cNvSpPr>
          <p:nvPr>
            <p:ph type="sldNum" sz="quarter" idx="12"/>
          </p:nvPr>
        </p:nvSpPr>
        <p:spPr>
          <a:noFill/>
        </p:spPr>
        <p:txBody>
          <a:bodyPr/>
          <a:lstStyle/>
          <a:p>
            <a:fld id="{B3371B59-6233-42BE-89EF-689B09A8DFEE}" type="slidenum">
              <a:rPr lang="en-US" smtClean="0"/>
              <a:pPr/>
              <a:t>11</a:t>
            </a:fld>
            <a:endParaRPr lang="en-US" smtClean="0"/>
          </a:p>
        </p:txBody>
      </p:sp>
      <p:sp>
        <p:nvSpPr>
          <p:cNvPr id="13317" name="Rectangle 2"/>
          <p:cNvSpPr>
            <a:spLocks noGrp="1" noChangeArrowheads="1"/>
          </p:cNvSpPr>
          <p:nvPr>
            <p:ph type="title"/>
          </p:nvPr>
        </p:nvSpPr>
        <p:spPr/>
        <p:txBody>
          <a:bodyPr/>
          <a:lstStyle/>
          <a:p>
            <a:pPr eaLnBrk="1" hangingPunct="1"/>
            <a:r>
              <a:rPr lang="en-US" sz="3600" smtClean="0"/>
              <a:t>IP Options</a:t>
            </a:r>
          </a:p>
        </p:txBody>
      </p:sp>
      <p:sp>
        <p:nvSpPr>
          <p:cNvPr id="13318" name="Rectangle 3"/>
          <p:cNvSpPr>
            <a:spLocks noGrp="1" noChangeArrowheads="1"/>
          </p:cNvSpPr>
          <p:nvPr>
            <p:ph type="body" idx="1"/>
          </p:nvPr>
        </p:nvSpPr>
        <p:spPr/>
        <p:txBody>
          <a:bodyPr/>
          <a:lstStyle/>
          <a:p>
            <a:pPr eaLnBrk="1" hangingPunct="1"/>
            <a:r>
              <a:rPr lang="en-US" sz="2400" smtClean="0"/>
              <a:t>No need to allow options like </a:t>
            </a:r>
            <a:r>
              <a:rPr lang="en-US" sz="2400" i="1" smtClean="0"/>
              <a:t>record route</a:t>
            </a:r>
            <a:r>
              <a:rPr lang="en-US" sz="2400" smtClean="0"/>
              <a:t>, </a:t>
            </a:r>
            <a:r>
              <a:rPr lang="en-US" sz="2400" i="1" smtClean="0"/>
              <a:t>source routing</a:t>
            </a:r>
            <a:r>
              <a:rPr lang="en-US" sz="2400" smtClean="0"/>
              <a:t>, and </a:t>
            </a:r>
            <a:r>
              <a:rPr lang="en-US" sz="2400" i="1" smtClean="0"/>
              <a:t>timestamp</a:t>
            </a:r>
            <a:r>
              <a:rPr lang="en-US" sz="2400" smtClean="0"/>
              <a:t>.</a:t>
            </a:r>
          </a:p>
          <a:p>
            <a:pPr eaLnBrk="1" hangingPunct="1"/>
            <a:r>
              <a:rPr lang="en-US" sz="2400" smtClean="0"/>
              <a:t>Some options may be allowed internally, but the border IDS should block all unnecessary options.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fld id="{97426727-88A2-4E82-8045-3074FA155899}" type="datetime1">
              <a:rPr lang="en-US" smtClean="0"/>
              <a:pPr/>
              <a:t>9/22/14</a:t>
            </a:fld>
            <a:endParaRPr lang="en-US" smtClean="0"/>
          </a:p>
        </p:txBody>
      </p:sp>
      <p:sp>
        <p:nvSpPr>
          <p:cNvPr id="14339" name="Footer Placeholder 4"/>
          <p:cNvSpPr>
            <a:spLocks noGrp="1"/>
          </p:cNvSpPr>
          <p:nvPr>
            <p:ph type="ftr" sz="quarter" idx="11"/>
          </p:nvPr>
        </p:nvSpPr>
        <p:spPr>
          <a:noFill/>
        </p:spPr>
        <p:txBody>
          <a:bodyPr/>
          <a:lstStyle/>
          <a:p>
            <a:r>
              <a:rPr lang="en-US" smtClean="0"/>
              <a:t>CNA                                              St. Cloud State University</a:t>
            </a:r>
          </a:p>
        </p:txBody>
      </p:sp>
      <p:sp>
        <p:nvSpPr>
          <p:cNvPr id="14340" name="Slide Number Placeholder 5"/>
          <p:cNvSpPr>
            <a:spLocks noGrp="1"/>
          </p:cNvSpPr>
          <p:nvPr>
            <p:ph type="sldNum" sz="quarter" idx="12"/>
          </p:nvPr>
        </p:nvSpPr>
        <p:spPr>
          <a:noFill/>
        </p:spPr>
        <p:txBody>
          <a:bodyPr/>
          <a:lstStyle/>
          <a:p>
            <a:fld id="{B32BF5BE-DFCA-4568-B0A5-71C817188110}" type="slidenum">
              <a:rPr lang="en-US" smtClean="0"/>
              <a:pPr/>
              <a:t>12</a:t>
            </a:fld>
            <a:endParaRPr lang="en-US" smtClean="0"/>
          </a:p>
        </p:txBody>
      </p:sp>
      <p:sp>
        <p:nvSpPr>
          <p:cNvPr id="14341" name="Rectangle 2"/>
          <p:cNvSpPr>
            <a:spLocks noGrp="1" noChangeArrowheads="1"/>
          </p:cNvSpPr>
          <p:nvPr>
            <p:ph type="title"/>
          </p:nvPr>
        </p:nvSpPr>
        <p:spPr/>
        <p:txBody>
          <a:bodyPr/>
          <a:lstStyle/>
          <a:p>
            <a:pPr eaLnBrk="1" hangingPunct="1"/>
            <a:r>
              <a:rPr lang="en-US" sz="3600" smtClean="0"/>
              <a:t>TCP Abuses</a:t>
            </a:r>
          </a:p>
        </p:txBody>
      </p:sp>
      <p:sp>
        <p:nvSpPr>
          <p:cNvPr id="14342" name="Rectangle 3"/>
          <p:cNvSpPr>
            <a:spLocks noGrp="1" noChangeArrowheads="1"/>
          </p:cNvSpPr>
          <p:nvPr>
            <p:ph type="body" idx="1"/>
          </p:nvPr>
        </p:nvSpPr>
        <p:spPr/>
        <p:txBody>
          <a:bodyPr/>
          <a:lstStyle/>
          <a:p>
            <a:pPr eaLnBrk="1" hangingPunct="1"/>
            <a:r>
              <a:rPr lang="en-US" sz="2400" dirty="0" smtClean="0"/>
              <a:t>TCP Retransmission: Retransmitted packets should be exactly the same as the original packet..</a:t>
            </a:r>
          </a:p>
          <a:p>
            <a:pPr eaLnBrk="1" hangingPunct="1"/>
            <a:r>
              <a:rPr lang="en-US" sz="2400" dirty="0" smtClean="0"/>
              <a:t>Impossible combinations of TCP flags are also a reason for concern.</a:t>
            </a:r>
          </a:p>
          <a:p>
            <a:pPr eaLnBrk="1" hangingPunct="1"/>
            <a:endParaRPr lang="en-US" sz="24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p>
            <a:fld id="{4AD8CF58-4AEF-42AE-8E1E-3B7A349A396B}" type="datetime1">
              <a:rPr lang="en-US" smtClean="0"/>
              <a:pPr/>
              <a:t>9/22/14</a:t>
            </a:fld>
            <a:endParaRPr lang="en-US" smtClean="0"/>
          </a:p>
        </p:txBody>
      </p:sp>
      <p:sp>
        <p:nvSpPr>
          <p:cNvPr id="15363" name="Footer Placeholder 4"/>
          <p:cNvSpPr>
            <a:spLocks noGrp="1"/>
          </p:cNvSpPr>
          <p:nvPr>
            <p:ph type="ftr" sz="quarter" idx="11"/>
          </p:nvPr>
        </p:nvSpPr>
        <p:spPr>
          <a:noFill/>
        </p:spPr>
        <p:txBody>
          <a:bodyPr/>
          <a:lstStyle/>
          <a:p>
            <a:r>
              <a:rPr lang="en-US" smtClean="0"/>
              <a:t>CNA                                              St. Cloud State University</a:t>
            </a:r>
          </a:p>
        </p:txBody>
      </p:sp>
      <p:sp>
        <p:nvSpPr>
          <p:cNvPr id="15364" name="Slide Number Placeholder 5"/>
          <p:cNvSpPr>
            <a:spLocks noGrp="1"/>
          </p:cNvSpPr>
          <p:nvPr>
            <p:ph type="sldNum" sz="quarter" idx="12"/>
          </p:nvPr>
        </p:nvSpPr>
        <p:spPr>
          <a:noFill/>
        </p:spPr>
        <p:txBody>
          <a:bodyPr/>
          <a:lstStyle/>
          <a:p>
            <a:fld id="{0F52D41F-46C0-49E5-AFE7-1187D0E623D5}" type="slidenum">
              <a:rPr lang="en-US" smtClean="0"/>
              <a:pPr/>
              <a:t>13</a:t>
            </a:fld>
            <a:endParaRPr lang="en-US" smtClean="0"/>
          </a:p>
        </p:txBody>
      </p:sp>
      <p:sp>
        <p:nvSpPr>
          <p:cNvPr id="15365" name="Rectangle 2"/>
          <p:cNvSpPr>
            <a:spLocks noGrp="1" noChangeArrowheads="1"/>
          </p:cNvSpPr>
          <p:nvPr>
            <p:ph type="title"/>
          </p:nvPr>
        </p:nvSpPr>
        <p:spPr/>
        <p:txBody>
          <a:bodyPr/>
          <a:lstStyle/>
          <a:p>
            <a:pPr eaLnBrk="1" hangingPunct="1"/>
            <a:r>
              <a:rPr lang="en-US" sz="3600" smtClean="0"/>
              <a:t>TCP SYN Flood Attack</a:t>
            </a:r>
          </a:p>
        </p:txBody>
      </p:sp>
      <p:sp>
        <p:nvSpPr>
          <p:cNvPr id="15366" name="Rectangle 3"/>
          <p:cNvSpPr>
            <a:spLocks noGrp="1" noChangeArrowheads="1"/>
          </p:cNvSpPr>
          <p:nvPr>
            <p:ph type="body" idx="1"/>
          </p:nvPr>
        </p:nvSpPr>
        <p:spPr/>
        <p:txBody>
          <a:bodyPr/>
          <a:lstStyle/>
          <a:p>
            <a:pPr eaLnBrk="1" hangingPunct="1"/>
            <a:r>
              <a:rPr lang="en-US" sz="2400" smtClean="0"/>
              <a:t>Exploiting half-open connection state.</a:t>
            </a:r>
          </a:p>
          <a:p>
            <a:pPr eaLnBrk="1" hangingPunct="1"/>
            <a:r>
              <a:rPr lang="en-US" sz="2400" smtClean="0"/>
              <a:t>Remedial measures:</a:t>
            </a:r>
          </a:p>
          <a:p>
            <a:pPr lvl="1" eaLnBrk="1" hangingPunct="1"/>
            <a:r>
              <a:rPr lang="en-US" sz="2000" smtClean="0"/>
              <a:t>Limiting connection rate</a:t>
            </a:r>
          </a:p>
          <a:p>
            <a:pPr lvl="1" eaLnBrk="1" hangingPunct="1"/>
            <a:r>
              <a:rPr lang="en-US" sz="2000" smtClean="0"/>
              <a:t>Purging stale connections</a:t>
            </a:r>
          </a:p>
          <a:p>
            <a:pPr lvl="1" eaLnBrk="1" hangingPunct="1"/>
            <a:r>
              <a:rPr lang="en-US" sz="2000" smtClean="0"/>
              <a:t>Using SYN cookies</a:t>
            </a:r>
          </a:p>
          <a:p>
            <a:pPr lvl="2" eaLnBrk="1" hangingPunct="1"/>
            <a:r>
              <a:rPr lang="en-US" sz="1800" smtClean="0"/>
              <a:t>Initial sequence number is cryptographically generated from IP address and port number.</a:t>
            </a:r>
          </a:p>
          <a:p>
            <a:pPr lvl="2" eaLnBrk="1" hangingPunct="1"/>
            <a:r>
              <a:rPr lang="en-US" sz="1800" smtClean="0"/>
              <a:t>No need to keep pending connections in queue.</a:t>
            </a:r>
          </a:p>
          <a:p>
            <a:pPr lvl="2" eaLnBrk="1" hangingPunct="1"/>
            <a:r>
              <a:rPr lang="en-US" sz="1800" smtClean="0"/>
              <a:t>Biggest drawback is that cryptographic operation demands increased CPU utilization.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fld id="{CE33E1C7-E481-4437-B305-7D9A52A9BE11}" type="datetime1">
              <a:rPr lang="en-US" smtClean="0"/>
              <a:pPr/>
              <a:t>9/22/14</a:t>
            </a:fld>
            <a:endParaRPr lang="en-US" smtClean="0"/>
          </a:p>
        </p:txBody>
      </p:sp>
      <p:sp>
        <p:nvSpPr>
          <p:cNvPr id="16387" name="Footer Placeholder 4"/>
          <p:cNvSpPr>
            <a:spLocks noGrp="1"/>
          </p:cNvSpPr>
          <p:nvPr>
            <p:ph type="ftr" sz="quarter" idx="11"/>
          </p:nvPr>
        </p:nvSpPr>
        <p:spPr>
          <a:noFill/>
        </p:spPr>
        <p:txBody>
          <a:bodyPr/>
          <a:lstStyle/>
          <a:p>
            <a:r>
              <a:rPr lang="en-US" smtClean="0"/>
              <a:t>CNA                                              St. Cloud State University</a:t>
            </a:r>
          </a:p>
        </p:txBody>
      </p:sp>
      <p:sp>
        <p:nvSpPr>
          <p:cNvPr id="16388" name="Slide Number Placeholder 5"/>
          <p:cNvSpPr>
            <a:spLocks noGrp="1"/>
          </p:cNvSpPr>
          <p:nvPr>
            <p:ph type="sldNum" sz="quarter" idx="12"/>
          </p:nvPr>
        </p:nvSpPr>
        <p:spPr>
          <a:noFill/>
        </p:spPr>
        <p:txBody>
          <a:bodyPr/>
          <a:lstStyle/>
          <a:p>
            <a:fld id="{B4690095-BC52-4765-A51F-CB99B5C61876}" type="slidenum">
              <a:rPr lang="en-US" smtClean="0"/>
              <a:pPr/>
              <a:t>14</a:t>
            </a:fld>
            <a:endParaRPr lang="en-US" smtClean="0"/>
          </a:p>
        </p:txBody>
      </p:sp>
      <p:sp>
        <p:nvSpPr>
          <p:cNvPr id="16389" name="Rectangle 2"/>
          <p:cNvSpPr>
            <a:spLocks noGrp="1" noChangeArrowheads="1"/>
          </p:cNvSpPr>
          <p:nvPr>
            <p:ph type="title"/>
          </p:nvPr>
        </p:nvSpPr>
        <p:spPr/>
        <p:txBody>
          <a:bodyPr/>
          <a:lstStyle/>
          <a:p>
            <a:pPr eaLnBrk="1" hangingPunct="1"/>
            <a:r>
              <a:rPr lang="en-US" sz="3600" smtClean="0"/>
              <a:t>TCP Control Packets with Data</a:t>
            </a:r>
          </a:p>
        </p:txBody>
      </p:sp>
      <p:sp>
        <p:nvSpPr>
          <p:cNvPr id="16390" name="Rectangle 3"/>
          <p:cNvSpPr>
            <a:spLocks noGrp="1" noChangeArrowheads="1"/>
          </p:cNvSpPr>
          <p:nvPr>
            <p:ph type="body" idx="1"/>
          </p:nvPr>
        </p:nvSpPr>
        <p:spPr/>
        <p:txBody>
          <a:bodyPr/>
          <a:lstStyle/>
          <a:p>
            <a:pPr eaLnBrk="1" hangingPunct="1"/>
            <a:r>
              <a:rPr lang="en-US" sz="2400" dirty="0" smtClean="0">
                <a:hlinkClick r:id="rId3"/>
              </a:rPr>
              <a:t>RFC 792 </a:t>
            </a:r>
            <a:r>
              <a:rPr lang="en-US" sz="2400" dirty="0" smtClean="0"/>
              <a:t>does not prevent transport of data in a SYN, FIN or RST packet.</a:t>
            </a:r>
          </a:p>
          <a:p>
            <a:pPr eaLnBrk="1" hangingPunct="1"/>
            <a:r>
              <a:rPr lang="en-US" sz="2400" dirty="0" smtClean="0"/>
              <a:t>Normally, TCP/IP stacks will not send data in these packets.</a:t>
            </a:r>
          </a:p>
          <a:p>
            <a:pPr eaLnBrk="1" hangingPunct="1"/>
            <a:r>
              <a:rPr lang="en-US" sz="2400" dirty="0" smtClean="0"/>
              <a:t>Such packets generally raise suspicion.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p>
            <a:fld id="{9E8026CE-0486-4D37-8CAB-F5EEC03FE6A9}" type="datetime1">
              <a:rPr lang="en-US" smtClean="0"/>
              <a:pPr/>
              <a:t>9/22/14</a:t>
            </a:fld>
            <a:endParaRPr lang="en-US" smtClean="0"/>
          </a:p>
        </p:txBody>
      </p:sp>
      <p:sp>
        <p:nvSpPr>
          <p:cNvPr id="17411" name="Footer Placeholder 4"/>
          <p:cNvSpPr>
            <a:spLocks noGrp="1"/>
          </p:cNvSpPr>
          <p:nvPr>
            <p:ph type="ftr" sz="quarter" idx="11"/>
          </p:nvPr>
        </p:nvSpPr>
        <p:spPr>
          <a:noFill/>
        </p:spPr>
        <p:txBody>
          <a:bodyPr/>
          <a:lstStyle/>
          <a:p>
            <a:r>
              <a:rPr lang="en-US" smtClean="0"/>
              <a:t>CNA                                              St. Cloud State University</a:t>
            </a:r>
          </a:p>
        </p:txBody>
      </p:sp>
      <p:sp>
        <p:nvSpPr>
          <p:cNvPr id="17412" name="Slide Number Placeholder 5"/>
          <p:cNvSpPr>
            <a:spLocks noGrp="1"/>
          </p:cNvSpPr>
          <p:nvPr>
            <p:ph type="sldNum" sz="quarter" idx="12"/>
          </p:nvPr>
        </p:nvSpPr>
        <p:spPr>
          <a:noFill/>
        </p:spPr>
        <p:txBody>
          <a:bodyPr/>
          <a:lstStyle/>
          <a:p>
            <a:fld id="{BF87589D-CA86-4496-9B25-8F4ED2C07FA3}" type="slidenum">
              <a:rPr lang="en-US" smtClean="0"/>
              <a:pPr/>
              <a:t>15</a:t>
            </a:fld>
            <a:endParaRPr lang="en-US" smtClean="0"/>
          </a:p>
        </p:txBody>
      </p:sp>
      <p:sp>
        <p:nvSpPr>
          <p:cNvPr id="17413" name="Rectangle 2"/>
          <p:cNvSpPr>
            <a:spLocks noGrp="1" noChangeArrowheads="1"/>
          </p:cNvSpPr>
          <p:nvPr>
            <p:ph type="title"/>
          </p:nvPr>
        </p:nvSpPr>
        <p:spPr/>
        <p:txBody>
          <a:bodyPr/>
          <a:lstStyle/>
          <a:p>
            <a:pPr eaLnBrk="1" hangingPunct="1"/>
            <a:r>
              <a:rPr lang="en-US" sz="3600" smtClean="0"/>
              <a:t>ICMP Abuses</a:t>
            </a:r>
          </a:p>
        </p:txBody>
      </p:sp>
      <p:sp>
        <p:nvSpPr>
          <p:cNvPr id="17414" name="Rectangle 3"/>
          <p:cNvSpPr>
            <a:spLocks noGrp="1" noChangeArrowheads="1"/>
          </p:cNvSpPr>
          <p:nvPr>
            <p:ph type="body" idx="1"/>
          </p:nvPr>
        </p:nvSpPr>
        <p:spPr/>
        <p:txBody>
          <a:bodyPr/>
          <a:lstStyle/>
          <a:p>
            <a:pPr eaLnBrk="1" hangingPunct="1"/>
            <a:r>
              <a:rPr lang="en-US" sz="2400" smtClean="0"/>
              <a:t>ICMP packet spoofing can be used to launch DoS attack by falsely propagating error indications throughout the network.</a:t>
            </a:r>
          </a:p>
          <a:p>
            <a:pPr eaLnBrk="1" hangingPunct="1"/>
            <a:r>
              <a:rPr lang="en-US" sz="2400" smtClean="0"/>
              <a:t>As ICMP is not session oriented, a packet cannot be authenticated.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fld id="{22049ABF-EEE5-4DB7-905B-8AF751F26DD2}" type="datetime1">
              <a:rPr lang="en-US" smtClean="0"/>
              <a:pPr/>
              <a:t>9/22/14</a:t>
            </a:fld>
            <a:endParaRPr lang="en-US" smtClean="0"/>
          </a:p>
        </p:txBody>
      </p:sp>
      <p:sp>
        <p:nvSpPr>
          <p:cNvPr id="18435" name="Footer Placeholder 4"/>
          <p:cNvSpPr>
            <a:spLocks noGrp="1"/>
          </p:cNvSpPr>
          <p:nvPr>
            <p:ph type="ftr" sz="quarter" idx="11"/>
          </p:nvPr>
        </p:nvSpPr>
        <p:spPr>
          <a:noFill/>
        </p:spPr>
        <p:txBody>
          <a:bodyPr/>
          <a:lstStyle/>
          <a:p>
            <a:r>
              <a:rPr lang="en-US" smtClean="0"/>
              <a:t>CNA                                              St. Cloud State University</a:t>
            </a:r>
          </a:p>
        </p:txBody>
      </p:sp>
      <p:sp>
        <p:nvSpPr>
          <p:cNvPr id="18436" name="Slide Number Placeholder 5"/>
          <p:cNvSpPr>
            <a:spLocks noGrp="1"/>
          </p:cNvSpPr>
          <p:nvPr>
            <p:ph type="sldNum" sz="quarter" idx="12"/>
          </p:nvPr>
        </p:nvSpPr>
        <p:spPr>
          <a:noFill/>
        </p:spPr>
        <p:txBody>
          <a:bodyPr/>
          <a:lstStyle/>
          <a:p>
            <a:fld id="{326A7EC0-3A77-4D75-ABBA-84C900874506}" type="slidenum">
              <a:rPr lang="en-US" smtClean="0"/>
              <a:pPr/>
              <a:t>16</a:t>
            </a:fld>
            <a:endParaRPr lang="en-US" smtClean="0"/>
          </a:p>
        </p:txBody>
      </p:sp>
      <p:sp>
        <p:nvSpPr>
          <p:cNvPr id="18437" name="Rectangle 2"/>
          <p:cNvSpPr>
            <a:spLocks noGrp="1" noChangeArrowheads="1"/>
          </p:cNvSpPr>
          <p:nvPr>
            <p:ph type="title"/>
          </p:nvPr>
        </p:nvSpPr>
        <p:spPr/>
        <p:txBody>
          <a:bodyPr/>
          <a:lstStyle/>
          <a:p>
            <a:pPr eaLnBrk="1" hangingPunct="1"/>
            <a:r>
              <a:rPr lang="en-US" sz="3600" smtClean="0"/>
              <a:t>Destination Unreachable</a:t>
            </a:r>
          </a:p>
        </p:txBody>
      </p:sp>
      <p:sp>
        <p:nvSpPr>
          <p:cNvPr id="18438" name="Rectangle 3"/>
          <p:cNvSpPr>
            <a:spLocks noGrp="1" noChangeArrowheads="1"/>
          </p:cNvSpPr>
          <p:nvPr>
            <p:ph type="body" idx="1"/>
          </p:nvPr>
        </p:nvSpPr>
        <p:spPr/>
        <p:txBody>
          <a:bodyPr/>
          <a:lstStyle/>
          <a:p>
            <a:pPr eaLnBrk="1" hangingPunct="1"/>
            <a:r>
              <a:rPr lang="en-US" sz="2400" smtClean="0"/>
              <a:t>Indicates a network, host, or a specific port is unreachable.</a:t>
            </a:r>
          </a:p>
          <a:p>
            <a:pPr eaLnBrk="1" hangingPunct="1"/>
            <a:r>
              <a:rPr lang="en-US" sz="2400" smtClean="0"/>
              <a:t>If a host receives such a packet, it stops transmission.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p>
            <a:fld id="{2460AC0F-EB0C-43ED-9F14-E903A9D885D7}" type="datetime1">
              <a:rPr lang="en-US" smtClean="0"/>
              <a:pPr/>
              <a:t>9/22/14</a:t>
            </a:fld>
            <a:endParaRPr lang="en-US" smtClean="0"/>
          </a:p>
        </p:txBody>
      </p:sp>
      <p:sp>
        <p:nvSpPr>
          <p:cNvPr id="19459" name="Footer Placeholder 4"/>
          <p:cNvSpPr>
            <a:spLocks noGrp="1"/>
          </p:cNvSpPr>
          <p:nvPr>
            <p:ph type="ftr" sz="quarter" idx="11"/>
          </p:nvPr>
        </p:nvSpPr>
        <p:spPr>
          <a:noFill/>
        </p:spPr>
        <p:txBody>
          <a:bodyPr/>
          <a:lstStyle/>
          <a:p>
            <a:r>
              <a:rPr lang="en-US" smtClean="0"/>
              <a:t>CNA                                              St. Cloud State University</a:t>
            </a:r>
          </a:p>
        </p:txBody>
      </p:sp>
      <p:sp>
        <p:nvSpPr>
          <p:cNvPr id="19460" name="Slide Number Placeholder 5"/>
          <p:cNvSpPr>
            <a:spLocks noGrp="1"/>
          </p:cNvSpPr>
          <p:nvPr>
            <p:ph type="sldNum" sz="quarter" idx="12"/>
          </p:nvPr>
        </p:nvSpPr>
        <p:spPr>
          <a:noFill/>
        </p:spPr>
        <p:txBody>
          <a:bodyPr/>
          <a:lstStyle/>
          <a:p>
            <a:fld id="{2A98BFE6-4E1D-4781-B813-3E3724A73299}" type="slidenum">
              <a:rPr lang="en-US" smtClean="0"/>
              <a:pPr/>
              <a:t>17</a:t>
            </a:fld>
            <a:endParaRPr lang="en-US" smtClean="0"/>
          </a:p>
        </p:txBody>
      </p:sp>
      <p:sp>
        <p:nvSpPr>
          <p:cNvPr id="19461" name="Rectangle 2"/>
          <p:cNvSpPr>
            <a:spLocks noGrp="1" noChangeArrowheads="1"/>
          </p:cNvSpPr>
          <p:nvPr>
            <p:ph type="title"/>
          </p:nvPr>
        </p:nvSpPr>
        <p:spPr/>
        <p:txBody>
          <a:bodyPr/>
          <a:lstStyle/>
          <a:p>
            <a:pPr eaLnBrk="1" hangingPunct="1"/>
            <a:r>
              <a:rPr lang="en-US" sz="3600" smtClean="0"/>
              <a:t>Host Quench</a:t>
            </a:r>
          </a:p>
        </p:txBody>
      </p:sp>
      <p:sp>
        <p:nvSpPr>
          <p:cNvPr id="19462" name="Rectangle 3"/>
          <p:cNvSpPr>
            <a:spLocks noGrp="1" noChangeArrowheads="1"/>
          </p:cNvSpPr>
          <p:nvPr>
            <p:ph type="body" idx="1"/>
          </p:nvPr>
        </p:nvSpPr>
        <p:spPr/>
        <p:txBody>
          <a:bodyPr/>
          <a:lstStyle/>
          <a:p>
            <a:pPr eaLnBrk="1" hangingPunct="1"/>
            <a:r>
              <a:rPr lang="en-US" sz="2400" smtClean="0"/>
              <a:t>Indicates that a receiver cannot keep up with the flow of data.</a:t>
            </a:r>
          </a:p>
          <a:p>
            <a:pPr eaLnBrk="1" hangingPunct="1"/>
            <a:r>
              <a:rPr lang="en-US" sz="2400" smtClean="0"/>
              <a:t>Spoofed ICMP packets can be crafted to disrupt communication using host quench messages.</a:t>
            </a:r>
          </a:p>
          <a:p>
            <a:pPr eaLnBrk="1" hangingPunct="1"/>
            <a:endParaRPr lang="en-US" sz="24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p>
            <a:fld id="{E2FEB472-E46C-4277-B85E-16EF03705784}" type="datetime1">
              <a:rPr lang="en-US" smtClean="0"/>
              <a:pPr/>
              <a:t>9/22/14</a:t>
            </a:fld>
            <a:endParaRPr lang="en-US" smtClean="0"/>
          </a:p>
        </p:txBody>
      </p:sp>
      <p:sp>
        <p:nvSpPr>
          <p:cNvPr id="20483" name="Footer Placeholder 4"/>
          <p:cNvSpPr>
            <a:spLocks noGrp="1"/>
          </p:cNvSpPr>
          <p:nvPr>
            <p:ph type="ftr" sz="quarter" idx="11"/>
          </p:nvPr>
        </p:nvSpPr>
        <p:spPr>
          <a:noFill/>
        </p:spPr>
        <p:txBody>
          <a:bodyPr/>
          <a:lstStyle/>
          <a:p>
            <a:r>
              <a:rPr lang="en-US" smtClean="0"/>
              <a:t>CNA                                              St. Cloud State University</a:t>
            </a:r>
          </a:p>
        </p:txBody>
      </p:sp>
      <p:sp>
        <p:nvSpPr>
          <p:cNvPr id="20484" name="Slide Number Placeholder 5"/>
          <p:cNvSpPr>
            <a:spLocks noGrp="1"/>
          </p:cNvSpPr>
          <p:nvPr>
            <p:ph type="sldNum" sz="quarter" idx="12"/>
          </p:nvPr>
        </p:nvSpPr>
        <p:spPr>
          <a:noFill/>
        </p:spPr>
        <p:txBody>
          <a:bodyPr/>
          <a:lstStyle/>
          <a:p>
            <a:fld id="{5435FC6F-1CD8-4B0C-92A5-47C708F5E9F9}" type="slidenum">
              <a:rPr lang="en-US" smtClean="0"/>
              <a:pPr/>
              <a:t>18</a:t>
            </a:fld>
            <a:endParaRPr lang="en-US" smtClean="0"/>
          </a:p>
        </p:txBody>
      </p:sp>
      <p:sp>
        <p:nvSpPr>
          <p:cNvPr id="20485" name="Rectangle 2"/>
          <p:cNvSpPr>
            <a:spLocks noGrp="1" noChangeArrowheads="1"/>
          </p:cNvSpPr>
          <p:nvPr>
            <p:ph type="title"/>
          </p:nvPr>
        </p:nvSpPr>
        <p:spPr/>
        <p:txBody>
          <a:bodyPr/>
          <a:lstStyle/>
          <a:p>
            <a:pPr eaLnBrk="1" hangingPunct="1"/>
            <a:r>
              <a:rPr lang="en-US" sz="3600" smtClean="0"/>
              <a:t>Preventing ICMP Abuses</a:t>
            </a:r>
          </a:p>
        </p:txBody>
      </p:sp>
      <p:sp>
        <p:nvSpPr>
          <p:cNvPr id="20486" name="Rectangle 3"/>
          <p:cNvSpPr>
            <a:spLocks noGrp="1" noChangeArrowheads="1"/>
          </p:cNvSpPr>
          <p:nvPr>
            <p:ph type="body" idx="1"/>
          </p:nvPr>
        </p:nvSpPr>
        <p:spPr/>
        <p:txBody>
          <a:bodyPr/>
          <a:lstStyle/>
          <a:p>
            <a:pPr eaLnBrk="1" hangingPunct="1"/>
            <a:r>
              <a:rPr lang="en-US" sz="2400" smtClean="0"/>
              <a:t>Firewalls should be configured to drop most of the ICMP packets.</a:t>
            </a:r>
          </a:p>
          <a:p>
            <a:pPr eaLnBrk="1" hangingPunct="1"/>
            <a:r>
              <a:rPr lang="en-US" sz="2400" smtClean="0"/>
              <a:t>IDS should look for ICMP abuses.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p>
            <a:fld id="{E5B6D235-9ED9-4BC1-B762-B73D8AD17E81}" type="datetime1">
              <a:rPr lang="en-US" smtClean="0"/>
              <a:pPr/>
              <a:t>9/22/14</a:t>
            </a:fld>
            <a:endParaRPr lang="en-US" smtClean="0"/>
          </a:p>
        </p:txBody>
      </p:sp>
      <p:sp>
        <p:nvSpPr>
          <p:cNvPr id="21507" name="Footer Placeholder 4"/>
          <p:cNvSpPr>
            <a:spLocks noGrp="1"/>
          </p:cNvSpPr>
          <p:nvPr>
            <p:ph type="ftr" sz="quarter" idx="11"/>
          </p:nvPr>
        </p:nvSpPr>
        <p:spPr>
          <a:noFill/>
        </p:spPr>
        <p:txBody>
          <a:bodyPr/>
          <a:lstStyle/>
          <a:p>
            <a:r>
              <a:rPr lang="en-US" smtClean="0"/>
              <a:t>CNA                                              St. Cloud State University</a:t>
            </a:r>
          </a:p>
        </p:txBody>
      </p:sp>
      <p:sp>
        <p:nvSpPr>
          <p:cNvPr id="21508" name="Slide Number Placeholder 5"/>
          <p:cNvSpPr>
            <a:spLocks noGrp="1"/>
          </p:cNvSpPr>
          <p:nvPr>
            <p:ph type="sldNum" sz="quarter" idx="12"/>
          </p:nvPr>
        </p:nvSpPr>
        <p:spPr>
          <a:noFill/>
        </p:spPr>
        <p:txBody>
          <a:bodyPr/>
          <a:lstStyle/>
          <a:p>
            <a:fld id="{9458E3A0-5C3B-462C-9126-FCDFBD9D1FBB}" type="slidenum">
              <a:rPr lang="en-US" smtClean="0"/>
              <a:pPr/>
              <a:t>19</a:t>
            </a:fld>
            <a:endParaRPr lang="en-US" smtClean="0"/>
          </a:p>
        </p:txBody>
      </p:sp>
      <p:sp>
        <p:nvSpPr>
          <p:cNvPr id="21509" name="Rectangle 2"/>
          <p:cNvSpPr>
            <a:spLocks noGrp="1" noChangeArrowheads="1"/>
          </p:cNvSpPr>
          <p:nvPr>
            <p:ph type="title"/>
          </p:nvPr>
        </p:nvSpPr>
        <p:spPr/>
        <p:txBody>
          <a:bodyPr/>
          <a:lstStyle/>
          <a:p>
            <a:pPr eaLnBrk="1" hangingPunct="1"/>
            <a:r>
              <a:rPr lang="en-US" sz="3600" smtClean="0"/>
              <a:t>Application Level Exploits</a:t>
            </a:r>
          </a:p>
        </p:txBody>
      </p:sp>
      <p:sp>
        <p:nvSpPr>
          <p:cNvPr id="21510" name="Rectangle 3"/>
          <p:cNvSpPr>
            <a:spLocks noGrp="1" noChangeArrowheads="1"/>
          </p:cNvSpPr>
          <p:nvPr>
            <p:ph type="body" idx="1"/>
          </p:nvPr>
        </p:nvSpPr>
        <p:spPr/>
        <p:txBody>
          <a:bodyPr/>
          <a:lstStyle/>
          <a:p>
            <a:pPr eaLnBrk="1" hangingPunct="1"/>
            <a:r>
              <a:rPr lang="en-US" sz="2400" smtClean="0"/>
              <a:t>Methods of taking control of the usage to legitimate network services, processes or applications using the underlying transport protocols.</a:t>
            </a:r>
          </a:p>
          <a:p>
            <a:pPr eaLnBrk="1" hangingPunct="1"/>
            <a:r>
              <a:rPr lang="en-US" sz="2400" smtClean="0"/>
              <a:t>Contents of traffic interact with the network applications to provide unwanted access to the applications by malicious party.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3"/>
          <p:cNvSpPr>
            <a:spLocks noGrp="1"/>
          </p:cNvSpPr>
          <p:nvPr>
            <p:ph type="dt" sz="quarter" idx="10"/>
          </p:nvPr>
        </p:nvSpPr>
        <p:spPr>
          <a:noFill/>
        </p:spPr>
        <p:txBody>
          <a:bodyPr/>
          <a:lstStyle/>
          <a:p>
            <a:fld id="{D4EEDBEC-D004-4765-8B97-057EF077CC63}" type="datetime1">
              <a:rPr lang="en-US" smtClean="0"/>
              <a:pPr/>
              <a:t>9/22/14</a:t>
            </a:fld>
            <a:endParaRPr lang="en-US" smtClean="0"/>
          </a:p>
        </p:txBody>
      </p:sp>
      <p:sp>
        <p:nvSpPr>
          <p:cNvPr id="3075" name="Footer Placeholder 4"/>
          <p:cNvSpPr>
            <a:spLocks noGrp="1"/>
          </p:cNvSpPr>
          <p:nvPr>
            <p:ph type="ftr" sz="quarter" idx="11"/>
          </p:nvPr>
        </p:nvSpPr>
        <p:spPr>
          <a:noFill/>
        </p:spPr>
        <p:txBody>
          <a:bodyPr/>
          <a:lstStyle/>
          <a:p>
            <a:r>
              <a:rPr lang="en-US" smtClean="0"/>
              <a:t>CNA                                              St. Cloud State University</a:t>
            </a:r>
          </a:p>
        </p:txBody>
      </p:sp>
      <p:sp>
        <p:nvSpPr>
          <p:cNvPr id="3076" name="Slide Number Placeholder 5"/>
          <p:cNvSpPr>
            <a:spLocks noGrp="1"/>
          </p:cNvSpPr>
          <p:nvPr>
            <p:ph type="sldNum" sz="quarter" idx="12"/>
          </p:nvPr>
        </p:nvSpPr>
        <p:spPr>
          <a:noFill/>
        </p:spPr>
        <p:txBody>
          <a:bodyPr/>
          <a:lstStyle/>
          <a:p>
            <a:fld id="{401CDBF1-30E1-436E-8CFD-1F6EBEEA0662}" type="slidenum">
              <a:rPr lang="en-US" smtClean="0"/>
              <a:pPr/>
              <a:t>2</a:t>
            </a:fld>
            <a:endParaRPr lang="en-US" smtClean="0"/>
          </a:p>
        </p:txBody>
      </p:sp>
      <p:sp>
        <p:nvSpPr>
          <p:cNvPr id="3077" name="Rectangle 2"/>
          <p:cNvSpPr>
            <a:spLocks noGrp="1" noChangeArrowheads="1"/>
          </p:cNvSpPr>
          <p:nvPr>
            <p:ph type="title"/>
          </p:nvPr>
        </p:nvSpPr>
        <p:spPr/>
        <p:txBody>
          <a:bodyPr/>
          <a:lstStyle/>
          <a:p>
            <a:pPr eaLnBrk="1" hangingPunct="1"/>
            <a:r>
              <a:rPr lang="en-US" sz="3600" smtClean="0"/>
              <a:t>Overview</a:t>
            </a:r>
          </a:p>
        </p:txBody>
      </p:sp>
      <p:sp>
        <p:nvSpPr>
          <p:cNvPr id="3078" name="Rectangle 3"/>
          <p:cNvSpPr>
            <a:spLocks noGrp="1" noChangeArrowheads="1"/>
          </p:cNvSpPr>
          <p:nvPr>
            <p:ph type="body" idx="1"/>
          </p:nvPr>
        </p:nvSpPr>
        <p:spPr/>
        <p:txBody>
          <a:bodyPr/>
          <a:lstStyle/>
          <a:p>
            <a:pPr eaLnBrk="1" hangingPunct="1"/>
            <a:r>
              <a:rPr lang="en-US" sz="2400" smtClean="0"/>
              <a:t>ARP abuse</a:t>
            </a:r>
          </a:p>
          <a:p>
            <a:pPr eaLnBrk="1" hangingPunct="1"/>
            <a:r>
              <a:rPr lang="en-US" sz="2400" smtClean="0"/>
              <a:t>IP abuse</a:t>
            </a:r>
          </a:p>
          <a:p>
            <a:pPr eaLnBrk="1" hangingPunct="1"/>
            <a:r>
              <a:rPr lang="en-US" sz="2400" smtClean="0"/>
              <a:t>TCP abuse</a:t>
            </a:r>
          </a:p>
          <a:p>
            <a:pPr eaLnBrk="1" hangingPunct="1"/>
            <a:r>
              <a:rPr lang="en-US" sz="2400" smtClean="0"/>
              <a:t>ICMP abuse</a:t>
            </a:r>
          </a:p>
          <a:p>
            <a:pPr eaLnBrk="1" hangingPunct="1"/>
            <a:r>
              <a:rPr lang="en-US" sz="2400" smtClean="0"/>
              <a:t>Application level abuse</a:t>
            </a:r>
          </a:p>
          <a:p>
            <a:pPr eaLnBrk="1" hangingPunct="1"/>
            <a:endParaRPr lang="en-US" sz="2400" smtClean="0"/>
          </a:p>
          <a:p>
            <a:pPr eaLnBrk="1" hangingPunct="1"/>
            <a:endParaRPr lang="en-US" sz="200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p>
            <a:fld id="{E6C37872-51C3-41BC-99E3-628E96582832}" type="datetime1">
              <a:rPr lang="en-US" smtClean="0"/>
              <a:pPr/>
              <a:t>9/22/14</a:t>
            </a:fld>
            <a:endParaRPr lang="en-US" smtClean="0"/>
          </a:p>
        </p:txBody>
      </p:sp>
      <p:sp>
        <p:nvSpPr>
          <p:cNvPr id="22531" name="Footer Placeholder 4"/>
          <p:cNvSpPr>
            <a:spLocks noGrp="1"/>
          </p:cNvSpPr>
          <p:nvPr>
            <p:ph type="ftr" sz="quarter" idx="11"/>
          </p:nvPr>
        </p:nvSpPr>
        <p:spPr>
          <a:noFill/>
        </p:spPr>
        <p:txBody>
          <a:bodyPr/>
          <a:lstStyle/>
          <a:p>
            <a:r>
              <a:rPr lang="en-US" smtClean="0"/>
              <a:t>CNA                                              St. Cloud State University</a:t>
            </a:r>
          </a:p>
        </p:txBody>
      </p:sp>
      <p:sp>
        <p:nvSpPr>
          <p:cNvPr id="22532" name="Slide Number Placeholder 5"/>
          <p:cNvSpPr>
            <a:spLocks noGrp="1"/>
          </p:cNvSpPr>
          <p:nvPr>
            <p:ph type="sldNum" sz="quarter" idx="12"/>
          </p:nvPr>
        </p:nvSpPr>
        <p:spPr>
          <a:noFill/>
        </p:spPr>
        <p:txBody>
          <a:bodyPr/>
          <a:lstStyle/>
          <a:p>
            <a:fld id="{2DA0FBAF-6B9A-4171-A29D-64D9E79DAF83}" type="slidenum">
              <a:rPr lang="en-US" smtClean="0"/>
              <a:pPr/>
              <a:t>20</a:t>
            </a:fld>
            <a:endParaRPr lang="en-US" smtClean="0"/>
          </a:p>
        </p:txBody>
      </p:sp>
      <p:sp>
        <p:nvSpPr>
          <p:cNvPr id="22533" name="Rectangle 2"/>
          <p:cNvSpPr>
            <a:spLocks noGrp="1" noChangeArrowheads="1"/>
          </p:cNvSpPr>
          <p:nvPr>
            <p:ph type="title"/>
          </p:nvPr>
        </p:nvSpPr>
        <p:spPr/>
        <p:txBody>
          <a:bodyPr/>
          <a:lstStyle/>
          <a:p>
            <a:pPr eaLnBrk="1" hangingPunct="1"/>
            <a:r>
              <a:rPr lang="en-US" sz="3600" smtClean="0"/>
              <a:t>Memory Buffer Overflow</a:t>
            </a:r>
          </a:p>
        </p:txBody>
      </p:sp>
      <p:sp>
        <p:nvSpPr>
          <p:cNvPr id="22534" name="Rectangle 3"/>
          <p:cNvSpPr>
            <a:spLocks noGrp="1" noChangeArrowheads="1"/>
          </p:cNvSpPr>
          <p:nvPr>
            <p:ph type="body" idx="1"/>
          </p:nvPr>
        </p:nvSpPr>
        <p:spPr/>
        <p:txBody>
          <a:bodyPr/>
          <a:lstStyle/>
          <a:p>
            <a:pPr eaLnBrk="1" hangingPunct="1"/>
            <a:r>
              <a:rPr lang="en-US" sz="2400" smtClean="0"/>
              <a:t>A buffer is contiguously allocated chunk of memory.</a:t>
            </a:r>
          </a:p>
          <a:p>
            <a:pPr eaLnBrk="1" hangingPunct="1"/>
            <a:r>
              <a:rPr lang="en-US" sz="2400" smtClean="0"/>
              <a:t>If the bounds of a buffer are exceeded, other memory will be overwritten.</a:t>
            </a:r>
          </a:p>
          <a:p>
            <a:pPr eaLnBrk="1" hangingPunct="1"/>
            <a:r>
              <a:rPr lang="en-US" sz="2400" smtClean="0"/>
              <a:t>Memory required to run a program is called </a:t>
            </a:r>
            <a:r>
              <a:rPr lang="en-US" sz="2400" i="1" smtClean="0"/>
              <a:t>address space</a:t>
            </a:r>
            <a:r>
              <a:rPr lang="en-US" sz="2400" smtClean="0"/>
              <a:t>.</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p:spPr>
        <p:txBody>
          <a:bodyPr/>
          <a:lstStyle/>
          <a:p>
            <a:fld id="{4DE1595C-02A1-4846-AB47-812AEDE8C6C7}" type="datetime1">
              <a:rPr lang="en-US" smtClean="0"/>
              <a:pPr/>
              <a:t>9/22/14</a:t>
            </a:fld>
            <a:endParaRPr lang="en-US" smtClean="0"/>
          </a:p>
        </p:txBody>
      </p:sp>
      <p:sp>
        <p:nvSpPr>
          <p:cNvPr id="23555" name="Footer Placeholder 4"/>
          <p:cNvSpPr>
            <a:spLocks noGrp="1"/>
          </p:cNvSpPr>
          <p:nvPr>
            <p:ph type="ftr" sz="quarter" idx="11"/>
          </p:nvPr>
        </p:nvSpPr>
        <p:spPr>
          <a:noFill/>
        </p:spPr>
        <p:txBody>
          <a:bodyPr/>
          <a:lstStyle/>
          <a:p>
            <a:r>
              <a:rPr lang="en-US" smtClean="0"/>
              <a:t>CNA                                              St. Cloud State University</a:t>
            </a:r>
          </a:p>
        </p:txBody>
      </p:sp>
      <p:sp>
        <p:nvSpPr>
          <p:cNvPr id="23556" name="Slide Number Placeholder 5"/>
          <p:cNvSpPr>
            <a:spLocks noGrp="1"/>
          </p:cNvSpPr>
          <p:nvPr>
            <p:ph type="sldNum" sz="quarter" idx="12"/>
          </p:nvPr>
        </p:nvSpPr>
        <p:spPr>
          <a:noFill/>
        </p:spPr>
        <p:txBody>
          <a:bodyPr/>
          <a:lstStyle/>
          <a:p>
            <a:fld id="{58C70C69-3767-4F17-8C35-4C8470571A46}" type="slidenum">
              <a:rPr lang="en-US" smtClean="0"/>
              <a:pPr/>
              <a:t>21</a:t>
            </a:fld>
            <a:endParaRPr lang="en-US" smtClean="0"/>
          </a:p>
        </p:txBody>
      </p:sp>
      <p:sp>
        <p:nvSpPr>
          <p:cNvPr id="23557" name="Rectangle 2"/>
          <p:cNvSpPr>
            <a:spLocks noGrp="1" noChangeArrowheads="1"/>
          </p:cNvSpPr>
          <p:nvPr>
            <p:ph type="title"/>
          </p:nvPr>
        </p:nvSpPr>
        <p:spPr/>
        <p:txBody>
          <a:bodyPr/>
          <a:lstStyle/>
          <a:p>
            <a:pPr eaLnBrk="1" hangingPunct="1"/>
            <a:r>
              <a:rPr lang="en-US" sz="3600" smtClean="0"/>
              <a:t>Memory Address Space</a:t>
            </a:r>
          </a:p>
        </p:txBody>
      </p:sp>
      <p:sp>
        <p:nvSpPr>
          <p:cNvPr id="23558" name="Rectangle 3"/>
          <p:cNvSpPr>
            <a:spLocks noGrp="1" noChangeArrowheads="1"/>
          </p:cNvSpPr>
          <p:nvPr>
            <p:ph type="body" idx="1"/>
          </p:nvPr>
        </p:nvSpPr>
        <p:spPr/>
        <p:txBody>
          <a:bodyPr/>
          <a:lstStyle/>
          <a:p>
            <a:pPr eaLnBrk="1" hangingPunct="1"/>
            <a:r>
              <a:rPr lang="en-US" sz="2400" smtClean="0"/>
              <a:t>Text:</a:t>
            </a:r>
          </a:p>
          <a:p>
            <a:pPr lvl="1" eaLnBrk="1" hangingPunct="1"/>
            <a:r>
              <a:rPr lang="en-US" sz="2000" smtClean="0"/>
              <a:t>Binary code loaded from the executable.</a:t>
            </a:r>
          </a:p>
          <a:p>
            <a:pPr eaLnBrk="1" hangingPunct="1"/>
            <a:r>
              <a:rPr lang="en-US" sz="2400" smtClean="0"/>
              <a:t>Initialized data:</a:t>
            </a:r>
          </a:p>
          <a:p>
            <a:pPr lvl="1" eaLnBrk="1" hangingPunct="1"/>
            <a:r>
              <a:rPr lang="en-US" sz="2000" smtClean="0"/>
              <a:t>Any data that has been initialized in the program code.</a:t>
            </a:r>
          </a:p>
          <a:p>
            <a:pPr eaLnBrk="1" hangingPunct="1"/>
            <a:r>
              <a:rPr lang="en-US" sz="2400" smtClean="0"/>
              <a:t>bss:</a:t>
            </a:r>
          </a:p>
          <a:p>
            <a:pPr lvl="1" eaLnBrk="1" hangingPunct="1"/>
            <a:r>
              <a:rPr lang="en-US" sz="2000" smtClean="0"/>
              <a:t>Area of uninitialized data, initialized to binary zero.</a:t>
            </a:r>
          </a:p>
          <a:p>
            <a:pPr eaLnBrk="1" hangingPunct="1"/>
            <a:r>
              <a:rPr lang="en-US" sz="2400" smtClean="0"/>
              <a:t>Heap:</a:t>
            </a:r>
          </a:p>
          <a:p>
            <a:pPr lvl="1" eaLnBrk="1" hangingPunct="1"/>
            <a:r>
              <a:rPr lang="en-US" sz="2000" smtClean="0"/>
              <a:t>Used for dynamically allocated variables.</a:t>
            </a:r>
          </a:p>
          <a:p>
            <a:pPr eaLnBrk="1" hangingPunct="1"/>
            <a:r>
              <a:rPr lang="en-US" sz="2400" smtClean="0"/>
              <a:t>Stack:</a:t>
            </a:r>
          </a:p>
          <a:p>
            <a:pPr lvl="1" eaLnBrk="1" hangingPunct="1"/>
            <a:r>
              <a:rPr lang="en-US" sz="2000" smtClean="0"/>
              <a:t>Stack is used for storage of return addresses as well as local variables for functions.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p:spPr>
        <p:txBody>
          <a:bodyPr/>
          <a:lstStyle/>
          <a:p>
            <a:fld id="{BEB8C291-3695-4947-B794-2AA59077D3E7}" type="datetime1">
              <a:rPr lang="en-US" smtClean="0"/>
              <a:pPr/>
              <a:t>9/22/14</a:t>
            </a:fld>
            <a:endParaRPr lang="en-US" smtClean="0"/>
          </a:p>
        </p:txBody>
      </p:sp>
      <p:sp>
        <p:nvSpPr>
          <p:cNvPr id="24579" name="Footer Placeholder 4"/>
          <p:cNvSpPr>
            <a:spLocks noGrp="1"/>
          </p:cNvSpPr>
          <p:nvPr>
            <p:ph type="ftr" sz="quarter" idx="11"/>
          </p:nvPr>
        </p:nvSpPr>
        <p:spPr>
          <a:noFill/>
        </p:spPr>
        <p:txBody>
          <a:bodyPr/>
          <a:lstStyle/>
          <a:p>
            <a:r>
              <a:rPr lang="en-US" smtClean="0"/>
              <a:t>CNA                                              St. Cloud State University</a:t>
            </a:r>
          </a:p>
        </p:txBody>
      </p:sp>
      <p:sp>
        <p:nvSpPr>
          <p:cNvPr id="24580" name="Slide Number Placeholder 5"/>
          <p:cNvSpPr>
            <a:spLocks noGrp="1"/>
          </p:cNvSpPr>
          <p:nvPr>
            <p:ph type="sldNum" sz="quarter" idx="12"/>
          </p:nvPr>
        </p:nvSpPr>
        <p:spPr>
          <a:noFill/>
        </p:spPr>
        <p:txBody>
          <a:bodyPr/>
          <a:lstStyle/>
          <a:p>
            <a:fld id="{127A1198-500C-4874-B0CC-14ECCBE6374B}" type="slidenum">
              <a:rPr lang="en-US" smtClean="0"/>
              <a:pPr/>
              <a:t>22</a:t>
            </a:fld>
            <a:endParaRPr lang="en-US" smtClean="0"/>
          </a:p>
        </p:txBody>
      </p:sp>
      <p:sp>
        <p:nvSpPr>
          <p:cNvPr id="24581" name="Rectangle 2"/>
          <p:cNvSpPr>
            <a:spLocks noGrp="1" noChangeArrowheads="1"/>
          </p:cNvSpPr>
          <p:nvPr>
            <p:ph type="title"/>
          </p:nvPr>
        </p:nvSpPr>
        <p:spPr/>
        <p:txBody>
          <a:bodyPr/>
          <a:lstStyle/>
          <a:p>
            <a:pPr eaLnBrk="1" hangingPunct="1"/>
            <a:r>
              <a:rPr lang="en-US" sz="3600" smtClean="0"/>
              <a:t>Memory Buffer Overflow (cont’d)</a:t>
            </a:r>
          </a:p>
        </p:txBody>
      </p:sp>
      <p:sp>
        <p:nvSpPr>
          <p:cNvPr id="24582" name="Rectangle 3"/>
          <p:cNvSpPr>
            <a:spLocks noGrp="1" noChangeArrowheads="1"/>
          </p:cNvSpPr>
          <p:nvPr>
            <p:ph type="body" idx="1"/>
          </p:nvPr>
        </p:nvSpPr>
        <p:spPr/>
        <p:txBody>
          <a:bodyPr/>
          <a:lstStyle/>
          <a:p>
            <a:pPr eaLnBrk="1" hangingPunct="1"/>
            <a:r>
              <a:rPr lang="en-US" sz="2400" smtClean="0"/>
              <a:t>Most buffer overflow involve the stack.</a:t>
            </a:r>
          </a:p>
          <a:p>
            <a:pPr eaLnBrk="1" hangingPunct="1"/>
            <a:r>
              <a:rPr lang="en-US" sz="2400" smtClean="0"/>
              <a:t>Buffer on the stack is overflowed, overwriting the return address of the function with a value supplied by the attacker.</a:t>
            </a:r>
          </a:p>
          <a:p>
            <a:pPr eaLnBrk="1" hangingPunct="1"/>
            <a:r>
              <a:rPr lang="en-US" sz="2400" smtClean="0"/>
              <a:t>If the return address doesn’t point to some genuine executable code, but rather some random data, the chances are that the attack will simply crash the program.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p:spPr>
        <p:txBody>
          <a:bodyPr/>
          <a:lstStyle/>
          <a:p>
            <a:fld id="{51E21DA5-A708-440D-9B2D-0AC475077653}" type="datetime1">
              <a:rPr lang="en-US" smtClean="0"/>
              <a:pPr/>
              <a:t>9/22/14</a:t>
            </a:fld>
            <a:endParaRPr lang="en-US" smtClean="0"/>
          </a:p>
        </p:txBody>
      </p:sp>
      <p:sp>
        <p:nvSpPr>
          <p:cNvPr id="25603" name="Footer Placeholder 4"/>
          <p:cNvSpPr>
            <a:spLocks noGrp="1"/>
          </p:cNvSpPr>
          <p:nvPr>
            <p:ph type="ftr" sz="quarter" idx="11"/>
          </p:nvPr>
        </p:nvSpPr>
        <p:spPr>
          <a:noFill/>
        </p:spPr>
        <p:txBody>
          <a:bodyPr/>
          <a:lstStyle/>
          <a:p>
            <a:r>
              <a:rPr lang="en-US" smtClean="0"/>
              <a:t>CNA                                              St. Cloud State University</a:t>
            </a:r>
          </a:p>
        </p:txBody>
      </p:sp>
      <p:sp>
        <p:nvSpPr>
          <p:cNvPr id="25604" name="Slide Number Placeholder 5"/>
          <p:cNvSpPr>
            <a:spLocks noGrp="1"/>
          </p:cNvSpPr>
          <p:nvPr>
            <p:ph type="sldNum" sz="quarter" idx="12"/>
          </p:nvPr>
        </p:nvSpPr>
        <p:spPr>
          <a:noFill/>
        </p:spPr>
        <p:txBody>
          <a:bodyPr/>
          <a:lstStyle/>
          <a:p>
            <a:fld id="{12005431-3FF1-4025-AE2D-019D524325ED}" type="slidenum">
              <a:rPr lang="en-US" smtClean="0"/>
              <a:pPr/>
              <a:t>23</a:t>
            </a:fld>
            <a:endParaRPr lang="en-US" smtClean="0"/>
          </a:p>
        </p:txBody>
      </p:sp>
      <p:sp>
        <p:nvSpPr>
          <p:cNvPr id="25605" name="Rectangle 2"/>
          <p:cNvSpPr>
            <a:spLocks noGrp="1" noChangeArrowheads="1"/>
          </p:cNvSpPr>
          <p:nvPr>
            <p:ph type="title"/>
          </p:nvPr>
        </p:nvSpPr>
        <p:spPr/>
        <p:txBody>
          <a:bodyPr/>
          <a:lstStyle/>
          <a:p>
            <a:pPr eaLnBrk="1" hangingPunct="1"/>
            <a:r>
              <a:rPr lang="en-US" sz="3200" smtClean="0"/>
              <a:t>Defense Against Buffer Overflow Attacks</a:t>
            </a:r>
          </a:p>
        </p:txBody>
      </p:sp>
      <p:sp>
        <p:nvSpPr>
          <p:cNvPr id="25606" name="Rectangle 3"/>
          <p:cNvSpPr>
            <a:spLocks noGrp="1" noChangeArrowheads="1"/>
          </p:cNvSpPr>
          <p:nvPr>
            <p:ph type="body" idx="1"/>
          </p:nvPr>
        </p:nvSpPr>
        <p:spPr/>
        <p:txBody>
          <a:bodyPr/>
          <a:lstStyle/>
          <a:p>
            <a:pPr eaLnBrk="1" hangingPunct="1"/>
            <a:r>
              <a:rPr lang="en-US" sz="2400" smtClean="0"/>
              <a:t>Restrict access to services only to authorized users.</a:t>
            </a:r>
          </a:p>
          <a:p>
            <a:pPr eaLnBrk="1" hangingPunct="1"/>
            <a:r>
              <a:rPr lang="en-US" sz="2400" smtClean="0"/>
              <a:t>For public services, stay on top of security, install all security patches.</a:t>
            </a:r>
          </a:p>
          <a:p>
            <a:pPr eaLnBrk="1" hangingPunct="1"/>
            <a:r>
              <a:rPr lang="en-US" sz="2400" smtClean="0"/>
              <a:t>Some architectures (like Sparc) have the capability to make the stack non-executable, so that shell code residing on the stack cannot be executed. An attempt to return to the stack will cause the program to abort.</a:t>
            </a:r>
          </a:p>
          <a:p>
            <a:pPr eaLnBrk="1" hangingPunct="1"/>
            <a:r>
              <a:rPr lang="en-US" sz="2400" smtClean="0"/>
              <a:t>Randomization of memory and stack allocation.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p:spPr>
        <p:txBody>
          <a:bodyPr/>
          <a:lstStyle/>
          <a:p>
            <a:fld id="{375D32CA-963D-47CC-94F0-7782B03051F9}" type="datetime1">
              <a:rPr lang="en-US" smtClean="0"/>
              <a:pPr/>
              <a:t>9/22/14</a:t>
            </a:fld>
            <a:endParaRPr lang="en-US" smtClean="0"/>
          </a:p>
        </p:txBody>
      </p:sp>
      <p:sp>
        <p:nvSpPr>
          <p:cNvPr id="26627" name="Footer Placeholder 4"/>
          <p:cNvSpPr>
            <a:spLocks noGrp="1"/>
          </p:cNvSpPr>
          <p:nvPr>
            <p:ph type="ftr" sz="quarter" idx="11"/>
          </p:nvPr>
        </p:nvSpPr>
        <p:spPr>
          <a:noFill/>
        </p:spPr>
        <p:txBody>
          <a:bodyPr/>
          <a:lstStyle/>
          <a:p>
            <a:r>
              <a:rPr lang="en-US" smtClean="0"/>
              <a:t>CNA                                              St. Cloud State University</a:t>
            </a:r>
          </a:p>
        </p:txBody>
      </p:sp>
      <p:sp>
        <p:nvSpPr>
          <p:cNvPr id="26628" name="Slide Number Placeholder 5"/>
          <p:cNvSpPr>
            <a:spLocks noGrp="1"/>
          </p:cNvSpPr>
          <p:nvPr>
            <p:ph type="sldNum" sz="quarter" idx="12"/>
          </p:nvPr>
        </p:nvSpPr>
        <p:spPr>
          <a:noFill/>
        </p:spPr>
        <p:txBody>
          <a:bodyPr/>
          <a:lstStyle/>
          <a:p>
            <a:fld id="{FC83E9F7-7C7A-4DAD-A3B6-F05E504A7A2D}" type="slidenum">
              <a:rPr lang="en-US" smtClean="0"/>
              <a:pPr/>
              <a:t>24</a:t>
            </a:fld>
            <a:endParaRPr lang="en-US" smtClean="0"/>
          </a:p>
        </p:txBody>
      </p:sp>
      <p:sp>
        <p:nvSpPr>
          <p:cNvPr id="26629" name="Rectangle 2"/>
          <p:cNvSpPr>
            <a:spLocks noGrp="1" noChangeArrowheads="1"/>
          </p:cNvSpPr>
          <p:nvPr>
            <p:ph type="title"/>
          </p:nvPr>
        </p:nvSpPr>
        <p:spPr/>
        <p:txBody>
          <a:bodyPr/>
          <a:lstStyle/>
          <a:p>
            <a:pPr eaLnBrk="1" hangingPunct="1"/>
            <a:r>
              <a:rPr lang="en-US" sz="3600" smtClean="0"/>
              <a:t>Vulnerabilities with Cleartext Protocols</a:t>
            </a:r>
          </a:p>
        </p:txBody>
      </p:sp>
      <p:sp>
        <p:nvSpPr>
          <p:cNvPr id="26630" name="Rectangle 3"/>
          <p:cNvSpPr>
            <a:spLocks noGrp="1" noChangeArrowheads="1"/>
          </p:cNvSpPr>
          <p:nvPr>
            <p:ph type="body" idx="1"/>
          </p:nvPr>
        </p:nvSpPr>
        <p:spPr/>
        <p:txBody>
          <a:bodyPr/>
          <a:lstStyle/>
          <a:p>
            <a:pPr eaLnBrk="1" hangingPunct="1"/>
            <a:r>
              <a:rPr lang="en-US" sz="2400" smtClean="0"/>
              <a:t>Cleartext protocols should be restricted to internal routing. </a:t>
            </a:r>
          </a:p>
          <a:p>
            <a:pPr eaLnBrk="1" hangingPunct="1"/>
            <a:r>
              <a:rPr lang="en-US" sz="2400" smtClean="0"/>
              <a:t>Most enterprises choose to filter the ports associated with these protocols from inbound connections.</a:t>
            </a:r>
          </a:p>
          <a:p>
            <a:pPr eaLnBrk="1" hangingPunct="1"/>
            <a:r>
              <a:rPr lang="en-US" sz="2400" smtClean="0"/>
              <a:t>An IDS system can monitor and flag these connections and examine them for malicious content.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p>
            <a:fld id="{5CDBA6A4-DB15-4C04-A4FF-11FAB02A66B8}" type="datetime1">
              <a:rPr lang="en-US" smtClean="0"/>
              <a:pPr/>
              <a:t>9/22/14</a:t>
            </a:fld>
            <a:endParaRPr lang="en-US" smtClean="0"/>
          </a:p>
        </p:txBody>
      </p:sp>
      <p:sp>
        <p:nvSpPr>
          <p:cNvPr id="27651" name="Footer Placeholder 4"/>
          <p:cNvSpPr>
            <a:spLocks noGrp="1"/>
          </p:cNvSpPr>
          <p:nvPr>
            <p:ph type="ftr" sz="quarter" idx="11"/>
          </p:nvPr>
        </p:nvSpPr>
        <p:spPr>
          <a:noFill/>
        </p:spPr>
        <p:txBody>
          <a:bodyPr/>
          <a:lstStyle/>
          <a:p>
            <a:r>
              <a:rPr lang="en-US" smtClean="0"/>
              <a:t>CNA                                              St. Cloud State University</a:t>
            </a:r>
          </a:p>
        </p:txBody>
      </p:sp>
      <p:sp>
        <p:nvSpPr>
          <p:cNvPr id="27652" name="Slide Number Placeholder 5"/>
          <p:cNvSpPr>
            <a:spLocks noGrp="1"/>
          </p:cNvSpPr>
          <p:nvPr>
            <p:ph type="sldNum" sz="quarter" idx="12"/>
          </p:nvPr>
        </p:nvSpPr>
        <p:spPr>
          <a:noFill/>
        </p:spPr>
        <p:txBody>
          <a:bodyPr/>
          <a:lstStyle/>
          <a:p>
            <a:fld id="{39B69F77-5362-45B9-8DF9-A5918575F88B}" type="slidenum">
              <a:rPr lang="en-US" smtClean="0"/>
              <a:pPr/>
              <a:t>25</a:t>
            </a:fld>
            <a:endParaRPr lang="en-US" smtClean="0"/>
          </a:p>
        </p:txBody>
      </p:sp>
      <p:sp>
        <p:nvSpPr>
          <p:cNvPr id="27653" name="Rectangle 2"/>
          <p:cNvSpPr>
            <a:spLocks noGrp="1" noChangeArrowheads="1"/>
          </p:cNvSpPr>
          <p:nvPr>
            <p:ph type="title"/>
          </p:nvPr>
        </p:nvSpPr>
        <p:spPr/>
        <p:txBody>
          <a:bodyPr/>
          <a:lstStyle/>
          <a:p>
            <a:pPr eaLnBrk="1" hangingPunct="1"/>
            <a:r>
              <a:rPr lang="en-US" sz="3600" smtClean="0"/>
              <a:t>Vulnerabilities with FTP</a:t>
            </a:r>
          </a:p>
        </p:txBody>
      </p:sp>
      <p:sp>
        <p:nvSpPr>
          <p:cNvPr id="27654" name="Rectangle 3"/>
          <p:cNvSpPr>
            <a:spLocks noGrp="1" noChangeArrowheads="1"/>
          </p:cNvSpPr>
          <p:nvPr>
            <p:ph type="body" idx="1"/>
          </p:nvPr>
        </p:nvSpPr>
        <p:spPr/>
        <p:txBody>
          <a:bodyPr/>
          <a:lstStyle/>
          <a:p>
            <a:pPr eaLnBrk="1" hangingPunct="1"/>
            <a:r>
              <a:rPr lang="en-US" sz="2000" smtClean="0"/>
              <a:t>FTP (</a:t>
            </a:r>
            <a:r>
              <a:rPr lang="en-US" sz="2000" smtClean="0">
                <a:hlinkClick r:id="rId3"/>
              </a:rPr>
              <a:t>RFC 959</a:t>
            </a:r>
            <a:r>
              <a:rPr lang="en-US" sz="2000" smtClean="0"/>
              <a:t>) is used for unencrypted data transfer, and uses authentication by cleartext username and password exchange.</a:t>
            </a:r>
          </a:p>
          <a:p>
            <a:pPr eaLnBrk="1" hangingPunct="1"/>
            <a:r>
              <a:rPr lang="en-US" sz="2000" smtClean="0"/>
              <a:t>Uses </a:t>
            </a:r>
            <a:r>
              <a:rPr lang="en-US" sz="2000" smtClean="0">
                <a:latin typeface="Courier New" pitchFamily="49" charset="0"/>
              </a:rPr>
              <a:t>PORT</a:t>
            </a:r>
            <a:r>
              <a:rPr lang="en-US" sz="2000" smtClean="0"/>
              <a:t> command by the client to specify a system and port number to which the FTP server will communicate.</a:t>
            </a:r>
          </a:p>
          <a:p>
            <a:pPr eaLnBrk="1" hangingPunct="1"/>
            <a:r>
              <a:rPr lang="en-US" sz="2000" smtClean="0"/>
              <a:t>The </a:t>
            </a:r>
            <a:r>
              <a:rPr lang="en-US" sz="2000" smtClean="0">
                <a:latin typeface="Courier New" pitchFamily="49" charset="0"/>
              </a:rPr>
              <a:t>PORT</a:t>
            </a:r>
            <a:r>
              <a:rPr lang="en-US" sz="2000" smtClean="0"/>
              <a:t> command can be exploited by a malicious user to specify the victim, and then transfer a file (malicious file) from the server to the victim (FTP Bounce Attack).</a:t>
            </a:r>
          </a:p>
          <a:p>
            <a:pPr eaLnBrk="1" hangingPunct="1"/>
            <a:r>
              <a:rPr lang="en-US" sz="2000" smtClean="0"/>
              <a:t>Most FTP servers either:</a:t>
            </a:r>
          </a:p>
          <a:p>
            <a:pPr lvl="1" eaLnBrk="1" hangingPunct="1"/>
            <a:r>
              <a:rPr lang="en-US" sz="1800" smtClean="0"/>
              <a:t>Refuse to accept </a:t>
            </a:r>
            <a:r>
              <a:rPr lang="en-US" sz="1800" smtClean="0">
                <a:latin typeface="Courier New" pitchFamily="49" charset="0"/>
              </a:rPr>
              <a:t>PORT</a:t>
            </a:r>
            <a:r>
              <a:rPr lang="en-US" sz="1800" smtClean="0"/>
              <a:t> command that do not refer to the actual FTP client.</a:t>
            </a:r>
          </a:p>
          <a:p>
            <a:pPr lvl="1" eaLnBrk="1" hangingPunct="1"/>
            <a:r>
              <a:rPr lang="en-US" sz="1800" smtClean="0"/>
              <a:t>Disallow </a:t>
            </a:r>
            <a:r>
              <a:rPr lang="en-US" sz="1800" smtClean="0">
                <a:latin typeface="Courier New" pitchFamily="49" charset="0"/>
              </a:rPr>
              <a:t>PORT</a:t>
            </a:r>
            <a:r>
              <a:rPr lang="en-US" sz="1800" smtClean="0"/>
              <a:t> command that refers to low ports (less than 1024) where most of the important services live.</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p>
            <a:fld id="{6F06698B-D43B-40C6-95E4-E8E235A5B8D6}" type="datetime1">
              <a:rPr lang="en-US" smtClean="0"/>
              <a:pPr/>
              <a:t>9/22/14</a:t>
            </a:fld>
            <a:endParaRPr lang="en-US" smtClean="0"/>
          </a:p>
        </p:txBody>
      </p:sp>
      <p:sp>
        <p:nvSpPr>
          <p:cNvPr id="28675" name="Footer Placeholder 4"/>
          <p:cNvSpPr>
            <a:spLocks noGrp="1"/>
          </p:cNvSpPr>
          <p:nvPr>
            <p:ph type="ftr" sz="quarter" idx="11"/>
          </p:nvPr>
        </p:nvSpPr>
        <p:spPr>
          <a:noFill/>
        </p:spPr>
        <p:txBody>
          <a:bodyPr/>
          <a:lstStyle/>
          <a:p>
            <a:r>
              <a:rPr lang="en-US" smtClean="0"/>
              <a:t>CNA                                              St. Cloud State University</a:t>
            </a:r>
          </a:p>
        </p:txBody>
      </p:sp>
      <p:sp>
        <p:nvSpPr>
          <p:cNvPr id="28676" name="Slide Number Placeholder 5"/>
          <p:cNvSpPr>
            <a:spLocks noGrp="1"/>
          </p:cNvSpPr>
          <p:nvPr>
            <p:ph type="sldNum" sz="quarter" idx="12"/>
          </p:nvPr>
        </p:nvSpPr>
        <p:spPr>
          <a:noFill/>
        </p:spPr>
        <p:txBody>
          <a:bodyPr/>
          <a:lstStyle/>
          <a:p>
            <a:fld id="{56434E93-9BBE-45C1-82FF-36CCEB43E123}" type="slidenum">
              <a:rPr lang="en-US" smtClean="0"/>
              <a:pPr/>
              <a:t>26</a:t>
            </a:fld>
            <a:endParaRPr lang="en-US" smtClean="0"/>
          </a:p>
        </p:txBody>
      </p:sp>
      <p:sp>
        <p:nvSpPr>
          <p:cNvPr id="28677" name="Rectangle 2"/>
          <p:cNvSpPr>
            <a:spLocks noGrp="1" noChangeArrowheads="1"/>
          </p:cNvSpPr>
          <p:nvPr>
            <p:ph type="title"/>
          </p:nvPr>
        </p:nvSpPr>
        <p:spPr/>
        <p:txBody>
          <a:bodyPr/>
          <a:lstStyle/>
          <a:p>
            <a:pPr eaLnBrk="1" hangingPunct="1"/>
            <a:r>
              <a:rPr lang="en-US" sz="3600" smtClean="0"/>
              <a:t>SSH</a:t>
            </a:r>
          </a:p>
        </p:txBody>
      </p:sp>
      <p:sp>
        <p:nvSpPr>
          <p:cNvPr id="28678" name="Rectangle 3"/>
          <p:cNvSpPr>
            <a:spLocks noGrp="1" noChangeArrowheads="1"/>
          </p:cNvSpPr>
          <p:nvPr>
            <p:ph type="body" idx="1"/>
          </p:nvPr>
        </p:nvSpPr>
        <p:spPr/>
        <p:txBody>
          <a:bodyPr/>
          <a:lstStyle/>
          <a:p>
            <a:pPr eaLnBrk="1" hangingPunct="1"/>
            <a:r>
              <a:rPr lang="en-US" sz="2400" smtClean="0"/>
              <a:t>IDS system should have the capability to decrypt packets to look for possible intrusion in the packet contents.</a:t>
            </a:r>
          </a:p>
          <a:p>
            <a:pPr eaLnBrk="1" hangingPunct="1"/>
            <a:r>
              <a:rPr lang="en-US" sz="2400" smtClean="0"/>
              <a:t>If keyboard sniffer programs are used to sniff passwords before they are encrypted, both IDS and encryption fail.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p>
            <a:fld id="{5126CC4B-BE67-4FE1-9140-0E7CB16ECE52}" type="datetime1">
              <a:rPr lang="en-US" smtClean="0"/>
              <a:pPr/>
              <a:t>9/22/14</a:t>
            </a:fld>
            <a:endParaRPr lang="en-US" smtClean="0"/>
          </a:p>
        </p:txBody>
      </p:sp>
      <p:sp>
        <p:nvSpPr>
          <p:cNvPr id="29699" name="Footer Placeholder 4"/>
          <p:cNvSpPr>
            <a:spLocks noGrp="1"/>
          </p:cNvSpPr>
          <p:nvPr>
            <p:ph type="ftr" sz="quarter" idx="11"/>
          </p:nvPr>
        </p:nvSpPr>
        <p:spPr>
          <a:noFill/>
        </p:spPr>
        <p:txBody>
          <a:bodyPr/>
          <a:lstStyle/>
          <a:p>
            <a:r>
              <a:rPr lang="en-US" smtClean="0"/>
              <a:t>CNA                                              St. Cloud State University</a:t>
            </a:r>
          </a:p>
        </p:txBody>
      </p:sp>
      <p:sp>
        <p:nvSpPr>
          <p:cNvPr id="29700" name="Slide Number Placeholder 5"/>
          <p:cNvSpPr>
            <a:spLocks noGrp="1"/>
          </p:cNvSpPr>
          <p:nvPr>
            <p:ph type="sldNum" sz="quarter" idx="12"/>
          </p:nvPr>
        </p:nvSpPr>
        <p:spPr>
          <a:noFill/>
        </p:spPr>
        <p:txBody>
          <a:bodyPr/>
          <a:lstStyle/>
          <a:p>
            <a:fld id="{3CFEEB85-F38F-44E2-8D67-F7EDE28A5E92}" type="slidenum">
              <a:rPr lang="en-US" smtClean="0"/>
              <a:pPr/>
              <a:t>27</a:t>
            </a:fld>
            <a:endParaRPr lang="en-US" smtClean="0"/>
          </a:p>
        </p:txBody>
      </p:sp>
      <p:sp>
        <p:nvSpPr>
          <p:cNvPr id="29701" name="Rectangle 2"/>
          <p:cNvSpPr>
            <a:spLocks noGrp="1" noChangeArrowheads="1"/>
          </p:cNvSpPr>
          <p:nvPr>
            <p:ph type="title"/>
          </p:nvPr>
        </p:nvSpPr>
        <p:spPr/>
        <p:txBody>
          <a:bodyPr/>
          <a:lstStyle/>
          <a:p>
            <a:pPr eaLnBrk="1" hangingPunct="1"/>
            <a:r>
              <a:rPr lang="en-US" sz="3600" smtClean="0"/>
              <a:t>SNMP</a:t>
            </a:r>
          </a:p>
        </p:txBody>
      </p:sp>
      <p:sp>
        <p:nvSpPr>
          <p:cNvPr id="29702" name="Rectangle 3"/>
          <p:cNvSpPr>
            <a:spLocks noGrp="1" noChangeArrowheads="1"/>
          </p:cNvSpPr>
          <p:nvPr>
            <p:ph type="body" idx="1"/>
          </p:nvPr>
        </p:nvSpPr>
        <p:spPr/>
        <p:txBody>
          <a:bodyPr/>
          <a:lstStyle/>
          <a:p>
            <a:pPr eaLnBrk="1" hangingPunct="1"/>
            <a:r>
              <a:rPr lang="en-US" sz="2400" smtClean="0"/>
              <a:t>Partitioned into two systems:</a:t>
            </a:r>
          </a:p>
          <a:p>
            <a:pPr lvl="1" eaLnBrk="1" hangingPunct="1"/>
            <a:r>
              <a:rPr lang="en-US" sz="2000" smtClean="0"/>
              <a:t>Management console</a:t>
            </a:r>
          </a:p>
          <a:p>
            <a:pPr lvl="1" eaLnBrk="1" hangingPunct="1"/>
            <a:r>
              <a:rPr lang="en-US" sz="2000" smtClean="0"/>
              <a:t>Agents deployed on the managed devices</a:t>
            </a:r>
          </a:p>
          <a:p>
            <a:pPr eaLnBrk="1" hangingPunct="1"/>
            <a:r>
              <a:rPr lang="en-US" sz="2400" smtClean="0"/>
              <a:t>Each managed device contains multiple managed objects, like performance statistics. These objects are stored in a distributed database called Management Information Base (MIB).</a:t>
            </a:r>
          </a:p>
          <a:p>
            <a:pPr eaLnBrk="1" hangingPunct="1"/>
            <a:r>
              <a:rPr lang="en-US" sz="2400" smtClean="0"/>
              <a:t>SNMP is used to communicate between the agents in the managed devices and the management console.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p:spPr>
        <p:txBody>
          <a:bodyPr/>
          <a:lstStyle/>
          <a:p>
            <a:fld id="{632BB3BB-91D9-4243-8BC2-71F1E797FC1C}" type="datetime1">
              <a:rPr lang="en-US" smtClean="0"/>
              <a:pPr/>
              <a:t>9/22/14</a:t>
            </a:fld>
            <a:endParaRPr lang="en-US" smtClean="0"/>
          </a:p>
        </p:txBody>
      </p:sp>
      <p:sp>
        <p:nvSpPr>
          <p:cNvPr id="30723" name="Footer Placeholder 4"/>
          <p:cNvSpPr>
            <a:spLocks noGrp="1"/>
          </p:cNvSpPr>
          <p:nvPr>
            <p:ph type="ftr" sz="quarter" idx="11"/>
          </p:nvPr>
        </p:nvSpPr>
        <p:spPr>
          <a:noFill/>
        </p:spPr>
        <p:txBody>
          <a:bodyPr/>
          <a:lstStyle/>
          <a:p>
            <a:r>
              <a:rPr lang="en-US" smtClean="0"/>
              <a:t>CNA                                              St. Cloud State University</a:t>
            </a:r>
          </a:p>
        </p:txBody>
      </p:sp>
      <p:sp>
        <p:nvSpPr>
          <p:cNvPr id="30724" name="Slide Number Placeholder 5"/>
          <p:cNvSpPr>
            <a:spLocks noGrp="1"/>
          </p:cNvSpPr>
          <p:nvPr>
            <p:ph type="sldNum" sz="quarter" idx="12"/>
          </p:nvPr>
        </p:nvSpPr>
        <p:spPr>
          <a:noFill/>
        </p:spPr>
        <p:txBody>
          <a:bodyPr/>
          <a:lstStyle/>
          <a:p>
            <a:fld id="{3BD74217-BBE4-4D1E-ABE5-E495F8477B11}" type="slidenum">
              <a:rPr lang="en-US" smtClean="0"/>
              <a:pPr/>
              <a:t>28</a:t>
            </a:fld>
            <a:endParaRPr lang="en-US" smtClean="0"/>
          </a:p>
        </p:txBody>
      </p:sp>
      <p:sp>
        <p:nvSpPr>
          <p:cNvPr id="30725" name="Rectangle 2"/>
          <p:cNvSpPr>
            <a:spLocks noGrp="1" noChangeArrowheads="1"/>
          </p:cNvSpPr>
          <p:nvPr>
            <p:ph type="title"/>
          </p:nvPr>
        </p:nvSpPr>
        <p:spPr/>
        <p:txBody>
          <a:bodyPr/>
          <a:lstStyle/>
          <a:p>
            <a:pPr eaLnBrk="1" hangingPunct="1"/>
            <a:r>
              <a:rPr lang="en-US" sz="3600" smtClean="0"/>
              <a:t>Vulnerabilities with SNMP</a:t>
            </a:r>
          </a:p>
        </p:txBody>
      </p:sp>
      <p:sp>
        <p:nvSpPr>
          <p:cNvPr id="30726" name="Rectangle 3"/>
          <p:cNvSpPr>
            <a:spLocks noGrp="1" noChangeArrowheads="1"/>
          </p:cNvSpPr>
          <p:nvPr>
            <p:ph type="body" idx="1"/>
          </p:nvPr>
        </p:nvSpPr>
        <p:spPr/>
        <p:txBody>
          <a:bodyPr/>
          <a:lstStyle/>
          <a:p>
            <a:pPr eaLnBrk="1" hangingPunct="1"/>
            <a:r>
              <a:rPr lang="en-US" sz="2400" smtClean="0"/>
              <a:t>An SNMP community string is used to define the relationship between the management console and the agents (password to control access).</a:t>
            </a:r>
          </a:p>
          <a:p>
            <a:pPr eaLnBrk="1" hangingPunct="1"/>
            <a:r>
              <a:rPr lang="en-US" sz="2400" smtClean="0"/>
              <a:t>Armed with the knowledge of the read-only community string, an attacker can walk through a entire MIB of an enterprise that will disclose all configuration information.</a:t>
            </a:r>
          </a:p>
          <a:p>
            <a:pPr eaLnBrk="1" hangingPunct="1"/>
            <a:r>
              <a:rPr lang="en-US" sz="2400" smtClean="0"/>
              <a:t>Generally SNMP traffic should be blocked at the border.</a:t>
            </a:r>
          </a:p>
          <a:p>
            <a:pPr lvl="1" eaLnBrk="1" hangingPunct="1"/>
            <a:r>
              <a:rPr lang="en-US" sz="2000" smtClean="0"/>
              <a:t>Ports 161, 162, 199 and 391 should be blocked.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p:spPr>
        <p:txBody>
          <a:bodyPr/>
          <a:lstStyle/>
          <a:p>
            <a:fld id="{5F56CA6D-E801-4466-9461-9D4FD8C32346}" type="datetime1">
              <a:rPr lang="en-US" smtClean="0"/>
              <a:pPr/>
              <a:t>9/22/14</a:t>
            </a:fld>
            <a:endParaRPr lang="en-US" smtClean="0"/>
          </a:p>
        </p:txBody>
      </p:sp>
      <p:sp>
        <p:nvSpPr>
          <p:cNvPr id="4099" name="Footer Placeholder 4"/>
          <p:cNvSpPr>
            <a:spLocks noGrp="1"/>
          </p:cNvSpPr>
          <p:nvPr>
            <p:ph type="ftr" sz="quarter" idx="11"/>
          </p:nvPr>
        </p:nvSpPr>
        <p:spPr>
          <a:noFill/>
        </p:spPr>
        <p:txBody>
          <a:bodyPr/>
          <a:lstStyle/>
          <a:p>
            <a:r>
              <a:rPr lang="en-US" smtClean="0"/>
              <a:t>CNA                                              St. Cloud State University</a:t>
            </a:r>
          </a:p>
        </p:txBody>
      </p:sp>
      <p:sp>
        <p:nvSpPr>
          <p:cNvPr id="4100" name="Slide Number Placeholder 5"/>
          <p:cNvSpPr>
            <a:spLocks noGrp="1"/>
          </p:cNvSpPr>
          <p:nvPr>
            <p:ph type="sldNum" sz="quarter" idx="12"/>
          </p:nvPr>
        </p:nvSpPr>
        <p:spPr>
          <a:noFill/>
        </p:spPr>
        <p:txBody>
          <a:bodyPr/>
          <a:lstStyle/>
          <a:p>
            <a:fld id="{DCA21889-1FB2-4C61-8965-131E26512F52}" type="slidenum">
              <a:rPr lang="en-US" smtClean="0"/>
              <a:pPr/>
              <a:t>3</a:t>
            </a:fld>
            <a:endParaRPr lang="en-US" smtClean="0"/>
          </a:p>
        </p:txBody>
      </p:sp>
      <p:sp>
        <p:nvSpPr>
          <p:cNvPr id="4101" name="Rectangle 2"/>
          <p:cNvSpPr>
            <a:spLocks noGrp="1" noChangeArrowheads="1"/>
          </p:cNvSpPr>
          <p:nvPr>
            <p:ph type="title"/>
          </p:nvPr>
        </p:nvSpPr>
        <p:spPr/>
        <p:txBody>
          <a:bodyPr/>
          <a:lstStyle/>
          <a:p>
            <a:pPr eaLnBrk="1" hangingPunct="1"/>
            <a:r>
              <a:rPr lang="en-US" sz="3600" smtClean="0"/>
              <a:t>ARP Abuses</a:t>
            </a:r>
          </a:p>
        </p:txBody>
      </p:sp>
      <p:sp>
        <p:nvSpPr>
          <p:cNvPr id="4102" name="Rectangle 3"/>
          <p:cNvSpPr>
            <a:spLocks noGrp="1" noChangeArrowheads="1"/>
          </p:cNvSpPr>
          <p:nvPr>
            <p:ph type="body" idx="1"/>
          </p:nvPr>
        </p:nvSpPr>
        <p:spPr/>
        <p:txBody>
          <a:bodyPr/>
          <a:lstStyle/>
          <a:p>
            <a:pPr eaLnBrk="1" hangingPunct="1"/>
            <a:r>
              <a:rPr lang="en-US" sz="2400" smtClean="0"/>
              <a:t>ARP Flooding</a:t>
            </a:r>
          </a:p>
          <a:p>
            <a:pPr eaLnBrk="1" hangingPunct="1"/>
            <a:endParaRPr lang="en-US" sz="2400" smtClean="0"/>
          </a:p>
          <a:p>
            <a:pPr eaLnBrk="1" hangingPunct="1"/>
            <a:r>
              <a:rPr lang="en-US" sz="2400" smtClean="0"/>
              <a:t>MAC Spoofing</a:t>
            </a:r>
          </a:p>
          <a:p>
            <a:pPr eaLnBrk="1" hangingPunct="1"/>
            <a:endParaRPr lang="en-US" sz="2400" smtClean="0"/>
          </a:p>
          <a:p>
            <a:pPr eaLnBrk="1" hangingPunct="1"/>
            <a:r>
              <a:rPr lang="en-US" sz="2400" smtClean="0"/>
              <a:t>ARP Spoofing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p:spPr>
        <p:txBody>
          <a:bodyPr/>
          <a:lstStyle/>
          <a:p>
            <a:fld id="{082955C3-F26B-452D-A6D4-934CA99D147B}" type="datetime1">
              <a:rPr lang="en-US" smtClean="0"/>
              <a:pPr/>
              <a:t>9/22/14</a:t>
            </a:fld>
            <a:endParaRPr lang="en-US" smtClean="0"/>
          </a:p>
        </p:txBody>
      </p:sp>
      <p:sp>
        <p:nvSpPr>
          <p:cNvPr id="5123" name="Footer Placeholder 4"/>
          <p:cNvSpPr>
            <a:spLocks noGrp="1"/>
          </p:cNvSpPr>
          <p:nvPr>
            <p:ph type="ftr" sz="quarter" idx="11"/>
          </p:nvPr>
        </p:nvSpPr>
        <p:spPr>
          <a:noFill/>
        </p:spPr>
        <p:txBody>
          <a:bodyPr/>
          <a:lstStyle/>
          <a:p>
            <a:r>
              <a:rPr lang="en-US" smtClean="0"/>
              <a:t>CNA                                              St. Cloud State University</a:t>
            </a:r>
          </a:p>
        </p:txBody>
      </p:sp>
      <p:sp>
        <p:nvSpPr>
          <p:cNvPr id="5124" name="Slide Number Placeholder 5"/>
          <p:cNvSpPr>
            <a:spLocks noGrp="1"/>
          </p:cNvSpPr>
          <p:nvPr>
            <p:ph type="sldNum" sz="quarter" idx="12"/>
          </p:nvPr>
        </p:nvSpPr>
        <p:spPr>
          <a:noFill/>
        </p:spPr>
        <p:txBody>
          <a:bodyPr/>
          <a:lstStyle/>
          <a:p>
            <a:fld id="{86179FDB-2C1B-46B0-81EB-16E52270FB84}" type="slidenum">
              <a:rPr lang="en-US" smtClean="0"/>
              <a:pPr/>
              <a:t>4</a:t>
            </a:fld>
            <a:endParaRPr lang="en-US" smtClean="0"/>
          </a:p>
        </p:txBody>
      </p:sp>
      <p:sp>
        <p:nvSpPr>
          <p:cNvPr id="5125" name="Rectangle 2"/>
          <p:cNvSpPr>
            <a:spLocks noGrp="1" noChangeArrowheads="1"/>
          </p:cNvSpPr>
          <p:nvPr>
            <p:ph type="title"/>
          </p:nvPr>
        </p:nvSpPr>
        <p:spPr/>
        <p:txBody>
          <a:bodyPr/>
          <a:lstStyle/>
          <a:p>
            <a:pPr eaLnBrk="1" hangingPunct="1"/>
            <a:r>
              <a:rPr lang="en-US" sz="3600" smtClean="0"/>
              <a:t>ARP Flooding</a:t>
            </a:r>
          </a:p>
        </p:txBody>
      </p:sp>
      <p:sp>
        <p:nvSpPr>
          <p:cNvPr id="5126" name="Rectangle 3"/>
          <p:cNvSpPr>
            <a:spLocks noGrp="1" noChangeArrowheads="1"/>
          </p:cNvSpPr>
          <p:nvPr>
            <p:ph type="body" idx="1"/>
          </p:nvPr>
        </p:nvSpPr>
        <p:spPr/>
        <p:txBody>
          <a:bodyPr/>
          <a:lstStyle/>
          <a:p>
            <a:pPr eaLnBrk="1" hangingPunct="1"/>
            <a:r>
              <a:rPr lang="en-US" sz="2400" smtClean="0"/>
              <a:t>In a switched network, a switch maintains a cache of ARP responses to route traffic to a host.</a:t>
            </a:r>
          </a:p>
          <a:p>
            <a:pPr eaLnBrk="1" hangingPunct="1"/>
            <a:r>
              <a:rPr lang="en-US" sz="2400" smtClean="0"/>
              <a:t>When the cache is full, a switch either:</a:t>
            </a:r>
          </a:p>
          <a:p>
            <a:pPr lvl="1" eaLnBrk="1" hangingPunct="1"/>
            <a:r>
              <a:rPr lang="en-US" sz="2000" smtClean="0"/>
              <a:t>Reverts back to the hub mode</a:t>
            </a:r>
          </a:p>
          <a:p>
            <a:pPr lvl="1" eaLnBrk="1" hangingPunct="1"/>
            <a:r>
              <a:rPr lang="en-US" sz="2000" smtClean="0"/>
              <a:t>Flushes its buffer</a:t>
            </a:r>
          </a:p>
          <a:p>
            <a:pPr eaLnBrk="1" hangingPunct="1"/>
            <a:r>
              <a:rPr lang="en-US" sz="2400" smtClean="0"/>
              <a:t>In both cases, traffic destined to a specific port will “leak”, which is of potential interest to hackers.</a:t>
            </a:r>
          </a:p>
          <a:p>
            <a:pPr eaLnBrk="1" hangingPunct="1"/>
            <a:r>
              <a:rPr lang="en-US" sz="2400" smtClean="0"/>
              <a:t>Hackers can create a flood of spoofed ARP reply packets overflowing a switch’s ARP cache, and forcing it to the hub mode.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p>
            <a:fld id="{9FFA70BC-6C61-4641-A724-B26B6DA22905}" type="datetime1">
              <a:rPr lang="en-US" smtClean="0"/>
              <a:pPr/>
              <a:t>9/22/14</a:t>
            </a:fld>
            <a:endParaRPr lang="en-US" smtClean="0"/>
          </a:p>
        </p:txBody>
      </p:sp>
      <p:sp>
        <p:nvSpPr>
          <p:cNvPr id="6147" name="Footer Placeholder 4"/>
          <p:cNvSpPr>
            <a:spLocks noGrp="1"/>
          </p:cNvSpPr>
          <p:nvPr>
            <p:ph type="ftr" sz="quarter" idx="11"/>
          </p:nvPr>
        </p:nvSpPr>
        <p:spPr>
          <a:noFill/>
        </p:spPr>
        <p:txBody>
          <a:bodyPr/>
          <a:lstStyle/>
          <a:p>
            <a:r>
              <a:rPr lang="en-US" smtClean="0"/>
              <a:t>CNA                                              St. Cloud State University</a:t>
            </a:r>
          </a:p>
        </p:txBody>
      </p:sp>
      <p:sp>
        <p:nvSpPr>
          <p:cNvPr id="6148" name="Slide Number Placeholder 5"/>
          <p:cNvSpPr>
            <a:spLocks noGrp="1"/>
          </p:cNvSpPr>
          <p:nvPr>
            <p:ph type="sldNum" sz="quarter" idx="12"/>
          </p:nvPr>
        </p:nvSpPr>
        <p:spPr>
          <a:noFill/>
        </p:spPr>
        <p:txBody>
          <a:bodyPr/>
          <a:lstStyle/>
          <a:p>
            <a:fld id="{C93C7A7A-52CC-47B2-B3BC-408B12CA410F}" type="slidenum">
              <a:rPr lang="en-US" smtClean="0"/>
              <a:pPr/>
              <a:t>5</a:t>
            </a:fld>
            <a:endParaRPr lang="en-US" smtClean="0"/>
          </a:p>
        </p:txBody>
      </p:sp>
      <p:sp>
        <p:nvSpPr>
          <p:cNvPr id="6149" name="Rectangle 2"/>
          <p:cNvSpPr>
            <a:spLocks noGrp="1" noChangeArrowheads="1"/>
          </p:cNvSpPr>
          <p:nvPr>
            <p:ph type="title"/>
          </p:nvPr>
        </p:nvSpPr>
        <p:spPr/>
        <p:txBody>
          <a:bodyPr/>
          <a:lstStyle/>
          <a:p>
            <a:pPr eaLnBrk="1" hangingPunct="1"/>
            <a:r>
              <a:rPr lang="en-US" sz="3600" smtClean="0"/>
              <a:t>MAC Spoofing</a:t>
            </a:r>
          </a:p>
        </p:txBody>
      </p:sp>
      <p:sp>
        <p:nvSpPr>
          <p:cNvPr id="6150" name="Rectangle 3"/>
          <p:cNvSpPr>
            <a:spLocks noGrp="1" noChangeArrowheads="1"/>
          </p:cNvSpPr>
          <p:nvPr>
            <p:ph type="body" idx="1"/>
          </p:nvPr>
        </p:nvSpPr>
        <p:spPr/>
        <p:txBody>
          <a:bodyPr/>
          <a:lstStyle/>
          <a:p>
            <a:pPr eaLnBrk="1" hangingPunct="1"/>
            <a:r>
              <a:rPr lang="en-US" sz="2400" smtClean="0"/>
              <a:t>Practically every Ethernet adapter can be reprogrammed to have any desired hardware address.</a:t>
            </a:r>
          </a:p>
          <a:p>
            <a:pPr eaLnBrk="1" hangingPunct="1"/>
            <a:r>
              <a:rPr lang="en-US" sz="2400" smtClean="0"/>
              <a:t>Hackers can reprogram the Ethernet adapter on a system to spoof that of another system on the network.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p:spPr>
        <p:txBody>
          <a:bodyPr/>
          <a:lstStyle/>
          <a:p>
            <a:fld id="{120BF3EB-AB76-4CEC-82D3-B6CF62EF0DF4}" type="datetime1">
              <a:rPr lang="en-US" smtClean="0"/>
              <a:pPr/>
              <a:t>9/22/14</a:t>
            </a:fld>
            <a:endParaRPr lang="en-US" smtClean="0"/>
          </a:p>
        </p:txBody>
      </p:sp>
      <p:sp>
        <p:nvSpPr>
          <p:cNvPr id="7171" name="Footer Placeholder 4"/>
          <p:cNvSpPr>
            <a:spLocks noGrp="1"/>
          </p:cNvSpPr>
          <p:nvPr>
            <p:ph type="ftr" sz="quarter" idx="11"/>
          </p:nvPr>
        </p:nvSpPr>
        <p:spPr>
          <a:noFill/>
        </p:spPr>
        <p:txBody>
          <a:bodyPr/>
          <a:lstStyle/>
          <a:p>
            <a:r>
              <a:rPr lang="en-US" smtClean="0"/>
              <a:t>CNA                                              St. Cloud State University</a:t>
            </a:r>
          </a:p>
        </p:txBody>
      </p:sp>
      <p:sp>
        <p:nvSpPr>
          <p:cNvPr id="7172" name="Slide Number Placeholder 5"/>
          <p:cNvSpPr>
            <a:spLocks noGrp="1"/>
          </p:cNvSpPr>
          <p:nvPr>
            <p:ph type="sldNum" sz="quarter" idx="12"/>
          </p:nvPr>
        </p:nvSpPr>
        <p:spPr>
          <a:noFill/>
        </p:spPr>
        <p:txBody>
          <a:bodyPr/>
          <a:lstStyle/>
          <a:p>
            <a:fld id="{CB4693ED-3439-42ED-9B36-12621CB88357}" type="slidenum">
              <a:rPr lang="en-US" smtClean="0"/>
              <a:pPr/>
              <a:t>6</a:t>
            </a:fld>
            <a:endParaRPr lang="en-US" smtClean="0"/>
          </a:p>
        </p:txBody>
      </p:sp>
      <p:sp>
        <p:nvSpPr>
          <p:cNvPr id="7173" name="Rectangle 2"/>
          <p:cNvSpPr>
            <a:spLocks noGrp="1" noChangeArrowheads="1"/>
          </p:cNvSpPr>
          <p:nvPr>
            <p:ph type="title"/>
          </p:nvPr>
        </p:nvSpPr>
        <p:spPr/>
        <p:txBody>
          <a:bodyPr/>
          <a:lstStyle/>
          <a:p>
            <a:pPr eaLnBrk="1" hangingPunct="1"/>
            <a:r>
              <a:rPr lang="en-US" sz="3600" smtClean="0"/>
              <a:t>ARP Spoofing</a:t>
            </a:r>
          </a:p>
        </p:txBody>
      </p:sp>
      <p:sp>
        <p:nvSpPr>
          <p:cNvPr id="7174" name="Rectangle 3"/>
          <p:cNvSpPr>
            <a:spLocks noGrp="1" noChangeArrowheads="1"/>
          </p:cNvSpPr>
          <p:nvPr>
            <p:ph type="body" idx="1"/>
          </p:nvPr>
        </p:nvSpPr>
        <p:spPr/>
        <p:txBody>
          <a:bodyPr/>
          <a:lstStyle/>
          <a:p>
            <a:pPr eaLnBrk="1" hangingPunct="1"/>
            <a:r>
              <a:rPr lang="en-US" sz="2400" smtClean="0"/>
              <a:t>ARP response packets can be spoofed to divert and disrupt traffic.</a:t>
            </a:r>
          </a:p>
          <a:p>
            <a:pPr eaLnBrk="1" hangingPunct="1"/>
            <a:r>
              <a:rPr lang="en-US" sz="2400" smtClean="0"/>
              <a:t>Hackers can combine ARP spoofing with Denial of Service (DoS) attack on specific target host preventing it from responding.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p:spPr>
        <p:txBody>
          <a:bodyPr/>
          <a:lstStyle/>
          <a:p>
            <a:fld id="{611C10D7-048D-4A5A-95FD-5143642F45E0}" type="datetime1">
              <a:rPr lang="en-US" smtClean="0"/>
              <a:pPr/>
              <a:t>9/22/14</a:t>
            </a:fld>
            <a:endParaRPr lang="en-US" smtClean="0"/>
          </a:p>
        </p:txBody>
      </p:sp>
      <p:sp>
        <p:nvSpPr>
          <p:cNvPr id="8195" name="Footer Placeholder 4"/>
          <p:cNvSpPr>
            <a:spLocks noGrp="1"/>
          </p:cNvSpPr>
          <p:nvPr>
            <p:ph type="ftr" sz="quarter" idx="11"/>
          </p:nvPr>
        </p:nvSpPr>
        <p:spPr>
          <a:noFill/>
        </p:spPr>
        <p:txBody>
          <a:bodyPr/>
          <a:lstStyle/>
          <a:p>
            <a:r>
              <a:rPr lang="en-US" smtClean="0"/>
              <a:t>CNA                                              St. Cloud State University</a:t>
            </a:r>
          </a:p>
        </p:txBody>
      </p:sp>
      <p:sp>
        <p:nvSpPr>
          <p:cNvPr id="8196" name="Slide Number Placeholder 5"/>
          <p:cNvSpPr>
            <a:spLocks noGrp="1"/>
          </p:cNvSpPr>
          <p:nvPr>
            <p:ph type="sldNum" sz="quarter" idx="12"/>
          </p:nvPr>
        </p:nvSpPr>
        <p:spPr>
          <a:noFill/>
        </p:spPr>
        <p:txBody>
          <a:bodyPr/>
          <a:lstStyle/>
          <a:p>
            <a:fld id="{43870384-3D1C-4E0B-8E61-E026C6A7FB75}" type="slidenum">
              <a:rPr lang="en-US" smtClean="0"/>
              <a:pPr/>
              <a:t>7</a:t>
            </a:fld>
            <a:endParaRPr lang="en-US" smtClean="0"/>
          </a:p>
        </p:txBody>
      </p:sp>
      <p:sp>
        <p:nvSpPr>
          <p:cNvPr id="8197" name="Rectangle 2"/>
          <p:cNvSpPr>
            <a:spLocks noGrp="1" noChangeArrowheads="1"/>
          </p:cNvSpPr>
          <p:nvPr>
            <p:ph type="title"/>
          </p:nvPr>
        </p:nvSpPr>
        <p:spPr/>
        <p:txBody>
          <a:bodyPr/>
          <a:lstStyle/>
          <a:p>
            <a:pPr eaLnBrk="1" hangingPunct="1"/>
            <a:r>
              <a:rPr lang="en-US" sz="3600" smtClean="0"/>
              <a:t>IP Abuses – IP Address Spoofing</a:t>
            </a:r>
          </a:p>
        </p:txBody>
      </p:sp>
      <p:sp>
        <p:nvSpPr>
          <p:cNvPr id="8198" name="Rectangle 3"/>
          <p:cNvSpPr>
            <a:spLocks noGrp="1" noChangeArrowheads="1"/>
          </p:cNvSpPr>
          <p:nvPr>
            <p:ph type="body" idx="1"/>
          </p:nvPr>
        </p:nvSpPr>
        <p:spPr/>
        <p:txBody>
          <a:bodyPr/>
          <a:lstStyle/>
          <a:p>
            <a:pPr eaLnBrk="1" hangingPunct="1"/>
            <a:r>
              <a:rPr lang="en-US" sz="2400" smtClean="0"/>
              <a:t>Consists of packets injected into the network with an IP address that is different from the actual system IP address.</a:t>
            </a:r>
          </a:p>
          <a:p>
            <a:pPr eaLnBrk="1" hangingPunct="1"/>
            <a:r>
              <a:rPr lang="en-US" sz="2400" smtClean="0"/>
              <a:t>Reason: the actual attacker is shielded from the adverse consequences.</a:t>
            </a:r>
          </a:p>
          <a:p>
            <a:pPr eaLnBrk="1" hangingPunct="1"/>
            <a:r>
              <a:rPr lang="en-US" sz="2400" smtClean="0"/>
              <a:t>Downside: Return packets are sent back to the purported sender, rather than to the actual sender.</a:t>
            </a:r>
          </a:p>
          <a:p>
            <a:pPr lvl="1" eaLnBrk="1" hangingPunct="1"/>
            <a:r>
              <a:rPr lang="en-US" sz="2000" smtClean="0"/>
              <a:t>This may be desired by the sender, since the return packets can be constructed as an attack on the purported sender. </a:t>
            </a:r>
          </a:p>
          <a:p>
            <a:pPr lvl="1" eaLnBrk="1" hangingPunct="1"/>
            <a:r>
              <a:rPr lang="en-US" sz="2000" smtClean="0"/>
              <a:t>However, a TCP Sequence Number attack needs to be carried out for a successful connection establishment.</a:t>
            </a:r>
          </a:p>
          <a:p>
            <a:pPr eaLnBrk="1" hangingPunct="1"/>
            <a:endParaRPr lang="en-US" sz="24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p:spPr>
        <p:txBody>
          <a:bodyPr/>
          <a:lstStyle/>
          <a:p>
            <a:fld id="{7594DE85-91F8-47DA-8905-672120FD220D}" type="datetime1">
              <a:rPr lang="en-US" smtClean="0"/>
              <a:pPr/>
              <a:t>9/22/14</a:t>
            </a:fld>
            <a:endParaRPr lang="en-US" smtClean="0"/>
          </a:p>
        </p:txBody>
      </p:sp>
      <p:sp>
        <p:nvSpPr>
          <p:cNvPr id="9219" name="Footer Placeholder 4"/>
          <p:cNvSpPr>
            <a:spLocks noGrp="1"/>
          </p:cNvSpPr>
          <p:nvPr>
            <p:ph type="ftr" sz="quarter" idx="11"/>
          </p:nvPr>
        </p:nvSpPr>
        <p:spPr>
          <a:noFill/>
        </p:spPr>
        <p:txBody>
          <a:bodyPr/>
          <a:lstStyle/>
          <a:p>
            <a:r>
              <a:rPr lang="en-US" smtClean="0"/>
              <a:t>CNA                                              St. Cloud State University</a:t>
            </a:r>
          </a:p>
        </p:txBody>
      </p:sp>
      <p:sp>
        <p:nvSpPr>
          <p:cNvPr id="9220" name="Slide Number Placeholder 5"/>
          <p:cNvSpPr>
            <a:spLocks noGrp="1"/>
          </p:cNvSpPr>
          <p:nvPr>
            <p:ph type="sldNum" sz="quarter" idx="12"/>
          </p:nvPr>
        </p:nvSpPr>
        <p:spPr>
          <a:noFill/>
        </p:spPr>
        <p:txBody>
          <a:bodyPr/>
          <a:lstStyle/>
          <a:p>
            <a:fld id="{8DCB59F8-568E-40B2-9203-87556E3E6002}" type="slidenum">
              <a:rPr lang="en-US" smtClean="0"/>
              <a:pPr/>
              <a:t>8</a:t>
            </a:fld>
            <a:endParaRPr lang="en-US" smtClean="0"/>
          </a:p>
        </p:txBody>
      </p:sp>
      <p:sp>
        <p:nvSpPr>
          <p:cNvPr id="9221" name="Rectangle 2"/>
          <p:cNvSpPr>
            <a:spLocks noGrp="1" noChangeArrowheads="1"/>
          </p:cNvSpPr>
          <p:nvPr>
            <p:ph type="title"/>
          </p:nvPr>
        </p:nvSpPr>
        <p:spPr/>
        <p:txBody>
          <a:bodyPr/>
          <a:lstStyle/>
          <a:p>
            <a:pPr eaLnBrk="1" hangingPunct="1"/>
            <a:r>
              <a:rPr lang="en-US" sz="3600" smtClean="0"/>
              <a:t>IP Address Spoofing (cont’d)</a:t>
            </a:r>
          </a:p>
        </p:txBody>
      </p:sp>
      <p:sp>
        <p:nvSpPr>
          <p:cNvPr id="9222" name="Rectangle 3"/>
          <p:cNvSpPr>
            <a:spLocks noGrp="1" noChangeArrowheads="1"/>
          </p:cNvSpPr>
          <p:nvPr>
            <p:ph type="body" idx="1"/>
          </p:nvPr>
        </p:nvSpPr>
        <p:spPr/>
        <p:txBody>
          <a:bodyPr/>
          <a:lstStyle/>
          <a:p>
            <a:pPr eaLnBrk="1" hangingPunct="1"/>
            <a:r>
              <a:rPr lang="en-US" sz="2400" smtClean="0"/>
              <a:t>When spoofing is used with connectionless protocols (like UDP or ICMP), the activity is not easy to detect.</a:t>
            </a:r>
          </a:p>
          <a:p>
            <a:pPr eaLnBrk="1" hangingPunct="1"/>
            <a:r>
              <a:rPr lang="en-US" sz="2400" smtClean="0"/>
              <a:t>Fraggle attack: sending spoofed UDP packets to port 7 (echo). The attacker sets both source and destination ports to 7 on two hosts that the attacker is targeting.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p:spPr>
        <p:txBody>
          <a:bodyPr/>
          <a:lstStyle/>
          <a:p>
            <a:fld id="{BBCB6BB2-B957-4ABD-8B40-83578FDBB40E}" type="datetime1">
              <a:rPr lang="en-US" smtClean="0"/>
              <a:pPr/>
              <a:t>9/22/14</a:t>
            </a:fld>
            <a:endParaRPr lang="en-US" smtClean="0"/>
          </a:p>
        </p:txBody>
      </p:sp>
      <p:sp>
        <p:nvSpPr>
          <p:cNvPr id="10243" name="Footer Placeholder 4"/>
          <p:cNvSpPr>
            <a:spLocks noGrp="1"/>
          </p:cNvSpPr>
          <p:nvPr>
            <p:ph type="ftr" sz="quarter" idx="11"/>
          </p:nvPr>
        </p:nvSpPr>
        <p:spPr>
          <a:noFill/>
        </p:spPr>
        <p:txBody>
          <a:bodyPr/>
          <a:lstStyle/>
          <a:p>
            <a:r>
              <a:rPr lang="en-US" smtClean="0"/>
              <a:t>CNA                                              St. Cloud State University</a:t>
            </a:r>
          </a:p>
        </p:txBody>
      </p:sp>
      <p:sp>
        <p:nvSpPr>
          <p:cNvPr id="10244" name="Slide Number Placeholder 5"/>
          <p:cNvSpPr>
            <a:spLocks noGrp="1"/>
          </p:cNvSpPr>
          <p:nvPr>
            <p:ph type="sldNum" sz="quarter" idx="12"/>
          </p:nvPr>
        </p:nvSpPr>
        <p:spPr>
          <a:noFill/>
        </p:spPr>
        <p:txBody>
          <a:bodyPr/>
          <a:lstStyle/>
          <a:p>
            <a:fld id="{B15B8549-3462-4C08-94AA-8BABCCE1ACE7}" type="slidenum">
              <a:rPr lang="en-US" smtClean="0"/>
              <a:pPr/>
              <a:t>9</a:t>
            </a:fld>
            <a:endParaRPr lang="en-US" smtClean="0"/>
          </a:p>
        </p:txBody>
      </p:sp>
      <p:sp>
        <p:nvSpPr>
          <p:cNvPr id="10245" name="Rectangle 2"/>
          <p:cNvSpPr>
            <a:spLocks noGrp="1" noChangeArrowheads="1"/>
          </p:cNvSpPr>
          <p:nvPr>
            <p:ph type="title"/>
          </p:nvPr>
        </p:nvSpPr>
        <p:spPr/>
        <p:txBody>
          <a:bodyPr/>
          <a:lstStyle/>
          <a:p>
            <a:pPr eaLnBrk="1" hangingPunct="1"/>
            <a:r>
              <a:rPr lang="en-US" sz="3600" smtClean="0"/>
              <a:t>IP Address Spoofing (cont’d)</a:t>
            </a:r>
          </a:p>
        </p:txBody>
      </p:sp>
      <p:sp>
        <p:nvSpPr>
          <p:cNvPr id="10246" name="Rectangle 3"/>
          <p:cNvSpPr>
            <a:spLocks noGrp="1" noChangeArrowheads="1"/>
          </p:cNvSpPr>
          <p:nvPr>
            <p:ph type="body" idx="1"/>
          </p:nvPr>
        </p:nvSpPr>
        <p:spPr/>
        <p:txBody>
          <a:bodyPr/>
          <a:lstStyle/>
          <a:p>
            <a:pPr eaLnBrk="1" hangingPunct="1"/>
            <a:r>
              <a:rPr lang="en-US" sz="2400" smtClean="0"/>
              <a:t>Spoofed packets can also be used to cause amplification effect if they are sent to a broadcast address.</a:t>
            </a:r>
          </a:p>
          <a:p>
            <a:pPr eaLnBrk="1" hangingPunct="1"/>
            <a:r>
              <a:rPr lang="en-US" sz="2400" smtClean="0"/>
              <a:t>TCP packets are never sent to a broadcast address.</a:t>
            </a:r>
          </a:p>
          <a:p>
            <a:pPr eaLnBrk="1" hangingPunct="1"/>
            <a:r>
              <a:rPr lang="en-US" sz="2400" smtClean="0"/>
              <a:t>Smurf attack: An attacker spoofs an ICMP Echo Request packet with the source address indicating the intended victim, and the destination address as the subnet broadcast address.</a:t>
            </a:r>
          </a:p>
          <a:p>
            <a:pPr eaLnBrk="1" hangingPunct="1"/>
            <a:r>
              <a:rPr lang="en-US" sz="2400" smtClean="0"/>
              <a:t>Essentially, all border routers are configured to reject traffic directed to the subnet broadcast address. </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1639</TotalTime>
  <Words>1733</Words>
  <Application>Microsoft Macintosh PowerPoint</Application>
  <PresentationFormat>On-screen Show (4:3)</PresentationFormat>
  <Paragraphs>245</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Default Design</vt:lpstr>
      <vt:lpstr>Protocol Vulnerabilities</vt:lpstr>
      <vt:lpstr>Overview</vt:lpstr>
      <vt:lpstr>ARP Abuses</vt:lpstr>
      <vt:lpstr>ARP Flooding</vt:lpstr>
      <vt:lpstr>MAC Spoofing</vt:lpstr>
      <vt:lpstr>ARP Spoofing</vt:lpstr>
      <vt:lpstr>IP Abuses – IP Address Spoofing</vt:lpstr>
      <vt:lpstr>IP Address Spoofing (cont’d)</vt:lpstr>
      <vt:lpstr>IP Address Spoofing (cont’d)</vt:lpstr>
      <vt:lpstr>IP Packet Fragmentation</vt:lpstr>
      <vt:lpstr>IP Options</vt:lpstr>
      <vt:lpstr>TCP Abuses</vt:lpstr>
      <vt:lpstr>TCP SYN Flood Attack</vt:lpstr>
      <vt:lpstr>TCP Control Packets with Data</vt:lpstr>
      <vt:lpstr>ICMP Abuses</vt:lpstr>
      <vt:lpstr>Destination Unreachable</vt:lpstr>
      <vt:lpstr>Host Quench</vt:lpstr>
      <vt:lpstr>Preventing ICMP Abuses</vt:lpstr>
      <vt:lpstr>Application Level Exploits</vt:lpstr>
      <vt:lpstr>Memory Buffer Overflow</vt:lpstr>
      <vt:lpstr>Memory Address Space</vt:lpstr>
      <vt:lpstr>Memory Buffer Overflow (cont’d)</vt:lpstr>
      <vt:lpstr>Defense Against Buffer Overflow Attacks</vt:lpstr>
      <vt:lpstr>Vulnerabilities with Cleartext Protocols</vt:lpstr>
      <vt:lpstr>Vulnerabilities with FTP</vt:lpstr>
      <vt:lpstr>SSH</vt:lpstr>
      <vt:lpstr>SNMP</vt:lpstr>
      <vt:lpstr>Vulnerabilities with SNMP</vt:lpstr>
    </vt:vector>
  </TitlesOfParts>
  <Company>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Routing</dc:title>
  <dc:creator>tg</dc:creator>
  <cp:lastModifiedBy>Jaclyn</cp:lastModifiedBy>
  <cp:revision>190</cp:revision>
  <dcterms:created xsi:type="dcterms:W3CDTF">2005-08-31T02:34:09Z</dcterms:created>
  <dcterms:modified xsi:type="dcterms:W3CDTF">2014-09-23T04:38:25Z</dcterms:modified>
</cp:coreProperties>
</file>