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72" r:id="rId10"/>
    <p:sldId id="273" r:id="rId11"/>
    <p:sldId id="274" r:id="rId12"/>
    <p:sldId id="275" r:id="rId13"/>
    <p:sldId id="27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F4DCF-1CA2-4B5F-9425-00D0022E2C18}" type="datetimeFigureOut">
              <a:rPr lang="en-US" smtClean="0"/>
              <a:pPr/>
              <a:t>11/5/2012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D672-4E6B-4A2D-AAA0-D09C0BCC4F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8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EADBA-848A-4C53-A717-20A79F6790B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8E63AE-D486-40E8-AC93-F5FF882C3B2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BE8640-7164-445B-826C-C22D7F3D84A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8D3AA-4325-4E3C-9698-8BDACAA6DA7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4D2AD8-4084-4B95-B3AD-EA7CC439AA5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E35383-D732-433D-B113-5DF83E969FE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390282-8BBF-4476-B8E6-DB45FECC431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762C-7393-48C1-8871-D7B0BC3019B5}" type="datetime1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CNA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D1D0-536A-4553-A5CE-4627C31A31AF}" type="datetime1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CNA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754AC-3EDB-4166-A2F0-699A1A78708B}" type="datetime1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CNA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A163-9ABF-4CB0-A7A2-AD837265F158}" type="datetime1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CNA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AA33-FE28-46D1-959B-45CE595D3FC4}" type="datetime1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CNA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FD76-C203-4F06-95CF-A70032663C9D}" type="datetime1">
              <a:rPr lang="en-US" smtClean="0"/>
              <a:pPr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CNA                        St. Cloud State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7E9B3-2156-4708-83ED-B7685A6B13C0}" type="datetime1">
              <a:rPr lang="en-US" smtClean="0"/>
              <a:pPr/>
              <a:t>11/5/2012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CNA                        St. Cloud State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E93B-00BA-4504-8063-F9AEC81A87E0}" type="datetime1">
              <a:rPr lang="en-US" smtClean="0"/>
              <a:pPr/>
              <a:t>11/5/2012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CNA                        St. Cloud State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D11A-A8AC-458A-95F9-36A5D337796B}" type="datetime1">
              <a:rPr lang="en-US" smtClean="0"/>
              <a:pPr/>
              <a:t>11/5/2012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CNA                        St. Cloud State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B26C7-9ED0-4DAD-A453-BD2BC96A385C}" type="datetime1">
              <a:rPr lang="en-US" smtClean="0"/>
              <a:pPr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CNA                        St. Cloud State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8636-0295-4E2C-8274-9B69E1D9890E}" type="datetime1">
              <a:rPr lang="en-US" smtClean="0"/>
              <a:pPr/>
              <a:t>11/5/2012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CNA                        St. Cloud State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01028-2F30-4C64-B611-01DD944C99A9}" type="datetime1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CNA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Border Gateway Protocol (BGP) and BGP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Tirthankar Ghosh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Unauthorized access to resources such as compromising BGP routers (commonly known as BGP speakers).</a:t>
            </a:r>
          </a:p>
          <a:p>
            <a:r>
              <a:rPr lang="en-US" dirty="0" smtClean="0"/>
              <a:t>These compromised BGP speakers can advertise false AS_PATH information, with shorter and hence more attractive routes through themselves.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A163-9ABF-4CB0-A7A2-AD837265F158}" type="datetime1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CNA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malicious BGP speaker can claim to be the authorized owner of IP prefixes.</a:t>
            </a:r>
          </a:p>
          <a:p>
            <a:r>
              <a:rPr lang="en-US" dirty="0" smtClean="0"/>
              <a:t>AS_PATH subversion occurs when a BGP speaker tries to modify the AS_PATH received from its peering BGP speaker without conforming to its local policy. </a:t>
            </a:r>
          </a:p>
          <a:p>
            <a:pPr lvl="1"/>
            <a:r>
              <a:rPr lang="en-US" dirty="0" smtClean="0"/>
              <a:t>Malicious shortening of AS_PATH to make it more attractive</a:t>
            </a:r>
          </a:p>
          <a:p>
            <a:pPr lvl="1"/>
            <a:r>
              <a:rPr lang="en-US" dirty="0" smtClean="0"/>
              <a:t>Lengthening of the path to make it unattractive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A163-9ABF-4CB0-A7A2-AD837265F158}" type="datetime1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CNA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probable threat can come from route aggregation technique used in BGP. </a:t>
            </a:r>
          </a:p>
          <a:p>
            <a:pPr lvl="1"/>
            <a:r>
              <a:rPr lang="en-US" dirty="0" smtClean="0"/>
              <a:t>An AS collects all BGP updates, instead of forwarding an update immediately. It then aggregates the prefixes in several updates and merges them in a single block, announcing the resulting block claiming that it owns all the prefixes in that block.</a:t>
            </a:r>
          </a:p>
          <a:p>
            <a:pPr lvl="1"/>
            <a:r>
              <a:rPr lang="en-US" dirty="0" smtClean="0"/>
              <a:t>In most of the cases there is no single AS_PATH that leads to all those prefixes. </a:t>
            </a:r>
          </a:p>
          <a:p>
            <a:pPr lvl="1"/>
            <a:r>
              <a:rPr lang="en-US" dirty="0" smtClean="0"/>
              <a:t>It is difficult to authenticate the claim of the advertising AS about the ownership of the advertised prefixes.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A163-9ABF-4CB0-A7A2-AD837265F158}" type="datetime1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CNA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 de-aggregation can also be misused to launch path subversion attacks. </a:t>
            </a:r>
          </a:p>
          <a:p>
            <a:r>
              <a:rPr lang="en-US" dirty="0" smtClean="0"/>
              <a:t>Route de-aggregation breaks up an address block into more specific addresses with longer prefixes. </a:t>
            </a:r>
          </a:p>
          <a:p>
            <a:r>
              <a:rPr lang="en-US" dirty="0" smtClean="0"/>
              <a:t>A compromised BGP speaker can advertise routes to an AS with more specific prefixes.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A163-9ABF-4CB0-A7A2-AD837265F158}" type="datetime1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CNA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BGP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proposals that have come closest to implementation are Secure BGP (S-BGP) [Kent et al] and Secure-origin BGP (</a:t>
            </a:r>
            <a:r>
              <a:rPr lang="en-US" dirty="0" err="1" smtClean="0"/>
              <a:t>SoBGP</a:t>
            </a:r>
            <a:r>
              <a:rPr lang="en-US" dirty="0" smtClean="0"/>
              <a:t>) [White et al]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A163-9ABF-4CB0-A7A2-AD837265F158}" type="datetime1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CNA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Secure-BGP (S-BGP)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S-BGP is based on strict hierarchy of Public Key Infrastructure (PKI) </a:t>
            </a:r>
          </a:p>
          <a:p>
            <a:r>
              <a:rPr lang="en-US" sz="3400" dirty="0" smtClean="0"/>
              <a:t>proposed to authenticate both the origin (address authentication) and the AS_PATH (route authentication). </a:t>
            </a:r>
          </a:p>
          <a:p>
            <a:r>
              <a:rPr lang="en-US" sz="3400" dirty="0" smtClean="0"/>
              <a:t>Address authentication is signed by the owner of the prefix to authenticate that an AS is authorized to advertise the prefix. </a:t>
            </a:r>
          </a:p>
          <a:p>
            <a:r>
              <a:rPr lang="en-US" sz="3400" dirty="0" smtClean="0"/>
              <a:t>Route authentication is signed by a BGP speaker to authenticate the AS_PATH. </a:t>
            </a:r>
          </a:p>
          <a:p>
            <a:r>
              <a:rPr lang="en-US" sz="3400" dirty="0" smtClean="0"/>
              <a:t>The speaker signs a message consisting of the prefix, the current AS_PATH, and the AS number of the intended recipient and sends the message to all its neighbors, along with all previous route authentications of the earlier components of the AS_PATH.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A163-9ABF-4CB0-A7A2-AD837265F158}" type="datetime1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CNA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S-BGP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S-BGP imparts a very high computational cost because of a large number of signature verifications.</a:t>
            </a:r>
          </a:p>
          <a:p>
            <a:r>
              <a:rPr lang="en-US" dirty="0" smtClean="0"/>
              <a:t>It is extremely difficult to establish a centralized PKI in the Internet infrastructure. </a:t>
            </a:r>
          </a:p>
          <a:p>
            <a:r>
              <a:rPr lang="en-US" dirty="0" smtClean="0"/>
              <a:t>These limitations have contributed to the failure of wide scale deployment of S-BGP.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A163-9ABF-4CB0-A7A2-AD837265F158}" type="datetime1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CNA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So-BGP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SoBGP</a:t>
            </a:r>
            <a:r>
              <a:rPr lang="en-US" dirty="0" smtClean="0"/>
              <a:t>  has also been proposed to provide a method that BGP speakers can use to validate the correctness of BGP update messages.</a:t>
            </a:r>
          </a:p>
          <a:p>
            <a:r>
              <a:rPr lang="en-US" dirty="0" smtClean="0"/>
              <a:t> It uses digitally signed objects (certificates) to distribute authorization and policy: </a:t>
            </a:r>
          </a:p>
          <a:p>
            <a:pPr lvl="1"/>
            <a:r>
              <a:rPr lang="en-US" dirty="0" smtClean="0"/>
              <a:t>AS policy certificate asserts the routing policy of an AS; </a:t>
            </a:r>
          </a:p>
          <a:p>
            <a:pPr lvl="1"/>
            <a:r>
              <a:rPr lang="en-US" dirty="0" smtClean="0"/>
              <a:t>Authorization certificate asserts that an AS is authorized to advertise a particular prefix; </a:t>
            </a:r>
          </a:p>
          <a:p>
            <a:pPr lvl="1"/>
            <a:r>
              <a:rPr lang="en-US" dirty="0" smtClean="0"/>
              <a:t>Entity certificate asserts mapping between an AS identifier and its public key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A163-9ABF-4CB0-A7A2-AD837265F158}" type="datetime1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CNA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So-BGP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Authorization certificates and AS policy certificates are verified by public keys embedded in entity certificates.  </a:t>
            </a:r>
          </a:p>
          <a:p>
            <a:r>
              <a:rPr lang="en-US" dirty="0" smtClean="0"/>
              <a:t>Routers use topology database to validate received routes. </a:t>
            </a:r>
          </a:p>
          <a:p>
            <a:r>
              <a:rPr lang="en-US" dirty="0" smtClean="0"/>
              <a:t>The implementation of So-BGP depends on the complexity of establishing a PKI hierarchy in the Internet.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A163-9ABF-4CB0-A7A2-AD837265F158}" type="datetime1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CNA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0A4EF76-33D9-4B49-91E6-C597079FF584}" type="datetime1">
              <a:rPr lang="en-US" smtClean="0"/>
              <a:pPr/>
              <a:t>11/5/2012</a:t>
            </a:fld>
            <a:endParaRPr lang="en-US" smtClean="0"/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CNA                        St. Cloud State University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3ACEA5-657B-4E72-ADE4-10B18C82497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Border Gateway Protocol (BGP)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Based on Path Vector routing.</a:t>
            </a:r>
          </a:p>
          <a:p>
            <a:pPr eaLnBrk="1" hangingPunct="1">
              <a:buNone/>
            </a:pPr>
            <a:endParaRPr lang="en-US" sz="2400" dirty="0" smtClean="0"/>
          </a:p>
        </p:txBody>
      </p:sp>
      <p:graphicFrame>
        <p:nvGraphicFramePr>
          <p:cNvPr id="7" name="Group 4"/>
          <p:cNvGraphicFramePr>
            <a:graphicFrameLocks/>
          </p:cNvGraphicFramePr>
          <p:nvPr/>
        </p:nvGraphicFramePr>
        <p:xfrm>
          <a:off x="685800" y="2438400"/>
          <a:ext cx="7848600" cy="3535364"/>
        </p:xfrm>
        <a:graphic>
          <a:graphicData uri="http://schemas.openxmlformats.org/drawingml/2006/table">
            <a:tbl>
              <a:tblPr/>
              <a:tblGrid>
                <a:gridCol w="2526874"/>
                <a:gridCol w="2528388"/>
                <a:gridCol w="2793338"/>
              </a:tblGrid>
              <a:tr h="81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Network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Next Router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Path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itchFamily="18" charset="0"/>
                        </a:rPr>
                        <a:t>Network IP 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Next hop 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AS_PATH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1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12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3E74AA9-33A9-4608-8438-E686D620C34A}" type="datetime1">
              <a:rPr lang="en-US" smtClean="0"/>
              <a:pPr/>
              <a:t>11/5/2012</a:t>
            </a:fld>
            <a:endParaRPr lang="en-US" smtClean="0"/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CNA                        St. Cloud State University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73C347-3FB1-41DE-AFD1-C1FF0E09D781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Advantages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Loop prevention: Unlike distance vector, uses the whole route.</a:t>
            </a:r>
          </a:p>
          <a:p>
            <a:pPr eaLnBrk="1" hangingPunct="1"/>
            <a:r>
              <a:rPr lang="en-US" sz="2400" smtClean="0"/>
              <a:t>Policy routing: Check and verify policy, as all ASs are listed.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0C16DA3-1323-413B-819A-FD37B6B32521}" type="datetime1">
              <a:rPr lang="en-US" smtClean="0"/>
              <a:pPr/>
              <a:t>11/5/2012</a:t>
            </a:fld>
            <a:endParaRPr lang="en-US" smtClean="0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CNA                        St. Cloud State University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7187E0-ED11-4BA0-8048-96C832CF8EE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Path Attributes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A path is characterized by a list of attributes.</a:t>
            </a:r>
          </a:p>
          <a:p>
            <a:pPr eaLnBrk="1" hangingPunct="1"/>
            <a:r>
              <a:rPr lang="en-US" sz="2400" smtClean="0"/>
              <a:t>Each attribute gives some information about the path.</a:t>
            </a:r>
          </a:p>
          <a:p>
            <a:pPr eaLnBrk="1" hangingPunct="1"/>
            <a:r>
              <a:rPr lang="en-US" sz="2400" smtClean="0"/>
              <a:t>Well-known attributes (BGP router should recognize) and Optional attributes (may not recognize).</a:t>
            </a:r>
          </a:p>
          <a:p>
            <a:pPr eaLnBrk="1" hangingPunct="1"/>
            <a:endParaRPr lang="en-US" sz="24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3D26773-C454-498B-90DB-18BD7FFF4044}" type="datetime1">
              <a:rPr lang="en-US" smtClean="0"/>
              <a:pPr/>
              <a:t>11/5/2012</a:t>
            </a:fld>
            <a:endParaRPr lang="en-US" smtClean="0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CNA                        St. Cloud State University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A535B8-77B1-4113-882E-5CA8CBE9555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Well-known Path Attributes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Mandatory (must appear in route description). Example: AS_PATH, NEXT_HOP, etc.</a:t>
            </a:r>
          </a:p>
          <a:p>
            <a:pPr eaLnBrk="1" hangingPunct="1"/>
            <a:r>
              <a:rPr lang="en-US" sz="2400" smtClean="0"/>
              <a:t>Discretionary (not required in every message; but, if present, must be recognized by each router).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078E8ED-7F6A-4CE3-8A21-F3ACD1E176D2}" type="datetime1">
              <a:rPr lang="en-US" smtClean="0"/>
              <a:pPr/>
              <a:t>11/5/2012</a:t>
            </a:fld>
            <a:endParaRPr lang="en-US" smtClean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CNA                        St. Cloud State University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EC790C-E1D8-463D-8973-9C4120AB70C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Optional Path Attributes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Transitive (must be passed onto the next router).</a:t>
            </a:r>
          </a:p>
          <a:p>
            <a:pPr eaLnBrk="1" hangingPunct="1"/>
            <a:r>
              <a:rPr lang="en-US" sz="2400" smtClean="0"/>
              <a:t>Non-transitive (should be discarded).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A71149F-D26A-4BEF-B6A4-A191CCA92805}" type="datetime1">
              <a:rPr lang="en-US" smtClean="0"/>
              <a:pPr/>
              <a:t>11/5/2012</a:t>
            </a:fld>
            <a:endParaRPr lang="en-US" smtClean="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CNA                        St. Cloud State University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2B677-D2AF-4D4B-A552-DA4F8F73816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Types of BGP Messages</a:t>
            </a:r>
          </a:p>
        </p:txBody>
      </p:sp>
      <p:pic>
        <p:nvPicPr>
          <p:cNvPr id="4711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16013" y="2871788"/>
            <a:ext cx="6911975" cy="1982787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69F72CB-544E-4DE4-A2E8-5EBA4F4A4624}" type="datetime1">
              <a:rPr lang="en-US" smtClean="0"/>
              <a:pPr/>
              <a:t>11/5/2012</a:t>
            </a:fld>
            <a:endParaRPr lang="en-US" smtClean="0"/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CNA                        St. Cloud State University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3A4919-C489-4811-9193-94FDE70A4DD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BGP Messages (cont’d)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Open: To create a neighborhood relationship, a router sends an open message.</a:t>
            </a:r>
          </a:p>
          <a:p>
            <a:pPr eaLnBrk="1" hangingPunct="1"/>
            <a:r>
              <a:rPr lang="en-US" sz="2400" smtClean="0"/>
              <a:t>Update: Used to advertise new destinations and/or withdraw previously advertised destinations.</a:t>
            </a:r>
          </a:p>
          <a:p>
            <a:pPr eaLnBrk="1" hangingPunct="1"/>
            <a:r>
              <a:rPr lang="en-US" sz="2400" smtClean="0"/>
              <a:t>Keep-alive: To let neighbors know that the routers are alive, exchanged regularly.</a:t>
            </a:r>
          </a:p>
          <a:p>
            <a:pPr eaLnBrk="1" hangingPunct="1"/>
            <a:r>
              <a:rPr lang="en-US" sz="2400" smtClean="0"/>
              <a:t>Notification: Used when error is detected or when a router wants to close the connection.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Vulnerabilities with BGP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BGP was designed and implemented with no security feature. </a:t>
            </a:r>
          </a:p>
          <a:p>
            <a:r>
              <a:rPr lang="en-US" dirty="0" smtClean="0"/>
              <a:t>Several incidents over the past few years have indicated that BGP is vulnerable to different kinds of threats and failures. </a:t>
            </a:r>
          </a:p>
          <a:p>
            <a:r>
              <a:rPr lang="en-US" dirty="0" smtClean="0"/>
              <a:t>One such incident occurred in 1997 when a </a:t>
            </a:r>
            <a:r>
              <a:rPr lang="en-US" dirty="0" err="1" smtClean="0"/>
              <a:t>misconfigured</a:t>
            </a:r>
            <a:r>
              <a:rPr lang="en-US" dirty="0" smtClean="0"/>
              <a:t> router advertised false optimal routes to all destinations in the Internet, attracting all traffic, and eventually got overwhelmed and crippled the Internet for a couple of hours. </a:t>
            </a:r>
          </a:p>
          <a:p>
            <a:r>
              <a:rPr lang="en-US" dirty="0" smtClean="0"/>
              <a:t>In 1998 AS 8584 mistakenly announced 11357 prefixes on a particular day that did not belong to it. It led to a massive amount of misleading information spreading throughout the Internet, disrupting its operation. </a:t>
            </a:r>
          </a:p>
          <a:p>
            <a:r>
              <a:rPr lang="en-US" dirty="0" smtClean="0"/>
              <a:t>Another error occurred in April 2001 when AS 15412 suddenly started originating thousands of prefixes that it did not own due to a local configuration error.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A163-9ABF-4CB0-A7A2-AD837265F158}" type="datetime1">
              <a:rPr lang="en-US" smtClean="0"/>
              <a:pPr/>
              <a:t>11/5/2012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CNA                        St. Cloud State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1065</Words>
  <Application>Microsoft Office PowerPoint</Application>
  <PresentationFormat>On-screen Show (4:3)</PresentationFormat>
  <Paragraphs>132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Border Gateway Protocol (BGP) and BGP Security</vt:lpstr>
      <vt:lpstr>Border Gateway Protocol (BGP)</vt:lpstr>
      <vt:lpstr>Advantages</vt:lpstr>
      <vt:lpstr>Path Attributes</vt:lpstr>
      <vt:lpstr>Well-known Path Attributes</vt:lpstr>
      <vt:lpstr>Optional Path Attributes</vt:lpstr>
      <vt:lpstr>Types of BGP Messages</vt:lpstr>
      <vt:lpstr>BGP Messages (cont’d)</vt:lpstr>
      <vt:lpstr>Vulnerabilities with BGP</vt:lpstr>
      <vt:lpstr>Vulnerabilities (cont’d)</vt:lpstr>
      <vt:lpstr>Vulnerabilities (cont’d)</vt:lpstr>
      <vt:lpstr>Vulnerabilities (cont’d)</vt:lpstr>
      <vt:lpstr>Vulnerabilities (cont’d)</vt:lpstr>
      <vt:lpstr>Securing BGP</vt:lpstr>
      <vt:lpstr>Secure-BGP (S-BGP)</vt:lpstr>
      <vt:lpstr>S-BGP (cont’d)</vt:lpstr>
      <vt:lpstr>So-BGP</vt:lpstr>
      <vt:lpstr>So-BGP (cont’d)</vt:lpstr>
    </vt:vector>
  </TitlesOfParts>
  <Company>St. Cloud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 Security</dc:title>
  <dc:creator>ghosh</dc:creator>
  <cp:lastModifiedBy>tghosh</cp:lastModifiedBy>
  <cp:revision>26</cp:revision>
  <dcterms:created xsi:type="dcterms:W3CDTF">2011-07-28T15:27:16Z</dcterms:created>
  <dcterms:modified xsi:type="dcterms:W3CDTF">2012-11-05T18:25:43Z</dcterms:modified>
</cp:coreProperties>
</file>