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6" r:id="rId11"/>
    <p:sldId id="273" r:id="rId12"/>
    <p:sldId id="257" r:id="rId13"/>
    <p:sldId id="258" r:id="rId14"/>
    <p:sldId id="259" r:id="rId15"/>
    <p:sldId id="260" r:id="rId16"/>
    <p:sldId id="261" r:id="rId17"/>
    <p:sldId id="275" r:id="rId18"/>
    <p:sldId id="262" r:id="rId19"/>
    <p:sldId id="263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DF163-63EA-4475-B5C9-708189387632}" type="datetimeFigureOut">
              <a:rPr lang="en-US" smtClean="0"/>
              <a:pPr/>
              <a:t>10/3/2011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B3811-7B7E-4917-ADC8-587C63BC46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6548E7-B8BB-4909-AAC5-28852E642DF5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CE9478-07B8-4A8F-9653-DD34A1A533A9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1C68F4-34C7-411D-927A-F2D9B50BD2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8ABC45-1F07-4ACB-8C60-760478E6615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34BF04-B53A-4FAA-9C1E-E5FBFA25B13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134DC-3D7C-40FC-B943-86EBC32B4567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831122-342B-49A6-AF90-ED73DF70456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6EA2-92A5-4471-8FAE-805150D77C1A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090F3-7ABA-4408-8990-A9B3C4730EA1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3DB1E-CB28-4729-9DEB-548B3F56DAC7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AD2A-6256-4B98-9E45-A9EF9D5463C0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9096C-D10E-4B5B-AFFE-06357684E8B9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C88D7-D72A-411D-B927-A4D1568149C2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3F561-8C60-4BEA-8B4A-0B4C981CCF4F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7C8B3-9452-4C9E-8D27-137D05F5FEDB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2F466-B79A-489F-AE5B-0EF7B77E0AC4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C3C39-59F4-43E1-830D-38F53E1DABCB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BECCC-9543-46ED-AE07-E7F4A8173B62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0BCE8-4F93-43F0-B5BF-2321841B2402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8FBCD-09E1-4E61-96C5-7F11891E06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fc-archive.org/getrfc.php?rfc=4034" TargetMode="External"/><Relationship Id="rId2" Type="http://schemas.openxmlformats.org/officeDocument/2006/relationships/hyperlink" Target="http://www.rfc-archive.org/getrfc.php?rfc=403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nic.se/" TargetMode="External"/><Relationship Id="rId4" Type="http://schemas.openxmlformats.org/officeDocument/2006/relationships/hyperlink" Target="http://www.rfc-archive.org/getrfc.php?rfc=4035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Vulnerabilities with DNS </a:t>
            </a:r>
            <a:br>
              <a:rPr lang="en-US" dirty="0" smtClean="0"/>
            </a:br>
            <a:r>
              <a:rPr lang="en-US" dirty="0" smtClean="0"/>
              <a:t>and DNS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Tirthankar Ghosh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6378-198F-47BA-AD1F-0A7747BA1B6F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Vulnerabilities with DNS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DNS messages are not authenticated, leading to fake replies from attackers</a:t>
            </a:r>
          </a:p>
          <a:p>
            <a:r>
              <a:rPr lang="en-US" sz="2400" dirty="0" smtClean="0"/>
              <a:t>DNS cache poisoning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AD2A-6256-4B98-9E45-A9EF9D5463C0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6600" dirty="0" smtClean="0"/>
          </a:p>
          <a:p>
            <a:pPr algn="ctr">
              <a:buNone/>
            </a:pPr>
            <a:r>
              <a:rPr lang="en-US" sz="6600" dirty="0" smtClean="0"/>
              <a:t>DNS Sec</a:t>
            </a:r>
            <a:endParaRPr lang="en-US" sz="6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AD2A-6256-4B98-9E45-A9EF9D5463C0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/>
              <a:t>1983 - </a:t>
            </a:r>
            <a:r>
              <a:rPr lang="en-US" dirty="0" smtClean="0"/>
              <a:t>Paul </a:t>
            </a:r>
            <a:r>
              <a:rPr lang="en-US" dirty="0" err="1" smtClean="0"/>
              <a:t>Mockapetris</a:t>
            </a:r>
            <a:r>
              <a:rPr lang="en-US" dirty="0" smtClean="0"/>
              <a:t> invents the DNS and implements the first server: </a:t>
            </a:r>
            <a:r>
              <a:rPr lang="en-US" dirty="0" err="1" smtClean="0"/>
              <a:t>Jeeves</a:t>
            </a:r>
            <a:r>
              <a:rPr lang="en-US" dirty="0" smtClean="0"/>
              <a:t>. </a:t>
            </a:r>
          </a:p>
          <a:p>
            <a:r>
              <a:rPr lang="en-US" b="1" dirty="0" smtClean="0"/>
              <a:t>1986 - </a:t>
            </a:r>
            <a:r>
              <a:rPr lang="en-US" dirty="0" smtClean="0"/>
              <a:t>Formal IETF Internet Standard. Two RFC's describe DNS: 1034 and 1035. </a:t>
            </a:r>
          </a:p>
          <a:p>
            <a:r>
              <a:rPr lang="en-US" b="1" dirty="0" smtClean="0"/>
              <a:t>1988 - </a:t>
            </a:r>
            <a:r>
              <a:rPr lang="en-US" dirty="0" smtClean="0"/>
              <a:t>DNS begins to catch on the Internet. </a:t>
            </a:r>
          </a:p>
          <a:p>
            <a:r>
              <a:rPr lang="en-US" b="1" dirty="0" smtClean="0"/>
              <a:t>1990 - </a:t>
            </a:r>
            <a:r>
              <a:rPr lang="en-US" dirty="0" smtClean="0"/>
              <a:t>Steven </a:t>
            </a:r>
            <a:r>
              <a:rPr lang="en-US" dirty="0" err="1" smtClean="0"/>
              <a:t>Bellovin</a:t>
            </a:r>
            <a:r>
              <a:rPr lang="en-US" dirty="0" smtClean="0"/>
              <a:t> discovers a major flaw in the DNS 2. As DNS is already widely deployed on the Internet, the report is kept secret until 1995. In those years research is started on a more secure replacement of DNS. </a:t>
            </a:r>
          </a:p>
          <a:p>
            <a:r>
              <a:rPr lang="en-US" b="1" dirty="0" smtClean="0"/>
              <a:t>1995 - </a:t>
            </a:r>
            <a:r>
              <a:rPr lang="en-US" dirty="0" smtClean="0"/>
              <a:t>The article from </a:t>
            </a:r>
            <a:r>
              <a:rPr lang="en-US" dirty="0" err="1" smtClean="0"/>
              <a:t>Bellovin</a:t>
            </a:r>
            <a:r>
              <a:rPr lang="en-US" dirty="0" smtClean="0"/>
              <a:t> is published and DNSSEC (as it became known) becomes a topic within the IETF. </a:t>
            </a:r>
          </a:p>
          <a:p>
            <a:r>
              <a:rPr lang="en-US" b="1" dirty="0" smtClean="0"/>
              <a:t>1997 - </a:t>
            </a:r>
            <a:r>
              <a:rPr lang="en-US" dirty="0" smtClean="0"/>
              <a:t>RFC2065, a predecessor of 2535, is published. </a:t>
            </a:r>
          </a:p>
          <a:p>
            <a:r>
              <a:rPr lang="en-US" b="1" dirty="0" smtClean="0"/>
              <a:t>1999 - </a:t>
            </a:r>
            <a:r>
              <a:rPr lang="en-US" dirty="0" smtClean="0"/>
              <a:t>RFC2535 is published by the IETF. The DNSSEC protocol looks to be finally finished. BIND9 is developed to be the first DNSSEC capable implementation. </a:t>
            </a:r>
            <a:r>
              <a:rPr lang="en-US" b="1" dirty="0" smtClean="0"/>
              <a:t>1999-2001 - </a:t>
            </a:r>
            <a:r>
              <a:rPr lang="en-US" dirty="0" smtClean="0"/>
              <a:t>Although the RFC is finished and BIND is DNSSEC ready, deployment is stalling.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76CD-2515-44D8-93BB-A20D59B840EE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History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2001 - </a:t>
            </a:r>
            <a:r>
              <a:rPr lang="en-US" sz="2000" dirty="0" smtClean="0"/>
              <a:t>Experiments show that the key handling in RFC2535 is causing operational problems that would make deployment difficult if not impossible. After various ideas and drafts a new record was proposed: the DS RR, Delegation Signer resource record. </a:t>
            </a:r>
          </a:p>
          <a:p>
            <a:pPr>
              <a:buNone/>
            </a:pPr>
            <a:r>
              <a:rPr lang="en-US" sz="2000" dirty="0" smtClean="0"/>
              <a:t>	It is decided to rewrite 2535 into three new drafts: 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draft-</a:t>
            </a:r>
            <a:r>
              <a:rPr lang="en-US" sz="2000" dirty="0" err="1" smtClean="0"/>
              <a:t>ietf</a:t>
            </a:r>
            <a:r>
              <a:rPr lang="en-US" sz="2000" dirty="0" smtClean="0"/>
              <a:t>-</a:t>
            </a:r>
            <a:r>
              <a:rPr lang="en-US" sz="2000" dirty="0" err="1" smtClean="0"/>
              <a:t>dnsext</a:t>
            </a:r>
            <a:r>
              <a:rPr lang="en-US" sz="2000" dirty="0" smtClean="0"/>
              <a:t>-</a:t>
            </a:r>
            <a:r>
              <a:rPr lang="en-US" sz="2000" dirty="0" err="1" smtClean="0"/>
              <a:t>dnssec</a:t>
            </a:r>
            <a:r>
              <a:rPr lang="en-US" sz="2000" dirty="0" smtClean="0"/>
              <a:t>-intro - a introduction into DNSSEC 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US" sz="2000" dirty="0" smtClean="0"/>
              <a:t>draft-</a:t>
            </a:r>
            <a:r>
              <a:rPr lang="en-US" sz="2000" dirty="0" err="1" smtClean="0"/>
              <a:t>ietf</a:t>
            </a:r>
            <a:r>
              <a:rPr lang="en-US" sz="2000" dirty="0" smtClean="0"/>
              <a:t>-</a:t>
            </a:r>
            <a:r>
              <a:rPr lang="en-US" sz="2000" dirty="0" err="1" smtClean="0"/>
              <a:t>dnsext</a:t>
            </a:r>
            <a:r>
              <a:rPr lang="en-US" sz="2000" dirty="0" smtClean="0"/>
              <a:t>-</a:t>
            </a:r>
            <a:r>
              <a:rPr lang="en-US" sz="2000" dirty="0" err="1" smtClean="0"/>
              <a:t>dnssec</a:t>
            </a:r>
            <a:r>
              <a:rPr lang="en-US" sz="2000" dirty="0" smtClean="0"/>
              <a:t>-records </a:t>
            </a:r>
            <a:r>
              <a:rPr lang="en-US" sz="2000" dirty="0" smtClean="0"/>
              <a:t>- introduces the new records 	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lang="en-US" sz="2000" dirty="0" smtClean="0"/>
              <a:t>draft-</a:t>
            </a:r>
            <a:r>
              <a:rPr lang="en-US" sz="2000" dirty="0" err="1" smtClean="0"/>
              <a:t>ietf</a:t>
            </a:r>
            <a:r>
              <a:rPr lang="en-US" sz="2000" dirty="0" smtClean="0"/>
              <a:t>-</a:t>
            </a:r>
            <a:r>
              <a:rPr lang="en-US" sz="2000" dirty="0" err="1" smtClean="0"/>
              <a:t>dnsext</a:t>
            </a:r>
            <a:r>
              <a:rPr lang="en-US" sz="2000" dirty="0" smtClean="0"/>
              <a:t>-</a:t>
            </a:r>
            <a:r>
              <a:rPr lang="en-US" sz="2000" dirty="0" err="1" smtClean="0"/>
              <a:t>dnssec</a:t>
            </a:r>
            <a:r>
              <a:rPr lang="en-US" sz="2000" dirty="0" smtClean="0"/>
              <a:t>-protocol </a:t>
            </a:r>
            <a:r>
              <a:rPr lang="en-US" sz="2000" dirty="0" smtClean="0"/>
              <a:t>- details the protocol changes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360F7-B10B-4833-A83D-76CDB913C977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History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2005 </a:t>
            </a:r>
            <a:r>
              <a:rPr lang="en-US" sz="2200" b="1" dirty="0" smtClean="0"/>
              <a:t>March - </a:t>
            </a:r>
            <a:r>
              <a:rPr lang="en-US" sz="2200" dirty="0" smtClean="0"/>
              <a:t>The RFC's are published: </a:t>
            </a:r>
          </a:p>
          <a:p>
            <a:pPr>
              <a:buNone/>
            </a:pPr>
            <a:r>
              <a:rPr lang="en-US" sz="2200" b="1" u="sng" dirty="0" smtClean="0">
                <a:hlinkClick r:id="rId2"/>
              </a:rPr>
              <a:t>RFC 4033 - </a:t>
            </a:r>
            <a:r>
              <a:rPr lang="en-US" sz="2200" dirty="0" smtClean="0">
                <a:hlinkClick r:id="rId2"/>
              </a:rPr>
              <a:t>DNS Security Introduction and Requirements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b="1" u="sng" dirty="0" smtClean="0">
                <a:hlinkClick r:id="rId3"/>
              </a:rPr>
              <a:t>RFC 4034 - </a:t>
            </a:r>
            <a:r>
              <a:rPr lang="en-US" sz="2200" dirty="0" smtClean="0">
                <a:hlinkClick r:id="rId3"/>
              </a:rPr>
              <a:t>Resource Records for the DNS Security Extensions</a:t>
            </a:r>
            <a:r>
              <a:rPr lang="en-US" sz="2200" dirty="0" smtClean="0"/>
              <a:t> </a:t>
            </a:r>
          </a:p>
          <a:p>
            <a:pPr>
              <a:buNone/>
            </a:pPr>
            <a:r>
              <a:rPr lang="en-US" sz="2200" b="1" u="sng" dirty="0" smtClean="0">
                <a:hlinkClick r:id="rId4"/>
              </a:rPr>
              <a:t>RFC 4035 - </a:t>
            </a:r>
            <a:r>
              <a:rPr lang="en-US" sz="2200" dirty="0" smtClean="0">
                <a:hlinkClick r:id="rId4"/>
              </a:rPr>
              <a:t>Protocol Modifications for the DNS Security Extensions</a:t>
            </a:r>
            <a:endParaRPr lang="en-US" sz="2200" dirty="0" smtClean="0"/>
          </a:p>
          <a:p>
            <a:endParaRPr lang="en-US" sz="2200" b="1" dirty="0" smtClean="0"/>
          </a:p>
          <a:p>
            <a:r>
              <a:rPr lang="en-US" sz="2200" b="1" dirty="0" smtClean="0"/>
              <a:t>2005 </a:t>
            </a:r>
            <a:r>
              <a:rPr lang="en-US" sz="2200" b="1" dirty="0" smtClean="0"/>
              <a:t>October - </a:t>
            </a:r>
            <a:r>
              <a:rPr lang="en-US" sz="2200" dirty="0" smtClean="0"/>
              <a:t>Sweden (</a:t>
            </a:r>
            <a:r>
              <a:rPr lang="en-US" sz="2200" dirty="0" smtClean="0">
                <a:hlinkClick r:id="rId5"/>
              </a:rPr>
              <a:t>.SE</a:t>
            </a:r>
            <a:r>
              <a:rPr lang="en-US" sz="2200" dirty="0" smtClean="0"/>
              <a:t>) enables DNSSEC in their zone. This make .SE the </a:t>
            </a:r>
            <a:r>
              <a:rPr lang="en-US" sz="2200" b="1" i="1" dirty="0" smtClean="0"/>
              <a:t>first</a:t>
            </a:r>
            <a:r>
              <a:rPr lang="en-US" sz="2200" dirty="0" smtClean="0"/>
              <a:t> </a:t>
            </a:r>
            <a:r>
              <a:rPr lang="en-US" sz="2200" dirty="0" err="1" smtClean="0"/>
              <a:t>ccTLD</a:t>
            </a:r>
            <a:r>
              <a:rPr lang="en-US" sz="2200" dirty="0" smtClean="0"/>
              <a:t> to deploy DNSSEC.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698B3-DA0C-454A-8E7E-B7551FAA7844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DNSSec</a:t>
            </a:r>
            <a:r>
              <a:rPr lang="en-US" dirty="0" smtClean="0"/>
              <a:t> Does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 authentication</a:t>
            </a:r>
          </a:p>
          <a:p>
            <a:r>
              <a:rPr lang="en-US" dirty="0" smtClean="0"/>
              <a:t>Data integrity</a:t>
            </a:r>
          </a:p>
          <a:p>
            <a:endParaRPr lang="en-US" dirty="0" smtClean="0"/>
          </a:p>
          <a:p>
            <a:r>
              <a:rPr lang="en-US" dirty="0" smtClean="0"/>
              <a:t>Does not provide: </a:t>
            </a:r>
          </a:p>
          <a:p>
            <a:pPr lvl="1"/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BCA7-8671-4652-ACF0-2EB6286B4342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DNSSec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Adds four new resource records:</a:t>
            </a:r>
          </a:p>
          <a:p>
            <a:pPr lvl="1"/>
            <a:r>
              <a:rPr lang="en-US" dirty="0" smtClean="0"/>
              <a:t>Resource Record Signature (RRSIG)</a:t>
            </a:r>
          </a:p>
          <a:p>
            <a:pPr lvl="1"/>
            <a:r>
              <a:rPr lang="en-US" dirty="0" smtClean="0"/>
              <a:t>DNS Public Key (DNSKEY)</a:t>
            </a:r>
          </a:p>
          <a:p>
            <a:pPr lvl="1"/>
            <a:r>
              <a:rPr lang="en-US" dirty="0" smtClean="0"/>
              <a:t>Delegation Signer (DS)</a:t>
            </a:r>
          </a:p>
          <a:p>
            <a:pPr lvl="1"/>
            <a:r>
              <a:rPr lang="en-US" dirty="0" smtClean="0"/>
              <a:t>Next Secure (NSEC)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CD33-B408-472C-A0B1-641EC872475B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DNSSec</a:t>
            </a:r>
            <a:r>
              <a:rPr lang="en-US" dirty="0" smtClean="0"/>
              <a:t> Operation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RRSIG: each DNS response has an RRSIG record that is a digital signature of the answer set</a:t>
            </a:r>
          </a:p>
          <a:p>
            <a:r>
              <a:rPr lang="en-US" dirty="0" smtClean="0"/>
              <a:t>DNSKEY: used to verify the digital signature by locating the correct public key</a:t>
            </a:r>
          </a:p>
          <a:p>
            <a:r>
              <a:rPr lang="en-US" dirty="0" smtClean="0"/>
              <a:t>DS: </a:t>
            </a:r>
            <a:r>
              <a:rPr lang="en-US" dirty="0" smtClean="0"/>
              <a:t>used </a:t>
            </a:r>
            <a:r>
              <a:rPr lang="en-US" dirty="0" smtClean="0"/>
              <a:t>to authenticate the </a:t>
            </a:r>
            <a:r>
              <a:rPr lang="en-US" dirty="0" smtClean="0"/>
              <a:t>DNSKEYs </a:t>
            </a:r>
            <a:r>
              <a:rPr lang="en-US" dirty="0" smtClean="0"/>
              <a:t>using a chain of trust</a:t>
            </a:r>
          </a:p>
          <a:p>
            <a:r>
              <a:rPr lang="en-US" dirty="0" smtClean="0"/>
              <a:t>NSEC: used against spoofing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AD2A-6256-4B98-9E45-A9EF9D5463C0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Origin Authentication and Data 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authentication by associating cryptographically generated digital signatures with DNS </a:t>
            </a:r>
            <a:r>
              <a:rPr lang="en-US" dirty="0" err="1" smtClean="0"/>
              <a:t>RRsets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These digital signatures are stored in new resource record, RRSIG.</a:t>
            </a:r>
          </a:p>
          <a:p>
            <a:r>
              <a:rPr lang="en-US" dirty="0" smtClean="0"/>
              <a:t>If a security-aware resolver can reliably learn a zone’s public key, it can authenticate that zone’s signed data.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8C56C-3857-4244-AA7B-8F2A10C0DDDD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Origin Authentication and Data Integrity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security-aware resolver can learn a zone’s public key either by having a trust anchor configured, or by normal DNS resolution.</a:t>
            </a:r>
          </a:p>
          <a:p>
            <a:r>
              <a:rPr lang="en-US" dirty="0" smtClean="0"/>
              <a:t>For normal DNS resolution, public keys are stored in a new type of resource record, called DNSKEY RR.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7806-9F5A-4D0C-9523-0DDB513FCAA0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Resolvers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Stub resolver</a:t>
            </a:r>
          </a:p>
          <a:p>
            <a:pPr lvl="1"/>
            <a:r>
              <a:rPr lang="en-US" dirty="0" smtClean="0"/>
              <a:t>Resides in every host that sends a recursive query to the real resolver</a:t>
            </a:r>
          </a:p>
          <a:p>
            <a:r>
              <a:rPr lang="en-US" dirty="0" smtClean="0"/>
              <a:t>Real resolver</a:t>
            </a:r>
          </a:p>
          <a:p>
            <a:pPr lvl="1"/>
            <a:r>
              <a:rPr lang="en-US" dirty="0" smtClean="0"/>
              <a:t>Resides in the DNS server, sends an iterative query for resolving a domain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7AD2A-6256-4B98-9E45-A9EF9D5463C0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NSEC Record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NSEC record allows a security-aware resolver to authenticate a negative reply for either name or type non-existence with the same mechanism used to authenticate other DNS replies.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75094-5B37-4267-98BF-45F5749E84B7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dirty="0" err="1" smtClean="0"/>
              <a:t>DNSSec</a:t>
            </a:r>
            <a:r>
              <a:rPr lang="en-US" dirty="0" smtClean="0"/>
              <a:t> Does Not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Confidentiality</a:t>
            </a:r>
          </a:p>
          <a:p>
            <a:r>
              <a:rPr lang="en-US" dirty="0" smtClean="0"/>
              <a:t>Access control mechanism</a:t>
            </a:r>
          </a:p>
          <a:p>
            <a:r>
              <a:rPr lang="en-US" dirty="0" smtClean="0"/>
              <a:t>Protection against denial of service attacks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CCCFF-8185-4F25-AAA2-2992D86D02DD}" type="datetime1">
              <a:rPr lang="en-US" smtClean="0"/>
              <a:pPr/>
              <a:t>10/3/2011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8FBCD-09E1-4E61-96C5-7F11891E067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AFEDD16-CFCF-4173-A0E6-2555DA0AA91F}" type="datetime1">
              <a:rPr lang="en-US" smtClean="0"/>
              <a:pPr/>
              <a:t>10/3/2011</a:t>
            </a:fld>
            <a:endParaRPr lang="en-US" dirty="0" smtClean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D3084C-8E70-4E69-B936-BFDE0C1E5752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Recursive Resolution</a:t>
            </a: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828800"/>
            <a:ext cx="4841875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8988" y="1524000"/>
            <a:ext cx="7212012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26AC9A0A-7E7B-403F-B3D9-75A45E76CCF6}" type="datetime1">
              <a:rPr lang="en-US" smtClean="0"/>
              <a:pPr/>
              <a:t>10/3/2011</a:t>
            </a:fld>
            <a:endParaRPr lang="en-US" smtClean="0"/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6D8C191-064E-457C-92A5-0E1FD38A4CCE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Iterative Resolution</a:t>
            </a:r>
          </a:p>
        </p:txBody>
      </p:sp>
      <p:pic>
        <p:nvPicPr>
          <p:cNvPr id="245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1600200"/>
            <a:ext cx="5445125" cy="421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0538" y="1693863"/>
            <a:ext cx="5859462" cy="409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31A2D68-2290-4ECA-A995-E672262F965E}" type="datetime1">
              <a:rPr lang="en-US" smtClean="0"/>
              <a:pPr/>
              <a:t>10/3/2011</a:t>
            </a:fld>
            <a:endParaRPr lang="en-US" smtClean="0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712569-7CA5-47B4-A518-03D734245272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84238"/>
          </a:xfrm>
        </p:spPr>
        <p:txBody>
          <a:bodyPr/>
          <a:lstStyle/>
          <a:p>
            <a:pPr eaLnBrk="1" hangingPunct="1"/>
            <a:r>
              <a:rPr lang="en-US" sz="3600" smtClean="0"/>
              <a:t>Caching 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smtClean="0"/>
              <a:t>A server caches the mapping information that it receives from other servers.</a:t>
            </a:r>
          </a:p>
          <a:p>
            <a:pPr eaLnBrk="1" hangingPunct="1"/>
            <a:r>
              <a:rPr lang="en-US" sz="2400" smtClean="0"/>
              <a:t>When it sends a response to a client from its cache, it marks it as unauthoritative.</a:t>
            </a:r>
          </a:p>
          <a:p>
            <a:pPr eaLnBrk="1" hangingPunct="1"/>
            <a:r>
              <a:rPr lang="en-US" sz="2400" smtClean="0"/>
              <a:t>Problem with this is that the information from the cache may be outdated.</a:t>
            </a:r>
          </a:p>
          <a:p>
            <a:pPr eaLnBrk="1" hangingPunct="1"/>
            <a:r>
              <a:rPr lang="en-US" sz="2400" smtClean="0"/>
              <a:t>Solution: each authoritative server adds a TTL (time-to-live) to each mapping (indicates how long other servers can put the information in cache).</a:t>
            </a:r>
          </a:p>
          <a:p>
            <a:pPr eaLnBrk="1" hangingPunct="1"/>
            <a:r>
              <a:rPr lang="en-US" sz="2400" smtClean="0"/>
              <a:t>After TTL expires, the mapping is invalid and query is sent to the authoritative server.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8541768-5EFA-4DA8-95FE-4D0522626729}" type="datetime1">
              <a:rPr lang="en-US" smtClean="0"/>
              <a:pPr/>
              <a:t>10/3/2011</a:t>
            </a:fld>
            <a:endParaRPr lang="en-US" smtClean="0"/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6C6840-E0BF-4890-982E-9280CAA40DD7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DNS Messages</a:t>
            </a:r>
          </a:p>
        </p:txBody>
      </p:sp>
      <p:pic>
        <p:nvPicPr>
          <p:cNvPr id="2663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57400"/>
            <a:ext cx="75057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1517BD8-753B-49A1-B6E6-57DCF2F85FCA}" type="datetime1">
              <a:rPr lang="en-US" smtClean="0"/>
              <a:pPr/>
              <a:t>10/3/2011</a:t>
            </a:fld>
            <a:endParaRPr lang="en-US" smtClean="0"/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AE24B8-F319-4C82-9189-ECC3F728B4D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84238"/>
          </a:xfrm>
        </p:spPr>
        <p:txBody>
          <a:bodyPr/>
          <a:lstStyle/>
          <a:p>
            <a:pPr eaLnBrk="1" hangingPunct="1"/>
            <a:r>
              <a:rPr lang="en-US" sz="3600" smtClean="0"/>
              <a:t>DNS Messages (cont’d)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 smtClean="0"/>
              <a:t>	Header Format</a:t>
            </a:r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400" dirty="0" smtClean="0"/>
          </a:p>
          <a:p>
            <a:pPr eaLnBrk="1" hangingPunct="1">
              <a:buFontTx/>
              <a:buNone/>
            </a:pPr>
            <a:endParaRPr lang="en-US" sz="2000" dirty="0" smtClean="0"/>
          </a:p>
          <a:p>
            <a:pPr eaLnBrk="1" hangingPunct="1"/>
            <a:r>
              <a:rPr lang="en-US" sz="2000" dirty="0" smtClean="0"/>
              <a:t>Identification is used by client to match the response with the </a:t>
            </a:r>
            <a:r>
              <a:rPr lang="en-US" sz="2000" dirty="0" smtClean="0"/>
              <a:t>query</a:t>
            </a:r>
            <a:r>
              <a:rPr lang="en-US" sz="2000" dirty="0" smtClean="0"/>
              <a:t>. Client uses a different id each time it sends a query, </a:t>
            </a:r>
            <a:r>
              <a:rPr lang="en-US" sz="2000" dirty="0" smtClean="0"/>
              <a:t>server </a:t>
            </a:r>
            <a:r>
              <a:rPr lang="en-US" sz="2000" dirty="0" smtClean="0"/>
              <a:t>duplicates this number in the corresponding response.</a:t>
            </a:r>
          </a:p>
          <a:p>
            <a:pPr eaLnBrk="1" hangingPunct="1"/>
            <a:r>
              <a:rPr lang="en-US" sz="2000" dirty="0" smtClean="0"/>
              <a:t>Flags: a collection of subfield that define the type of message, type of resolution (iterative or recursive), etc.</a:t>
            </a:r>
          </a:p>
        </p:txBody>
      </p:sp>
      <p:pic>
        <p:nvPicPr>
          <p:cNvPr id="2765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524000"/>
            <a:ext cx="5867400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25B6A3-462D-4CA9-BADD-E709B761C927}" type="datetime1">
              <a:rPr lang="en-US" smtClean="0"/>
              <a:pPr/>
              <a:t>10/3/2011</a:t>
            </a:fld>
            <a:endParaRPr lang="en-US" smtClean="0"/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32A110-C202-4457-8AB9-5BEC8274CA26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DNS Messages (cont’d)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Question section: Contains one or more question records.</a:t>
            </a:r>
          </a:p>
          <a:p>
            <a:pPr eaLnBrk="1" hangingPunct="1"/>
            <a:r>
              <a:rPr lang="en-US" sz="2400" smtClean="0"/>
              <a:t>Answer section: Includes the answer from the server to the client.</a:t>
            </a:r>
          </a:p>
          <a:p>
            <a:pPr eaLnBrk="1" hangingPunct="1"/>
            <a:r>
              <a:rPr lang="en-US" sz="2400" smtClean="0"/>
              <a:t>Authoritative section: Gives information about authoritative servers.</a:t>
            </a:r>
          </a:p>
          <a:p>
            <a:pPr eaLnBrk="1" hangingPunct="1"/>
            <a:r>
              <a:rPr lang="en-US" sz="2400" smtClean="0"/>
              <a:t>Additional Information: Any other information that may help the resolver.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2184CA2-0F72-4969-BA36-7EA6C9978FD5}" type="datetime1">
              <a:rPr lang="en-US" smtClean="0"/>
              <a:pPr/>
              <a:t>10/3/2011</a:t>
            </a:fld>
            <a:endParaRPr lang="en-US" smtClean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3CC057-57BF-425A-87A1-8D7F67B55E1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Dynamic DNS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Whenever there is a change in mapping, the master file needs to be updated.</a:t>
            </a:r>
          </a:p>
          <a:p>
            <a:pPr eaLnBrk="1" hangingPunct="1"/>
            <a:r>
              <a:rPr lang="en-US" sz="2400" smtClean="0"/>
              <a:t>It is done dynamically.</a:t>
            </a:r>
          </a:p>
          <a:p>
            <a:pPr eaLnBrk="1" hangingPunct="1"/>
            <a:r>
              <a:rPr lang="en-US" sz="2400" smtClean="0"/>
              <a:t>Whenever a mapping occurs, the information is sent by the DHCP server to a primary DNS server.</a:t>
            </a:r>
          </a:p>
          <a:p>
            <a:pPr eaLnBrk="1" hangingPunct="1"/>
            <a:r>
              <a:rPr lang="en-US" sz="2400" smtClean="0"/>
              <a:t>The primary server updates its zone, and notifies the secondary servers either actively (by sending message) or passively (responding to secondary servers’ queries).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852</Words>
  <Application>Microsoft Office PowerPoint</Application>
  <PresentationFormat>On-screen Show (4:3)</PresentationFormat>
  <Paragraphs>141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Vulnerabilities with DNS  and DNS Security</vt:lpstr>
      <vt:lpstr>DNS Resolvers</vt:lpstr>
      <vt:lpstr>Recursive Resolution</vt:lpstr>
      <vt:lpstr>Iterative Resolution</vt:lpstr>
      <vt:lpstr>Caching </vt:lpstr>
      <vt:lpstr>DNS Messages</vt:lpstr>
      <vt:lpstr>DNS Messages (cont’d)</vt:lpstr>
      <vt:lpstr>DNS Messages (cont’d)</vt:lpstr>
      <vt:lpstr>Dynamic DNS</vt:lpstr>
      <vt:lpstr>Vulnerabilities with DNS</vt:lpstr>
      <vt:lpstr>Slide 11</vt:lpstr>
      <vt:lpstr>History</vt:lpstr>
      <vt:lpstr>History (cont’d)</vt:lpstr>
      <vt:lpstr>History (cont’d)</vt:lpstr>
      <vt:lpstr>What DNSSec Does</vt:lpstr>
      <vt:lpstr>DNSSec Operation</vt:lpstr>
      <vt:lpstr>DNSSec Operation (cont’d)</vt:lpstr>
      <vt:lpstr>Data Origin Authentication and Data Integrity</vt:lpstr>
      <vt:lpstr>Origin Authentication and Data Integrity (cont’d)</vt:lpstr>
      <vt:lpstr>NSEC Record</vt:lpstr>
      <vt:lpstr>What DNSSec Does Not Provide</vt:lpstr>
    </vt:vector>
  </TitlesOfParts>
  <Company>St. Cloud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DNS Security</dc:title>
  <dc:creator>ghosh</dc:creator>
  <cp:lastModifiedBy>tghosh</cp:lastModifiedBy>
  <cp:revision>20</cp:revision>
  <dcterms:created xsi:type="dcterms:W3CDTF">2011-07-28T15:27:16Z</dcterms:created>
  <dcterms:modified xsi:type="dcterms:W3CDTF">2011-10-03T15:36:21Z</dcterms:modified>
</cp:coreProperties>
</file>