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62" r:id="rId3"/>
    <p:sldId id="258" r:id="rId4"/>
    <p:sldId id="263" r:id="rId5"/>
    <p:sldId id="261" r:id="rId6"/>
    <p:sldId id="257" r:id="rId7"/>
    <p:sldId id="264" r:id="rId8"/>
    <p:sldId id="265" r:id="rId9"/>
    <p:sldId id="266" r:id="rId10"/>
    <p:sldId id="268" r:id="rId11"/>
    <p:sldId id="269" r:id="rId12"/>
    <p:sldId id="270" r:id="rId13"/>
    <p:sldId id="267"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7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DE386A-A69B-48AC-976A-F3C95B034487}" type="datetimeFigureOut">
              <a:rPr lang="en-US" smtClean="0"/>
              <a:pPr/>
              <a:t>9/30/2012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11322F-6C57-494C-8258-F79260F26F6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7A345C90-6520-B343-972E-EF35D1BFD3EC}" type="slidenum">
              <a:rPr lang="en-US"/>
              <a:pPr/>
              <a:t>3</a:t>
            </a:fld>
            <a:endParaRPr lang="en-US" dirty="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r>
              <a:rPr lang="en-US" dirty="0"/>
              <a:t>In 1994, the Internet Architecture Board (IAB) issued a report titled "Security in the Internet Architecture" (RFC 1636). The report stated the general consensus that the Internet needs more and better security and identified key areas for security mechanisms. Among these were the need to secure the network infrastructure from unauthorized monitoring and control of network traffic and the need to secure end-user-to-end-user traffic using authentication and encryption mechanisms.</a:t>
            </a:r>
          </a:p>
          <a:p>
            <a:r>
              <a:rPr lang="en-US" dirty="0"/>
              <a:t>	To provide security, the IAB included authentication and encryption as necessary security features in the next-generation IP, which has been issued as IPv6. Fortunately, these security capabilities were designed to be usable both with the current IPv4 and the future IPv6. This means that vendors can begin offering these features now, and many vendors do now have some IPsec capability in their products. The IPsec specification now exists as a set of Internet standards.</a:t>
            </a:r>
          </a:p>
          <a:p>
            <a:endParaRPr lang="en-US" dirty="0">
              <a:latin typeface="Times" pitchFamily="-110" charset="0"/>
            </a:endParaRPr>
          </a:p>
          <a:p>
            <a:r>
              <a:rPr lang="en-US" dirty="0"/>
              <a:t>IPsec provides the capability to secure communications across a LAN, across private and public WANs, and across the Internet. Examples of its use include:</a:t>
            </a:r>
          </a:p>
          <a:p>
            <a:r>
              <a:rPr lang="en-US" dirty="0"/>
              <a:t> </a:t>
            </a:r>
          </a:p>
          <a:p>
            <a:r>
              <a:rPr lang="en-US" b="1" dirty="0"/>
              <a:t>Secure branch office connectivity over the Internet:</a:t>
            </a:r>
            <a:r>
              <a:rPr lang="en-US" dirty="0"/>
              <a:t> A company can build a secure virtual private network over the Internet or over a public WAN. This enables a business to rely heavily on the Internet and reduce its need for private networks, saving costs and network management overhead. </a:t>
            </a:r>
          </a:p>
          <a:p>
            <a:r>
              <a:rPr lang="en-US" b="1" dirty="0"/>
              <a:t>Secure remote access over the Internet:</a:t>
            </a:r>
            <a:r>
              <a:rPr lang="en-US" dirty="0"/>
              <a:t> An end user whose system is equipped with IP security protocols can make a local call to an Internet service provider (ISP) and gain secure access to a company network. This reduces the cost of toll charges for traveling employees and telecommuters.</a:t>
            </a:r>
          </a:p>
          <a:p>
            <a:r>
              <a:rPr lang="en-US" b="1" dirty="0"/>
              <a:t>Establishing extranet and intranet connectivity with partners:</a:t>
            </a:r>
            <a:r>
              <a:rPr lang="en-US" dirty="0"/>
              <a:t> IPsec can be used to secure communication with other organizations, ensuring authentication and confidentiality and providing a key exchange mechanism.</a:t>
            </a:r>
          </a:p>
          <a:p>
            <a:r>
              <a:rPr lang="en-US" b="1" dirty="0"/>
              <a:t>Enhancing electronic commerce security:</a:t>
            </a:r>
            <a:r>
              <a:rPr lang="en-US" dirty="0"/>
              <a:t> Even though some Web and electronic commerce applications have built-in security protocols, the use of IPsec enhances that security. IPsec guarantees that all traffic designated by the network administrator is both encrypted and authenticated, adding an additional layer of security to whatever is provided at the application layer.</a:t>
            </a:r>
          </a:p>
          <a:p>
            <a:r>
              <a:rPr lang="en-US" dirty="0"/>
              <a:t> </a:t>
            </a:r>
            <a:endParaRPr lang="en-US" dirty="0">
              <a:latin typeface="Times" pitchFamily="-11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C56361C1-14F3-A94E-AD7C-209AE7D47900}" type="slidenum">
              <a:rPr lang="en-US"/>
              <a:pPr/>
              <a:t>5</a:t>
            </a:fld>
            <a:endParaRPr lang="en-US" dirty="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r>
              <a:rPr lang="en-US" dirty="0"/>
              <a:t>When IPsec is implemented in a firewall or router, it provides strong security that can be applied to all traffic crossing the perimeter. Traffic within a company or workgroup does not incur the overhead of security-related processing.</a:t>
            </a:r>
          </a:p>
          <a:p>
            <a:r>
              <a:rPr lang="en-US" dirty="0"/>
              <a:t>IPsec in a firewall is resistant to bypass if all traffic from the outside must use IP and the firewall is the only means of entrance from the Internet into the organization.</a:t>
            </a:r>
          </a:p>
          <a:p>
            <a:r>
              <a:rPr lang="en-US" dirty="0"/>
              <a:t>IPsec is below the transport layer (TCP, UDP) and so is transparent to applications. There is no need to change software on a user or server system when IPsec is implemented in the firewall or router. Even if IPsec is implemented in end systems, upper-layer software, including applications, is not affected.</a:t>
            </a:r>
          </a:p>
          <a:p>
            <a:r>
              <a:rPr lang="en-US" dirty="0"/>
              <a:t>IPsec can be transparent to end users. There is no need to train users on security mechanisms, issue keying material on a per-user basis, or revoke keying material when users leave the organization.</a:t>
            </a:r>
          </a:p>
          <a:p>
            <a:r>
              <a:rPr lang="en-US" dirty="0"/>
              <a:t>IPsec can provide security for individual users if needed. This is useful for offsite workers and for setting up a secure virtual subnetwork within an organization for sensitive applications.</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8B50505F-05E9-5B44-9C2D-49BA299B941C}" type="slidenum">
              <a:rPr lang="en-US"/>
              <a:pPr/>
              <a:t>6</a:t>
            </a:fld>
            <a:endParaRPr lang="en-US" dirty="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r>
              <a:rPr lang="en-US" dirty="0"/>
              <a:t>In today's distributed computing environment, the </a:t>
            </a:r>
            <a:r>
              <a:rPr lang="en-US" b="1" dirty="0"/>
              <a:t>virtual private network</a:t>
            </a:r>
            <a:r>
              <a:rPr lang="en-US" dirty="0"/>
              <a:t> (VPN) offers an attractive solution to network managers. In essence, a VPN consists of a set of computers that interconnect by means of a relatively unsecure network and that make use of encryption and special protocols to provide security. At each corporate site, workstations, servers, and databases are linked by one or more local area networks (LANs). The LANs are under the control of the network manager and can be configured and tuned for cost-effective performance. The Internet or some other public network can be used to interconnect sites, providing a cost savings over the use of a private network and offloading the wide area network management task to the public network provider. That same public network provides an access path for telecommuters and other mobile employees to log on to corporate systems from remote sites.</a:t>
            </a:r>
          </a:p>
          <a:p>
            <a:r>
              <a:rPr lang="en-US" dirty="0"/>
              <a:t>	But the manager faces a fundamental requirement: security. Use of a public network exposes corporate traffic to eavesdropping and provides an entry point for unauthorized users. To counter this problem, the manager may choose from a variety of encryption and authentication packages and products. Proprietary solutions raise a number of problems. First, how secure is the solution? If proprietary encryption or authentication schemes are used, there may be little reassurance in the technical literature as to the level of security provided. Second is the question of compatibility. No manager wants to be limited in the choice of workstations, servers, routers, firewalls, and so on by a need for compatibility with the security facility. This is the motivation for the IP Security (IPsec) set of Internet standards.</a:t>
            </a:r>
          </a:p>
          <a:p>
            <a:endParaRPr lang="en-US" dirty="0">
              <a:latin typeface="Times" pitchFamily="-11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BC47DB-FF70-4D64-AD6A-55DA29E97B5B}"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7BFD94-A454-406B-A998-57729A3E6ACF}"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604173-CD55-4A8B-9D5B-82F4F1DAB46A}"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15E051-82CA-4E01-BE68-8C435297AF3D}"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16B56A-2588-44F5-ACE4-35181A9C6DD7}" type="datetime1">
              <a:rPr lang="en-US" smtClean="0"/>
              <a:pPr/>
              <a:t>9/30/2012</a:t>
            </a:fld>
            <a:endParaRPr lang="en-US"/>
          </a:p>
        </p:txBody>
      </p:sp>
      <p:sp>
        <p:nvSpPr>
          <p:cNvPr id="6" name="Footer Placeholder 5"/>
          <p:cNvSpPr>
            <a:spLocks noGrp="1"/>
          </p:cNvSpPr>
          <p:nvPr>
            <p:ph type="ftr" sz="quarter" idx="11"/>
          </p:nvPr>
        </p:nvSpPr>
        <p:spPr/>
        <p:txBody>
          <a:bodyPr/>
          <a:lstStyle/>
          <a:p>
            <a:r>
              <a:rPr lang="en-US" smtClean="0"/>
              <a:t>Tirthankar Ghosh   CNA                             SCSU</a:t>
            </a:r>
            <a:endParaRPr lang="en-US"/>
          </a:p>
        </p:txBody>
      </p:sp>
      <p:sp>
        <p:nvSpPr>
          <p:cNvPr id="7" name="Slide Number Placeholder 6"/>
          <p:cNvSpPr>
            <a:spLocks noGrp="1"/>
          </p:cNvSpPr>
          <p:nvPr>
            <p:ph type="sldNum" sz="quarter" idx="12"/>
          </p:nvPr>
        </p:nvSpPr>
        <p:spPr/>
        <p:txBody>
          <a:bodyPr/>
          <a:lstStyle/>
          <a:p>
            <a:fld id="{FE1C394C-7E51-41FA-8F39-E6D9E77FAD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EEA8D2-EA4C-4AEB-9371-C1AE92FF0FD0}" type="datetime1">
              <a:rPr lang="en-US" smtClean="0"/>
              <a:pPr/>
              <a:t>9/30/2012</a:t>
            </a:fld>
            <a:endParaRPr lang="en-US"/>
          </a:p>
        </p:txBody>
      </p:sp>
      <p:sp>
        <p:nvSpPr>
          <p:cNvPr id="8" name="Footer Placeholder 7"/>
          <p:cNvSpPr>
            <a:spLocks noGrp="1"/>
          </p:cNvSpPr>
          <p:nvPr>
            <p:ph type="ftr" sz="quarter" idx="11"/>
          </p:nvPr>
        </p:nvSpPr>
        <p:spPr/>
        <p:txBody>
          <a:bodyPr/>
          <a:lstStyle/>
          <a:p>
            <a:r>
              <a:rPr lang="en-US" smtClean="0"/>
              <a:t>Tirthankar Ghosh   CNA                             SCSU</a:t>
            </a:r>
            <a:endParaRPr lang="en-US"/>
          </a:p>
        </p:txBody>
      </p:sp>
      <p:sp>
        <p:nvSpPr>
          <p:cNvPr id="9" name="Slide Number Placeholder 8"/>
          <p:cNvSpPr>
            <a:spLocks noGrp="1"/>
          </p:cNvSpPr>
          <p:nvPr>
            <p:ph type="sldNum" sz="quarter" idx="12"/>
          </p:nvPr>
        </p:nvSpPr>
        <p:spPr/>
        <p:txBody>
          <a:bodyPr/>
          <a:lstStyle/>
          <a:p>
            <a:fld id="{FE1C394C-7E51-41FA-8F39-E6D9E77FADD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73F9D5-F409-4862-A93E-A8751E792951}" type="datetime1">
              <a:rPr lang="en-US" smtClean="0"/>
              <a:pPr/>
              <a:t>9/30/2012</a:t>
            </a:fld>
            <a:endParaRPr lang="en-US"/>
          </a:p>
        </p:txBody>
      </p:sp>
      <p:sp>
        <p:nvSpPr>
          <p:cNvPr id="4" name="Footer Placeholder 3"/>
          <p:cNvSpPr>
            <a:spLocks noGrp="1"/>
          </p:cNvSpPr>
          <p:nvPr>
            <p:ph type="ftr" sz="quarter" idx="11"/>
          </p:nvPr>
        </p:nvSpPr>
        <p:spPr/>
        <p:txBody>
          <a:bodyPr/>
          <a:lstStyle/>
          <a:p>
            <a:r>
              <a:rPr lang="en-US" smtClean="0"/>
              <a:t>Tirthankar Ghosh   CNA                             SCSU</a:t>
            </a:r>
            <a:endParaRPr lang="en-US"/>
          </a:p>
        </p:txBody>
      </p:sp>
      <p:sp>
        <p:nvSpPr>
          <p:cNvPr id="5" name="Slide Number Placeholder 4"/>
          <p:cNvSpPr>
            <a:spLocks noGrp="1"/>
          </p:cNvSpPr>
          <p:nvPr>
            <p:ph type="sldNum" sz="quarter" idx="12"/>
          </p:nvPr>
        </p:nvSpPr>
        <p:spPr/>
        <p:txBody>
          <a:bodyPr/>
          <a:lstStyle/>
          <a:p>
            <a:fld id="{FE1C394C-7E51-41FA-8F39-E6D9E77FAD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F350A-567C-4E01-B38D-E41ECF908104}" type="datetime1">
              <a:rPr lang="en-US" smtClean="0"/>
              <a:pPr/>
              <a:t>9/30/2012</a:t>
            </a:fld>
            <a:endParaRPr lang="en-US"/>
          </a:p>
        </p:txBody>
      </p:sp>
      <p:sp>
        <p:nvSpPr>
          <p:cNvPr id="3" name="Footer Placeholder 2"/>
          <p:cNvSpPr>
            <a:spLocks noGrp="1"/>
          </p:cNvSpPr>
          <p:nvPr>
            <p:ph type="ftr" sz="quarter" idx="11"/>
          </p:nvPr>
        </p:nvSpPr>
        <p:spPr/>
        <p:txBody>
          <a:bodyPr/>
          <a:lstStyle/>
          <a:p>
            <a:r>
              <a:rPr lang="en-US" smtClean="0"/>
              <a:t>Tirthankar Ghosh   CNA                             SCSU</a:t>
            </a:r>
            <a:endParaRPr lang="en-US"/>
          </a:p>
        </p:txBody>
      </p:sp>
      <p:sp>
        <p:nvSpPr>
          <p:cNvPr id="4" name="Slide Number Placeholder 3"/>
          <p:cNvSpPr>
            <a:spLocks noGrp="1"/>
          </p:cNvSpPr>
          <p:nvPr>
            <p:ph type="sldNum" sz="quarter" idx="12"/>
          </p:nvPr>
        </p:nvSpPr>
        <p:spPr/>
        <p:txBody>
          <a:bodyPr/>
          <a:lstStyle/>
          <a:p>
            <a:fld id="{FE1C394C-7E51-41FA-8F39-E6D9E77FAD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9DA971-CD09-4BE1-8D99-0C7B92A737F5}" type="datetime1">
              <a:rPr lang="en-US" smtClean="0"/>
              <a:pPr/>
              <a:t>9/30/2012</a:t>
            </a:fld>
            <a:endParaRPr lang="en-US"/>
          </a:p>
        </p:txBody>
      </p:sp>
      <p:sp>
        <p:nvSpPr>
          <p:cNvPr id="6" name="Footer Placeholder 5"/>
          <p:cNvSpPr>
            <a:spLocks noGrp="1"/>
          </p:cNvSpPr>
          <p:nvPr>
            <p:ph type="ftr" sz="quarter" idx="11"/>
          </p:nvPr>
        </p:nvSpPr>
        <p:spPr/>
        <p:txBody>
          <a:bodyPr/>
          <a:lstStyle/>
          <a:p>
            <a:r>
              <a:rPr lang="en-US" smtClean="0"/>
              <a:t>Tirthankar Ghosh   CNA                             SCSU</a:t>
            </a:r>
            <a:endParaRPr lang="en-US"/>
          </a:p>
        </p:txBody>
      </p:sp>
      <p:sp>
        <p:nvSpPr>
          <p:cNvPr id="7" name="Slide Number Placeholder 6"/>
          <p:cNvSpPr>
            <a:spLocks noGrp="1"/>
          </p:cNvSpPr>
          <p:nvPr>
            <p:ph type="sldNum" sz="quarter" idx="12"/>
          </p:nvPr>
        </p:nvSpPr>
        <p:spPr/>
        <p:txBody>
          <a:bodyPr/>
          <a:lstStyle/>
          <a:p>
            <a:fld id="{FE1C394C-7E51-41FA-8F39-E6D9E77FADD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774D1A-9C72-4B3C-9B5D-3B89D9F2855D}" type="datetime1">
              <a:rPr lang="en-US" smtClean="0"/>
              <a:pPr/>
              <a:t>9/30/2012</a:t>
            </a:fld>
            <a:endParaRPr lang="en-US"/>
          </a:p>
        </p:txBody>
      </p:sp>
      <p:sp>
        <p:nvSpPr>
          <p:cNvPr id="6" name="Footer Placeholder 5"/>
          <p:cNvSpPr>
            <a:spLocks noGrp="1"/>
          </p:cNvSpPr>
          <p:nvPr>
            <p:ph type="ftr" sz="quarter" idx="11"/>
          </p:nvPr>
        </p:nvSpPr>
        <p:spPr/>
        <p:txBody>
          <a:bodyPr/>
          <a:lstStyle/>
          <a:p>
            <a:r>
              <a:rPr lang="en-US" smtClean="0"/>
              <a:t>Tirthankar Ghosh   CNA                             SCSU</a:t>
            </a:r>
            <a:endParaRPr lang="en-US"/>
          </a:p>
        </p:txBody>
      </p:sp>
      <p:sp>
        <p:nvSpPr>
          <p:cNvPr id="7" name="Slide Number Placeholder 6"/>
          <p:cNvSpPr>
            <a:spLocks noGrp="1"/>
          </p:cNvSpPr>
          <p:nvPr>
            <p:ph type="sldNum" sz="quarter" idx="12"/>
          </p:nvPr>
        </p:nvSpPr>
        <p:spPr/>
        <p:txBody>
          <a:bodyPr/>
          <a:lstStyle/>
          <a:p>
            <a:fld id="{FE1C394C-7E51-41FA-8F39-E6D9E77FADD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BB120-24AF-42FF-94BD-CF178A7F23A4}" type="datetime1">
              <a:rPr lang="en-US" smtClean="0"/>
              <a:pPr/>
              <a:t>9/30/2012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Tirthankar Ghosh   CNA                             SCSU</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C394C-7E51-41FA-8F39-E6D9E77FADD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Layer 3 vulnerabilities</a:t>
            </a:r>
            <a:br>
              <a:rPr lang="en-US" dirty="0" smtClean="0"/>
            </a:br>
            <a:r>
              <a:rPr lang="en-US" dirty="0" smtClean="0"/>
              <a:t>IPSec and VPN</a:t>
            </a:r>
            <a:endParaRPr lang="en-US" dirty="0"/>
          </a:p>
        </p:txBody>
      </p:sp>
      <p:sp>
        <p:nvSpPr>
          <p:cNvPr id="3" name="Subtitle 2"/>
          <p:cNvSpPr>
            <a:spLocks noGrp="1"/>
          </p:cNvSpPr>
          <p:nvPr>
            <p:ph type="subTitle" idx="1"/>
          </p:nvPr>
        </p:nvSpPr>
        <p:spPr/>
        <p:txBody>
          <a:bodyPr/>
          <a:lstStyle/>
          <a:p>
            <a:r>
              <a:rPr lang="en-US" dirty="0"/>
              <a:t>T</a:t>
            </a:r>
            <a:r>
              <a:rPr lang="en-US" dirty="0" smtClean="0"/>
              <a:t>irthankar Ghosh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AH Modes</a:t>
            </a:r>
            <a:endParaRPr lang="en-US" dirty="0"/>
          </a:p>
        </p:txBody>
      </p:sp>
      <p:sp>
        <p:nvSpPr>
          <p:cNvPr id="3" name="Content Placeholder 2"/>
          <p:cNvSpPr>
            <a:spLocks noGrp="1"/>
          </p:cNvSpPr>
          <p:nvPr>
            <p:ph idx="1"/>
          </p:nvPr>
        </p:nvSpPr>
        <p:spPr/>
        <p:txBody>
          <a:bodyPr/>
          <a:lstStyle/>
          <a:p>
            <a:r>
              <a:rPr lang="en-US" dirty="0" smtClean="0"/>
              <a:t>Tunnel mode: Creates a new IP header for each packet</a:t>
            </a:r>
          </a:p>
          <a:p>
            <a:r>
              <a:rPr lang="en-US" dirty="0" smtClean="0"/>
              <a:t>Transport mode: Uses the original IP header</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AH Modes (cont’d)</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11</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609600" y="1676400"/>
            <a:ext cx="8035962" cy="12192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09600" y="3733800"/>
            <a:ext cx="8006316" cy="1219200"/>
          </a:xfrm>
          <a:prstGeom prst="rect">
            <a:avLst/>
          </a:prstGeom>
          <a:noFill/>
          <a:ln w="9525">
            <a:noFill/>
            <a:miter lim="800000"/>
            <a:headEnd/>
            <a:tailEnd/>
          </a:ln>
        </p:spPr>
      </p:pic>
      <p:sp>
        <p:nvSpPr>
          <p:cNvPr id="9" name="TextBox 8"/>
          <p:cNvSpPr txBox="1"/>
          <p:nvPr/>
        </p:nvSpPr>
        <p:spPr>
          <a:xfrm>
            <a:off x="2819400" y="2895600"/>
            <a:ext cx="2130840" cy="369332"/>
          </a:xfrm>
          <a:prstGeom prst="rect">
            <a:avLst/>
          </a:prstGeom>
          <a:noFill/>
        </p:spPr>
        <p:txBody>
          <a:bodyPr wrap="none" rtlCol="0">
            <a:spAutoFit/>
          </a:bodyPr>
          <a:lstStyle/>
          <a:p>
            <a:r>
              <a:rPr lang="en-US" dirty="0" smtClean="0"/>
              <a:t>Tunnel mode header</a:t>
            </a:r>
            <a:endParaRPr lang="en-US" dirty="0"/>
          </a:p>
        </p:txBody>
      </p:sp>
      <p:sp>
        <p:nvSpPr>
          <p:cNvPr id="10" name="TextBox 9"/>
          <p:cNvSpPr txBox="1"/>
          <p:nvPr/>
        </p:nvSpPr>
        <p:spPr>
          <a:xfrm>
            <a:off x="2743200" y="5105400"/>
            <a:ext cx="2667000" cy="369332"/>
          </a:xfrm>
          <a:prstGeom prst="rect">
            <a:avLst/>
          </a:prstGeom>
          <a:noFill/>
        </p:spPr>
        <p:txBody>
          <a:bodyPr wrap="square" rtlCol="0">
            <a:spAutoFit/>
          </a:bodyPr>
          <a:lstStyle/>
          <a:p>
            <a:r>
              <a:rPr lang="en-US" dirty="0" smtClean="0"/>
              <a:t>Transport mode header</a:t>
            </a:r>
            <a:endParaRPr lang="en-US" dirty="0"/>
          </a:p>
        </p:txBody>
      </p:sp>
      <p:sp>
        <p:nvSpPr>
          <p:cNvPr id="11" name="Content Placeholder 2"/>
          <p:cNvSpPr>
            <a:spLocks noGrp="1"/>
          </p:cNvSpPr>
          <p:nvPr>
            <p:ph idx="1"/>
          </p:nvPr>
        </p:nvSpPr>
        <p:spPr>
          <a:xfrm>
            <a:off x="5715000" y="5486400"/>
            <a:ext cx="3200400" cy="838200"/>
          </a:xfrm>
        </p:spPr>
        <p:txBody>
          <a:bodyPr>
            <a:noAutofit/>
          </a:bodyPr>
          <a:lstStyle/>
          <a:p>
            <a:pPr>
              <a:buNone/>
            </a:pPr>
            <a:r>
              <a:rPr lang="en-US" sz="1200" dirty="0" smtClean="0"/>
              <a:t>	</a:t>
            </a:r>
          </a:p>
          <a:p>
            <a:pPr>
              <a:buNone/>
            </a:pPr>
            <a:endParaRPr lang="en-US" sz="1200" dirty="0" smtClean="0"/>
          </a:p>
          <a:p>
            <a:pPr>
              <a:buNone/>
            </a:pPr>
            <a:r>
              <a:rPr lang="en-US" sz="1200" dirty="0" smtClean="0"/>
              <a:t>		Courtesy: NIST</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Integrity Protection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Creates a hash using a keyed hash algorithm, called Message Authentication Code (MAC) algorithm</a:t>
            </a:r>
          </a:p>
          <a:p>
            <a:r>
              <a:rPr lang="en-US" dirty="0" smtClean="0"/>
              <a:t>The message, along with the keyed hash, is sent to the recipient</a:t>
            </a:r>
          </a:p>
          <a:p>
            <a:r>
              <a:rPr lang="en-US" dirty="0" smtClean="0"/>
              <a:t>The recipient verifies the hash</a:t>
            </a:r>
          </a:p>
          <a:p>
            <a:r>
              <a:rPr lang="en-US" dirty="0" smtClean="0"/>
              <a:t>Provides integrity protection</a:t>
            </a:r>
          </a:p>
          <a:p>
            <a:r>
              <a:rPr lang="en-US" dirty="0" smtClean="0"/>
              <a:t>Integrity protection cannot be done on the mutable field of the IP header</a:t>
            </a:r>
          </a:p>
          <a:p>
            <a:r>
              <a:rPr lang="en-US" dirty="0" smtClean="0"/>
              <a:t>Conflicts with NAT</a:t>
            </a:r>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Header</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13</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533400" y="1752600"/>
            <a:ext cx="8332402" cy="2362200"/>
          </a:xfrm>
          <a:prstGeom prst="rect">
            <a:avLst/>
          </a:prstGeom>
          <a:noFill/>
          <a:ln w="9525">
            <a:noFill/>
            <a:miter lim="800000"/>
            <a:headEnd/>
            <a:tailEnd/>
          </a:ln>
        </p:spPr>
      </p:pic>
      <p:sp>
        <p:nvSpPr>
          <p:cNvPr id="8" name="Content Placeholder 2"/>
          <p:cNvSpPr>
            <a:spLocks noGrp="1"/>
          </p:cNvSpPr>
          <p:nvPr>
            <p:ph idx="1"/>
          </p:nvPr>
        </p:nvSpPr>
        <p:spPr>
          <a:xfrm>
            <a:off x="5410200" y="5181600"/>
            <a:ext cx="3200400" cy="838200"/>
          </a:xfrm>
        </p:spPr>
        <p:txBody>
          <a:bodyPr>
            <a:noAutofit/>
          </a:bodyPr>
          <a:lstStyle/>
          <a:p>
            <a:pPr>
              <a:buNone/>
            </a:pPr>
            <a:r>
              <a:rPr lang="en-US" sz="1200" dirty="0" smtClean="0"/>
              <a:t>	</a:t>
            </a:r>
          </a:p>
          <a:p>
            <a:pPr>
              <a:buNone/>
            </a:pPr>
            <a:endParaRPr lang="en-US" sz="1200" dirty="0" smtClean="0"/>
          </a:p>
          <a:p>
            <a:pPr>
              <a:buNone/>
            </a:pPr>
            <a:r>
              <a:rPr lang="en-US" sz="1200" dirty="0" smtClean="0"/>
              <a:t>		Courtesy: NIST</a:t>
            </a:r>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Header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Next header: points to the next packet payload. For tunnel header, points to IPv4; for transport header, points to transport layer header</a:t>
            </a:r>
          </a:p>
          <a:p>
            <a:r>
              <a:rPr lang="en-US" dirty="0" smtClean="0"/>
              <a:t>Payload length: contains length of the payload in 4 bytes increment</a:t>
            </a:r>
          </a:p>
          <a:p>
            <a:r>
              <a:rPr lang="en-US" dirty="0" smtClean="0"/>
              <a:t>Security parameter index (SPI): unique id for the connection, value chosen at random</a:t>
            </a:r>
          </a:p>
          <a:p>
            <a:r>
              <a:rPr lang="en-US" dirty="0" smtClean="0"/>
              <a:t>Sequence number: each packet is assigned a sequence number, used in a sequential order. Protects against packet replay, and </a:t>
            </a:r>
            <a:r>
              <a:rPr lang="en-US" dirty="0" err="1" smtClean="0"/>
              <a:t>DoS</a:t>
            </a:r>
            <a:r>
              <a:rPr lang="en-US" dirty="0" smtClean="0"/>
              <a:t> attack</a:t>
            </a:r>
          </a:p>
          <a:p>
            <a:r>
              <a:rPr lang="en-US" dirty="0" smtClean="0"/>
              <a:t>Authentication information: output of the hashed MAC</a:t>
            </a:r>
          </a:p>
          <a:p>
            <a:endParaRPr lang="en-US" dirty="0" smtClean="0"/>
          </a:p>
          <a:p>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Dump of AH</a:t>
            </a:r>
            <a:endParaRPr lang="en-US" dirty="0"/>
          </a:p>
        </p:txBody>
      </p:sp>
      <p:sp>
        <p:nvSpPr>
          <p:cNvPr id="3" name="Content Placeholder 2"/>
          <p:cNvSpPr>
            <a:spLocks noGrp="1"/>
          </p:cNvSpPr>
          <p:nvPr>
            <p:ph idx="1"/>
          </p:nvPr>
        </p:nvSpPr>
        <p:spPr/>
        <p:txBody>
          <a:bodyPr/>
          <a:lstStyle/>
          <a:p>
            <a:pPr>
              <a:buNone/>
            </a:pPr>
            <a:r>
              <a:rPr lang="en-US" dirty="0" smtClean="0"/>
              <a:t>Refer to document in NIST publication</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Encapsulation Security Payload (ESP)</a:t>
            </a:r>
            <a:endParaRPr lang="en-US" dirty="0"/>
          </a:p>
        </p:txBody>
      </p:sp>
      <p:sp>
        <p:nvSpPr>
          <p:cNvPr id="3" name="Content Placeholder 2"/>
          <p:cNvSpPr>
            <a:spLocks noGrp="1"/>
          </p:cNvSpPr>
          <p:nvPr>
            <p:ph idx="1"/>
          </p:nvPr>
        </p:nvSpPr>
        <p:spPr/>
        <p:txBody>
          <a:bodyPr/>
          <a:lstStyle/>
          <a:p>
            <a:r>
              <a:rPr lang="en-US" dirty="0" smtClean="0"/>
              <a:t>Earlier version of ESP only provides encryption</a:t>
            </a:r>
          </a:p>
          <a:p>
            <a:r>
              <a:rPr lang="en-US" dirty="0" smtClean="0"/>
              <a:t>Later versions can provide authentication also</a:t>
            </a:r>
          </a:p>
          <a:p>
            <a:r>
              <a:rPr lang="en-US" dirty="0" smtClean="0"/>
              <a:t>Encryption can be disabled using Null ESP Encryption Algorithm</a:t>
            </a:r>
          </a:p>
          <a:p>
            <a:r>
              <a:rPr lang="en-US" dirty="0" smtClean="0"/>
              <a:t>Two modes:</a:t>
            </a:r>
          </a:p>
          <a:p>
            <a:pPr lvl="1"/>
            <a:r>
              <a:rPr lang="en-US" dirty="0" smtClean="0"/>
              <a:t>Tunnel mode</a:t>
            </a:r>
          </a:p>
          <a:p>
            <a:pPr lvl="1"/>
            <a:r>
              <a:rPr lang="en-US" dirty="0" smtClean="0"/>
              <a:t>Transport mode</a:t>
            </a:r>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 Tunnel Mode</a:t>
            </a:r>
            <a:endParaRPr lang="en-US" dirty="0"/>
          </a:p>
        </p:txBody>
      </p:sp>
      <p:sp>
        <p:nvSpPr>
          <p:cNvPr id="3" name="Content Placeholder 2"/>
          <p:cNvSpPr>
            <a:spLocks noGrp="1"/>
          </p:cNvSpPr>
          <p:nvPr>
            <p:ph idx="1"/>
          </p:nvPr>
        </p:nvSpPr>
        <p:spPr/>
        <p:txBody>
          <a:bodyPr/>
          <a:lstStyle/>
          <a:p>
            <a:r>
              <a:rPr lang="en-US" dirty="0" smtClean="0"/>
              <a:t>Creates new IP header for each packet</a:t>
            </a:r>
          </a:p>
          <a:p>
            <a:r>
              <a:rPr lang="en-US" dirty="0" smtClean="0"/>
              <a:t>Can be used with all three VPN architectures</a:t>
            </a:r>
          </a:p>
          <a:p>
            <a:r>
              <a:rPr lang="en-US" dirty="0" smtClean="0"/>
              <a:t>Can be used to encrypt and/or authenticate the data as well as original IP header</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17</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762000" y="4038600"/>
            <a:ext cx="7210425" cy="1600200"/>
          </a:xfrm>
          <a:prstGeom prst="rect">
            <a:avLst/>
          </a:prstGeom>
          <a:noFill/>
          <a:ln w="9525">
            <a:noFill/>
            <a:miter lim="800000"/>
            <a:headEnd/>
            <a:tailEnd/>
          </a:ln>
        </p:spPr>
      </p:pic>
      <p:sp>
        <p:nvSpPr>
          <p:cNvPr id="8" name="Content Placeholder 2"/>
          <p:cNvSpPr txBox="1">
            <a:spLocks/>
          </p:cNvSpPr>
          <p:nvPr/>
        </p:nvSpPr>
        <p:spPr>
          <a:xfrm>
            <a:off x="5410200" y="5410200"/>
            <a:ext cx="3200400" cy="838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Courtesy: </a:t>
            </a:r>
            <a:r>
              <a:rPr lang="en-US" sz="1200" dirty="0" smtClean="0"/>
              <a:t>NIST</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ESP Transport Mode</a:t>
            </a:r>
            <a:endParaRPr lang="en-US" dirty="0"/>
          </a:p>
        </p:txBody>
      </p:sp>
      <p:sp>
        <p:nvSpPr>
          <p:cNvPr id="3" name="Content Placeholder 2"/>
          <p:cNvSpPr>
            <a:spLocks noGrp="1"/>
          </p:cNvSpPr>
          <p:nvPr>
            <p:ph idx="1"/>
          </p:nvPr>
        </p:nvSpPr>
        <p:spPr>
          <a:xfrm>
            <a:off x="457200" y="1219200"/>
            <a:ext cx="8229600" cy="2590799"/>
          </a:xfrm>
        </p:spPr>
        <p:txBody>
          <a:bodyPr>
            <a:noAutofit/>
          </a:bodyPr>
          <a:lstStyle/>
          <a:p>
            <a:r>
              <a:rPr lang="en-US" sz="2800" dirty="0" smtClean="0"/>
              <a:t>Uses the original IP header instead of creating a new one</a:t>
            </a:r>
          </a:p>
          <a:p>
            <a:r>
              <a:rPr lang="en-US" sz="2800" dirty="0" smtClean="0"/>
              <a:t>Cannot provide encryption and/or authentication for the original IP header</a:t>
            </a:r>
          </a:p>
          <a:p>
            <a:r>
              <a:rPr lang="en-US" sz="2800" dirty="0" smtClean="0"/>
              <a:t>Generally used for host to host architecture</a:t>
            </a:r>
          </a:p>
          <a:p>
            <a:r>
              <a:rPr lang="en-US" sz="2800" dirty="0" smtClean="0"/>
              <a:t>Incompatible with NAT</a:t>
            </a:r>
            <a:endParaRPr lang="en-US" sz="2800" dirty="0"/>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18</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990600" y="4191000"/>
            <a:ext cx="7334250" cy="1609725"/>
          </a:xfrm>
          <a:prstGeom prst="rect">
            <a:avLst/>
          </a:prstGeom>
          <a:noFill/>
          <a:ln w="9525">
            <a:noFill/>
            <a:miter lim="800000"/>
            <a:headEnd/>
            <a:tailEnd/>
          </a:ln>
        </p:spPr>
      </p:pic>
      <p:sp>
        <p:nvSpPr>
          <p:cNvPr id="8" name="Content Placeholder 2"/>
          <p:cNvSpPr txBox="1">
            <a:spLocks/>
          </p:cNvSpPr>
          <p:nvPr/>
        </p:nvSpPr>
        <p:spPr>
          <a:xfrm>
            <a:off x="5410200" y="5562600"/>
            <a:ext cx="3200400" cy="838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Courtesy: </a:t>
            </a:r>
            <a:r>
              <a:rPr lang="en-US" sz="1200" dirty="0" smtClean="0"/>
              <a:t>NIST</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Uses symmetric cryptography</a:t>
            </a:r>
          </a:p>
          <a:p>
            <a:r>
              <a:rPr lang="en-US" dirty="0" smtClean="0"/>
              <a:t>Uses Cipher Block algorithms, like AES-CBC (Cipher Block Chaining), 3-DES, or AES-CTR (Counter mode)</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Security at Network Layer?</a:t>
            </a:r>
            <a:endParaRPr lang="en-US" dirty="0"/>
          </a:p>
        </p:txBody>
      </p:sp>
      <p:sp>
        <p:nvSpPr>
          <p:cNvPr id="3" name="Content Placeholder 2"/>
          <p:cNvSpPr>
            <a:spLocks noGrp="1"/>
          </p:cNvSpPr>
          <p:nvPr>
            <p:ph idx="1"/>
          </p:nvPr>
        </p:nvSpPr>
        <p:spPr>
          <a:xfrm>
            <a:off x="457200" y="2057400"/>
            <a:ext cx="8229600" cy="4068763"/>
          </a:xfrm>
        </p:spPr>
        <p:txBody>
          <a:bodyPr/>
          <a:lstStyle/>
          <a:p>
            <a:r>
              <a:rPr lang="en-US" dirty="0" smtClean="0"/>
              <a:t>Application independent</a:t>
            </a:r>
          </a:p>
          <a:p>
            <a:r>
              <a:rPr lang="en-US" dirty="0" smtClean="0"/>
              <a:t>Single solution for protecting data from all applications</a:t>
            </a:r>
          </a:p>
          <a:p>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 Packet Structure</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20</a:t>
            </a:fld>
            <a:endParaRPr lang="en-US"/>
          </a:p>
        </p:txBody>
      </p:sp>
      <p:pic>
        <p:nvPicPr>
          <p:cNvPr id="6146" name="Picture 2"/>
          <p:cNvPicPr>
            <a:picLocks noChangeAspect="1" noChangeArrowheads="1"/>
          </p:cNvPicPr>
          <p:nvPr/>
        </p:nvPicPr>
        <p:blipFill>
          <a:blip r:embed="rId2" cstate="print"/>
          <a:srcRect/>
          <a:stretch>
            <a:fillRect/>
          </a:stretch>
        </p:blipFill>
        <p:spPr bwMode="auto">
          <a:xfrm>
            <a:off x="533400" y="1524000"/>
            <a:ext cx="8174136" cy="3429000"/>
          </a:xfrm>
          <a:prstGeom prst="rect">
            <a:avLst/>
          </a:prstGeom>
          <a:noFill/>
          <a:ln w="9525">
            <a:noFill/>
            <a:miter lim="800000"/>
            <a:headEnd/>
            <a:tailEnd/>
          </a:ln>
        </p:spPr>
      </p:pic>
      <p:sp>
        <p:nvSpPr>
          <p:cNvPr id="8" name="Content Placeholder 2"/>
          <p:cNvSpPr txBox="1">
            <a:spLocks/>
          </p:cNvSpPr>
          <p:nvPr/>
        </p:nvSpPr>
        <p:spPr>
          <a:xfrm>
            <a:off x="5410200" y="5334000"/>
            <a:ext cx="3200400" cy="838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Courtesy: </a:t>
            </a:r>
            <a:r>
              <a:rPr lang="en-US" sz="1200" dirty="0" smtClean="0"/>
              <a:t>NIST</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 Packet Header</a:t>
            </a:r>
            <a:endParaRPr lang="en-US" dirty="0"/>
          </a:p>
        </p:txBody>
      </p:sp>
      <p:sp>
        <p:nvSpPr>
          <p:cNvPr id="3" name="Content Placeholder 2"/>
          <p:cNvSpPr>
            <a:spLocks noGrp="1"/>
          </p:cNvSpPr>
          <p:nvPr>
            <p:ph idx="1"/>
          </p:nvPr>
        </p:nvSpPr>
        <p:spPr/>
        <p:txBody>
          <a:bodyPr/>
          <a:lstStyle/>
          <a:p>
            <a:r>
              <a:rPr lang="en-US" dirty="0" smtClean="0"/>
              <a:t>Security parameter index (SPI): unique id for the connection, value chosen at random</a:t>
            </a:r>
          </a:p>
          <a:p>
            <a:r>
              <a:rPr lang="en-US" dirty="0" smtClean="0"/>
              <a:t>Sequence number: each packet is assigned a sequence number, used in a sequential order. Protects against packet replay, and </a:t>
            </a:r>
            <a:r>
              <a:rPr lang="en-US" dirty="0" err="1" smtClean="0"/>
              <a:t>DoS</a:t>
            </a:r>
            <a:r>
              <a:rPr lang="en-US" dirty="0" smtClean="0"/>
              <a:t> attack</a:t>
            </a:r>
          </a:p>
          <a:p>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 Packet Header (cont’d)</a:t>
            </a:r>
            <a:endParaRPr lang="en-US" dirty="0"/>
          </a:p>
        </p:txBody>
      </p:sp>
      <p:sp>
        <p:nvSpPr>
          <p:cNvPr id="3" name="Content Placeholder 2"/>
          <p:cNvSpPr>
            <a:spLocks noGrp="1"/>
          </p:cNvSpPr>
          <p:nvPr>
            <p:ph idx="1"/>
          </p:nvPr>
        </p:nvSpPr>
        <p:spPr/>
        <p:txBody>
          <a:bodyPr>
            <a:normAutofit/>
          </a:bodyPr>
          <a:lstStyle/>
          <a:p>
            <a:r>
              <a:rPr lang="en-US" dirty="0" smtClean="0"/>
              <a:t>Payload: encrypted payload, and unencrypted Initialization Vector (IV)</a:t>
            </a:r>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 Packet Trailer</a:t>
            </a:r>
            <a:endParaRPr lang="en-US" dirty="0"/>
          </a:p>
        </p:txBody>
      </p:sp>
      <p:sp>
        <p:nvSpPr>
          <p:cNvPr id="3" name="Content Placeholder 2"/>
          <p:cNvSpPr>
            <a:spLocks noGrp="1"/>
          </p:cNvSpPr>
          <p:nvPr>
            <p:ph idx="1"/>
          </p:nvPr>
        </p:nvSpPr>
        <p:spPr/>
        <p:txBody>
          <a:bodyPr>
            <a:normAutofit lnSpcReduction="10000"/>
          </a:bodyPr>
          <a:lstStyle/>
          <a:p>
            <a:r>
              <a:rPr lang="en-US" dirty="0" smtClean="0"/>
              <a:t>Padding: used for block cipher chaining; also used to ensure that the trailer ends in 4-bytes blocks</a:t>
            </a:r>
          </a:p>
          <a:p>
            <a:r>
              <a:rPr lang="en-US" dirty="0" smtClean="0"/>
              <a:t>Padding length: indicates length of padding used</a:t>
            </a:r>
          </a:p>
          <a:p>
            <a:r>
              <a:rPr lang="en-US" dirty="0" smtClean="0"/>
              <a:t>Next header: points to the next packet payload. For tunnel header, points to IPv4; for transport header, points to transport layer header</a:t>
            </a:r>
          </a:p>
          <a:p>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Key Exchange (IKE)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Generally used to negotiate and manage security associations</a:t>
            </a:r>
          </a:p>
          <a:p>
            <a:r>
              <a:rPr lang="en-US" dirty="0" smtClean="0"/>
              <a:t>In IPSec, IKE is used to provide a secure mechanism to establish an IPSec-protected connection</a:t>
            </a:r>
          </a:p>
          <a:p>
            <a:r>
              <a:rPr lang="en-US" dirty="0" smtClean="0"/>
              <a:t>Five types of IKE exchanges:</a:t>
            </a:r>
          </a:p>
          <a:p>
            <a:pPr lvl="1"/>
            <a:r>
              <a:rPr lang="en-US" dirty="0" smtClean="0"/>
              <a:t>Main mode</a:t>
            </a:r>
          </a:p>
          <a:p>
            <a:pPr lvl="1"/>
            <a:r>
              <a:rPr lang="en-US" dirty="0" smtClean="0"/>
              <a:t>Aggressive mode</a:t>
            </a:r>
          </a:p>
          <a:p>
            <a:pPr lvl="1"/>
            <a:r>
              <a:rPr lang="en-US" dirty="0" smtClean="0"/>
              <a:t>Quick mode</a:t>
            </a:r>
          </a:p>
          <a:p>
            <a:pPr lvl="1"/>
            <a:r>
              <a:rPr lang="en-US" dirty="0" smtClean="0"/>
              <a:t>Informational mode</a:t>
            </a:r>
          </a:p>
          <a:p>
            <a:pPr lvl="1"/>
            <a:r>
              <a:rPr lang="en-US" dirty="0" smtClean="0"/>
              <a:t>Group mode</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IKE Phase I Exchange</a:t>
            </a:r>
            <a:endParaRPr lang="en-US" dirty="0"/>
          </a:p>
        </p:txBody>
      </p:sp>
      <p:sp>
        <p:nvSpPr>
          <p:cNvPr id="3" name="Content Placeholder 2"/>
          <p:cNvSpPr>
            <a:spLocks noGrp="1"/>
          </p:cNvSpPr>
          <p:nvPr>
            <p:ph idx="1"/>
          </p:nvPr>
        </p:nvSpPr>
        <p:spPr/>
        <p:txBody>
          <a:bodyPr/>
          <a:lstStyle/>
          <a:p>
            <a:r>
              <a:rPr lang="en-US" dirty="0" smtClean="0"/>
              <a:t>Used to establish an IPSec secure channel (IKE SA)</a:t>
            </a:r>
          </a:p>
          <a:p>
            <a:r>
              <a:rPr lang="en-US" dirty="0" smtClean="0"/>
              <a:t>IKE SA is used to establish bidirectional encryption and authentication</a:t>
            </a:r>
          </a:p>
          <a:p>
            <a:r>
              <a:rPr lang="en-US" dirty="0" smtClean="0"/>
              <a:t>IKE SA can be established by:</a:t>
            </a:r>
          </a:p>
          <a:p>
            <a:pPr lvl="1"/>
            <a:r>
              <a:rPr lang="en-US" dirty="0" smtClean="0"/>
              <a:t>Main mode</a:t>
            </a:r>
          </a:p>
          <a:p>
            <a:pPr lvl="1"/>
            <a:r>
              <a:rPr lang="en-US" dirty="0" smtClean="0"/>
              <a:t>Aggressive mode</a:t>
            </a:r>
          </a:p>
          <a:p>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Mode IKE SA</a:t>
            </a:r>
            <a:endParaRPr lang="en-US" dirty="0"/>
          </a:p>
        </p:txBody>
      </p:sp>
      <p:sp>
        <p:nvSpPr>
          <p:cNvPr id="3" name="Content Placeholder 2"/>
          <p:cNvSpPr>
            <a:spLocks noGrp="1"/>
          </p:cNvSpPr>
          <p:nvPr>
            <p:ph idx="1"/>
          </p:nvPr>
        </p:nvSpPr>
        <p:spPr/>
        <p:txBody>
          <a:bodyPr/>
          <a:lstStyle/>
          <a:p>
            <a:r>
              <a:rPr lang="en-US" dirty="0" smtClean="0"/>
              <a:t>Uses three pairs of messages to establish IKE SA</a:t>
            </a:r>
          </a:p>
          <a:p>
            <a:r>
              <a:rPr lang="en-US" dirty="0" smtClean="0"/>
              <a:t>The first pair uses the following parameters:</a:t>
            </a:r>
          </a:p>
          <a:p>
            <a:pPr lvl="1"/>
            <a:r>
              <a:rPr lang="en-US" dirty="0" smtClean="0"/>
              <a:t>Encryption algorithm</a:t>
            </a:r>
          </a:p>
          <a:p>
            <a:pPr lvl="1"/>
            <a:r>
              <a:rPr lang="en-US" dirty="0" smtClean="0"/>
              <a:t>Integrity protection algorithm</a:t>
            </a:r>
          </a:p>
          <a:p>
            <a:pPr lvl="1"/>
            <a:r>
              <a:rPr lang="en-US" dirty="0" smtClean="0"/>
              <a:t>Authentication method</a:t>
            </a:r>
          </a:p>
          <a:p>
            <a:pPr lvl="1"/>
            <a:r>
              <a:rPr lang="en-US" dirty="0" err="1" smtClean="0"/>
              <a:t>Diffie</a:t>
            </a:r>
            <a:r>
              <a:rPr lang="en-US" dirty="0" smtClean="0"/>
              <a:t>-Hellman group</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Mode IKE SA (cont’d)</a:t>
            </a:r>
            <a:endParaRPr lang="en-US" dirty="0"/>
          </a:p>
        </p:txBody>
      </p:sp>
      <p:sp>
        <p:nvSpPr>
          <p:cNvPr id="3" name="Content Placeholder 2"/>
          <p:cNvSpPr>
            <a:spLocks noGrp="1"/>
          </p:cNvSpPr>
          <p:nvPr>
            <p:ph idx="1"/>
          </p:nvPr>
        </p:nvSpPr>
        <p:spPr/>
        <p:txBody>
          <a:bodyPr/>
          <a:lstStyle/>
          <a:p>
            <a:r>
              <a:rPr lang="en-US" dirty="0" smtClean="0"/>
              <a:t>Second pair of messages is used to exchange keys using </a:t>
            </a:r>
            <a:r>
              <a:rPr lang="en-US" dirty="0" err="1" smtClean="0"/>
              <a:t>Diffie</a:t>
            </a:r>
            <a:r>
              <a:rPr lang="en-US" dirty="0" smtClean="0"/>
              <a:t>-Hellman using parameters negotiated in the first phase</a:t>
            </a:r>
          </a:p>
          <a:p>
            <a:r>
              <a:rPr lang="en-US" dirty="0" smtClean="0"/>
              <a:t>The third pair of messages is used to authenticate each end user to the other; depends on the negotiated authentication method</a:t>
            </a:r>
          </a:p>
          <a:p>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Aggressive Mode IKE SA</a:t>
            </a:r>
            <a:endParaRPr lang="en-US" dirty="0"/>
          </a:p>
        </p:txBody>
      </p:sp>
      <p:sp>
        <p:nvSpPr>
          <p:cNvPr id="3" name="Content Placeholder 2"/>
          <p:cNvSpPr>
            <a:spLocks noGrp="1"/>
          </p:cNvSpPr>
          <p:nvPr>
            <p:ph idx="1"/>
          </p:nvPr>
        </p:nvSpPr>
        <p:spPr/>
        <p:txBody>
          <a:bodyPr/>
          <a:lstStyle/>
          <a:p>
            <a:r>
              <a:rPr lang="en-US" dirty="0" smtClean="0"/>
              <a:t>IKE SA is established using </a:t>
            </a:r>
            <a:r>
              <a:rPr lang="en-US" b="1" dirty="0" smtClean="0"/>
              <a:t>three messages</a:t>
            </a:r>
          </a:p>
          <a:p>
            <a:r>
              <a:rPr lang="en-US" dirty="0" smtClean="0"/>
              <a:t>First two messages negotiate parameters and perform key exchange</a:t>
            </a:r>
          </a:p>
          <a:p>
            <a:r>
              <a:rPr lang="en-US" dirty="0" smtClean="0"/>
              <a:t>Second and third messages authenticate the hosts</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IKE Phase II Exchange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Purpose is to establish an IPSec SA</a:t>
            </a:r>
          </a:p>
          <a:p>
            <a:r>
              <a:rPr lang="en-US" dirty="0" smtClean="0"/>
              <a:t>Unidirectional, i.e., requires two security associations</a:t>
            </a:r>
          </a:p>
          <a:p>
            <a:r>
              <a:rPr lang="en-US" dirty="0" smtClean="0"/>
              <a:t>Uses quick mode using three messages</a:t>
            </a:r>
          </a:p>
          <a:p>
            <a:pPr lvl="1"/>
            <a:r>
              <a:rPr lang="en-US" dirty="0" smtClean="0"/>
              <a:t>In the first message, endpoint A sends keys, </a:t>
            </a:r>
            <a:r>
              <a:rPr lang="en-US" dirty="0" err="1" smtClean="0"/>
              <a:t>nonces</a:t>
            </a:r>
            <a:r>
              <a:rPr lang="en-US" dirty="0" smtClean="0"/>
              <a:t>, and </a:t>
            </a:r>
            <a:r>
              <a:rPr lang="en-US" dirty="0" err="1" smtClean="0"/>
              <a:t>IPsec</a:t>
            </a:r>
            <a:r>
              <a:rPr lang="en-US" dirty="0" smtClean="0"/>
              <a:t> SA parameter suggestions.</a:t>
            </a:r>
          </a:p>
          <a:p>
            <a:pPr lvl="1"/>
            <a:r>
              <a:rPr lang="en-US" dirty="0" smtClean="0"/>
              <a:t>In the second message, endpoint B sends keys, </a:t>
            </a:r>
            <a:r>
              <a:rPr lang="en-US" dirty="0" err="1" smtClean="0"/>
              <a:t>nonces</a:t>
            </a:r>
            <a:r>
              <a:rPr lang="en-US" dirty="0" smtClean="0"/>
              <a:t>, and </a:t>
            </a:r>
            <a:r>
              <a:rPr lang="en-US" dirty="0" err="1" smtClean="0"/>
              <a:t>IPsec</a:t>
            </a:r>
            <a:r>
              <a:rPr lang="en-US" dirty="0" smtClean="0"/>
              <a:t> SA parameter selections, plus a hash for authentication. </a:t>
            </a:r>
          </a:p>
          <a:p>
            <a:pPr lvl="1"/>
            <a:r>
              <a:rPr lang="en-US" dirty="0" smtClean="0"/>
              <a:t>In the third message, endpoint A sends a hash for authentication. </a:t>
            </a:r>
          </a:p>
          <a:p>
            <a:endParaRPr lang="en-US" dirty="0" smtClean="0"/>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defRPr/>
            </a:pPr>
            <a:r>
              <a:rPr lang="en-US" dirty="0">
                <a:ea typeface="+mj-ea"/>
                <a:cs typeface="+mj-cs"/>
              </a:rPr>
              <a:t>IPSec</a:t>
            </a:r>
          </a:p>
        </p:txBody>
      </p:sp>
      <p:sp>
        <p:nvSpPr>
          <p:cNvPr id="210947" name="Rectangle 3"/>
          <p:cNvSpPr>
            <a:spLocks noGrp="1" noChangeArrowheads="1"/>
          </p:cNvSpPr>
          <p:nvPr>
            <p:ph type="body" idx="1"/>
          </p:nvPr>
        </p:nvSpPr>
        <p:spPr>
          <a:xfrm>
            <a:off x="457200" y="1676400"/>
            <a:ext cx="8229600" cy="5181600"/>
          </a:xfrm>
        </p:spPr>
        <p:txBody>
          <a:bodyPr/>
          <a:lstStyle/>
          <a:p>
            <a:pPr eaLnBrk="1" hangingPunct="1">
              <a:defRPr/>
            </a:pPr>
            <a:r>
              <a:rPr lang="en-US" dirty="0"/>
              <a:t>RFC 1636 (1994) identified security need</a:t>
            </a:r>
          </a:p>
          <a:p>
            <a:pPr eaLnBrk="1" hangingPunct="1">
              <a:defRPr/>
            </a:pPr>
            <a:r>
              <a:rPr lang="en-US" dirty="0"/>
              <a:t>encryption and authentication necessary security features in IPv6</a:t>
            </a:r>
          </a:p>
          <a:p>
            <a:pPr eaLnBrk="1" hangingPunct="1">
              <a:defRPr/>
            </a:pPr>
            <a:r>
              <a:rPr lang="en-US" dirty="0"/>
              <a:t>designed also for use with current </a:t>
            </a:r>
            <a:r>
              <a:rPr lang="en-US" dirty="0" smtClean="0"/>
              <a:t>IPv4</a:t>
            </a:r>
            <a:endParaRPr lang="en-US" dirty="0"/>
          </a:p>
        </p:txBody>
      </p:sp>
      <p:sp>
        <p:nvSpPr>
          <p:cNvPr id="4" name="Date Placeholder 3"/>
          <p:cNvSpPr>
            <a:spLocks noGrp="1"/>
          </p:cNvSpPr>
          <p:nvPr>
            <p:ph type="dt" sz="half" idx="10"/>
          </p:nvPr>
        </p:nvSpPr>
        <p:spPr/>
        <p:txBody>
          <a:bodyPr/>
          <a:lstStyle/>
          <a:p>
            <a:fld id="{9B94D608-BD24-45CA-A3E6-B804F89725B9}" type="datetime1">
              <a:rPr lang="en-US" smtClean="0"/>
              <a:pPr/>
              <a:t>9/30/2012</a:t>
            </a:fld>
            <a:endParaRPr lang="en-US"/>
          </a:p>
        </p:txBody>
      </p:sp>
      <p:sp>
        <p:nvSpPr>
          <p:cNvPr id="5" name="Slide Number Placeholder 4"/>
          <p:cNvSpPr>
            <a:spLocks noGrp="1"/>
          </p:cNvSpPr>
          <p:nvPr>
            <p:ph type="sldNum" sz="quarter" idx="12"/>
          </p:nvPr>
        </p:nvSpPr>
        <p:spPr/>
        <p:txBody>
          <a:bodyPr/>
          <a:lstStyle/>
          <a:p>
            <a:fld id="{FE1C394C-7E51-41FA-8F39-E6D9E77FADDB}"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Tirthankar Ghosh   CNA                             SCSU</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IPSec (cont’d)</a:t>
            </a:r>
            <a:endParaRPr lang="en-US" dirty="0"/>
          </a:p>
        </p:txBody>
      </p:sp>
      <p:sp>
        <p:nvSpPr>
          <p:cNvPr id="3" name="Content Placeholder 2"/>
          <p:cNvSpPr>
            <a:spLocks noGrp="1"/>
          </p:cNvSpPr>
          <p:nvPr>
            <p:ph idx="1"/>
          </p:nvPr>
        </p:nvSpPr>
        <p:spPr/>
        <p:txBody>
          <a:bodyPr/>
          <a:lstStyle/>
          <a:p>
            <a:r>
              <a:rPr lang="en-US" dirty="0" smtClean="0"/>
              <a:t>Can provide protection in any combination of:</a:t>
            </a:r>
          </a:p>
          <a:p>
            <a:pPr lvl="1"/>
            <a:r>
              <a:rPr lang="en-US" dirty="0" smtClean="0"/>
              <a:t>Confidentiality</a:t>
            </a:r>
          </a:p>
          <a:p>
            <a:pPr lvl="1"/>
            <a:r>
              <a:rPr lang="en-US" dirty="0" smtClean="0"/>
              <a:t>Integrity</a:t>
            </a:r>
          </a:p>
          <a:p>
            <a:pPr lvl="1"/>
            <a:r>
              <a:rPr lang="en-US" dirty="0" smtClean="0"/>
              <a:t>Authentication</a:t>
            </a:r>
          </a:p>
          <a:p>
            <a:pPr lvl="1"/>
            <a:r>
              <a:rPr lang="en-US" dirty="0" smtClean="0"/>
              <a:t>Replay protection</a:t>
            </a:r>
          </a:p>
          <a:p>
            <a:pPr lvl="1"/>
            <a:r>
              <a:rPr lang="en-US" dirty="0" smtClean="0"/>
              <a:t>Traffic analysis protection</a:t>
            </a:r>
          </a:p>
          <a:p>
            <a:pPr lvl="1"/>
            <a:r>
              <a:rPr lang="en-US" dirty="0" smtClean="0"/>
              <a:t>Access control</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defRPr/>
            </a:pPr>
            <a:r>
              <a:rPr lang="en-US" dirty="0" smtClean="0"/>
              <a:t>Benefits of IPsec</a:t>
            </a:r>
          </a:p>
        </p:txBody>
      </p:sp>
      <p:sp>
        <p:nvSpPr>
          <p:cNvPr id="212995" name="Rectangle 3"/>
          <p:cNvSpPr>
            <a:spLocks noGrp="1" noChangeArrowheads="1"/>
          </p:cNvSpPr>
          <p:nvPr>
            <p:ph type="body" idx="1"/>
          </p:nvPr>
        </p:nvSpPr>
        <p:spPr/>
        <p:txBody>
          <a:bodyPr/>
          <a:lstStyle/>
          <a:p>
            <a:pPr eaLnBrk="1" hangingPunct="1">
              <a:defRPr/>
            </a:pPr>
            <a:r>
              <a:rPr lang="en-US" dirty="0">
                <a:ea typeface="+mn-ea"/>
                <a:cs typeface="+mn-cs"/>
              </a:rPr>
              <a:t>provides strong security for external traffic</a:t>
            </a:r>
          </a:p>
          <a:p>
            <a:pPr eaLnBrk="1" hangingPunct="1">
              <a:defRPr/>
            </a:pPr>
            <a:r>
              <a:rPr lang="en-US" dirty="0" smtClean="0">
                <a:ea typeface="+mn-ea"/>
                <a:cs typeface="+mn-cs"/>
              </a:rPr>
              <a:t>below </a:t>
            </a:r>
            <a:r>
              <a:rPr lang="en-US" dirty="0">
                <a:ea typeface="+mn-ea"/>
                <a:cs typeface="+mn-cs"/>
              </a:rPr>
              <a:t>transport layer hence transparent to applications</a:t>
            </a:r>
          </a:p>
          <a:p>
            <a:pPr eaLnBrk="1" hangingPunct="1">
              <a:defRPr/>
            </a:pPr>
            <a:r>
              <a:rPr lang="en-US" dirty="0">
                <a:ea typeface="+mn-ea"/>
                <a:cs typeface="+mn-cs"/>
              </a:rPr>
              <a:t>can be transparent to end users</a:t>
            </a:r>
          </a:p>
          <a:p>
            <a:pPr eaLnBrk="1" hangingPunct="1">
              <a:defRPr/>
            </a:pPr>
            <a:r>
              <a:rPr lang="en-US" dirty="0">
                <a:ea typeface="+mn-ea"/>
                <a:cs typeface="+mn-cs"/>
              </a:rPr>
              <a:t>can provide security for individual users if needed</a:t>
            </a:r>
          </a:p>
        </p:txBody>
      </p:sp>
      <p:sp>
        <p:nvSpPr>
          <p:cNvPr id="4" name="Date Placeholder 3"/>
          <p:cNvSpPr>
            <a:spLocks noGrp="1"/>
          </p:cNvSpPr>
          <p:nvPr>
            <p:ph type="dt" sz="half" idx="10"/>
          </p:nvPr>
        </p:nvSpPr>
        <p:spPr/>
        <p:txBody>
          <a:bodyPr/>
          <a:lstStyle/>
          <a:p>
            <a:fld id="{22758BA4-BB86-4330-87FE-707EA0864260}" type="datetime1">
              <a:rPr lang="en-US" smtClean="0"/>
              <a:pPr/>
              <a:t>9/30/2012</a:t>
            </a:fld>
            <a:endParaRPr lang="en-US"/>
          </a:p>
        </p:txBody>
      </p:sp>
      <p:sp>
        <p:nvSpPr>
          <p:cNvPr id="5" name="Slide Number Placeholder 4"/>
          <p:cNvSpPr>
            <a:spLocks noGrp="1"/>
          </p:cNvSpPr>
          <p:nvPr>
            <p:ph type="sldNum" sz="quarter" idx="12"/>
          </p:nvPr>
        </p:nvSpPr>
        <p:spPr/>
        <p:txBody>
          <a:bodyPr/>
          <a:lstStyle/>
          <a:p>
            <a:fld id="{FE1C394C-7E51-41FA-8F39-E6D9E77FADDB}"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Tirthankar Ghosh   CNA                             SCSU</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228600" y="277813"/>
            <a:ext cx="8686800" cy="1139825"/>
          </a:xfrm>
        </p:spPr>
        <p:txBody>
          <a:bodyPr/>
          <a:lstStyle/>
          <a:p>
            <a:pPr eaLnBrk="1" hangingPunct="1">
              <a:defRPr/>
            </a:pPr>
            <a:r>
              <a:rPr lang="en-US" dirty="0"/>
              <a:t>Virtual Private Network (VPN)</a:t>
            </a:r>
          </a:p>
        </p:txBody>
      </p:sp>
      <p:sp>
        <p:nvSpPr>
          <p:cNvPr id="206851" name="Rectangle 3"/>
          <p:cNvSpPr>
            <a:spLocks noGrp="1" noChangeArrowheads="1"/>
          </p:cNvSpPr>
          <p:nvPr>
            <p:ph type="body" idx="1"/>
          </p:nvPr>
        </p:nvSpPr>
        <p:spPr>
          <a:xfrm>
            <a:off x="457200" y="1676400"/>
            <a:ext cx="8229600" cy="5181600"/>
          </a:xfrm>
        </p:spPr>
        <p:txBody>
          <a:bodyPr/>
          <a:lstStyle/>
          <a:p>
            <a:pPr eaLnBrk="1" hangingPunct="1">
              <a:defRPr/>
            </a:pPr>
            <a:r>
              <a:rPr lang="en-US" dirty="0"/>
              <a:t>set of computers interconnected using an unsecure network</a:t>
            </a:r>
          </a:p>
          <a:p>
            <a:pPr lvl="2" eaLnBrk="1" hangingPunct="1">
              <a:defRPr/>
            </a:pPr>
            <a:r>
              <a:rPr lang="en-US" dirty="0"/>
              <a:t>e.g. linking corporate LANs over </a:t>
            </a:r>
            <a:r>
              <a:rPr lang="en-US" dirty="0" smtClean="0"/>
              <a:t>Internet</a:t>
            </a:r>
          </a:p>
          <a:p>
            <a:pPr eaLnBrk="1" hangingPunct="1">
              <a:defRPr/>
            </a:pPr>
            <a:r>
              <a:rPr lang="en-US" dirty="0" smtClean="0"/>
              <a:t>using </a:t>
            </a:r>
            <a:r>
              <a:rPr lang="en-US" dirty="0"/>
              <a:t>encryption &amp; special protocols </a:t>
            </a:r>
            <a:endParaRPr lang="en-US" dirty="0" smtClean="0"/>
          </a:p>
          <a:p>
            <a:pPr marL="0" indent="0" eaLnBrk="1" hangingPunct="1">
              <a:buFont typeface="Wingdings" pitchFamily="-110" charset="2"/>
              <a:buNone/>
              <a:defRPr/>
            </a:pPr>
            <a:r>
              <a:rPr lang="en-US" dirty="0" smtClean="0"/>
              <a:t>   to </a:t>
            </a:r>
            <a:r>
              <a:rPr lang="en-US" dirty="0"/>
              <a:t>provide security</a:t>
            </a:r>
          </a:p>
          <a:p>
            <a:pPr lvl="2" eaLnBrk="1" hangingPunct="1">
              <a:defRPr/>
            </a:pPr>
            <a:r>
              <a:rPr lang="en-US" dirty="0"/>
              <a:t>eavesdropping</a:t>
            </a:r>
          </a:p>
          <a:p>
            <a:pPr lvl="2" eaLnBrk="1" hangingPunct="1">
              <a:defRPr/>
            </a:pPr>
            <a:r>
              <a:rPr lang="en-US" dirty="0"/>
              <a:t>entry point for unauthorized users</a:t>
            </a:r>
          </a:p>
          <a:p>
            <a:pPr eaLnBrk="1" hangingPunct="1">
              <a:defRPr/>
            </a:pPr>
            <a:r>
              <a:rPr lang="en-US" dirty="0"/>
              <a:t>proprietary solutions are </a:t>
            </a:r>
            <a:r>
              <a:rPr lang="en-US" dirty="0" smtClean="0"/>
              <a:t>problematic</a:t>
            </a:r>
            <a:endParaRPr lang="en-US" dirty="0"/>
          </a:p>
          <a:p>
            <a:pPr lvl="2" eaLnBrk="1" hangingPunct="1">
              <a:defRPr/>
            </a:pPr>
            <a:r>
              <a:rPr lang="en-US" dirty="0"/>
              <a:t>development of IPSec standard</a:t>
            </a:r>
          </a:p>
        </p:txBody>
      </p:sp>
      <p:sp>
        <p:nvSpPr>
          <p:cNvPr id="5" name="Date Placeholder 4"/>
          <p:cNvSpPr>
            <a:spLocks noGrp="1"/>
          </p:cNvSpPr>
          <p:nvPr>
            <p:ph type="dt" sz="half" idx="10"/>
          </p:nvPr>
        </p:nvSpPr>
        <p:spPr/>
        <p:txBody>
          <a:bodyPr/>
          <a:lstStyle/>
          <a:p>
            <a:fld id="{B6077CD7-58FF-441C-9331-D42BC59BEA6C}" type="datetime1">
              <a:rPr lang="en-US" smtClean="0"/>
              <a:pPr/>
              <a:t>9/30/2012</a:t>
            </a:fld>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Tirthankar Ghosh   CNA                             SCSU</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Architecture</a:t>
            </a:r>
            <a:endParaRPr lang="en-US" dirty="0"/>
          </a:p>
        </p:txBody>
      </p:sp>
      <p:sp>
        <p:nvSpPr>
          <p:cNvPr id="3" name="Content Placeholder 2"/>
          <p:cNvSpPr>
            <a:spLocks noGrp="1"/>
          </p:cNvSpPr>
          <p:nvPr>
            <p:ph idx="1"/>
          </p:nvPr>
        </p:nvSpPr>
        <p:spPr/>
        <p:txBody>
          <a:bodyPr/>
          <a:lstStyle/>
          <a:p>
            <a:r>
              <a:rPr lang="en-US" dirty="0" smtClean="0"/>
              <a:t>Gateway to gateway</a:t>
            </a:r>
          </a:p>
          <a:p>
            <a:r>
              <a:rPr lang="en-US" dirty="0" smtClean="0"/>
              <a:t>Host to gateway</a:t>
            </a:r>
          </a:p>
          <a:p>
            <a:r>
              <a:rPr lang="en-US" dirty="0" smtClean="0"/>
              <a:t>Host to host</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Between VPN Architectures</a:t>
            </a:r>
            <a:endParaRPr lang="en-US" dirty="0"/>
          </a:p>
        </p:txBody>
      </p:sp>
      <p:sp>
        <p:nvSpPr>
          <p:cNvPr id="3" name="Content Placeholder 2"/>
          <p:cNvSpPr>
            <a:spLocks noGrp="1"/>
          </p:cNvSpPr>
          <p:nvPr>
            <p:ph idx="1"/>
          </p:nvPr>
        </p:nvSpPr>
        <p:spPr>
          <a:xfrm>
            <a:off x="5410200" y="5257800"/>
            <a:ext cx="3200400" cy="838200"/>
          </a:xfrm>
        </p:spPr>
        <p:txBody>
          <a:bodyPr>
            <a:noAutofit/>
          </a:bodyPr>
          <a:lstStyle/>
          <a:p>
            <a:pPr>
              <a:buNone/>
            </a:pPr>
            <a:r>
              <a:rPr lang="en-US" sz="1200" dirty="0" smtClean="0"/>
              <a:t>	</a:t>
            </a:r>
          </a:p>
          <a:p>
            <a:pPr>
              <a:buNone/>
            </a:pPr>
            <a:endParaRPr lang="en-US" sz="1200" dirty="0" smtClean="0"/>
          </a:p>
          <a:p>
            <a:pPr>
              <a:buNone/>
            </a:pPr>
            <a:r>
              <a:rPr lang="en-US" sz="1200" dirty="0" smtClean="0"/>
              <a:t>		Courtesy: NIST</a:t>
            </a:r>
            <a:endParaRPr lang="en-US" sz="1200" dirty="0"/>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8</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533400" y="1905000"/>
            <a:ext cx="8253046" cy="2971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IPSec Functions</a:t>
            </a:r>
            <a:endParaRPr lang="en-US" dirty="0"/>
          </a:p>
        </p:txBody>
      </p:sp>
      <p:sp>
        <p:nvSpPr>
          <p:cNvPr id="3" name="Content Placeholder 2"/>
          <p:cNvSpPr>
            <a:spLocks noGrp="1"/>
          </p:cNvSpPr>
          <p:nvPr>
            <p:ph idx="1"/>
          </p:nvPr>
        </p:nvSpPr>
        <p:spPr/>
        <p:txBody>
          <a:bodyPr/>
          <a:lstStyle/>
          <a:p>
            <a:r>
              <a:rPr lang="en-US" dirty="0" smtClean="0"/>
              <a:t>Authentication Header (AH)</a:t>
            </a:r>
          </a:p>
          <a:p>
            <a:r>
              <a:rPr lang="en-US" dirty="0" smtClean="0"/>
              <a:t>Encapsulation Security Payload (ESP)</a:t>
            </a:r>
          </a:p>
          <a:p>
            <a:r>
              <a:rPr lang="en-US" dirty="0" smtClean="0"/>
              <a:t>Key distribution</a:t>
            </a:r>
            <a:endParaRPr lang="en-US" dirty="0"/>
          </a:p>
        </p:txBody>
      </p:sp>
      <p:sp>
        <p:nvSpPr>
          <p:cNvPr id="4" name="Date Placeholder 3"/>
          <p:cNvSpPr>
            <a:spLocks noGrp="1"/>
          </p:cNvSpPr>
          <p:nvPr>
            <p:ph type="dt" sz="half" idx="10"/>
          </p:nvPr>
        </p:nvSpPr>
        <p:spPr/>
        <p:txBody>
          <a:bodyPr/>
          <a:lstStyle/>
          <a:p>
            <a:fld id="{51016875-0AB9-4797-ADBB-4DA006B6BBB4}" type="datetime1">
              <a:rPr lang="en-US" smtClean="0"/>
              <a:pPr/>
              <a:t>9/30/2012</a:t>
            </a:fld>
            <a:endParaRPr lang="en-US"/>
          </a:p>
        </p:txBody>
      </p:sp>
      <p:sp>
        <p:nvSpPr>
          <p:cNvPr id="5" name="Footer Placeholder 4"/>
          <p:cNvSpPr>
            <a:spLocks noGrp="1"/>
          </p:cNvSpPr>
          <p:nvPr>
            <p:ph type="ftr" sz="quarter" idx="11"/>
          </p:nvPr>
        </p:nvSpPr>
        <p:spPr/>
        <p:txBody>
          <a:bodyPr/>
          <a:lstStyle/>
          <a:p>
            <a:r>
              <a:rPr lang="en-US" smtClean="0"/>
              <a:t>Tirthankar Ghosh   CNA                             SCSU</a:t>
            </a:r>
            <a:endParaRPr lang="en-US"/>
          </a:p>
        </p:txBody>
      </p:sp>
      <p:sp>
        <p:nvSpPr>
          <p:cNvPr id="6" name="Slide Number Placeholder 5"/>
          <p:cNvSpPr>
            <a:spLocks noGrp="1"/>
          </p:cNvSpPr>
          <p:nvPr>
            <p:ph type="sldNum" sz="quarter" idx="12"/>
          </p:nvPr>
        </p:nvSpPr>
        <p:spPr/>
        <p:txBody>
          <a:bodyPr/>
          <a:lstStyle/>
          <a:p>
            <a:fld id="{FE1C394C-7E51-41FA-8F39-E6D9E77FADD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2050</TotalTime>
  <Words>1489</Words>
  <Application>Microsoft Office PowerPoint</Application>
  <PresentationFormat>On-screen Show (4:3)</PresentationFormat>
  <Paragraphs>251</Paragraphs>
  <Slides>29</Slides>
  <Notes>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Layer 3 vulnerabilities IPSec and VPN</vt:lpstr>
      <vt:lpstr>Why Security at Network Layer?</vt:lpstr>
      <vt:lpstr>IPSec</vt:lpstr>
      <vt:lpstr>IPSec (cont’d)</vt:lpstr>
      <vt:lpstr>Benefits of IPsec</vt:lpstr>
      <vt:lpstr>Virtual Private Network (VPN)</vt:lpstr>
      <vt:lpstr>VPN Architecture</vt:lpstr>
      <vt:lpstr>Comparison Between VPN Architectures</vt:lpstr>
      <vt:lpstr>IPSec Functions</vt:lpstr>
      <vt:lpstr>AH Modes</vt:lpstr>
      <vt:lpstr>AH Modes (cont’d)</vt:lpstr>
      <vt:lpstr>Integrity Protection</vt:lpstr>
      <vt:lpstr>Authentication Header</vt:lpstr>
      <vt:lpstr>Authentication Header (cont’d)</vt:lpstr>
      <vt:lpstr>Packet Dump of AH</vt:lpstr>
      <vt:lpstr>Encapsulation Security Payload (ESP)</vt:lpstr>
      <vt:lpstr>ESP Tunnel Mode</vt:lpstr>
      <vt:lpstr>ESP Transport Mode</vt:lpstr>
      <vt:lpstr>Encryption</vt:lpstr>
      <vt:lpstr>ESP Packet Structure</vt:lpstr>
      <vt:lpstr>ESP Packet Header</vt:lpstr>
      <vt:lpstr>ESP Packet Header (cont’d)</vt:lpstr>
      <vt:lpstr>ESP Packet Trailer</vt:lpstr>
      <vt:lpstr>Internet Key Exchange (IKE)</vt:lpstr>
      <vt:lpstr>IKE Phase I Exchange</vt:lpstr>
      <vt:lpstr>Main Mode IKE SA</vt:lpstr>
      <vt:lpstr>Main Mode IKE SA (cont’d)</vt:lpstr>
      <vt:lpstr>Aggressive Mode IKE SA</vt:lpstr>
      <vt:lpstr>IKE Phase II Exchange</vt:lpstr>
    </vt:vector>
  </TitlesOfParts>
  <Company>St. Cloud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IPSec and VPN</dc:title>
  <dc:creator>ghosh</dc:creator>
  <cp:lastModifiedBy>ghosh</cp:lastModifiedBy>
  <cp:revision>64</cp:revision>
  <dcterms:created xsi:type="dcterms:W3CDTF">2011-08-01T20:08:44Z</dcterms:created>
  <dcterms:modified xsi:type="dcterms:W3CDTF">2012-09-30T21:23:25Z</dcterms:modified>
</cp:coreProperties>
</file>