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F4DCF-1CA2-4B5F-9425-00D0022E2C18}" type="datetimeFigureOut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D672-4E6B-4A2D-AAA0-D09C0BCC4F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4B847-2A34-4E1A-BB87-83DA232E8A9E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35727-18D2-4B94-82BC-5C242880806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9A5C-81B1-44A7-942A-26552AF04785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4BF3-5EF8-4B80-9EC7-3D8DAAA6A972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75A8-FE1D-4954-B1E9-4223599DB038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C6B2-62A4-4B16-BA5F-AD624D9F7263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F4A7-38BE-43EC-BD69-772C538FCE0C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CAD6-7375-4A99-B2F6-2121D0EC17E2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EA95-42DC-459E-80A2-B87648F0D73B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7B87-16E5-4549-BD48-C95C0080DC28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94ED-14D2-44C5-B747-6DDC3964BD3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A3AF-1C51-430B-9843-93441B52414E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FBAF1-7E99-4DC1-9305-AC098C2D0F4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ipv6-routeralert-values/ipv6-routeralert-values.x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IPv6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Tirthankar Ghosh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2F092C-0091-47C6-BF0B-BB99917CE267}" type="datetime1">
              <a:rPr lang="en-US" smtClean="0"/>
              <a:pPr/>
              <a:t>8/2/2011</a:t>
            </a:fld>
            <a:endParaRPr lang="en-US" smtClean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E9182-7302-43F2-9716-0F503C41318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Comparison of query messages in ICMPv4 and ICMPv6</a:t>
            </a:r>
          </a:p>
        </p:txBody>
      </p:sp>
      <p:pic>
        <p:nvPicPr>
          <p:cNvPr id="3994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4513" y="2089150"/>
            <a:ext cx="8054975" cy="3546475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ICMPv6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spoofing</a:t>
            </a:r>
          </a:p>
          <a:p>
            <a:r>
              <a:rPr lang="en-US" dirty="0" smtClean="0"/>
              <a:t>Attack on network infrastructure</a:t>
            </a:r>
          </a:p>
          <a:p>
            <a:r>
              <a:rPr lang="en-US" dirty="0" smtClean="0"/>
              <a:t>Denial of Service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Read RFC 4890: Recommendations for Filtering ICMPv6 Messages in Firewalls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957C-C55B-4C69-B5E2-7996AB8D646C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solution is to simply block all ICMPv6 error message types that have not been allocated by IANA.</a:t>
            </a:r>
          </a:p>
          <a:p>
            <a:pPr lvl="1"/>
            <a:r>
              <a:rPr lang="en-US" dirty="0" smtClean="0"/>
              <a:t>Unallocated error message (5-99, 102-126)</a:t>
            </a:r>
          </a:p>
          <a:p>
            <a:pPr lvl="1"/>
            <a:r>
              <a:rPr lang="en-US" dirty="0" smtClean="0"/>
              <a:t>Unallocated information message (155-199, 202-254)</a:t>
            </a:r>
          </a:p>
          <a:p>
            <a:pPr lvl="1"/>
            <a:r>
              <a:rPr lang="en-US" dirty="0" smtClean="0"/>
              <a:t>Experimental messages (100, 101, 200, 201)</a:t>
            </a:r>
          </a:p>
          <a:p>
            <a:pPr lvl="1"/>
            <a:r>
              <a:rPr lang="en-US" dirty="0" smtClean="0"/>
              <a:t>Extension type numbers (127, 255)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ICMPv6 messages from outside other than that are not needed. Specifically following should be allowed:</a:t>
            </a:r>
          </a:p>
          <a:p>
            <a:pPr lvl="1"/>
            <a:r>
              <a:rPr lang="en-US" dirty="0" smtClean="0"/>
              <a:t>Destination unreachable (1)</a:t>
            </a:r>
          </a:p>
          <a:p>
            <a:pPr lvl="1"/>
            <a:r>
              <a:rPr lang="en-US" dirty="0" smtClean="0"/>
              <a:t>Packet too big (2)</a:t>
            </a:r>
          </a:p>
          <a:p>
            <a:pPr lvl="1"/>
            <a:r>
              <a:rPr lang="en-US" dirty="0" smtClean="0"/>
              <a:t>Time exceeded (3)</a:t>
            </a:r>
          </a:p>
          <a:p>
            <a:pPr lvl="1"/>
            <a:r>
              <a:rPr lang="en-US" dirty="0" smtClean="0"/>
              <a:t>Parameter problem (4)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Packets to Block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readdressing (Type 138) – RFC 2894</a:t>
            </a:r>
          </a:p>
          <a:p>
            <a:r>
              <a:rPr lang="en-US" dirty="0" smtClean="0"/>
              <a:t>Node information query messages (Types 139, 140)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</a:t>
            </a:r>
            <a:r>
              <a:rPr lang="en-US" dirty="0" err="1" smtClean="0"/>
              <a:t>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ICMPv6 error messages generated by the router by using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ipv6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icmp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error-interval &lt;milliseconds&gt;</a:t>
            </a:r>
            <a:r>
              <a:rPr lang="en-US" dirty="0" smtClean="0"/>
              <a:t> command.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Extension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Defined in RFC 2460, and needs to be processed in a specific order:</a:t>
            </a:r>
          </a:p>
          <a:p>
            <a:pPr lvl="1"/>
            <a:r>
              <a:rPr lang="en-US" dirty="0" smtClean="0"/>
              <a:t>IPv6 header</a:t>
            </a:r>
          </a:p>
          <a:p>
            <a:pPr lvl="1"/>
            <a:r>
              <a:rPr lang="en-US" dirty="0" smtClean="0"/>
              <a:t>Hop-by-hop options header</a:t>
            </a:r>
          </a:p>
          <a:p>
            <a:pPr lvl="1"/>
            <a:r>
              <a:rPr lang="en-US" dirty="0" smtClean="0"/>
              <a:t>Destination options header</a:t>
            </a:r>
          </a:p>
          <a:p>
            <a:pPr lvl="1"/>
            <a:r>
              <a:rPr lang="en-US" dirty="0" smtClean="0"/>
              <a:t>Routing header</a:t>
            </a:r>
          </a:p>
          <a:p>
            <a:pPr lvl="1"/>
            <a:r>
              <a:rPr lang="en-US" dirty="0" smtClean="0"/>
              <a:t>Fragmentation header</a:t>
            </a:r>
          </a:p>
          <a:p>
            <a:pPr lvl="1"/>
            <a:r>
              <a:rPr lang="en-US" dirty="0" smtClean="0"/>
              <a:t>Authentication header</a:t>
            </a:r>
          </a:p>
          <a:p>
            <a:pPr lvl="1"/>
            <a:r>
              <a:rPr lang="en-US" dirty="0" smtClean="0"/>
              <a:t>Encapsulating security payload header</a:t>
            </a:r>
          </a:p>
          <a:p>
            <a:pPr lvl="1"/>
            <a:r>
              <a:rPr lang="en-US" dirty="0" smtClean="0"/>
              <a:t>Upper layer header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Header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Attacker can perform header manipulation on extension headers.</a:t>
            </a:r>
          </a:p>
          <a:p>
            <a:r>
              <a:rPr lang="en-US" sz="2800" dirty="0" smtClean="0"/>
              <a:t>Can be crafted in such a way to deny service to destination.</a:t>
            </a:r>
          </a:p>
          <a:p>
            <a:r>
              <a:rPr lang="en-US" sz="2800" dirty="0" smtClean="0"/>
              <a:t>Lengthy headers can crash destination hosts.</a:t>
            </a:r>
          </a:p>
          <a:p>
            <a:r>
              <a:rPr lang="en-US" sz="2800" dirty="0" smtClean="0"/>
              <a:t>Firewall evasion in case of crafted headers.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Hop-by-Hop and Destination Options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048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Must be inspected by every node along the packet’s path.</a:t>
            </a:r>
          </a:p>
          <a:p>
            <a:r>
              <a:rPr lang="en-US" sz="2400" dirty="0" smtClean="0"/>
              <a:t>The Options has 1-byte Option Type field, the first two bits of which determine how the nodes will treat the packet.</a:t>
            </a:r>
          </a:p>
          <a:p>
            <a:pPr lvl="1"/>
            <a:r>
              <a:rPr lang="en-US" sz="2000" dirty="0" smtClean="0"/>
              <a:t>00 – skip option</a:t>
            </a:r>
          </a:p>
          <a:p>
            <a:pPr lvl="1"/>
            <a:r>
              <a:rPr lang="en-US" sz="2000" dirty="0" smtClean="0"/>
              <a:t>01 – discard packet</a:t>
            </a:r>
          </a:p>
          <a:p>
            <a:pPr lvl="1"/>
            <a:r>
              <a:rPr lang="en-US" sz="2000" dirty="0" smtClean="0"/>
              <a:t>10 – discard packet but send ICMPv6 parameter problem to source</a:t>
            </a:r>
          </a:p>
          <a:p>
            <a:pPr lvl="1"/>
            <a:r>
              <a:rPr lang="en-US" sz="2000" dirty="0" smtClean="0"/>
              <a:t>11 -  discard packet but send ICMPv6 parameter problem to source (only if destination is not multicast)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648200"/>
            <a:ext cx="7239000" cy="160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Hop-by-Hop and Destination Options Headers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third bit of the Option Type tells the node whether the option changes on each hop:</a:t>
            </a:r>
          </a:p>
          <a:p>
            <a:pPr lvl="1"/>
            <a:r>
              <a:rPr lang="en-US" sz="2000" dirty="0" smtClean="0"/>
              <a:t>1 : changes</a:t>
            </a:r>
          </a:p>
          <a:p>
            <a:pPr lvl="1"/>
            <a:r>
              <a:rPr lang="en-US" sz="2000" dirty="0" smtClean="0"/>
              <a:t>0: does not change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429000"/>
            <a:ext cx="514280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IPv6 was standardized at the end of 1998 in RFC 2460.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82F8-4C05-453A-94C4-C412595C8113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Hop-by-Hop and Destination Options Headers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PadN</a:t>
            </a:r>
            <a:r>
              <a:rPr lang="en-US" dirty="0" smtClean="0"/>
              <a:t> options are required to have a 0-byte payload; so any information in these fields is either malicious or in error.</a:t>
            </a:r>
          </a:p>
          <a:p>
            <a:r>
              <a:rPr lang="en-US" dirty="0" smtClean="0"/>
              <a:t>Firewalls should be designed to check that no data is carried in </a:t>
            </a:r>
            <a:r>
              <a:rPr lang="en-US" dirty="0" err="1" smtClean="0"/>
              <a:t>PadN</a:t>
            </a:r>
            <a:r>
              <a:rPr lang="en-US" dirty="0" smtClean="0"/>
              <a:t> options headers, and that data within the padding is not part of some type of attack.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Hop-by-Hop and Destination Options Headers Vulnerabilities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Router alert option within the Hop-by-Hop Options header is also a threat if used with malicious intent.</a:t>
            </a:r>
          </a:p>
          <a:p>
            <a:r>
              <a:rPr lang="en-US" dirty="0" smtClean="0"/>
              <a:t>Presence of this option requires a router to inspect contents of the packet heard, thus draining the router of resources if large number of packets are sent with this option.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IANA Allocation of Router Alert Options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18" y="1905000"/>
            <a:ext cx="8386681" cy="39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5715000"/>
            <a:ext cx="41208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hlinkClick r:id="rId3"/>
              </a:rPr>
              <a:t>IPv6 Router </a:t>
            </a:r>
            <a:r>
              <a:rPr lang="fr-FR" sz="2400" dirty="0" err="1" smtClean="0">
                <a:hlinkClick r:id="rId3"/>
              </a:rPr>
              <a:t>Alert</a:t>
            </a:r>
            <a:r>
              <a:rPr lang="fr-FR" sz="2400" dirty="0" smtClean="0">
                <a:hlinkClick r:id="rId3"/>
              </a:rPr>
              <a:t> Option Values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RFC 2460 states that all hosts must be able to handle routing headers.</a:t>
            </a:r>
          </a:p>
          <a:p>
            <a:r>
              <a:rPr lang="en-US" dirty="0" smtClean="0"/>
              <a:t>Currently two types defined: Type 0 (RH0),and Type 2 (RH2).</a:t>
            </a:r>
          </a:p>
          <a:p>
            <a:r>
              <a:rPr lang="en-US" dirty="0" smtClean="0"/>
              <a:t>RH0 is similar to source routing in IPv4.</a:t>
            </a:r>
          </a:p>
          <a:p>
            <a:r>
              <a:rPr lang="en-US" dirty="0" smtClean="0"/>
              <a:t>RH2 is used with mobile IP.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Header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Routing headers can be used to reflect traffic off intermediate nodes before reaching the destination.</a:t>
            </a:r>
          </a:p>
          <a:p>
            <a:r>
              <a:rPr lang="en-US" dirty="0" smtClean="0"/>
              <a:t>Can be used to launch man-in-the-middle attack.</a:t>
            </a:r>
          </a:p>
          <a:p>
            <a:r>
              <a:rPr lang="en-US" dirty="0" smtClean="0"/>
              <a:t>Can be used to evade firewalls as they cannot check for policy/rules based on address filtering.</a:t>
            </a:r>
          </a:p>
          <a:p>
            <a:r>
              <a:rPr lang="en-US" dirty="0" smtClean="0"/>
              <a:t>IETF decided to deprecate use of RH0 (RFC 5095).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RH0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routing options can be disabled in IPv4 routers using the following command:</a:t>
            </a: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		no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source-route</a:t>
            </a:r>
          </a:p>
          <a:p>
            <a:r>
              <a:rPr lang="en-US" dirty="0" smtClean="0"/>
              <a:t>Following command blocks all Type 0 and Type 2 routing headers in IPv6 routers:</a:t>
            </a:r>
          </a:p>
          <a:p>
            <a:pPr lvl="1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			no ipv6 source-route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Upper layer information might not be contained within the first fragment.</a:t>
            </a:r>
          </a:p>
          <a:p>
            <a:r>
              <a:rPr lang="en-US" dirty="0" smtClean="0"/>
              <a:t>Firewalls must be designed to look at multiple fragments to match a policy/rule.</a:t>
            </a:r>
          </a:p>
          <a:p>
            <a:r>
              <a:rPr lang="en-US" dirty="0" smtClean="0"/>
              <a:t>Tiny fragment attack.</a:t>
            </a:r>
          </a:p>
          <a:p>
            <a:r>
              <a:rPr lang="en-US" dirty="0" smtClean="0"/>
              <a:t>Reassembly policy for overlapping and duplicate fragments.</a:t>
            </a:r>
          </a:p>
          <a:p>
            <a:r>
              <a:rPr lang="en-US" dirty="0" smtClean="0"/>
              <a:t>In IPv6, fragmentation is never performed by intermediate nodes.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Fragment Reassembly (VFR) in Cisco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a router sees packets with type 44 Fragment Header, it switches to fragmentation inspection mode.</a:t>
            </a:r>
          </a:p>
          <a:p>
            <a:r>
              <a:rPr lang="en-US" dirty="0" smtClean="0"/>
              <a:t>It allows routers to reassemble fragments, examine out-of-order fragments, and puts them back into proper sequence.</a:t>
            </a:r>
          </a:p>
          <a:p>
            <a:r>
              <a:rPr lang="en-US" dirty="0" smtClean="0"/>
              <a:t>It then examines fragments from a single source, and passes the final reassembled fragment to the stack.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DC9A-2359-4058-BAA2-0C8670F5C66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IPv6 Header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238" y="1292225"/>
            <a:ext cx="6837362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954B-8B1A-41C5-8410-F39C0A5BD7C9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Header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Priority – signifies the priority of Internet traffic</a:t>
            </a:r>
          </a:p>
          <a:p>
            <a:r>
              <a:rPr lang="en-US" sz="3000" dirty="0" smtClean="0"/>
              <a:t>Payload length – number of octets in the datagram excluding the header</a:t>
            </a:r>
          </a:p>
          <a:p>
            <a:r>
              <a:rPr lang="en-US" sz="3000" dirty="0" smtClean="0"/>
              <a:t> Flow label – signifies a specific type of flow (ex. Delay and bandwidth specification for video traffic)</a:t>
            </a:r>
          </a:p>
          <a:p>
            <a:r>
              <a:rPr lang="en-US" sz="3000" dirty="0" smtClean="0"/>
              <a:t>Next header – points to the extension header (if any). Extension headers are used only when the particular service is used (ex. Fragmentation header)</a:t>
            </a:r>
          </a:p>
          <a:p>
            <a:r>
              <a:rPr lang="en-US" sz="3000" dirty="0" smtClean="0"/>
              <a:t>Hop Limit – same as TTL in IPv4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C1E-3CA3-4872-B58D-F9E3A2BA2E9A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Next Header Codes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59324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5824-6992-4467-8DB4-5CCCC6E57402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Priorities for congestion-controlled traffic</a:t>
            </a:r>
            <a:r>
              <a:rPr lang="en-US" i="1" dirty="0" smtClean="0">
                <a:latin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275512" cy="475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5D98-07FF-4ECE-A0D4-E835D5B22469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Priorities for </a:t>
            </a:r>
            <a:r>
              <a:rPr lang="en-US" dirty="0" err="1" smtClean="0"/>
              <a:t>noncongestion</a:t>
            </a:r>
            <a:r>
              <a:rPr lang="en-US" dirty="0" smtClean="0"/>
              <a:t>-controlled traffic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862965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3A16-6352-45BB-A1D9-73805B326A38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ICMPv6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7200" y="3087688"/>
            <a:ext cx="8229600" cy="1550987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004F-7CE4-461D-AD83-05DA1DC39341}" type="datetime1">
              <a:rPr lang="en-US" smtClean="0"/>
              <a:pPr/>
              <a:t>8/2/2011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940C1C6-76D1-47BA-86A7-F3290D16C3A9}" type="datetime1">
              <a:rPr lang="en-US" smtClean="0"/>
              <a:pPr/>
              <a:t>8/2/2011</a:t>
            </a:fld>
            <a:endParaRPr lang="en-US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Tirthankar Ghosh    CNA                               St. Cloud State University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EE82A4-AD74-431C-8694-39714D009C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Comparison of error-reporting messages in ICMPv4 and ICMPv6</a:t>
            </a:r>
          </a:p>
        </p:txBody>
      </p:sp>
      <p:pic>
        <p:nvPicPr>
          <p:cNvPr id="3891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2339975"/>
            <a:ext cx="8229600" cy="304482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1103</Words>
  <Application>Microsoft Office PowerPoint</Application>
  <PresentationFormat>On-screen Show (4:3)</PresentationFormat>
  <Paragraphs>179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IPv6 Security</vt:lpstr>
      <vt:lpstr>History</vt:lpstr>
      <vt:lpstr>IPv6 Header</vt:lpstr>
      <vt:lpstr>Header (cont’d)</vt:lpstr>
      <vt:lpstr>Next Header Codes</vt:lpstr>
      <vt:lpstr> Priorities for congestion-controlled traffic </vt:lpstr>
      <vt:lpstr> Priorities for noncongestion-controlled traffic</vt:lpstr>
      <vt:lpstr>ICMPv6</vt:lpstr>
      <vt:lpstr>Comparison of error-reporting messages in ICMPv4 and ICMPv6</vt:lpstr>
      <vt:lpstr>Comparison of query messages in ICMPv4 and ICMPv6</vt:lpstr>
      <vt:lpstr>ICMPv6 Attacks</vt:lpstr>
      <vt:lpstr>Countermeasures</vt:lpstr>
      <vt:lpstr>Countermeasures (cont’d)</vt:lpstr>
      <vt:lpstr>Specific Packets to Block </vt:lpstr>
      <vt:lpstr>Limiting DoS</vt:lpstr>
      <vt:lpstr>IPv6 Extension Header</vt:lpstr>
      <vt:lpstr>Extension Header Vulnerabilities</vt:lpstr>
      <vt:lpstr>Hop-by-Hop and Destination Options Headers</vt:lpstr>
      <vt:lpstr>Hop-by-Hop and Destination Options Headers (cont’d)</vt:lpstr>
      <vt:lpstr>Hop-by-Hop and Destination Options Headers Vulnerabilities</vt:lpstr>
      <vt:lpstr>Hop-by-Hop and Destination Options Headers Vulnerabilities (cont’d)</vt:lpstr>
      <vt:lpstr>IANA Allocation of Router Alert Options Values</vt:lpstr>
      <vt:lpstr>Routing Headers</vt:lpstr>
      <vt:lpstr>Routing Header Vulnerabilities</vt:lpstr>
      <vt:lpstr>Preventing RH0 Attacks</vt:lpstr>
      <vt:lpstr>Fragmentation Headers</vt:lpstr>
      <vt:lpstr>Virtual Fragment Reassembly (VFR) in Cisco Routers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Security</dc:title>
  <dc:creator>ghosh</dc:creator>
  <cp:lastModifiedBy>ghosh</cp:lastModifiedBy>
  <cp:revision>20</cp:revision>
  <dcterms:created xsi:type="dcterms:W3CDTF">2011-07-28T15:27:16Z</dcterms:created>
  <dcterms:modified xsi:type="dcterms:W3CDTF">2011-08-03T01:02:37Z</dcterms:modified>
</cp:coreProperties>
</file>