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59" r:id="rId12"/>
    <p:sldId id="260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FE2EA4-13F6-4A51-A49D-3993E50E5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5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904F0-5BA5-4BB2-8320-55DABC1FD93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415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ACB51-343C-41E9-84ED-260B1AA0851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822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B62B4-8B58-4A31-BD5B-319EDF48BE1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156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24C73-8333-44B5-A985-B34034FD9F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199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3D183-D253-4C10-BA45-C848945A4849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7EB56-72DF-4252-B544-8CA5C008E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09CCF-BC95-489E-BCDA-175C153E6609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CEA6A-74F1-43A5-B7C2-6BDE58DC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0BD8-CC88-406E-A356-4A21B6FACE8D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5A96D-769D-4583-B1A6-714EEE024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4C2C-8D5E-43DA-B98E-86866D022C13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DFE6-3A2F-4822-B24D-CC275E54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171DF-697A-406E-A2E8-46C3A6FDFA34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F4B93-4014-4E06-A16B-441B58343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6700-E3F7-4190-9572-D87C69659D31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3C7E7-9044-4718-A207-6C30F7FBB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2D82-E515-425B-8EF3-BD91EF0C8D7F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99161-FD88-443F-B604-99A92CE36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472B2-141A-40A8-9C83-D430A867AA36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400D4-ED6B-442B-9B27-F261B3EAD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45AEF-A066-4C93-B7EE-38708DD4E8E4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1CB20-D8BA-4D40-813C-CDF15265F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06EEF-E8F7-46B0-837C-A5ABE92F5BCF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A3EA-9708-42AD-9D14-A043C9C96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DE63F-A92B-4483-81ED-11869A95710E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F80D6-091F-458C-A13E-8C6D9511C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0AB8998-750C-429A-8734-B69B88BFF202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F02E7DE-79A0-4E2B-8021-86AFC835C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3118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D22C7B-81D9-4132-AD2F-40D5EA876D03}" type="datetime1">
              <a:rPr lang="en-US" smtClean="0"/>
              <a:pPr/>
              <a:t>9/8/2014</a:t>
            </a:fld>
            <a:endParaRPr lang="en-US" smtClean="0"/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                      St. Cloud State University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22562-C3C4-42A1-96BE-55FBA5D519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Layer 2 Vulnerabilities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CNA 432/532</a:t>
            </a:r>
          </a:p>
          <a:p>
            <a:pPr eaLnBrk="1" hangingPunct="1"/>
            <a:r>
              <a:rPr lang="en-US" dirty="0" smtClean="0"/>
              <a:t>OSI Layer Security</a:t>
            </a:r>
          </a:p>
          <a:p>
            <a:pPr eaLnBrk="1" hangingPunct="1"/>
            <a:r>
              <a:rPr lang="en-US" dirty="0" smtClean="0"/>
              <a:t>Dr. Tirthankar Ghosh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Courtesy: Cisco Systems,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STP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root guard and BPDU guard enhancements.</a:t>
            </a:r>
          </a:p>
          <a:p>
            <a:r>
              <a:rPr lang="en-US" sz="2400" dirty="0" smtClean="0"/>
              <a:t>Root guard feature is used to enforce a root bridge placement in the network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Limits switch ports through which STP control messages are negotiated.</a:t>
            </a:r>
          </a:p>
          <a:p>
            <a:pPr lvl="1"/>
            <a:r>
              <a:rPr lang="en-US" sz="2000" dirty="0"/>
              <a:t>If a root-guard-enabled port receives </a:t>
            </a:r>
            <a:r>
              <a:rPr lang="en-US" sz="2000" dirty="0" smtClean="0"/>
              <a:t>messages with higher priority, </a:t>
            </a:r>
            <a:r>
              <a:rPr lang="en-US" sz="2000" dirty="0"/>
              <a:t>then that port is moved to a root-inconsistent state, </a:t>
            </a:r>
            <a:r>
              <a:rPr lang="en-US" sz="2000" dirty="0" smtClean="0"/>
              <a:t>and </a:t>
            </a:r>
            <a:r>
              <a:rPr lang="en-US" sz="2000" dirty="0"/>
              <a:t>no data traffic is forwarded across that port.</a:t>
            </a:r>
            <a:endParaRPr lang="en-US" sz="2000" dirty="0" smtClean="0"/>
          </a:p>
          <a:p>
            <a:r>
              <a:rPr lang="en-US" sz="2400" dirty="0" smtClean="0"/>
              <a:t>STP Bridge Protocol Data Unit (BPDU</a:t>
            </a:r>
            <a:r>
              <a:rPr lang="en-US" sz="2400" dirty="0" smtClean="0"/>
              <a:t>) Guard </a:t>
            </a:r>
            <a:r>
              <a:rPr lang="en-US" sz="2400" dirty="0" smtClean="0"/>
              <a:t>is designed to have a predictable active network topology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BPDU Guard-enabled port will become disabled on receiving a BPDU.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041E49-72E1-4278-9F3F-31116A373312}" type="datetime1">
              <a:rPr lang="en-US" smtClean="0"/>
              <a:pPr/>
              <a:t>9/8/2014</a:t>
            </a:fld>
            <a:endParaRPr lang="en-US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                      St. Cloud State University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95EC18-85A6-4F46-85C8-B6E51F31CCB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ARP Flooding and ARP Cache Poisoning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2743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attacker can create a flood of spoofed ARP reply packets overflowing a switch’s ARP cache, and forcing it to the hub mode.</a:t>
            </a:r>
          </a:p>
          <a:p>
            <a:pPr eaLnBrk="1" hangingPunct="1"/>
            <a:r>
              <a:rPr lang="en-US" sz="2400" dirty="0" smtClean="0"/>
              <a:t>The attacker can poison ARP cache in a switch or other hosts by sending spoofed ARP replies.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30AEFE-0DC0-44E7-9743-4A2CBD0B8BC7}" type="datetime1">
              <a:rPr lang="en-US" smtClean="0"/>
              <a:pPr/>
              <a:t>9/8/2014</a:t>
            </a:fld>
            <a:endParaRPr lang="en-US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                      St. Cloud State University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D7139-4DD2-4C38-9FB5-22A70E8C5E1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 Spoofing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1"/>
            <a:ext cx="8229600" cy="3048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Practically every Ethernet adapter can be reprogrammed to have any desired hardware address.</a:t>
            </a:r>
          </a:p>
          <a:p>
            <a:pPr eaLnBrk="1" hangingPunct="1"/>
            <a:r>
              <a:rPr lang="en-US" sz="2400" dirty="0" smtClean="0"/>
              <a:t>Attackers can reprogram the Ethernet adapter on a system to spoof that of another system on the network.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MAC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Enable switch port security</a:t>
            </a:r>
          </a:p>
          <a:p>
            <a:pPr lvl="1"/>
            <a:r>
              <a:rPr lang="en-US" sz="2000" dirty="0" smtClean="0"/>
              <a:t>Specify MAC addresses on a switch port.</a:t>
            </a:r>
          </a:p>
          <a:p>
            <a:endParaRPr lang="en-US" sz="2400" dirty="0" smtClean="0"/>
          </a:p>
          <a:p>
            <a:r>
              <a:rPr lang="en-US" sz="2400" dirty="0" smtClean="0"/>
              <a:t>Use DHCP snooping along with Dynamic ARP Inspection (DAI)</a:t>
            </a:r>
          </a:p>
          <a:p>
            <a:pPr lvl="1"/>
            <a:r>
              <a:rPr lang="en-US" sz="2000" dirty="0" smtClean="0"/>
              <a:t>When a spoofed ARP reply is sent, the MAC address-IP address mapping is changed in the DHCP database.</a:t>
            </a:r>
          </a:p>
          <a:p>
            <a:pPr lvl="1"/>
            <a:r>
              <a:rPr lang="en-US" sz="2000" dirty="0" smtClean="0"/>
              <a:t>A host that is connected to a switch port not a DHCP server port, is not trusted to send ARP replies that change the mapping.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VLAN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Private VLANs are used to restrict communication from some ports to other ports in the same VLAN.</a:t>
            </a:r>
          </a:p>
          <a:p>
            <a:r>
              <a:rPr lang="en-US" sz="2400" dirty="0" smtClean="0"/>
              <a:t>Isolated ports within the VLAN can communicate only with promiscuous ports.</a:t>
            </a:r>
          </a:p>
          <a:p>
            <a:r>
              <a:rPr lang="en-US" sz="2400" dirty="0" smtClean="0"/>
              <a:t>Promiscuous ports can communicate with any port.</a:t>
            </a:r>
          </a:p>
          <a:p>
            <a:r>
              <a:rPr lang="en-US" sz="2400" dirty="0" smtClean="0"/>
              <a:t>Attackers can bypass these restrictions by using proxy.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VLAN Attacks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Attacker sends a frame to a router using the router’s MAC address as the destination MAC and the target’s IP address as the destination IP.</a:t>
            </a:r>
          </a:p>
          <a:p>
            <a:r>
              <a:rPr lang="en-US" sz="2400" dirty="0" smtClean="0"/>
              <a:t>The router sends the packet back to the target host.</a:t>
            </a:r>
          </a:p>
          <a:p>
            <a:r>
              <a:rPr lang="en-US" sz="2400" dirty="0" smtClean="0"/>
              <a:t>This attack is only unidirectional from the attacker to the target.</a:t>
            </a:r>
          </a:p>
          <a:p>
            <a:r>
              <a:rPr lang="en-US" sz="2400" dirty="0" smtClean="0"/>
              <a:t>Prevention:</a:t>
            </a:r>
          </a:p>
          <a:p>
            <a:pPr lvl="1"/>
            <a:r>
              <a:rPr lang="en-US" sz="2000" dirty="0" smtClean="0"/>
              <a:t>Configure ACL in inside interface of the router to block packets with destination IP address as that of the inside host’s.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Sending fake DHCP requests with spoofed MAC addresses.</a:t>
            </a:r>
          </a:p>
          <a:p>
            <a:r>
              <a:rPr lang="en-US" sz="2400" dirty="0" smtClean="0"/>
              <a:t>Setting up a rogue DHCP server to respond to new DHCP requests.</a:t>
            </a:r>
          </a:p>
          <a:p>
            <a:r>
              <a:rPr lang="en-US" sz="2400" dirty="0" smtClean="0"/>
              <a:t>Prevention:</a:t>
            </a:r>
          </a:p>
          <a:p>
            <a:pPr lvl="1"/>
            <a:r>
              <a:rPr lang="en-US" sz="2000" dirty="0" smtClean="0"/>
              <a:t>Limit number of MAC addresses on switch ports.</a:t>
            </a:r>
          </a:p>
          <a:p>
            <a:pPr lvl="1"/>
            <a:r>
              <a:rPr lang="en-US" sz="2000" dirty="0" smtClean="0"/>
              <a:t>DHCP authentication (</a:t>
            </a:r>
            <a:r>
              <a:rPr lang="en-US" sz="2000" dirty="0" smtClean="0">
                <a:hlinkClick r:id="rId2"/>
              </a:rPr>
              <a:t>RFC 3118</a:t>
            </a:r>
            <a:r>
              <a:rPr lang="en-US" sz="2000" dirty="0" smtClean="0"/>
              <a:t>).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Standard for using the Extensible Authentication Protocol (EAP) over wired and wireless networks.</a:t>
            </a:r>
          </a:p>
          <a:p>
            <a:r>
              <a:rPr lang="en-US" sz="2400" dirty="0" smtClean="0"/>
              <a:t>Has three components:</a:t>
            </a:r>
          </a:p>
          <a:p>
            <a:pPr lvl="1"/>
            <a:r>
              <a:rPr lang="en-US" sz="2000" dirty="0" smtClean="0"/>
              <a:t>Supplicant: the client who needs to be authenticated</a:t>
            </a:r>
          </a:p>
          <a:p>
            <a:pPr lvl="1"/>
            <a:r>
              <a:rPr lang="en-US" sz="2000" dirty="0" smtClean="0"/>
              <a:t>Authenticator: to whom the client authenticates</a:t>
            </a:r>
          </a:p>
          <a:p>
            <a:pPr lvl="1"/>
            <a:r>
              <a:rPr lang="en-US" sz="2000" dirty="0" smtClean="0"/>
              <a:t>Authentication server (RADIUS, TACACS)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with 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Man-in-the-middle attack on a wireless network</a:t>
            </a:r>
          </a:p>
          <a:p>
            <a:pPr lvl="1"/>
            <a:r>
              <a:rPr lang="en-US" sz="2000" dirty="0" smtClean="0"/>
              <a:t>The attacker sends an EAP success message to the supplicant that is forged so as to come from the authenticator.</a:t>
            </a:r>
          </a:p>
          <a:p>
            <a:pPr lvl="1"/>
            <a:r>
              <a:rPr lang="en-US" sz="2000" dirty="0" smtClean="0"/>
              <a:t>The state machines in both the authenticator and the supplicant change to </a:t>
            </a:r>
            <a:r>
              <a:rPr lang="en-US" sz="2000" i="1" dirty="0" smtClean="0"/>
              <a:t>authenticated</a:t>
            </a:r>
            <a:r>
              <a:rPr lang="en-US" sz="2000" dirty="0" smtClean="0"/>
              <a:t> state.</a:t>
            </a:r>
          </a:p>
          <a:p>
            <a:r>
              <a:rPr lang="en-US" sz="2400" dirty="0" smtClean="0"/>
              <a:t>Session hijacking</a:t>
            </a:r>
          </a:p>
          <a:p>
            <a:pPr lvl="1"/>
            <a:r>
              <a:rPr lang="en-US" sz="2000" dirty="0" smtClean="0"/>
              <a:t>Attacker sends MAC-spoofed disassociate message to the supplicant as if it’s coming from the authenticator.</a:t>
            </a:r>
          </a:p>
          <a:p>
            <a:pPr lvl="1"/>
            <a:r>
              <a:rPr lang="en-US" sz="2000" dirty="0" smtClean="0"/>
              <a:t>The supplicant gets disassociated, but the authenticator is still in the </a:t>
            </a:r>
            <a:r>
              <a:rPr lang="en-US" sz="2000" i="1" dirty="0" smtClean="0"/>
              <a:t>authenticated</a:t>
            </a:r>
            <a:r>
              <a:rPr lang="en-US" sz="2000" dirty="0" smtClean="0"/>
              <a:t> state.</a:t>
            </a:r>
          </a:p>
          <a:p>
            <a:pPr lvl="1"/>
            <a:r>
              <a:rPr lang="en-US" sz="2000" dirty="0" smtClean="0"/>
              <a:t>The attacker now gains access to the network by forging the disassociated supplicant’s MAC address.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EAP (PEAP)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Establishes TLS session between supplicant and authentication server.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D60B80-7142-4AD4-B6E3-8361453CEF1E}" type="datetime1">
              <a:rPr lang="en-US" smtClean="0"/>
              <a:pPr/>
              <a:t>9/8/2014</a:t>
            </a:fld>
            <a:endParaRPr lang="en-US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                      St. Cloud State University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62A11-ADB4-49F5-940A-A9CFBBAED40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Attacks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CAM table overflow</a:t>
            </a:r>
          </a:p>
          <a:p>
            <a:pPr eaLnBrk="1" hangingPunct="1"/>
            <a:r>
              <a:rPr lang="en-US" sz="2400" dirty="0" smtClean="0"/>
              <a:t>VLAN hopping</a:t>
            </a:r>
          </a:p>
          <a:p>
            <a:pPr eaLnBrk="1" hangingPunct="1"/>
            <a:r>
              <a:rPr lang="en-US" sz="2400" dirty="0" smtClean="0"/>
              <a:t>Spanning Tree Protocol (STP) manipulation</a:t>
            </a:r>
          </a:p>
          <a:p>
            <a:pPr eaLnBrk="1" hangingPunct="1"/>
            <a:r>
              <a:rPr lang="en-US" sz="2400" dirty="0" smtClean="0"/>
              <a:t>MAC address spoofing</a:t>
            </a:r>
          </a:p>
          <a:p>
            <a:pPr eaLnBrk="1" hangingPunct="1"/>
            <a:r>
              <a:rPr lang="en-US" sz="2400" dirty="0" smtClean="0"/>
              <a:t>ARP cache poisoning</a:t>
            </a:r>
          </a:p>
          <a:p>
            <a:pPr eaLnBrk="1" hangingPunct="1"/>
            <a:r>
              <a:rPr lang="en-US" sz="2400" dirty="0" smtClean="0"/>
              <a:t>Private VLAN </a:t>
            </a:r>
          </a:p>
          <a:p>
            <a:pPr eaLnBrk="1" hangingPunct="1"/>
            <a:r>
              <a:rPr lang="en-US" sz="2400" dirty="0" smtClean="0"/>
              <a:t>DHCP starvation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Content Address Memory (CAM) table maintains list of MAC addresses mapped to switch ports.</a:t>
            </a:r>
          </a:p>
          <a:p>
            <a:r>
              <a:rPr lang="en-US" sz="2400" dirty="0" smtClean="0"/>
              <a:t>Switch refers to its CAM table when forwarding packets.</a:t>
            </a:r>
          </a:p>
          <a:p>
            <a:r>
              <a:rPr lang="en-US" sz="2400" dirty="0" smtClean="0"/>
              <a:t>If an entry is not present in its CAM table, the switch broadcasts the packet through all its ports.</a:t>
            </a:r>
          </a:p>
          <a:p>
            <a:r>
              <a:rPr lang="en-US" sz="2400" dirty="0" smtClean="0"/>
              <a:t>When a response is seen, the switch updates its CAM table.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Table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CAM tables are limited in size in memory.</a:t>
            </a:r>
          </a:p>
          <a:p>
            <a:r>
              <a:rPr lang="en-US" sz="2400" dirty="0" smtClean="0"/>
              <a:t>An attacker floods the switch with fake MAC addresses to fill up the CAM table.</a:t>
            </a:r>
          </a:p>
          <a:p>
            <a:r>
              <a:rPr lang="en-US" sz="2400" dirty="0" smtClean="0"/>
              <a:t>The switch then reverts to a hub mode.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CAM Table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r>
              <a:rPr lang="en-US" sz="2400" dirty="0" smtClean="0"/>
              <a:t>Configure port security in the switch</a:t>
            </a:r>
          </a:p>
          <a:p>
            <a:pPr lvl="1"/>
            <a:r>
              <a:rPr lang="en-US" sz="2000" dirty="0" smtClean="0"/>
              <a:t>Specify number of MAC addresses in a port.</a:t>
            </a:r>
          </a:p>
          <a:p>
            <a:endParaRPr lang="en-US" sz="2400" dirty="0" smtClean="0"/>
          </a:p>
          <a:p>
            <a:r>
              <a:rPr lang="en-US" sz="2400" dirty="0" smtClean="0"/>
              <a:t>Configure dynamic port security in a switch</a:t>
            </a:r>
          </a:p>
          <a:p>
            <a:pPr lvl="1"/>
            <a:r>
              <a:rPr lang="en-US" sz="2000" dirty="0" smtClean="0"/>
              <a:t>Specify the maximum number of MAC addresses that can be learned in a port.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Hopping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Network attack where an attacker connected to a VLAN sends unauthorized traffic to another VLAN.</a:t>
            </a:r>
          </a:p>
          <a:p>
            <a:r>
              <a:rPr lang="en-US" sz="2400" dirty="0" smtClean="0"/>
              <a:t>The traffic is tagged with a different VLAN id to which the end system belongs to.</a:t>
            </a:r>
          </a:p>
          <a:p>
            <a:r>
              <a:rPr lang="en-US" sz="2400" dirty="0" smtClean="0"/>
              <a:t>The attacker can also behave like a switch and negotiate trunking.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Hopping Attack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attacker behaves like a switch by emulating the 802.1q signaling and the Dynamic Trunking Protocol (DTP) signaling.</a:t>
            </a:r>
          </a:p>
          <a:p>
            <a:r>
              <a:rPr lang="en-US" sz="2400" dirty="0" smtClean="0"/>
              <a:t>The attacker can then become member of all VLANs.</a:t>
            </a:r>
          </a:p>
          <a:p>
            <a:r>
              <a:rPr lang="en-US" sz="2400" dirty="0" smtClean="0"/>
              <a:t>Double tagging:</a:t>
            </a:r>
          </a:p>
          <a:p>
            <a:pPr lvl="1"/>
            <a:r>
              <a:rPr lang="en-US" sz="2000" dirty="0" smtClean="0"/>
              <a:t>Attacker tags the packet with two 802.1q headers.</a:t>
            </a:r>
          </a:p>
          <a:p>
            <a:pPr lvl="1"/>
            <a:r>
              <a:rPr lang="en-US" sz="2000" dirty="0" smtClean="0"/>
              <a:t>The first switch strips off the outer header, forwards the packet to all switch ports, including the trunk port.</a:t>
            </a:r>
          </a:p>
          <a:p>
            <a:pPr lvl="1"/>
            <a:r>
              <a:rPr lang="en-US" sz="2000" dirty="0" smtClean="0"/>
              <a:t>The second switch then forwards the packet to the final destination based on the VLAN id in the inner header.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VLAN Hopping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sz="2400" dirty="0" smtClean="0"/>
              <a:t>Use dedicated VLAN ids on the trunk port.</a:t>
            </a:r>
          </a:p>
          <a:p>
            <a:endParaRPr lang="en-US" sz="2400" dirty="0" smtClean="0"/>
          </a:p>
          <a:p>
            <a:r>
              <a:rPr lang="en-US" sz="2400" dirty="0" smtClean="0"/>
              <a:t>Disable all unused ports, place them on an unused VLAN.</a:t>
            </a:r>
          </a:p>
          <a:p>
            <a:endParaRPr lang="en-US" sz="2400" dirty="0" smtClean="0"/>
          </a:p>
          <a:p>
            <a:r>
              <a:rPr lang="en-US" sz="2400" dirty="0" smtClean="0"/>
              <a:t>Turn off Dynamic Trunking Protocol (DTP) on user ports.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 (STP)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STP is used in switched networks to create a loop-free topology.</a:t>
            </a:r>
          </a:p>
          <a:p>
            <a:r>
              <a:rPr lang="en-US" sz="2400" dirty="0" smtClean="0"/>
              <a:t>One switch is identified as the root bridge, and all redundant data paths are blocked.</a:t>
            </a:r>
          </a:p>
          <a:p>
            <a:r>
              <a:rPr lang="en-US" sz="2400" dirty="0" smtClean="0"/>
              <a:t>The attacker transmits spoofed STP packets, causing the switches to initiate STP recalculations, resulting in a forwarding path through the attacker. This becomes possible if the attacker spoofs a root bridge with high priority.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1168</Words>
  <Application>Microsoft Office PowerPoint</Application>
  <PresentationFormat>On-screen Show (4:3)</PresentationFormat>
  <Paragraphs>165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Default Design</vt:lpstr>
      <vt:lpstr>Layer 2 Vulnerabilities</vt:lpstr>
      <vt:lpstr>Attacks</vt:lpstr>
      <vt:lpstr>CAM Table</vt:lpstr>
      <vt:lpstr>CAM Table Overflow</vt:lpstr>
      <vt:lpstr>Preventing CAM Table Overflow Attack</vt:lpstr>
      <vt:lpstr>VLAN Hopping Attack</vt:lpstr>
      <vt:lpstr>VLAN Hopping Attack (cont’d)</vt:lpstr>
      <vt:lpstr>Preventing VLAN Hopping Attack</vt:lpstr>
      <vt:lpstr>Spanning Tree Protocol (STP) Manipulation</vt:lpstr>
      <vt:lpstr>Preventing STP Manipulation</vt:lpstr>
      <vt:lpstr>ARP Flooding and ARP Cache Poisoning</vt:lpstr>
      <vt:lpstr>MAC Spoofing</vt:lpstr>
      <vt:lpstr>Preventing MAC Spoofing</vt:lpstr>
      <vt:lpstr>Private VLAN Attacks</vt:lpstr>
      <vt:lpstr>Private VLAN Attacks (cont’d)</vt:lpstr>
      <vt:lpstr>DHCP Starvation</vt:lpstr>
      <vt:lpstr>IEEE 802.1x</vt:lpstr>
      <vt:lpstr>Vulnerabilities with EAP</vt:lpstr>
      <vt:lpstr>Protected EAP (PEAP)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Routing</dc:title>
  <dc:creator>tg</dc:creator>
  <cp:lastModifiedBy>Ghosh, Tirthankar</cp:lastModifiedBy>
  <cp:revision>204</cp:revision>
  <dcterms:created xsi:type="dcterms:W3CDTF">2005-08-31T02:34:09Z</dcterms:created>
  <dcterms:modified xsi:type="dcterms:W3CDTF">2014-09-08T17:07:44Z</dcterms:modified>
</cp:coreProperties>
</file>