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09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DE386A-A69B-48AC-976A-F3C95B034487}" type="datetimeFigureOut">
              <a:rPr lang="en-US" smtClean="0"/>
              <a:pPr/>
              <a:t>11/17/2014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11322F-6C57-494C-8258-F79260F26F60}" type="slidenum">
              <a:rPr lang="en-US" smtClean="0"/>
              <a:pPr/>
              <a:t>‹#›</a:t>
            </a:fld>
            <a:endParaRPr lang="en-US"/>
          </a:p>
        </p:txBody>
      </p:sp>
    </p:spTree>
    <p:extLst>
      <p:ext uri="{BB962C8B-B14F-4D97-AF65-F5344CB8AC3E}">
        <p14:creationId xmlns:p14="http://schemas.microsoft.com/office/powerpoint/2010/main" val="238820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BC47DB-FF70-4D64-AD6A-55DA29E97B5B}"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BFD94-A454-406B-A998-57729A3E6ACF}"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04173-CD55-4A8B-9D5B-82F4F1DAB46A}"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15E051-82CA-4E01-BE68-8C435297AF3D}"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16B56A-2588-44F5-ACE4-35181A9C6DD7}" type="datetime1">
              <a:rPr lang="en-US" smtClean="0"/>
              <a:pPr/>
              <a:t>11/17/2014</a:t>
            </a:fld>
            <a:endParaRPr lang="en-US"/>
          </a:p>
        </p:txBody>
      </p:sp>
      <p:sp>
        <p:nvSpPr>
          <p:cNvPr id="6" name="Footer Placeholder 5"/>
          <p:cNvSpPr>
            <a:spLocks noGrp="1"/>
          </p:cNvSpPr>
          <p:nvPr>
            <p:ph type="ftr" sz="quarter" idx="11"/>
          </p:nvPr>
        </p:nvSpPr>
        <p:spPr/>
        <p:txBody>
          <a:bodyPr/>
          <a:lstStyle/>
          <a:p>
            <a:r>
              <a:rPr lang="en-US" smtClean="0"/>
              <a:t>Tirthankar Ghosh   CNA                             SCSU</a:t>
            </a:r>
            <a:endParaRPr lang="en-US"/>
          </a:p>
        </p:txBody>
      </p:sp>
      <p:sp>
        <p:nvSpPr>
          <p:cNvPr id="7" name="Slide Number Placeholder 6"/>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EEA8D2-EA4C-4AEB-9371-C1AE92FF0FD0}" type="datetime1">
              <a:rPr lang="en-US" smtClean="0"/>
              <a:pPr/>
              <a:t>11/17/2014</a:t>
            </a:fld>
            <a:endParaRPr lang="en-US"/>
          </a:p>
        </p:txBody>
      </p:sp>
      <p:sp>
        <p:nvSpPr>
          <p:cNvPr id="8" name="Footer Placeholder 7"/>
          <p:cNvSpPr>
            <a:spLocks noGrp="1"/>
          </p:cNvSpPr>
          <p:nvPr>
            <p:ph type="ftr" sz="quarter" idx="11"/>
          </p:nvPr>
        </p:nvSpPr>
        <p:spPr/>
        <p:txBody>
          <a:bodyPr/>
          <a:lstStyle/>
          <a:p>
            <a:r>
              <a:rPr lang="en-US" smtClean="0"/>
              <a:t>Tirthankar Ghosh   CNA                             SCSU</a:t>
            </a:r>
            <a:endParaRPr lang="en-US"/>
          </a:p>
        </p:txBody>
      </p:sp>
      <p:sp>
        <p:nvSpPr>
          <p:cNvPr id="9" name="Slide Number Placeholder 8"/>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73F9D5-F409-4862-A93E-A8751E792951}" type="datetime1">
              <a:rPr lang="en-US" smtClean="0"/>
              <a:pPr/>
              <a:t>11/17/2014</a:t>
            </a:fld>
            <a:endParaRPr lang="en-US"/>
          </a:p>
        </p:txBody>
      </p:sp>
      <p:sp>
        <p:nvSpPr>
          <p:cNvPr id="4" name="Footer Placeholder 3"/>
          <p:cNvSpPr>
            <a:spLocks noGrp="1"/>
          </p:cNvSpPr>
          <p:nvPr>
            <p:ph type="ftr" sz="quarter" idx="11"/>
          </p:nvPr>
        </p:nvSpPr>
        <p:spPr/>
        <p:txBody>
          <a:bodyPr/>
          <a:lstStyle/>
          <a:p>
            <a:r>
              <a:rPr lang="en-US" smtClean="0"/>
              <a:t>Tirthankar Ghosh   CNA                             SCSU</a:t>
            </a:r>
            <a:endParaRPr lang="en-US"/>
          </a:p>
        </p:txBody>
      </p:sp>
      <p:sp>
        <p:nvSpPr>
          <p:cNvPr id="5" name="Slide Number Placeholder 4"/>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F350A-567C-4E01-B38D-E41ECF908104}" type="datetime1">
              <a:rPr lang="en-US" smtClean="0"/>
              <a:pPr/>
              <a:t>11/17/2014</a:t>
            </a:fld>
            <a:endParaRPr lang="en-US"/>
          </a:p>
        </p:txBody>
      </p:sp>
      <p:sp>
        <p:nvSpPr>
          <p:cNvPr id="3" name="Footer Placeholder 2"/>
          <p:cNvSpPr>
            <a:spLocks noGrp="1"/>
          </p:cNvSpPr>
          <p:nvPr>
            <p:ph type="ftr" sz="quarter" idx="11"/>
          </p:nvPr>
        </p:nvSpPr>
        <p:spPr/>
        <p:txBody>
          <a:bodyPr/>
          <a:lstStyle/>
          <a:p>
            <a:r>
              <a:rPr lang="en-US" smtClean="0"/>
              <a:t>Tirthankar Ghosh   CNA                             SCSU</a:t>
            </a:r>
            <a:endParaRPr lang="en-US"/>
          </a:p>
        </p:txBody>
      </p:sp>
      <p:sp>
        <p:nvSpPr>
          <p:cNvPr id="4" name="Slide Number Placeholder 3"/>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9DA971-CD09-4BE1-8D99-0C7B92A737F5}" type="datetime1">
              <a:rPr lang="en-US" smtClean="0"/>
              <a:pPr/>
              <a:t>11/17/2014</a:t>
            </a:fld>
            <a:endParaRPr lang="en-US"/>
          </a:p>
        </p:txBody>
      </p:sp>
      <p:sp>
        <p:nvSpPr>
          <p:cNvPr id="6" name="Footer Placeholder 5"/>
          <p:cNvSpPr>
            <a:spLocks noGrp="1"/>
          </p:cNvSpPr>
          <p:nvPr>
            <p:ph type="ftr" sz="quarter" idx="11"/>
          </p:nvPr>
        </p:nvSpPr>
        <p:spPr/>
        <p:txBody>
          <a:bodyPr/>
          <a:lstStyle/>
          <a:p>
            <a:r>
              <a:rPr lang="en-US" smtClean="0"/>
              <a:t>Tirthankar Ghosh   CNA                             SCSU</a:t>
            </a:r>
            <a:endParaRPr lang="en-US"/>
          </a:p>
        </p:txBody>
      </p:sp>
      <p:sp>
        <p:nvSpPr>
          <p:cNvPr id="7" name="Slide Number Placeholder 6"/>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774D1A-9C72-4B3C-9B5D-3B89D9F2855D}" type="datetime1">
              <a:rPr lang="en-US" smtClean="0"/>
              <a:pPr/>
              <a:t>11/17/2014</a:t>
            </a:fld>
            <a:endParaRPr lang="en-US"/>
          </a:p>
        </p:txBody>
      </p:sp>
      <p:sp>
        <p:nvSpPr>
          <p:cNvPr id="6" name="Footer Placeholder 5"/>
          <p:cNvSpPr>
            <a:spLocks noGrp="1"/>
          </p:cNvSpPr>
          <p:nvPr>
            <p:ph type="ftr" sz="quarter" idx="11"/>
          </p:nvPr>
        </p:nvSpPr>
        <p:spPr/>
        <p:txBody>
          <a:bodyPr/>
          <a:lstStyle/>
          <a:p>
            <a:r>
              <a:rPr lang="en-US" smtClean="0"/>
              <a:t>Tirthankar Ghosh   CNA                             SCSU</a:t>
            </a:r>
            <a:endParaRPr lang="en-US"/>
          </a:p>
        </p:txBody>
      </p:sp>
      <p:sp>
        <p:nvSpPr>
          <p:cNvPr id="7" name="Slide Number Placeholder 6"/>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BB120-24AF-42FF-94BD-CF178A7F23A4}" type="datetime1">
              <a:rPr lang="en-US" smtClean="0"/>
              <a:pPr/>
              <a:t>11/17/2014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Tirthankar Ghosh   CNA                             SCSU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C394C-7E51-41FA-8F39-E6D9E77FAD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Transport Layer Security (TLS)</a:t>
            </a:r>
            <a:endParaRPr lang="en-US" dirty="0"/>
          </a:p>
        </p:txBody>
      </p:sp>
      <p:sp>
        <p:nvSpPr>
          <p:cNvPr id="3" name="Subtitle 2"/>
          <p:cNvSpPr>
            <a:spLocks noGrp="1"/>
          </p:cNvSpPr>
          <p:nvPr>
            <p:ph type="subTitle" idx="1"/>
          </p:nvPr>
        </p:nvSpPr>
        <p:spPr/>
        <p:txBody>
          <a:bodyPr/>
          <a:lstStyle/>
          <a:p>
            <a:r>
              <a:rPr lang="en-US" dirty="0"/>
              <a:t>T</a:t>
            </a:r>
            <a:r>
              <a:rPr lang="en-US" dirty="0" smtClean="0"/>
              <a:t>irthankar Ghosh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Cipher Spec Protocol</a:t>
            </a:r>
            <a:endParaRPr lang="en-US" dirty="0"/>
          </a:p>
        </p:txBody>
      </p:sp>
      <p:sp>
        <p:nvSpPr>
          <p:cNvPr id="3" name="Content Placeholder 2"/>
          <p:cNvSpPr>
            <a:spLocks noGrp="1"/>
          </p:cNvSpPr>
          <p:nvPr>
            <p:ph idx="1"/>
          </p:nvPr>
        </p:nvSpPr>
        <p:spPr/>
        <p:txBody>
          <a:bodyPr/>
          <a:lstStyle/>
          <a:p>
            <a:r>
              <a:rPr lang="en-US" dirty="0" smtClean="0"/>
              <a:t>Used to signal transition in ciphering strategies.</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Protocol</a:t>
            </a:r>
            <a:endParaRPr lang="en-US" dirty="0"/>
          </a:p>
        </p:txBody>
      </p:sp>
      <p:sp>
        <p:nvSpPr>
          <p:cNvPr id="3" name="Content Placeholder 2"/>
          <p:cNvSpPr>
            <a:spLocks noGrp="1"/>
          </p:cNvSpPr>
          <p:nvPr>
            <p:ph idx="1"/>
          </p:nvPr>
        </p:nvSpPr>
        <p:spPr/>
        <p:txBody>
          <a:bodyPr/>
          <a:lstStyle/>
          <a:p>
            <a:r>
              <a:rPr lang="en-US" dirty="0" smtClean="0"/>
              <a:t>Conveys the type and description of the alert.</a:t>
            </a:r>
          </a:p>
          <a:p>
            <a:r>
              <a:rPr lang="en-US" dirty="0" smtClean="0"/>
              <a:t>Types:</a:t>
            </a:r>
          </a:p>
          <a:p>
            <a:pPr lvl="1"/>
            <a:r>
              <a:rPr lang="en-US" dirty="0" smtClean="0"/>
              <a:t>Closure alert: for ending connection</a:t>
            </a:r>
          </a:p>
          <a:p>
            <a:pPr lvl="1"/>
            <a:r>
              <a:rPr lang="en-US" dirty="0" smtClean="0"/>
              <a:t>Error alerts: (check the RFC for different types)</a:t>
            </a:r>
          </a:p>
          <a:p>
            <a:pPr lvl="1"/>
            <a:endParaRPr lang="en-US" dirty="0" smtClean="0"/>
          </a:p>
          <a:p>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Handshake Protocol Overview</a:t>
            </a:r>
            <a:endParaRPr lang="en-US" dirty="0"/>
          </a:p>
        </p:txBody>
      </p:sp>
      <p:sp>
        <p:nvSpPr>
          <p:cNvPr id="3" name="Content Placeholder 2"/>
          <p:cNvSpPr>
            <a:spLocks noGrp="1"/>
          </p:cNvSpPr>
          <p:nvPr>
            <p:ph idx="1"/>
          </p:nvPr>
        </p:nvSpPr>
        <p:spPr/>
        <p:txBody>
          <a:bodyPr/>
          <a:lstStyle/>
          <a:p>
            <a:r>
              <a:rPr lang="en-US" dirty="0" smtClean="0"/>
              <a:t>When a TLS client and server communicate, they:</a:t>
            </a:r>
          </a:p>
          <a:p>
            <a:pPr lvl="1"/>
            <a:r>
              <a:rPr lang="en-US" dirty="0" smtClean="0"/>
              <a:t>agree on a protocol version</a:t>
            </a:r>
          </a:p>
          <a:p>
            <a:pPr lvl="1"/>
            <a:r>
              <a:rPr lang="en-US" dirty="0" smtClean="0"/>
              <a:t>select cryptographic algorithms</a:t>
            </a:r>
          </a:p>
          <a:p>
            <a:pPr lvl="1"/>
            <a:r>
              <a:rPr lang="en-US" dirty="0" smtClean="0"/>
              <a:t>authenticate each other (optional)</a:t>
            </a:r>
          </a:p>
          <a:p>
            <a:pPr lvl="1"/>
            <a:r>
              <a:rPr lang="en-US" dirty="0" smtClean="0"/>
              <a:t>use public-key encryption to generate shared secrets</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TLS Handshake Protocol Overview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Involves the following steps:</a:t>
            </a:r>
          </a:p>
          <a:p>
            <a:pPr lvl="1"/>
            <a:r>
              <a:rPr lang="en-US" dirty="0" smtClean="0"/>
              <a:t>Exchange hello messages to agree on algorithms, exchange random values, and check for session resumption.</a:t>
            </a:r>
          </a:p>
          <a:p>
            <a:pPr lvl="1"/>
            <a:r>
              <a:rPr lang="en-US" dirty="0" smtClean="0"/>
              <a:t> Exchange necessary cryptographic parameters to allow the client and server to agree on a premaster secret.</a:t>
            </a:r>
          </a:p>
          <a:p>
            <a:pPr lvl="1"/>
            <a:r>
              <a:rPr lang="en-US" dirty="0" smtClean="0"/>
              <a:t> Exchange certificates and cryptographic information to allow the client and server to authenticate themselves. </a:t>
            </a:r>
          </a:p>
          <a:p>
            <a:pPr lvl="1"/>
            <a:r>
              <a:rPr lang="en-US" dirty="0" smtClean="0"/>
              <a:t> Generate a master secret.</a:t>
            </a:r>
          </a:p>
          <a:p>
            <a:pPr lvl="1"/>
            <a:r>
              <a:rPr lang="en-US" dirty="0" smtClean="0"/>
              <a:t> Provide security parameters to the record layer. </a:t>
            </a:r>
          </a:p>
          <a:p>
            <a:pPr lvl="1"/>
            <a:r>
              <a:rPr lang="en-US" dirty="0" smtClean="0"/>
              <a:t> Allow the client and server to verify that their peer has calculated the same security parameters and that the handshake occurred without tampering by an attacker.</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TLS Handshake Protocol Overview (cont’d)</a:t>
            </a:r>
            <a:endParaRPr lang="en-US" dirty="0"/>
          </a:p>
        </p:txBody>
      </p:sp>
      <p:sp>
        <p:nvSpPr>
          <p:cNvPr id="3" name="Content Placeholder 2"/>
          <p:cNvSpPr>
            <a:spLocks noGrp="1"/>
          </p:cNvSpPr>
          <p:nvPr>
            <p:ph idx="1"/>
          </p:nvPr>
        </p:nvSpPr>
        <p:spPr/>
        <p:txBody>
          <a:bodyPr/>
          <a:lstStyle/>
          <a:p>
            <a:r>
              <a:rPr lang="en-US" dirty="0" smtClean="0"/>
              <a:t>The Hello messages establish the following attributes: </a:t>
            </a:r>
          </a:p>
          <a:p>
            <a:pPr lvl="1"/>
            <a:r>
              <a:rPr lang="en-US" dirty="0" smtClean="0"/>
              <a:t>Protocol Version</a:t>
            </a:r>
          </a:p>
          <a:p>
            <a:pPr lvl="1"/>
            <a:r>
              <a:rPr lang="en-US" dirty="0" smtClean="0"/>
              <a:t>Session ID</a:t>
            </a:r>
          </a:p>
          <a:p>
            <a:pPr lvl="1"/>
            <a:r>
              <a:rPr lang="en-US" dirty="0" smtClean="0"/>
              <a:t>Cipher Suite</a:t>
            </a:r>
          </a:p>
          <a:p>
            <a:pPr lvl="1"/>
            <a:r>
              <a:rPr lang="en-US" dirty="0" smtClean="0"/>
              <a:t>Compression Method</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TLS Handshake Protocol Overview (cont’d)</a:t>
            </a:r>
            <a:endParaRPr lang="en-US" dirty="0"/>
          </a:p>
        </p:txBody>
      </p:sp>
      <p:sp>
        <p:nvSpPr>
          <p:cNvPr id="3" name="Content Placeholder 2"/>
          <p:cNvSpPr>
            <a:spLocks noGrp="1"/>
          </p:cNvSpPr>
          <p:nvPr>
            <p:ph idx="1"/>
          </p:nvPr>
        </p:nvSpPr>
        <p:spPr/>
        <p:txBody>
          <a:bodyPr/>
          <a:lstStyle/>
          <a:p>
            <a:r>
              <a:rPr lang="en-US" dirty="0" smtClean="0"/>
              <a:t>Key exchange uses up to four messages: </a:t>
            </a:r>
          </a:p>
          <a:p>
            <a:pPr lvl="1"/>
            <a:r>
              <a:rPr lang="en-US" dirty="0" smtClean="0"/>
              <a:t>the Server Certificate</a:t>
            </a:r>
          </a:p>
          <a:p>
            <a:pPr lvl="1"/>
            <a:r>
              <a:rPr lang="en-US" dirty="0" smtClean="0"/>
              <a:t>the Server Key Exchange </a:t>
            </a:r>
          </a:p>
          <a:p>
            <a:pPr lvl="1"/>
            <a:r>
              <a:rPr lang="en-US" dirty="0" smtClean="0"/>
              <a:t>the Client Certificate </a:t>
            </a:r>
          </a:p>
          <a:p>
            <a:pPr lvl="1"/>
            <a:r>
              <a:rPr lang="en-US" dirty="0" smtClean="0"/>
              <a:t>the Client Key Exchange</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Handshake protocol:</a:t>
            </a:r>
          </a:p>
          <a:p>
            <a:pPr lvl="1"/>
            <a:r>
              <a:rPr lang="en-US" dirty="0" smtClean="0"/>
              <a:t>responsible for selecting a cipher spec and generating a master secret, which together comprise the primary cryptographic parameters associated with a secure session</a:t>
            </a:r>
          </a:p>
          <a:p>
            <a:r>
              <a:rPr lang="en-US" dirty="0" smtClean="0"/>
              <a:t>Authentication and Key exchange: supports three authentication modes: </a:t>
            </a:r>
          </a:p>
          <a:p>
            <a:pPr lvl="1"/>
            <a:r>
              <a:rPr lang="en-US" dirty="0" smtClean="0"/>
              <a:t>authentication of both parties</a:t>
            </a:r>
          </a:p>
          <a:p>
            <a:pPr lvl="1"/>
            <a:r>
              <a:rPr lang="en-US" dirty="0" smtClean="0"/>
              <a:t>server authentication with an unauthenticated client</a:t>
            </a:r>
          </a:p>
          <a:p>
            <a:pPr lvl="1"/>
            <a:r>
              <a:rPr lang="en-US" dirty="0" smtClean="0"/>
              <a:t>total anonymity</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Analysis (cont’d)</a:t>
            </a:r>
            <a:endParaRPr lang="en-US" dirty="0"/>
          </a:p>
        </p:txBody>
      </p:sp>
      <p:sp>
        <p:nvSpPr>
          <p:cNvPr id="3" name="Content Placeholder 2"/>
          <p:cNvSpPr>
            <a:spLocks noGrp="1"/>
          </p:cNvSpPr>
          <p:nvPr>
            <p:ph idx="1"/>
          </p:nvPr>
        </p:nvSpPr>
        <p:spPr/>
        <p:txBody>
          <a:bodyPr/>
          <a:lstStyle/>
          <a:p>
            <a:r>
              <a:rPr lang="en-US" dirty="0" smtClean="0"/>
              <a:t>Whenever the server is authenticated, the channel is secure against </a:t>
            </a:r>
            <a:r>
              <a:rPr lang="en-US" dirty="0" smtClean="0"/>
              <a:t>person-in-the-middle (PIM) </a:t>
            </a:r>
            <a:r>
              <a:rPr lang="en-US" dirty="0" smtClean="0"/>
              <a:t>attacks.</a:t>
            </a:r>
          </a:p>
          <a:p>
            <a:r>
              <a:rPr lang="en-US" dirty="0" smtClean="0"/>
              <a:t>Completely anonymous sessions are inherently vulnerable to </a:t>
            </a:r>
            <a:r>
              <a:rPr lang="en-US" dirty="0" smtClean="0"/>
              <a:t>PIM </a:t>
            </a:r>
            <a:r>
              <a:rPr lang="en-US" dirty="0" smtClean="0"/>
              <a:t>attacks.</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Analysis (cont’d)</a:t>
            </a:r>
            <a:endParaRPr lang="en-US" dirty="0"/>
          </a:p>
        </p:txBody>
      </p:sp>
      <p:sp>
        <p:nvSpPr>
          <p:cNvPr id="3" name="Content Placeholder 2"/>
          <p:cNvSpPr>
            <a:spLocks noGrp="1"/>
          </p:cNvSpPr>
          <p:nvPr>
            <p:ph idx="1"/>
          </p:nvPr>
        </p:nvSpPr>
        <p:spPr/>
        <p:txBody>
          <a:bodyPr/>
          <a:lstStyle/>
          <a:p>
            <a:r>
              <a:rPr lang="en-US" dirty="0" smtClean="0"/>
              <a:t>The general goal of the key exchange process is to create a pre master secret known to the communicating parties and not to attackers. </a:t>
            </a:r>
          </a:p>
          <a:p>
            <a:r>
              <a:rPr lang="en-US" dirty="0" smtClean="0"/>
              <a:t>The pre master secret will be used to generate the master secret. </a:t>
            </a:r>
          </a:p>
          <a:p>
            <a:r>
              <a:rPr lang="en-US" dirty="0" smtClean="0"/>
              <a:t>The master secret is required to generate the finished messages, encryption keys, and MAC keys. </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Analysis (cont’d)</a:t>
            </a:r>
            <a:endParaRPr lang="en-US" dirty="0"/>
          </a:p>
        </p:txBody>
      </p:sp>
      <p:sp>
        <p:nvSpPr>
          <p:cNvPr id="3" name="Content Placeholder 2"/>
          <p:cNvSpPr>
            <a:spLocks noGrp="1"/>
          </p:cNvSpPr>
          <p:nvPr>
            <p:ph idx="1"/>
          </p:nvPr>
        </p:nvSpPr>
        <p:spPr/>
        <p:txBody>
          <a:bodyPr/>
          <a:lstStyle/>
          <a:p>
            <a:r>
              <a:rPr lang="en-US" dirty="0" smtClean="0"/>
              <a:t>An attacker might try to influence the handshake exchange to make the parties select different encryption algorithms</a:t>
            </a:r>
          </a:p>
          <a:p>
            <a:pPr lvl="1"/>
            <a:r>
              <a:rPr lang="en-US" dirty="0" smtClean="0"/>
              <a:t>The attacker must actively change one or more handshake messages.</a:t>
            </a:r>
          </a:p>
          <a:p>
            <a:pPr lvl="1"/>
            <a:r>
              <a:rPr lang="en-US" dirty="0" smtClean="0"/>
              <a:t>Without the master secret, the attacker cannot repair the finished messages, so the attack will be discovered.</a:t>
            </a:r>
          </a:p>
          <a:p>
            <a:pPr lvl="1"/>
            <a:endParaRPr lang="en-US" dirty="0" smtClean="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TLS</a:t>
            </a:r>
            <a:endParaRPr lang="en-US" dirty="0"/>
          </a:p>
        </p:txBody>
      </p:sp>
      <p:sp>
        <p:nvSpPr>
          <p:cNvPr id="3" name="Content Placeholder 2"/>
          <p:cNvSpPr>
            <a:spLocks noGrp="1"/>
          </p:cNvSpPr>
          <p:nvPr>
            <p:ph idx="1"/>
          </p:nvPr>
        </p:nvSpPr>
        <p:spPr/>
        <p:txBody>
          <a:bodyPr/>
          <a:lstStyle/>
          <a:p>
            <a:r>
              <a:rPr lang="en-US" dirty="0" smtClean="0"/>
              <a:t>Provides privacy and data integrity between two communicating processes.</a:t>
            </a:r>
          </a:p>
          <a:p>
            <a:r>
              <a:rPr lang="en-US" dirty="0" smtClean="0"/>
              <a:t>Has two layers: TLS Handshake Protocol and TLS Record Protocol.</a:t>
            </a:r>
          </a:p>
          <a:p>
            <a:r>
              <a:rPr lang="en-US" dirty="0" smtClean="0"/>
              <a:t>TLS Record Protocol lies on top of some reliable transport protocol (</a:t>
            </a:r>
            <a:r>
              <a:rPr lang="en-US" dirty="0" err="1" smtClean="0"/>
              <a:t>eg</a:t>
            </a:r>
            <a:r>
              <a:rPr lang="en-US" dirty="0" smtClean="0"/>
              <a:t>. TCP).</a:t>
            </a:r>
          </a:p>
          <a:p>
            <a:pPr>
              <a:buNone/>
            </a:pP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Analysis (cont’d)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Resuming sessions:</a:t>
            </a:r>
          </a:p>
          <a:p>
            <a:pPr lvl="1"/>
            <a:r>
              <a:rPr lang="en-US" dirty="0" smtClean="0"/>
              <a:t>When a connection is established by resuming a session, new </a:t>
            </a:r>
            <a:r>
              <a:rPr lang="en-US" dirty="0" err="1" smtClean="0"/>
              <a:t>ClientHello</a:t>
            </a:r>
            <a:r>
              <a:rPr lang="en-US" dirty="0" smtClean="0"/>
              <a:t> random and </a:t>
            </a:r>
            <a:r>
              <a:rPr lang="en-US" dirty="0" err="1" smtClean="0"/>
              <a:t>ServerHello</a:t>
            </a:r>
            <a:r>
              <a:rPr lang="en-US" dirty="0" smtClean="0"/>
              <a:t> random values are hashed with the session's master secret. </a:t>
            </a:r>
          </a:p>
          <a:p>
            <a:pPr lvl="1"/>
            <a:r>
              <a:rPr lang="en-US" dirty="0" smtClean="0"/>
              <a:t>Provided that the master secret has not been compromised and that the secure hash operations used to produce the encryption keys and MAC keys are secure, the connection should be secure. </a:t>
            </a:r>
          </a:p>
          <a:p>
            <a:pPr lvl="1"/>
            <a:r>
              <a:rPr lang="en-US" dirty="0" smtClean="0"/>
              <a:t>Attackers cannot use known encryption keys or MAC secrets to compromise the master secret without breaking the secure hash operations.</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Analysis (cont’d)</a:t>
            </a:r>
            <a:endParaRPr lang="en-US" dirty="0"/>
          </a:p>
        </p:txBody>
      </p:sp>
      <p:sp>
        <p:nvSpPr>
          <p:cNvPr id="3" name="Content Placeholder 2"/>
          <p:cNvSpPr>
            <a:spLocks noGrp="1"/>
          </p:cNvSpPr>
          <p:nvPr>
            <p:ph idx="1"/>
          </p:nvPr>
        </p:nvSpPr>
        <p:spPr/>
        <p:txBody>
          <a:bodyPr/>
          <a:lstStyle/>
          <a:p>
            <a:r>
              <a:rPr lang="en-US" dirty="0" smtClean="0"/>
              <a:t>If an attacker does break an encryption key, all messages encrypted with it can be read. </a:t>
            </a:r>
          </a:p>
          <a:p>
            <a:r>
              <a:rPr lang="en-US" dirty="0" smtClean="0"/>
              <a:t>Similarly, compromise of a MAC key can make message-modification attacks possible. </a:t>
            </a:r>
          </a:p>
          <a:p>
            <a:r>
              <a:rPr lang="en-US" dirty="0" smtClean="0"/>
              <a:t>Because MACs are also encrypted, message-alteration attacks generally require breaking the encryption algorithm as well as the MAC.</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TLS (cont’d)</a:t>
            </a:r>
            <a:endParaRPr lang="en-US" dirty="0"/>
          </a:p>
        </p:txBody>
      </p:sp>
      <p:sp>
        <p:nvSpPr>
          <p:cNvPr id="3" name="Content Placeholder 2"/>
          <p:cNvSpPr>
            <a:spLocks noGrp="1"/>
          </p:cNvSpPr>
          <p:nvPr>
            <p:ph idx="1"/>
          </p:nvPr>
        </p:nvSpPr>
        <p:spPr/>
        <p:txBody>
          <a:bodyPr/>
          <a:lstStyle/>
          <a:p>
            <a:r>
              <a:rPr lang="en-US" dirty="0" smtClean="0"/>
              <a:t>TLS Record Protocol provides connection security that has two basic properties:</a:t>
            </a:r>
          </a:p>
          <a:p>
            <a:pPr lvl="1"/>
            <a:r>
              <a:rPr lang="en-US" dirty="0" smtClean="0"/>
              <a:t>Private connection using symmetric cryptography.</a:t>
            </a:r>
          </a:p>
          <a:p>
            <a:pPr lvl="1"/>
            <a:r>
              <a:rPr lang="en-US" dirty="0" smtClean="0"/>
              <a:t>Reliable connection with a message integrity check using keyed MAC. Secure hash functions are used to compute the keyed MAC.</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TLS (cont’d)</a:t>
            </a:r>
            <a:endParaRPr lang="en-US" dirty="0"/>
          </a:p>
        </p:txBody>
      </p:sp>
      <p:sp>
        <p:nvSpPr>
          <p:cNvPr id="3" name="Content Placeholder 2"/>
          <p:cNvSpPr>
            <a:spLocks noGrp="1"/>
          </p:cNvSpPr>
          <p:nvPr>
            <p:ph idx="1"/>
          </p:nvPr>
        </p:nvSpPr>
        <p:spPr/>
        <p:txBody>
          <a:bodyPr/>
          <a:lstStyle/>
          <a:p>
            <a:r>
              <a:rPr lang="en-US" dirty="0" smtClean="0"/>
              <a:t>TLS Handshake Protocol allows the server and client to authenticate each other and negotiate an encryption algorithm and cryptographic keys before transferring data.</a:t>
            </a:r>
          </a:p>
          <a:p>
            <a:r>
              <a:rPr lang="en-US" dirty="0" smtClean="0"/>
              <a:t>Has three basic properties:</a:t>
            </a:r>
          </a:p>
          <a:p>
            <a:pPr lvl="1"/>
            <a:r>
              <a:rPr lang="en-US" dirty="0" smtClean="0"/>
              <a:t>Peer’s identity can be authenticated</a:t>
            </a:r>
          </a:p>
          <a:p>
            <a:pPr lvl="1"/>
            <a:r>
              <a:rPr lang="en-US" dirty="0" smtClean="0"/>
              <a:t>Negotiation of shared secret is secure</a:t>
            </a:r>
          </a:p>
          <a:p>
            <a:pPr lvl="1"/>
            <a:r>
              <a:rPr lang="en-US" dirty="0" smtClean="0"/>
              <a:t>Negotiation is reliable</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TLS (cont’d)</a:t>
            </a:r>
            <a:endParaRPr lang="en-US" dirty="0"/>
          </a:p>
        </p:txBody>
      </p:sp>
      <p:sp>
        <p:nvSpPr>
          <p:cNvPr id="3" name="Content Placeholder 2"/>
          <p:cNvSpPr>
            <a:spLocks noGrp="1"/>
          </p:cNvSpPr>
          <p:nvPr>
            <p:ph idx="1"/>
          </p:nvPr>
        </p:nvSpPr>
        <p:spPr/>
        <p:txBody>
          <a:bodyPr/>
          <a:lstStyle/>
          <a:p>
            <a:r>
              <a:rPr lang="en-US" dirty="0" smtClean="0"/>
              <a:t>TLS is application protocol independent.</a:t>
            </a:r>
          </a:p>
          <a:p>
            <a:r>
              <a:rPr lang="en-US" dirty="0" smtClean="0"/>
              <a:t>TLS standard does not specify how protocols add security with TLS; it is left up to the designers and implementers.</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TLS Protocol</a:t>
            </a:r>
            <a:endParaRPr lang="en-US" dirty="0"/>
          </a:p>
        </p:txBody>
      </p:sp>
      <p:sp>
        <p:nvSpPr>
          <p:cNvPr id="3" name="Content Placeholder 2"/>
          <p:cNvSpPr>
            <a:spLocks noGrp="1"/>
          </p:cNvSpPr>
          <p:nvPr>
            <p:ph idx="1"/>
          </p:nvPr>
        </p:nvSpPr>
        <p:spPr/>
        <p:txBody>
          <a:bodyPr>
            <a:normAutofit fontScale="92500"/>
          </a:bodyPr>
          <a:lstStyle/>
          <a:p>
            <a:r>
              <a:rPr lang="en-US" dirty="0" smtClean="0"/>
              <a:t>Cryptographic security: must be able to provide security between two communicating processes.</a:t>
            </a:r>
          </a:p>
          <a:p>
            <a:r>
              <a:rPr lang="en-US" dirty="0" smtClean="0"/>
              <a:t>Interoperability: implementation independent.</a:t>
            </a:r>
          </a:p>
          <a:p>
            <a:r>
              <a:rPr lang="en-US" dirty="0" smtClean="0"/>
              <a:t>Extensibility: new cryptographic methods must be integrated in future.</a:t>
            </a:r>
          </a:p>
          <a:p>
            <a:r>
              <a:rPr lang="en-US" dirty="0" smtClean="0"/>
              <a:t>Relative efficiency: implements an optional session caching scheme to reduce number of connections.</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Record Protocol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Takes messages to be transmitted, fragments data into blocks, compresses the data (optional), applies keyed MAC, encrypts, and transmits the result.</a:t>
            </a:r>
          </a:p>
          <a:p>
            <a:r>
              <a:rPr lang="en-US" dirty="0" smtClean="0"/>
              <a:t>Received data is decrypted, verified, decompressed (if compressed), reassembled, and delivered to the process.</a:t>
            </a:r>
          </a:p>
          <a:p>
            <a:r>
              <a:rPr lang="en-US" dirty="0" smtClean="0"/>
              <a:t>Four record protocol clients:</a:t>
            </a:r>
          </a:p>
          <a:p>
            <a:pPr lvl="1"/>
            <a:r>
              <a:rPr lang="en-US" dirty="0" smtClean="0"/>
              <a:t>Handshake protocol</a:t>
            </a:r>
          </a:p>
          <a:p>
            <a:pPr lvl="1"/>
            <a:r>
              <a:rPr lang="en-US" dirty="0" smtClean="0"/>
              <a:t>Alert protocol</a:t>
            </a:r>
          </a:p>
          <a:p>
            <a:pPr lvl="1"/>
            <a:r>
              <a:rPr lang="en-US" dirty="0" smtClean="0"/>
              <a:t>Change cipher spec protocol</a:t>
            </a:r>
          </a:p>
          <a:p>
            <a:pPr lvl="1"/>
            <a:r>
              <a:rPr lang="en-US" dirty="0" smtClean="0"/>
              <a:t>Application data protocol</a:t>
            </a:r>
          </a:p>
          <a:p>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Connection States</a:t>
            </a:r>
            <a:endParaRPr lang="en-US" dirty="0"/>
          </a:p>
        </p:txBody>
      </p:sp>
      <p:sp>
        <p:nvSpPr>
          <p:cNvPr id="3" name="Content Placeholder 2"/>
          <p:cNvSpPr>
            <a:spLocks noGrp="1"/>
          </p:cNvSpPr>
          <p:nvPr>
            <p:ph idx="1"/>
          </p:nvPr>
        </p:nvSpPr>
        <p:spPr/>
        <p:txBody>
          <a:bodyPr/>
          <a:lstStyle/>
          <a:p>
            <a:r>
              <a:rPr lang="en-US" dirty="0" smtClean="0"/>
              <a:t>Is the operating environment of the TLS Record Protocol.</a:t>
            </a:r>
          </a:p>
          <a:p>
            <a:r>
              <a:rPr lang="en-US" dirty="0" smtClean="0"/>
              <a:t>Specifies a compression algorithm, encryption algorithm, and MAC algorithm.</a:t>
            </a:r>
          </a:p>
          <a:p>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Handshake Protocol</a:t>
            </a:r>
            <a:endParaRPr lang="en-US" dirty="0"/>
          </a:p>
        </p:txBody>
      </p:sp>
      <p:sp>
        <p:nvSpPr>
          <p:cNvPr id="3" name="Content Placeholder 2"/>
          <p:cNvSpPr>
            <a:spLocks noGrp="1"/>
          </p:cNvSpPr>
          <p:nvPr>
            <p:ph idx="1"/>
          </p:nvPr>
        </p:nvSpPr>
        <p:spPr/>
        <p:txBody>
          <a:bodyPr/>
          <a:lstStyle/>
          <a:p>
            <a:r>
              <a:rPr lang="en-US" dirty="0" smtClean="0"/>
              <a:t>Responsible for negotiating a session, consisting of the following:</a:t>
            </a:r>
          </a:p>
          <a:p>
            <a:pPr lvl="1"/>
            <a:r>
              <a:rPr lang="en-US" dirty="0" smtClean="0"/>
              <a:t>Session id</a:t>
            </a:r>
          </a:p>
          <a:p>
            <a:pPr lvl="1"/>
            <a:r>
              <a:rPr lang="en-US" dirty="0" smtClean="0"/>
              <a:t>Peer certificate</a:t>
            </a:r>
          </a:p>
          <a:p>
            <a:pPr lvl="1"/>
            <a:r>
              <a:rPr lang="en-US" dirty="0" smtClean="0"/>
              <a:t>Compression method</a:t>
            </a:r>
          </a:p>
          <a:p>
            <a:pPr lvl="1"/>
            <a:r>
              <a:rPr lang="en-US" dirty="0" smtClean="0"/>
              <a:t>Cipher specification</a:t>
            </a:r>
          </a:p>
          <a:p>
            <a:pPr lvl="1"/>
            <a:r>
              <a:rPr lang="en-US" dirty="0" smtClean="0"/>
              <a:t>Master secret</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2101</TotalTime>
  <Words>1039</Words>
  <Application>Microsoft Office PowerPoint</Application>
  <PresentationFormat>On-screen Show (4:3)</PresentationFormat>
  <Paragraphs>162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Transport Layer Security (TLS)</vt:lpstr>
      <vt:lpstr>Introduction to TLS</vt:lpstr>
      <vt:lpstr>Introduction to TLS (cont’d)</vt:lpstr>
      <vt:lpstr>Introduction to TLS (cont’d)</vt:lpstr>
      <vt:lpstr>Introduction to TLS (cont’d)</vt:lpstr>
      <vt:lpstr>Goals of TLS Protocol</vt:lpstr>
      <vt:lpstr>TLS Record Protocol</vt:lpstr>
      <vt:lpstr>TLS Connection States</vt:lpstr>
      <vt:lpstr>TLS Handshake Protocol</vt:lpstr>
      <vt:lpstr>Change Cipher Spec Protocol</vt:lpstr>
      <vt:lpstr>Alert Protocol</vt:lpstr>
      <vt:lpstr>TLS Handshake Protocol Overview</vt:lpstr>
      <vt:lpstr>TLS Handshake Protocol Overview (cont’d)</vt:lpstr>
      <vt:lpstr>TLS Handshake Protocol Overview (cont’d)</vt:lpstr>
      <vt:lpstr>TLS Handshake Protocol Overview (cont’d)</vt:lpstr>
      <vt:lpstr>Security Analysis</vt:lpstr>
      <vt:lpstr>Security Analysis (cont’d)</vt:lpstr>
      <vt:lpstr>Security Analysis (cont’d)</vt:lpstr>
      <vt:lpstr>Security Analysis (cont’d)</vt:lpstr>
      <vt:lpstr>Security Analysis (cont’d)</vt:lpstr>
      <vt:lpstr>Security Analysis (cont’d)</vt:lpstr>
    </vt:vector>
  </TitlesOfParts>
  <Company>St. Cloud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IPSec and VPN</dc:title>
  <dc:creator>ghosh</dc:creator>
  <cp:lastModifiedBy>Ghosh, Tirthankar</cp:lastModifiedBy>
  <cp:revision>73</cp:revision>
  <dcterms:created xsi:type="dcterms:W3CDTF">2011-08-01T20:08:44Z</dcterms:created>
  <dcterms:modified xsi:type="dcterms:W3CDTF">2014-11-17T17:29:11Z</dcterms:modified>
</cp:coreProperties>
</file>