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24"/>
  </p:notesMasterIdLst>
  <p:sldIdLst>
    <p:sldId id="264" r:id="rId3"/>
    <p:sldId id="265" r:id="rId4"/>
    <p:sldId id="279" r:id="rId5"/>
    <p:sldId id="281" r:id="rId6"/>
    <p:sldId id="280" r:id="rId7"/>
    <p:sldId id="283" r:id="rId8"/>
    <p:sldId id="282" r:id="rId9"/>
    <p:sldId id="284" r:id="rId10"/>
    <p:sldId id="273" r:id="rId11"/>
    <p:sldId id="266" r:id="rId12"/>
    <p:sldId id="267" r:id="rId13"/>
    <p:sldId id="274" r:id="rId14"/>
    <p:sldId id="275" r:id="rId15"/>
    <p:sldId id="268" r:id="rId16"/>
    <p:sldId id="276" r:id="rId17"/>
    <p:sldId id="278" r:id="rId18"/>
    <p:sldId id="270" r:id="rId19"/>
    <p:sldId id="269" r:id="rId20"/>
    <p:sldId id="277" r:id="rId21"/>
    <p:sldId id="271"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667" autoAdjust="0"/>
  </p:normalViewPr>
  <p:slideViewPr>
    <p:cSldViewPr>
      <p:cViewPr varScale="1">
        <p:scale>
          <a:sx n="45" d="100"/>
          <a:sy n="45" d="100"/>
        </p:scale>
        <p:origin x="-180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5DA073-06DD-42B0-83E9-B71C23F21C1B}" type="datetimeFigureOut">
              <a:rPr lang="en-US" smtClean="0"/>
              <a:pPr/>
              <a:t>6/19/2011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97305-5EC7-4450-A9C7-875A60778F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C733314-F663-4AD2-9FCE-9B8A526FF378}" type="slidenum">
              <a:rPr lang="en-US"/>
              <a:pPr/>
              <a:t>1</a:t>
            </a:fld>
            <a:endParaRPr lang="en-US"/>
          </a:p>
        </p:txBody>
      </p:sp>
      <p:sp>
        <p:nvSpPr>
          <p:cNvPr id="1843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2FF951F-7ABD-4854-97A4-826AF2E9C2F1}" type="slidenum">
              <a:rPr lang="en-US"/>
              <a:pPr/>
              <a:t>10</a:t>
            </a:fld>
            <a:endParaRPr lang="en-US"/>
          </a:p>
        </p:txBody>
      </p:sp>
      <p:sp>
        <p:nvSpPr>
          <p:cNvPr id="5324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3250" name="Text Box 2"/>
          <p:cNvSpPr txBox="1">
            <a:spLocks noGrp="1" noChangeArrowheads="1"/>
          </p:cNvSpPr>
          <p:nvPr>
            <p:ph type="body" idx="1"/>
          </p:nvPr>
        </p:nvSpPr>
        <p:spPr bwMode="auto">
          <a:xfrm>
            <a:off x="684960" y="4342535"/>
            <a:ext cx="5486680" cy="4032250"/>
          </a:xfrm>
          <a:prstGeom prst="rect">
            <a:avLst/>
          </a:prstGeom>
          <a:noFill/>
          <a:ln>
            <a:round/>
            <a:headEnd/>
            <a:tailEnd/>
          </a:ln>
        </p:spPr>
        <p:txBody>
          <a:bodyPr lIns="0" tIns="6219" rIns="0" bIns="0"/>
          <a:lstStyle/>
          <a:p>
            <a:pPr>
              <a:lnSpc>
                <a:spcPct val="95000"/>
              </a:lnSpc>
              <a:spcBef>
                <a:spcPct val="0"/>
              </a:spcBef>
              <a:tabLst>
                <a:tab pos="649628" algn="l"/>
                <a:tab pos="1299256" algn="l"/>
                <a:tab pos="1948884" algn="l"/>
                <a:tab pos="2598511" algn="l"/>
                <a:tab pos="3248139" algn="l"/>
                <a:tab pos="3897767" algn="l"/>
                <a:tab pos="4547395" algn="l"/>
                <a:tab pos="5197023" algn="l"/>
              </a:tabLst>
            </a:pPr>
            <a:r>
              <a:rPr lang="en-US" sz="1000" dirty="0" smtClean="0">
                <a:ea typeface="SimSun" charset="-122"/>
              </a:rPr>
              <a:t>Use </a:t>
            </a:r>
            <a:r>
              <a:rPr lang="en-US" sz="1000" dirty="0">
                <a:ea typeface="SimSun" charset="-122"/>
              </a:rPr>
              <a:t>the Conditional Disable structure to define conditions that indicate which code on the block diagram executes.</a:t>
            </a: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n-US" sz="1000" dirty="0">
              <a:ea typeface="SimSun" charset="-122"/>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n-US" sz="1000" dirty="0">
                <a:ea typeface="SimSun" charset="-122"/>
              </a:rPr>
              <a:t>Conditional Disable Structure</a:t>
            </a: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n-US" sz="1000" dirty="0">
                <a:ea typeface="SimSun" charset="-122"/>
              </a:rPr>
              <a:t>The Conditional Disable structure, shown as follows, has one or more subdiagrams, or cases, exactly one of which LabVIEW uses for the duration of execution, depending on the configuration of the conditions of the </a:t>
            </a:r>
            <a:r>
              <a:rPr lang="en-US" sz="1000" dirty="0" err="1">
                <a:ea typeface="SimSun" charset="-122"/>
              </a:rPr>
              <a:t>subdiagram</a:t>
            </a:r>
            <a:r>
              <a:rPr lang="en-US" sz="1000" dirty="0">
                <a:ea typeface="SimSun" charset="-122"/>
              </a:rPr>
              <a:t>. When compiling, LabVIEW does not include any code in the inactive subdiagrams of the Conditional Disable structure</a:t>
            </a:r>
            <a:r>
              <a:rPr lang="en-US" sz="1000" dirty="0" smtClean="0">
                <a:ea typeface="SimSun" charset="-122"/>
              </a:rPr>
              <a:t>.</a:t>
            </a: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n-US" sz="1000" dirty="0" smtClean="0">
              <a:ea typeface="SimSun" charset="-122"/>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n-US" sz="1000" dirty="0" smtClean="0">
                <a:ea typeface="SimSun" charset="-122"/>
              </a:rPr>
              <a:t>Note  LabVIEW does check the syntax of code in inactive subdiagrams. However, broken code within the inactive subdiagrams does not prevent the VI from compiling and executing.</a:t>
            </a: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n-US" sz="1000" dirty="0">
              <a:ea typeface="SimSun" charset="-122"/>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n-US" sz="1000" dirty="0">
                <a:ea typeface="SimSun" charset="-122"/>
              </a:rPr>
              <a:t>Use the Conditional Disable structure to define conditions in which specific code compiles and executes. For example, if one section of the VI is target-specific, you can put this code in a Conditional Disable structure and configure it to run on the specific target. Targets you might configure a Conditional Disable structure for include Windows, Mac, Unix systems and FPGA targets.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Slide Image Placeholder 1"/>
          <p:cNvSpPr>
            <a:spLocks noGrp="1" noRot="1" noChangeAspect="1" noTextEdit="1"/>
          </p:cNvSpPr>
          <p:nvPr>
            <p:ph type="sldImg"/>
          </p:nvPr>
        </p:nvSpPr>
        <p:spPr bwMode="auto">
          <a:noFill/>
          <a:ln>
            <a:solidFill>
              <a:srgbClr val="000000"/>
            </a:solidFill>
            <a:miter lim="800000"/>
            <a:headEnd/>
            <a:tailEnd/>
          </a:ln>
        </p:spPr>
      </p:sp>
      <p:sp>
        <p:nvSpPr>
          <p:cNvPr id="466947"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pPr marL="167999" indent="-167999"/>
            <a:r>
              <a:rPr lang="en-US" dirty="0" smtClean="0">
                <a:latin typeface="Arial" pitchFamily="34" charset="0"/>
              </a:rPr>
              <a:t>When something happens (a button press, your mouse hovering over a particular region, pressing a key on the keyboard, clicking</a:t>
            </a:r>
            <a:r>
              <a:rPr lang="en-US" baseline="0" dirty="0" smtClean="0">
                <a:latin typeface="Arial" pitchFamily="34" charset="0"/>
              </a:rPr>
              <a:t> the mouse – examples of default events)  an “event” is fired.  This event can be “caught” and “handled” by an Event Structure.  Therefore, when an event occurs (such as a mouse down on the Numeric as shown in the event selector label in this slide), the code inside the structure will execute (this slide’s example does not have any code to execute yet</a:t>
            </a:r>
            <a:r>
              <a:rPr lang="en-US" baseline="0" dirty="0" smtClean="0">
                <a:latin typeface="Arial" pitchFamily="34" charset="0"/>
              </a:rPr>
              <a:t>)</a:t>
            </a:r>
          </a:p>
          <a:p>
            <a:pPr marL="167999" indent="-167999"/>
            <a:endParaRPr lang="en-US" baseline="0" dirty="0" smtClean="0">
              <a:latin typeface="Arial" pitchFamily="34" charset="0"/>
            </a:endParaRPr>
          </a:p>
          <a:p>
            <a:pPr lvl="1">
              <a:tabLst>
                <a:tab pos="455613" algn="l"/>
              </a:tabLst>
            </a:pPr>
            <a:r>
              <a:rPr lang="en-US" b="1" dirty="0" smtClean="0">
                <a:latin typeface="Arial Narrow" pitchFamily="34" charset="0"/>
              </a:rPr>
              <a:t>What Are Events?</a:t>
            </a:r>
          </a:p>
          <a:p>
            <a:pPr lvl="1">
              <a:tabLst>
                <a:tab pos="455613" algn="l"/>
              </a:tabLst>
            </a:pPr>
            <a:r>
              <a:rPr lang="en-US" dirty="0" smtClean="0"/>
              <a:t>An event is an asynchronous notification that something has occurred. Asynchronous describes a function that begins an operation and returns prior to the completion or termination of the operation. </a:t>
            </a:r>
          </a:p>
          <a:p>
            <a:pPr lvl="1">
              <a:tabLst>
                <a:tab pos="455613" algn="l"/>
              </a:tabLst>
            </a:pPr>
            <a:r>
              <a:rPr lang="en-US" dirty="0" smtClean="0"/>
              <a:t>Events can originate from the user interface, external I/O, or other parts of the program. User interface events include mouse clicks, key presses, and so on. External I/O events include hardware timers or triggers that signal when data acquisition completes or when an error condition occurs. Other types of events can be generated programmatically and used to communicate with different parts of the program. LabVIEW supports user interface and programmatically generated events but does not directly support external I/O events.</a:t>
            </a:r>
          </a:p>
          <a:p>
            <a:pPr marL="167999" indent="-167999"/>
            <a:endParaRPr lang="en-US" dirty="0" smtClean="0">
              <a:latin typeface="Arial" pitchFamily="34" charset="0"/>
            </a:endParaRPr>
          </a:p>
          <a:p>
            <a:pPr marL="167999" indent="-167999"/>
            <a:endParaRPr lang="en-US" dirty="0"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Slide Image Placeholder 1"/>
          <p:cNvSpPr>
            <a:spLocks noGrp="1" noRot="1" noChangeAspect="1" noTextEdit="1"/>
          </p:cNvSpPr>
          <p:nvPr>
            <p:ph type="sldImg"/>
          </p:nvPr>
        </p:nvSpPr>
        <p:spPr bwMode="auto">
          <a:noFill/>
          <a:ln>
            <a:solidFill>
              <a:srgbClr val="000000"/>
            </a:solidFill>
            <a:miter lim="800000"/>
            <a:headEnd/>
            <a:tailEnd/>
          </a:ln>
        </p:spPr>
      </p:sp>
      <p:sp>
        <p:nvSpPr>
          <p:cNvPr id="466947"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pPr marL="167999" indent="-167999"/>
            <a:r>
              <a:rPr lang="en-US" dirty="0" smtClean="0">
                <a:latin typeface="Arial" pitchFamily="34" charset="0"/>
              </a:rPr>
              <a:t>When something happens (a button press, your mouse hovering over a particular region, pressing a key on the keyboard, clicking</a:t>
            </a:r>
            <a:r>
              <a:rPr lang="en-US" baseline="0" dirty="0" smtClean="0">
                <a:latin typeface="Arial" pitchFamily="34" charset="0"/>
              </a:rPr>
              <a:t> the mouse – examples of default events)  an “event” is fired.  This event can be “caught” and “handled” by an Event Structure.  Therefore, when an event occurs (such as a mouse down on the Numeric as shown in the event selector label in this slide), the code inside the structure will execute (this slide’s example does not have any code to execute yet</a:t>
            </a:r>
            <a:r>
              <a:rPr lang="en-US" baseline="0" dirty="0" smtClean="0">
                <a:latin typeface="Arial" pitchFamily="34" charset="0"/>
              </a:rPr>
              <a:t>)</a:t>
            </a:r>
            <a:endParaRPr lang="en-US" dirty="0"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Slide Image Placeholder 1"/>
          <p:cNvSpPr>
            <a:spLocks noGrp="1" noRot="1" noChangeAspect="1" noTextEdit="1"/>
          </p:cNvSpPr>
          <p:nvPr>
            <p:ph type="sldImg"/>
          </p:nvPr>
        </p:nvSpPr>
        <p:spPr bwMode="auto">
          <a:noFill/>
          <a:ln>
            <a:solidFill>
              <a:srgbClr val="000000"/>
            </a:solidFill>
            <a:miter lim="800000"/>
            <a:headEnd/>
            <a:tailEnd/>
          </a:ln>
        </p:spPr>
      </p:sp>
      <p:sp>
        <p:nvSpPr>
          <p:cNvPr id="466947"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pPr marL="167999" indent="-167999"/>
            <a:r>
              <a:rPr lang="en-US" dirty="0" smtClean="0">
                <a:latin typeface="Arial" pitchFamily="34" charset="0"/>
              </a:rPr>
              <a:t>Parts</a:t>
            </a:r>
            <a:r>
              <a:rPr lang="en-US" baseline="0" dirty="0" smtClean="0">
                <a:latin typeface="Arial" pitchFamily="34" charset="0"/>
              </a:rPr>
              <a:t> </a:t>
            </a:r>
            <a:r>
              <a:rPr lang="en-US" baseline="0" dirty="0" smtClean="0">
                <a:latin typeface="Arial" pitchFamily="34" charset="0"/>
              </a:rPr>
              <a:t>of an Event Structure:</a:t>
            </a:r>
            <a:endParaRPr lang="en-US" dirty="0" smtClean="0">
              <a:latin typeface="Arial" pitchFamily="34" charset="0"/>
            </a:endParaRPr>
          </a:p>
          <a:p>
            <a:pPr marL="167999" indent="-167999">
              <a:buFontTx/>
              <a:buChar char="•"/>
            </a:pPr>
            <a:r>
              <a:rPr lang="en-US" dirty="0" smtClean="0">
                <a:latin typeface="Arial" pitchFamily="34" charset="0"/>
              </a:rPr>
              <a:t>Event Selector Label </a:t>
            </a:r>
            <a:r>
              <a:rPr lang="en-US" b="0" dirty="0" smtClean="0">
                <a:latin typeface="Arial" pitchFamily="34" charset="0"/>
                <a:cs typeface="Times New Roman" pitchFamily="18" charset="0"/>
              </a:rPr>
              <a:t>— </a:t>
            </a:r>
            <a:r>
              <a:rPr lang="en-US" b="0" dirty="0" smtClean="0">
                <a:latin typeface="Arial" pitchFamily="34" charset="0"/>
              </a:rPr>
              <a:t>The event selector label at the top of the Event structure indicates which events cause the currently displayed case to execute. View other event cases by clicking the down arrow next to the case name and selecting another case from the shortcut menu.</a:t>
            </a:r>
          </a:p>
          <a:p>
            <a:pPr marL="167999" indent="-167999">
              <a:buFontTx/>
              <a:buChar char="•"/>
            </a:pPr>
            <a:r>
              <a:rPr lang="en-US" dirty="0" smtClean="0">
                <a:latin typeface="Arial" pitchFamily="34" charset="0"/>
              </a:rPr>
              <a:t>Timeout</a:t>
            </a:r>
            <a:r>
              <a:rPr lang="en-US" b="0" dirty="0" smtClean="0">
                <a:latin typeface="Arial" pitchFamily="34" charset="0"/>
              </a:rPr>
              <a:t> </a:t>
            </a:r>
            <a:r>
              <a:rPr lang="en-US" b="0" dirty="0" smtClean="0">
                <a:latin typeface="Arial" pitchFamily="34" charset="0"/>
                <a:cs typeface="Times New Roman" pitchFamily="18" charset="0"/>
              </a:rPr>
              <a:t>— </a:t>
            </a:r>
            <a:r>
              <a:rPr lang="en-US" b="0" dirty="0" smtClean="0">
                <a:latin typeface="Arial" pitchFamily="34" charset="0"/>
              </a:rPr>
              <a:t>The Timeout terminal at the top left corner of the Event structure specifies the number of milliseconds to wait for an event before timing out. The default is –1, which specifies to wait indefinitely for an event to occur. If you wire a value to the Timeout terminal, you must provide a Timeout case.</a:t>
            </a:r>
          </a:p>
          <a:p>
            <a:pPr marL="152435" indent="-152435">
              <a:buFontTx/>
              <a:buChar char="•"/>
            </a:pPr>
            <a:r>
              <a:rPr lang="en-US" dirty="0" smtClean="0">
                <a:latin typeface="Arial" pitchFamily="34" charset="0"/>
              </a:rPr>
              <a:t>Event Data Node </a:t>
            </a:r>
            <a:r>
              <a:rPr lang="en-US" b="0" dirty="0" smtClean="0">
                <a:latin typeface="Arial" pitchFamily="34" charset="0"/>
                <a:cs typeface="Times New Roman" pitchFamily="18" charset="0"/>
              </a:rPr>
              <a:t>— </a:t>
            </a:r>
            <a:r>
              <a:rPr lang="en-US" b="0" dirty="0" smtClean="0">
                <a:latin typeface="Arial" pitchFamily="34" charset="0"/>
              </a:rPr>
              <a:t>The Event Data node behaves similarly to the Unbundle By Name function. This node is attached to the inside left border of each event case. The node identifies the data LabVIEW provides when an event occurs. You can resize this node vertically to add more data items, and you can set each data item in the node to access any event data element. The node provides different data elements in each case of the Event structure, depending on which event(s) you configure that case to handle. If you configure a single case to handle multiple events, the Event Data node provides only the event data elements that are common to all the events configured for that case.</a:t>
            </a:r>
          </a:p>
          <a:p>
            <a:pPr marL="152435" indent="-152435">
              <a:buFontTx/>
              <a:buChar char="•"/>
            </a:pPr>
            <a:r>
              <a:rPr lang="en-US" dirty="0" smtClean="0">
                <a:latin typeface="Arial" pitchFamily="34" charset="0"/>
              </a:rPr>
              <a:t>Event Filter Node </a:t>
            </a:r>
            <a:r>
              <a:rPr lang="en-US" b="0" dirty="0" smtClean="0">
                <a:latin typeface="Arial" pitchFamily="34" charset="0"/>
                <a:cs typeface="Times New Roman" pitchFamily="18" charset="0"/>
              </a:rPr>
              <a:t>— </a:t>
            </a:r>
            <a:r>
              <a:rPr lang="en-US" b="0" dirty="0" smtClean="0">
                <a:latin typeface="Arial" pitchFamily="34" charset="0"/>
              </a:rPr>
              <a:t>The Event Filter node is similar to the Event Data node. This node is attached to the inside right border of filter event cases. The node identifies the subset of data available in the Event Data node that the event case can modify. The node displays different data depending on which event(s) you configure that case to handle. By default, those items are in place to the corresponding data items in the Event Data node. If you do not wire a value to a data item of an Event Filter node, that data item remains unchanged. Refer to the </a:t>
            </a:r>
            <a:r>
              <a:rPr lang="en-US" b="0" i="1" dirty="0" smtClean="0">
                <a:latin typeface="Arial" pitchFamily="34" charset="0"/>
              </a:rPr>
              <a:t>Notify and Filter Events</a:t>
            </a:r>
            <a:r>
              <a:rPr lang="en-US" b="0" dirty="0" smtClean="0">
                <a:latin typeface="Arial" pitchFamily="34" charset="0"/>
              </a:rPr>
              <a:t> section of this lesson for more information about filter events.</a:t>
            </a:r>
          </a:p>
          <a:p>
            <a:pPr marL="167999" indent="-167999">
              <a:buFontTx/>
              <a:buChar char="•"/>
            </a:pPr>
            <a:endParaRPr lang="en-US" b="0"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Rot="1" noChangeAspect="1" noChangeArrowheads="1" noTextEdit="1"/>
          </p:cNvSpPr>
          <p:nvPr>
            <p:ph type="sldImg"/>
          </p:nvPr>
        </p:nvSpPr>
        <p:spPr bwMode="auto">
          <a:xfrm>
            <a:off x="808038" y="300038"/>
            <a:ext cx="5241925" cy="3932237"/>
          </a:xfrm>
          <a:noFill/>
          <a:ln>
            <a:solidFill>
              <a:srgbClr val="000000"/>
            </a:solidFill>
            <a:miter lim="800000"/>
            <a:headEnd/>
            <a:tailEnd/>
          </a:ln>
        </p:spPr>
      </p:sp>
      <p:sp>
        <p:nvSpPr>
          <p:cNvPr id="504835" name="Rectangle 3"/>
          <p:cNvSpPr>
            <a:spLocks noGrp="1" noChangeArrowheads="1"/>
          </p:cNvSpPr>
          <p:nvPr>
            <p:ph type="body" idx="1"/>
          </p:nvPr>
        </p:nvSpPr>
        <p:spPr bwMode="auto">
          <a:xfrm>
            <a:off x="686592" y="4344026"/>
            <a:ext cx="5484818" cy="4114488"/>
          </a:xfrm>
          <a:noFill/>
        </p:spPr>
        <p:txBody>
          <a:bodyPr wrap="square" numCol="1" anchor="t" anchorCtr="0" compatLnSpc="1">
            <a:prstTxWarp prst="textNoShape">
              <a:avLst/>
            </a:prstTxWarp>
          </a:bodyPr>
          <a:lstStyle/>
          <a:p>
            <a:r>
              <a:rPr lang="en-US" dirty="0" smtClean="0">
                <a:latin typeface="Arial Narrow" pitchFamily="34" charset="0"/>
              </a:rPr>
              <a:t>Notify and Filter Events</a:t>
            </a:r>
          </a:p>
          <a:p>
            <a:r>
              <a:rPr lang="en-US" b="0" dirty="0" smtClean="0">
                <a:latin typeface="Arial" pitchFamily="34" charset="0"/>
              </a:rPr>
              <a:t>Notify events are an indication that a user action has already occurred, such as when the user has changed the value of a control. Use notify events to respond to an event after it has occurred and LabVIEW has processed it. </a:t>
            </a:r>
          </a:p>
          <a:p>
            <a:endParaRPr lang="en-US" b="0" dirty="0" smtClean="0">
              <a:latin typeface="Arial" pitchFamily="34" charset="0"/>
            </a:endParaRPr>
          </a:p>
          <a:p>
            <a:r>
              <a:rPr lang="en-US" b="0" dirty="0" smtClean="0">
                <a:latin typeface="Arial" pitchFamily="34" charset="0"/>
              </a:rPr>
              <a:t>Filter events inform you that the user has performed an action before LabVIEW processes it, which allows you to customize how the program responds to interactions with the user interface. Use filter events to participate in the handling of the event, possibly overriding the default behavior for the event. In an Event structure case for a filter event, you can validate or change the event data before LabVIEW finishes processing it, or you can discard the event entirely to prevent the change from affecting the VI. For example, you can configure an Event structure to discard the Panel Close? event, preventing the user from interactively closing the front panel of the VI. Alternatively, you can discard the default Panel Close event and instead perform necessary cleanup or shutdown operations before closing the panel.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a:defRPr/>
            </a:pP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a:defRPr/>
            </a:pPr>
            <a:r>
              <a:rPr lang="en-US" b="0" dirty="0" smtClean="0"/>
              <a:t>The dialog box is divided into 3 panes.</a:t>
            </a:r>
          </a:p>
          <a:p>
            <a:pPr>
              <a:defRPr/>
            </a:pPr>
            <a:r>
              <a:rPr lang="en-US" b="0" dirty="0" smtClean="0"/>
              <a:t> </a:t>
            </a:r>
          </a:p>
          <a:p>
            <a:pPr marL="339136" indent="-339136">
              <a:buFont typeface="Arial" pitchFamily="34" charset="0"/>
              <a:buChar char="•"/>
              <a:defRPr/>
            </a:pPr>
            <a:r>
              <a:rPr lang="en-US" b="0" dirty="0" smtClean="0"/>
              <a:t>Configured Events: The left-most pane shows the list of specific events the current event case (sub-diagram) is configured to handle, displayed as pairs of &lt;event source, event type&gt;.</a:t>
            </a:r>
          </a:p>
          <a:p>
            <a:pPr marL="339136" indent="-339136">
              <a:buFont typeface="Arial" pitchFamily="34" charset="0"/>
              <a:buChar char="•"/>
              <a:defRPr/>
            </a:pPr>
            <a:r>
              <a:rPr lang="en-US" b="0" dirty="0" smtClean="0"/>
              <a:t>Event Sources: The middle pane shows the event sources (classes) you can choose from, which include the Application, the current VI, all of the controls on the VI’s front panel, and dynamic events.</a:t>
            </a:r>
          </a:p>
          <a:p>
            <a:pPr marL="339136" indent="-339136">
              <a:buFont typeface="Arial" pitchFamily="34" charset="0"/>
              <a:buChar char="•"/>
              <a:defRPr/>
            </a:pPr>
            <a:r>
              <a:rPr lang="en-US" b="0" dirty="0" smtClean="0"/>
              <a:t>Events: The right-most pane shows the individual events that the currently selected source on the left can generate. Clicking on an item in the event source or event type lists immediately updates the highlighted entry under Event Specifiers .</a:t>
            </a:r>
          </a:p>
          <a:p>
            <a:pPr>
              <a:defRPr/>
            </a:pPr>
            <a:endParaRPr lang="en-US" b="0" dirty="0" smtClean="0"/>
          </a:p>
          <a:p>
            <a:pPr>
              <a:defRPr/>
            </a:pPr>
            <a:r>
              <a:rPr lang="en-US" b="0" dirty="0" smtClean="0"/>
              <a:t>Notice that mouse and key events can be generated by either the VI or a control. You can set up the event structure to listen for both. LabVIEW delivers the VI event first, generated for mouse or key activity anywhere on the VI’s panel, and then the control event if the mouse was in a particular control, or the control had keyboard focus.</a:t>
            </a:r>
          </a:p>
          <a:p>
            <a:pPr>
              <a:defRPr/>
            </a:pPr>
            <a:endParaRPr lang="en-US" b="0" dirty="0" smtClean="0"/>
          </a:p>
          <a:p>
            <a:pPr>
              <a:defRPr/>
            </a:pPr>
            <a:r>
              <a:rPr lang="en-US" b="0" dirty="0" smtClean="0"/>
              <a:t>You can configure a single diagram to handle more than one event. To do this, click the Add Event button to add a new entry in Event Specifiers, and then use the Event Sources and Event panes to select its source and type. To share an event case, events should have compatible event data. Only data which is common to all events handled by an event case will be available in its event data node on the left border of the structure.</a:t>
            </a:r>
          </a:p>
          <a:p>
            <a:pPr>
              <a:defRPr/>
            </a:pPr>
            <a:endParaRPr lang="en-US" b="0" dirty="0" smtClean="0"/>
          </a:p>
          <a:p>
            <a:pPr>
              <a:defRPr/>
            </a:pPr>
            <a:r>
              <a:rPr lang="en-US" b="0" dirty="0" smtClean="0"/>
              <a:t>An event with a green arrow is a notify event; an event with a red arrow is a filter event.</a:t>
            </a:r>
          </a:p>
          <a:p>
            <a:pPr>
              <a:defRPr/>
            </a:pPr>
            <a:endParaRPr lang="en-US" b="0" dirty="0" smtClean="0"/>
          </a:p>
          <a:p>
            <a:pPr>
              <a:defRPr/>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Rot="1" noChangeAspect="1" noChangeArrowheads="1" noTextEdit="1"/>
          </p:cNvSpPr>
          <p:nvPr>
            <p:ph type="sldImg"/>
          </p:nvPr>
        </p:nvSpPr>
        <p:spPr bwMode="auto">
          <a:xfrm>
            <a:off x="883865" y="300182"/>
            <a:ext cx="5090272" cy="3932671"/>
          </a:xfrm>
          <a:noFill/>
          <a:ln>
            <a:solidFill>
              <a:srgbClr val="000000"/>
            </a:solidFill>
            <a:miter lim="800000"/>
            <a:headEnd/>
            <a:tailEnd/>
          </a:ln>
        </p:spPr>
      </p:sp>
      <p:sp>
        <p:nvSpPr>
          <p:cNvPr id="508931" name="Rectangle 3"/>
          <p:cNvSpPr>
            <a:spLocks noGrp="1" noChangeArrowheads="1"/>
          </p:cNvSpPr>
          <p:nvPr>
            <p:ph type="body" idx="1"/>
          </p:nvPr>
        </p:nvSpPr>
        <p:spPr bwMode="auto">
          <a:xfrm>
            <a:off x="686592" y="4344026"/>
            <a:ext cx="5484818" cy="4114488"/>
          </a:xfrm>
          <a:noFill/>
        </p:spPr>
        <p:txBody>
          <a:bodyPr wrap="square" numCol="1" anchor="t" anchorCtr="0" compatLnSpc="1">
            <a:prstTxWarp prst="textNoShape">
              <a:avLst/>
            </a:prstTxWarp>
          </a:bodyPr>
          <a:lstStyle/>
          <a:p>
            <a:r>
              <a:rPr lang="en-US" smtClean="0">
                <a:latin typeface="Arial Narrow" pitchFamily="34" charset="0"/>
              </a:rPr>
              <a:t>Notify and Filter Events</a:t>
            </a:r>
          </a:p>
          <a:p>
            <a:endParaRPr lang="en-US" b="0" smtClean="0">
              <a:latin typeface="Arial" pitchFamily="34" charset="0"/>
            </a:endParaRPr>
          </a:p>
          <a:p>
            <a:r>
              <a:rPr lang="en-US" b="0" smtClean="0">
                <a:latin typeface="Arial" pitchFamily="34" charset="0"/>
              </a:rPr>
              <a:t>Filter events have names that end with a question mark, such as Panel Close?, to help you distinguish them from notify events. Most filter events have an associated notify event of the same name, but without the question mark, which LabVIEW generates after the filter event if no event case discarded the event.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a:defRPr/>
            </a:pPr>
            <a:r>
              <a:rPr lang="en-US" dirty="0" smtClean="0"/>
              <a:t>Events</a:t>
            </a:r>
            <a:r>
              <a:rPr lang="en-US" baseline="0" dirty="0" smtClean="0"/>
              <a:t> are often used inside a while loop because they often are looking for multiple events throughout the duration of the program.</a:t>
            </a:r>
          </a:p>
          <a:p>
            <a:pPr>
              <a:defRPr/>
            </a:pPr>
            <a:endParaRPr lang="en-US" baseline="0" dirty="0" smtClean="0"/>
          </a:p>
          <a:p>
            <a:pPr>
              <a:defRPr/>
            </a:pPr>
            <a:r>
              <a:rPr lang="en-US" baseline="0" dirty="0" smtClean="0"/>
              <a:t>The control/indicator is often placed inside it’s event case because it is a tidy way to keep track of controls/indicators that you may not be directly reading the values from.</a:t>
            </a:r>
          </a:p>
          <a:p>
            <a:pPr>
              <a:defRPr/>
            </a:pPr>
            <a:endParaRPr lang="en-US" baseline="0" dirty="0" smtClean="0"/>
          </a:p>
          <a:p>
            <a:pPr>
              <a:defRPr/>
            </a:pPr>
            <a:r>
              <a:rPr lang="en-US" baseline="0" dirty="0" smtClean="0"/>
              <a:t>An even structure can only handle one event per iteration, which supports the use of an event structure in a loop when multiple events are configured.</a:t>
            </a:r>
          </a:p>
          <a:p>
            <a:pPr>
              <a:defRPr/>
            </a:pPr>
            <a:endParaRPr lang="en-US" baseline="0" dirty="0" smtClean="0"/>
          </a:p>
          <a:p>
            <a:pPr>
              <a:defRPr/>
            </a:pPr>
            <a:r>
              <a:rPr lang="en-US" baseline="0" dirty="0" smtClean="0"/>
              <a:t>While the event structure is not processing an event, it goes into a sleep mode – which lightens the load on the processor.  This is a key benefit of the using the event structure over polling controls on the front panel with every loop iteration.</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Rot="1" noChangeAspect="1" noChangeArrowheads="1" noTextEdit="1"/>
          </p:cNvSpPr>
          <p:nvPr>
            <p:ph type="sldImg"/>
          </p:nvPr>
        </p:nvSpPr>
        <p:spPr bwMode="auto">
          <a:xfrm>
            <a:off x="808038" y="300038"/>
            <a:ext cx="5241925" cy="3932237"/>
          </a:xfrm>
          <a:noFill/>
          <a:ln>
            <a:solidFill>
              <a:srgbClr val="000000"/>
            </a:solidFill>
            <a:miter lim="800000"/>
            <a:headEnd/>
            <a:tailEnd/>
          </a:ln>
        </p:spPr>
      </p:sp>
      <p:sp>
        <p:nvSpPr>
          <p:cNvPr id="508931" name="Rectangle 3"/>
          <p:cNvSpPr>
            <a:spLocks noGrp="1" noChangeArrowheads="1"/>
          </p:cNvSpPr>
          <p:nvPr>
            <p:ph type="body" idx="1"/>
          </p:nvPr>
        </p:nvSpPr>
        <p:spPr bwMode="auto">
          <a:xfrm>
            <a:off x="686592" y="4344026"/>
            <a:ext cx="5484818" cy="4114488"/>
          </a:xfrm>
          <a:noFill/>
        </p:spPr>
        <p:txBody>
          <a:bodyPr wrap="square" numCol="1" anchor="t" anchorCtr="0" compatLnSpc="1">
            <a:prstTxWarp prst="textNoShape">
              <a:avLst/>
            </a:prstTxWarp>
          </a:bodyPr>
          <a:lstStyle/>
          <a:p>
            <a:r>
              <a:rPr lang="en-US" b="0" dirty="0" smtClean="0">
                <a:latin typeface="Arial" pitchFamily="34" charset="0"/>
              </a:rPr>
              <a:t>By default,</a:t>
            </a:r>
            <a:r>
              <a:rPr lang="en-US" b="0" baseline="0" dirty="0" smtClean="0">
                <a:latin typeface="Arial" pitchFamily="34" charset="0"/>
              </a:rPr>
              <a:t> the front panel is locked while the Event Structure is handling the event.  If it takes a long time for the Event Structure to handle an event due to intensive processing in the event case, the front panel will appear frozen to the user and could cause confusion.</a:t>
            </a:r>
            <a:endParaRPr lang="en-US" b="0"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39973E-E4CD-44BE-8670-92BA000F3786}" type="slidenum">
              <a:rPr lang="en-US"/>
              <a:pPr/>
              <a:t>2</a:t>
            </a:fld>
            <a:endParaRPr lang="en-US"/>
          </a:p>
        </p:txBody>
      </p:sp>
      <p:sp>
        <p:nvSpPr>
          <p:cNvPr id="450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EFBA241F-FF70-44C8-B22C-A86200DC4C63}" type="slidenum">
              <a:rPr lang="en-US"/>
              <a:pPr/>
              <a:t>20</a:t>
            </a:fld>
            <a:endParaRPr lang="en-US"/>
          </a:p>
        </p:txBody>
      </p:sp>
      <p:sp>
        <p:nvSpPr>
          <p:cNvPr id="563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632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spcAft>
                <a:spcPts val="483"/>
              </a:spcAft>
              <a:tabLst>
                <a:tab pos="649628" algn="l"/>
                <a:tab pos="1299256" algn="l"/>
                <a:tab pos="1948884" algn="l"/>
                <a:tab pos="2598511" algn="l"/>
                <a:tab pos="3248139" algn="l"/>
                <a:tab pos="3897767" algn="l"/>
                <a:tab pos="4547395" algn="l"/>
                <a:tab pos="5197023" algn="l"/>
              </a:tabLst>
            </a:pPr>
            <a:endParaRPr lang="en-US" dirty="0">
              <a:ea typeface="SimSun" charset="-122"/>
            </a:endParaRPr>
          </a:p>
        </p:txBody>
      </p:sp>
      <p:sp>
        <p:nvSpPr>
          <p:cNvPr id="5632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24	ni.com</a:t>
            </a:r>
          </a:p>
        </p:txBody>
      </p:sp>
      <p:sp>
        <p:nvSpPr>
          <p:cNvPr id="56324" name="Rectangle 4"/>
          <p:cNvSpPr>
            <a:spLocks noChangeArrowheads="1"/>
          </p:cNvSpPr>
          <p:nvPr/>
        </p:nvSpPr>
        <p:spPr bwMode="auto">
          <a:xfrm>
            <a:off x="1029541" y="673967"/>
            <a:ext cx="4644838" cy="3427556"/>
          </a:xfrm>
          <a:prstGeom prst="rect">
            <a:avLst/>
          </a:prstGeom>
          <a:noFill/>
          <a:ln w="9360">
            <a:solidFill>
              <a:srgbClr val="000000"/>
            </a:solidFill>
            <a:miter lim="800000"/>
            <a:headEnd/>
            <a:tailEnd/>
          </a:ln>
          <a:effectLst/>
        </p:spPr>
        <p:txBody>
          <a:bodyPr wrap="none" lIns="82058" tIns="41029" rIns="82058" bIns="41029"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EFBA241F-FF70-44C8-B22C-A86200DC4C63}" type="slidenum">
              <a:rPr lang="en-US"/>
              <a:pPr/>
              <a:t>21</a:t>
            </a:fld>
            <a:endParaRPr lang="en-US"/>
          </a:p>
        </p:txBody>
      </p:sp>
      <p:sp>
        <p:nvSpPr>
          <p:cNvPr id="563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632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spcAft>
                <a:spcPts val="483"/>
              </a:spcAft>
              <a:tabLst>
                <a:tab pos="649628" algn="l"/>
                <a:tab pos="1299256" algn="l"/>
                <a:tab pos="1948884" algn="l"/>
                <a:tab pos="2598511" algn="l"/>
                <a:tab pos="3248139" algn="l"/>
                <a:tab pos="3897767" algn="l"/>
                <a:tab pos="4547395" algn="l"/>
                <a:tab pos="5197023" algn="l"/>
              </a:tabLst>
            </a:pPr>
            <a:endParaRPr lang="en-US" dirty="0">
              <a:ea typeface="SimSun" charset="-122"/>
            </a:endParaRPr>
          </a:p>
        </p:txBody>
      </p:sp>
      <p:sp>
        <p:nvSpPr>
          <p:cNvPr id="5632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24	ni.com</a:t>
            </a:r>
          </a:p>
        </p:txBody>
      </p:sp>
      <p:sp>
        <p:nvSpPr>
          <p:cNvPr id="56324" name="Rectangle 4"/>
          <p:cNvSpPr>
            <a:spLocks noChangeArrowheads="1"/>
          </p:cNvSpPr>
          <p:nvPr/>
        </p:nvSpPr>
        <p:spPr bwMode="auto">
          <a:xfrm>
            <a:off x="1029541" y="673967"/>
            <a:ext cx="4644838" cy="3427556"/>
          </a:xfrm>
          <a:prstGeom prst="rect">
            <a:avLst/>
          </a:prstGeom>
          <a:noFill/>
          <a:ln w="9360">
            <a:solidFill>
              <a:srgbClr val="000000"/>
            </a:solidFill>
            <a:miter lim="800000"/>
            <a:headEnd/>
            <a:tailEnd/>
          </a:ln>
          <a:effectLst/>
        </p:spPr>
        <p:txBody>
          <a:bodyPr wrap="none" lIns="82058" tIns="41029" rIns="82058" bIns="41029"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39973E-E4CD-44BE-8670-92BA000F3786}" type="slidenum">
              <a:rPr lang="en-US"/>
              <a:pPr/>
              <a:t>3</a:t>
            </a:fld>
            <a:endParaRPr lang="en-US"/>
          </a:p>
        </p:txBody>
      </p:sp>
      <p:sp>
        <p:nvSpPr>
          <p:cNvPr id="450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39973E-E4CD-44BE-8670-92BA000F3786}" type="slidenum">
              <a:rPr lang="en-US"/>
              <a:pPr/>
              <a:t>4</a:t>
            </a:fld>
            <a:endParaRPr lang="en-US"/>
          </a:p>
        </p:txBody>
      </p:sp>
      <p:sp>
        <p:nvSpPr>
          <p:cNvPr id="450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r>
              <a:rPr lang="en-US" dirty="0" smtClean="0"/>
              <a:t>Type definitions</a:t>
            </a:r>
            <a:r>
              <a:rPr lang="en-US" baseline="0" dirty="0" smtClean="0"/>
              <a:t> and strict type definitions have links to the *.ctl file.  A change to the </a:t>
            </a:r>
            <a:r>
              <a:rPr lang="en-US" baseline="0" dirty="0" err="1" smtClean="0"/>
              <a:t>enum</a:t>
            </a:r>
            <a:r>
              <a:rPr lang="en-US" baseline="0" dirty="0" smtClean="0"/>
              <a:t> elements is considered a change to the data type, so both the type def and the strict type def will update their instances.  </a:t>
            </a:r>
          </a:p>
          <a:p>
            <a:endParaRPr lang="en-US" baseline="0" dirty="0" smtClean="0"/>
          </a:p>
          <a:p>
            <a:r>
              <a:rPr lang="en-US" baseline="0" dirty="0" smtClean="0"/>
              <a:t>Custom controls do not have links to the *.ctl files, so the changes would not show in the instances.</a:t>
            </a:r>
          </a:p>
          <a:p>
            <a:endParaRPr lang="en-US" baseline="0" dirty="0" smtClean="0"/>
          </a:p>
          <a:p>
            <a:r>
              <a:rPr lang="en-US" baseline="0" dirty="0" smtClean="0"/>
              <a:t>Another common use for type definitions is clusters because the elements within a cluster define the type of cluster it is (data type)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39973E-E4CD-44BE-8670-92BA000F3786}" type="slidenum">
              <a:rPr lang="en-US"/>
              <a:pPr/>
              <a:t>5</a:t>
            </a:fld>
            <a:endParaRPr lang="en-US"/>
          </a:p>
        </p:txBody>
      </p:sp>
      <p:sp>
        <p:nvSpPr>
          <p:cNvPr id="450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39973E-E4CD-44BE-8670-92BA000F3786}" type="slidenum">
              <a:rPr lang="en-US"/>
              <a:pPr/>
              <a:t>6</a:t>
            </a:fld>
            <a:endParaRPr lang="en-US"/>
          </a:p>
        </p:txBody>
      </p:sp>
      <p:sp>
        <p:nvSpPr>
          <p:cNvPr id="450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r>
              <a:rPr lang="en-US" dirty="0" smtClean="0"/>
              <a:t>Strict</a:t>
            </a:r>
            <a:r>
              <a:rPr lang="en-US" baseline="0" dirty="0" smtClean="0"/>
              <a:t> type definitions cause everything to be the same for each instance, except the label, default value, and description.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39973E-E4CD-44BE-8670-92BA000F3786}" type="slidenum">
              <a:rPr lang="en-US"/>
              <a:pPr/>
              <a:t>7</a:t>
            </a:fld>
            <a:endParaRPr lang="en-US"/>
          </a:p>
        </p:txBody>
      </p:sp>
      <p:sp>
        <p:nvSpPr>
          <p:cNvPr id="450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39973E-E4CD-44BE-8670-92BA000F3786}" type="slidenum">
              <a:rPr lang="en-US"/>
              <a:pPr/>
              <a:t>8</a:t>
            </a:fld>
            <a:endParaRPr lang="en-US"/>
          </a:p>
        </p:txBody>
      </p:sp>
      <p:sp>
        <p:nvSpPr>
          <p:cNvPr id="450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r>
              <a:rPr lang="en-US" dirty="0" smtClean="0"/>
              <a:t>Custom controls and type definitions are available across VIs,</a:t>
            </a:r>
            <a:r>
              <a:rPr lang="en-US" baseline="0" dirty="0" smtClean="0"/>
              <a:t> projects, computers, etc.  The file stores the customizations for the purpose of easy reuse.  </a:t>
            </a:r>
          </a:p>
          <a:p>
            <a:endParaRPr lang="en-US" baseline="0" dirty="0" smtClean="0"/>
          </a:p>
          <a:p>
            <a:r>
              <a:rPr lang="en-US" baseline="0" dirty="0" smtClean="0"/>
              <a:t>Note: it is a good idea to store a type definition locally, so the file linkage is not broken. For example, if the *.ctl file were stored on a portable storage device like a flash drive and it was removed, LabVIEW would not be able to access the file to make changes to it and should throw a warning.</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2FF951F-7ABD-4854-97A4-826AF2E9C2F1}" type="slidenum">
              <a:rPr lang="en-US"/>
              <a:pPr/>
              <a:t>9</a:t>
            </a:fld>
            <a:endParaRPr lang="en-US"/>
          </a:p>
        </p:txBody>
      </p:sp>
      <p:sp>
        <p:nvSpPr>
          <p:cNvPr id="5324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3250" name="Text Box 2"/>
          <p:cNvSpPr txBox="1">
            <a:spLocks noGrp="1" noChangeArrowheads="1"/>
          </p:cNvSpPr>
          <p:nvPr>
            <p:ph type="body" idx="1"/>
          </p:nvPr>
        </p:nvSpPr>
        <p:spPr bwMode="auto">
          <a:xfrm>
            <a:off x="684960" y="4342535"/>
            <a:ext cx="5486680" cy="4032250"/>
          </a:xfrm>
          <a:prstGeom prst="rect">
            <a:avLst/>
          </a:prstGeom>
          <a:noFill/>
          <a:ln>
            <a:round/>
            <a:headEnd/>
            <a:tailEnd/>
          </a:ln>
        </p:spPr>
        <p:txBody>
          <a:bodyPr lIns="0" tIns="6219" rIns="0" bIns="0"/>
          <a:lstStyle/>
          <a:p>
            <a:pPr>
              <a:lnSpc>
                <a:spcPct val="95000"/>
              </a:lnSpc>
              <a:spcBef>
                <a:spcPct val="0"/>
              </a:spcBef>
              <a:tabLst>
                <a:tab pos="649628" algn="l"/>
                <a:tab pos="1299256" algn="l"/>
                <a:tab pos="1948884" algn="l"/>
                <a:tab pos="2598511" algn="l"/>
                <a:tab pos="3248139" algn="l"/>
                <a:tab pos="3897767" algn="l"/>
                <a:tab pos="4547395" algn="l"/>
                <a:tab pos="5197023" algn="l"/>
              </a:tabLst>
            </a:pPr>
            <a:r>
              <a:rPr lang="en-US" sz="1000" dirty="0">
                <a:ea typeface="SimSun" charset="-122"/>
              </a:rPr>
              <a:t> Disable structure contains multiple subdiagrams of which exactly one compiles and executes. Code within the inactive subdiagrams does not compile or execute at run time. You can use disable structures to make sections of code on the block diagram inactive.</a:t>
            </a: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n-US" sz="1000" dirty="0">
              <a:ea typeface="SimSun" charset="-122"/>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n-US" sz="1000" dirty="0">
                <a:ea typeface="SimSun" charset="-122"/>
              </a:rPr>
              <a:t>When LabVIEW loads a VI with user-defined objects, such as </a:t>
            </a:r>
            <a:r>
              <a:rPr lang="en-US" sz="1000" dirty="0" err="1">
                <a:ea typeface="SimSun" charset="-122"/>
              </a:rPr>
              <a:t>subVIs</a:t>
            </a:r>
            <a:r>
              <a:rPr lang="en-US" sz="1000" dirty="0">
                <a:ea typeface="SimSun" charset="-122"/>
              </a:rPr>
              <a:t> and </a:t>
            </a:r>
            <a:r>
              <a:rPr lang="en-US" sz="1000" dirty="0" err="1">
                <a:ea typeface="SimSun" charset="-122"/>
              </a:rPr>
              <a:t>typedefs</a:t>
            </a:r>
            <a:r>
              <a:rPr lang="en-US" sz="1000" dirty="0">
                <a:ea typeface="SimSun" charset="-122"/>
              </a:rPr>
              <a:t>, in the Disabled </a:t>
            </a:r>
            <a:r>
              <a:rPr lang="en-US" sz="1000" dirty="0" err="1">
                <a:ea typeface="SimSun" charset="-122"/>
              </a:rPr>
              <a:t>subdiagram</a:t>
            </a:r>
            <a:r>
              <a:rPr lang="en-US" sz="1000" dirty="0">
                <a:ea typeface="SimSun" charset="-122"/>
              </a:rPr>
              <a:t> of a </a:t>
            </a:r>
            <a:r>
              <a:rPr lang="en-US" sz="1000" dirty="0" err="1">
                <a:ea typeface="SimSun" charset="-122"/>
              </a:rPr>
              <a:t>a</a:t>
            </a:r>
            <a:r>
              <a:rPr lang="en-US" sz="1000" dirty="0">
                <a:ea typeface="SimSun" charset="-122"/>
              </a:rPr>
              <a:t> Diagram Disable structure or in the inactive subdiagrams of a Conditional Disable structure, LabVIEW does not load these objects into memory. However, when you display the block diagram of the VI, LabVIEW attempts to load those objects. If LabVIEW cannot find the objects, LabVIEW returns a warning, but the VI does not break because LabVIEW does not include the code when compiling and executing the VI.</a:t>
            </a: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n-US" sz="1000" dirty="0">
              <a:ea typeface="SimSun" charset="-122"/>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n-US" sz="1000" dirty="0">
                <a:ea typeface="SimSun" charset="-122"/>
              </a:rPr>
              <a:t>Note  LabVIEW does check the syntax of code in inactive subdiagrams. However, broken code within the inactive subdiagrams does not prevent the VI from compiling and executing.</a:t>
            </a: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n-US" sz="1000" dirty="0">
              <a:ea typeface="SimSun" charset="-122"/>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n-US" sz="1000" dirty="0">
                <a:ea typeface="SimSun" charset="-122"/>
              </a:rPr>
              <a:t>Use the Diagram Disable structure to disable specific code on the block diagram. Use the Conditional Disable structure to define conditions that indicate which code on the block diagram executes.</a:t>
            </a: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n-US" sz="1000" dirty="0">
              <a:ea typeface="SimSun" charset="-122"/>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n-US" sz="1000" dirty="0">
                <a:ea typeface="SimSun" charset="-122"/>
              </a:rPr>
              <a:t>Conditional Disable Structure</a:t>
            </a: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n-US" sz="1000" dirty="0">
                <a:ea typeface="SimSun" charset="-122"/>
              </a:rPr>
              <a:t>The Conditional Disable structure, shown as follows, has one or more subdiagrams, or cases, exactly one of which LabVIEW uses for the duration of execution, depending on the configuration of the conditions of the </a:t>
            </a:r>
            <a:r>
              <a:rPr lang="en-US" sz="1000" dirty="0" err="1">
                <a:ea typeface="SimSun" charset="-122"/>
              </a:rPr>
              <a:t>subdiagram</a:t>
            </a:r>
            <a:r>
              <a:rPr lang="en-US" sz="1000" dirty="0">
                <a:ea typeface="SimSun" charset="-122"/>
              </a:rPr>
              <a:t>. When compiling, LabVIEW does not include any code in the inactive subdiagrams of the Conditional Disable structure.</a:t>
            </a: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n-US" sz="1000" dirty="0">
                <a:ea typeface="SimSun" charset="-122"/>
              </a:rPr>
              <a:t>Use the Conditional Disable structure to define conditions in which specific code compiles and executes. For example, if one section of the VI is target-specific, you can put this code in a Conditional Disable structure and configure it to run on the specific target. Targets you might configure a Conditional Disable structure for include Windows, Mac, Unix systems and FPGA targets.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6/19/2011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6/19/2011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880" y="273629"/>
            <a:ext cx="2056320" cy="58556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6481" y="273629"/>
            <a:ext cx="6032160" cy="58556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6/19/2011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6480" y="1604329"/>
            <a:ext cx="404352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8241" y="1604329"/>
            <a:ext cx="4044960" cy="4524955"/>
          </a:xfrm>
        </p:spPr>
        <p:txBody>
          <a:bodyPr/>
          <a:lstStyle/>
          <a:p>
            <a:r>
              <a:rPr lang="en-US" smtClean="0"/>
              <a:t>Click icon to add clip art</a:t>
            </a:r>
            <a:endParaRPr lang="en-US"/>
          </a:p>
        </p:txBody>
      </p:sp>
      <p:sp>
        <p:nvSpPr>
          <p:cNvPr id="5" name="Date Placeholder 4"/>
          <p:cNvSpPr>
            <a:spLocks noGrp="1"/>
          </p:cNvSpPr>
          <p:nvPr>
            <p:ph type="dt" idx="10"/>
          </p:nvPr>
        </p:nvSpPr>
        <p:spPr>
          <a:xfrm>
            <a:off x="456481" y="6247376"/>
            <a:ext cx="2128320" cy="470930"/>
          </a:xfrm>
        </p:spPr>
        <p:txBody>
          <a:bodyPr/>
          <a:lstStyle>
            <a:lvl1pPr>
              <a:defRPr/>
            </a:lvl1pPr>
          </a:lstStyle>
          <a:p>
            <a:fld id="{58EBE789-4C61-4BC5-8561-CD900AE7C768}" type="datetimeFigureOut">
              <a:rPr lang="en-US" smtClean="0"/>
              <a:pPr/>
              <a:t>6/19/2011</a:t>
            </a:fld>
            <a:endParaRPr lang="en-US"/>
          </a:p>
        </p:txBody>
      </p:sp>
      <p:sp>
        <p:nvSpPr>
          <p:cNvPr id="6" name="Footer Placeholder 5"/>
          <p:cNvSpPr>
            <a:spLocks noGrp="1"/>
          </p:cNvSpPr>
          <p:nvPr>
            <p:ph type="ftr" idx="11"/>
          </p:nvPr>
        </p:nvSpPr>
        <p:spPr>
          <a:xfrm>
            <a:off x="3127680" y="6247376"/>
            <a:ext cx="2897280" cy="470930"/>
          </a:xfrm>
        </p:spPr>
        <p:txBody>
          <a:bodyPr/>
          <a:lstStyle>
            <a:lvl1pPr>
              <a:defRPr/>
            </a:lvl1pPr>
          </a:lstStyle>
          <a:p>
            <a:endParaRPr lang="en-US"/>
          </a:p>
        </p:txBody>
      </p:sp>
      <p:sp>
        <p:nvSpPr>
          <p:cNvPr id="7" name="Slide Number Placeholder 6"/>
          <p:cNvSpPr>
            <a:spLocks noGrp="1"/>
          </p:cNvSpPr>
          <p:nvPr>
            <p:ph type="sldNum" idx="12"/>
          </p:nvPr>
        </p:nvSpPr>
        <p:spPr>
          <a:xfrm>
            <a:off x="6556321" y="6247376"/>
            <a:ext cx="2128320" cy="470930"/>
          </a:xfrm>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6480" y="1604329"/>
            <a:ext cx="4043520" cy="4524955"/>
          </a:xfrm>
        </p:spPr>
        <p:txBody>
          <a:bodyPr/>
          <a:lstStyle/>
          <a:p>
            <a:r>
              <a:rPr lang="en-US" smtClean="0"/>
              <a:t>Click icon to add clip art</a:t>
            </a:r>
            <a:endParaRPr lang="en-US"/>
          </a:p>
        </p:txBody>
      </p:sp>
      <p:sp>
        <p:nvSpPr>
          <p:cNvPr id="4" name="Text Placeholder 3"/>
          <p:cNvSpPr>
            <a:spLocks noGrp="1"/>
          </p:cNvSpPr>
          <p:nvPr>
            <p:ph type="body" sz="half" idx="2"/>
          </p:nvPr>
        </p:nvSpPr>
        <p:spPr>
          <a:xfrm>
            <a:off x="4638241" y="1604329"/>
            <a:ext cx="404496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a:xfrm>
            <a:off x="456481" y="6247376"/>
            <a:ext cx="2128320" cy="470930"/>
          </a:xfrm>
        </p:spPr>
        <p:txBody>
          <a:bodyPr/>
          <a:lstStyle>
            <a:lvl1pPr>
              <a:defRPr/>
            </a:lvl1pPr>
          </a:lstStyle>
          <a:p>
            <a:fld id="{58EBE789-4C61-4BC5-8561-CD900AE7C768}" type="datetimeFigureOut">
              <a:rPr lang="en-US" smtClean="0"/>
              <a:pPr/>
              <a:t>6/19/2011</a:t>
            </a:fld>
            <a:endParaRPr lang="en-US"/>
          </a:p>
        </p:txBody>
      </p:sp>
      <p:sp>
        <p:nvSpPr>
          <p:cNvPr id="6" name="Footer Placeholder 5"/>
          <p:cNvSpPr>
            <a:spLocks noGrp="1"/>
          </p:cNvSpPr>
          <p:nvPr>
            <p:ph type="ftr" idx="11"/>
          </p:nvPr>
        </p:nvSpPr>
        <p:spPr>
          <a:xfrm>
            <a:off x="3127680" y="6247376"/>
            <a:ext cx="2897280" cy="470930"/>
          </a:xfrm>
        </p:spPr>
        <p:txBody>
          <a:bodyPr/>
          <a:lstStyle>
            <a:lvl1pPr>
              <a:defRPr/>
            </a:lvl1pPr>
          </a:lstStyle>
          <a:p>
            <a:endParaRPr lang="en-US"/>
          </a:p>
        </p:txBody>
      </p:sp>
      <p:sp>
        <p:nvSpPr>
          <p:cNvPr id="7" name="Slide Number Placeholder 6"/>
          <p:cNvSpPr>
            <a:spLocks noGrp="1"/>
          </p:cNvSpPr>
          <p:nvPr>
            <p:ph type="sldNum" idx="12"/>
          </p:nvPr>
        </p:nvSpPr>
        <p:spPr>
          <a:xfrm>
            <a:off x="6556321" y="6247376"/>
            <a:ext cx="2128320" cy="470930"/>
          </a:xfrm>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6480" y="1604329"/>
            <a:ext cx="404352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8241" y="1604329"/>
            <a:ext cx="4044960" cy="2193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38241" y="3935934"/>
            <a:ext cx="4044960" cy="219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idx="10"/>
          </p:nvPr>
        </p:nvSpPr>
        <p:spPr>
          <a:xfrm>
            <a:off x="456481" y="6247376"/>
            <a:ext cx="2128320" cy="470930"/>
          </a:xfrm>
        </p:spPr>
        <p:txBody>
          <a:bodyPr/>
          <a:lstStyle>
            <a:lvl1pPr>
              <a:defRPr/>
            </a:lvl1pPr>
          </a:lstStyle>
          <a:p>
            <a:fld id="{58EBE789-4C61-4BC5-8561-CD900AE7C768}" type="datetimeFigureOut">
              <a:rPr lang="en-US" smtClean="0"/>
              <a:pPr/>
              <a:t>6/19/2011</a:t>
            </a:fld>
            <a:endParaRPr lang="en-US"/>
          </a:p>
        </p:txBody>
      </p:sp>
      <p:sp>
        <p:nvSpPr>
          <p:cNvPr id="7" name="Footer Placeholder 6"/>
          <p:cNvSpPr>
            <a:spLocks noGrp="1"/>
          </p:cNvSpPr>
          <p:nvPr>
            <p:ph type="ftr" idx="11"/>
          </p:nvPr>
        </p:nvSpPr>
        <p:spPr>
          <a:xfrm>
            <a:off x="3127680" y="6247376"/>
            <a:ext cx="2897280" cy="470930"/>
          </a:xfrm>
        </p:spPr>
        <p:txBody>
          <a:bodyPr/>
          <a:lstStyle>
            <a:lvl1pPr>
              <a:defRPr/>
            </a:lvl1pPr>
          </a:lstStyle>
          <a:p>
            <a:endParaRPr lang="en-US"/>
          </a:p>
        </p:txBody>
      </p:sp>
      <p:sp>
        <p:nvSpPr>
          <p:cNvPr id="8" name="Slide Number Placeholder 7"/>
          <p:cNvSpPr>
            <a:spLocks noGrp="1"/>
          </p:cNvSpPr>
          <p:nvPr>
            <p:ph type="sldNum" idx="12"/>
          </p:nvPr>
        </p:nvSpPr>
        <p:spPr>
          <a:xfrm>
            <a:off x="6556321" y="6247376"/>
            <a:ext cx="2128320" cy="470930"/>
          </a:xfrm>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640" indent="0" algn="ctr">
              <a:buNone/>
              <a:defRPr/>
            </a:lvl2pPr>
            <a:lvl3pPr marL="829280" indent="0" algn="ctr">
              <a:buNone/>
              <a:defRPr/>
            </a:lvl3pPr>
            <a:lvl4pPr marL="1243920" indent="0" algn="ctr">
              <a:buNone/>
              <a:defRPr/>
            </a:lvl4pPr>
            <a:lvl5pPr marL="1658560" indent="0" algn="ctr">
              <a:buNone/>
              <a:defRPr/>
            </a:lvl5pPr>
            <a:lvl6pPr marL="2073201" indent="0" algn="ctr">
              <a:buNone/>
              <a:defRPr/>
            </a:lvl6pPr>
            <a:lvl7pPr marL="2487841" indent="0" algn="ctr">
              <a:buNone/>
              <a:defRPr/>
            </a:lvl7pPr>
            <a:lvl8pPr marL="2902481" indent="0" algn="ctr">
              <a:buNone/>
              <a:defRPr/>
            </a:lvl8pPr>
            <a:lvl9pPr marL="3317121" indent="0" algn="ctr">
              <a:buNone/>
              <a:defRPr/>
            </a:lvl9pPr>
          </a:lstStyle>
          <a:p>
            <a:r>
              <a:rPr lang="en-US" smtClean="0"/>
              <a:t>Click to edit Master subtitle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5"/>
            <a:ext cx="7771680" cy="1362383"/>
          </a:xfrm>
        </p:spPr>
        <p:txBody>
          <a:bodyPr/>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640" indent="0">
              <a:buNone/>
              <a:defRPr sz="1600"/>
            </a:lvl2pPr>
            <a:lvl3pPr marL="829280" indent="0">
              <a:buNone/>
              <a:defRPr sz="1500"/>
            </a:lvl3pPr>
            <a:lvl4pPr marL="1243920" indent="0">
              <a:buNone/>
              <a:defRPr sz="1300"/>
            </a:lvl4pPr>
            <a:lvl5pPr marL="1658560" indent="0">
              <a:buNone/>
              <a:defRPr sz="1300"/>
            </a:lvl5pPr>
            <a:lvl6pPr marL="2073201" indent="0">
              <a:buNone/>
              <a:defRPr sz="1300"/>
            </a:lvl6pPr>
            <a:lvl7pPr marL="2487841" indent="0">
              <a:buNone/>
              <a:defRPr sz="1300"/>
            </a:lvl7pPr>
            <a:lvl8pPr marL="2902481" indent="0">
              <a:buNone/>
              <a:defRPr sz="1300"/>
            </a:lvl8pPr>
            <a:lvl9pPr marL="3317121" indent="0">
              <a:buNone/>
              <a:defRPr sz="13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440" y="1981648"/>
            <a:ext cx="3816000" cy="411307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9680" y="1981648"/>
            <a:ext cx="3816000" cy="411307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2" y="275072"/>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2" y="1535201"/>
            <a:ext cx="4042080" cy="639427"/>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2"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6/19/2011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3" y="273631"/>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3"/>
            <a:ext cx="3008160" cy="4692013"/>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3" y="4800026"/>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3" y="612065"/>
            <a:ext cx="5486400" cy="4115952"/>
          </a:xfrm>
        </p:spPr>
        <p:txBody>
          <a:bodyPr/>
          <a:lstStyle>
            <a:lvl1pPr marL="0" indent="0">
              <a:buNone/>
              <a:defRPr sz="2900"/>
            </a:lvl1pPr>
            <a:lvl2pPr marL="414640" indent="0">
              <a:buNone/>
              <a:defRPr sz="2500"/>
            </a:lvl2pPr>
            <a:lvl3pPr marL="829280" indent="0">
              <a:buNone/>
              <a:defRPr sz="2200"/>
            </a:lvl3pPr>
            <a:lvl4pPr marL="1243920" indent="0">
              <a:buNone/>
              <a:defRPr sz="1800"/>
            </a:lvl4pPr>
            <a:lvl5pPr marL="1658560" indent="0">
              <a:buNone/>
              <a:defRPr sz="1800"/>
            </a:lvl5pPr>
            <a:lvl6pPr marL="2073201" indent="0">
              <a:buNone/>
              <a:defRPr sz="1800"/>
            </a:lvl6pPr>
            <a:lvl7pPr marL="2487841" indent="0">
              <a:buNone/>
              <a:defRPr sz="1800"/>
            </a:lvl7pPr>
            <a:lvl8pPr marL="2902481" indent="0">
              <a:buNone/>
              <a:defRPr sz="1800"/>
            </a:lvl8pPr>
            <a:lvl9pPr marL="3317121" indent="0">
              <a:buNone/>
              <a:defRPr sz="1800"/>
            </a:lvl9pPr>
          </a:lstStyle>
          <a:p>
            <a:r>
              <a:rPr lang="en-US" smtClean="0"/>
              <a:t>Click icon to add picture</a:t>
            </a:r>
            <a:endParaRPr lang="en-US"/>
          </a:p>
        </p:txBody>
      </p:sp>
      <p:sp>
        <p:nvSpPr>
          <p:cNvPr id="4" name="Text Placeholder 3"/>
          <p:cNvSpPr>
            <a:spLocks noGrp="1"/>
          </p:cNvSpPr>
          <p:nvPr>
            <p:ph type="body" sz="half" idx="2"/>
          </p:nvPr>
        </p:nvSpPr>
        <p:spPr>
          <a:xfrm>
            <a:off x="1792803" y="5367444"/>
            <a:ext cx="5486400" cy="805044"/>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121" y="609185"/>
            <a:ext cx="1942560" cy="548553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442" y="609185"/>
            <a:ext cx="5689440" cy="548553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6/19/2011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6480" y="1604329"/>
            <a:ext cx="404352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1" y="1604329"/>
            <a:ext cx="404496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fld id="{58EBE789-4C61-4BC5-8561-CD900AE7C768}" type="datetimeFigureOut">
              <a:rPr lang="en-US" smtClean="0"/>
              <a:pPr/>
              <a:t>6/19/2011</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fld id="{58EBE789-4C61-4BC5-8561-CD900AE7C768}" type="datetimeFigureOut">
              <a:rPr lang="en-US" smtClean="0"/>
              <a:pPr/>
              <a:t>6/19/2011</a:t>
            </a:fld>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fld id="{58EBE789-4C61-4BC5-8561-CD900AE7C768}" type="datetimeFigureOut">
              <a:rPr lang="en-US" smtClean="0"/>
              <a:pPr/>
              <a:t>6/19/2011</a:t>
            </a:fld>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fld id="{58EBE789-4C61-4BC5-8561-CD900AE7C768}" type="datetimeFigureOut">
              <a:rPr lang="en-US" smtClean="0"/>
              <a:pPr/>
              <a:t>6/19/2011</a:t>
            </a:fld>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fld id="{58EBE789-4C61-4BC5-8561-CD900AE7C768}" type="datetimeFigureOut">
              <a:rPr lang="en-US" smtClean="0"/>
              <a:pPr/>
              <a:t>6/19/2011</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r>
              <a:rPr lang="en-US" smtClean="0"/>
              <a:t>Click icon to add picture</a:t>
            </a:r>
            <a:endParaRPr lang="en-US"/>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fld id="{58EBE789-4C61-4BC5-8561-CD900AE7C768}" type="datetimeFigureOut">
              <a:rPr lang="en-US" smtClean="0"/>
              <a:pPr/>
              <a:t>6/19/2011</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6481" y="273629"/>
            <a:ext cx="8226720" cy="114348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456481" y="1604329"/>
            <a:ext cx="8226720" cy="4524955"/>
          </a:xfrm>
          <a:prstGeom prst="rect">
            <a:avLst/>
          </a:prstGeom>
          <a:noFill/>
          <a:ln w="9525">
            <a:noFill/>
            <a:round/>
            <a:headEnd/>
            <a:tailEnd/>
          </a:ln>
          <a:effectLst/>
        </p:spPr>
        <p:txBody>
          <a:bodyPr vert="horz" wrap="square" lIns="0" tIns="25602"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456481" y="6247376"/>
            <a:ext cx="2128320" cy="47093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656650" algn="l"/>
                <a:tab pos="1313299" algn="l"/>
                <a:tab pos="1969949" algn="l"/>
              </a:tabLst>
              <a:defRPr sz="1300">
                <a:solidFill>
                  <a:srgbClr val="000000"/>
                </a:solidFill>
                <a:latin typeface="Times New Roman" pitchFamily="16" charset="0"/>
              </a:defRPr>
            </a:lvl1pPr>
          </a:lstStyle>
          <a:p>
            <a:fld id="{58EBE789-4C61-4BC5-8561-CD900AE7C768}" type="datetimeFigureOut">
              <a:rPr lang="en-US" smtClean="0"/>
              <a:pPr/>
              <a:t>6/19/2011</a:t>
            </a:fld>
            <a:endParaRPr lang="en-US"/>
          </a:p>
        </p:txBody>
      </p:sp>
      <p:sp>
        <p:nvSpPr>
          <p:cNvPr id="1028" name="Rectangle 4"/>
          <p:cNvSpPr>
            <a:spLocks noGrp="1" noChangeArrowheads="1"/>
          </p:cNvSpPr>
          <p:nvPr>
            <p:ph type="ftr"/>
          </p:nvPr>
        </p:nvSpPr>
        <p:spPr bwMode="auto">
          <a:xfrm>
            <a:off x="3127680" y="6247376"/>
            <a:ext cx="2897280" cy="47093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5000"/>
              </a:lnSpc>
              <a:tabLst>
                <a:tab pos="656650" algn="l"/>
                <a:tab pos="1313299" algn="l"/>
                <a:tab pos="1969949" algn="l"/>
                <a:tab pos="2626599" algn="l"/>
              </a:tabLst>
              <a:defRPr sz="1300">
                <a:solidFill>
                  <a:srgbClr val="000000"/>
                </a:solidFill>
                <a:latin typeface="Times New Roman" pitchFamily="16" charset="0"/>
              </a:defRPr>
            </a:lvl1pPr>
          </a:lstStyle>
          <a:p>
            <a:endParaRPr lang="en-US"/>
          </a:p>
        </p:txBody>
      </p:sp>
      <p:sp>
        <p:nvSpPr>
          <p:cNvPr id="1029" name="Rectangle 5"/>
          <p:cNvSpPr>
            <a:spLocks noGrp="1" noChangeArrowheads="1"/>
          </p:cNvSpPr>
          <p:nvPr>
            <p:ph type="sldNum"/>
          </p:nvPr>
        </p:nvSpPr>
        <p:spPr bwMode="auto">
          <a:xfrm>
            <a:off x="6556321" y="6247376"/>
            <a:ext cx="2128320" cy="47093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656650" algn="l"/>
                <a:tab pos="1313299" algn="l"/>
                <a:tab pos="1969949" algn="l"/>
              </a:tabLst>
              <a:defRPr sz="1300">
                <a:solidFill>
                  <a:srgbClr val="000000"/>
                </a:solidFill>
                <a:latin typeface="Times New Roman" pitchFamily="16" charset="0"/>
              </a:defRPr>
            </a:lvl1pPr>
          </a:lstStyle>
          <a:p>
            <a:fld id="{68F5889E-DB3C-4AF6-9D0E-F955A2C7A9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mj-ea"/>
          <a:cs typeface="+mj-cs"/>
        </a:defRPr>
      </a:lvl1pPr>
      <a:lvl2pPr marL="673930" indent="-259204"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2pPr>
      <a:lvl3pPr marL="1036815"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3pPr>
      <a:lvl4pPr marL="1451541"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4pPr>
      <a:lvl5pPr marL="1866268"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5pPr>
      <a:lvl6pPr marL="2280994"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6pPr>
      <a:lvl7pPr marL="2695720"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7pPr>
      <a:lvl8pPr marL="3110446"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8pPr>
      <a:lvl9pPr marL="3525172"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9pPr>
    </p:titleStyle>
    <p:bodyStyle>
      <a:lvl1pPr marL="311045" indent="-311045" algn="l" defTabSz="414726" rtl="0" eaLnBrk="1" fontAlgn="base" hangingPunct="1">
        <a:lnSpc>
          <a:spcPct val="93000"/>
        </a:lnSpc>
        <a:spcBef>
          <a:spcPct val="0"/>
        </a:spcBef>
        <a:spcAft>
          <a:spcPts val="1293"/>
        </a:spcAft>
        <a:buClr>
          <a:srgbClr val="000000"/>
        </a:buClr>
        <a:buSzPct val="100000"/>
        <a:buFont typeface="Times New Roman" pitchFamily="16" charset="0"/>
        <a:defRPr sz="2900">
          <a:solidFill>
            <a:srgbClr val="000000"/>
          </a:solidFill>
          <a:latin typeface="+mn-lt"/>
          <a:ea typeface="+mn-ea"/>
          <a:cs typeface="+mn-cs"/>
        </a:defRPr>
      </a:lvl1pPr>
      <a:lvl2pPr marL="673930" indent="-259204" algn="l" defTabSz="414726" rtl="0" eaLnBrk="1" fontAlgn="base" hangingPunct="1">
        <a:lnSpc>
          <a:spcPct val="93000"/>
        </a:lnSpc>
        <a:spcBef>
          <a:spcPct val="0"/>
        </a:spcBef>
        <a:spcAft>
          <a:spcPts val="1032"/>
        </a:spcAft>
        <a:buClr>
          <a:srgbClr val="000000"/>
        </a:buClr>
        <a:buSzPct val="100000"/>
        <a:buFont typeface="Times New Roman" pitchFamily="16" charset="0"/>
        <a:defRPr sz="2500">
          <a:solidFill>
            <a:srgbClr val="000000"/>
          </a:solidFill>
          <a:latin typeface="+mn-lt"/>
          <a:ea typeface="+mn-ea"/>
        </a:defRPr>
      </a:lvl2pPr>
      <a:lvl3pPr marL="1036815" indent="-207363" algn="l" defTabSz="414726" rtl="0" eaLnBrk="1" fontAlgn="base" hangingPunct="1">
        <a:lnSpc>
          <a:spcPct val="93000"/>
        </a:lnSpc>
        <a:spcBef>
          <a:spcPct val="0"/>
        </a:spcBef>
        <a:spcAft>
          <a:spcPts val="771"/>
        </a:spcAft>
        <a:buClr>
          <a:srgbClr val="000000"/>
        </a:buClr>
        <a:buSzPct val="100000"/>
        <a:buFont typeface="Times New Roman" pitchFamily="16" charset="0"/>
        <a:defRPr sz="2200">
          <a:solidFill>
            <a:srgbClr val="000000"/>
          </a:solidFill>
          <a:latin typeface="+mn-lt"/>
          <a:ea typeface="+mn-ea"/>
        </a:defRPr>
      </a:lvl3pPr>
      <a:lvl4pPr marL="1451541" indent="-207363" algn="l" defTabSz="414726" rtl="0" eaLnBrk="1" fontAlgn="base" hangingPunct="1">
        <a:lnSpc>
          <a:spcPct val="93000"/>
        </a:lnSpc>
        <a:spcBef>
          <a:spcPct val="0"/>
        </a:spcBef>
        <a:spcAft>
          <a:spcPts val="522"/>
        </a:spcAft>
        <a:buClr>
          <a:srgbClr val="000000"/>
        </a:buClr>
        <a:buSzPct val="100000"/>
        <a:buFont typeface="Times New Roman" pitchFamily="16" charset="0"/>
        <a:defRPr sz="1800">
          <a:solidFill>
            <a:srgbClr val="000000"/>
          </a:solidFill>
          <a:latin typeface="+mn-lt"/>
          <a:ea typeface="+mn-ea"/>
        </a:defRPr>
      </a:lvl4pPr>
      <a:lvl5pPr marL="1866268"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5pPr>
      <a:lvl6pPr marL="2280994"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6pPr>
      <a:lvl7pPr marL="2695720"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7pPr>
      <a:lvl8pPr marL="3110446"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8pPr>
      <a:lvl9pPr marL="3525172"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cstate="print"/>
          <a:srcRect/>
          <a:stretch>
            <a:fillRect/>
          </a:stretch>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5637600" y="6552689"/>
            <a:ext cx="990720" cy="228984"/>
          </a:xfrm>
          <a:prstGeom prst="rect">
            <a:avLst/>
          </a:prstGeom>
          <a:noFill/>
          <a:ln w="9360">
            <a:noFill/>
            <a:miter lim="800000"/>
            <a:headEnd/>
            <a:tailEnd/>
          </a:ln>
          <a:effectLst/>
        </p:spPr>
        <p:txBody>
          <a:bodyPr lIns="82936" tIns="82936" rIns="82936" bIns="41469"/>
          <a:lstStyle/>
          <a:p>
            <a:pPr algn="r" hangingPunct="1">
              <a:lnSpc>
                <a:spcPct val="100000"/>
              </a:lnSpc>
              <a:tabLst>
                <a:tab pos="656582" algn="l"/>
              </a:tabLst>
            </a:pPr>
            <a:fld id="{C0C39CF3-BF19-4FD8-88B1-FDCD48B453B7}" type="slidenum">
              <a:rPr lang="en-US" sz="700" b="1">
                <a:solidFill>
                  <a:srgbClr val="E3E3E3"/>
                </a:solidFill>
              </a:rPr>
              <a:pPr algn="r" hangingPunct="1">
                <a:lnSpc>
                  <a:spcPct val="100000"/>
                </a:lnSpc>
                <a:tabLst>
                  <a:tab pos="656582" algn="l"/>
                </a:tabLst>
              </a:pPr>
              <a:t>‹#›</a:t>
            </a:fld>
            <a:endParaRPr lang="en-US" sz="700" b="1">
              <a:solidFill>
                <a:srgbClr val="E3E3E3"/>
              </a:solidFill>
            </a:endParaRPr>
          </a:p>
        </p:txBody>
      </p:sp>
      <p:sp>
        <p:nvSpPr>
          <p:cNvPr id="2050" name="Rectangle 2"/>
          <p:cNvSpPr>
            <a:spLocks noGrp="1" noChangeArrowheads="1"/>
          </p:cNvSpPr>
          <p:nvPr>
            <p:ph type="title"/>
          </p:nvPr>
        </p:nvSpPr>
        <p:spPr bwMode="auto">
          <a:xfrm>
            <a:off x="685440" y="609184"/>
            <a:ext cx="7770240" cy="1140600"/>
          </a:xfrm>
          <a:prstGeom prst="rect">
            <a:avLst/>
          </a:prstGeom>
          <a:noFill/>
          <a:ln w="9360">
            <a:noFill/>
            <a:miter lim="800000"/>
            <a:headEnd/>
            <a:tailEnd/>
          </a:ln>
          <a:effectLst/>
        </p:spPr>
        <p:txBody>
          <a:bodyPr vert="horz" wrap="square" lIns="82936" tIns="82936" rIns="82936" bIns="41469" numCol="1" anchor="t" anchorCtr="0" compatLnSpc="1">
            <a:prstTxWarp prst="textNoShape">
              <a:avLst/>
            </a:prstTxWarp>
          </a:bodyPr>
          <a:lstStyle/>
          <a:p>
            <a:pPr lvl="0"/>
            <a:r>
              <a:rPr lang="en-GB" smtClean="0"/>
              <a:t>Click to edit the title text formatClick to edit Master title style</a:t>
            </a:r>
          </a:p>
        </p:txBody>
      </p:sp>
      <p:sp>
        <p:nvSpPr>
          <p:cNvPr id="2051" name="Rectangle 3"/>
          <p:cNvSpPr>
            <a:spLocks noGrp="1" noChangeArrowheads="1"/>
          </p:cNvSpPr>
          <p:nvPr>
            <p:ph type="body" idx="1"/>
          </p:nvPr>
        </p:nvSpPr>
        <p:spPr bwMode="auto">
          <a:xfrm>
            <a:off x="685440" y="1981648"/>
            <a:ext cx="7770240" cy="4113072"/>
          </a:xfrm>
          <a:prstGeom prst="rect">
            <a:avLst/>
          </a:prstGeom>
          <a:noFill/>
          <a:ln w="9360">
            <a:noFill/>
            <a:miter lim="800000"/>
            <a:headEnd/>
            <a:tailEnd/>
          </a:ln>
          <a:effectLst/>
        </p:spPr>
        <p:txBody>
          <a:bodyPr vert="horz" wrap="square" lIns="82936" tIns="82936" rIns="82936" bIns="41469"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0"/>
            <a:r>
              <a:rPr lang="en-GB" smtClean="0"/>
              <a:t>Ninth Outline LevelClick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mj-lt"/>
          <a:ea typeface="+mj-ea"/>
          <a:cs typeface="+mj-cs"/>
        </a:defRPr>
      </a:lvl1pPr>
      <a:lvl2pPr marL="673860" indent="-259178"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2pPr>
      <a:lvl3pPr marL="1036707"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3pPr>
      <a:lvl4pPr marL="1451391"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4pPr>
      <a:lvl5pPr marL="1866074"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5pPr>
      <a:lvl6pPr marL="2280758"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6pPr>
      <a:lvl7pPr marL="2695440"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7pPr>
      <a:lvl8pPr marL="3110124"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8pPr>
      <a:lvl9pPr marL="3524806"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9pPr>
    </p:titleStyle>
    <p:bodyStyle>
      <a:lvl1pPr marL="311013" indent="-311013" algn="l" defTabSz="414683" rtl="0" eaLnBrk="1" fontAlgn="base" hangingPunct="1">
        <a:lnSpc>
          <a:spcPct val="95000"/>
        </a:lnSpc>
        <a:spcBef>
          <a:spcPct val="0"/>
        </a:spcBef>
        <a:spcAft>
          <a:spcPts val="1293"/>
        </a:spcAft>
        <a:buClr>
          <a:srgbClr val="000000"/>
        </a:buClr>
        <a:buSzPct val="100000"/>
        <a:buFont typeface="Times New Roman" pitchFamily="16" charset="0"/>
        <a:defRPr sz="2900">
          <a:solidFill>
            <a:srgbClr val="000000"/>
          </a:solidFill>
          <a:latin typeface="+mn-lt"/>
          <a:ea typeface="+mn-ea"/>
          <a:cs typeface="+mn-cs"/>
        </a:defRPr>
      </a:lvl1pPr>
      <a:lvl2pPr marL="673860" indent="-259178" algn="l" defTabSz="414683" rtl="0" eaLnBrk="1" fontAlgn="base" hangingPunct="1">
        <a:lnSpc>
          <a:spcPct val="95000"/>
        </a:lnSpc>
        <a:spcBef>
          <a:spcPct val="0"/>
        </a:spcBef>
        <a:spcAft>
          <a:spcPts val="1032"/>
        </a:spcAft>
        <a:buClr>
          <a:srgbClr val="000000"/>
        </a:buClr>
        <a:buSzPct val="100000"/>
        <a:buFont typeface="Times New Roman" pitchFamily="16" charset="0"/>
        <a:defRPr sz="2200">
          <a:solidFill>
            <a:srgbClr val="000000"/>
          </a:solidFill>
          <a:latin typeface="+mn-lt"/>
          <a:ea typeface="+mn-ea"/>
        </a:defRPr>
      </a:lvl2pPr>
      <a:lvl3pPr marL="1036707" indent="-207341" algn="l" defTabSz="414683" rtl="0" eaLnBrk="1" fontAlgn="base" hangingPunct="1">
        <a:lnSpc>
          <a:spcPct val="95000"/>
        </a:lnSpc>
        <a:spcBef>
          <a:spcPct val="0"/>
        </a:spcBef>
        <a:spcAft>
          <a:spcPts val="771"/>
        </a:spcAft>
        <a:buClr>
          <a:srgbClr val="000000"/>
        </a:buClr>
        <a:buSzPct val="100000"/>
        <a:buFont typeface="Times New Roman" pitchFamily="16" charset="0"/>
        <a:defRPr sz="1800">
          <a:solidFill>
            <a:srgbClr val="000000"/>
          </a:solidFill>
          <a:latin typeface="+mn-lt"/>
          <a:ea typeface="+mn-ea"/>
        </a:defRPr>
      </a:lvl3pPr>
      <a:lvl4pPr marL="1451391" indent="-207341" algn="l" defTabSz="414683" rtl="0" eaLnBrk="1" fontAlgn="base" hangingPunct="1">
        <a:lnSpc>
          <a:spcPct val="95000"/>
        </a:lnSpc>
        <a:spcBef>
          <a:spcPct val="0"/>
        </a:spcBef>
        <a:spcAft>
          <a:spcPts val="522"/>
        </a:spcAft>
        <a:buClr>
          <a:srgbClr val="000000"/>
        </a:buClr>
        <a:buSzPct val="100000"/>
        <a:buFont typeface="Times New Roman" pitchFamily="16" charset="0"/>
        <a:defRPr sz="1800">
          <a:solidFill>
            <a:srgbClr val="000000"/>
          </a:solidFill>
          <a:latin typeface="+mn-lt"/>
          <a:ea typeface="+mn-ea"/>
        </a:defRPr>
      </a:lvl4pPr>
      <a:lvl5pPr marL="1866074"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5pPr>
      <a:lvl6pPr marL="2280758"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6pPr>
      <a:lvl7pPr marL="2695440"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7pPr>
      <a:lvl8pPr marL="3110124"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8pPr>
      <a:lvl9pPr marL="3524806"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9pPr>
    </p:bodyStyle>
    <p:otherStyle>
      <a:defPPr>
        <a:defRPr lang="en-US"/>
      </a:defPPr>
      <a:lvl1pPr marL="0" algn="l" defTabSz="829366" rtl="0" eaLnBrk="1" latinLnBrk="0" hangingPunct="1">
        <a:defRPr sz="1600" kern="1200">
          <a:solidFill>
            <a:schemeClr val="tx1"/>
          </a:solidFill>
          <a:latin typeface="+mn-lt"/>
          <a:ea typeface="+mn-ea"/>
          <a:cs typeface="+mn-cs"/>
        </a:defRPr>
      </a:lvl1pPr>
      <a:lvl2pPr marL="414683" algn="l" defTabSz="829366" rtl="0" eaLnBrk="1" latinLnBrk="0" hangingPunct="1">
        <a:defRPr sz="1600" kern="1200">
          <a:solidFill>
            <a:schemeClr val="tx1"/>
          </a:solidFill>
          <a:latin typeface="+mn-lt"/>
          <a:ea typeface="+mn-ea"/>
          <a:cs typeface="+mn-cs"/>
        </a:defRPr>
      </a:lvl2pPr>
      <a:lvl3pPr marL="829366" algn="l" defTabSz="829366" rtl="0" eaLnBrk="1" latinLnBrk="0" hangingPunct="1">
        <a:defRPr sz="1600" kern="1200">
          <a:solidFill>
            <a:schemeClr val="tx1"/>
          </a:solidFill>
          <a:latin typeface="+mn-lt"/>
          <a:ea typeface="+mn-ea"/>
          <a:cs typeface="+mn-cs"/>
        </a:defRPr>
      </a:lvl3pPr>
      <a:lvl4pPr marL="1244049" algn="l" defTabSz="829366" rtl="0" eaLnBrk="1" latinLnBrk="0" hangingPunct="1">
        <a:defRPr sz="1600" kern="1200">
          <a:solidFill>
            <a:schemeClr val="tx1"/>
          </a:solidFill>
          <a:latin typeface="+mn-lt"/>
          <a:ea typeface="+mn-ea"/>
          <a:cs typeface="+mn-cs"/>
        </a:defRPr>
      </a:lvl4pPr>
      <a:lvl5pPr marL="1658732" algn="l" defTabSz="829366" rtl="0" eaLnBrk="1" latinLnBrk="0" hangingPunct="1">
        <a:defRPr sz="1600" kern="1200">
          <a:solidFill>
            <a:schemeClr val="tx1"/>
          </a:solidFill>
          <a:latin typeface="+mn-lt"/>
          <a:ea typeface="+mn-ea"/>
          <a:cs typeface="+mn-cs"/>
        </a:defRPr>
      </a:lvl5pPr>
      <a:lvl6pPr marL="2073416" algn="l" defTabSz="829366" rtl="0" eaLnBrk="1" latinLnBrk="0" hangingPunct="1">
        <a:defRPr sz="1600" kern="1200">
          <a:solidFill>
            <a:schemeClr val="tx1"/>
          </a:solidFill>
          <a:latin typeface="+mn-lt"/>
          <a:ea typeface="+mn-ea"/>
          <a:cs typeface="+mn-cs"/>
        </a:defRPr>
      </a:lvl6pPr>
      <a:lvl7pPr marL="2488099" algn="l" defTabSz="829366" rtl="0" eaLnBrk="1" latinLnBrk="0" hangingPunct="1">
        <a:defRPr sz="1600" kern="1200">
          <a:solidFill>
            <a:schemeClr val="tx1"/>
          </a:solidFill>
          <a:latin typeface="+mn-lt"/>
          <a:ea typeface="+mn-ea"/>
          <a:cs typeface="+mn-cs"/>
        </a:defRPr>
      </a:lvl7pPr>
      <a:lvl8pPr marL="2902782" algn="l" defTabSz="829366" rtl="0" eaLnBrk="1" latinLnBrk="0" hangingPunct="1">
        <a:defRPr sz="1600" kern="1200">
          <a:solidFill>
            <a:schemeClr val="tx1"/>
          </a:solidFill>
          <a:latin typeface="+mn-lt"/>
          <a:ea typeface="+mn-ea"/>
          <a:cs typeface="+mn-cs"/>
        </a:defRPr>
      </a:lvl8pPr>
      <a:lvl9pPr marL="3317465" algn="l" defTabSz="829366"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3" cstate="print"/>
          <a:stretch>
            <a:fillRect/>
          </a:stretch>
        </p:blipFill>
        <p:spPr bwMode="auto">
          <a:xfrm>
            <a:off x="2033328" y="1905001"/>
            <a:ext cx="5358072" cy="1696818"/>
          </a:xfrm>
          <a:prstGeom prst="rect">
            <a:avLst/>
          </a:prstGeom>
          <a:noFill/>
          <a:ln w="9525">
            <a:noFill/>
            <a:round/>
            <a:headEnd/>
            <a:tailEnd/>
          </a:ln>
          <a:effectLst/>
        </p:spPr>
      </p:pic>
      <p:sp>
        <p:nvSpPr>
          <p:cNvPr id="4098" name="Text Box 2"/>
          <p:cNvSpPr txBox="1">
            <a:spLocks noChangeArrowheads="1"/>
          </p:cNvSpPr>
          <p:nvPr/>
        </p:nvSpPr>
        <p:spPr bwMode="auto">
          <a:xfrm>
            <a:off x="1738080" y="3259062"/>
            <a:ext cx="5944320" cy="861210"/>
          </a:xfrm>
          <a:prstGeom prst="rect">
            <a:avLst/>
          </a:prstGeom>
          <a:noFill/>
          <a:ln w="9525">
            <a:noFill/>
            <a:round/>
            <a:headEnd/>
            <a:tailEnd/>
          </a:ln>
          <a:effectLst/>
        </p:spPr>
        <p:txBody>
          <a:bodyPr lIns="81639" tIns="40820" rIns="81639" bIns="40820"/>
          <a:lstStyle/>
          <a:p>
            <a:pPr algn="ctr">
              <a:lnSpc>
                <a:spcPct val="118000"/>
              </a:lnSpc>
              <a:tabLst>
                <a:tab pos="656650" algn="l"/>
                <a:tab pos="1313299" algn="l"/>
                <a:tab pos="1969949" algn="l"/>
                <a:tab pos="2626599" algn="l"/>
                <a:tab pos="3283248" algn="l"/>
                <a:tab pos="3939898" algn="l"/>
                <a:tab pos="4596548" algn="l"/>
                <a:tab pos="5253198" algn="l"/>
                <a:tab pos="5909847" algn="l"/>
                <a:tab pos="6566497" algn="l"/>
              </a:tabLst>
            </a:pPr>
            <a:r>
              <a:rPr lang="en-US" sz="7300" dirty="0">
                <a:solidFill>
                  <a:srgbClr val="000000"/>
                </a:solidFill>
                <a:effectLst>
                  <a:outerShdw blurRad="38100" dist="38100" dir="2700000" algn="tl">
                    <a:srgbClr val="C0C0C0"/>
                  </a:outerShdw>
                </a:effectLst>
                <a:latin typeface="+mj-lt"/>
              </a:rPr>
              <a:t>Workshop </a:t>
            </a:r>
            <a:endParaRPr lang="en-US" sz="7300" dirty="0" smtClean="0">
              <a:solidFill>
                <a:srgbClr val="000000"/>
              </a:solidFill>
              <a:effectLst>
                <a:outerShdw blurRad="38100" dist="38100" dir="2700000" algn="tl">
                  <a:srgbClr val="C0C0C0"/>
                </a:outerShdw>
              </a:effectLst>
              <a:latin typeface="+mj-lt"/>
            </a:endParaRPr>
          </a:p>
          <a:p>
            <a:pPr algn="ctr">
              <a:lnSpc>
                <a:spcPct val="118000"/>
              </a:lnSpc>
              <a:tabLst>
                <a:tab pos="656650" algn="l"/>
                <a:tab pos="1313299" algn="l"/>
                <a:tab pos="1969949" algn="l"/>
                <a:tab pos="2626599" algn="l"/>
                <a:tab pos="3283248" algn="l"/>
                <a:tab pos="3939898" algn="l"/>
                <a:tab pos="4596548" algn="l"/>
                <a:tab pos="5253198" algn="l"/>
                <a:tab pos="5909847" algn="l"/>
                <a:tab pos="6566497" algn="l"/>
              </a:tabLst>
            </a:pPr>
            <a:r>
              <a:rPr lang="en-US" sz="4400" dirty="0" smtClean="0">
                <a:solidFill>
                  <a:srgbClr val="0070C0"/>
                </a:solidFill>
                <a:effectLst>
                  <a:outerShdw blurRad="38100" dist="38100" dir="2700000" algn="tl">
                    <a:srgbClr val="C0C0C0"/>
                  </a:outerShdw>
                </a:effectLst>
                <a:latin typeface="+mj-lt"/>
              </a:rPr>
              <a:t>3 </a:t>
            </a:r>
            <a:r>
              <a:rPr lang="en-US" sz="4400" smtClean="0">
                <a:solidFill>
                  <a:srgbClr val="0070C0"/>
                </a:solidFill>
                <a:effectLst>
                  <a:outerShdw blurRad="38100" dist="38100" dir="2700000" algn="tl">
                    <a:srgbClr val="C0C0C0"/>
                  </a:outerShdw>
                </a:effectLst>
                <a:latin typeface="+mj-lt"/>
              </a:rPr>
              <a:t>of 7</a:t>
            </a:r>
            <a:endParaRPr lang="en-US" sz="4400" dirty="0">
              <a:solidFill>
                <a:srgbClr val="0070C0"/>
              </a:solidFill>
              <a:effectLst>
                <a:outerShdw blurRad="38100" dist="38100" dir="2700000" algn="tl">
                  <a:srgbClr val="C0C0C0"/>
                </a:outerShdw>
              </a:effectLst>
              <a:latin typeface="+mj-lt"/>
            </a:endParaRPr>
          </a:p>
        </p:txBody>
      </p:sp>
      <p:pic>
        <p:nvPicPr>
          <p:cNvPr id="4099" name="Picture 3"/>
          <p:cNvPicPr>
            <a:picLocks noChangeAspect="1" noChangeArrowheads="1"/>
          </p:cNvPicPr>
          <p:nvPr/>
        </p:nvPicPr>
        <p:blipFill>
          <a:blip r:embed="rId4" cstate="print"/>
          <a:srcRect/>
          <a:stretch>
            <a:fillRect/>
          </a:stretch>
        </p:blipFill>
        <p:spPr bwMode="auto">
          <a:xfrm>
            <a:off x="6714720" y="249146"/>
            <a:ext cx="2204278" cy="898653"/>
          </a:xfrm>
          <a:prstGeom prst="rect">
            <a:avLst/>
          </a:prstGeom>
          <a:noFill/>
          <a:ln w="9525">
            <a:noFill/>
            <a:round/>
            <a:headEnd/>
            <a:tailEnd/>
          </a:ln>
          <a:effectLst/>
        </p:spPr>
      </p:pic>
      <p:sp>
        <p:nvSpPr>
          <p:cNvPr id="8" name="TextBox 7"/>
          <p:cNvSpPr txBox="1"/>
          <p:nvPr/>
        </p:nvSpPr>
        <p:spPr>
          <a:xfrm>
            <a:off x="3120480" y="1216927"/>
            <a:ext cx="2666015" cy="760864"/>
          </a:xfrm>
          <a:prstGeom prst="rect">
            <a:avLst/>
          </a:prstGeom>
          <a:noFill/>
        </p:spPr>
        <p:txBody>
          <a:bodyPr wrap="none" lIns="82945" tIns="41473" rIns="82945" bIns="41473" rtlCol="0">
            <a:spAutoFit/>
          </a:bodyPr>
          <a:lstStyle/>
          <a:p>
            <a:r>
              <a:rPr lang="en-US" sz="4400" dirty="0" smtClean="0">
                <a:solidFill>
                  <a:srgbClr val="0070C0"/>
                </a:solidFill>
              </a:rPr>
              <a:t>Welcome!</a:t>
            </a:r>
            <a:endParaRPr lang="en-US" sz="4400" dirty="0">
              <a:solidFill>
                <a:srgbClr val="0070C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tIns="10058"/>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i="1" dirty="0" smtClean="0">
                <a:solidFill>
                  <a:srgbClr val="0084D1"/>
                </a:solidFill>
                <a:latin typeface="Cambria" pitchFamily="16" charset="0"/>
              </a:rPr>
              <a:t>Conditional  Disable Structure</a:t>
            </a:r>
            <a:endParaRPr lang="en-US" i="1" dirty="0">
              <a:solidFill>
                <a:srgbClr val="0084D1"/>
              </a:solidFill>
              <a:latin typeface="Cambria" pitchFamily="16" charset="0"/>
            </a:endParaRPr>
          </a:p>
        </p:txBody>
      </p:sp>
      <p:sp>
        <p:nvSpPr>
          <p:cNvPr id="26626" name="Rectangle 2"/>
          <p:cNvSpPr>
            <a:spLocks noGrp="1" noChangeArrowheads="1"/>
          </p:cNvSpPr>
          <p:nvPr>
            <p:ph idx="1"/>
          </p:nvPr>
        </p:nvSpPr>
        <p:spPr>
          <a:ln/>
        </p:spPr>
        <p:txBody>
          <a:bodyPr tIns="20802"/>
          <a:lstStyle/>
          <a:p>
            <a:pPr marL="391686" indent="-293764">
              <a:buSzPct val="45000"/>
              <a:buFont typeface="Wingdings" charset="2"/>
              <a:buChar char=""/>
              <a:tabLst>
                <a:tab pos="656650" algn="l"/>
                <a:tab pos="1313299" algn="l"/>
                <a:tab pos="1969949" algn="l"/>
                <a:tab pos="2626599" algn="l"/>
                <a:tab pos="3283248" algn="l"/>
                <a:tab pos="3939898" algn="l"/>
              </a:tabLst>
            </a:pPr>
            <a:r>
              <a:rPr lang="en-US" sz="2400" dirty="0" smtClean="0"/>
              <a:t>Use to </a:t>
            </a:r>
            <a:r>
              <a:rPr lang="en-US" sz="2400" dirty="0"/>
              <a:t>define conditions that indicate which code on the block diagram </a:t>
            </a:r>
            <a:r>
              <a:rPr lang="en-US" sz="2400" dirty="0" smtClean="0"/>
              <a:t>executes</a:t>
            </a:r>
          </a:p>
          <a:p>
            <a:pPr marL="754571" lvl="1" indent="-293764">
              <a:buSzPct val="45000"/>
              <a:tabLst>
                <a:tab pos="656650" algn="l"/>
                <a:tab pos="1313299" algn="l"/>
                <a:tab pos="1969949" algn="l"/>
                <a:tab pos="2626599" algn="l"/>
                <a:tab pos="3283248" algn="l"/>
                <a:tab pos="3939898" algn="l"/>
              </a:tabLst>
            </a:pPr>
            <a:r>
              <a:rPr lang="en-US" sz="2000" dirty="0" smtClean="0"/>
              <a:t>Examples:</a:t>
            </a:r>
          </a:p>
          <a:p>
            <a:pPr marL="754571" lvl="1" indent="-293764">
              <a:buSzPct val="45000"/>
              <a:buFont typeface="Wingdings" charset="2"/>
              <a:buChar char=""/>
              <a:tabLst>
                <a:tab pos="656650" algn="l"/>
                <a:tab pos="1313299" algn="l"/>
                <a:tab pos="1969949" algn="l"/>
                <a:tab pos="2626599" algn="l"/>
                <a:tab pos="3283248" algn="l"/>
                <a:tab pos="3939898" algn="l"/>
              </a:tabLst>
            </a:pPr>
            <a:r>
              <a:rPr lang="en-US" sz="2000" dirty="0" smtClean="0"/>
              <a:t>If running as an executable, then programmatically close LabVIEW when VI finishes</a:t>
            </a:r>
          </a:p>
          <a:p>
            <a:pPr marL="754571" lvl="1" indent="-293764">
              <a:buSzPct val="45000"/>
              <a:buFont typeface="Wingdings" charset="2"/>
              <a:buChar char=""/>
              <a:tabLst>
                <a:tab pos="656650" algn="l"/>
                <a:tab pos="1313299" algn="l"/>
                <a:tab pos="1969949" algn="l"/>
                <a:tab pos="2626599" algn="l"/>
                <a:tab pos="3283248" algn="l"/>
                <a:tab pos="3939898" algn="l"/>
              </a:tabLst>
            </a:pPr>
            <a:r>
              <a:rPr lang="en-US" sz="2000" dirty="0" smtClean="0"/>
              <a:t>If running on Windows, look for file here; if running on Mac OSX then look here.</a:t>
            </a:r>
            <a:endParaRPr lang="en-US" sz="2000" dirty="0"/>
          </a:p>
        </p:txBody>
      </p:sp>
      <p:pic>
        <p:nvPicPr>
          <p:cNvPr id="26627" name="Picture 3"/>
          <p:cNvPicPr>
            <a:picLocks noChangeAspect="1" noChangeArrowheads="1"/>
          </p:cNvPicPr>
          <p:nvPr/>
        </p:nvPicPr>
        <p:blipFill>
          <a:blip r:embed="rId3" cstate="print"/>
          <a:srcRect/>
          <a:stretch>
            <a:fillRect/>
          </a:stretch>
        </p:blipFill>
        <p:spPr bwMode="auto">
          <a:xfrm>
            <a:off x="2743200" y="4191000"/>
            <a:ext cx="3232800" cy="1875614"/>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noChangeArrowheads="1"/>
          </p:cNvSpPr>
          <p:nvPr>
            <p:ph type="title"/>
          </p:nvPr>
        </p:nvSpPr>
        <p:spPr bwMode="auto">
          <a:prstGeom prst="rect">
            <a:avLst/>
          </a:prstGeom>
          <a:noFill/>
          <a:ln w="9360">
            <a:noFill/>
            <a:miter lim="800000"/>
            <a:headEnd/>
            <a:tailEnd/>
          </a:ln>
          <a:effectLst/>
        </p:spPr>
        <p:txBody>
          <a:bodyPr wrap="square" lIns="57474" tIns="22859" rIns="57474" bIns="22859">
            <a:spAutoFit/>
          </a:bodyPr>
          <a:lstStyle/>
          <a:p>
            <a:pPr algn="l">
              <a:lnSpc>
                <a:spcPct val="100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3900" i="1" dirty="0" smtClean="0">
                <a:solidFill>
                  <a:srgbClr val="0084D1"/>
                </a:solidFill>
                <a:latin typeface="Cambria" pitchFamily="16" charset="0"/>
              </a:rPr>
              <a:t>Events</a:t>
            </a:r>
            <a:endParaRPr lang="en-US" sz="3900" i="1" dirty="0">
              <a:solidFill>
                <a:srgbClr val="0084D1"/>
              </a:solidFill>
              <a:latin typeface="Cambria" pitchFamily="16" charset="0"/>
            </a:endParaRPr>
          </a:p>
        </p:txBody>
      </p:sp>
      <p:sp>
        <p:nvSpPr>
          <p:cNvPr id="11" name="Content Placeholder 10"/>
          <p:cNvSpPr>
            <a:spLocks noGrp="1"/>
          </p:cNvSpPr>
          <p:nvPr>
            <p:ph idx="1"/>
          </p:nvPr>
        </p:nvSpPr>
        <p:spPr>
          <a:xfrm>
            <a:off x="456481" y="1604329"/>
            <a:ext cx="8226720" cy="2662871"/>
          </a:xfrm>
        </p:spPr>
        <p:txBody>
          <a:bodyPr/>
          <a:lstStyle/>
          <a:p>
            <a:pPr lvl="0"/>
            <a:r>
              <a:rPr lang="en-US" b="1" i="1" dirty="0" smtClean="0"/>
              <a:t>Event —</a:t>
            </a:r>
            <a:r>
              <a:rPr lang="en-US" i="1" dirty="0" smtClean="0"/>
              <a:t> An asynchronous notification that something has </a:t>
            </a:r>
            <a:r>
              <a:rPr lang="en-US" i="1" dirty="0" smtClean="0"/>
              <a:t>occurred</a:t>
            </a:r>
          </a:p>
          <a:p>
            <a:pPr lvl="0"/>
            <a:endParaRPr lang="en-US" sz="1200" i="1" dirty="0" smtClean="0"/>
          </a:p>
          <a:p>
            <a:pPr>
              <a:buFont typeface="Arial" pitchFamily="34" charset="0"/>
              <a:buChar char="•"/>
            </a:pPr>
            <a:r>
              <a:rPr lang="en-US" sz="2400" dirty="0" smtClean="0"/>
              <a:t>Events </a:t>
            </a:r>
            <a:r>
              <a:rPr lang="en-US" sz="2400" dirty="0" smtClean="0"/>
              <a:t>originate from the user interface, external I/O, or </a:t>
            </a:r>
            <a:br>
              <a:rPr lang="en-US" sz="2400" dirty="0" smtClean="0"/>
            </a:br>
            <a:r>
              <a:rPr lang="en-US" sz="2400" dirty="0" smtClean="0"/>
              <a:t>other parts of the </a:t>
            </a:r>
            <a:r>
              <a:rPr lang="en-US" sz="2400" dirty="0" smtClean="0"/>
              <a:t>program</a:t>
            </a:r>
          </a:p>
          <a:p>
            <a:pPr>
              <a:buFont typeface="Arial" pitchFamily="34" charset="0"/>
              <a:buChar char="•"/>
            </a:pPr>
            <a:endParaRPr lang="en-US" sz="1200" dirty="0" smtClean="0"/>
          </a:p>
          <a:p>
            <a:pPr lvl="0"/>
            <a:r>
              <a:rPr lang="en-US" dirty="0" smtClean="0"/>
              <a:t>Example events:  </a:t>
            </a:r>
          </a:p>
          <a:p>
            <a:endParaRPr lang="en-US" dirty="0"/>
          </a:p>
        </p:txBody>
      </p:sp>
      <p:sp>
        <p:nvSpPr>
          <p:cNvPr id="245763" name="Slide Number Placeholder 3"/>
          <p:cNvSpPr>
            <a:spLocks noGrp="1"/>
          </p:cNvSpPr>
          <p:nvPr>
            <p:ph type="sldNum" idx="12"/>
          </p:nvPr>
        </p:nvSpPr>
        <p:spPr bwMode="auto">
          <a:prstGeom prst="rect">
            <a:avLst/>
          </a:prstGeom>
          <a:noFill/>
          <a:ln>
            <a:miter lim="800000"/>
            <a:headEnd/>
            <a:tailEnd/>
          </a:ln>
        </p:spPr>
        <p:txBody>
          <a:bodyPr/>
          <a:lstStyle/>
          <a:p>
            <a:pPr algn="ctr" eaLnBrk="0" hangingPunct="0"/>
            <a:fld id="{6D1CFB72-C0D4-44C7-B966-C5E526AAAECB}" type="slidenum">
              <a:rPr lang="en-US"/>
              <a:pPr algn="ctr" eaLnBrk="0" hangingPunct="0"/>
              <a:t>11</a:t>
            </a:fld>
            <a:endParaRPr lang="en-US"/>
          </a:p>
        </p:txBody>
      </p:sp>
      <p:sp>
        <p:nvSpPr>
          <p:cNvPr id="17" name="TextBox 16"/>
          <p:cNvSpPr txBox="1"/>
          <p:nvPr/>
        </p:nvSpPr>
        <p:spPr>
          <a:xfrm>
            <a:off x="609600" y="4648200"/>
            <a:ext cx="7848600" cy="1231106"/>
          </a:xfrm>
          <a:prstGeom prst="rect">
            <a:avLst/>
          </a:prstGeom>
          <a:noFill/>
        </p:spPr>
        <p:txBody>
          <a:bodyPr wrap="square" numCol="2" rtlCol="0">
            <a:spAutoFit/>
          </a:bodyPr>
          <a:lstStyle/>
          <a:p>
            <a:pPr marL="233363" lvl="0" indent="-233363">
              <a:buFont typeface="Arial" pitchFamily="34" charset="0"/>
              <a:buChar char="•"/>
            </a:pPr>
            <a:r>
              <a:rPr lang="en-US" sz="2800" dirty="0" smtClean="0"/>
              <a:t>Button click</a:t>
            </a:r>
          </a:p>
          <a:p>
            <a:pPr marL="233363" lvl="0" indent="-233363">
              <a:buFont typeface="Arial" pitchFamily="34" charset="0"/>
              <a:buChar char="•"/>
            </a:pPr>
            <a:r>
              <a:rPr lang="en-US" sz="2800" dirty="0" smtClean="0"/>
              <a:t>Value change</a:t>
            </a:r>
          </a:p>
          <a:p>
            <a:pPr marL="233363" lvl="0" indent="-233363">
              <a:buFont typeface="Arial" pitchFamily="34" charset="0"/>
              <a:buChar char="•"/>
            </a:pPr>
            <a:r>
              <a:rPr lang="en-US" sz="2800" dirty="0" smtClean="0"/>
              <a:t>Mouse over</a:t>
            </a:r>
          </a:p>
          <a:p>
            <a:pPr marL="233363" lvl="0" indent="-233363">
              <a:buFont typeface="Arial" pitchFamily="34" charset="0"/>
              <a:buChar char="•"/>
            </a:pPr>
            <a:r>
              <a:rPr lang="en-US" sz="2800" dirty="0" smtClean="0"/>
              <a:t>Key press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noChangeArrowheads="1"/>
          </p:cNvSpPr>
          <p:nvPr>
            <p:ph type="title"/>
          </p:nvPr>
        </p:nvSpPr>
        <p:spPr bwMode="auto">
          <a:xfrm>
            <a:off x="456481" y="522204"/>
            <a:ext cx="8226720" cy="646329"/>
          </a:xfrm>
          <a:prstGeom prst="rect">
            <a:avLst/>
          </a:prstGeom>
          <a:noFill/>
          <a:ln w="9360">
            <a:noFill/>
            <a:miter lim="800000"/>
            <a:headEnd/>
            <a:tailEnd/>
          </a:ln>
          <a:effectLst/>
        </p:spPr>
        <p:txBody>
          <a:bodyPr wrap="square" lIns="57474" tIns="22859" rIns="57474" bIns="22859">
            <a:spAutoFit/>
          </a:bodyPr>
          <a:lstStyle/>
          <a:p>
            <a:pPr algn="l">
              <a:lnSpc>
                <a:spcPct val="100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3900" i="1" dirty="0" smtClean="0">
                <a:solidFill>
                  <a:srgbClr val="0084D1"/>
                </a:solidFill>
                <a:latin typeface="Cambria" pitchFamily="16" charset="0"/>
              </a:rPr>
              <a:t>Event </a:t>
            </a:r>
            <a:r>
              <a:rPr lang="en-US" sz="3900" i="1" dirty="0" smtClean="0">
                <a:solidFill>
                  <a:srgbClr val="0084D1"/>
                </a:solidFill>
                <a:latin typeface="Cambria" pitchFamily="16" charset="0"/>
              </a:rPr>
              <a:t>Structure</a:t>
            </a:r>
            <a:endParaRPr lang="en-US" sz="3900" i="1" dirty="0">
              <a:solidFill>
                <a:srgbClr val="0084D1"/>
              </a:solidFill>
              <a:latin typeface="Cambria" pitchFamily="16" charset="0"/>
            </a:endParaRPr>
          </a:p>
        </p:txBody>
      </p:sp>
      <p:sp>
        <p:nvSpPr>
          <p:cNvPr id="11" name="Content Placeholder 10"/>
          <p:cNvSpPr>
            <a:spLocks noGrp="1"/>
          </p:cNvSpPr>
          <p:nvPr>
            <p:ph idx="1"/>
          </p:nvPr>
        </p:nvSpPr>
        <p:spPr>
          <a:xfrm>
            <a:off x="456481" y="1604329"/>
            <a:ext cx="8226720" cy="1977071"/>
          </a:xfrm>
        </p:spPr>
        <p:txBody>
          <a:bodyPr/>
          <a:lstStyle/>
          <a:p>
            <a:pPr lvl="0"/>
            <a:r>
              <a:rPr lang="en-US" b="1" dirty="0" smtClean="0"/>
              <a:t>Event </a:t>
            </a:r>
            <a:r>
              <a:rPr lang="en-US" b="1" dirty="0" smtClean="0"/>
              <a:t>Structure </a:t>
            </a:r>
            <a:r>
              <a:rPr lang="en-US" dirty="0" smtClean="0"/>
              <a:t>— </a:t>
            </a:r>
            <a:r>
              <a:rPr lang="en-US" dirty="0" err="1" smtClean="0"/>
              <a:t>LabVIEW’s</a:t>
            </a:r>
            <a:r>
              <a:rPr lang="en-US" dirty="0" smtClean="0"/>
              <a:t> programmatic tool for handling events.</a:t>
            </a:r>
          </a:p>
          <a:p>
            <a:pPr lvl="0">
              <a:buFont typeface="Arial" pitchFamily="34" charset="0"/>
              <a:buChar char="•"/>
            </a:pPr>
            <a:r>
              <a:rPr lang="en-US" dirty="0" smtClean="0"/>
              <a:t>Therefore, execution of code can be dependent on whether or not an event has occurred</a:t>
            </a:r>
          </a:p>
          <a:p>
            <a:pPr lvl="0">
              <a:buFont typeface="Arial" pitchFamily="34" charset="0"/>
              <a:buChar char="•"/>
            </a:pPr>
            <a:endParaRPr lang="en-US" dirty="0" smtClean="0"/>
          </a:p>
          <a:p>
            <a:endParaRPr lang="en-US" dirty="0"/>
          </a:p>
        </p:txBody>
      </p:sp>
      <p:sp>
        <p:nvSpPr>
          <p:cNvPr id="245763" name="Slide Number Placeholder 3"/>
          <p:cNvSpPr>
            <a:spLocks noGrp="1"/>
          </p:cNvSpPr>
          <p:nvPr>
            <p:ph type="sldNum" idx="12"/>
          </p:nvPr>
        </p:nvSpPr>
        <p:spPr bwMode="auto">
          <a:prstGeom prst="rect">
            <a:avLst/>
          </a:prstGeom>
          <a:noFill/>
          <a:ln>
            <a:miter lim="800000"/>
            <a:headEnd/>
            <a:tailEnd/>
          </a:ln>
        </p:spPr>
        <p:txBody>
          <a:bodyPr/>
          <a:lstStyle/>
          <a:p>
            <a:pPr algn="ctr" eaLnBrk="0" hangingPunct="0"/>
            <a:fld id="{6D1CFB72-C0D4-44C7-B966-C5E526AAAECB}" type="slidenum">
              <a:rPr lang="en-US"/>
              <a:pPr algn="ctr" eaLnBrk="0" hangingPunct="0"/>
              <a:t>12</a:t>
            </a:fld>
            <a:endParaRPr lang="en-US"/>
          </a:p>
        </p:txBody>
      </p:sp>
      <p:pic>
        <p:nvPicPr>
          <p:cNvPr id="12" name="Content Placeholder 7" descr="loc_bd_EventStructureParts.bmp"/>
          <p:cNvPicPr>
            <a:picLocks noChangeAspect="1"/>
          </p:cNvPicPr>
          <p:nvPr/>
        </p:nvPicPr>
        <p:blipFill>
          <a:blip r:embed="rId3" cstate="print"/>
          <a:srcRect/>
          <a:stretch>
            <a:fillRect/>
          </a:stretch>
        </p:blipFill>
        <p:spPr>
          <a:xfrm>
            <a:off x="4572000" y="3581400"/>
            <a:ext cx="4191000" cy="2552453"/>
          </a:xfrm>
          <a:prstGeom prst="rect">
            <a:avLst/>
          </a:prstGeom>
        </p:spPr>
      </p:pic>
      <p:sp>
        <p:nvSpPr>
          <p:cNvPr id="18" name="TextBox 17"/>
          <p:cNvSpPr txBox="1"/>
          <p:nvPr/>
        </p:nvSpPr>
        <p:spPr>
          <a:xfrm>
            <a:off x="381000" y="3657600"/>
            <a:ext cx="3962400" cy="2323713"/>
          </a:xfrm>
          <a:prstGeom prst="rect">
            <a:avLst/>
          </a:prstGeom>
          <a:noFill/>
        </p:spPr>
        <p:txBody>
          <a:bodyPr wrap="square" rtlCol="0">
            <a:spAutoFit/>
          </a:bodyPr>
          <a:lstStyle/>
          <a:p>
            <a:pPr marL="276225" lvl="0" indent="-276225">
              <a:buFont typeface="Arial" pitchFamily="34" charset="0"/>
              <a:buChar char="•"/>
            </a:pPr>
            <a:r>
              <a:rPr lang="en-US" sz="2900" dirty="0" smtClean="0"/>
              <a:t>Waits for an event to occur indefinitely, unless configured to timeout.</a:t>
            </a:r>
          </a:p>
          <a:p>
            <a:pPr marL="276225" indent="-276225">
              <a:buFont typeface="Arial" pitchFamily="34" charset="0"/>
              <a:buChar char="•"/>
            </a:pPr>
            <a:endParaRPr lang="en-US" sz="29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noChangeArrowheads="1"/>
          </p:cNvSpPr>
          <p:nvPr>
            <p:ph type="title"/>
          </p:nvPr>
        </p:nvSpPr>
        <p:spPr bwMode="auto">
          <a:xfrm>
            <a:off x="456481" y="522134"/>
            <a:ext cx="8226720" cy="646469"/>
          </a:xfrm>
          <a:prstGeom prst="rect">
            <a:avLst/>
          </a:prstGeom>
          <a:noFill/>
          <a:ln w="9360">
            <a:noFill/>
            <a:miter lim="800000"/>
            <a:headEnd/>
            <a:tailEnd/>
          </a:ln>
          <a:effectLst/>
        </p:spPr>
        <p:txBody>
          <a:bodyPr wrap="square" lIns="57474" tIns="22859" rIns="57474" bIns="22859">
            <a:spAutoFit/>
          </a:bodyPr>
          <a:lstStyle/>
          <a:p>
            <a:pPr algn="l">
              <a:lnSpc>
                <a:spcPct val="100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3900" i="1" dirty="0" smtClean="0">
                <a:solidFill>
                  <a:srgbClr val="0084D1"/>
                </a:solidFill>
                <a:latin typeface="Cambria" pitchFamily="16" charset="0"/>
              </a:rPr>
              <a:t>Parts of an Event </a:t>
            </a:r>
            <a:r>
              <a:rPr lang="en-US" sz="3900" i="1" dirty="0" smtClean="0">
                <a:solidFill>
                  <a:srgbClr val="0084D1"/>
                </a:solidFill>
                <a:latin typeface="Cambria" pitchFamily="16" charset="0"/>
              </a:rPr>
              <a:t>Structure</a:t>
            </a:r>
            <a:endParaRPr lang="en-US" sz="3900" i="1" dirty="0">
              <a:solidFill>
                <a:srgbClr val="0084D1"/>
              </a:solidFill>
              <a:latin typeface="Cambria" pitchFamily="16" charset="0"/>
            </a:endParaRPr>
          </a:p>
        </p:txBody>
      </p:sp>
      <p:sp>
        <p:nvSpPr>
          <p:cNvPr id="245763" name="Slide Number Placeholder 3"/>
          <p:cNvSpPr>
            <a:spLocks noGrp="1"/>
          </p:cNvSpPr>
          <p:nvPr>
            <p:ph type="sldNum" idx="12"/>
          </p:nvPr>
        </p:nvSpPr>
        <p:spPr bwMode="auto">
          <a:prstGeom prst="rect">
            <a:avLst/>
          </a:prstGeom>
          <a:noFill/>
          <a:ln>
            <a:miter lim="800000"/>
            <a:headEnd/>
            <a:tailEnd/>
          </a:ln>
        </p:spPr>
        <p:txBody>
          <a:bodyPr/>
          <a:lstStyle/>
          <a:p>
            <a:pPr algn="ctr" eaLnBrk="0" hangingPunct="0"/>
            <a:fld id="{6D1CFB72-C0D4-44C7-B966-C5E526AAAECB}" type="slidenum">
              <a:rPr lang="en-US"/>
              <a:pPr algn="ctr" eaLnBrk="0" hangingPunct="0"/>
              <a:t>13</a:t>
            </a:fld>
            <a:endParaRPr lang="en-US"/>
          </a:p>
        </p:txBody>
      </p:sp>
      <p:pic>
        <p:nvPicPr>
          <p:cNvPr id="12" name="Content Placeholder 7" descr="loc_bd_EventStructureParts.bmp"/>
          <p:cNvPicPr>
            <a:picLocks noChangeAspect="1"/>
          </p:cNvPicPr>
          <p:nvPr/>
        </p:nvPicPr>
        <p:blipFill>
          <a:blip r:embed="rId3" cstate="print"/>
          <a:srcRect/>
          <a:stretch>
            <a:fillRect/>
          </a:stretch>
        </p:blipFill>
        <p:spPr>
          <a:xfrm>
            <a:off x="4088159" y="3096474"/>
            <a:ext cx="4674840" cy="2847127"/>
          </a:xfrm>
          <a:prstGeom prst="rect">
            <a:avLst/>
          </a:prstGeom>
        </p:spPr>
      </p:pic>
      <p:sp>
        <p:nvSpPr>
          <p:cNvPr id="13" name="Content Placeholder 2"/>
          <p:cNvSpPr txBox="1">
            <a:spLocks/>
          </p:cNvSpPr>
          <p:nvPr/>
        </p:nvSpPr>
        <p:spPr bwMode="auto">
          <a:xfrm>
            <a:off x="3494400" y="2133600"/>
            <a:ext cx="1382400" cy="345636"/>
          </a:xfrm>
          <a:prstGeom prst="rect">
            <a:avLst/>
          </a:prstGeom>
          <a:noFill/>
          <a:ln w="9525">
            <a:noFill/>
            <a:miter lim="800000"/>
            <a:headEnd/>
            <a:tailEnd/>
          </a:ln>
          <a:effectLst/>
        </p:spPr>
        <p:txBody>
          <a:bodyPr lIns="91430" tIns="45715" rIns="91430" bIns="45715"/>
          <a:lstStyle/>
          <a:p>
            <a:pPr>
              <a:spcBef>
                <a:spcPct val="20000"/>
              </a:spcBef>
              <a:tabLst>
                <a:tab pos="1539715" algn="l"/>
              </a:tabLst>
              <a:defRPr/>
            </a:pPr>
            <a:r>
              <a:rPr lang="en-US" sz="2000" kern="0" dirty="0">
                <a:solidFill>
                  <a:schemeClr val="accent2"/>
                </a:solidFill>
                <a:latin typeface="Arial" pitchFamily="34" charset="0"/>
              </a:rPr>
              <a:t>Timeout</a:t>
            </a:r>
          </a:p>
        </p:txBody>
      </p:sp>
      <p:cxnSp>
        <p:nvCxnSpPr>
          <p:cNvPr id="14" name="Straight Arrow Connector 13"/>
          <p:cNvCxnSpPr/>
          <p:nvPr/>
        </p:nvCxnSpPr>
        <p:spPr bwMode="auto">
          <a:xfrm rot="16200000" flipH="1">
            <a:off x="3771900" y="2705100"/>
            <a:ext cx="533400" cy="152400"/>
          </a:xfrm>
          <a:prstGeom prst="straightConnector1">
            <a:avLst/>
          </a:prstGeom>
          <a:ln w="28575">
            <a:solidFill>
              <a:schemeClr val="accent2"/>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Content Placeholder 2"/>
          <p:cNvSpPr txBox="1">
            <a:spLocks/>
          </p:cNvSpPr>
          <p:nvPr/>
        </p:nvSpPr>
        <p:spPr bwMode="auto">
          <a:xfrm>
            <a:off x="5124960" y="2184709"/>
            <a:ext cx="2764800" cy="457200"/>
          </a:xfrm>
          <a:prstGeom prst="rect">
            <a:avLst/>
          </a:prstGeom>
          <a:noFill/>
          <a:ln w="9525">
            <a:noFill/>
            <a:miter lim="800000"/>
            <a:headEnd/>
            <a:tailEnd/>
          </a:ln>
          <a:effectLst/>
        </p:spPr>
        <p:txBody>
          <a:bodyPr lIns="91430" tIns="45715" rIns="91430" bIns="45715"/>
          <a:lstStyle/>
          <a:p>
            <a:pPr>
              <a:spcBef>
                <a:spcPct val="20000"/>
              </a:spcBef>
              <a:tabLst>
                <a:tab pos="1539715" algn="l"/>
              </a:tabLst>
              <a:defRPr/>
            </a:pPr>
            <a:r>
              <a:rPr lang="en-US" sz="2000" kern="0" dirty="0">
                <a:solidFill>
                  <a:schemeClr val="accent2"/>
                </a:solidFill>
                <a:latin typeface="Arial" pitchFamily="34" charset="0"/>
              </a:rPr>
              <a:t>Event Selector Label</a:t>
            </a:r>
          </a:p>
        </p:txBody>
      </p:sp>
      <p:cxnSp>
        <p:nvCxnSpPr>
          <p:cNvPr id="16" name="Straight Arrow Connector 15"/>
          <p:cNvCxnSpPr/>
          <p:nvPr/>
        </p:nvCxnSpPr>
        <p:spPr bwMode="auto">
          <a:xfrm rot="5400000">
            <a:off x="6222259" y="2814729"/>
            <a:ext cx="569482" cy="719"/>
          </a:xfrm>
          <a:prstGeom prst="straightConnector1">
            <a:avLst/>
          </a:prstGeom>
          <a:ln w="28575">
            <a:solidFill>
              <a:schemeClr val="accent2"/>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4" name="Content Placeholder 2"/>
          <p:cNvSpPr txBox="1">
            <a:spLocks/>
          </p:cNvSpPr>
          <p:nvPr/>
        </p:nvSpPr>
        <p:spPr bwMode="auto">
          <a:xfrm>
            <a:off x="4236840" y="2668599"/>
            <a:ext cx="1935360" cy="414764"/>
          </a:xfrm>
          <a:prstGeom prst="rect">
            <a:avLst/>
          </a:prstGeom>
          <a:noFill/>
          <a:ln w="9525">
            <a:noFill/>
            <a:miter lim="800000"/>
            <a:headEnd/>
            <a:tailEnd/>
          </a:ln>
          <a:effectLst/>
        </p:spPr>
        <p:txBody>
          <a:bodyPr lIns="82945" tIns="41473" rIns="82945" bIns="41473"/>
          <a:lstStyle/>
          <a:p>
            <a:pPr>
              <a:spcBef>
                <a:spcPct val="20000"/>
              </a:spcBef>
              <a:tabLst>
                <a:tab pos="1396821" algn="l"/>
              </a:tabLst>
              <a:defRPr/>
            </a:pPr>
            <a:r>
              <a:rPr lang="en-US" sz="2000" kern="0" dirty="0">
                <a:solidFill>
                  <a:schemeClr val="accent2"/>
                </a:solidFill>
                <a:latin typeface="Arial Narrow"/>
              </a:rPr>
              <a:t>Event Data Node</a:t>
            </a:r>
          </a:p>
        </p:txBody>
      </p:sp>
      <p:cxnSp>
        <p:nvCxnSpPr>
          <p:cNvPr id="25" name="Straight Arrow Connector 24"/>
          <p:cNvCxnSpPr/>
          <p:nvPr/>
        </p:nvCxnSpPr>
        <p:spPr bwMode="auto">
          <a:xfrm rot="5400000">
            <a:off x="4467559" y="3394436"/>
            <a:ext cx="761120" cy="720"/>
          </a:xfrm>
          <a:prstGeom prst="straightConnector1">
            <a:avLst/>
          </a:prstGeom>
          <a:ln w="28575">
            <a:solidFill>
              <a:schemeClr val="accent2"/>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6" name="Content Placeholder 2"/>
          <p:cNvSpPr txBox="1">
            <a:spLocks/>
          </p:cNvSpPr>
          <p:nvPr/>
        </p:nvSpPr>
        <p:spPr bwMode="auto">
          <a:xfrm>
            <a:off x="7267680" y="2737727"/>
            <a:ext cx="1797120" cy="414764"/>
          </a:xfrm>
          <a:prstGeom prst="rect">
            <a:avLst/>
          </a:prstGeom>
          <a:noFill/>
          <a:ln w="9525">
            <a:noFill/>
            <a:miter lim="800000"/>
            <a:headEnd/>
            <a:tailEnd/>
          </a:ln>
          <a:effectLst/>
        </p:spPr>
        <p:txBody>
          <a:bodyPr lIns="82945" tIns="41473" rIns="82945" bIns="41473"/>
          <a:lstStyle/>
          <a:p>
            <a:pPr>
              <a:spcBef>
                <a:spcPct val="20000"/>
              </a:spcBef>
              <a:tabLst>
                <a:tab pos="1396821" algn="l"/>
              </a:tabLst>
              <a:defRPr/>
            </a:pPr>
            <a:r>
              <a:rPr lang="en-US" sz="2000" kern="0" dirty="0">
                <a:solidFill>
                  <a:schemeClr val="accent2"/>
                </a:solidFill>
                <a:latin typeface="Arial Narrow"/>
              </a:rPr>
              <a:t>Event Filter Node</a:t>
            </a:r>
          </a:p>
        </p:txBody>
      </p:sp>
      <p:cxnSp>
        <p:nvCxnSpPr>
          <p:cNvPr id="27" name="Straight Arrow Connector 26"/>
          <p:cNvCxnSpPr/>
          <p:nvPr/>
        </p:nvCxnSpPr>
        <p:spPr bwMode="auto">
          <a:xfrm rot="16200000" flipH="1">
            <a:off x="7924294" y="3256183"/>
            <a:ext cx="483892" cy="1"/>
          </a:xfrm>
          <a:prstGeom prst="straightConnector1">
            <a:avLst/>
          </a:prstGeom>
          <a:ln w="28575">
            <a:solidFill>
              <a:schemeClr val="accent2"/>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3" name="Rectangle 4"/>
          <p:cNvSpPr txBox="1">
            <a:spLocks noChangeArrowheads="1"/>
          </p:cNvSpPr>
          <p:nvPr/>
        </p:nvSpPr>
        <p:spPr bwMode="auto">
          <a:xfrm>
            <a:off x="300720" y="1524001"/>
            <a:ext cx="3356880" cy="4571999"/>
          </a:xfrm>
          <a:prstGeom prst="rect">
            <a:avLst/>
          </a:prstGeom>
          <a:noFill/>
          <a:ln w="9525">
            <a:noFill/>
            <a:round/>
            <a:headEnd/>
            <a:tailEnd/>
          </a:ln>
          <a:effectLst/>
        </p:spPr>
        <p:txBody>
          <a:bodyPr vert="horz" wrap="square" lIns="0" tIns="25602" rIns="0" bIns="0" numCol="1" rtlCol="0" anchor="t" anchorCtr="0" compatLnSpc="1">
            <a:prstTxWarp prst="textNoShape">
              <a:avLst/>
            </a:prstTxWarp>
            <a:normAutofit/>
          </a:bodyPr>
          <a:lstStyle/>
          <a:p>
            <a:pPr marL="414726" indent="-414726" defTabSz="414726" hangingPunct="0">
              <a:spcBef>
                <a:spcPct val="0"/>
              </a:spcBef>
              <a:buClr>
                <a:srgbClr val="000000"/>
              </a:buClr>
              <a:buSzPct val="100000"/>
              <a:buFont typeface="Arial" pitchFamily="34" charset="0"/>
              <a:buChar char="•"/>
              <a:defRPr/>
            </a:pPr>
            <a:r>
              <a:rPr lang="en-GB" sz="2200" b="1" kern="0" dirty="0" smtClean="0">
                <a:solidFill>
                  <a:srgbClr val="000000"/>
                </a:solidFill>
              </a:rPr>
              <a:t>Event Data Node </a:t>
            </a:r>
            <a:r>
              <a:rPr lang="en-GB" sz="2200" kern="0" dirty="0" smtClean="0">
                <a:solidFill>
                  <a:srgbClr val="000000"/>
                </a:solidFill>
              </a:rPr>
              <a:t> Identifies the data LabVIEW provides when the event occurs; similar to the Unbundle By Name function</a:t>
            </a:r>
          </a:p>
          <a:p>
            <a:pPr marL="414726" indent="-414726" defTabSz="414726" hangingPunct="0">
              <a:spcBef>
                <a:spcPct val="0"/>
              </a:spcBef>
              <a:buClr>
                <a:srgbClr val="000000"/>
              </a:buClr>
              <a:buSzPct val="100000"/>
              <a:buFont typeface="Arial" pitchFamily="34" charset="0"/>
              <a:buChar char="•"/>
              <a:defRPr/>
            </a:pPr>
            <a:endParaRPr lang="en-GB" sz="2200" kern="0" dirty="0" smtClean="0">
              <a:solidFill>
                <a:srgbClr val="000000"/>
              </a:solidFill>
            </a:endParaRPr>
          </a:p>
          <a:p>
            <a:pPr marL="414726" indent="-414726" defTabSz="414726" hangingPunct="0">
              <a:spcBef>
                <a:spcPct val="0"/>
              </a:spcBef>
              <a:buClr>
                <a:srgbClr val="000000"/>
              </a:buClr>
              <a:buSzPct val="100000"/>
              <a:buFont typeface="Arial" pitchFamily="34" charset="0"/>
              <a:buChar char="•"/>
              <a:defRPr/>
            </a:pPr>
            <a:r>
              <a:rPr lang="en-GB" sz="2200" b="1" kern="0" dirty="0" smtClean="0">
                <a:solidFill>
                  <a:srgbClr val="000000"/>
                </a:solidFill>
              </a:rPr>
              <a:t>Event Filter Node </a:t>
            </a:r>
            <a:r>
              <a:rPr lang="en-GB" sz="2200" kern="0" dirty="0" smtClean="0">
                <a:solidFill>
                  <a:srgbClr val="000000"/>
                </a:solidFill>
              </a:rPr>
              <a:t> Identifies the subset of data available in the Event Data node that the event case can modify</a:t>
            </a:r>
            <a:endParaRPr lang="en-US" sz="2200" kern="0" dirty="0">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rtlCol="0">
            <a:normAutofit/>
          </a:bodyPr>
          <a:lstStyle/>
          <a:p>
            <a:pPr marL="174607" indent="-174607" fontAlgn="auto">
              <a:lnSpc>
                <a:spcPct val="90000"/>
              </a:lnSpc>
              <a:spcAft>
                <a:spcPts val="0"/>
              </a:spcAft>
              <a:tabLst>
                <a:tab pos="914305" algn="l"/>
              </a:tabLst>
              <a:defRPr/>
            </a:pPr>
            <a:r>
              <a:rPr lang="en-US" b="1" kern="0" dirty="0" smtClean="0">
                <a:solidFill>
                  <a:srgbClr val="000000"/>
                </a:solidFill>
              </a:rPr>
              <a:t>Notify Events</a:t>
            </a:r>
          </a:p>
          <a:p>
            <a:pPr marL="407946" lvl="1" indent="-174607" fontAlgn="auto">
              <a:lnSpc>
                <a:spcPct val="90000"/>
              </a:lnSpc>
              <a:spcAft>
                <a:spcPts val="0"/>
              </a:spcAft>
              <a:buFont typeface="Arial" pitchFamily="34" charset="0"/>
              <a:buChar char="•"/>
              <a:tabLst>
                <a:tab pos="914305" algn="l"/>
              </a:tabLst>
              <a:defRPr/>
            </a:pPr>
            <a:r>
              <a:rPr lang="en-US" dirty="0" smtClean="0"/>
              <a:t>User action has already occurred</a:t>
            </a:r>
          </a:p>
          <a:p>
            <a:pPr marL="407946" lvl="1" indent="-174607" fontAlgn="auto">
              <a:lnSpc>
                <a:spcPct val="90000"/>
              </a:lnSpc>
              <a:spcAft>
                <a:spcPts val="0"/>
              </a:spcAft>
              <a:buFont typeface="Arial" pitchFamily="34" charset="0"/>
              <a:buChar char="•"/>
              <a:tabLst>
                <a:tab pos="914305" algn="l"/>
              </a:tabLst>
              <a:defRPr/>
            </a:pPr>
            <a:r>
              <a:rPr lang="en-US" dirty="0" smtClean="0"/>
              <a:t>LabVIEW has processed the event</a:t>
            </a:r>
          </a:p>
          <a:p>
            <a:pPr marL="407946" lvl="1" indent="-174607" fontAlgn="auto">
              <a:lnSpc>
                <a:spcPct val="90000"/>
              </a:lnSpc>
              <a:spcAft>
                <a:spcPts val="0"/>
              </a:spcAft>
              <a:buFont typeface="Arial" pitchFamily="34" charset="0"/>
              <a:buChar char="•"/>
              <a:tabLst>
                <a:tab pos="914305" algn="l"/>
              </a:tabLst>
              <a:defRPr/>
            </a:pPr>
            <a:r>
              <a:rPr lang="en-US" dirty="0" smtClean="0"/>
              <a:t>Available only in the Event Data node</a:t>
            </a:r>
            <a:r>
              <a:rPr lang="en-US" kern="0" dirty="0" smtClean="0">
                <a:solidFill>
                  <a:srgbClr val="000000"/>
                </a:solidFill>
              </a:rPr>
              <a:t/>
            </a:r>
            <a:br>
              <a:rPr lang="en-US" kern="0" dirty="0" smtClean="0">
                <a:solidFill>
                  <a:srgbClr val="000000"/>
                </a:solidFill>
              </a:rPr>
            </a:br>
            <a:endParaRPr lang="en-US" kern="0" dirty="0" smtClean="0">
              <a:solidFill>
                <a:srgbClr val="000000"/>
              </a:solidFill>
            </a:endParaRPr>
          </a:p>
          <a:p>
            <a:pPr marL="174607" indent="-174607" fontAlgn="auto">
              <a:lnSpc>
                <a:spcPct val="90000"/>
              </a:lnSpc>
              <a:spcAft>
                <a:spcPts val="0"/>
              </a:spcAft>
              <a:tabLst>
                <a:tab pos="914305" algn="l"/>
              </a:tabLst>
              <a:defRPr/>
            </a:pPr>
            <a:r>
              <a:rPr lang="en-US" b="1" kern="0" dirty="0" smtClean="0">
                <a:solidFill>
                  <a:srgbClr val="000000"/>
                </a:solidFill>
              </a:rPr>
              <a:t>Filter Events</a:t>
            </a:r>
          </a:p>
          <a:p>
            <a:pPr marL="407946" lvl="1" indent="-174607" fontAlgn="auto">
              <a:lnSpc>
                <a:spcPct val="90000"/>
              </a:lnSpc>
              <a:spcAft>
                <a:spcPts val="0"/>
              </a:spcAft>
              <a:buFont typeface="Arial" pitchFamily="34" charset="0"/>
              <a:buChar char="•"/>
              <a:tabLst>
                <a:tab pos="914305" algn="l"/>
              </a:tabLst>
              <a:defRPr/>
            </a:pPr>
            <a:r>
              <a:rPr lang="en-US" dirty="0" smtClean="0"/>
              <a:t>User action has already occurred</a:t>
            </a:r>
          </a:p>
          <a:p>
            <a:pPr marL="407946" lvl="1" indent="-174607" fontAlgn="auto">
              <a:lnSpc>
                <a:spcPct val="90000"/>
              </a:lnSpc>
              <a:spcAft>
                <a:spcPts val="0"/>
              </a:spcAft>
              <a:buFont typeface="Arial" pitchFamily="34" charset="0"/>
              <a:buChar char="•"/>
              <a:tabLst>
                <a:tab pos="914305" algn="l"/>
              </a:tabLst>
              <a:defRPr/>
            </a:pPr>
            <a:r>
              <a:rPr lang="en-US" kern="0" dirty="0" smtClean="0">
                <a:solidFill>
                  <a:srgbClr val="000000"/>
                </a:solidFill>
              </a:rPr>
              <a:t>LabVIEW has NOT processed the event</a:t>
            </a:r>
          </a:p>
          <a:p>
            <a:pPr marL="407946" lvl="1" indent="-174607" fontAlgn="auto">
              <a:lnSpc>
                <a:spcPct val="90000"/>
              </a:lnSpc>
              <a:spcAft>
                <a:spcPts val="0"/>
              </a:spcAft>
              <a:buFont typeface="Arial" pitchFamily="34" charset="0"/>
              <a:buChar char="•"/>
              <a:tabLst>
                <a:tab pos="914305" algn="l"/>
              </a:tabLst>
              <a:defRPr/>
            </a:pPr>
            <a:r>
              <a:rPr lang="en-US" kern="0" dirty="0" smtClean="0">
                <a:solidFill>
                  <a:srgbClr val="000000"/>
                </a:solidFill>
              </a:rPr>
              <a:t>Allows you to override default behavior for event</a:t>
            </a:r>
          </a:p>
          <a:p>
            <a:pPr marL="407946" lvl="1" indent="-174607" fontAlgn="auto">
              <a:lnSpc>
                <a:spcPct val="90000"/>
              </a:lnSpc>
              <a:spcAft>
                <a:spcPts val="0"/>
              </a:spcAft>
              <a:buFont typeface="Arial" pitchFamily="34" charset="0"/>
              <a:buChar char="•"/>
              <a:tabLst>
                <a:tab pos="914305" algn="l"/>
              </a:tabLst>
              <a:defRPr/>
            </a:pPr>
            <a:r>
              <a:rPr lang="en-US" kern="0" dirty="0" smtClean="0">
                <a:solidFill>
                  <a:srgbClr val="000000"/>
                </a:solidFill>
              </a:rPr>
              <a:t>Available in the Event Filter node and Event Data node</a:t>
            </a:r>
          </a:p>
          <a:p>
            <a:pPr fontAlgn="auto">
              <a:spcAft>
                <a:spcPts val="0"/>
              </a:spcAft>
              <a:defRPr/>
            </a:pPr>
            <a:endParaRPr lang="en-US" dirty="0"/>
          </a:p>
        </p:txBody>
      </p:sp>
      <p:sp>
        <p:nvSpPr>
          <p:cNvPr id="4" name="Title 9"/>
          <p:cNvSpPr txBox="1">
            <a:spLocks noChangeArrowheads="1"/>
          </p:cNvSpPr>
          <p:nvPr/>
        </p:nvSpPr>
        <p:spPr bwMode="auto">
          <a:xfrm>
            <a:off x="456481" y="522134"/>
            <a:ext cx="8226720" cy="646469"/>
          </a:xfrm>
          <a:prstGeom prst="rect">
            <a:avLst/>
          </a:prstGeom>
          <a:noFill/>
          <a:ln w="9360">
            <a:noFill/>
            <a:miter lim="800000"/>
            <a:headEnd/>
            <a:tailEnd/>
          </a:ln>
          <a:effectLst/>
        </p:spPr>
        <p:txBody>
          <a:bodyPr vert="horz" wrap="square" lIns="57474" tIns="22859" rIns="57474" bIns="22859" numCol="1" anchor="ctr" anchorCtr="0" compatLnSpc="1">
            <a:prstTxWarp prst="textNoShape">
              <a:avLst/>
            </a:prstTxWarp>
            <a:spAutoFit/>
          </a:bodyPr>
          <a:lstStyle/>
          <a:p>
            <a:pPr defTabSz="414726" fontAlgn="base" hangingPunct="0">
              <a:spcBef>
                <a:spcPct val="0"/>
              </a:spcBef>
              <a:spcAft>
                <a:spcPct val="0"/>
              </a:spcAft>
              <a:buClr>
                <a:srgbClr val="000000"/>
              </a:buClr>
              <a:buSzPct val="10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US" sz="3900" i="1" kern="0" dirty="0" smtClean="0">
                <a:solidFill>
                  <a:srgbClr val="0084D1"/>
                </a:solidFill>
                <a:latin typeface="Cambria" pitchFamily="16" charset="0"/>
                <a:ea typeface="+mj-ea"/>
                <a:cs typeface="+mj-cs"/>
              </a:rPr>
              <a:t>Notify and Filter Events</a:t>
            </a:r>
            <a:endParaRPr lang="en-US" sz="3900" i="1" kern="0" dirty="0">
              <a:solidFill>
                <a:srgbClr val="0084D1"/>
              </a:solidFill>
              <a:latin typeface="Cambria" pitchFamily="16" charset="0"/>
              <a:ea typeface="+mj-ea"/>
              <a:cs typeface="+mj-cs"/>
            </a:endParaRP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txBox="1">
            <a:spLocks noChangeArrowheads="1"/>
          </p:cNvSpPr>
          <p:nvPr/>
        </p:nvSpPr>
        <p:spPr>
          <a:xfrm>
            <a:off x="381000" y="2209800"/>
            <a:ext cx="3886200" cy="1447800"/>
          </a:xfrm>
          <a:prstGeom prst="rect">
            <a:avLst/>
          </a:prstGeom>
        </p:spPr>
        <p:txBody>
          <a:bodyPr lIns="82945" tIns="41473" rIns="82945" bIns="41473"/>
          <a:lstStyle/>
          <a:p>
            <a:pPr marL="311045" indent="-311045" defTabSz="414726" fontAlgn="base" hangingPunct="0">
              <a:lnSpc>
                <a:spcPct val="93000"/>
              </a:lnSpc>
              <a:spcBef>
                <a:spcPct val="0"/>
              </a:spcBef>
              <a:spcAft>
                <a:spcPts val="1293"/>
              </a:spcAft>
              <a:buClr>
                <a:srgbClr val="000000"/>
              </a:buClr>
              <a:buSzPct val="100000"/>
              <a:defRPr/>
            </a:pPr>
            <a:r>
              <a:rPr lang="en-GB" sz="3200" kern="0" dirty="0" smtClean="0">
                <a:solidFill>
                  <a:srgbClr val="000000"/>
                </a:solidFill>
              </a:rPr>
              <a:t>Right-click the border and select </a:t>
            </a:r>
            <a:r>
              <a:rPr lang="en-GB" sz="3200" b="1" kern="0" dirty="0" smtClean="0">
                <a:solidFill>
                  <a:srgbClr val="000000"/>
                </a:solidFill>
              </a:rPr>
              <a:t>Edit Events Handled by This Case</a:t>
            </a:r>
            <a:endParaRPr lang="en-GB" sz="3200" kern="0" dirty="0" smtClean="0">
              <a:solidFill>
                <a:srgbClr val="000000"/>
              </a:solidFill>
            </a:endParaRPr>
          </a:p>
        </p:txBody>
      </p:sp>
      <p:sp>
        <p:nvSpPr>
          <p:cNvPr id="17" name="Title 9"/>
          <p:cNvSpPr txBox="1">
            <a:spLocks noChangeArrowheads="1"/>
          </p:cNvSpPr>
          <p:nvPr/>
        </p:nvSpPr>
        <p:spPr bwMode="auto">
          <a:xfrm>
            <a:off x="286560" y="522134"/>
            <a:ext cx="8396640" cy="646469"/>
          </a:xfrm>
          <a:prstGeom prst="rect">
            <a:avLst/>
          </a:prstGeom>
          <a:noFill/>
          <a:ln w="9360">
            <a:noFill/>
            <a:miter lim="800000"/>
            <a:headEnd/>
            <a:tailEnd/>
          </a:ln>
          <a:effectLst/>
        </p:spPr>
        <p:txBody>
          <a:bodyPr vert="horz" wrap="square" lIns="57474" tIns="22859" rIns="57474" bIns="22859" numCol="1" anchor="ctr" anchorCtr="0" compatLnSpc="1">
            <a:prstTxWarp prst="textNoShape">
              <a:avLst/>
            </a:prstTxWarp>
            <a:spAutoFit/>
          </a:bodyPr>
          <a:lstStyle/>
          <a:p>
            <a:pPr defTabSz="414726" fontAlgn="base" hangingPunct="0">
              <a:spcBef>
                <a:spcPct val="0"/>
              </a:spcBef>
              <a:spcAft>
                <a:spcPct val="0"/>
              </a:spcAft>
              <a:buClr>
                <a:srgbClr val="000000"/>
              </a:buClr>
              <a:buSzPct val="10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US" sz="3900" i="1" kern="0" dirty="0" smtClean="0">
                <a:solidFill>
                  <a:srgbClr val="0084D1"/>
                </a:solidFill>
                <a:latin typeface="Cambria" pitchFamily="16" charset="0"/>
                <a:ea typeface="+mj-ea"/>
                <a:cs typeface="+mj-cs"/>
              </a:rPr>
              <a:t>To Configure an </a:t>
            </a:r>
            <a:r>
              <a:rPr lang="en-US" sz="3900" i="1" kern="0" dirty="0" smtClean="0">
                <a:solidFill>
                  <a:srgbClr val="0084D1"/>
                </a:solidFill>
                <a:latin typeface="Cambria" pitchFamily="16" charset="0"/>
                <a:ea typeface="+mj-ea"/>
                <a:cs typeface="+mj-cs"/>
              </a:rPr>
              <a:t>Event </a:t>
            </a:r>
            <a:r>
              <a:rPr lang="en-US" sz="3900" i="1" kern="0" dirty="0" smtClean="0">
                <a:solidFill>
                  <a:srgbClr val="0084D1"/>
                </a:solidFill>
                <a:latin typeface="Cambria" pitchFamily="16" charset="0"/>
                <a:ea typeface="+mj-ea"/>
                <a:cs typeface="+mj-cs"/>
              </a:rPr>
              <a:t>Structure…</a:t>
            </a:r>
            <a:endParaRPr lang="en-US" sz="3900" i="1" kern="0" dirty="0">
              <a:solidFill>
                <a:srgbClr val="0084D1"/>
              </a:solidFill>
              <a:latin typeface="Cambria" pitchFamily="16" charset="0"/>
              <a:ea typeface="+mj-ea"/>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4419600" y="1371600"/>
            <a:ext cx="3112034"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7" name="Picture 4" descr="loc_env_EventDialogNumericEvent.bmp"/>
          <p:cNvPicPr>
            <a:picLocks noChangeAspect="1"/>
          </p:cNvPicPr>
          <p:nvPr/>
        </p:nvPicPr>
        <p:blipFill>
          <a:blip r:embed="rId3" cstate="print"/>
          <a:srcRect/>
          <a:stretch>
            <a:fillRect/>
          </a:stretch>
        </p:blipFill>
        <p:spPr bwMode="auto">
          <a:xfrm>
            <a:off x="1600200" y="1371600"/>
            <a:ext cx="6319659" cy="4615108"/>
          </a:xfrm>
          <a:prstGeom prst="rect">
            <a:avLst/>
          </a:prstGeom>
          <a:noFill/>
          <a:ln w="9525">
            <a:noFill/>
            <a:miter lim="800000"/>
            <a:headEnd/>
            <a:tailEnd/>
          </a:ln>
        </p:spPr>
      </p:pic>
      <p:sp>
        <p:nvSpPr>
          <p:cNvPr id="9" name="Content Placeholder 2"/>
          <p:cNvSpPr txBox="1">
            <a:spLocks/>
          </p:cNvSpPr>
          <p:nvPr/>
        </p:nvSpPr>
        <p:spPr bwMode="auto">
          <a:xfrm>
            <a:off x="6214094" y="4114800"/>
            <a:ext cx="967680" cy="393700"/>
          </a:xfrm>
          <a:prstGeom prst="rect">
            <a:avLst/>
          </a:prstGeom>
          <a:noFill/>
          <a:ln w="9525">
            <a:noFill/>
            <a:miter lim="800000"/>
            <a:headEnd/>
            <a:tailEnd/>
          </a:ln>
          <a:effectLst/>
        </p:spPr>
        <p:txBody>
          <a:bodyPr lIns="91430" tIns="45715" rIns="91430" bIns="45715"/>
          <a:lstStyle/>
          <a:p>
            <a:pPr>
              <a:spcBef>
                <a:spcPct val="20000"/>
              </a:spcBef>
              <a:tabLst>
                <a:tab pos="1539715" algn="l"/>
              </a:tabLst>
              <a:defRPr/>
            </a:pPr>
            <a:r>
              <a:rPr lang="en-US" sz="2200" b="1" kern="0" dirty="0">
                <a:solidFill>
                  <a:schemeClr val="accent2"/>
                </a:solidFill>
                <a:latin typeface="Arial Narrow"/>
              </a:rPr>
              <a:t>Events</a:t>
            </a:r>
          </a:p>
        </p:txBody>
      </p:sp>
      <p:sp>
        <p:nvSpPr>
          <p:cNvPr id="13" name="Content Placeholder 2"/>
          <p:cNvSpPr txBox="1">
            <a:spLocks/>
          </p:cNvSpPr>
          <p:nvPr/>
        </p:nvSpPr>
        <p:spPr bwMode="auto">
          <a:xfrm>
            <a:off x="4004294" y="3810000"/>
            <a:ext cx="1376280" cy="393700"/>
          </a:xfrm>
          <a:prstGeom prst="rect">
            <a:avLst/>
          </a:prstGeom>
          <a:noFill/>
          <a:ln w="9525">
            <a:noFill/>
            <a:miter lim="800000"/>
            <a:headEnd/>
            <a:tailEnd/>
          </a:ln>
          <a:effectLst/>
        </p:spPr>
        <p:txBody>
          <a:bodyPr lIns="91430" tIns="45715" rIns="91430" bIns="45715"/>
          <a:lstStyle/>
          <a:p>
            <a:pPr>
              <a:spcBef>
                <a:spcPct val="20000"/>
              </a:spcBef>
              <a:tabLst>
                <a:tab pos="1539715" algn="l"/>
              </a:tabLst>
              <a:defRPr/>
            </a:pPr>
            <a:r>
              <a:rPr lang="en-US" sz="2200" b="1" kern="0" dirty="0">
                <a:solidFill>
                  <a:schemeClr val="accent2"/>
                </a:solidFill>
                <a:latin typeface="Arial Narrow"/>
              </a:rPr>
              <a:t>Event Sources</a:t>
            </a:r>
          </a:p>
        </p:txBody>
      </p:sp>
      <p:sp>
        <p:nvSpPr>
          <p:cNvPr id="15" name="Content Placeholder 2"/>
          <p:cNvSpPr txBox="1">
            <a:spLocks/>
          </p:cNvSpPr>
          <p:nvPr/>
        </p:nvSpPr>
        <p:spPr bwMode="auto">
          <a:xfrm>
            <a:off x="2023094" y="3429000"/>
            <a:ext cx="1520640" cy="483891"/>
          </a:xfrm>
          <a:prstGeom prst="rect">
            <a:avLst/>
          </a:prstGeom>
          <a:noFill/>
          <a:ln w="9525">
            <a:noFill/>
            <a:miter lim="800000"/>
            <a:headEnd/>
            <a:tailEnd/>
          </a:ln>
          <a:effectLst/>
        </p:spPr>
        <p:txBody>
          <a:bodyPr lIns="91430" tIns="45715" rIns="91430" bIns="45715"/>
          <a:lstStyle/>
          <a:p>
            <a:pPr>
              <a:spcBef>
                <a:spcPct val="20000"/>
              </a:spcBef>
              <a:tabLst>
                <a:tab pos="1539715" algn="l"/>
              </a:tabLst>
              <a:defRPr/>
            </a:pPr>
            <a:r>
              <a:rPr lang="en-US" sz="2200" b="1" kern="0" dirty="0">
                <a:solidFill>
                  <a:schemeClr val="accent2"/>
                </a:solidFill>
                <a:latin typeface="Arial Narrow"/>
              </a:rPr>
              <a:t>Configured Events</a:t>
            </a:r>
          </a:p>
        </p:txBody>
      </p:sp>
      <p:sp>
        <p:nvSpPr>
          <p:cNvPr id="17" name="Title 9"/>
          <p:cNvSpPr txBox="1">
            <a:spLocks noChangeArrowheads="1"/>
          </p:cNvSpPr>
          <p:nvPr/>
        </p:nvSpPr>
        <p:spPr bwMode="auto">
          <a:xfrm>
            <a:off x="286560" y="522134"/>
            <a:ext cx="8396640" cy="646469"/>
          </a:xfrm>
          <a:prstGeom prst="rect">
            <a:avLst/>
          </a:prstGeom>
          <a:noFill/>
          <a:ln w="9360">
            <a:noFill/>
            <a:miter lim="800000"/>
            <a:headEnd/>
            <a:tailEnd/>
          </a:ln>
          <a:effectLst/>
        </p:spPr>
        <p:txBody>
          <a:bodyPr vert="horz" wrap="square" lIns="57474" tIns="22859" rIns="57474" bIns="22859" numCol="1" anchor="ctr" anchorCtr="0" compatLnSpc="1">
            <a:prstTxWarp prst="textNoShape">
              <a:avLst/>
            </a:prstTxWarp>
            <a:spAutoFit/>
          </a:bodyPr>
          <a:lstStyle/>
          <a:p>
            <a:pPr defTabSz="414726" fontAlgn="base" hangingPunct="0">
              <a:spcBef>
                <a:spcPct val="0"/>
              </a:spcBef>
              <a:spcAft>
                <a:spcPct val="0"/>
              </a:spcAft>
              <a:buClr>
                <a:srgbClr val="000000"/>
              </a:buClr>
              <a:buSzPct val="10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US" sz="3900" i="1" kern="0" dirty="0" smtClean="0">
                <a:solidFill>
                  <a:srgbClr val="0084D1"/>
                </a:solidFill>
                <a:latin typeface="Cambria" pitchFamily="16" charset="0"/>
                <a:ea typeface="+mj-ea"/>
                <a:cs typeface="+mj-cs"/>
              </a:rPr>
              <a:t>Configuring </a:t>
            </a:r>
            <a:r>
              <a:rPr lang="en-US" sz="3900" i="1" kern="0" dirty="0" smtClean="0">
                <a:solidFill>
                  <a:srgbClr val="0084D1"/>
                </a:solidFill>
                <a:latin typeface="Cambria" pitchFamily="16" charset="0"/>
                <a:ea typeface="+mj-ea"/>
                <a:cs typeface="+mj-cs"/>
              </a:rPr>
              <a:t>Event Structures</a:t>
            </a:r>
            <a:endParaRPr lang="en-US" sz="3900" i="1" kern="0" dirty="0">
              <a:solidFill>
                <a:srgbClr val="0084D1"/>
              </a:solidFill>
              <a:latin typeface="Cambria" pitchFamily="16" charset="0"/>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19401" y="1752600"/>
            <a:ext cx="6096000" cy="3859508"/>
          </a:xfrm>
          <a:prstGeom prst="rect">
            <a:avLst/>
          </a:prstGeom>
          <a:noFill/>
        </p:spPr>
        <p:txBody>
          <a:bodyPr lIns="91430" tIns="45715" rIns="91430" bIns="45715">
            <a:spAutoFit/>
          </a:bodyPr>
          <a:lstStyle/>
          <a:p>
            <a:pPr marL="174607" indent="-174607">
              <a:lnSpc>
                <a:spcPct val="90000"/>
              </a:lnSpc>
              <a:spcBef>
                <a:spcPct val="20000"/>
              </a:spcBef>
              <a:tabLst>
                <a:tab pos="914305" algn="l"/>
              </a:tabLst>
              <a:defRPr/>
            </a:pPr>
            <a:r>
              <a:rPr lang="en-US" sz="2800" kern="0" dirty="0">
                <a:solidFill>
                  <a:srgbClr val="000000"/>
                </a:solidFill>
                <a:latin typeface="Arial Narrow"/>
              </a:rPr>
              <a:t>		Notify Events (</a:t>
            </a:r>
            <a:r>
              <a:rPr lang="en-US" sz="2800" kern="0" dirty="0">
                <a:solidFill>
                  <a:srgbClr val="037C03"/>
                </a:solidFill>
                <a:latin typeface="Arial Narrow"/>
              </a:rPr>
              <a:t>green</a:t>
            </a:r>
            <a:r>
              <a:rPr lang="en-US" sz="2800" kern="0" dirty="0">
                <a:solidFill>
                  <a:srgbClr val="000000"/>
                </a:solidFill>
                <a:latin typeface="Arial Narrow"/>
              </a:rPr>
              <a:t> arrow)</a:t>
            </a:r>
          </a:p>
          <a:p>
            <a:pPr marL="174607" indent="-174607">
              <a:lnSpc>
                <a:spcPct val="90000"/>
              </a:lnSpc>
              <a:spcBef>
                <a:spcPct val="20000"/>
              </a:spcBef>
              <a:tabLst>
                <a:tab pos="914305" algn="l"/>
              </a:tabLst>
              <a:defRPr/>
            </a:pPr>
            <a:r>
              <a:rPr lang="en-US" sz="2800" kern="0" dirty="0">
                <a:solidFill>
                  <a:srgbClr val="000000"/>
                </a:solidFill>
                <a:latin typeface="Arial Narrow"/>
              </a:rPr>
              <a:t>	User action has already occurred</a:t>
            </a:r>
            <a:br>
              <a:rPr lang="en-US" sz="2800" kern="0" dirty="0">
                <a:solidFill>
                  <a:srgbClr val="000000"/>
                </a:solidFill>
                <a:latin typeface="Arial Narrow"/>
              </a:rPr>
            </a:br>
            <a:endParaRPr lang="en-US" sz="2800" kern="0" dirty="0">
              <a:solidFill>
                <a:srgbClr val="000000"/>
              </a:solidFill>
              <a:latin typeface="Arial Narrow"/>
            </a:endParaRPr>
          </a:p>
          <a:p>
            <a:pPr marL="174607" indent="-174607">
              <a:lnSpc>
                <a:spcPct val="90000"/>
              </a:lnSpc>
              <a:spcBef>
                <a:spcPct val="20000"/>
              </a:spcBef>
              <a:tabLst>
                <a:tab pos="914305" algn="l"/>
              </a:tabLst>
              <a:defRPr/>
            </a:pPr>
            <a:r>
              <a:rPr lang="en-US" sz="2800" kern="0" dirty="0">
                <a:solidFill>
                  <a:srgbClr val="000000"/>
                </a:solidFill>
                <a:latin typeface="Arial Narrow"/>
              </a:rPr>
              <a:t>		Filter Events (</a:t>
            </a:r>
            <a:r>
              <a:rPr lang="en-US" sz="2800" kern="0" dirty="0">
                <a:solidFill>
                  <a:srgbClr val="F40000"/>
                </a:solidFill>
                <a:latin typeface="Arial Narrow"/>
              </a:rPr>
              <a:t>red</a:t>
            </a:r>
            <a:r>
              <a:rPr lang="en-US" sz="2800" kern="0" dirty="0">
                <a:solidFill>
                  <a:srgbClr val="000000"/>
                </a:solidFill>
                <a:latin typeface="Arial Narrow"/>
              </a:rPr>
              <a:t> arrow)</a:t>
            </a:r>
          </a:p>
          <a:p>
            <a:pPr marL="174607" indent="-174607">
              <a:lnSpc>
                <a:spcPct val="90000"/>
              </a:lnSpc>
              <a:spcBef>
                <a:spcPct val="20000"/>
              </a:spcBef>
              <a:tabLst>
                <a:tab pos="914305" algn="l"/>
              </a:tabLst>
              <a:defRPr/>
            </a:pPr>
            <a:r>
              <a:rPr lang="en-US" sz="2800" kern="0" dirty="0">
                <a:solidFill>
                  <a:srgbClr val="000000"/>
                </a:solidFill>
                <a:latin typeface="Arial Narrow"/>
              </a:rPr>
              <a:t>	User performed action but event is not processed. Allows you to customize event handling.</a:t>
            </a:r>
          </a:p>
          <a:p>
            <a:pPr>
              <a:spcBef>
                <a:spcPct val="20000"/>
              </a:spcBef>
              <a:tabLst>
                <a:tab pos="1539715" algn="l"/>
              </a:tabLst>
              <a:defRPr/>
            </a:pPr>
            <a:endParaRPr lang="en-US" sz="2800" kern="0" dirty="0">
              <a:solidFill>
                <a:srgbClr val="000000"/>
              </a:solidFill>
              <a:latin typeface="Arial Narrow"/>
            </a:endParaRPr>
          </a:p>
          <a:p>
            <a:pPr algn="ctr" eaLnBrk="0" hangingPunct="0">
              <a:defRPr/>
            </a:pPr>
            <a:endParaRPr lang="en-US" dirty="0">
              <a:solidFill>
                <a:srgbClr val="FFFFFF"/>
              </a:solidFill>
            </a:endParaRPr>
          </a:p>
        </p:txBody>
      </p:sp>
      <p:sp>
        <p:nvSpPr>
          <p:cNvPr id="288772" name="AutoShape 4"/>
          <p:cNvSpPr>
            <a:spLocks noChangeArrowheads="1"/>
          </p:cNvSpPr>
          <p:nvPr/>
        </p:nvSpPr>
        <p:spPr bwMode="auto">
          <a:xfrm>
            <a:off x="3048000" y="1828801"/>
            <a:ext cx="666750" cy="269875"/>
          </a:xfrm>
          <a:prstGeom prst="rightArrow">
            <a:avLst>
              <a:gd name="adj1" fmla="val 50000"/>
              <a:gd name="adj2" fmla="val 61765"/>
            </a:avLst>
          </a:prstGeom>
          <a:solidFill>
            <a:srgbClr val="009900"/>
          </a:solidFill>
          <a:ln w="19050">
            <a:solidFill>
              <a:schemeClr val="tx1"/>
            </a:solidFill>
            <a:miter lim="800000"/>
            <a:headEnd type="none" w="sm" len="sm"/>
            <a:tailEnd type="none" w="sm" len="sm"/>
          </a:ln>
        </p:spPr>
        <p:txBody>
          <a:bodyPr wrap="none" lIns="91430" tIns="45715" rIns="91430" bIns="45715" anchor="ctr"/>
          <a:lstStyle/>
          <a:p>
            <a:pPr algn="ctr" eaLnBrk="0" hangingPunct="0"/>
            <a:endParaRPr lang="en-US">
              <a:solidFill>
                <a:srgbClr val="FFFFFF"/>
              </a:solidFill>
            </a:endParaRPr>
          </a:p>
        </p:txBody>
      </p:sp>
      <p:sp>
        <p:nvSpPr>
          <p:cNvPr id="288773" name="AutoShape 5"/>
          <p:cNvSpPr>
            <a:spLocks noChangeArrowheads="1"/>
          </p:cNvSpPr>
          <p:nvPr/>
        </p:nvSpPr>
        <p:spPr bwMode="auto">
          <a:xfrm>
            <a:off x="3048000" y="3124201"/>
            <a:ext cx="666750" cy="269875"/>
          </a:xfrm>
          <a:prstGeom prst="rightArrow">
            <a:avLst>
              <a:gd name="adj1" fmla="val 50000"/>
              <a:gd name="adj2" fmla="val 61765"/>
            </a:avLst>
          </a:prstGeom>
          <a:solidFill>
            <a:srgbClr val="CC3300"/>
          </a:solidFill>
          <a:ln w="19050">
            <a:solidFill>
              <a:schemeClr val="tx1"/>
            </a:solidFill>
            <a:miter lim="800000"/>
            <a:headEnd type="none" w="sm" len="sm"/>
            <a:tailEnd type="none" w="sm" len="sm"/>
          </a:ln>
        </p:spPr>
        <p:txBody>
          <a:bodyPr wrap="none" lIns="91430" tIns="45715" rIns="91430" bIns="45715" anchor="ctr"/>
          <a:lstStyle/>
          <a:p>
            <a:pPr algn="ctr" eaLnBrk="0" hangingPunct="0"/>
            <a:endParaRPr lang="en-US">
              <a:solidFill>
                <a:srgbClr val="FFFFFF"/>
              </a:solidFill>
            </a:endParaRPr>
          </a:p>
        </p:txBody>
      </p:sp>
      <p:pic>
        <p:nvPicPr>
          <p:cNvPr id="288774" name="Picture 6" descr="loc_env_EventsList.bmp"/>
          <p:cNvPicPr>
            <a:picLocks noChangeAspect="1"/>
          </p:cNvPicPr>
          <p:nvPr/>
        </p:nvPicPr>
        <p:blipFill>
          <a:blip r:embed="rId4" cstate="print"/>
          <a:srcRect/>
          <a:stretch>
            <a:fillRect/>
          </a:stretch>
        </p:blipFill>
        <p:spPr bwMode="auto">
          <a:xfrm>
            <a:off x="228600" y="1828800"/>
            <a:ext cx="2628900" cy="3981450"/>
          </a:xfrm>
          <a:prstGeom prst="rect">
            <a:avLst/>
          </a:prstGeom>
          <a:noFill/>
          <a:ln w="9525">
            <a:noFill/>
            <a:miter lim="800000"/>
            <a:headEnd/>
            <a:tailEnd/>
          </a:ln>
        </p:spPr>
      </p:pic>
      <p:sp>
        <p:nvSpPr>
          <p:cNvPr id="7" name="Title 9"/>
          <p:cNvSpPr txBox="1">
            <a:spLocks noChangeArrowheads="1"/>
          </p:cNvSpPr>
          <p:nvPr/>
        </p:nvSpPr>
        <p:spPr bwMode="auto">
          <a:xfrm>
            <a:off x="138240" y="522204"/>
            <a:ext cx="8857440" cy="646329"/>
          </a:xfrm>
          <a:prstGeom prst="rect">
            <a:avLst/>
          </a:prstGeom>
          <a:noFill/>
          <a:ln w="9360">
            <a:noFill/>
            <a:miter lim="800000"/>
            <a:headEnd/>
            <a:tailEnd/>
          </a:ln>
          <a:effectLst/>
        </p:spPr>
        <p:txBody>
          <a:bodyPr vert="horz" wrap="square" lIns="57474" tIns="22859" rIns="57474" bIns="22859" numCol="1" anchor="ctr" anchorCtr="0" compatLnSpc="1">
            <a:prstTxWarp prst="textNoShape">
              <a:avLst/>
            </a:prstTxWarp>
            <a:spAutoFit/>
          </a:bodyPr>
          <a:lstStyle/>
          <a:p>
            <a:pPr defTabSz="414726" fontAlgn="base" hangingPunct="0">
              <a:spcBef>
                <a:spcPct val="0"/>
              </a:spcBef>
              <a:spcAft>
                <a:spcPct val="0"/>
              </a:spcAft>
              <a:buClr>
                <a:srgbClr val="000000"/>
              </a:buClr>
              <a:buSzPct val="10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US" sz="3900" i="1" kern="0" dirty="0" smtClean="0">
                <a:solidFill>
                  <a:srgbClr val="0084D1"/>
                </a:solidFill>
                <a:latin typeface="Cambria" pitchFamily="16" charset="0"/>
                <a:ea typeface="+mj-ea"/>
                <a:cs typeface="+mj-cs"/>
              </a:rPr>
              <a:t>Notify and Filter Events in </a:t>
            </a:r>
            <a:r>
              <a:rPr lang="en-US" sz="3900" i="1" kern="0" dirty="0" err="1" smtClean="0">
                <a:solidFill>
                  <a:srgbClr val="0084D1"/>
                </a:solidFill>
                <a:latin typeface="Cambria" pitchFamily="16" charset="0"/>
                <a:ea typeface="+mj-ea"/>
                <a:cs typeface="+mj-cs"/>
              </a:rPr>
              <a:t>Config</a:t>
            </a:r>
            <a:r>
              <a:rPr lang="en-US" sz="3900" i="1" kern="0" dirty="0" smtClean="0">
                <a:solidFill>
                  <a:srgbClr val="0084D1"/>
                </a:solidFill>
                <a:latin typeface="Cambria" pitchFamily="16" charset="0"/>
                <a:ea typeface="+mj-ea"/>
                <a:cs typeface="+mj-cs"/>
              </a:rPr>
              <a:t>. Window</a:t>
            </a:r>
            <a:endParaRPr lang="en-US" sz="3900" i="1" kern="0" dirty="0">
              <a:solidFill>
                <a:srgbClr val="0084D1"/>
              </a:solidFill>
              <a:latin typeface="Cambria" pitchFamily="16" charset="0"/>
              <a:ea typeface="+mj-ea"/>
              <a:cs typeface="+mj-cs"/>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loc_bd_UserInterfaceEventPattern.bmp"/>
          <p:cNvPicPr>
            <a:picLocks noChangeAspect="1"/>
          </p:cNvPicPr>
          <p:nvPr/>
        </p:nvPicPr>
        <p:blipFill>
          <a:blip r:embed="rId3" cstate="print"/>
          <a:srcRect/>
          <a:stretch>
            <a:fillRect/>
          </a:stretch>
        </p:blipFill>
        <p:spPr bwMode="auto">
          <a:xfrm>
            <a:off x="3880194" y="2133600"/>
            <a:ext cx="4882806" cy="2743200"/>
          </a:xfrm>
          <a:prstGeom prst="rect">
            <a:avLst/>
          </a:prstGeom>
          <a:noFill/>
          <a:ln w="9525">
            <a:noFill/>
            <a:miter lim="800000"/>
            <a:headEnd/>
            <a:tailEnd/>
          </a:ln>
        </p:spPr>
      </p:pic>
      <p:sp>
        <p:nvSpPr>
          <p:cNvPr id="14" name="Rectangle 3"/>
          <p:cNvSpPr txBox="1">
            <a:spLocks noChangeArrowheads="1"/>
          </p:cNvSpPr>
          <p:nvPr/>
        </p:nvSpPr>
        <p:spPr>
          <a:xfrm>
            <a:off x="-128160" y="1295400"/>
            <a:ext cx="4014360" cy="3041599"/>
          </a:xfrm>
          <a:prstGeom prst="rect">
            <a:avLst/>
          </a:prstGeom>
        </p:spPr>
        <p:txBody>
          <a:bodyPr lIns="82945" tIns="41473" rIns="82945" bIns="41473"/>
          <a:lstStyle/>
          <a:p>
            <a:pPr marL="673930" lvl="1" indent="-259204" defTabSz="414726" fontAlgn="base" hangingPunct="0">
              <a:lnSpc>
                <a:spcPct val="93000"/>
              </a:lnSpc>
              <a:spcBef>
                <a:spcPct val="0"/>
              </a:spcBef>
              <a:spcAft>
                <a:spcPts val="1032"/>
              </a:spcAft>
              <a:buClr>
                <a:srgbClr val="000000"/>
              </a:buClr>
              <a:buSzPct val="100000"/>
              <a:buFont typeface="Arial" pitchFamily="34" charset="0"/>
              <a:buChar char="•"/>
              <a:defRPr/>
            </a:pPr>
            <a:r>
              <a:rPr lang="en-US" sz="2500" kern="0" dirty="0" smtClean="0">
                <a:solidFill>
                  <a:srgbClr val="000000"/>
                </a:solidFill>
              </a:rPr>
              <a:t>Normally used </a:t>
            </a:r>
            <a:r>
              <a:rPr lang="en-US" sz="2500" kern="0" dirty="0" smtClean="0">
                <a:solidFill>
                  <a:srgbClr val="000000"/>
                </a:solidFill>
              </a:rPr>
              <a:t>in a While </a:t>
            </a:r>
            <a:r>
              <a:rPr lang="en-US" sz="2500" kern="0" dirty="0" smtClean="0">
                <a:solidFill>
                  <a:srgbClr val="000000"/>
                </a:solidFill>
              </a:rPr>
              <a:t>Loop</a:t>
            </a:r>
          </a:p>
          <a:p>
            <a:pPr marL="673930" lvl="1" indent="-259204" defTabSz="414726" fontAlgn="base" hangingPunct="0">
              <a:lnSpc>
                <a:spcPct val="93000"/>
              </a:lnSpc>
              <a:spcBef>
                <a:spcPct val="0"/>
              </a:spcBef>
              <a:spcAft>
                <a:spcPts val="1032"/>
              </a:spcAft>
              <a:buClr>
                <a:srgbClr val="000000"/>
              </a:buClr>
              <a:buSzPct val="100000"/>
              <a:buFont typeface="Arial" pitchFamily="34" charset="0"/>
              <a:buChar char="•"/>
              <a:defRPr/>
            </a:pPr>
            <a:r>
              <a:rPr lang="en-US" sz="2500" kern="0" dirty="0" smtClean="0">
                <a:solidFill>
                  <a:srgbClr val="000000"/>
                </a:solidFill>
              </a:rPr>
              <a:t>Control/Indicator the event configured for is often placed inside that event case</a:t>
            </a:r>
            <a:endParaRPr lang="en-US" sz="2500" kern="0" dirty="0" smtClean="0">
              <a:solidFill>
                <a:srgbClr val="000000"/>
              </a:solidFill>
            </a:endParaRPr>
          </a:p>
          <a:p>
            <a:pPr marL="673930" lvl="1" indent="-259204" defTabSz="414726" fontAlgn="base" hangingPunct="0">
              <a:lnSpc>
                <a:spcPct val="93000"/>
              </a:lnSpc>
              <a:spcBef>
                <a:spcPct val="0"/>
              </a:spcBef>
              <a:spcAft>
                <a:spcPts val="1032"/>
              </a:spcAft>
              <a:buClr>
                <a:srgbClr val="000000"/>
              </a:buClr>
              <a:buSzPct val="100000"/>
              <a:buFont typeface="Arial" pitchFamily="34" charset="0"/>
              <a:buChar char="•"/>
              <a:defRPr/>
            </a:pPr>
            <a:r>
              <a:rPr lang="en-US" sz="2500" kern="0" dirty="0" smtClean="0">
                <a:solidFill>
                  <a:srgbClr val="000000"/>
                </a:solidFill>
              </a:rPr>
              <a:t>Event structure handles exactly one event per iteration</a:t>
            </a:r>
          </a:p>
          <a:p>
            <a:pPr marL="673930" lvl="1" indent="-259204" defTabSz="414726" fontAlgn="base" hangingPunct="0">
              <a:lnSpc>
                <a:spcPct val="93000"/>
              </a:lnSpc>
              <a:spcBef>
                <a:spcPct val="0"/>
              </a:spcBef>
              <a:spcAft>
                <a:spcPts val="1032"/>
              </a:spcAft>
              <a:buClr>
                <a:srgbClr val="000000"/>
              </a:buClr>
              <a:buSzPct val="100000"/>
              <a:buFont typeface="Arial" pitchFamily="34" charset="0"/>
              <a:buChar char="•"/>
              <a:defRPr/>
            </a:pPr>
            <a:r>
              <a:rPr lang="en-US" sz="2500" kern="0" dirty="0" smtClean="0">
                <a:solidFill>
                  <a:srgbClr val="000000"/>
                </a:solidFill>
              </a:rPr>
              <a:t>Sleeps when no events occur</a:t>
            </a:r>
          </a:p>
        </p:txBody>
      </p:sp>
      <p:sp>
        <p:nvSpPr>
          <p:cNvPr id="17" name="Title 9"/>
          <p:cNvSpPr txBox="1">
            <a:spLocks noChangeArrowheads="1"/>
          </p:cNvSpPr>
          <p:nvPr/>
        </p:nvSpPr>
        <p:spPr bwMode="auto">
          <a:xfrm>
            <a:off x="286560" y="522134"/>
            <a:ext cx="8396640" cy="646469"/>
          </a:xfrm>
          <a:prstGeom prst="rect">
            <a:avLst/>
          </a:prstGeom>
          <a:noFill/>
          <a:ln w="9360">
            <a:noFill/>
            <a:miter lim="800000"/>
            <a:headEnd/>
            <a:tailEnd/>
          </a:ln>
          <a:effectLst/>
        </p:spPr>
        <p:txBody>
          <a:bodyPr vert="horz" wrap="square" lIns="57474" tIns="22859" rIns="57474" bIns="22859" numCol="1" anchor="ctr" anchorCtr="0" compatLnSpc="1">
            <a:prstTxWarp prst="textNoShape">
              <a:avLst/>
            </a:prstTxWarp>
            <a:spAutoFit/>
          </a:bodyPr>
          <a:lstStyle/>
          <a:p>
            <a:pPr defTabSz="414726" fontAlgn="base" hangingPunct="0">
              <a:spcBef>
                <a:spcPct val="0"/>
              </a:spcBef>
              <a:spcAft>
                <a:spcPct val="0"/>
              </a:spcAft>
              <a:buClr>
                <a:srgbClr val="000000"/>
              </a:buClr>
              <a:buSzPct val="10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defRPr/>
            </a:pPr>
            <a:r>
              <a:rPr lang="en-US" sz="3900" i="1" kern="0" dirty="0" smtClean="0">
                <a:solidFill>
                  <a:srgbClr val="0084D1"/>
                </a:solidFill>
                <a:latin typeface="Cambria" pitchFamily="16" charset="0"/>
                <a:ea typeface="+mj-ea"/>
                <a:cs typeface="+mj-cs"/>
              </a:rPr>
              <a:t>Using </a:t>
            </a:r>
            <a:r>
              <a:rPr lang="en-US" sz="3900" i="1" kern="0" dirty="0" smtClean="0">
                <a:solidFill>
                  <a:srgbClr val="0084D1"/>
                </a:solidFill>
                <a:latin typeface="Cambria" pitchFamily="16" charset="0"/>
                <a:ea typeface="+mj-ea"/>
                <a:cs typeface="+mj-cs"/>
              </a:rPr>
              <a:t>Event </a:t>
            </a:r>
            <a:r>
              <a:rPr lang="en-US" sz="3900" i="1" kern="0" dirty="0" smtClean="0">
                <a:solidFill>
                  <a:srgbClr val="0084D1"/>
                </a:solidFill>
                <a:latin typeface="Cambria" pitchFamily="16" charset="0"/>
                <a:ea typeface="+mj-ea"/>
                <a:cs typeface="+mj-cs"/>
              </a:rPr>
              <a:t>Structures</a:t>
            </a:r>
            <a:endParaRPr lang="en-US" sz="3900" i="1" kern="0" dirty="0">
              <a:solidFill>
                <a:srgbClr val="0084D1"/>
              </a:solidFill>
              <a:latin typeface="Cambria" pitchFamily="16" charset="0"/>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80281" y="837720"/>
            <a:ext cx="8687519" cy="610080"/>
          </a:xfrm>
        </p:spPr>
        <p:txBody>
          <a:bodyPr/>
          <a:lstStyle/>
          <a:p>
            <a:pPr algn="l"/>
            <a:r>
              <a:rPr lang="en-US" i="1" dirty="0" smtClean="0">
                <a:solidFill>
                  <a:srgbClr val="0084D1"/>
                </a:solidFill>
                <a:latin typeface="Cambria" pitchFamily="16" charset="0"/>
              </a:rPr>
              <a:t>Event Structures Tips</a:t>
            </a:r>
            <a:r>
              <a:rPr lang="en-US" i="1" dirty="0" smtClean="0">
                <a:solidFill>
                  <a:srgbClr val="0084D1"/>
                </a:solidFill>
                <a:latin typeface="Cambria" pitchFamily="16" charset="0"/>
              </a:rPr>
              <a:t/>
            </a:r>
            <a:br>
              <a:rPr lang="en-US" i="1" dirty="0" smtClean="0">
                <a:solidFill>
                  <a:srgbClr val="0084D1"/>
                </a:solidFill>
                <a:latin typeface="Cambria" pitchFamily="16" charset="0"/>
              </a:rPr>
            </a:br>
            <a:endParaRPr lang="en-US" dirty="0"/>
          </a:p>
        </p:txBody>
      </p:sp>
      <p:sp>
        <p:nvSpPr>
          <p:cNvPr id="10" name="Content Placeholder 9"/>
          <p:cNvSpPr>
            <a:spLocks noGrp="1"/>
          </p:cNvSpPr>
          <p:nvPr>
            <p:ph idx="1"/>
          </p:nvPr>
        </p:nvSpPr>
        <p:spPr/>
        <p:txBody>
          <a:bodyPr/>
          <a:lstStyle/>
          <a:p>
            <a:pPr>
              <a:buFont typeface="Arial" pitchFamily="34" charset="0"/>
              <a:buChar char="•"/>
            </a:pPr>
            <a:r>
              <a:rPr lang="en-US" dirty="0" smtClean="0"/>
              <a:t>If no timeout is configured and an event never occurs – stuck waiting indefinitely, must abort VI; therefore, wire the timeout terminal with a value other than -1 (at least while developing)</a:t>
            </a:r>
          </a:p>
          <a:p>
            <a:pPr>
              <a:buFont typeface="Arial" pitchFamily="34" charset="0"/>
              <a:buChar char="•"/>
            </a:pPr>
            <a:r>
              <a:rPr lang="en-US" dirty="0" smtClean="0"/>
              <a:t>“heavy” code within the Event Structure causes the front panel to lock up, often confusing the user – try to keep code in an event case to a minimum</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456481" y="273629"/>
            <a:ext cx="8228160" cy="1144921"/>
          </a:xfrm>
          <a:ln/>
        </p:spPr>
        <p:txBody>
          <a:bodyPr tIns="10058"/>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a:solidFill>
                  <a:srgbClr val="0084D1"/>
                </a:solidFill>
                <a:latin typeface="Cambria" pitchFamily="16" charset="0"/>
              </a:rPr>
              <a:t>Today's Topics</a:t>
            </a:r>
          </a:p>
        </p:txBody>
      </p:sp>
      <p:sp>
        <p:nvSpPr>
          <p:cNvPr id="14338" name="Rectangle 2"/>
          <p:cNvSpPr>
            <a:spLocks noGrp="1" noChangeArrowheads="1"/>
          </p:cNvSpPr>
          <p:nvPr>
            <p:ph type="body" idx="4294967295"/>
          </p:nvPr>
        </p:nvSpPr>
        <p:spPr>
          <a:xfrm>
            <a:off x="456481" y="1604329"/>
            <a:ext cx="8228160" cy="4444307"/>
          </a:xfrm>
          <a:ln/>
        </p:spPr>
        <p:txBody>
          <a:bodyPr/>
          <a:lstStyle/>
          <a:p>
            <a:pPr marL="391686" indent="-293764">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3200" dirty="0" smtClean="0"/>
              <a:t>Review of Workshop 2</a:t>
            </a:r>
          </a:p>
          <a:p>
            <a:pPr marL="4204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3200" dirty="0" smtClean="0"/>
          </a:p>
          <a:p>
            <a:pPr marL="4204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3200" dirty="0" smtClean="0"/>
              <a:t>Diagram Disable Structure</a:t>
            </a:r>
          </a:p>
          <a:p>
            <a:pPr marL="4204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3200" dirty="0" smtClean="0"/>
              <a:t>Conditional Structure</a:t>
            </a:r>
          </a:p>
          <a:p>
            <a:pPr marL="4204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3200" dirty="0" smtClean="0"/>
              <a:t>Event Structure</a:t>
            </a:r>
            <a:endParaRPr lang="en-US" sz="1600" dirty="0" smtClean="0"/>
          </a:p>
          <a:p>
            <a:pPr marL="4204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3200" dirty="0" smtClean="0"/>
          </a:p>
          <a:p>
            <a:pPr marL="4204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32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ChangeArrowheads="1"/>
          </p:cNvSpPr>
          <p:nvPr/>
        </p:nvSpPr>
        <p:spPr bwMode="auto">
          <a:xfrm>
            <a:off x="701280" y="2392091"/>
            <a:ext cx="8117280" cy="1244291"/>
          </a:xfrm>
          <a:prstGeom prst="rect">
            <a:avLst/>
          </a:prstGeom>
          <a:noFill/>
          <a:ln w="9360">
            <a:noFill/>
            <a:miter lim="800000"/>
            <a:headEnd/>
            <a:tailEnd/>
          </a:ln>
          <a:effectLst/>
        </p:spPr>
        <p:txBody>
          <a:bodyPr lIns="82945" tIns="82945"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Demonstration: </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Configuring an Event</a:t>
            </a:r>
            <a:endParaRPr lang="en-US" sz="4000" i="1" dirty="0">
              <a:solidFill>
                <a:srgbClr val="0084D1"/>
              </a:solidFill>
              <a:latin typeface="Cambria"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buFont typeface="Arial" pitchFamily="34" charset="0"/>
              <a:buChar char="•"/>
            </a:pPr>
            <a:r>
              <a:rPr lang="en-US" dirty="0" smtClean="0"/>
              <a:t>Create a VI that </a:t>
            </a:r>
            <a:r>
              <a:rPr lang="en-US" smtClean="0"/>
              <a:t>uses events</a:t>
            </a:r>
            <a:endParaRPr lang="en-US" dirty="0"/>
          </a:p>
        </p:txBody>
      </p:sp>
      <p:sp>
        <p:nvSpPr>
          <p:cNvPr id="7" name="Rectangle 5"/>
          <p:cNvSpPr>
            <a:spLocks noGrp="1" noChangeArrowheads="1"/>
          </p:cNvSpPr>
          <p:nvPr>
            <p:ph type="title"/>
          </p:nvPr>
        </p:nvSpPr>
        <p:spPr bwMode="auto">
          <a:prstGeom prst="rect">
            <a:avLst/>
          </a:prstGeom>
          <a:noFill/>
          <a:ln w="9360">
            <a:noFill/>
            <a:miter lim="800000"/>
            <a:headEnd/>
            <a:tailEnd/>
          </a:ln>
          <a:effectLst/>
        </p:spPr>
        <p:txBody>
          <a:bodyPr lIns="82945" tIns="82945" rIns="82945" bIns="41473" anchor="ctr"/>
          <a:lstStyle/>
          <a:p>
            <a:pPr algn="l">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Homework</a:t>
            </a:r>
            <a:endParaRPr lang="en-US" sz="4000" i="1" dirty="0">
              <a:solidFill>
                <a:srgbClr val="0084D1"/>
              </a:solidFill>
              <a:latin typeface="Cambria"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456481" y="273629"/>
            <a:ext cx="8228160" cy="1144921"/>
          </a:xfrm>
          <a:ln/>
        </p:spPr>
        <p:txBody>
          <a:bodyPr tIns="10058"/>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smtClean="0">
                <a:solidFill>
                  <a:srgbClr val="0084D1"/>
                </a:solidFill>
                <a:latin typeface="Cambria" pitchFamily="16" charset="0"/>
              </a:rPr>
              <a:t>Review Question 1</a:t>
            </a:r>
            <a:endParaRPr lang="en-US" i="1" dirty="0">
              <a:solidFill>
                <a:srgbClr val="0084D1"/>
              </a:solidFill>
              <a:latin typeface="Cambria" pitchFamily="16" charset="0"/>
            </a:endParaRPr>
          </a:p>
        </p:txBody>
      </p:sp>
      <p:sp>
        <p:nvSpPr>
          <p:cNvPr id="14338" name="Rectangle 2"/>
          <p:cNvSpPr>
            <a:spLocks noGrp="1" noChangeArrowheads="1"/>
          </p:cNvSpPr>
          <p:nvPr>
            <p:ph type="body" idx="4294967295"/>
          </p:nvPr>
        </p:nvSpPr>
        <p:spPr>
          <a:xfrm>
            <a:off x="456481" y="1604329"/>
            <a:ext cx="8228160" cy="4444307"/>
          </a:xfrm>
          <a:ln/>
        </p:spPr>
        <p:txBody>
          <a:bodyPr/>
          <a:lstStyle/>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dirty="0" smtClean="0"/>
              <a:t>If I add a new element to an </a:t>
            </a:r>
            <a:r>
              <a:rPr lang="en-US" sz="2800" dirty="0" err="1" smtClean="0"/>
              <a:t>enum</a:t>
            </a:r>
            <a:r>
              <a:rPr lang="en-US" sz="2800" dirty="0" smtClean="0"/>
              <a:t> that is saved in a *.ctl file, how would the file need to be saved in order to update all of instances</a:t>
            </a:r>
          </a:p>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800" dirty="0" smtClean="0"/>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dirty="0" smtClean="0"/>
              <a:t>Custom control</a:t>
            </a:r>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dirty="0" smtClean="0"/>
              <a:t>Strict Type Definition</a:t>
            </a:r>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dirty="0" smtClean="0"/>
              <a:t>Type Definition</a:t>
            </a:r>
            <a:endParaRPr lang="en-US" sz="2800" dirty="0" smtClean="0"/>
          </a:p>
          <a:p>
            <a:pPr marL="4204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456481" y="273629"/>
            <a:ext cx="8228160" cy="1144921"/>
          </a:xfrm>
          <a:ln/>
        </p:spPr>
        <p:txBody>
          <a:bodyPr tIns="10058"/>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smtClean="0">
                <a:solidFill>
                  <a:srgbClr val="0084D1"/>
                </a:solidFill>
                <a:latin typeface="Cambria" pitchFamily="16" charset="0"/>
              </a:rPr>
              <a:t>Review Question 1</a:t>
            </a:r>
            <a:endParaRPr lang="en-US" i="1" dirty="0">
              <a:solidFill>
                <a:srgbClr val="0084D1"/>
              </a:solidFill>
              <a:latin typeface="Cambria" pitchFamily="16" charset="0"/>
            </a:endParaRPr>
          </a:p>
        </p:txBody>
      </p:sp>
      <p:sp>
        <p:nvSpPr>
          <p:cNvPr id="14338" name="Rectangle 2"/>
          <p:cNvSpPr>
            <a:spLocks noGrp="1" noChangeArrowheads="1"/>
          </p:cNvSpPr>
          <p:nvPr>
            <p:ph type="body" idx="4294967295"/>
          </p:nvPr>
        </p:nvSpPr>
        <p:spPr>
          <a:xfrm>
            <a:off x="456481" y="1604329"/>
            <a:ext cx="8228160" cy="4444307"/>
          </a:xfrm>
          <a:ln/>
        </p:spPr>
        <p:txBody>
          <a:bodyPr/>
          <a:lstStyle/>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dirty="0" smtClean="0"/>
              <a:t>If I add a new element to an </a:t>
            </a:r>
            <a:r>
              <a:rPr lang="en-US" sz="2800" dirty="0" err="1" smtClean="0"/>
              <a:t>enum</a:t>
            </a:r>
            <a:r>
              <a:rPr lang="en-US" sz="2800" dirty="0" smtClean="0"/>
              <a:t> that is saved </a:t>
            </a:r>
            <a:r>
              <a:rPr lang="en-US" sz="2800" dirty="0" smtClean="0"/>
              <a:t>in </a:t>
            </a:r>
            <a:r>
              <a:rPr lang="en-US" sz="2800" dirty="0" smtClean="0"/>
              <a:t>a *.ctl file, how would the file need to be saved in order to update all of instances</a:t>
            </a:r>
          </a:p>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800" dirty="0" smtClean="0"/>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dirty="0" smtClean="0"/>
              <a:t>Custom control</a:t>
            </a:r>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b="1" dirty="0" smtClean="0"/>
              <a:t>Strict Type Definition</a:t>
            </a:r>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b="1" dirty="0" smtClean="0"/>
              <a:t>Type Definition</a:t>
            </a:r>
            <a:endParaRPr lang="en-US" sz="2800" b="1" dirty="0" smtClean="0"/>
          </a:p>
          <a:p>
            <a:pPr marL="4204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456481" y="273629"/>
            <a:ext cx="8228160" cy="1144921"/>
          </a:xfrm>
          <a:ln/>
        </p:spPr>
        <p:txBody>
          <a:bodyPr tIns="10058"/>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smtClean="0">
                <a:solidFill>
                  <a:srgbClr val="0084D1"/>
                </a:solidFill>
                <a:latin typeface="Cambria" pitchFamily="16" charset="0"/>
              </a:rPr>
              <a:t>Review Question 2</a:t>
            </a:r>
            <a:endParaRPr lang="en-US" i="1" dirty="0">
              <a:solidFill>
                <a:srgbClr val="0084D1"/>
              </a:solidFill>
              <a:latin typeface="Cambria" pitchFamily="16" charset="0"/>
            </a:endParaRPr>
          </a:p>
        </p:txBody>
      </p:sp>
      <p:sp>
        <p:nvSpPr>
          <p:cNvPr id="14338" name="Rectangle 2"/>
          <p:cNvSpPr>
            <a:spLocks noGrp="1" noChangeArrowheads="1"/>
          </p:cNvSpPr>
          <p:nvPr>
            <p:ph type="body" idx="4294967295"/>
          </p:nvPr>
        </p:nvSpPr>
        <p:spPr>
          <a:xfrm>
            <a:off x="456481" y="1604329"/>
            <a:ext cx="8228160" cy="4444307"/>
          </a:xfrm>
          <a:ln/>
        </p:spPr>
        <p:txBody>
          <a:bodyPr/>
          <a:lstStyle/>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dirty="0" smtClean="0"/>
              <a:t>Which of the following always remain unique to each instance?</a:t>
            </a:r>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Label</a:t>
            </a:r>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Default value</a:t>
            </a:r>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Size</a:t>
            </a:r>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Data type</a:t>
            </a:r>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Representation (</a:t>
            </a:r>
            <a:r>
              <a:rPr lang="en-US" sz="2400" dirty="0" err="1" smtClean="0"/>
              <a:t>numerics</a:t>
            </a:r>
            <a:r>
              <a:rPr lang="en-US" sz="2400" dirty="0" smtClean="0"/>
              <a:t>)</a:t>
            </a:r>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Description</a:t>
            </a:r>
            <a:endParaRPr lang="en-US" sz="2400" dirty="0" smtClean="0"/>
          </a:p>
          <a:p>
            <a:pPr marL="4204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456481" y="273629"/>
            <a:ext cx="8228160" cy="1144921"/>
          </a:xfrm>
          <a:ln/>
        </p:spPr>
        <p:txBody>
          <a:bodyPr tIns="10058"/>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smtClean="0">
                <a:solidFill>
                  <a:srgbClr val="0084D1"/>
                </a:solidFill>
                <a:latin typeface="Cambria" pitchFamily="16" charset="0"/>
              </a:rPr>
              <a:t>Review Question 2</a:t>
            </a:r>
            <a:endParaRPr lang="en-US" i="1" dirty="0">
              <a:solidFill>
                <a:srgbClr val="0084D1"/>
              </a:solidFill>
              <a:latin typeface="Cambria" pitchFamily="16" charset="0"/>
            </a:endParaRPr>
          </a:p>
        </p:txBody>
      </p:sp>
      <p:sp>
        <p:nvSpPr>
          <p:cNvPr id="14338" name="Rectangle 2"/>
          <p:cNvSpPr>
            <a:spLocks noGrp="1" noChangeArrowheads="1"/>
          </p:cNvSpPr>
          <p:nvPr>
            <p:ph type="body" idx="4294967295"/>
          </p:nvPr>
        </p:nvSpPr>
        <p:spPr>
          <a:xfrm>
            <a:off x="456481" y="1604329"/>
            <a:ext cx="8228160" cy="4444307"/>
          </a:xfrm>
          <a:ln/>
        </p:spPr>
        <p:txBody>
          <a:bodyPr/>
          <a:lstStyle/>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dirty="0" smtClean="0"/>
              <a:t>Which of the following always remain unique to each instance?</a:t>
            </a:r>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b="1" dirty="0" smtClean="0"/>
              <a:t>Label</a:t>
            </a:r>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b="1" dirty="0" smtClean="0"/>
              <a:t>Default value</a:t>
            </a:r>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Size</a:t>
            </a:r>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Data type</a:t>
            </a:r>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Representation (</a:t>
            </a:r>
            <a:r>
              <a:rPr lang="en-US" sz="2400" dirty="0" err="1" smtClean="0"/>
              <a:t>numerics</a:t>
            </a:r>
            <a:r>
              <a:rPr lang="en-US" sz="2400" dirty="0" smtClean="0"/>
              <a:t>)</a:t>
            </a:r>
          </a:p>
          <a:p>
            <a:pPr marL="641072" indent="-514350">
              <a:buFont typeface="+mj-lt"/>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b="1" dirty="0" smtClean="0"/>
              <a:t>Description</a:t>
            </a:r>
            <a:endParaRPr lang="en-US" sz="2400" b="1" dirty="0" smtClean="0"/>
          </a:p>
          <a:p>
            <a:pPr marL="4204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456481" y="273629"/>
            <a:ext cx="8228160" cy="1144921"/>
          </a:xfrm>
          <a:ln/>
        </p:spPr>
        <p:txBody>
          <a:bodyPr tIns="10058"/>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smtClean="0">
                <a:solidFill>
                  <a:srgbClr val="0084D1"/>
                </a:solidFill>
                <a:latin typeface="Cambria" pitchFamily="16" charset="0"/>
              </a:rPr>
              <a:t>Review Question 3</a:t>
            </a:r>
            <a:endParaRPr lang="en-US" i="1" dirty="0">
              <a:solidFill>
                <a:srgbClr val="0084D1"/>
              </a:solidFill>
              <a:latin typeface="Cambria" pitchFamily="16" charset="0"/>
            </a:endParaRPr>
          </a:p>
        </p:txBody>
      </p:sp>
      <p:sp>
        <p:nvSpPr>
          <p:cNvPr id="14338" name="Rectangle 2"/>
          <p:cNvSpPr>
            <a:spLocks noGrp="1" noChangeArrowheads="1"/>
          </p:cNvSpPr>
          <p:nvPr>
            <p:ph type="body" idx="4294967295"/>
          </p:nvPr>
        </p:nvSpPr>
        <p:spPr>
          <a:xfrm>
            <a:off x="456481" y="1604329"/>
            <a:ext cx="8228160" cy="4444307"/>
          </a:xfrm>
          <a:ln/>
        </p:spPr>
        <p:txBody>
          <a:bodyPr/>
          <a:lstStyle/>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dirty="0" smtClean="0"/>
              <a:t>True or False?</a:t>
            </a:r>
          </a:p>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800" dirty="0" smtClean="0"/>
          </a:p>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dirty="0" smtClean="0"/>
              <a:t>A custom control can only be used for the project within which it was created.</a:t>
            </a:r>
          </a:p>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800" dirty="0" smtClean="0"/>
          </a:p>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456481" y="273629"/>
            <a:ext cx="8228160" cy="1144921"/>
          </a:xfrm>
          <a:ln/>
        </p:spPr>
        <p:txBody>
          <a:bodyPr tIns="10058"/>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smtClean="0">
                <a:solidFill>
                  <a:srgbClr val="0084D1"/>
                </a:solidFill>
                <a:latin typeface="Cambria" pitchFamily="16" charset="0"/>
              </a:rPr>
              <a:t>Review Question 3</a:t>
            </a:r>
            <a:endParaRPr lang="en-US" i="1" dirty="0">
              <a:solidFill>
                <a:srgbClr val="0084D1"/>
              </a:solidFill>
              <a:latin typeface="Cambria" pitchFamily="16" charset="0"/>
            </a:endParaRPr>
          </a:p>
        </p:txBody>
      </p:sp>
      <p:sp>
        <p:nvSpPr>
          <p:cNvPr id="14338" name="Rectangle 2"/>
          <p:cNvSpPr>
            <a:spLocks noGrp="1" noChangeArrowheads="1"/>
          </p:cNvSpPr>
          <p:nvPr>
            <p:ph type="body" idx="4294967295"/>
          </p:nvPr>
        </p:nvSpPr>
        <p:spPr>
          <a:xfrm>
            <a:off x="456481" y="1604329"/>
            <a:ext cx="8228160" cy="4444307"/>
          </a:xfrm>
          <a:ln/>
        </p:spPr>
        <p:txBody>
          <a:bodyPr/>
          <a:lstStyle/>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dirty="0" smtClean="0"/>
              <a:t>True or False?</a:t>
            </a:r>
          </a:p>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800" dirty="0" smtClean="0"/>
          </a:p>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dirty="0" smtClean="0"/>
              <a:t>A custom control can only be used for the project within which it was created.</a:t>
            </a:r>
          </a:p>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800" dirty="0" smtClean="0"/>
          </a:p>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b="1" dirty="0" smtClean="0"/>
              <a:t>FALSE</a:t>
            </a:r>
            <a:endParaRPr lang="en-US" sz="2800" b="1" dirty="0" smtClean="0"/>
          </a:p>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800" dirty="0" smtClean="0"/>
          </a:p>
          <a:p>
            <a:pPr marL="4204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tIns="10058"/>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i="1" dirty="0" smtClean="0">
                <a:solidFill>
                  <a:srgbClr val="0084D1"/>
                </a:solidFill>
                <a:latin typeface="Cambria" pitchFamily="16" charset="0"/>
              </a:rPr>
              <a:t>Diagram </a:t>
            </a:r>
            <a:r>
              <a:rPr lang="en-US" i="1" dirty="0" smtClean="0">
                <a:solidFill>
                  <a:srgbClr val="0084D1"/>
                </a:solidFill>
                <a:latin typeface="Cambria" pitchFamily="16" charset="0"/>
              </a:rPr>
              <a:t>Disable Structure</a:t>
            </a:r>
            <a:endParaRPr lang="en-US" i="1" dirty="0">
              <a:solidFill>
                <a:srgbClr val="0084D1"/>
              </a:solidFill>
              <a:latin typeface="Cambria" pitchFamily="16" charset="0"/>
            </a:endParaRPr>
          </a:p>
        </p:txBody>
      </p:sp>
      <p:sp>
        <p:nvSpPr>
          <p:cNvPr id="26626" name="Rectangle 2"/>
          <p:cNvSpPr>
            <a:spLocks noGrp="1" noChangeArrowheads="1"/>
          </p:cNvSpPr>
          <p:nvPr>
            <p:ph idx="1"/>
          </p:nvPr>
        </p:nvSpPr>
        <p:spPr>
          <a:xfrm>
            <a:off x="456480" y="1604329"/>
            <a:ext cx="8382719" cy="4524955"/>
          </a:xfrm>
          <a:ln/>
        </p:spPr>
        <p:txBody>
          <a:bodyPr tIns="20802"/>
          <a:lstStyle/>
          <a:p>
            <a:pPr marL="391686" indent="-293764">
              <a:buSzPct val="45000"/>
              <a:buFont typeface="Wingdings" charset="2"/>
              <a:buChar char=""/>
              <a:tabLst>
                <a:tab pos="656650" algn="l"/>
                <a:tab pos="1313299" algn="l"/>
                <a:tab pos="1969949" algn="l"/>
                <a:tab pos="2626599" algn="l"/>
                <a:tab pos="3283248" algn="l"/>
                <a:tab pos="3939898" algn="l"/>
              </a:tabLst>
            </a:pPr>
            <a:r>
              <a:rPr lang="en-US" sz="2400" dirty="0"/>
              <a:t>Use </a:t>
            </a:r>
            <a:r>
              <a:rPr lang="en-US" sz="2400" dirty="0" smtClean="0"/>
              <a:t>to </a:t>
            </a:r>
            <a:r>
              <a:rPr lang="en-US" sz="2400" dirty="0"/>
              <a:t>disable </a:t>
            </a:r>
            <a:r>
              <a:rPr lang="en-US" sz="2400" dirty="0" smtClean="0"/>
              <a:t>a section of code </a:t>
            </a:r>
            <a:r>
              <a:rPr lang="en-US" sz="2400" dirty="0"/>
              <a:t>on the block </a:t>
            </a:r>
            <a:r>
              <a:rPr lang="en-US" sz="2400" dirty="0" smtClean="0"/>
              <a:t>diagram</a:t>
            </a:r>
          </a:p>
          <a:p>
            <a:pPr marL="391686" indent="-293764">
              <a:buSzPct val="45000"/>
              <a:buFont typeface="Wingdings" charset="2"/>
              <a:buChar char=""/>
              <a:tabLst>
                <a:tab pos="656650" algn="l"/>
                <a:tab pos="1313299" algn="l"/>
                <a:tab pos="1969949" algn="l"/>
                <a:tab pos="2626599" algn="l"/>
                <a:tab pos="3283248" algn="l"/>
                <a:tab pos="3939898" algn="l"/>
              </a:tabLst>
            </a:pPr>
            <a:r>
              <a:rPr lang="en-US" sz="2400" dirty="0" smtClean="0"/>
              <a:t>Multiple subdiagrams possible – </a:t>
            </a:r>
            <a:r>
              <a:rPr lang="en-US" sz="2400" dirty="0" smtClean="0"/>
              <a:t>maximum of one enabled</a:t>
            </a:r>
          </a:p>
          <a:p>
            <a:pPr marL="754571" lvl="1" indent="-293764">
              <a:buSzPct val="45000"/>
              <a:buFont typeface="Wingdings" charset="2"/>
              <a:buChar char=""/>
              <a:tabLst>
                <a:tab pos="656650" algn="l"/>
                <a:tab pos="1313299" algn="l"/>
                <a:tab pos="1969949" algn="l"/>
                <a:tab pos="2626599" algn="l"/>
                <a:tab pos="3283248" algn="l"/>
                <a:tab pos="3939898" algn="l"/>
              </a:tabLst>
            </a:pPr>
            <a:r>
              <a:rPr lang="en-US" sz="2000" dirty="0" smtClean="0"/>
              <a:t>Disabled subdiagrams appear grayed out</a:t>
            </a:r>
            <a:endParaRPr lang="en-US" sz="2000" dirty="0" smtClean="0"/>
          </a:p>
          <a:p>
            <a:pPr marL="391686" indent="-293764">
              <a:buSzPct val="45000"/>
              <a:buFont typeface="Wingdings" charset="2"/>
              <a:buChar char=""/>
              <a:tabLst>
                <a:tab pos="656650" algn="l"/>
                <a:tab pos="1313299" algn="l"/>
                <a:tab pos="1969949" algn="l"/>
                <a:tab pos="2626599" algn="l"/>
                <a:tab pos="3283248" algn="l"/>
                <a:tab pos="3939898" algn="l"/>
              </a:tabLst>
            </a:pPr>
            <a:r>
              <a:rPr lang="en-US" sz="2400" dirty="0" smtClean="0"/>
              <a:t>Great tool for troubleshooting – don’t have to re-write code</a:t>
            </a:r>
            <a:endParaRPr lang="en-US" sz="2400" dirty="0"/>
          </a:p>
          <a:p>
            <a:pPr marL="391686" indent="-293764">
              <a:buSzPct val="45000"/>
              <a:buFont typeface="Wingdings" charset="2"/>
              <a:buChar char=""/>
              <a:tabLst>
                <a:tab pos="656650" algn="l"/>
                <a:tab pos="1313299" algn="l"/>
                <a:tab pos="1969949" algn="l"/>
                <a:tab pos="2626599" algn="l"/>
                <a:tab pos="3283248" algn="l"/>
                <a:tab pos="3939898" algn="l"/>
              </a:tabLst>
            </a:pPr>
            <a:endParaRPr lang="en-US" sz="2400" dirty="0" smtClean="0"/>
          </a:p>
          <a:p>
            <a:pPr marL="391686" indent="-293764">
              <a:buSzPct val="45000"/>
              <a:tabLst>
                <a:tab pos="656650" algn="l"/>
                <a:tab pos="1313299" algn="l"/>
                <a:tab pos="1969949" algn="l"/>
                <a:tab pos="2626599" algn="l"/>
                <a:tab pos="3283248" algn="l"/>
                <a:tab pos="3939898" algn="l"/>
              </a:tabLst>
            </a:pPr>
            <a:endParaRPr lang="en-US" sz="2400" dirty="0"/>
          </a:p>
        </p:txBody>
      </p:sp>
      <p:pic>
        <p:nvPicPr>
          <p:cNvPr id="140291" name="Picture 3"/>
          <p:cNvPicPr>
            <a:picLocks noChangeAspect="1" noChangeArrowheads="1"/>
          </p:cNvPicPr>
          <p:nvPr/>
        </p:nvPicPr>
        <p:blipFill>
          <a:blip r:embed="rId3" cstate="print"/>
          <a:srcRect t="7856" b="5726"/>
          <a:stretch>
            <a:fillRect/>
          </a:stretch>
        </p:blipFill>
        <p:spPr bwMode="auto">
          <a:xfrm>
            <a:off x="2743200" y="3886200"/>
            <a:ext cx="3735679" cy="16764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34,-122302387,Z:\hsmith\LVIntBridge-Breeze.ppc"/>
</p:tagLst>
</file>

<file path=ppt/tags/tag2.xml><?xml version="1.0" encoding="utf-8"?>
<p:tagLst xmlns:a="http://schemas.openxmlformats.org/drawingml/2006/main" xmlns:r="http://schemas.openxmlformats.org/officeDocument/2006/relationships" xmlns:p="http://schemas.openxmlformats.org/presentationml/2006/main">
  <p:tag name="PPSNARRATION" val="34,-122302387,Z:\hsmith\LVIntBridge-Breeze.ppc"/>
</p:tagLst>
</file>

<file path=ppt/tags/tag3.xml><?xml version="1.0" encoding="utf-8"?>
<p:tagLst xmlns:a="http://schemas.openxmlformats.org/drawingml/2006/main" xmlns:r="http://schemas.openxmlformats.org/officeDocument/2006/relationships" xmlns:p="http://schemas.openxmlformats.org/presentationml/2006/main">
  <p:tag name="PPSNARRATION" val="34,-122302387,Z:\hsmith\LVIntBridge-Breeze.ppc"/>
</p:tagLst>
</file>

<file path=ppt/theme/theme1.xml><?xml version="1.0" encoding="utf-8"?>
<a:theme xmlns:a="http://schemas.openxmlformats.org/drawingml/2006/main" name="NI_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Narrow"/>
        <a:ea typeface="SimSun"/>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10279</TotalTime>
  <Words>2773</Words>
  <Application>Microsoft Office PowerPoint</Application>
  <PresentationFormat>On-screen Show (4:3)</PresentationFormat>
  <Paragraphs>194</Paragraphs>
  <Slides>21</Slides>
  <Notes>21</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NI_Theme</vt:lpstr>
      <vt:lpstr>1_Office Theme</vt:lpstr>
      <vt:lpstr>Slide 1</vt:lpstr>
      <vt:lpstr>Today's Topics</vt:lpstr>
      <vt:lpstr>Review Question 1</vt:lpstr>
      <vt:lpstr>Review Question 1</vt:lpstr>
      <vt:lpstr>Review Question 2</vt:lpstr>
      <vt:lpstr>Review Question 2</vt:lpstr>
      <vt:lpstr>Review Question 3</vt:lpstr>
      <vt:lpstr>Review Question 3</vt:lpstr>
      <vt:lpstr>Diagram Disable Structure</vt:lpstr>
      <vt:lpstr>Conditional  Disable Structure</vt:lpstr>
      <vt:lpstr>Events</vt:lpstr>
      <vt:lpstr>Event Structure</vt:lpstr>
      <vt:lpstr>Parts of an Event Structure</vt:lpstr>
      <vt:lpstr>Slide 14</vt:lpstr>
      <vt:lpstr>Slide 15</vt:lpstr>
      <vt:lpstr>Slide 16</vt:lpstr>
      <vt:lpstr>Slide 17</vt:lpstr>
      <vt:lpstr>Slide 18</vt:lpstr>
      <vt:lpstr>Event Structures Tips </vt:lpstr>
      <vt:lpstr>Slide 20</vt:lpstr>
      <vt:lpstr>Homework</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LabVIEW Proficiency Workshop</dc:title>
  <dc:creator>Kristen</dc:creator>
  <cp:lastModifiedBy>Kristen</cp:lastModifiedBy>
  <cp:revision>10</cp:revision>
  <dcterms:created xsi:type="dcterms:W3CDTF">2011-04-14T15:30:24Z</dcterms:created>
  <dcterms:modified xsi:type="dcterms:W3CDTF">2011-06-20T01:28:47Z</dcterms:modified>
</cp:coreProperties>
</file>