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32"/>
  </p:notesMasterIdLst>
  <p:sldIdLst>
    <p:sldId id="257" r:id="rId3"/>
    <p:sldId id="258" r:id="rId4"/>
    <p:sldId id="259" r:id="rId5"/>
    <p:sldId id="260" r:id="rId6"/>
    <p:sldId id="261" r:id="rId7"/>
    <p:sldId id="262" r:id="rId8"/>
    <p:sldId id="264" r:id="rId9"/>
    <p:sldId id="265" r:id="rId10"/>
    <p:sldId id="266" r:id="rId11"/>
    <p:sldId id="267" r:id="rId12"/>
    <p:sldId id="268" r:id="rId13"/>
    <p:sldId id="287" r:id="rId14"/>
    <p:sldId id="269" r:id="rId15"/>
    <p:sldId id="270" r:id="rId16"/>
    <p:sldId id="271" r:id="rId17"/>
    <p:sldId id="272" r:id="rId18"/>
    <p:sldId id="273" r:id="rId19"/>
    <p:sldId id="274" r:id="rId20"/>
    <p:sldId id="275" r:id="rId21"/>
    <p:sldId id="278" r:id="rId22"/>
    <p:sldId id="279" r:id="rId23"/>
    <p:sldId id="282" r:id="rId24"/>
    <p:sldId id="280" r:id="rId25"/>
    <p:sldId id="290" r:id="rId26"/>
    <p:sldId id="288" r:id="rId27"/>
    <p:sldId id="289" r:id="rId28"/>
    <p:sldId id="276" r:id="rId29"/>
    <p:sldId id="277" r:id="rId30"/>
    <p:sldId id="29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3" autoAdjust="0"/>
    <p:restoredTop sz="68537" autoAdjust="0"/>
  </p:normalViewPr>
  <p:slideViewPr>
    <p:cSldViewPr>
      <p:cViewPr varScale="1">
        <p:scale>
          <a:sx n="54" d="100"/>
          <a:sy n="54" d="100"/>
        </p:scale>
        <p:origin x="-142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C8E25A-1F2F-4389-8BE3-94359EF1E00C}" type="datetimeFigureOut">
              <a:rPr lang="en-US" smtClean="0"/>
              <a:pPr/>
              <a:t>1/30/2012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1CB358-E47A-4FBB-8DA3-470D45C1913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C733314-F663-4AD2-9FCE-9B8A526FF378}" type="slidenum">
              <a:rPr lang="en-US"/>
              <a:pPr/>
              <a:t>1</a:t>
            </a:fld>
            <a:endParaRPr lang="en-US"/>
          </a:p>
        </p:txBody>
      </p:sp>
      <p:sp>
        <p:nvSpPr>
          <p:cNvPr id="1843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8A5BD852-3207-4D91-9172-D9949296A89C}" type="slidenum">
              <a:rPr lang="en-US"/>
              <a:pPr/>
              <a:t>11</a:t>
            </a:fld>
            <a:endParaRPr lang="en-US"/>
          </a:p>
        </p:txBody>
      </p:sp>
      <p:sp>
        <p:nvSpPr>
          <p:cNvPr id="4915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49154" name="Text Box 2"/>
          <p:cNvSpPr txBox="1">
            <a:spLocks noGrp="1" noChangeArrowheads="1"/>
          </p:cNvSpPr>
          <p:nvPr>
            <p:ph type="body" idx="1"/>
          </p:nvPr>
        </p:nvSpPr>
        <p:spPr bwMode="auto">
          <a:xfrm>
            <a:off x="899272" y="4147705"/>
            <a:ext cx="5010431" cy="4352636"/>
          </a:xfrm>
          <a:prstGeom prst="rect">
            <a:avLst/>
          </a:prstGeom>
          <a:noFill/>
          <a:ln>
            <a:round/>
            <a:headEnd/>
            <a:tailEnd/>
          </a:ln>
        </p:spPr>
        <p:txBody>
          <a:bodyPr lIns="81412" tIns="40706" rIns="81412" bIns="40706">
            <a:normAutofit fontScale="92500" lnSpcReduction="10000"/>
          </a:bodyPr>
          <a:lstStyle/>
          <a:p>
            <a:pPr>
              <a:spcBef>
                <a:spcPct val="0"/>
              </a:spcBef>
              <a:spcAft>
                <a:spcPts val="483"/>
              </a:spcAft>
              <a:tabLst>
                <a:tab pos="203721" algn="l"/>
                <a:tab pos="649628" algn="l"/>
                <a:tab pos="1299256" algn="l"/>
                <a:tab pos="1948884" algn="l"/>
                <a:tab pos="2598511" algn="l"/>
                <a:tab pos="3248139" algn="l"/>
                <a:tab pos="3897767" algn="l"/>
                <a:tab pos="4547395" algn="l"/>
              </a:tabLst>
            </a:pPr>
            <a:r>
              <a:rPr lang="en-US" dirty="0">
                <a:ea typeface="SimSun" charset="-122"/>
              </a:rPr>
              <a:t>LabVIEW programs are called virtual instruments (VIs</a:t>
            </a:r>
            <a:r>
              <a:rPr lang="en-US" dirty="0" smtClean="0">
                <a:ea typeface="SimSun" charset="-122"/>
              </a:rPr>
              <a:t>).</a:t>
            </a:r>
            <a:endParaRPr lang="en-US" dirty="0">
              <a:ea typeface="SimSun" charset="-122"/>
            </a:endParaRPr>
          </a:p>
          <a:p>
            <a:pPr>
              <a:spcBef>
                <a:spcPct val="0"/>
              </a:spcBef>
              <a:spcAft>
                <a:spcPts val="483"/>
              </a:spcAft>
              <a:tabLst>
                <a:tab pos="203721" algn="l"/>
                <a:tab pos="649628" algn="l"/>
                <a:tab pos="1299256" algn="l"/>
                <a:tab pos="1948884" algn="l"/>
                <a:tab pos="2598511" algn="l"/>
                <a:tab pos="3248139" algn="l"/>
                <a:tab pos="3897767" algn="l"/>
                <a:tab pos="4547395" algn="l"/>
              </a:tabLst>
            </a:pPr>
            <a:r>
              <a:rPr lang="en-US" dirty="0">
                <a:ea typeface="SimSun" charset="-122"/>
              </a:rPr>
              <a:t>Each VI contains three main parts:</a:t>
            </a:r>
          </a:p>
          <a:p>
            <a:pPr marL="123943" lvl="1" indent="-106847">
              <a:spcBef>
                <a:spcPct val="0"/>
              </a:spcBef>
              <a:spcAft>
                <a:spcPts val="483"/>
              </a:spcAft>
              <a:buSzPct val="45000"/>
              <a:buFont typeface="Symbol" charset="2"/>
              <a:buChar char=""/>
              <a:tabLst>
                <a:tab pos="203721" algn="l"/>
                <a:tab pos="649628" algn="l"/>
                <a:tab pos="1299256" algn="l"/>
                <a:tab pos="1948884" algn="l"/>
                <a:tab pos="2598511" algn="l"/>
                <a:tab pos="3248139" algn="l"/>
                <a:tab pos="3897767" algn="l"/>
                <a:tab pos="4547395" algn="l"/>
              </a:tabLst>
            </a:pPr>
            <a:r>
              <a:rPr lang="en-US" dirty="0">
                <a:ea typeface="SimSun" charset="-122"/>
              </a:rPr>
              <a:t>Front panel – How the user interacts with the VI</a:t>
            </a:r>
          </a:p>
          <a:p>
            <a:pPr marL="123943" lvl="1" indent="-106847">
              <a:spcBef>
                <a:spcPct val="0"/>
              </a:spcBef>
              <a:spcAft>
                <a:spcPts val="483"/>
              </a:spcAft>
              <a:buSzPct val="45000"/>
              <a:buFont typeface="Symbol" charset="2"/>
              <a:buChar char=""/>
              <a:tabLst>
                <a:tab pos="203721" algn="l"/>
                <a:tab pos="649628" algn="l"/>
                <a:tab pos="1299256" algn="l"/>
                <a:tab pos="1948884" algn="l"/>
                <a:tab pos="2598511" algn="l"/>
                <a:tab pos="3248139" algn="l"/>
                <a:tab pos="3897767" algn="l"/>
                <a:tab pos="4547395" algn="l"/>
              </a:tabLst>
            </a:pPr>
            <a:r>
              <a:rPr lang="en-US" dirty="0">
                <a:ea typeface="SimSun" charset="-122"/>
              </a:rPr>
              <a:t>Block diagram – The code that controls the program</a:t>
            </a:r>
          </a:p>
          <a:p>
            <a:pPr marL="123943" lvl="1" indent="-106847">
              <a:spcBef>
                <a:spcPct val="0"/>
              </a:spcBef>
              <a:spcAft>
                <a:spcPts val="483"/>
              </a:spcAft>
              <a:buSzPct val="45000"/>
              <a:buFont typeface="Symbol" charset="2"/>
              <a:buChar char=""/>
              <a:tabLst>
                <a:tab pos="203721" algn="l"/>
                <a:tab pos="649628" algn="l"/>
                <a:tab pos="1299256" algn="l"/>
                <a:tab pos="1948884" algn="l"/>
                <a:tab pos="2598511" algn="l"/>
                <a:tab pos="3248139" algn="l"/>
                <a:tab pos="3897767" algn="l"/>
                <a:tab pos="4547395" algn="l"/>
              </a:tabLst>
            </a:pPr>
            <a:r>
              <a:rPr lang="en-US" dirty="0">
                <a:ea typeface="SimSun" charset="-122"/>
              </a:rPr>
              <a:t>Icon/connector – The means of connecting a VI to other </a:t>
            </a:r>
            <a:r>
              <a:rPr lang="en-US" dirty="0" smtClean="0">
                <a:ea typeface="SimSun" charset="-122"/>
              </a:rPr>
              <a:t>Vis and the graphical representation</a:t>
            </a:r>
            <a:r>
              <a:rPr lang="en-US" baseline="0" dirty="0" smtClean="0">
                <a:ea typeface="SimSun" charset="-122"/>
              </a:rPr>
              <a:t> of the VI</a:t>
            </a:r>
            <a:endParaRPr lang="en-US" dirty="0">
              <a:ea typeface="SimSun" charset="-122"/>
            </a:endParaRPr>
          </a:p>
          <a:p>
            <a:pPr>
              <a:spcBef>
                <a:spcPct val="0"/>
              </a:spcBef>
              <a:spcAft>
                <a:spcPts val="483"/>
              </a:spcAft>
              <a:tabLst>
                <a:tab pos="203721" algn="l"/>
                <a:tab pos="649628" algn="l"/>
                <a:tab pos="1299256" algn="l"/>
                <a:tab pos="1948884" algn="l"/>
                <a:tab pos="2598511" algn="l"/>
                <a:tab pos="3248139" algn="l"/>
                <a:tab pos="3897767" algn="l"/>
                <a:tab pos="4547395" algn="l"/>
              </a:tabLst>
            </a:pPr>
            <a:r>
              <a:rPr lang="en-US" dirty="0">
                <a:ea typeface="SimSun" charset="-122"/>
              </a:rPr>
              <a:t>	In LabVIEW, you build a user interface by using a set of tools and objects. The user interface is known as the front panel. You then add code using graphical representations of functions to control the front panel objects. The block diagram contains this code. In some ways, the block diagram resembles a flowchart.</a:t>
            </a:r>
          </a:p>
          <a:p>
            <a:pPr>
              <a:spcBef>
                <a:spcPct val="0"/>
              </a:spcBef>
              <a:spcAft>
                <a:spcPts val="483"/>
              </a:spcAft>
              <a:tabLst>
                <a:tab pos="203721" algn="l"/>
                <a:tab pos="649628" algn="l"/>
                <a:tab pos="1299256" algn="l"/>
                <a:tab pos="1948884" algn="l"/>
                <a:tab pos="2598511" algn="l"/>
                <a:tab pos="3248139" algn="l"/>
                <a:tab pos="3897767" algn="l"/>
                <a:tab pos="4547395" algn="l"/>
              </a:tabLst>
            </a:pPr>
            <a:r>
              <a:rPr lang="en-US" dirty="0">
                <a:ea typeface="SimSun" charset="-122"/>
              </a:rPr>
              <a:t>	You interact with the front panel when the program is running. You can control the program, change inputs, and see data updated in real time. Controls are used for inputs such as adjusting a slide control to set an alarm value, turning a switch on or off, or stopping a program. Indicators are used as outputs. Thermometers, lights, and other indicators display output values from the program. These may include data, program states, and other information.</a:t>
            </a:r>
          </a:p>
          <a:p>
            <a:pPr>
              <a:spcBef>
                <a:spcPct val="0"/>
              </a:spcBef>
              <a:spcAft>
                <a:spcPts val="483"/>
              </a:spcAft>
              <a:tabLst>
                <a:tab pos="203721" algn="l"/>
                <a:tab pos="649628" algn="l"/>
                <a:tab pos="1299256" algn="l"/>
                <a:tab pos="1948884" algn="l"/>
                <a:tab pos="2598511" algn="l"/>
                <a:tab pos="3248139" algn="l"/>
                <a:tab pos="3897767" algn="l"/>
                <a:tab pos="4547395" algn="l"/>
              </a:tabLst>
            </a:pPr>
            <a:r>
              <a:rPr lang="en-US" dirty="0">
                <a:ea typeface="SimSun" charset="-122"/>
              </a:rPr>
              <a:t>	Every front panel control or indicator has a corresponding terminal on the block diagram. When you run a VI, values from controls flow through the block diagram, where they are used in the functions on the diagram, and the results are passed into other functions or indicators through wires</a:t>
            </a:r>
            <a:r>
              <a:rPr lang="en-US" dirty="0" smtClean="0">
                <a:ea typeface="SimSun" charset="-122"/>
              </a:rPr>
              <a:t>.</a:t>
            </a:r>
          </a:p>
          <a:p>
            <a:pPr>
              <a:spcBef>
                <a:spcPct val="0"/>
              </a:spcBef>
              <a:spcAft>
                <a:spcPts val="483"/>
              </a:spcAft>
              <a:tabLst>
                <a:tab pos="203721" algn="l"/>
                <a:tab pos="649628" algn="l"/>
                <a:tab pos="1299256" algn="l"/>
                <a:tab pos="1948884" algn="l"/>
                <a:tab pos="2598511" algn="l"/>
                <a:tab pos="3248139" algn="l"/>
                <a:tab pos="3897767" algn="l"/>
                <a:tab pos="4547395" algn="l"/>
              </a:tabLst>
            </a:pPr>
            <a:endParaRPr lang="en-US" dirty="0" smtClean="0">
              <a:ea typeface="SimSun" charset="-122"/>
            </a:endParaRPr>
          </a:p>
          <a:p>
            <a:pPr>
              <a:spcBef>
                <a:spcPct val="0"/>
              </a:spcBef>
              <a:spcAft>
                <a:spcPts val="483"/>
              </a:spcAft>
              <a:tabLst>
                <a:tab pos="203721" algn="l"/>
                <a:tab pos="649628" algn="l"/>
                <a:tab pos="1299256" algn="l"/>
                <a:tab pos="1948884" algn="l"/>
                <a:tab pos="2598511" algn="l"/>
                <a:tab pos="3248139" algn="l"/>
                <a:tab pos="3897767" algn="l"/>
                <a:tab pos="4547395" algn="l"/>
              </a:tabLst>
            </a:pPr>
            <a:endParaRPr lang="en-US" dirty="0" smtClean="0">
              <a:ea typeface="SimSun" charset="-122"/>
            </a:endParaRPr>
          </a:p>
          <a:p>
            <a:pPr marL="387497" indent="-290623">
              <a:buSzPct val="45000"/>
              <a:buFont typeface="Wingdings" charset="2"/>
              <a:buChar char=""/>
              <a:tabLst>
                <a:tab pos="649628" algn="l"/>
                <a:tab pos="1299256" algn="l"/>
                <a:tab pos="1948884" algn="l"/>
                <a:tab pos="2598511" algn="l"/>
                <a:tab pos="3248139" algn="l"/>
                <a:tab pos="3897767" algn="l"/>
              </a:tabLst>
            </a:pPr>
            <a:r>
              <a:rPr lang="en-US" sz="1100" dirty="0"/>
              <a:t>Double left-click to edit and customize Icon</a:t>
            </a:r>
          </a:p>
          <a:p>
            <a:pPr marL="387497" indent="-290623">
              <a:buSzPct val="45000"/>
              <a:buFont typeface="Wingdings" charset="2"/>
              <a:buChar char=""/>
              <a:tabLst>
                <a:tab pos="649628" algn="l"/>
                <a:tab pos="1299256" algn="l"/>
                <a:tab pos="1948884" algn="l"/>
                <a:tab pos="2598511" algn="l"/>
                <a:tab pos="3248139" algn="l"/>
                <a:tab pos="3897767" algn="l"/>
              </a:tabLst>
            </a:pPr>
            <a:r>
              <a:rPr lang="en-US" sz="1100" dirty="0"/>
              <a:t>Right-click to show other options (VI Properties, edit Icon, Show Connector)</a:t>
            </a:r>
          </a:p>
          <a:p>
            <a:pPr>
              <a:spcBef>
                <a:spcPct val="0"/>
              </a:spcBef>
              <a:spcAft>
                <a:spcPts val="483"/>
              </a:spcAft>
              <a:tabLst>
                <a:tab pos="203721" algn="l"/>
                <a:tab pos="649628" algn="l"/>
                <a:tab pos="1299256" algn="l"/>
                <a:tab pos="1948884" algn="l"/>
                <a:tab pos="2598511" algn="l"/>
                <a:tab pos="3248139" algn="l"/>
                <a:tab pos="3897767" algn="l"/>
                <a:tab pos="4547395" algn="l"/>
              </a:tabLst>
            </a:pPr>
            <a:endParaRPr lang="en-US" dirty="0">
              <a:ea typeface="SimSun" charset="-122"/>
            </a:endParaRPr>
          </a:p>
        </p:txBody>
      </p:sp>
      <p:sp>
        <p:nvSpPr>
          <p:cNvPr id="49155" name="Rectangle 3"/>
          <p:cNvSpPr>
            <a:spLocks noChangeArrowheads="1"/>
          </p:cNvSpPr>
          <p:nvPr/>
        </p:nvSpPr>
        <p:spPr bwMode="auto">
          <a:xfrm>
            <a:off x="0" y="8771424"/>
            <a:ext cx="6858000" cy="231145"/>
          </a:xfrm>
          <a:prstGeom prst="rect">
            <a:avLst/>
          </a:prstGeom>
          <a:noFill/>
          <a:ln w="9360">
            <a:noFill/>
            <a:miter lim="800000"/>
            <a:headEnd/>
            <a:tailEnd/>
          </a:ln>
          <a:effectLst/>
        </p:spPr>
        <p:txBody>
          <a:bodyPr lIns="91427" tIns="45875" rIns="91427" bIns="45875" anchor="b">
            <a:spAutoFit/>
          </a:bodyPr>
          <a:lstStyle/>
          <a:p>
            <a:pPr>
              <a:spcBef>
                <a:spcPts val="808"/>
              </a:spcBef>
              <a:tabLst>
                <a:tab pos="205146" algn="l"/>
                <a:tab pos="3035871" algn="ctr"/>
                <a:tab pos="5829555" algn="r"/>
                <a:tab pos="5846651" algn="l"/>
                <a:tab pos="6496279" algn="l"/>
              </a:tabLst>
            </a:pPr>
            <a:r>
              <a:rPr lang="en-US" sz="900" dirty="0">
                <a:solidFill>
                  <a:srgbClr val="000000"/>
                </a:solidFill>
                <a:latin typeface="Times New Roman" pitchFamily="16" charset="0"/>
              </a:rPr>
              <a:t>	 </a:t>
            </a:r>
            <a:r>
              <a:rPr lang="en-US" sz="700" i="1" dirty="0">
                <a:solidFill>
                  <a:srgbClr val="000000"/>
                </a:solidFill>
                <a:latin typeface="Arial Narrow" pitchFamily="32" charset="0"/>
              </a:rPr>
              <a:t>Introduction to LabVIEW Hands-On 	18	ni.com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EFBA241F-FF70-44C8-B22C-A86200DC4C63}" type="slidenum">
              <a:rPr lang="en-US"/>
              <a:pPr/>
              <a:t>12</a:t>
            </a:fld>
            <a:endParaRPr lang="en-US"/>
          </a:p>
        </p:txBody>
      </p:sp>
      <p:sp>
        <p:nvSpPr>
          <p:cNvPr id="5632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6322" name="Text Box 2"/>
          <p:cNvSpPr txBox="1">
            <a:spLocks noGrp="1" noChangeArrowheads="1"/>
          </p:cNvSpPr>
          <p:nvPr>
            <p:ph type="body" idx="1"/>
          </p:nvPr>
        </p:nvSpPr>
        <p:spPr bwMode="auto">
          <a:xfrm>
            <a:off x="686360" y="4342535"/>
            <a:ext cx="5486681" cy="4114511"/>
          </a:xfrm>
          <a:prstGeom prst="rect">
            <a:avLst/>
          </a:prstGeom>
          <a:noFill/>
          <a:ln>
            <a:round/>
            <a:headEnd/>
            <a:tailEnd/>
          </a:ln>
        </p:spPr>
        <p:txBody>
          <a:bodyPr tIns="82058"/>
          <a:lstStyle/>
          <a:p>
            <a:pPr>
              <a:spcBef>
                <a:spcPct val="0"/>
              </a:spcBef>
              <a:spcAft>
                <a:spcPts val="483"/>
              </a:spcAft>
              <a:tabLst>
                <a:tab pos="649628" algn="l"/>
                <a:tab pos="1299256" algn="l"/>
                <a:tab pos="1948884" algn="l"/>
                <a:tab pos="2598511" algn="l"/>
                <a:tab pos="3248139" algn="l"/>
                <a:tab pos="3897767" algn="l"/>
                <a:tab pos="4547395" algn="l"/>
                <a:tab pos="5197023" algn="l"/>
              </a:tabLst>
            </a:pPr>
            <a:r>
              <a:rPr lang="en-US" dirty="0">
                <a:ea typeface="SimSun" charset="-122"/>
              </a:rPr>
              <a:t>When you create an object on the front panel, a terminal is created on the block diagram. These terminals give you access to the front panel objects from the block diagram code.</a:t>
            </a:r>
          </a:p>
          <a:p>
            <a:pPr>
              <a:spcBef>
                <a:spcPct val="0"/>
              </a:spcBef>
              <a:spcAft>
                <a:spcPts val="483"/>
              </a:spcAft>
              <a:tabLst>
                <a:tab pos="649628" algn="l"/>
                <a:tab pos="1299256" algn="l"/>
                <a:tab pos="1948884" algn="l"/>
                <a:tab pos="2598511" algn="l"/>
                <a:tab pos="3248139" algn="l"/>
                <a:tab pos="3897767" algn="l"/>
                <a:tab pos="4547395" algn="l"/>
                <a:tab pos="5197023" algn="l"/>
              </a:tabLst>
            </a:pPr>
            <a:r>
              <a:rPr lang="en-US" dirty="0">
                <a:ea typeface="SimSun" charset="-122"/>
              </a:rPr>
              <a:t>Each terminal contains useful information about the front panel object it corresponds to. Such as, the color and symbols providing information about the data type. For example, the dynamic data type is a polymorphic data type represented by dark blue terminals. Boolean terminals are green with TF lettering.</a:t>
            </a:r>
          </a:p>
          <a:p>
            <a:pPr>
              <a:spcBef>
                <a:spcPct val="0"/>
              </a:spcBef>
              <a:spcAft>
                <a:spcPts val="483"/>
              </a:spcAft>
              <a:tabLst>
                <a:tab pos="649628" algn="l"/>
                <a:tab pos="1299256" algn="l"/>
                <a:tab pos="1948884" algn="l"/>
                <a:tab pos="2598511" algn="l"/>
                <a:tab pos="3248139" algn="l"/>
                <a:tab pos="3897767" algn="l"/>
                <a:tab pos="4547395" algn="l"/>
                <a:tab pos="5197023" algn="l"/>
              </a:tabLst>
            </a:pPr>
            <a:r>
              <a:rPr lang="en-US" dirty="0">
                <a:ea typeface="SimSun" charset="-122"/>
              </a:rPr>
              <a:t>In general, blue terminals should wire to blue terminals, green to green, and so on. This is not a hard-and-fast rule; you can use LabVIEW to connect a blue terminal (dynamic data) to an orange terminal (fractional value), for example. But in most cases, look for a match in colors.</a:t>
            </a:r>
          </a:p>
          <a:p>
            <a:pPr>
              <a:spcBef>
                <a:spcPct val="0"/>
              </a:spcBef>
              <a:spcAft>
                <a:spcPts val="483"/>
              </a:spcAft>
              <a:tabLst>
                <a:tab pos="649628" algn="l"/>
                <a:tab pos="1299256" algn="l"/>
                <a:tab pos="1948884" algn="l"/>
                <a:tab pos="2598511" algn="l"/>
                <a:tab pos="3248139" algn="l"/>
                <a:tab pos="3897767" algn="l"/>
                <a:tab pos="4547395" algn="l"/>
                <a:tab pos="5197023" algn="l"/>
              </a:tabLst>
            </a:pPr>
            <a:r>
              <a:rPr lang="en-US" dirty="0">
                <a:ea typeface="SimSun" charset="-122"/>
              </a:rPr>
              <a:t>Controls have a thick border and an arrow on the right side. Indicators have a thin border and an arrow on the left side. Logic rules apply to wiring in LabVIEW: Each wire must have one (but only one) source (or control), and each wire may have multiple destinations (or indicators).</a:t>
            </a:r>
          </a:p>
          <a:p>
            <a:pPr>
              <a:spcBef>
                <a:spcPct val="0"/>
              </a:spcBef>
              <a:spcAft>
                <a:spcPts val="483"/>
              </a:spcAft>
              <a:tabLst>
                <a:tab pos="649628" algn="l"/>
                <a:tab pos="1299256" algn="l"/>
                <a:tab pos="1948884" algn="l"/>
                <a:tab pos="2598511" algn="l"/>
                <a:tab pos="3248139" algn="l"/>
                <a:tab pos="3897767" algn="l"/>
                <a:tab pos="4547395" algn="l"/>
                <a:tab pos="5197023" algn="l"/>
              </a:tabLst>
            </a:pPr>
            <a:endParaRPr lang="en-US" dirty="0">
              <a:ea typeface="SimSun" charset="-122"/>
            </a:endParaRPr>
          </a:p>
        </p:txBody>
      </p:sp>
      <p:sp>
        <p:nvSpPr>
          <p:cNvPr id="56323" name="Rectangle 3"/>
          <p:cNvSpPr>
            <a:spLocks noChangeArrowheads="1"/>
          </p:cNvSpPr>
          <p:nvPr/>
        </p:nvSpPr>
        <p:spPr bwMode="auto">
          <a:xfrm>
            <a:off x="0" y="8771424"/>
            <a:ext cx="6858000" cy="231145"/>
          </a:xfrm>
          <a:prstGeom prst="rect">
            <a:avLst/>
          </a:prstGeom>
          <a:noFill/>
          <a:ln w="9360">
            <a:noFill/>
            <a:miter lim="800000"/>
            <a:headEnd/>
            <a:tailEnd/>
          </a:ln>
          <a:effectLst/>
        </p:spPr>
        <p:txBody>
          <a:bodyPr lIns="91427" tIns="45875" rIns="91427" bIns="45875" anchor="b">
            <a:spAutoFit/>
          </a:bodyPr>
          <a:lstStyle/>
          <a:p>
            <a:pPr>
              <a:spcBef>
                <a:spcPts val="808"/>
              </a:spcBef>
              <a:tabLst>
                <a:tab pos="205146" algn="l"/>
                <a:tab pos="3035871" algn="ctr"/>
                <a:tab pos="5829555" algn="r"/>
                <a:tab pos="5846651" algn="l"/>
                <a:tab pos="6496279" algn="l"/>
              </a:tabLst>
            </a:pPr>
            <a:r>
              <a:rPr lang="en-US" sz="900" dirty="0">
                <a:solidFill>
                  <a:srgbClr val="000000"/>
                </a:solidFill>
                <a:latin typeface="Times New Roman" pitchFamily="16" charset="0"/>
              </a:rPr>
              <a:t>	 </a:t>
            </a:r>
            <a:r>
              <a:rPr lang="en-US" sz="700" i="1" dirty="0">
                <a:solidFill>
                  <a:srgbClr val="000000"/>
                </a:solidFill>
                <a:latin typeface="Arial Narrow" pitchFamily="32" charset="0"/>
              </a:rPr>
              <a:t>Introduction to LabVIEW Hands-On 	24	ni.com</a:t>
            </a:r>
          </a:p>
        </p:txBody>
      </p:sp>
      <p:sp>
        <p:nvSpPr>
          <p:cNvPr id="56324" name="Rectangle 4"/>
          <p:cNvSpPr>
            <a:spLocks noChangeArrowheads="1"/>
          </p:cNvSpPr>
          <p:nvPr/>
        </p:nvSpPr>
        <p:spPr bwMode="auto">
          <a:xfrm>
            <a:off x="1029541" y="673967"/>
            <a:ext cx="4644838" cy="3427556"/>
          </a:xfrm>
          <a:prstGeom prst="rect">
            <a:avLst/>
          </a:prstGeom>
          <a:noFill/>
          <a:ln w="9360">
            <a:solidFill>
              <a:srgbClr val="000000"/>
            </a:solidFill>
            <a:miter lim="800000"/>
            <a:headEnd/>
            <a:tailEnd/>
          </a:ln>
          <a:effectLst/>
        </p:spPr>
        <p:txBody>
          <a:bodyPr wrap="none" lIns="82058" tIns="41029" rIns="82058" bIns="41029"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D0BECE1E-2D29-4F14-9654-20292FD0D166}" type="slidenum">
              <a:rPr lang="en-US"/>
              <a:pPr/>
              <a:t>13</a:t>
            </a:fld>
            <a:endParaRPr lang="en-US"/>
          </a:p>
        </p:txBody>
      </p:sp>
      <p:sp>
        <p:nvSpPr>
          <p:cNvPr id="5120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1202" name="Text Box 2"/>
          <p:cNvSpPr txBox="1">
            <a:spLocks noGrp="1" noChangeArrowheads="1"/>
          </p:cNvSpPr>
          <p:nvPr>
            <p:ph type="body" idx="1"/>
          </p:nvPr>
        </p:nvSpPr>
        <p:spPr bwMode="auto">
          <a:xfrm>
            <a:off x="686360" y="4342535"/>
            <a:ext cx="5486681" cy="4114511"/>
          </a:xfrm>
          <a:prstGeom prst="rect">
            <a:avLst/>
          </a:prstGeom>
          <a:noFill/>
          <a:ln>
            <a:round/>
            <a:headEnd/>
            <a:tailEnd/>
          </a:ln>
        </p:spPr>
        <p:txBody>
          <a:bodyPr tIns="82058"/>
          <a:lstStyle/>
          <a:p>
            <a:pPr>
              <a:spcBef>
                <a:spcPct val="0"/>
              </a:spcBef>
              <a:buFontTx/>
              <a:buChar char="-"/>
              <a:tabLst>
                <a:tab pos="649628" algn="l"/>
                <a:tab pos="1299256" algn="l"/>
                <a:tab pos="1948884" algn="l"/>
                <a:tab pos="2598511" algn="l"/>
                <a:tab pos="3248139" algn="l"/>
                <a:tab pos="3897767" algn="l"/>
                <a:tab pos="4547395" algn="l"/>
                <a:tab pos="5197023" algn="l"/>
              </a:tabLst>
            </a:pPr>
            <a:r>
              <a:rPr lang="en-US" sz="1000" dirty="0">
                <a:ea typeface="SimSun" charset="-122"/>
              </a:rPr>
              <a:t>Using the Abort button is not recommended because it does not allow your VI to properly finish.</a:t>
            </a:r>
          </a:p>
          <a:p>
            <a:pPr>
              <a:spcBef>
                <a:spcPct val="0"/>
              </a:spcBef>
              <a:tabLst>
                <a:tab pos="649628" algn="l"/>
                <a:tab pos="1299256" algn="l"/>
                <a:tab pos="1948884" algn="l"/>
                <a:tab pos="2598511" algn="l"/>
                <a:tab pos="3248139" algn="l"/>
                <a:tab pos="3897767" algn="l"/>
                <a:tab pos="4547395" algn="l"/>
                <a:tab pos="5197023" algn="l"/>
              </a:tabLst>
            </a:pPr>
            <a:endParaRPr lang="en-US" sz="1000" dirty="0">
              <a:ea typeface="SimSun" charset="-122"/>
            </a:endParaRPr>
          </a:p>
          <a:p>
            <a:pPr>
              <a:spcBef>
                <a:spcPct val="0"/>
              </a:spcBef>
              <a:buFontTx/>
              <a:buChar char="-"/>
              <a:tabLst>
                <a:tab pos="649628" algn="l"/>
                <a:tab pos="1299256" algn="l"/>
                <a:tab pos="1948884" algn="l"/>
                <a:tab pos="2598511" algn="l"/>
                <a:tab pos="3248139" algn="l"/>
                <a:tab pos="3897767" algn="l"/>
                <a:tab pos="4547395" algn="l"/>
                <a:tab pos="5197023" algn="l"/>
              </a:tabLst>
            </a:pPr>
            <a:r>
              <a:rPr lang="en-US" sz="1100" dirty="0">
                <a:ea typeface="SimSun" charset="-122"/>
              </a:rPr>
              <a:t>Context Help is your friend!  Use it!</a:t>
            </a:r>
            <a:r>
              <a:rPr lang="en-US" sz="1000" dirty="0">
                <a:ea typeface="SimSun" charset="-122"/>
              </a:rPr>
              <a:t>  Context Help will provide information about whatever your mouse is hovering over (if the button in the bottom left hand corner of the Context Help window is in the Unlock position).  You can get inputs/outputs of VIs including data types (indicated by the color of the wire) and a brief description of the function of the VI.  The Detailed Help link or the blue ? Button (bottom left corner of Context Help window) will take you to </a:t>
            </a:r>
            <a:r>
              <a:rPr lang="en-US" sz="1000" dirty="0" err="1">
                <a:ea typeface="SimSun" charset="-122"/>
              </a:rPr>
              <a:t>LabVIEW’s</a:t>
            </a:r>
            <a:r>
              <a:rPr lang="en-US" sz="1000" dirty="0">
                <a:ea typeface="SimSun" charset="-122"/>
              </a:rPr>
              <a:t> Help file about that item.  The button in the far bottom left corner of the Context Help window will show/hide optional input items.</a:t>
            </a:r>
          </a:p>
          <a:p>
            <a:pPr>
              <a:spcBef>
                <a:spcPct val="0"/>
              </a:spcBef>
              <a:buFontTx/>
              <a:buChar char="-"/>
              <a:tabLst>
                <a:tab pos="649628" algn="l"/>
                <a:tab pos="1299256" algn="l"/>
                <a:tab pos="1948884" algn="l"/>
                <a:tab pos="2598511" algn="l"/>
                <a:tab pos="3248139" algn="l"/>
                <a:tab pos="3897767" algn="l"/>
                <a:tab pos="4547395" algn="l"/>
                <a:tab pos="5197023" algn="l"/>
              </a:tabLst>
            </a:pPr>
            <a:endParaRPr lang="en-US" sz="1000" dirty="0">
              <a:ea typeface="SimSun" charset="-122"/>
            </a:endParaRPr>
          </a:p>
          <a:p>
            <a:pPr>
              <a:spcBef>
                <a:spcPct val="0"/>
              </a:spcBef>
              <a:buFontTx/>
              <a:buChar char="-"/>
              <a:tabLst>
                <a:tab pos="649628" algn="l"/>
                <a:tab pos="1299256" algn="l"/>
                <a:tab pos="1948884" algn="l"/>
                <a:tab pos="2598511" algn="l"/>
                <a:tab pos="3248139" algn="l"/>
                <a:tab pos="3897767" algn="l"/>
                <a:tab pos="4547395" algn="l"/>
                <a:tab pos="5197023" algn="l"/>
              </a:tabLst>
            </a:pPr>
            <a:r>
              <a:rPr lang="en-US" sz="1000" dirty="0">
                <a:ea typeface="SimSun" charset="-122"/>
              </a:rPr>
              <a:t>The Run Continuously button is also used rarely- a loop should be used instead.</a:t>
            </a:r>
            <a:endParaRPr lang="en-US" sz="1100" dirty="0">
              <a:ea typeface="SimSun" charset="-122"/>
            </a:endParaRPr>
          </a:p>
        </p:txBody>
      </p:sp>
      <p:sp>
        <p:nvSpPr>
          <p:cNvPr id="51203" name="Rectangle 3"/>
          <p:cNvSpPr>
            <a:spLocks noChangeArrowheads="1"/>
          </p:cNvSpPr>
          <p:nvPr/>
        </p:nvSpPr>
        <p:spPr bwMode="auto">
          <a:xfrm>
            <a:off x="0" y="8771424"/>
            <a:ext cx="6858000" cy="231145"/>
          </a:xfrm>
          <a:prstGeom prst="rect">
            <a:avLst/>
          </a:prstGeom>
          <a:noFill/>
          <a:ln w="9360">
            <a:noFill/>
            <a:miter lim="800000"/>
            <a:headEnd/>
            <a:tailEnd/>
          </a:ln>
          <a:effectLst/>
        </p:spPr>
        <p:txBody>
          <a:bodyPr lIns="91427" tIns="45875" rIns="91427" bIns="45875" anchor="b">
            <a:spAutoFit/>
          </a:bodyPr>
          <a:lstStyle/>
          <a:p>
            <a:pPr>
              <a:spcBef>
                <a:spcPts val="808"/>
              </a:spcBef>
              <a:tabLst>
                <a:tab pos="205146" algn="l"/>
                <a:tab pos="3035871" algn="ctr"/>
                <a:tab pos="5829555" algn="r"/>
                <a:tab pos="5846651" algn="l"/>
                <a:tab pos="6496279" algn="l"/>
              </a:tabLst>
            </a:pPr>
            <a:r>
              <a:rPr lang="en-US" sz="900" dirty="0">
                <a:solidFill>
                  <a:srgbClr val="000000"/>
                </a:solidFill>
                <a:latin typeface="Times New Roman" pitchFamily="16" charset="0"/>
              </a:rPr>
              <a:t>	 </a:t>
            </a:r>
            <a:r>
              <a:rPr lang="en-US" sz="700" i="1" dirty="0">
                <a:solidFill>
                  <a:srgbClr val="000000"/>
                </a:solidFill>
              </a:rPr>
              <a:t>© </a:t>
            </a:r>
            <a:r>
              <a:rPr lang="en-US" sz="700" i="1" dirty="0">
                <a:solidFill>
                  <a:srgbClr val="000000"/>
                </a:solidFill>
                <a:latin typeface="Arial Narrow" pitchFamily="32" charset="0"/>
              </a:rPr>
              <a:t>National Instruments Corporation 	19	 Introduction to LabVIEW Hands-On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D0BECE1E-2D29-4F14-9654-20292FD0D166}" type="slidenum">
              <a:rPr lang="en-US"/>
              <a:pPr/>
              <a:t>14</a:t>
            </a:fld>
            <a:endParaRPr lang="en-US"/>
          </a:p>
        </p:txBody>
      </p:sp>
      <p:sp>
        <p:nvSpPr>
          <p:cNvPr id="5120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1202" name="Text Box 2"/>
          <p:cNvSpPr txBox="1">
            <a:spLocks noGrp="1" noChangeArrowheads="1"/>
          </p:cNvSpPr>
          <p:nvPr>
            <p:ph type="body" idx="1"/>
          </p:nvPr>
        </p:nvSpPr>
        <p:spPr bwMode="auto">
          <a:xfrm>
            <a:off x="686360" y="4342535"/>
            <a:ext cx="5486681" cy="4114511"/>
          </a:xfrm>
          <a:prstGeom prst="rect">
            <a:avLst/>
          </a:prstGeom>
          <a:noFill/>
          <a:ln>
            <a:round/>
            <a:headEnd/>
            <a:tailEnd/>
          </a:ln>
        </p:spPr>
        <p:txBody>
          <a:bodyPr tIns="82058"/>
          <a:lstStyle/>
          <a:p>
            <a:pPr>
              <a:spcBef>
                <a:spcPct val="0"/>
              </a:spcBef>
              <a:tabLst>
                <a:tab pos="649628" algn="l"/>
                <a:tab pos="1299256" algn="l"/>
                <a:tab pos="1948884" algn="l"/>
                <a:tab pos="2598511" algn="l"/>
                <a:tab pos="3248139" algn="l"/>
                <a:tab pos="3897767" algn="l"/>
                <a:tab pos="4547395" algn="l"/>
                <a:tab pos="5197023" algn="l"/>
              </a:tabLst>
            </a:pPr>
            <a:r>
              <a:rPr lang="en-US" dirty="0" smtClean="0">
                <a:ea typeface="SimSun" charset="-122"/>
              </a:rPr>
              <a:t>Controls and Indicators are the main items you will find on the front panel</a:t>
            </a:r>
            <a:r>
              <a:rPr lang="en-US" baseline="0" dirty="0" smtClean="0">
                <a:ea typeface="SimSun" charset="-122"/>
              </a:rPr>
              <a:t> (decorations and free labels are examples of other possible items)</a:t>
            </a:r>
          </a:p>
          <a:p>
            <a:pPr>
              <a:spcBef>
                <a:spcPct val="0"/>
              </a:spcBef>
              <a:tabLst>
                <a:tab pos="649628" algn="l"/>
                <a:tab pos="1299256" algn="l"/>
                <a:tab pos="1948884" algn="l"/>
                <a:tab pos="2598511" algn="l"/>
                <a:tab pos="3248139" algn="l"/>
                <a:tab pos="3897767" algn="l"/>
                <a:tab pos="4547395" algn="l"/>
                <a:tab pos="5197023" algn="l"/>
              </a:tabLst>
            </a:pPr>
            <a:endParaRPr lang="en-US" baseline="0" dirty="0" smtClean="0">
              <a:ea typeface="SimSun" charset="-122"/>
            </a:endParaRPr>
          </a:p>
          <a:p>
            <a:pPr>
              <a:spcBef>
                <a:spcPct val="0"/>
              </a:spcBef>
              <a:tabLst>
                <a:tab pos="649628" algn="l"/>
                <a:tab pos="1299256" algn="l"/>
                <a:tab pos="1948884" algn="l"/>
                <a:tab pos="2598511" algn="l"/>
                <a:tab pos="3248139" algn="l"/>
                <a:tab pos="3897767" algn="l"/>
                <a:tab pos="4547395" algn="l"/>
                <a:tab pos="5197023" algn="l"/>
              </a:tabLst>
            </a:pPr>
            <a:r>
              <a:rPr lang="en-US" baseline="0" dirty="0" smtClean="0">
                <a:ea typeface="SimSun" charset="-122"/>
              </a:rPr>
              <a:t>- Controls (Input):  typically have white background (uninitialized arrays are an exception), numeric controls have the increment/decrement buttons showing by default.  Controls can come in all shapes, sizes and types (i.e. numeric, </a:t>
            </a:r>
            <a:r>
              <a:rPr lang="en-US" baseline="0" dirty="0" err="1" smtClean="0">
                <a:ea typeface="SimSun" charset="-122"/>
              </a:rPr>
              <a:t>boolean</a:t>
            </a:r>
            <a:r>
              <a:rPr lang="en-US" baseline="0" dirty="0" smtClean="0">
                <a:ea typeface="SimSun" charset="-122"/>
              </a:rPr>
              <a:t>, string, array, cluster – switches, dials, tables)</a:t>
            </a:r>
          </a:p>
          <a:p>
            <a:pPr>
              <a:spcBef>
                <a:spcPct val="0"/>
              </a:spcBef>
              <a:tabLst>
                <a:tab pos="649628" algn="l"/>
                <a:tab pos="1299256" algn="l"/>
                <a:tab pos="1948884" algn="l"/>
                <a:tab pos="2598511" algn="l"/>
                <a:tab pos="3248139" algn="l"/>
                <a:tab pos="3897767" algn="l"/>
                <a:tab pos="4547395" algn="l"/>
                <a:tab pos="5197023" algn="l"/>
              </a:tabLst>
            </a:pPr>
            <a:endParaRPr lang="en-US" baseline="0" dirty="0" smtClean="0">
              <a:ea typeface="SimSun" charset="-122"/>
            </a:endParaRPr>
          </a:p>
          <a:p>
            <a:pPr>
              <a:spcBef>
                <a:spcPct val="0"/>
              </a:spcBef>
              <a:tabLst>
                <a:tab pos="649628" algn="l"/>
                <a:tab pos="1299256" algn="l"/>
                <a:tab pos="1948884" algn="l"/>
                <a:tab pos="2598511" algn="l"/>
                <a:tab pos="3248139" algn="l"/>
                <a:tab pos="3897767" algn="l"/>
                <a:tab pos="4547395" algn="l"/>
                <a:tab pos="5197023" algn="l"/>
              </a:tabLst>
            </a:pPr>
            <a:r>
              <a:rPr lang="en-US" baseline="0" dirty="0" smtClean="0">
                <a:ea typeface="SimSun" charset="-122"/>
              </a:rPr>
              <a:t>- Indicators (Output): usually have a gray background and also come in all shapes, sizes, and types (gauges, LEDs, tanks)</a:t>
            </a:r>
          </a:p>
          <a:p>
            <a:pPr>
              <a:spcBef>
                <a:spcPct val="0"/>
              </a:spcBef>
              <a:tabLst>
                <a:tab pos="649628" algn="l"/>
                <a:tab pos="1299256" algn="l"/>
                <a:tab pos="1948884" algn="l"/>
                <a:tab pos="2598511" algn="l"/>
                <a:tab pos="3248139" algn="l"/>
                <a:tab pos="3897767" algn="l"/>
                <a:tab pos="4547395" algn="l"/>
                <a:tab pos="5197023" algn="l"/>
              </a:tabLst>
            </a:pPr>
            <a:endParaRPr lang="en-US" baseline="0" dirty="0" smtClean="0">
              <a:ea typeface="SimSun" charset="-122"/>
            </a:endParaRPr>
          </a:p>
          <a:p>
            <a:pPr>
              <a:spcBef>
                <a:spcPct val="0"/>
              </a:spcBef>
              <a:tabLst>
                <a:tab pos="649628" algn="l"/>
                <a:tab pos="1299256" algn="l"/>
                <a:tab pos="1948884" algn="l"/>
                <a:tab pos="2598511" algn="l"/>
                <a:tab pos="3248139" algn="l"/>
                <a:tab pos="3897767" algn="l"/>
                <a:tab pos="4547395" algn="l"/>
                <a:tab pos="5197023" algn="l"/>
              </a:tabLst>
            </a:pPr>
            <a:r>
              <a:rPr lang="en-US" dirty="0" smtClean="0">
                <a:ea typeface="SimSun" charset="-122"/>
              </a:rPr>
              <a:t>Use </a:t>
            </a:r>
            <a:r>
              <a:rPr lang="en-US" dirty="0">
                <a:ea typeface="SimSun" charset="-122"/>
              </a:rPr>
              <a:t>the </a:t>
            </a:r>
            <a:r>
              <a:rPr lang="en-US" b="1" dirty="0">
                <a:ea typeface="SimSun" charset="-122"/>
              </a:rPr>
              <a:t>Controls </a:t>
            </a:r>
            <a:r>
              <a:rPr lang="en-US" dirty="0">
                <a:ea typeface="SimSun" charset="-122"/>
              </a:rPr>
              <a:t>palette to place controls and indicators on the front panel. The </a:t>
            </a:r>
            <a:r>
              <a:rPr lang="en-US" b="1" dirty="0">
                <a:ea typeface="SimSun" charset="-122"/>
              </a:rPr>
              <a:t>Controls </a:t>
            </a:r>
            <a:r>
              <a:rPr lang="en-US" dirty="0">
                <a:ea typeface="SimSun" charset="-122"/>
              </a:rPr>
              <a:t>palette is available only on the front </a:t>
            </a:r>
            <a:r>
              <a:rPr lang="en-US" dirty="0" smtClean="0">
                <a:ea typeface="SimSun" charset="-122"/>
              </a:rPr>
              <a:t>panel and contains</a:t>
            </a:r>
            <a:r>
              <a:rPr lang="en-US" baseline="0" dirty="0" smtClean="0">
                <a:ea typeface="SimSun" charset="-122"/>
              </a:rPr>
              <a:t> item that can be placed on the front panel</a:t>
            </a:r>
            <a:r>
              <a:rPr lang="en-US" dirty="0" smtClean="0">
                <a:ea typeface="SimSun" charset="-122"/>
              </a:rPr>
              <a:t>. </a:t>
            </a:r>
            <a:r>
              <a:rPr lang="en-US" baseline="0" dirty="0" smtClean="0">
                <a:ea typeface="SimSun" charset="-122"/>
              </a:rPr>
              <a:t>To view the Controls palette, right-click on the gray area of the front panel or </a:t>
            </a:r>
            <a:r>
              <a:rPr lang="en-US" dirty="0" smtClean="0">
                <a:ea typeface="SimSun" charset="-122"/>
              </a:rPr>
              <a:t>select </a:t>
            </a:r>
            <a:r>
              <a:rPr lang="en-US" b="1" dirty="0" err="1" smtClean="0">
                <a:ea typeface="SimSun" charset="-122"/>
              </a:rPr>
              <a:t>View»Controls</a:t>
            </a:r>
            <a:r>
              <a:rPr lang="en-US" b="1" dirty="0" smtClean="0">
                <a:ea typeface="SimSun" charset="-122"/>
              </a:rPr>
              <a:t> Palette</a:t>
            </a:r>
            <a:r>
              <a:rPr lang="en-US" baseline="0" dirty="0" smtClean="0">
                <a:ea typeface="SimSun" charset="-122"/>
              </a:rPr>
              <a:t>. </a:t>
            </a:r>
            <a:r>
              <a:rPr lang="en-US" dirty="0" smtClean="0">
                <a:ea typeface="SimSun" charset="-122"/>
              </a:rPr>
              <a:t>Tack </a:t>
            </a:r>
            <a:r>
              <a:rPr lang="en-US" dirty="0">
                <a:ea typeface="SimSun" charset="-122"/>
              </a:rPr>
              <a:t>down the </a:t>
            </a:r>
            <a:r>
              <a:rPr lang="en-US" b="1" dirty="0">
                <a:ea typeface="SimSun" charset="-122"/>
              </a:rPr>
              <a:t>Controls </a:t>
            </a:r>
            <a:r>
              <a:rPr lang="en-US" dirty="0">
                <a:ea typeface="SimSun" charset="-122"/>
              </a:rPr>
              <a:t>palette by clicking the pushpin on the top left corner of the </a:t>
            </a:r>
            <a:r>
              <a:rPr lang="en-US" dirty="0" smtClean="0">
                <a:ea typeface="SimSun" charset="-122"/>
              </a:rPr>
              <a:t>palette;</a:t>
            </a:r>
            <a:r>
              <a:rPr lang="en-US" baseline="0" dirty="0" smtClean="0">
                <a:ea typeface="SimSun" charset="-122"/>
              </a:rPr>
              <a:t> customize the categories displayed by clicking the View Button and checking the categories you wish to view.  *Recommendation*  go to Tools&gt;&gt;Options&gt;&gt; Controls/Functions Palette and change the default setting to be Icons and Text for the display.  </a:t>
            </a:r>
            <a:endParaRPr lang="en-US" dirty="0">
              <a:ea typeface="SimSun" charset="-122"/>
            </a:endParaRPr>
          </a:p>
          <a:p>
            <a:pPr>
              <a:spcBef>
                <a:spcPct val="0"/>
              </a:spcBef>
              <a:tabLst>
                <a:tab pos="649628" algn="l"/>
                <a:tab pos="1299256" algn="l"/>
                <a:tab pos="1948884" algn="l"/>
                <a:tab pos="2598511" algn="l"/>
                <a:tab pos="3248139" algn="l"/>
                <a:tab pos="3897767" algn="l"/>
                <a:tab pos="4547395" algn="l"/>
                <a:tab pos="5197023" algn="l"/>
              </a:tabLst>
            </a:pPr>
            <a:endParaRPr lang="en-US" sz="1000" dirty="0">
              <a:ea typeface="SimSun" charset="-122"/>
            </a:endParaRPr>
          </a:p>
        </p:txBody>
      </p:sp>
      <p:sp>
        <p:nvSpPr>
          <p:cNvPr id="51203" name="Rectangle 3"/>
          <p:cNvSpPr>
            <a:spLocks noChangeArrowheads="1"/>
          </p:cNvSpPr>
          <p:nvPr/>
        </p:nvSpPr>
        <p:spPr bwMode="auto">
          <a:xfrm>
            <a:off x="0" y="8771424"/>
            <a:ext cx="6858000" cy="231145"/>
          </a:xfrm>
          <a:prstGeom prst="rect">
            <a:avLst/>
          </a:prstGeom>
          <a:noFill/>
          <a:ln w="9360">
            <a:noFill/>
            <a:miter lim="800000"/>
            <a:headEnd/>
            <a:tailEnd/>
          </a:ln>
          <a:effectLst/>
        </p:spPr>
        <p:txBody>
          <a:bodyPr lIns="91427" tIns="45875" rIns="91427" bIns="45875" anchor="b">
            <a:spAutoFit/>
          </a:bodyPr>
          <a:lstStyle/>
          <a:p>
            <a:pPr>
              <a:spcBef>
                <a:spcPts val="808"/>
              </a:spcBef>
              <a:tabLst>
                <a:tab pos="205146" algn="l"/>
                <a:tab pos="3035871" algn="ctr"/>
                <a:tab pos="5829555" algn="r"/>
                <a:tab pos="5846651" algn="l"/>
                <a:tab pos="6496279" algn="l"/>
              </a:tabLst>
            </a:pPr>
            <a:r>
              <a:rPr lang="en-US" sz="900" dirty="0">
                <a:solidFill>
                  <a:srgbClr val="000000"/>
                </a:solidFill>
                <a:latin typeface="Times New Roman" pitchFamily="16" charset="0"/>
              </a:rPr>
              <a:t>	 </a:t>
            </a:r>
            <a:r>
              <a:rPr lang="en-US" sz="700" i="1" dirty="0">
                <a:solidFill>
                  <a:srgbClr val="000000"/>
                </a:solidFill>
              </a:rPr>
              <a:t>© </a:t>
            </a:r>
            <a:r>
              <a:rPr lang="en-US" sz="700" i="1" dirty="0">
                <a:solidFill>
                  <a:srgbClr val="000000"/>
                </a:solidFill>
                <a:latin typeface="Arial Narrow" pitchFamily="32" charset="0"/>
              </a:rPr>
              <a:t>National Instruments Corporation 	19	 Introduction to LabVIEW Hands-On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A5B6295-6842-4063-BB56-67BEEDDEACCD}" type="slidenum">
              <a:rPr lang="en-US"/>
              <a:pPr/>
              <a:t>15</a:t>
            </a:fld>
            <a:endParaRPr lang="en-US"/>
          </a:p>
        </p:txBody>
      </p:sp>
      <p:sp>
        <p:nvSpPr>
          <p:cNvPr id="5529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5298" name="Text Box 2"/>
          <p:cNvSpPr txBox="1">
            <a:spLocks noGrp="1" noChangeArrowheads="1"/>
          </p:cNvSpPr>
          <p:nvPr>
            <p:ph type="body" idx="1"/>
          </p:nvPr>
        </p:nvSpPr>
        <p:spPr bwMode="auto">
          <a:xfrm>
            <a:off x="652743" y="4007717"/>
            <a:ext cx="4744291" cy="3801341"/>
          </a:xfrm>
          <a:prstGeom prst="rect">
            <a:avLst/>
          </a:prstGeom>
          <a:noFill/>
          <a:ln>
            <a:round/>
            <a:headEnd/>
            <a:tailEnd/>
          </a:ln>
        </p:spPr>
        <p:txBody>
          <a:bodyPr tIns="82058">
            <a:normAutofit fontScale="55000" lnSpcReduction="20000"/>
          </a:bodyPr>
          <a:lstStyle/>
          <a:p>
            <a:pPr lvl="1" eaLnBrk="1" hangingPunct="1"/>
            <a:r>
              <a:rPr lang="en-US" sz="2200" dirty="0"/>
              <a:t>All LabVIEW objects have associated shortcut menus and you access the shortcut menu by right-clicking the object.  Examples of things that can be done from the short cut menu are:  selecting which aspects of the object is visible, change the object to a control or indicator, navigate to the related palette, change the representation (for </a:t>
            </a:r>
            <a:r>
              <a:rPr lang="en-US" sz="2200" dirty="0" err="1"/>
              <a:t>numerics</a:t>
            </a:r>
            <a:r>
              <a:rPr lang="en-US" sz="2200" dirty="0"/>
              <a:t>), change the display type (for strings, </a:t>
            </a:r>
            <a:r>
              <a:rPr lang="en-US" sz="2200" dirty="0" err="1"/>
              <a:t>ie</a:t>
            </a:r>
            <a:r>
              <a:rPr lang="en-US" sz="2200" dirty="0"/>
              <a:t> to hex display), access the properties window.</a:t>
            </a:r>
          </a:p>
          <a:p>
            <a:pPr lvl="1" eaLnBrk="1" hangingPunct="1"/>
            <a:endParaRPr lang="en-US" sz="2200" dirty="0"/>
          </a:p>
          <a:p>
            <a:pPr lvl="1" eaLnBrk="1" hangingPunct="1"/>
            <a:r>
              <a:rPr lang="en-US" sz="2200" dirty="0"/>
              <a:t>The properties window allows you to configure the object.  Many of the commonly-changed properties are available from the short-cut menu.  Properties include: color of the object, text on the object (buttons), representation (</a:t>
            </a:r>
            <a:r>
              <a:rPr lang="en-US" sz="2200" dirty="0" err="1"/>
              <a:t>numerics</a:t>
            </a:r>
            <a:r>
              <a:rPr lang="en-US" sz="2200" dirty="0"/>
              <a:t>), data range, descriptions.</a:t>
            </a:r>
          </a:p>
          <a:p>
            <a:pPr lvl="1" eaLnBrk="1" hangingPunct="1"/>
            <a:endParaRPr lang="en-US" sz="2200" dirty="0"/>
          </a:p>
          <a:p>
            <a:pPr lvl="1" eaLnBrk="1" hangingPunct="1"/>
            <a:r>
              <a:rPr lang="en-US" sz="2200" dirty="0"/>
              <a:t>Note: if multiple items are selected, the properties window will only display the properties shared amongst all of the objects.  For example, if two </a:t>
            </a:r>
            <a:r>
              <a:rPr lang="en-US" sz="2200" dirty="0" err="1"/>
              <a:t>numerics</a:t>
            </a:r>
            <a:r>
              <a:rPr lang="en-US" sz="2200" dirty="0"/>
              <a:t> are selected and the properties window is opened, then it will be possible to set the data range.  However, if a string and a numeric are selected, data range will not be available for changing because data range is not a property of a string.</a:t>
            </a:r>
          </a:p>
          <a:p>
            <a:pPr lvl="1" eaLnBrk="1" hangingPunct="1"/>
            <a:endParaRPr lang="en-US" sz="2200" dirty="0"/>
          </a:p>
          <a:p>
            <a:pPr lvl="1" eaLnBrk="1" hangingPunct="1"/>
            <a:endParaRPr lang="en-US" sz="2200" dirty="0"/>
          </a:p>
        </p:txBody>
      </p:sp>
      <p:sp>
        <p:nvSpPr>
          <p:cNvPr id="55299" name="Rectangle 3"/>
          <p:cNvSpPr>
            <a:spLocks noChangeArrowheads="1"/>
          </p:cNvSpPr>
          <p:nvPr/>
        </p:nvSpPr>
        <p:spPr bwMode="auto">
          <a:xfrm>
            <a:off x="0" y="8087591"/>
            <a:ext cx="6051176" cy="232353"/>
          </a:xfrm>
          <a:prstGeom prst="rect">
            <a:avLst/>
          </a:prstGeom>
          <a:noFill/>
          <a:ln w="9360">
            <a:noFill/>
            <a:miter lim="800000"/>
            <a:headEnd/>
            <a:tailEnd/>
          </a:ln>
          <a:effectLst/>
        </p:spPr>
        <p:txBody>
          <a:bodyPr lIns="91427" tIns="45875" rIns="91427" bIns="45875" anchor="b">
            <a:spAutoFit/>
          </a:bodyPr>
          <a:lstStyle/>
          <a:p>
            <a:pPr>
              <a:spcBef>
                <a:spcPts val="808"/>
              </a:spcBef>
              <a:tabLst>
                <a:tab pos="205146" algn="l"/>
                <a:tab pos="3035871" algn="ctr"/>
                <a:tab pos="5829555" algn="r"/>
                <a:tab pos="5846651" algn="l"/>
              </a:tabLst>
            </a:pPr>
            <a:r>
              <a:rPr lang="en-US" sz="900" dirty="0">
                <a:solidFill>
                  <a:srgbClr val="000000"/>
                </a:solidFill>
                <a:latin typeface="Times New Roman" pitchFamily="16" charset="0"/>
              </a:rPr>
              <a:t>	 </a:t>
            </a:r>
            <a:r>
              <a:rPr lang="en-US" sz="700" i="1" dirty="0">
                <a:solidFill>
                  <a:srgbClr val="000000"/>
                </a:solidFill>
                <a:latin typeface="Arial Narrow" pitchFamily="32" charset="0"/>
              </a:rPr>
              <a:t>Introduction to LabVIEW Hands-On 	22	ni.com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D0BECE1E-2D29-4F14-9654-20292FD0D166}" type="slidenum">
              <a:rPr lang="en-US"/>
              <a:pPr/>
              <a:t>16</a:t>
            </a:fld>
            <a:endParaRPr lang="en-US"/>
          </a:p>
        </p:txBody>
      </p:sp>
      <p:sp>
        <p:nvSpPr>
          <p:cNvPr id="5120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1202" name="Text Box 2"/>
          <p:cNvSpPr txBox="1">
            <a:spLocks noGrp="1" noChangeArrowheads="1"/>
          </p:cNvSpPr>
          <p:nvPr>
            <p:ph type="body" idx="1"/>
          </p:nvPr>
        </p:nvSpPr>
        <p:spPr bwMode="auto">
          <a:xfrm>
            <a:off x="686360" y="4342535"/>
            <a:ext cx="5486681" cy="4114511"/>
          </a:xfrm>
          <a:prstGeom prst="rect">
            <a:avLst/>
          </a:prstGeom>
          <a:noFill/>
          <a:ln>
            <a:round/>
            <a:headEnd/>
            <a:tailEnd/>
          </a:ln>
        </p:spPr>
        <p:txBody>
          <a:bodyPr tIns="82058"/>
          <a:lstStyle/>
          <a:p>
            <a:pPr>
              <a:spcBef>
                <a:spcPct val="0"/>
              </a:spcBef>
              <a:tabLst>
                <a:tab pos="649628" algn="l"/>
                <a:tab pos="1299256" algn="l"/>
                <a:tab pos="1948884" algn="l"/>
                <a:tab pos="2598511" algn="l"/>
                <a:tab pos="3248139" algn="l"/>
                <a:tab pos="3897767" algn="l"/>
                <a:tab pos="4547395" algn="l"/>
                <a:tab pos="5197023" algn="l"/>
              </a:tabLst>
            </a:pPr>
            <a:r>
              <a:rPr lang="en-US" dirty="0" smtClean="0">
                <a:ea typeface="SimSun" charset="-122"/>
              </a:rPr>
              <a:t>The block diagram</a:t>
            </a:r>
            <a:r>
              <a:rPr lang="en-US" baseline="0" dirty="0" smtClean="0">
                <a:ea typeface="SimSun" charset="-122"/>
              </a:rPr>
              <a:t> toolbar is very similar to the front panel with a few extras.  Most important are:</a:t>
            </a:r>
          </a:p>
          <a:p>
            <a:pPr>
              <a:spcBef>
                <a:spcPct val="0"/>
              </a:spcBef>
              <a:buFontTx/>
              <a:buChar char="-"/>
              <a:tabLst>
                <a:tab pos="649628" algn="l"/>
                <a:tab pos="1299256" algn="l"/>
                <a:tab pos="1948884" algn="l"/>
                <a:tab pos="2598511" algn="l"/>
                <a:tab pos="3248139" algn="l"/>
                <a:tab pos="3897767" algn="l"/>
                <a:tab pos="4547395" algn="l"/>
                <a:tab pos="5197023" algn="l"/>
              </a:tabLst>
            </a:pPr>
            <a:r>
              <a:rPr lang="en-US" baseline="0" dirty="0" smtClean="0">
                <a:ea typeface="SimSun" charset="-122"/>
              </a:rPr>
              <a:t> Highlight Execution: slows down code execution and displays beads on the wires as data flows through them.  Output values are also displayed in small boxes.  Great tool for debugging (except when debugging timing issues- it slows the execution for you to visualize, so timing will not be correct)</a:t>
            </a:r>
          </a:p>
          <a:p>
            <a:pPr>
              <a:spcBef>
                <a:spcPct val="0"/>
              </a:spcBef>
              <a:buFontTx/>
              <a:buChar char="-"/>
              <a:tabLst>
                <a:tab pos="649628" algn="l"/>
                <a:tab pos="1299256" algn="l"/>
                <a:tab pos="1948884" algn="l"/>
                <a:tab pos="2598511" algn="l"/>
                <a:tab pos="3248139" algn="l"/>
                <a:tab pos="3897767" algn="l"/>
                <a:tab pos="4547395" algn="l"/>
                <a:tab pos="5197023" algn="l"/>
              </a:tabLst>
            </a:pPr>
            <a:r>
              <a:rPr lang="en-US" baseline="0" dirty="0" smtClean="0">
                <a:ea typeface="SimSun" charset="-122"/>
              </a:rPr>
              <a:t> Clean Up Block Diagram:  arrange block diagram objects in an orderly fashion (according to data flow) and eliminates bends in wires.  It’s not perfect, but it does a pretty good job.  Note that it will take longer to clean up block diagrams with many objects </a:t>
            </a:r>
          </a:p>
          <a:p>
            <a:pPr>
              <a:spcBef>
                <a:spcPct val="0"/>
              </a:spcBef>
              <a:buFontTx/>
              <a:buChar char="-"/>
              <a:tabLst>
                <a:tab pos="649628" algn="l"/>
                <a:tab pos="1299256" algn="l"/>
                <a:tab pos="1948884" algn="l"/>
                <a:tab pos="2598511" algn="l"/>
                <a:tab pos="3248139" algn="l"/>
                <a:tab pos="3897767" algn="l"/>
                <a:tab pos="4547395" algn="l"/>
                <a:tab pos="5197023" algn="l"/>
              </a:tabLst>
            </a:pPr>
            <a:endParaRPr lang="en-US" baseline="0" dirty="0" smtClean="0">
              <a:ea typeface="SimSun" charset="-122"/>
            </a:endParaRPr>
          </a:p>
          <a:p>
            <a:pPr>
              <a:spcBef>
                <a:spcPct val="0"/>
              </a:spcBef>
              <a:tabLst>
                <a:tab pos="649628" algn="l"/>
                <a:tab pos="1299256" algn="l"/>
                <a:tab pos="1948884" algn="l"/>
                <a:tab pos="2598511" algn="l"/>
                <a:tab pos="3248139" algn="l"/>
                <a:tab pos="3897767" algn="l"/>
                <a:tab pos="4547395" algn="l"/>
                <a:tab pos="5197023" algn="l"/>
              </a:tabLst>
            </a:pPr>
            <a:r>
              <a:rPr lang="en-US" baseline="0" dirty="0" smtClean="0">
                <a:ea typeface="SimSun" charset="-122"/>
              </a:rPr>
              <a:t>(note that the Context Help button is not displayed on the slide, but is present on the BD toolbar)</a:t>
            </a:r>
            <a:endParaRPr lang="en-US" dirty="0">
              <a:ea typeface="SimSun" charset="-122"/>
            </a:endParaRPr>
          </a:p>
          <a:p>
            <a:pPr>
              <a:spcBef>
                <a:spcPct val="0"/>
              </a:spcBef>
              <a:tabLst>
                <a:tab pos="649628" algn="l"/>
                <a:tab pos="1299256" algn="l"/>
                <a:tab pos="1948884" algn="l"/>
                <a:tab pos="2598511" algn="l"/>
                <a:tab pos="3248139" algn="l"/>
                <a:tab pos="3897767" algn="l"/>
                <a:tab pos="4547395" algn="l"/>
                <a:tab pos="5197023" algn="l"/>
              </a:tabLst>
            </a:pPr>
            <a:endParaRPr lang="en-US" sz="1000" dirty="0">
              <a:ea typeface="SimSun" charset="-122"/>
            </a:endParaRPr>
          </a:p>
        </p:txBody>
      </p:sp>
      <p:sp>
        <p:nvSpPr>
          <p:cNvPr id="51203" name="Rectangle 3"/>
          <p:cNvSpPr>
            <a:spLocks noChangeArrowheads="1"/>
          </p:cNvSpPr>
          <p:nvPr/>
        </p:nvSpPr>
        <p:spPr bwMode="auto">
          <a:xfrm>
            <a:off x="0" y="8771424"/>
            <a:ext cx="6858000" cy="231145"/>
          </a:xfrm>
          <a:prstGeom prst="rect">
            <a:avLst/>
          </a:prstGeom>
          <a:noFill/>
          <a:ln w="9360">
            <a:noFill/>
            <a:miter lim="800000"/>
            <a:headEnd/>
            <a:tailEnd/>
          </a:ln>
          <a:effectLst/>
        </p:spPr>
        <p:txBody>
          <a:bodyPr lIns="91427" tIns="45875" rIns="91427" bIns="45875" anchor="b">
            <a:spAutoFit/>
          </a:bodyPr>
          <a:lstStyle/>
          <a:p>
            <a:pPr>
              <a:spcBef>
                <a:spcPts val="808"/>
              </a:spcBef>
              <a:tabLst>
                <a:tab pos="205146" algn="l"/>
                <a:tab pos="3035871" algn="ctr"/>
                <a:tab pos="5829555" algn="r"/>
                <a:tab pos="5846651" algn="l"/>
                <a:tab pos="6496279" algn="l"/>
              </a:tabLst>
            </a:pPr>
            <a:r>
              <a:rPr lang="en-US" sz="900" dirty="0">
                <a:solidFill>
                  <a:srgbClr val="000000"/>
                </a:solidFill>
                <a:latin typeface="Times New Roman" pitchFamily="16" charset="0"/>
              </a:rPr>
              <a:t>	 </a:t>
            </a:r>
            <a:r>
              <a:rPr lang="en-US" sz="700" i="1" dirty="0">
                <a:solidFill>
                  <a:srgbClr val="000000"/>
                </a:solidFill>
              </a:rPr>
              <a:t>© </a:t>
            </a:r>
            <a:r>
              <a:rPr lang="en-US" sz="700" i="1" dirty="0">
                <a:solidFill>
                  <a:srgbClr val="000000"/>
                </a:solidFill>
                <a:latin typeface="Arial Narrow" pitchFamily="32" charset="0"/>
              </a:rPr>
              <a:t>National Instruments Corporation 	19	 Introduction to LabVIEW Hands-On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D0BECE1E-2D29-4F14-9654-20292FD0D166}" type="slidenum">
              <a:rPr lang="en-US"/>
              <a:pPr/>
              <a:t>17</a:t>
            </a:fld>
            <a:endParaRPr lang="en-US"/>
          </a:p>
        </p:txBody>
      </p:sp>
      <p:sp>
        <p:nvSpPr>
          <p:cNvPr id="5120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1202" name="Text Box 2"/>
          <p:cNvSpPr txBox="1">
            <a:spLocks noGrp="1" noChangeArrowheads="1"/>
          </p:cNvSpPr>
          <p:nvPr>
            <p:ph type="body" idx="1"/>
          </p:nvPr>
        </p:nvSpPr>
        <p:spPr bwMode="auto">
          <a:xfrm>
            <a:off x="686360" y="4342535"/>
            <a:ext cx="5486681" cy="4114511"/>
          </a:xfrm>
          <a:prstGeom prst="rect">
            <a:avLst/>
          </a:prstGeom>
          <a:noFill/>
          <a:ln>
            <a:round/>
            <a:headEnd/>
            <a:tailEnd/>
          </a:ln>
        </p:spPr>
        <p:txBody>
          <a:bodyPr tIns="82058"/>
          <a:lstStyle/>
          <a:p>
            <a:pPr>
              <a:spcBef>
                <a:spcPct val="0"/>
              </a:spcBef>
              <a:tabLst>
                <a:tab pos="649628" algn="l"/>
                <a:tab pos="1299256" algn="l"/>
                <a:tab pos="1948884" algn="l"/>
                <a:tab pos="2598511" algn="l"/>
                <a:tab pos="3248139" algn="l"/>
                <a:tab pos="3897767" algn="l"/>
                <a:tab pos="4547395" algn="l"/>
                <a:tab pos="5197023" algn="l"/>
              </a:tabLst>
            </a:pPr>
            <a:r>
              <a:rPr lang="en-US" dirty="0" smtClean="0">
                <a:ea typeface="SimSun" charset="-122"/>
              </a:rPr>
              <a:t>Terminals:</a:t>
            </a:r>
          </a:p>
          <a:p>
            <a:pPr>
              <a:spcBef>
                <a:spcPct val="0"/>
              </a:spcBef>
              <a:tabLst>
                <a:tab pos="649628" algn="l"/>
                <a:tab pos="1299256" algn="l"/>
                <a:tab pos="1948884" algn="l"/>
                <a:tab pos="2598511" algn="l"/>
                <a:tab pos="3248139" algn="l"/>
                <a:tab pos="3897767" algn="l"/>
                <a:tab pos="4547395" algn="l"/>
                <a:tab pos="5197023" algn="l"/>
              </a:tabLst>
            </a:pPr>
            <a:r>
              <a:rPr lang="en-US" dirty="0" smtClean="0">
                <a:ea typeface="SimSun" charset="-122"/>
              </a:rPr>
              <a:t>Terminals</a:t>
            </a:r>
            <a:r>
              <a:rPr lang="en-US" baseline="0" dirty="0" smtClean="0">
                <a:ea typeface="SimSun" charset="-122"/>
              </a:rPr>
              <a:t> are the connection to front panel objects.  Two views: small icon and large icon  (Tools&gt;&gt;Options to change the default view).  The color represents the data type of the terminal. The terminals on this slide have a small arrow on the right side pointing out, which tells you that it is connected to a control (data comes from the terminal, out to the right)  A terminal connected to an indicator will have an arrow on the left side pointing in (receives data from the wire to be sent to the front panel)</a:t>
            </a:r>
          </a:p>
          <a:p>
            <a:pPr>
              <a:spcBef>
                <a:spcPct val="0"/>
              </a:spcBef>
              <a:tabLst>
                <a:tab pos="649628" algn="l"/>
                <a:tab pos="1299256" algn="l"/>
                <a:tab pos="1948884" algn="l"/>
                <a:tab pos="2598511" algn="l"/>
                <a:tab pos="3248139" algn="l"/>
                <a:tab pos="3897767" algn="l"/>
                <a:tab pos="4547395" algn="l"/>
                <a:tab pos="5197023" algn="l"/>
              </a:tabLst>
            </a:pPr>
            <a:endParaRPr lang="en-US" baseline="0" dirty="0" smtClean="0">
              <a:ea typeface="SimSun" charset="-122"/>
            </a:endParaRPr>
          </a:p>
          <a:p>
            <a:pPr>
              <a:spcBef>
                <a:spcPct val="0"/>
              </a:spcBef>
              <a:tabLst>
                <a:tab pos="649628" algn="l"/>
                <a:tab pos="1299256" algn="l"/>
                <a:tab pos="1948884" algn="l"/>
                <a:tab pos="2598511" algn="l"/>
                <a:tab pos="3248139" algn="l"/>
                <a:tab pos="3897767" algn="l"/>
                <a:tab pos="4547395" algn="l"/>
                <a:tab pos="5197023" algn="l"/>
              </a:tabLst>
            </a:pPr>
            <a:r>
              <a:rPr lang="en-US" baseline="0" dirty="0" smtClean="0">
                <a:ea typeface="SimSun" charset="-122"/>
              </a:rPr>
              <a:t>Wires:</a:t>
            </a:r>
          </a:p>
          <a:p>
            <a:pPr>
              <a:spcBef>
                <a:spcPct val="0"/>
              </a:spcBef>
              <a:tabLst>
                <a:tab pos="649628" algn="l"/>
                <a:tab pos="1299256" algn="l"/>
                <a:tab pos="1948884" algn="l"/>
                <a:tab pos="2598511" algn="l"/>
                <a:tab pos="3248139" algn="l"/>
                <a:tab pos="3897767" algn="l"/>
                <a:tab pos="4547395" algn="l"/>
                <a:tab pos="5197023" algn="l"/>
              </a:tabLst>
            </a:pPr>
            <a:r>
              <a:rPr lang="en-US" baseline="0" dirty="0" smtClean="0">
                <a:ea typeface="SimSun" charset="-122"/>
              </a:rPr>
              <a:t>Do not be afraid of broken wires! Hover over them with Context Help on and Context Help will tell you why the wire is broken (</a:t>
            </a:r>
            <a:r>
              <a:rPr lang="en-US" baseline="0" dirty="0" err="1" smtClean="0">
                <a:ea typeface="SimSun" charset="-122"/>
              </a:rPr>
              <a:t>eg</a:t>
            </a:r>
            <a:r>
              <a:rPr lang="en-US" baseline="0" dirty="0" smtClean="0">
                <a:ea typeface="SimSun" charset="-122"/>
              </a:rPr>
              <a:t> </a:t>
            </a:r>
            <a:r>
              <a:rPr lang="en-US" baseline="0" dirty="0" err="1" smtClean="0">
                <a:ea typeface="SimSun" charset="-122"/>
              </a:rPr>
              <a:t>datatype</a:t>
            </a:r>
            <a:r>
              <a:rPr lang="en-US" baseline="0" dirty="0" smtClean="0">
                <a:ea typeface="SimSun" charset="-122"/>
              </a:rPr>
              <a:t> mismatch) </a:t>
            </a:r>
            <a:endParaRPr lang="en-US" dirty="0" smtClean="0">
              <a:ea typeface="SimSun" charset="-122"/>
            </a:endParaRPr>
          </a:p>
          <a:p>
            <a:pPr>
              <a:spcBef>
                <a:spcPct val="0"/>
              </a:spcBef>
              <a:tabLst>
                <a:tab pos="649628" algn="l"/>
                <a:tab pos="1299256" algn="l"/>
                <a:tab pos="1948884" algn="l"/>
                <a:tab pos="2598511" algn="l"/>
                <a:tab pos="3248139" algn="l"/>
                <a:tab pos="3897767" algn="l"/>
                <a:tab pos="4547395" algn="l"/>
                <a:tab pos="5197023" algn="l"/>
              </a:tabLst>
            </a:pPr>
            <a:endParaRPr lang="en-US" dirty="0" smtClean="0">
              <a:ea typeface="SimSun" charset="-122"/>
            </a:endParaRPr>
          </a:p>
          <a:p>
            <a:pPr>
              <a:spcBef>
                <a:spcPct val="0"/>
              </a:spcBef>
              <a:tabLst>
                <a:tab pos="649628" algn="l"/>
                <a:tab pos="1299256" algn="l"/>
                <a:tab pos="1948884" algn="l"/>
                <a:tab pos="2598511" algn="l"/>
                <a:tab pos="3248139" algn="l"/>
                <a:tab pos="3897767" algn="l"/>
                <a:tab pos="4547395" algn="l"/>
                <a:tab pos="5197023" algn="l"/>
              </a:tabLst>
            </a:pPr>
            <a:endParaRPr lang="en-US" dirty="0" smtClean="0">
              <a:ea typeface="SimSun" charset="-122"/>
            </a:endParaRPr>
          </a:p>
          <a:p>
            <a:pPr>
              <a:spcBef>
                <a:spcPct val="0"/>
              </a:spcBef>
              <a:tabLst>
                <a:tab pos="649628" algn="l"/>
                <a:tab pos="1299256" algn="l"/>
                <a:tab pos="1948884" algn="l"/>
                <a:tab pos="2598511" algn="l"/>
                <a:tab pos="3248139" algn="l"/>
                <a:tab pos="3897767" algn="l"/>
                <a:tab pos="4547395" algn="l"/>
                <a:tab pos="5197023" algn="l"/>
              </a:tabLst>
            </a:pPr>
            <a:r>
              <a:rPr lang="en-US" dirty="0" smtClean="0">
                <a:ea typeface="SimSun" charset="-122"/>
              </a:rPr>
              <a:t>Use the </a:t>
            </a:r>
            <a:r>
              <a:rPr lang="en-US" b="1" dirty="0" smtClean="0">
                <a:ea typeface="SimSun" charset="-122"/>
              </a:rPr>
              <a:t>Functions </a:t>
            </a:r>
            <a:r>
              <a:rPr lang="en-US" dirty="0" smtClean="0">
                <a:ea typeface="SimSun" charset="-122"/>
              </a:rPr>
              <a:t>palette to build the block diagram. The </a:t>
            </a:r>
            <a:r>
              <a:rPr lang="en-US" b="1" dirty="0" smtClean="0">
                <a:ea typeface="SimSun" charset="-122"/>
              </a:rPr>
              <a:t>Functions </a:t>
            </a:r>
            <a:r>
              <a:rPr lang="en-US" dirty="0" smtClean="0">
                <a:ea typeface="SimSun" charset="-122"/>
              </a:rPr>
              <a:t>palette is available </a:t>
            </a:r>
            <a:r>
              <a:rPr lang="en-US" i="1" dirty="0" smtClean="0">
                <a:ea typeface="SimSun" charset="-122"/>
              </a:rPr>
              <a:t>only</a:t>
            </a:r>
            <a:r>
              <a:rPr lang="en-US" dirty="0" smtClean="0">
                <a:ea typeface="SimSun" charset="-122"/>
              </a:rPr>
              <a:t> on the block diagram. To view the palette, select </a:t>
            </a:r>
            <a:r>
              <a:rPr lang="en-US" b="1" dirty="0" err="1" smtClean="0">
                <a:ea typeface="SimSun" charset="-122"/>
              </a:rPr>
              <a:t>View»Functions</a:t>
            </a:r>
            <a:r>
              <a:rPr lang="en-US" b="1" dirty="0" smtClean="0">
                <a:ea typeface="SimSun" charset="-122"/>
              </a:rPr>
              <a:t> Palette</a:t>
            </a:r>
            <a:r>
              <a:rPr lang="en-US" dirty="0" smtClean="0">
                <a:ea typeface="SimSun" charset="-122"/>
              </a:rPr>
              <a:t>. You also can display the </a:t>
            </a:r>
            <a:r>
              <a:rPr lang="en-US" b="1" dirty="0" smtClean="0">
                <a:ea typeface="SimSun" charset="-122"/>
              </a:rPr>
              <a:t>Functions </a:t>
            </a:r>
            <a:r>
              <a:rPr lang="en-US" dirty="0" smtClean="0">
                <a:ea typeface="SimSun" charset="-122"/>
              </a:rPr>
              <a:t>palette by right-clicking an open area on the block diagram. Tack down the </a:t>
            </a:r>
            <a:r>
              <a:rPr lang="en-US" b="1" dirty="0" smtClean="0">
                <a:ea typeface="SimSun" charset="-122"/>
              </a:rPr>
              <a:t>Functions </a:t>
            </a:r>
            <a:r>
              <a:rPr lang="en-US" dirty="0" smtClean="0">
                <a:ea typeface="SimSun" charset="-122"/>
              </a:rPr>
              <a:t>palette by clicking the pushpin on the top left corner of the palette.</a:t>
            </a:r>
          </a:p>
          <a:p>
            <a:pPr>
              <a:spcBef>
                <a:spcPct val="0"/>
              </a:spcBef>
              <a:tabLst>
                <a:tab pos="649628" algn="l"/>
                <a:tab pos="1299256" algn="l"/>
                <a:tab pos="1948884" algn="l"/>
                <a:tab pos="2598511" algn="l"/>
                <a:tab pos="3248139" algn="l"/>
                <a:tab pos="3897767" algn="l"/>
                <a:tab pos="4547395" algn="l"/>
                <a:tab pos="5197023" algn="l"/>
              </a:tabLst>
            </a:pPr>
            <a:endParaRPr lang="en-US" sz="1000" dirty="0">
              <a:ea typeface="SimSun" charset="-122"/>
            </a:endParaRPr>
          </a:p>
        </p:txBody>
      </p:sp>
      <p:sp>
        <p:nvSpPr>
          <p:cNvPr id="51203" name="Rectangle 3"/>
          <p:cNvSpPr>
            <a:spLocks noChangeArrowheads="1"/>
          </p:cNvSpPr>
          <p:nvPr/>
        </p:nvSpPr>
        <p:spPr bwMode="auto">
          <a:xfrm>
            <a:off x="0" y="8771424"/>
            <a:ext cx="6858000" cy="231145"/>
          </a:xfrm>
          <a:prstGeom prst="rect">
            <a:avLst/>
          </a:prstGeom>
          <a:noFill/>
          <a:ln w="9360">
            <a:noFill/>
            <a:miter lim="800000"/>
            <a:headEnd/>
            <a:tailEnd/>
          </a:ln>
          <a:effectLst/>
        </p:spPr>
        <p:txBody>
          <a:bodyPr lIns="91427" tIns="45875" rIns="91427" bIns="45875" anchor="b">
            <a:spAutoFit/>
          </a:bodyPr>
          <a:lstStyle/>
          <a:p>
            <a:pPr>
              <a:spcBef>
                <a:spcPts val="808"/>
              </a:spcBef>
              <a:tabLst>
                <a:tab pos="205146" algn="l"/>
                <a:tab pos="3035871" algn="ctr"/>
                <a:tab pos="5829555" algn="r"/>
                <a:tab pos="5846651" algn="l"/>
                <a:tab pos="6496279" algn="l"/>
              </a:tabLst>
            </a:pPr>
            <a:r>
              <a:rPr lang="en-US" sz="900" dirty="0">
                <a:solidFill>
                  <a:srgbClr val="000000"/>
                </a:solidFill>
                <a:latin typeface="Times New Roman" pitchFamily="16" charset="0"/>
              </a:rPr>
              <a:t>	 </a:t>
            </a:r>
            <a:r>
              <a:rPr lang="en-US" sz="700" i="1" dirty="0">
                <a:solidFill>
                  <a:srgbClr val="000000"/>
                </a:solidFill>
              </a:rPr>
              <a:t>© </a:t>
            </a:r>
            <a:r>
              <a:rPr lang="en-US" sz="700" i="1" dirty="0">
                <a:solidFill>
                  <a:srgbClr val="000000"/>
                </a:solidFill>
                <a:latin typeface="Arial Narrow" pitchFamily="32" charset="0"/>
              </a:rPr>
              <a:t>National Instruments Corporation 	19	 Introduction to LabVIEW Hands-On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Slide Image Placeholder 1"/>
          <p:cNvSpPr>
            <a:spLocks noGrp="1" noRot="1" noChangeAspect="1" noTextEdit="1"/>
          </p:cNvSpPr>
          <p:nvPr>
            <p:ph type="sldImg"/>
          </p:nvPr>
        </p:nvSpPr>
        <p:spPr bwMode="auto">
          <a:noFill/>
          <a:ln>
            <a:solidFill>
              <a:srgbClr val="000000"/>
            </a:solidFill>
            <a:miter lim="800000"/>
            <a:headEnd/>
            <a:tailEnd/>
          </a:ln>
        </p:spPr>
      </p:sp>
      <p:sp>
        <p:nvSpPr>
          <p:cNvPr id="499715" name="Notes Placeholder 2"/>
          <p:cNvSpPr>
            <a:spLocks noGrp="1"/>
          </p:cNvSpPr>
          <p:nvPr>
            <p:ph type="body" idx="1"/>
          </p:nvPr>
        </p:nvSpPr>
        <p:spPr>
          <a:noFill/>
          <a:ln/>
        </p:spPr>
        <p:txBody>
          <a:bodyPr/>
          <a:lstStyle/>
          <a:p>
            <a:pPr eaLnBrk="1" hangingPunct="1"/>
            <a:r>
              <a:rPr lang="en-US" dirty="0" smtClean="0"/>
              <a:t>Note:</a:t>
            </a:r>
            <a:r>
              <a:rPr lang="en-US" baseline="0" dirty="0" smtClean="0"/>
              <a:t> Block diagram cleanup is only available in LV version 8.6 and later (2009, 2010 have partial block diagram clean up, which allows you to select a region to clean up as show in this slide)</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D0BECE1E-2D29-4F14-9654-20292FD0D166}" type="slidenum">
              <a:rPr lang="en-US"/>
              <a:pPr/>
              <a:t>19</a:t>
            </a:fld>
            <a:endParaRPr lang="en-US"/>
          </a:p>
        </p:txBody>
      </p:sp>
      <p:sp>
        <p:nvSpPr>
          <p:cNvPr id="5120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1202" name="Text Box 2"/>
          <p:cNvSpPr txBox="1">
            <a:spLocks noGrp="1" noChangeArrowheads="1"/>
          </p:cNvSpPr>
          <p:nvPr>
            <p:ph type="body" idx="1"/>
          </p:nvPr>
        </p:nvSpPr>
        <p:spPr bwMode="auto">
          <a:xfrm>
            <a:off x="686360" y="4342535"/>
            <a:ext cx="5486681" cy="4114511"/>
          </a:xfrm>
          <a:prstGeom prst="rect">
            <a:avLst/>
          </a:prstGeom>
          <a:noFill/>
          <a:ln>
            <a:round/>
            <a:headEnd/>
            <a:tailEnd/>
          </a:ln>
        </p:spPr>
        <p:txBody>
          <a:bodyPr tIns="82058"/>
          <a:lstStyle/>
          <a:p>
            <a:pPr>
              <a:spcBef>
                <a:spcPct val="0"/>
              </a:spcBef>
              <a:tabLst>
                <a:tab pos="649628" algn="l"/>
                <a:tab pos="1299256" algn="l"/>
                <a:tab pos="1948884" algn="l"/>
                <a:tab pos="2598511" algn="l"/>
                <a:tab pos="3248139" algn="l"/>
                <a:tab pos="3897767" algn="l"/>
                <a:tab pos="4547395" algn="l"/>
                <a:tab pos="5197023" algn="l"/>
              </a:tabLst>
            </a:pPr>
            <a:r>
              <a:rPr lang="en-US" sz="1000" dirty="0">
                <a:ea typeface="SimSun" charset="-122"/>
              </a:rPr>
              <a:t>An express VI has a configuration window that pops up when you double click it.  Values wired into an Express VI will override the configured setting (for example, if you configure the express vi to output a sine wave, then wire in a setting for a triangle wave, the express vi will output a triangle wave. </a:t>
            </a:r>
          </a:p>
        </p:txBody>
      </p:sp>
      <p:sp>
        <p:nvSpPr>
          <p:cNvPr id="51203" name="Rectangle 3"/>
          <p:cNvSpPr>
            <a:spLocks noChangeArrowheads="1"/>
          </p:cNvSpPr>
          <p:nvPr/>
        </p:nvSpPr>
        <p:spPr bwMode="auto">
          <a:xfrm>
            <a:off x="0" y="8771424"/>
            <a:ext cx="6858000" cy="231145"/>
          </a:xfrm>
          <a:prstGeom prst="rect">
            <a:avLst/>
          </a:prstGeom>
          <a:noFill/>
          <a:ln w="9360">
            <a:noFill/>
            <a:miter lim="800000"/>
            <a:headEnd/>
            <a:tailEnd/>
          </a:ln>
          <a:effectLst/>
        </p:spPr>
        <p:txBody>
          <a:bodyPr lIns="91427" tIns="45875" rIns="91427" bIns="45875" anchor="b">
            <a:spAutoFit/>
          </a:bodyPr>
          <a:lstStyle/>
          <a:p>
            <a:pPr>
              <a:spcBef>
                <a:spcPts val="808"/>
              </a:spcBef>
              <a:tabLst>
                <a:tab pos="205146" algn="l"/>
                <a:tab pos="3035871" algn="ctr"/>
                <a:tab pos="5829555" algn="r"/>
                <a:tab pos="5846651" algn="l"/>
                <a:tab pos="6496279" algn="l"/>
              </a:tabLst>
            </a:pPr>
            <a:r>
              <a:rPr lang="en-US" sz="900" dirty="0">
                <a:solidFill>
                  <a:srgbClr val="000000"/>
                </a:solidFill>
                <a:latin typeface="Times New Roman" pitchFamily="16" charset="0"/>
              </a:rPr>
              <a:t>	 </a:t>
            </a:r>
            <a:r>
              <a:rPr lang="en-US" sz="700" i="1" dirty="0">
                <a:solidFill>
                  <a:srgbClr val="000000"/>
                </a:solidFill>
              </a:rPr>
              <a:t>© </a:t>
            </a:r>
            <a:r>
              <a:rPr lang="en-US" sz="700" i="1" dirty="0">
                <a:solidFill>
                  <a:srgbClr val="000000"/>
                </a:solidFill>
                <a:latin typeface="Arial Narrow" pitchFamily="32" charset="0"/>
              </a:rPr>
              <a:t>National Instruments Corporation 	19	 Introduction to LabVIEW Hands-On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A2800559-CB74-423E-BEA0-B2057FC9BB1D}" type="slidenum">
              <a:rPr lang="en-US"/>
              <a:pPr/>
              <a:t>20</a:t>
            </a:fld>
            <a:endParaRPr lang="en-US"/>
          </a:p>
        </p:txBody>
      </p:sp>
      <p:sp>
        <p:nvSpPr>
          <p:cNvPr id="57345"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57346" name="Text Box 2"/>
          <p:cNvSpPr txBox="1">
            <a:spLocks noGrp="1" noChangeArrowheads="1"/>
          </p:cNvSpPr>
          <p:nvPr>
            <p:ph type="body" idx="1"/>
          </p:nvPr>
        </p:nvSpPr>
        <p:spPr bwMode="auto">
          <a:xfrm>
            <a:off x="913280" y="4154921"/>
            <a:ext cx="5031441" cy="4114511"/>
          </a:xfrm>
          <a:prstGeom prst="rect">
            <a:avLst/>
          </a:prstGeom>
          <a:noFill/>
          <a:ln>
            <a:round/>
            <a:headEnd/>
            <a:tailEnd/>
          </a:ln>
        </p:spPr>
        <p:txBody>
          <a:bodyPr tIns="82058"/>
          <a:lstStyle/>
          <a:p>
            <a:pPr>
              <a:spcBef>
                <a:spcPct val="0"/>
              </a:spcBef>
              <a:spcAft>
                <a:spcPts val="483"/>
              </a:spcAft>
              <a:tabLst>
                <a:tab pos="396045" algn="l"/>
                <a:tab pos="649628" algn="l"/>
                <a:tab pos="1299256" algn="l"/>
                <a:tab pos="1948884" algn="l"/>
                <a:tab pos="2598511" algn="l"/>
                <a:tab pos="3248139" algn="l"/>
                <a:tab pos="3897767" algn="l"/>
                <a:tab pos="4547395" algn="l"/>
              </a:tabLst>
            </a:pPr>
            <a:r>
              <a:rPr lang="en-US" dirty="0">
                <a:ea typeface="SimSun" charset="-122"/>
              </a:rPr>
              <a:t>LabVIEW uses many common data types:</a:t>
            </a:r>
          </a:p>
          <a:p>
            <a:pPr>
              <a:spcBef>
                <a:spcPct val="0"/>
              </a:spcBef>
              <a:spcAft>
                <a:spcPts val="483"/>
              </a:spcAft>
              <a:tabLst>
                <a:tab pos="396045" algn="l"/>
                <a:tab pos="649628" algn="l"/>
                <a:tab pos="1299256" algn="l"/>
                <a:tab pos="1948884" algn="l"/>
                <a:tab pos="2598511" algn="l"/>
                <a:tab pos="3248139" algn="l"/>
                <a:tab pos="3897767" algn="l"/>
                <a:tab pos="4547395" algn="l"/>
              </a:tabLst>
            </a:pPr>
            <a:r>
              <a:rPr lang="en-US" dirty="0">
                <a:ea typeface="SimSun" charset="-122"/>
              </a:rPr>
              <a:t>Boolean, numeric, strings, clusters, and so on.</a:t>
            </a:r>
          </a:p>
          <a:p>
            <a:pPr>
              <a:spcBef>
                <a:spcPct val="0"/>
              </a:spcBef>
              <a:spcAft>
                <a:spcPts val="483"/>
              </a:spcAft>
              <a:tabLst>
                <a:tab pos="396045" algn="l"/>
                <a:tab pos="649628" algn="l"/>
                <a:tab pos="1299256" algn="l"/>
                <a:tab pos="1948884" algn="l"/>
                <a:tab pos="2598511" algn="l"/>
                <a:tab pos="3248139" algn="l"/>
                <a:tab pos="3897767" algn="l"/>
                <a:tab pos="4547395" algn="l"/>
              </a:tabLst>
            </a:pPr>
            <a:r>
              <a:rPr lang="en-US" dirty="0">
                <a:ea typeface="SimSun" charset="-122"/>
              </a:rPr>
              <a:t>The color and symbol of each terminal indicate the data type of the control or indicator. Control terminals have a thicker border than indicator terminals. Also, arrows appear on front panel terminals to indicate whether the terminal is a control or an indicator. An arrow appears on the right if the terminal is a control and on the left if the terminal is an indicator. </a:t>
            </a:r>
            <a:endParaRPr lang="en-US" dirty="0" smtClean="0">
              <a:ea typeface="SimSun" charset="-122"/>
            </a:endParaRPr>
          </a:p>
          <a:p>
            <a:pPr>
              <a:spcBef>
                <a:spcPct val="0"/>
              </a:spcBef>
              <a:spcAft>
                <a:spcPts val="483"/>
              </a:spcAft>
              <a:tabLst>
                <a:tab pos="396045" algn="l"/>
                <a:tab pos="649628" algn="l"/>
                <a:tab pos="1299256" algn="l"/>
                <a:tab pos="1948884" algn="l"/>
                <a:tab pos="2598511" algn="l"/>
                <a:tab pos="3248139" algn="l"/>
                <a:tab pos="3897767" algn="l"/>
                <a:tab pos="4547395" algn="l"/>
              </a:tabLst>
            </a:pPr>
            <a:endParaRPr lang="en-US" dirty="0" smtClean="0">
              <a:ea typeface="SimSun" charset="-122"/>
            </a:endParaRPr>
          </a:p>
          <a:p>
            <a:pPr>
              <a:spcBef>
                <a:spcPct val="0"/>
              </a:spcBef>
              <a:spcAft>
                <a:spcPts val="483"/>
              </a:spcAft>
              <a:tabLst>
                <a:tab pos="396045" algn="l"/>
                <a:tab pos="649628" algn="l"/>
                <a:tab pos="1299256" algn="l"/>
                <a:tab pos="1948884" algn="l"/>
                <a:tab pos="2598511" algn="l"/>
                <a:tab pos="3248139" algn="l"/>
                <a:tab pos="3897767" algn="l"/>
                <a:tab pos="4547395" algn="l"/>
              </a:tabLst>
            </a:pPr>
            <a:r>
              <a:rPr lang="en-US" dirty="0" smtClean="0">
                <a:ea typeface="SimSun" charset="-122"/>
              </a:rPr>
              <a:t>Dynamic data</a:t>
            </a:r>
            <a:r>
              <a:rPr lang="en-US" baseline="0" dirty="0" smtClean="0">
                <a:ea typeface="SimSun" charset="-122"/>
              </a:rPr>
              <a:t> is used in conjunction with Express </a:t>
            </a:r>
            <a:r>
              <a:rPr lang="en-US" baseline="0" dirty="0" err="1" smtClean="0">
                <a:ea typeface="SimSun" charset="-122"/>
              </a:rPr>
              <a:t>VIs.</a:t>
            </a:r>
            <a:endParaRPr lang="en-US" dirty="0">
              <a:ea typeface="SimSun" charset="-122"/>
            </a:endParaRPr>
          </a:p>
          <a:p>
            <a:pPr>
              <a:spcBef>
                <a:spcPct val="0"/>
              </a:spcBef>
              <a:spcAft>
                <a:spcPts val="483"/>
              </a:spcAft>
              <a:tabLst>
                <a:tab pos="396045" algn="l"/>
                <a:tab pos="649628" algn="l"/>
                <a:tab pos="1299256" algn="l"/>
                <a:tab pos="1948884" algn="l"/>
                <a:tab pos="2598511" algn="l"/>
                <a:tab pos="3248139" algn="l"/>
                <a:tab pos="3897767" algn="l"/>
                <a:tab pos="4547395" algn="l"/>
              </a:tabLst>
            </a:pPr>
            <a:endParaRPr lang="en-US" b="1" dirty="0" smtClean="0">
              <a:ea typeface="SimSun" charset="-122"/>
            </a:endParaRPr>
          </a:p>
          <a:p>
            <a:pPr>
              <a:spcBef>
                <a:spcPct val="0"/>
              </a:spcBef>
              <a:spcAft>
                <a:spcPts val="483"/>
              </a:spcAft>
              <a:tabLst>
                <a:tab pos="396045" algn="l"/>
                <a:tab pos="649628" algn="l"/>
                <a:tab pos="1299256" algn="l"/>
                <a:tab pos="1948884" algn="l"/>
                <a:tab pos="2598511" algn="l"/>
                <a:tab pos="3248139" algn="l"/>
                <a:tab pos="3897767" algn="l"/>
                <a:tab pos="4547395" algn="l"/>
              </a:tabLst>
            </a:pPr>
            <a:r>
              <a:rPr lang="en-US" dirty="0" smtClean="0">
                <a:ea typeface="SimSun" charset="-122"/>
              </a:rPr>
              <a:t>The </a:t>
            </a:r>
            <a:r>
              <a:rPr lang="en-US" i="1" dirty="0">
                <a:ea typeface="SimSun" charset="-122"/>
              </a:rPr>
              <a:t>LabVIEW User Manual</a:t>
            </a:r>
            <a:r>
              <a:rPr lang="en-US" dirty="0">
                <a:ea typeface="SimSun" charset="-122"/>
              </a:rPr>
              <a:t> on </a:t>
            </a:r>
            <a:r>
              <a:rPr lang="en-US" dirty="0">
                <a:latin typeface="Courier New" pitchFamily="48" charset="0"/>
                <a:ea typeface="SimSun" charset="-122"/>
              </a:rPr>
              <a:t>ni.com</a:t>
            </a:r>
            <a:r>
              <a:rPr lang="en-US" dirty="0">
                <a:ea typeface="SimSun" charset="-122"/>
              </a:rPr>
              <a:t> provides additional references for data types found in LabVIEW.</a:t>
            </a:r>
          </a:p>
          <a:p>
            <a:pPr>
              <a:spcBef>
                <a:spcPct val="0"/>
              </a:spcBef>
              <a:spcAft>
                <a:spcPts val="483"/>
              </a:spcAft>
              <a:tabLst>
                <a:tab pos="396045" algn="l"/>
                <a:tab pos="649628" algn="l"/>
                <a:tab pos="1299256" algn="l"/>
                <a:tab pos="1948884" algn="l"/>
                <a:tab pos="2598511" algn="l"/>
                <a:tab pos="3248139" algn="l"/>
                <a:tab pos="3897767" algn="l"/>
                <a:tab pos="4547395" algn="l"/>
              </a:tabLst>
            </a:pPr>
            <a:endParaRPr lang="en-US" dirty="0">
              <a:ea typeface="SimSun" charset="-122"/>
            </a:endParaRPr>
          </a:p>
        </p:txBody>
      </p:sp>
      <p:sp>
        <p:nvSpPr>
          <p:cNvPr id="57347" name="Rectangle 3"/>
          <p:cNvSpPr>
            <a:spLocks noChangeArrowheads="1"/>
          </p:cNvSpPr>
          <p:nvPr/>
        </p:nvSpPr>
        <p:spPr bwMode="auto">
          <a:xfrm>
            <a:off x="0" y="8771424"/>
            <a:ext cx="6858000" cy="231145"/>
          </a:xfrm>
          <a:prstGeom prst="rect">
            <a:avLst/>
          </a:prstGeom>
          <a:noFill/>
          <a:ln w="9360">
            <a:noFill/>
            <a:miter lim="800000"/>
            <a:headEnd/>
            <a:tailEnd/>
          </a:ln>
          <a:effectLst/>
        </p:spPr>
        <p:txBody>
          <a:bodyPr lIns="91427" tIns="45875" rIns="91427" bIns="45875" anchor="b">
            <a:spAutoFit/>
          </a:bodyPr>
          <a:lstStyle/>
          <a:p>
            <a:pPr>
              <a:spcBef>
                <a:spcPts val="808"/>
              </a:spcBef>
              <a:tabLst>
                <a:tab pos="205146" algn="l"/>
                <a:tab pos="3035871" algn="ctr"/>
                <a:tab pos="5829555" algn="r"/>
                <a:tab pos="5846651" algn="l"/>
                <a:tab pos="6496279" algn="l"/>
              </a:tabLst>
            </a:pPr>
            <a:r>
              <a:rPr lang="en-US" sz="900" dirty="0">
                <a:solidFill>
                  <a:srgbClr val="000000"/>
                </a:solidFill>
                <a:latin typeface="Times New Roman" pitchFamily="16" charset="0"/>
              </a:rPr>
              <a:t>	 </a:t>
            </a:r>
            <a:r>
              <a:rPr lang="en-US" sz="700" i="1" dirty="0">
                <a:solidFill>
                  <a:srgbClr val="000000"/>
                </a:solidFill>
              </a:rPr>
              <a:t>© </a:t>
            </a:r>
            <a:r>
              <a:rPr lang="en-US" sz="700" i="1" dirty="0">
                <a:solidFill>
                  <a:srgbClr val="000000"/>
                </a:solidFill>
                <a:latin typeface="Arial Narrow" pitchFamily="32" charset="0"/>
              </a:rPr>
              <a:t>National Instruments Corporation 	25	 Introduction to LabVIEW Hands-On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B0F27C0-06AC-4D6E-9813-03246B22B4CD}" type="slidenum">
              <a:rPr lang="en-US"/>
              <a:pPr/>
              <a:t>2</a:t>
            </a:fld>
            <a:endParaRPr lang="en-US"/>
          </a:p>
        </p:txBody>
      </p:sp>
      <p:sp>
        <p:nvSpPr>
          <p:cNvPr id="1945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r>
              <a:rPr lang="en-US" dirty="0" smtClean="0"/>
              <a:t>Kristen.heck@ni.com</a:t>
            </a:r>
          </a:p>
          <a:p>
            <a:r>
              <a:rPr lang="en-US" dirty="0" smtClean="0"/>
              <a:t>Ni.com/duke</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A45A904-6617-438A-AA32-3E333B9FA215}" type="slidenum">
              <a:rPr lang="en-US"/>
              <a:pPr/>
              <a:t>21</a:t>
            </a:fld>
            <a:endParaRPr lang="en-US"/>
          </a:p>
        </p:txBody>
      </p:sp>
      <p:sp>
        <p:nvSpPr>
          <p:cNvPr id="5836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8370" name="Text Box 2"/>
          <p:cNvSpPr txBox="1">
            <a:spLocks noGrp="1" noChangeArrowheads="1"/>
          </p:cNvSpPr>
          <p:nvPr>
            <p:ph type="body" idx="1"/>
          </p:nvPr>
        </p:nvSpPr>
        <p:spPr bwMode="auto">
          <a:xfrm>
            <a:off x="686360" y="4342535"/>
            <a:ext cx="5486681" cy="4240068"/>
          </a:xfrm>
          <a:prstGeom prst="rect">
            <a:avLst/>
          </a:prstGeom>
          <a:noFill/>
          <a:ln>
            <a:round/>
            <a:headEnd/>
            <a:tailEnd/>
          </a:ln>
        </p:spPr>
        <p:txBody>
          <a:bodyPr tIns="82058"/>
          <a:lstStyle/>
          <a:p>
            <a:pPr>
              <a:spcBef>
                <a:spcPct val="0"/>
              </a:spcBef>
              <a:tabLst>
                <a:tab pos="649628" algn="l"/>
                <a:tab pos="1299256" algn="l"/>
                <a:tab pos="1948884" algn="l"/>
                <a:tab pos="2598511" algn="l"/>
                <a:tab pos="3248139" algn="l"/>
                <a:tab pos="3897767" algn="l"/>
                <a:tab pos="4547395" algn="l"/>
                <a:tab pos="5197023" algn="l"/>
              </a:tabLst>
            </a:pPr>
            <a:r>
              <a:rPr lang="en-US" dirty="0">
                <a:ea typeface="SimSun" charset="-122"/>
              </a:rPr>
              <a:t>Arithmetic controls including numeric controls, vertical pointers, and knobs can be accessed through the </a:t>
            </a:r>
            <a:r>
              <a:rPr lang="en-US" b="1" dirty="0" err="1">
                <a:ea typeface="SimSun" charset="-122"/>
              </a:rPr>
              <a:t>Controls»Modern»Numeric</a:t>
            </a:r>
            <a:r>
              <a:rPr lang="en-US" dirty="0">
                <a:ea typeface="SimSun" charset="-122"/>
              </a:rPr>
              <a:t> </a:t>
            </a:r>
            <a:r>
              <a:rPr lang="en-US" dirty="0" err="1">
                <a:ea typeface="SimSun" charset="-122"/>
              </a:rPr>
              <a:t>subpalette</a:t>
            </a:r>
            <a:r>
              <a:rPr lang="en-US" dirty="0">
                <a:ea typeface="SimSun" charset="-122"/>
              </a:rPr>
              <a:t> and placed on the front panel. These controls are operated on by the numeric functions in the block diagram, which is accessed through the </a:t>
            </a:r>
            <a:r>
              <a:rPr lang="en-US" b="1" dirty="0" err="1">
                <a:ea typeface="SimSun" charset="-122"/>
              </a:rPr>
              <a:t>Functions»Programming»Numeric</a:t>
            </a:r>
            <a:r>
              <a:rPr lang="en-US" dirty="0">
                <a:ea typeface="SimSun" charset="-122"/>
              </a:rPr>
              <a:t> </a:t>
            </a:r>
            <a:r>
              <a:rPr lang="en-US" dirty="0" err="1">
                <a:ea typeface="SimSun" charset="-122"/>
              </a:rPr>
              <a:t>subpalette</a:t>
            </a:r>
            <a:r>
              <a:rPr lang="en-US" dirty="0">
                <a:ea typeface="SimSun" charset="-122"/>
              </a:rPr>
              <a:t>.</a:t>
            </a:r>
          </a:p>
          <a:p>
            <a:pPr>
              <a:spcBef>
                <a:spcPct val="0"/>
              </a:spcBef>
              <a:tabLst>
                <a:tab pos="649628" algn="l"/>
                <a:tab pos="1299256" algn="l"/>
                <a:tab pos="1948884" algn="l"/>
                <a:tab pos="2598511" algn="l"/>
                <a:tab pos="3248139" algn="l"/>
                <a:tab pos="3897767" algn="l"/>
                <a:tab pos="4547395" algn="l"/>
                <a:tab pos="5197023" algn="l"/>
              </a:tabLst>
            </a:pPr>
            <a:endParaRPr lang="en-US" dirty="0">
              <a:ea typeface="SimSun" charset="-122"/>
            </a:endParaRPr>
          </a:p>
        </p:txBody>
      </p:sp>
      <p:sp>
        <p:nvSpPr>
          <p:cNvPr id="58371" name="Rectangle 3"/>
          <p:cNvSpPr>
            <a:spLocks noChangeArrowheads="1"/>
          </p:cNvSpPr>
          <p:nvPr/>
        </p:nvSpPr>
        <p:spPr bwMode="auto">
          <a:xfrm>
            <a:off x="0" y="8766067"/>
            <a:ext cx="6858000" cy="235059"/>
          </a:xfrm>
          <a:prstGeom prst="rect">
            <a:avLst/>
          </a:prstGeom>
          <a:noFill/>
          <a:ln w="9360">
            <a:noFill/>
            <a:miter lim="800000"/>
            <a:headEnd/>
            <a:tailEnd/>
          </a:ln>
          <a:effectLst/>
        </p:spPr>
        <p:txBody>
          <a:bodyPr lIns="95950" tIns="47813" rIns="95950" bIns="47813" anchor="b">
            <a:spAutoFit/>
          </a:bodyPr>
          <a:lstStyle/>
          <a:p>
            <a:pPr>
              <a:spcBef>
                <a:spcPts val="808"/>
              </a:spcBef>
              <a:tabLst>
                <a:tab pos="213693" algn="l"/>
                <a:tab pos="3179757" algn="ctr"/>
                <a:tab pos="6104508" algn="r"/>
                <a:tab pos="6496279" algn="l"/>
              </a:tabLst>
            </a:pPr>
            <a:r>
              <a:rPr lang="en-US" sz="900" dirty="0">
                <a:solidFill>
                  <a:srgbClr val="000000"/>
                </a:solidFill>
                <a:latin typeface="Times New Roman" pitchFamily="16" charset="0"/>
              </a:rPr>
              <a:t>	 </a:t>
            </a:r>
            <a:r>
              <a:rPr lang="en-US" sz="700" i="1" dirty="0">
                <a:solidFill>
                  <a:srgbClr val="000000"/>
                </a:solidFill>
              </a:rPr>
              <a:t>© </a:t>
            </a:r>
            <a:r>
              <a:rPr lang="en-US" sz="700" i="1" dirty="0">
                <a:solidFill>
                  <a:srgbClr val="000000"/>
                </a:solidFill>
                <a:latin typeface="Arial Narrow" pitchFamily="32" charset="0"/>
              </a:rPr>
              <a:t>National Instruments Corporation 	65	 Introduction to LabVIEW Hands-On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6960E22-D1FC-4F06-8D23-35F8C7CDC839}" type="slidenum">
              <a:rPr lang="en-US"/>
              <a:pPr/>
              <a:t>22</a:t>
            </a:fld>
            <a:endParaRPr lang="en-US"/>
          </a:p>
        </p:txBody>
      </p:sp>
      <p:sp>
        <p:nvSpPr>
          <p:cNvPr id="61441"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61442" name="Text Box 2"/>
          <p:cNvSpPr txBox="1">
            <a:spLocks noGrp="1" noChangeArrowheads="1"/>
          </p:cNvSpPr>
          <p:nvPr>
            <p:ph type="body" idx="1"/>
          </p:nvPr>
        </p:nvSpPr>
        <p:spPr bwMode="auto">
          <a:xfrm>
            <a:off x="686360" y="4342535"/>
            <a:ext cx="5486681" cy="4240068"/>
          </a:xfrm>
          <a:prstGeom prst="rect">
            <a:avLst/>
          </a:prstGeom>
          <a:noFill/>
          <a:ln>
            <a:round/>
            <a:headEnd/>
            <a:tailEnd/>
          </a:ln>
        </p:spPr>
        <p:txBody>
          <a:bodyPr tIns="82058"/>
          <a:lstStyle/>
          <a:p>
            <a:pPr>
              <a:spcBef>
                <a:spcPct val="0"/>
              </a:spcBef>
              <a:tabLst>
                <a:tab pos="649628" algn="l"/>
                <a:tab pos="1299256" algn="l"/>
                <a:tab pos="1948884" algn="l"/>
                <a:tab pos="2598511" algn="l"/>
                <a:tab pos="3248139" algn="l"/>
                <a:tab pos="3897767" algn="l"/>
                <a:tab pos="4547395" algn="l"/>
                <a:tab pos="5197023" algn="l"/>
              </a:tabLst>
            </a:pPr>
            <a:r>
              <a:rPr lang="en-US" sz="1700" dirty="0">
                <a:ea typeface="SimSun" charset="-122"/>
              </a:rPr>
              <a:t>Use the Mathematics VIs to perform many different kinds of mathematical analysis. You also can interface real-world measurements to the mathematical algorithms in order to obtain practical solutions. Mathematical analysis in LabVIEW include, but in not limited to, Linear Algebra, Interpolation, Integration and Differentiation, Optimization, etc.</a:t>
            </a:r>
          </a:p>
        </p:txBody>
      </p:sp>
      <p:sp>
        <p:nvSpPr>
          <p:cNvPr id="61443" name="Rectangle 3"/>
          <p:cNvSpPr>
            <a:spLocks noChangeArrowheads="1"/>
          </p:cNvSpPr>
          <p:nvPr/>
        </p:nvSpPr>
        <p:spPr bwMode="auto">
          <a:xfrm>
            <a:off x="0" y="8766067"/>
            <a:ext cx="6858000" cy="235059"/>
          </a:xfrm>
          <a:prstGeom prst="rect">
            <a:avLst/>
          </a:prstGeom>
          <a:noFill/>
          <a:ln w="9360">
            <a:noFill/>
            <a:miter lim="800000"/>
            <a:headEnd/>
            <a:tailEnd/>
          </a:ln>
          <a:effectLst/>
        </p:spPr>
        <p:txBody>
          <a:bodyPr lIns="95950" tIns="47813" rIns="95950" bIns="47813" anchor="b">
            <a:spAutoFit/>
          </a:bodyPr>
          <a:lstStyle/>
          <a:p>
            <a:pPr>
              <a:spcBef>
                <a:spcPts val="808"/>
              </a:spcBef>
              <a:tabLst>
                <a:tab pos="213693" algn="l"/>
                <a:tab pos="3179757" algn="ctr"/>
                <a:tab pos="6104508" algn="r"/>
                <a:tab pos="6496279" algn="l"/>
              </a:tabLst>
            </a:pPr>
            <a:r>
              <a:rPr lang="en-US" sz="900" dirty="0">
                <a:solidFill>
                  <a:srgbClr val="000000"/>
                </a:solidFill>
                <a:latin typeface="Times New Roman" pitchFamily="16" charset="0"/>
              </a:rPr>
              <a:t>	 </a:t>
            </a:r>
            <a:r>
              <a:rPr lang="en-US" sz="700" i="1" dirty="0">
                <a:solidFill>
                  <a:srgbClr val="000000"/>
                </a:solidFill>
              </a:rPr>
              <a:t>© </a:t>
            </a:r>
            <a:r>
              <a:rPr lang="en-US" sz="700" i="1" dirty="0">
                <a:solidFill>
                  <a:srgbClr val="000000"/>
                </a:solidFill>
                <a:latin typeface="Arial Narrow" pitchFamily="32" charset="0"/>
              </a:rPr>
              <a:t>National Instruments Corporation 	67	 Introduction to LabVIEW Hands-On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235A566A-CC07-4591-8570-436B2112B797}" type="slidenum">
              <a:rPr lang="en-US"/>
              <a:pPr/>
              <a:t>23</a:t>
            </a:fld>
            <a:endParaRPr lang="en-US"/>
          </a:p>
        </p:txBody>
      </p:sp>
      <p:sp>
        <p:nvSpPr>
          <p:cNvPr id="5939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9394" name="Text Box 2"/>
          <p:cNvSpPr txBox="1">
            <a:spLocks noGrp="1" noChangeArrowheads="1"/>
          </p:cNvSpPr>
          <p:nvPr>
            <p:ph type="body" idx="1"/>
          </p:nvPr>
        </p:nvSpPr>
        <p:spPr bwMode="auto">
          <a:xfrm>
            <a:off x="686360" y="4342535"/>
            <a:ext cx="5486681" cy="4240068"/>
          </a:xfrm>
          <a:prstGeom prst="rect">
            <a:avLst/>
          </a:prstGeom>
          <a:noFill/>
          <a:ln>
            <a:round/>
            <a:headEnd/>
            <a:tailEnd/>
          </a:ln>
        </p:spPr>
        <p:txBody>
          <a:bodyPr tIns="82058"/>
          <a:lstStyle/>
          <a:p>
            <a:pPr>
              <a:spcBef>
                <a:spcPct val="0"/>
              </a:spcBef>
              <a:tabLst>
                <a:tab pos="649628" algn="l"/>
                <a:tab pos="1299256" algn="l"/>
                <a:tab pos="1948884" algn="l"/>
                <a:tab pos="2598511" algn="l"/>
                <a:tab pos="3248139" algn="l"/>
                <a:tab pos="3897767" algn="l"/>
                <a:tab pos="4547395" algn="l"/>
                <a:tab pos="5197023" algn="l"/>
              </a:tabLst>
            </a:pPr>
            <a:r>
              <a:rPr lang="en-US" dirty="0">
                <a:ea typeface="SimSun" charset="-122"/>
              </a:rPr>
              <a:t>Boolean logic is also implementable in LabVIEW. From the front panel, you can access </a:t>
            </a:r>
            <a:r>
              <a:rPr lang="en-US" dirty="0" err="1">
                <a:ea typeface="SimSun" charset="-122"/>
              </a:rPr>
              <a:t>boolean</a:t>
            </a:r>
            <a:r>
              <a:rPr lang="en-US" dirty="0">
                <a:ea typeface="SimSun" charset="-122"/>
              </a:rPr>
              <a:t> controls, such as push buttons, toggle switches, and sliders and </a:t>
            </a:r>
            <a:r>
              <a:rPr lang="en-US" dirty="0" err="1">
                <a:ea typeface="SimSun" charset="-122"/>
              </a:rPr>
              <a:t>boolean</a:t>
            </a:r>
            <a:r>
              <a:rPr lang="en-US" dirty="0">
                <a:ea typeface="SimSun" charset="-122"/>
              </a:rPr>
              <a:t> indicators, such as LEDs. Boolean controls and indicators are found via the </a:t>
            </a:r>
            <a:r>
              <a:rPr lang="en-US" b="1" dirty="0" err="1">
                <a:ea typeface="SimSun" charset="-122"/>
              </a:rPr>
              <a:t>Controls»Modern»Boolean</a:t>
            </a:r>
            <a:r>
              <a:rPr lang="en-US" dirty="0">
                <a:ea typeface="SimSun" charset="-122"/>
              </a:rPr>
              <a:t> </a:t>
            </a:r>
            <a:r>
              <a:rPr lang="en-US" dirty="0" err="1">
                <a:ea typeface="SimSun" charset="-122"/>
              </a:rPr>
              <a:t>subpalette</a:t>
            </a:r>
            <a:r>
              <a:rPr lang="en-US" dirty="0">
                <a:ea typeface="SimSun" charset="-122"/>
              </a:rPr>
              <a:t> on the front panel. Boolean logic functions, such as AND, OR, and NOT functions, operate on these </a:t>
            </a:r>
            <a:r>
              <a:rPr lang="en-US" dirty="0" err="1">
                <a:ea typeface="SimSun" charset="-122"/>
              </a:rPr>
              <a:t>boolean</a:t>
            </a:r>
            <a:r>
              <a:rPr lang="en-US" dirty="0">
                <a:ea typeface="SimSun" charset="-122"/>
              </a:rPr>
              <a:t> controls. You can access the </a:t>
            </a:r>
            <a:r>
              <a:rPr lang="en-US" dirty="0" err="1">
                <a:ea typeface="SimSun" charset="-122"/>
              </a:rPr>
              <a:t>boolean</a:t>
            </a:r>
            <a:r>
              <a:rPr lang="en-US" dirty="0">
                <a:ea typeface="SimSun" charset="-122"/>
              </a:rPr>
              <a:t> functions on from the </a:t>
            </a:r>
            <a:r>
              <a:rPr lang="en-US" dirty="0" err="1">
                <a:ea typeface="SimSun" charset="-122"/>
              </a:rPr>
              <a:t>Function</a:t>
            </a:r>
            <a:r>
              <a:rPr lang="en-US" b="1" dirty="0" err="1">
                <a:ea typeface="SimSun" charset="-122"/>
              </a:rPr>
              <a:t>»Programming»Boolean</a:t>
            </a:r>
            <a:r>
              <a:rPr lang="en-US" dirty="0">
                <a:ea typeface="SimSun" charset="-122"/>
              </a:rPr>
              <a:t> </a:t>
            </a:r>
            <a:r>
              <a:rPr lang="en-US" dirty="0" err="1">
                <a:ea typeface="SimSun" charset="-122"/>
              </a:rPr>
              <a:t>subpalette</a:t>
            </a:r>
            <a:r>
              <a:rPr lang="en-US" dirty="0">
                <a:ea typeface="SimSun" charset="-122"/>
              </a:rPr>
              <a:t> on the block diagram.</a:t>
            </a:r>
          </a:p>
        </p:txBody>
      </p:sp>
      <p:sp>
        <p:nvSpPr>
          <p:cNvPr id="59395" name="Rectangle 3"/>
          <p:cNvSpPr>
            <a:spLocks noChangeArrowheads="1"/>
          </p:cNvSpPr>
          <p:nvPr/>
        </p:nvSpPr>
        <p:spPr bwMode="auto">
          <a:xfrm>
            <a:off x="0" y="8766067"/>
            <a:ext cx="6858000" cy="235059"/>
          </a:xfrm>
          <a:prstGeom prst="rect">
            <a:avLst/>
          </a:prstGeom>
          <a:noFill/>
          <a:ln w="9360">
            <a:noFill/>
            <a:miter lim="800000"/>
            <a:headEnd/>
            <a:tailEnd/>
          </a:ln>
          <a:effectLst/>
        </p:spPr>
        <p:txBody>
          <a:bodyPr lIns="95950" tIns="47813" rIns="95950" bIns="47813" anchor="b">
            <a:spAutoFit/>
          </a:bodyPr>
          <a:lstStyle/>
          <a:p>
            <a:pPr>
              <a:spcBef>
                <a:spcPts val="808"/>
              </a:spcBef>
              <a:tabLst>
                <a:tab pos="213693" algn="l"/>
                <a:tab pos="3179757" algn="ctr"/>
                <a:tab pos="6104508" algn="r"/>
                <a:tab pos="6496279" algn="l"/>
              </a:tabLst>
            </a:pPr>
            <a:r>
              <a:rPr lang="en-US" sz="900" dirty="0">
                <a:solidFill>
                  <a:srgbClr val="000000"/>
                </a:solidFill>
                <a:latin typeface="Times New Roman" pitchFamily="16" charset="0"/>
              </a:rPr>
              <a:t>	 </a:t>
            </a:r>
            <a:r>
              <a:rPr lang="en-US" sz="700" i="1" dirty="0">
                <a:solidFill>
                  <a:srgbClr val="000000"/>
                </a:solidFill>
              </a:rPr>
              <a:t>© </a:t>
            </a:r>
            <a:r>
              <a:rPr lang="en-US" sz="700" i="1" dirty="0">
                <a:solidFill>
                  <a:srgbClr val="000000"/>
                </a:solidFill>
                <a:latin typeface="Arial Narrow" pitchFamily="32" charset="0"/>
              </a:rPr>
              <a:t>National Instruments Corporation 	66	 Introduction to LabVIEW Hands-On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235A566A-CC07-4591-8570-436B2112B797}" type="slidenum">
              <a:rPr lang="en-US"/>
              <a:pPr/>
              <a:t>24</a:t>
            </a:fld>
            <a:endParaRPr lang="en-US"/>
          </a:p>
        </p:txBody>
      </p:sp>
      <p:sp>
        <p:nvSpPr>
          <p:cNvPr id="5939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9394" name="Text Box 2"/>
          <p:cNvSpPr txBox="1">
            <a:spLocks noGrp="1" noChangeArrowheads="1"/>
          </p:cNvSpPr>
          <p:nvPr>
            <p:ph type="body" idx="1"/>
          </p:nvPr>
        </p:nvSpPr>
        <p:spPr bwMode="auto">
          <a:xfrm>
            <a:off x="686360" y="4342535"/>
            <a:ext cx="5486681" cy="4240068"/>
          </a:xfrm>
          <a:prstGeom prst="rect">
            <a:avLst/>
          </a:prstGeom>
          <a:noFill/>
          <a:ln>
            <a:round/>
            <a:headEnd/>
            <a:tailEnd/>
          </a:ln>
        </p:spPr>
        <p:txBody>
          <a:bodyPr tIns="82058"/>
          <a:lstStyle/>
          <a:p>
            <a:pPr>
              <a:spcBef>
                <a:spcPct val="0"/>
              </a:spcBef>
              <a:tabLst>
                <a:tab pos="649628" algn="l"/>
                <a:tab pos="1299256" algn="l"/>
                <a:tab pos="1948884" algn="l"/>
                <a:tab pos="2598511" algn="l"/>
                <a:tab pos="3248139" algn="l"/>
                <a:tab pos="3897767" algn="l"/>
                <a:tab pos="4547395" algn="l"/>
                <a:tab pos="5197023" algn="l"/>
              </a:tabLst>
            </a:pPr>
            <a:endParaRPr lang="en-US" dirty="0">
              <a:ea typeface="SimSun" charset="-122"/>
            </a:endParaRPr>
          </a:p>
        </p:txBody>
      </p:sp>
      <p:sp>
        <p:nvSpPr>
          <p:cNvPr id="59395" name="Rectangle 3"/>
          <p:cNvSpPr>
            <a:spLocks noChangeArrowheads="1"/>
          </p:cNvSpPr>
          <p:nvPr/>
        </p:nvSpPr>
        <p:spPr bwMode="auto">
          <a:xfrm>
            <a:off x="0" y="8766067"/>
            <a:ext cx="6858000" cy="235059"/>
          </a:xfrm>
          <a:prstGeom prst="rect">
            <a:avLst/>
          </a:prstGeom>
          <a:noFill/>
          <a:ln w="9360">
            <a:noFill/>
            <a:miter lim="800000"/>
            <a:headEnd/>
            <a:tailEnd/>
          </a:ln>
          <a:effectLst/>
        </p:spPr>
        <p:txBody>
          <a:bodyPr lIns="95950" tIns="47813" rIns="95950" bIns="47813" anchor="b">
            <a:spAutoFit/>
          </a:bodyPr>
          <a:lstStyle/>
          <a:p>
            <a:pPr>
              <a:spcBef>
                <a:spcPts val="808"/>
              </a:spcBef>
              <a:tabLst>
                <a:tab pos="213693" algn="l"/>
                <a:tab pos="3179757" algn="ctr"/>
                <a:tab pos="6104508" algn="r"/>
                <a:tab pos="6496279" algn="l"/>
              </a:tabLst>
            </a:pPr>
            <a:r>
              <a:rPr lang="en-US" sz="900" dirty="0">
                <a:solidFill>
                  <a:srgbClr val="000000"/>
                </a:solidFill>
                <a:latin typeface="Times New Roman" pitchFamily="16" charset="0"/>
              </a:rPr>
              <a:t>	 </a:t>
            </a:r>
            <a:r>
              <a:rPr lang="en-US" sz="700" i="1" dirty="0">
                <a:solidFill>
                  <a:srgbClr val="000000"/>
                </a:solidFill>
              </a:rPr>
              <a:t>© </a:t>
            </a:r>
            <a:r>
              <a:rPr lang="en-US" sz="700" i="1" dirty="0">
                <a:solidFill>
                  <a:srgbClr val="000000"/>
                </a:solidFill>
                <a:latin typeface="Arial Narrow" pitchFamily="32" charset="0"/>
              </a:rPr>
              <a:t>National Instruments Corporation 	66	 Introduction to LabVIEW Hands-On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EFBA241F-FF70-44C8-B22C-A86200DC4C63}" type="slidenum">
              <a:rPr lang="en-US"/>
              <a:pPr/>
              <a:t>25</a:t>
            </a:fld>
            <a:endParaRPr lang="en-US"/>
          </a:p>
        </p:txBody>
      </p:sp>
      <p:sp>
        <p:nvSpPr>
          <p:cNvPr id="5632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6322" name="Text Box 2"/>
          <p:cNvSpPr txBox="1">
            <a:spLocks noGrp="1" noChangeArrowheads="1"/>
          </p:cNvSpPr>
          <p:nvPr>
            <p:ph type="body" idx="1"/>
          </p:nvPr>
        </p:nvSpPr>
        <p:spPr bwMode="auto">
          <a:xfrm>
            <a:off x="686360" y="4342535"/>
            <a:ext cx="5486681" cy="4114511"/>
          </a:xfrm>
          <a:prstGeom prst="rect">
            <a:avLst/>
          </a:prstGeom>
          <a:noFill/>
          <a:ln>
            <a:round/>
            <a:headEnd/>
            <a:tailEnd/>
          </a:ln>
        </p:spPr>
        <p:txBody>
          <a:bodyPr tIns="82058"/>
          <a:lstStyle/>
          <a:p>
            <a:pPr>
              <a:spcBef>
                <a:spcPct val="0"/>
              </a:spcBef>
              <a:spcAft>
                <a:spcPts val="483"/>
              </a:spcAft>
              <a:buFont typeface="Arial" pitchFamily="34" charset="0"/>
              <a:buChar char="•"/>
              <a:tabLst>
                <a:tab pos="649628" algn="l"/>
                <a:tab pos="1299256" algn="l"/>
                <a:tab pos="1948884" algn="l"/>
                <a:tab pos="2598511" algn="l"/>
                <a:tab pos="3248139" algn="l"/>
                <a:tab pos="3897767" algn="l"/>
                <a:tab pos="4547395" algn="l"/>
                <a:tab pos="5197023" algn="l"/>
              </a:tabLst>
            </a:pPr>
            <a:r>
              <a:rPr lang="en-US" dirty="0" smtClean="0">
                <a:ea typeface="SimSun" charset="-122"/>
              </a:rPr>
              <a:t> Explore</a:t>
            </a:r>
            <a:r>
              <a:rPr lang="en-US" baseline="0" dirty="0" smtClean="0">
                <a:ea typeface="SimSun" charset="-122"/>
              </a:rPr>
              <a:t> the palettes; </a:t>
            </a:r>
          </a:p>
          <a:p>
            <a:pPr>
              <a:spcBef>
                <a:spcPct val="0"/>
              </a:spcBef>
              <a:spcAft>
                <a:spcPts val="483"/>
              </a:spcAft>
              <a:buFont typeface="Arial" pitchFamily="34" charset="0"/>
              <a:buChar char="•"/>
              <a:tabLst>
                <a:tab pos="649628" algn="l"/>
                <a:tab pos="1299256" algn="l"/>
                <a:tab pos="1948884" algn="l"/>
                <a:tab pos="2598511" algn="l"/>
                <a:tab pos="3248139" algn="l"/>
                <a:tab pos="3897767" algn="l"/>
                <a:tab pos="4547395" algn="l"/>
                <a:tab pos="5197023" algn="l"/>
              </a:tabLst>
            </a:pPr>
            <a:r>
              <a:rPr lang="en-US" baseline="0" dirty="0" smtClean="0">
                <a:ea typeface="SimSun" charset="-122"/>
              </a:rPr>
              <a:t> add controls/indicators to the front panel; </a:t>
            </a:r>
          </a:p>
          <a:p>
            <a:pPr>
              <a:spcBef>
                <a:spcPct val="0"/>
              </a:spcBef>
              <a:spcAft>
                <a:spcPts val="483"/>
              </a:spcAft>
              <a:buFont typeface="Arial" pitchFamily="34" charset="0"/>
              <a:buChar char="•"/>
              <a:tabLst>
                <a:tab pos="649628" algn="l"/>
                <a:tab pos="1299256" algn="l"/>
                <a:tab pos="1948884" algn="l"/>
                <a:tab pos="2598511" algn="l"/>
                <a:tab pos="3248139" algn="l"/>
                <a:tab pos="3897767" algn="l"/>
                <a:tab pos="4547395" algn="l"/>
                <a:tab pos="5197023" algn="l"/>
              </a:tabLst>
            </a:pPr>
            <a:r>
              <a:rPr lang="en-US" baseline="0" dirty="0" smtClean="0">
                <a:ea typeface="SimSun" charset="-122"/>
              </a:rPr>
              <a:t> align objects using the buttons on the toolbar; </a:t>
            </a:r>
          </a:p>
          <a:p>
            <a:pPr>
              <a:spcBef>
                <a:spcPct val="0"/>
              </a:spcBef>
              <a:spcAft>
                <a:spcPts val="483"/>
              </a:spcAft>
              <a:buFont typeface="Arial" pitchFamily="34" charset="0"/>
              <a:buChar char="•"/>
              <a:tabLst>
                <a:tab pos="649628" algn="l"/>
                <a:tab pos="1299256" algn="l"/>
                <a:tab pos="1948884" algn="l"/>
                <a:tab pos="2598511" algn="l"/>
                <a:tab pos="3248139" algn="l"/>
                <a:tab pos="3897767" algn="l"/>
                <a:tab pos="4547395" algn="l"/>
                <a:tab pos="5197023" algn="l"/>
              </a:tabLst>
            </a:pPr>
            <a:r>
              <a:rPr lang="en-US" baseline="0" dirty="0" smtClean="0">
                <a:ea typeface="SimSun" charset="-122"/>
              </a:rPr>
              <a:t> show how to pin down the palettes and search for items in the palettes</a:t>
            </a:r>
            <a:endParaRPr lang="en-US" dirty="0">
              <a:ea typeface="SimSun" charset="-122"/>
            </a:endParaRPr>
          </a:p>
        </p:txBody>
      </p:sp>
      <p:sp>
        <p:nvSpPr>
          <p:cNvPr id="56323" name="Rectangle 3"/>
          <p:cNvSpPr>
            <a:spLocks noChangeArrowheads="1"/>
          </p:cNvSpPr>
          <p:nvPr/>
        </p:nvSpPr>
        <p:spPr bwMode="auto">
          <a:xfrm>
            <a:off x="0" y="8771424"/>
            <a:ext cx="6858000" cy="231145"/>
          </a:xfrm>
          <a:prstGeom prst="rect">
            <a:avLst/>
          </a:prstGeom>
          <a:noFill/>
          <a:ln w="9360">
            <a:noFill/>
            <a:miter lim="800000"/>
            <a:headEnd/>
            <a:tailEnd/>
          </a:ln>
          <a:effectLst/>
        </p:spPr>
        <p:txBody>
          <a:bodyPr lIns="91427" tIns="45875" rIns="91427" bIns="45875" anchor="b">
            <a:spAutoFit/>
          </a:bodyPr>
          <a:lstStyle/>
          <a:p>
            <a:pPr>
              <a:spcBef>
                <a:spcPts val="808"/>
              </a:spcBef>
              <a:tabLst>
                <a:tab pos="205146" algn="l"/>
                <a:tab pos="3035871" algn="ctr"/>
                <a:tab pos="5829555" algn="r"/>
                <a:tab pos="5846651" algn="l"/>
                <a:tab pos="6496279" algn="l"/>
              </a:tabLst>
            </a:pPr>
            <a:r>
              <a:rPr lang="en-US" sz="900" dirty="0">
                <a:solidFill>
                  <a:srgbClr val="000000"/>
                </a:solidFill>
                <a:latin typeface="Times New Roman" pitchFamily="16" charset="0"/>
              </a:rPr>
              <a:t>	 </a:t>
            </a:r>
            <a:r>
              <a:rPr lang="en-US" sz="700" i="1" dirty="0">
                <a:solidFill>
                  <a:srgbClr val="000000"/>
                </a:solidFill>
                <a:latin typeface="Arial Narrow" pitchFamily="32" charset="0"/>
              </a:rPr>
              <a:t>Introduction to LabVIEW Hands-On 	24	ni.com</a:t>
            </a:r>
          </a:p>
        </p:txBody>
      </p:sp>
      <p:sp>
        <p:nvSpPr>
          <p:cNvPr id="56324" name="Rectangle 4"/>
          <p:cNvSpPr>
            <a:spLocks noChangeArrowheads="1"/>
          </p:cNvSpPr>
          <p:nvPr/>
        </p:nvSpPr>
        <p:spPr bwMode="auto">
          <a:xfrm>
            <a:off x="1029541" y="673967"/>
            <a:ext cx="4644838" cy="3427556"/>
          </a:xfrm>
          <a:prstGeom prst="rect">
            <a:avLst/>
          </a:prstGeom>
          <a:noFill/>
          <a:ln w="9360">
            <a:solidFill>
              <a:srgbClr val="000000"/>
            </a:solidFill>
            <a:miter lim="800000"/>
            <a:headEnd/>
            <a:tailEnd/>
          </a:ln>
          <a:effectLst/>
        </p:spPr>
        <p:txBody>
          <a:bodyPr wrap="none" lIns="82058" tIns="41029" rIns="82058" bIns="41029"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9BD49E1-31A0-47B8-91DF-3BFA3C33F5EA}" type="slidenum">
              <a:rPr lang="en-US"/>
              <a:pPr/>
              <a:t>26</a:t>
            </a:fld>
            <a:endParaRPr lang="en-US"/>
          </a:p>
        </p:txBody>
      </p:sp>
      <p:sp>
        <p:nvSpPr>
          <p:cNvPr id="47105"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47106"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r>
              <a:rPr lang="en-US" dirty="0" smtClean="0"/>
              <a:t>In short,</a:t>
            </a:r>
            <a:r>
              <a:rPr lang="en-US" baseline="0" dirty="0" smtClean="0"/>
              <a:t> polymorphism is the ability of a node to accept/handle various data types.</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16B0B53-9694-49D0-887D-D2AAA04B4E53}" type="slidenum">
              <a:rPr lang="en-US"/>
              <a:pPr/>
              <a:t>27</a:t>
            </a:fld>
            <a:endParaRPr lang="en-US"/>
          </a:p>
        </p:txBody>
      </p:sp>
      <p:sp>
        <p:nvSpPr>
          <p:cNvPr id="46081"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46082" name="Rectangle 2"/>
          <p:cNvSpPr>
            <a:spLocks noChangeArrowheads="1"/>
          </p:cNvSpPr>
          <p:nvPr/>
        </p:nvSpPr>
        <p:spPr bwMode="auto">
          <a:xfrm>
            <a:off x="0" y="8771424"/>
            <a:ext cx="6858000" cy="231145"/>
          </a:xfrm>
          <a:prstGeom prst="rect">
            <a:avLst/>
          </a:prstGeom>
          <a:noFill/>
          <a:ln w="9360">
            <a:noFill/>
            <a:miter lim="800000"/>
            <a:headEnd/>
            <a:tailEnd/>
          </a:ln>
          <a:effectLst/>
        </p:spPr>
        <p:txBody>
          <a:bodyPr lIns="91427" tIns="45875" rIns="91427" bIns="45875" anchor="b">
            <a:spAutoFit/>
          </a:bodyPr>
          <a:lstStyle/>
          <a:p>
            <a:pPr>
              <a:spcBef>
                <a:spcPts val="808"/>
              </a:spcBef>
              <a:tabLst>
                <a:tab pos="205146" algn="l"/>
                <a:tab pos="3035871" algn="ctr"/>
                <a:tab pos="5829555" algn="r"/>
                <a:tab pos="5846651" algn="l"/>
                <a:tab pos="6496279" algn="l"/>
              </a:tabLst>
            </a:pPr>
            <a:r>
              <a:rPr lang="en-US" sz="900" dirty="0">
                <a:solidFill>
                  <a:srgbClr val="000000"/>
                </a:solidFill>
                <a:latin typeface="Times New Roman" pitchFamily="16" charset="0"/>
              </a:rPr>
              <a:t>	 </a:t>
            </a:r>
            <a:r>
              <a:rPr lang="en-US" sz="700" i="1" dirty="0">
                <a:solidFill>
                  <a:srgbClr val="000000"/>
                </a:solidFill>
                <a:latin typeface="Arial Narrow" pitchFamily="32" charset="0"/>
              </a:rPr>
              <a:t>Introduction to LabVIEW Hands-On 	26	ni.com</a:t>
            </a:r>
          </a:p>
        </p:txBody>
      </p:sp>
      <p:sp>
        <p:nvSpPr>
          <p:cNvPr id="46083" name="Text Box 3"/>
          <p:cNvSpPr txBox="1">
            <a:spLocks noChangeArrowheads="1"/>
          </p:cNvSpPr>
          <p:nvPr/>
        </p:nvSpPr>
        <p:spPr bwMode="auto">
          <a:xfrm>
            <a:off x="686360" y="4342535"/>
            <a:ext cx="5486681" cy="4032250"/>
          </a:xfrm>
          <a:prstGeom prst="rect">
            <a:avLst/>
          </a:prstGeom>
          <a:noFill/>
          <a:ln w="9525">
            <a:noFill/>
            <a:round/>
            <a:headEnd/>
            <a:tailEnd/>
          </a:ln>
          <a:effectLst/>
        </p:spPr>
        <p:txBody>
          <a:bodyPr lIns="0" tIns="6784" rIns="0" bIns="0"/>
          <a:lstStyle/>
          <a:p>
            <a:pPr>
              <a:lnSpc>
                <a:spcPct val="95000"/>
              </a:lnSpc>
              <a:tabLst>
                <a:tab pos="599767" algn="l"/>
                <a:tab pos="649628" algn="l"/>
                <a:tab pos="1299256" algn="l"/>
                <a:tab pos="1948884" algn="l"/>
                <a:tab pos="2598511" algn="l"/>
                <a:tab pos="3248139" algn="l"/>
                <a:tab pos="3897767" algn="l"/>
                <a:tab pos="4547395" algn="l"/>
                <a:tab pos="5197023" algn="l"/>
              </a:tabLst>
            </a:pPr>
            <a:r>
              <a:rPr lang="en-US" sz="1100" dirty="0">
                <a:solidFill>
                  <a:srgbClr val="000000"/>
                </a:solidFill>
                <a:latin typeface="Times New Roman" pitchFamily="16" charset="0"/>
              </a:rPr>
              <a:t>LabVIEW follows a dataflow model for running </a:t>
            </a:r>
            <a:r>
              <a:rPr lang="en-US" sz="1100" dirty="0" err="1">
                <a:solidFill>
                  <a:srgbClr val="000000"/>
                </a:solidFill>
                <a:latin typeface="Times New Roman" pitchFamily="16" charset="0"/>
              </a:rPr>
              <a:t>VIs.</a:t>
            </a:r>
            <a:r>
              <a:rPr lang="en-US" sz="1100" dirty="0">
                <a:solidFill>
                  <a:srgbClr val="000000"/>
                </a:solidFill>
                <a:latin typeface="Times New Roman" pitchFamily="16" charset="0"/>
              </a:rPr>
              <a:t> A block diagram node executes when all its inputs are available. When a node completes execution, it supplies data to its output terminals and passes the output data to the next node in the dataflow path. Visual Basic, C++, JAVA, and most other text-based programming languages follow a control flow model of program execution. In control flow, the sequential order of program elements determines the execution order of a program.</a:t>
            </a:r>
          </a:p>
          <a:p>
            <a:pPr>
              <a:lnSpc>
                <a:spcPct val="95000"/>
              </a:lnSpc>
              <a:tabLst>
                <a:tab pos="599767" algn="l"/>
                <a:tab pos="649628" algn="l"/>
                <a:tab pos="1299256" algn="l"/>
                <a:tab pos="1948884" algn="l"/>
                <a:tab pos="2598511" algn="l"/>
                <a:tab pos="3248139" algn="l"/>
                <a:tab pos="3897767" algn="l"/>
                <a:tab pos="4547395" algn="l"/>
                <a:tab pos="5197023" algn="l"/>
              </a:tabLst>
            </a:pPr>
            <a:r>
              <a:rPr lang="en-US" sz="1100" dirty="0">
                <a:solidFill>
                  <a:srgbClr val="000000"/>
                </a:solidFill>
                <a:latin typeface="Times New Roman" pitchFamily="16" charset="0"/>
              </a:rPr>
              <a:t>Consider the block diagram above. It adds two numbers and then multiplies by 2 from the result of the addition. In this case, the block diagram executes from left to right, not because the objects are placed in that order but because one of the inputs of the Multiply function is not valid until the Add function has finished executing and passed the data to the Multiply function. Remember that a node executes only when data are available at all of its input terminals, and it supplies data to its output terminals only when it finishes execution. In the second piece of code, the Simulate Signal Express VI receives input from the controls and passes its result to the graph. </a:t>
            </a:r>
          </a:p>
          <a:p>
            <a:pPr>
              <a:lnSpc>
                <a:spcPct val="95000"/>
              </a:lnSpc>
              <a:tabLst>
                <a:tab pos="599767" algn="l"/>
                <a:tab pos="649628" algn="l"/>
                <a:tab pos="1299256" algn="l"/>
                <a:tab pos="1948884" algn="l"/>
                <a:tab pos="2598511" algn="l"/>
                <a:tab pos="3248139" algn="l"/>
                <a:tab pos="3897767" algn="l"/>
                <a:tab pos="4547395" algn="l"/>
                <a:tab pos="5197023" algn="l"/>
              </a:tabLst>
            </a:pPr>
            <a:r>
              <a:rPr lang="en-US" sz="1100" dirty="0">
                <a:solidFill>
                  <a:srgbClr val="000000"/>
                </a:solidFill>
                <a:latin typeface="Times New Roman" pitchFamily="16" charset="0"/>
              </a:rPr>
              <a:t>You may consider the add-multiply and the simulate signal code to coexist on the same block diagram in parallel. This means that they begin executing at the same time and run independently of one another. If the computer running this code had multiple processors, these two pieces of code could run independently of one another (each on its own processor) without any additional coding.</a:t>
            </a:r>
          </a:p>
        </p:txBody>
      </p:sp>
      <p:sp>
        <p:nvSpPr>
          <p:cNvPr id="6" name="Notes Placeholder 5"/>
          <p:cNvSpPr>
            <a:spLocks noGrp="1"/>
          </p:cNvSpPr>
          <p:nvPr>
            <p:ph type="body" idx="1"/>
          </p:nvPr>
        </p:nvSpPr>
        <p:spPr/>
        <p:txBody>
          <a:bodyPr>
            <a:normAutofit/>
          </a:bodyPr>
          <a:lstStyle/>
          <a:p>
            <a:r>
              <a:rPr lang="en-US" dirty="0" smtClean="0"/>
              <a:t>It</a:t>
            </a:r>
            <a:r>
              <a:rPr lang="en-US" baseline="0" dirty="0" smtClean="0"/>
              <a:t> is good LV programming practice to have your program go from left to right, but data flow is not dependent on location of terminals or nodes on the block diagram.</a:t>
            </a:r>
          </a:p>
          <a:p>
            <a:endParaRPr lang="en-US" baseline="0" dirty="0" smtClean="0"/>
          </a:p>
          <a:p>
            <a:pPr marL="387497" indent="-290623">
              <a:buSzPct val="45000"/>
              <a:buFont typeface="Wingdings" charset="2"/>
              <a:buChar char=""/>
              <a:tabLst>
                <a:tab pos="649628" algn="l"/>
                <a:tab pos="1299256" algn="l"/>
                <a:tab pos="1948884" algn="l"/>
                <a:tab pos="2598511" algn="l"/>
                <a:tab pos="3248139" algn="l"/>
                <a:tab pos="3897767" algn="l"/>
              </a:tabLst>
            </a:pPr>
            <a:r>
              <a:rPr lang="en-US" sz="1100" dirty="0"/>
              <a:t>Node executes when data is available to ALL input terminals</a:t>
            </a:r>
          </a:p>
          <a:p>
            <a:pPr marL="387497" indent="-290623">
              <a:buSzPct val="45000"/>
              <a:buFont typeface="Wingdings" charset="2"/>
              <a:buChar char=""/>
              <a:tabLst>
                <a:tab pos="649628" algn="l"/>
                <a:tab pos="1299256" algn="l"/>
                <a:tab pos="1948884" algn="l"/>
                <a:tab pos="2598511" algn="l"/>
                <a:tab pos="3248139" algn="l"/>
                <a:tab pos="3897767" algn="l"/>
              </a:tabLst>
            </a:pPr>
            <a:r>
              <a:rPr lang="en-US" sz="1100" dirty="0"/>
              <a:t>Nodes supply data to ALL output terminals when done (not before)  - this includes loops! – a loop must completely finish all iterations before data will be passed out of its output tunnels.</a:t>
            </a:r>
          </a:p>
          <a:p>
            <a:pPr marL="387497" indent="-290623">
              <a:buSzPct val="45000"/>
              <a:buFont typeface="Wingdings" charset="2"/>
              <a:buChar char=""/>
              <a:tabLst>
                <a:tab pos="649628" algn="l"/>
                <a:tab pos="1299256" algn="l"/>
                <a:tab pos="1948884" algn="l"/>
                <a:tab pos="2598511" algn="l"/>
                <a:tab pos="3248139" algn="l"/>
                <a:tab pos="3897767" algn="l"/>
              </a:tabLst>
            </a:pPr>
            <a:endParaRPr lang="en-US" sz="1100" dirty="0"/>
          </a:p>
          <a:p>
            <a:pPr marL="387497" indent="-290623">
              <a:buSzPct val="45000"/>
              <a:tabLst>
                <a:tab pos="649628" algn="l"/>
                <a:tab pos="1299256" algn="l"/>
                <a:tab pos="1948884" algn="l"/>
                <a:tab pos="2598511" algn="l"/>
                <a:tab pos="3248139" algn="l"/>
                <a:tab pos="3897767" algn="l"/>
              </a:tabLst>
            </a:pPr>
            <a:r>
              <a:rPr lang="en-US" sz="1100" dirty="0"/>
              <a:t>Data flow being dependent on these two major rules allows independent sections of code to operate in parallel</a:t>
            </a:r>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EFBA241F-FF70-44C8-B22C-A86200DC4C63}" type="slidenum">
              <a:rPr lang="en-US"/>
              <a:pPr/>
              <a:t>28</a:t>
            </a:fld>
            <a:endParaRPr lang="en-US"/>
          </a:p>
        </p:txBody>
      </p:sp>
      <p:sp>
        <p:nvSpPr>
          <p:cNvPr id="56321"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56322" name="Text Box 2"/>
          <p:cNvSpPr txBox="1">
            <a:spLocks noGrp="1" noChangeArrowheads="1"/>
          </p:cNvSpPr>
          <p:nvPr>
            <p:ph type="body" idx="1"/>
          </p:nvPr>
        </p:nvSpPr>
        <p:spPr bwMode="auto">
          <a:xfrm>
            <a:off x="686360" y="4342535"/>
            <a:ext cx="5486681" cy="4114511"/>
          </a:xfrm>
          <a:prstGeom prst="rect">
            <a:avLst/>
          </a:prstGeom>
          <a:noFill/>
          <a:ln>
            <a:round/>
            <a:headEnd/>
            <a:tailEnd/>
          </a:ln>
        </p:spPr>
        <p:txBody>
          <a:bodyPr tIns="82058"/>
          <a:lstStyle/>
          <a:p>
            <a:pPr>
              <a:spcBef>
                <a:spcPct val="0"/>
              </a:spcBef>
              <a:spcAft>
                <a:spcPts val="483"/>
              </a:spcAft>
              <a:tabLst>
                <a:tab pos="649628" algn="l"/>
                <a:tab pos="1299256" algn="l"/>
                <a:tab pos="1948884" algn="l"/>
                <a:tab pos="2598511" algn="l"/>
                <a:tab pos="3248139" algn="l"/>
                <a:tab pos="3897767" algn="l"/>
                <a:tab pos="4547395" algn="l"/>
                <a:tab pos="5197023" algn="l"/>
              </a:tabLst>
            </a:pPr>
            <a:r>
              <a:rPr lang="en-US" dirty="0" smtClean="0">
                <a:ea typeface="SimSun" charset="-122"/>
              </a:rPr>
              <a:t>- Create a new VI from the project to show that the Project keeps track of the Vis </a:t>
            </a:r>
            <a:r>
              <a:rPr lang="en-US" smtClean="0">
                <a:ea typeface="SimSun" charset="-122"/>
              </a:rPr>
              <a:t>you create</a:t>
            </a:r>
            <a:endParaRPr lang="en-US" dirty="0" smtClean="0">
              <a:ea typeface="SimSun" charset="-122"/>
            </a:endParaRPr>
          </a:p>
          <a:p>
            <a:pPr>
              <a:spcBef>
                <a:spcPct val="0"/>
              </a:spcBef>
              <a:spcAft>
                <a:spcPts val="483"/>
              </a:spcAft>
              <a:tabLst>
                <a:tab pos="649628" algn="l"/>
                <a:tab pos="1299256" algn="l"/>
                <a:tab pos="1948884" algn="l"/>
                <a:tab pos="2598511" algn="l"/>
                <a:tab pos="3248139" algn="l"/>
                <a:tab pos="3897767" algn="l"/>
                <a:tab pos="4547395" algn="l"/>
                <a:tab pos="5197023" algn="l"/>
              </a:tabLst>
            </a:pPr>
            <a:r>
              <a:rPr lang="en-US" dirty="0" smtClean="0">
                <a:ea typeface="SimSun" charset="-122"/>
              </a:rPr>
              <a:t>- Build a VI that represents</a:t>
            </a:r>
            <a:r>
              <a:rPr lang="en-US" baseline="0" dirty="0" smtClean="0">
                <a:ea typeface="SimSun" charset="-122"/>
              </a:rPr>
              <a:t> the slope formula – multiplying two numbers and adding another</a:t>
            </a:r>
          </a:p>
          <a:p>
            <a:pPr>
              <a:spcBef>
                <a:spcPct val="0"/>
              </a:spcBef>
              <a:spcAft>
                <a:spcPts val="483"/>
              </a:spcAft>
              <a:tabLst>
                <a:tab pos="649628" algn="l"/>
                <a:tab pos="1299256" algn="l"/>
                <a:tab pos="1948884" algn="l"/>
                <a:tab pos="2598511" algn="l"/>
                <a:tab pos="3248139" algn="l"/>
                <a:tab pos="3897767" algn="l"/>
                <a:tab pos="4547395" algn="l"/>
                <a:tab pos="5197023" algn="l"/>
              </a:tabLst>
            </a:pPr>
            <a:r>
              <a:rPr lang="en-US" baseline="0" dirty="0" smtClean="0">
                <a:ea typeface="SimSun" charset="-122"/>
              </a:rPr>
              <a:t>- Demonstrate clean up block diagram and highlight execution to show data flow</a:t>
            </a:r>
            <a:endParaRPr lang="en-US" dirty="0">
              <a:ea typeface="SimSun" charset="-122"/>
            </a:endParaRPr>
          </a:p>
        </p:txBody>
      </p:sp>
      <p:sp>
        <p:nvSpPr>
          <p:cNvPr id="56323" name="Rectangle 3"/>
          <p:cNvSpPr>
            <a:spLocks noChangeArrowheads="1"/>
          </p:cNvSpPr>
          <p:nvPr/>
        </p:nvSpPr>
        <p:spPr bwMode="auto">
          <a:xfrm>
            <a:off x="0" y="8771424"/>
            <a:ext cx="6858000" cy="231145"/>
          </a:xfrm>
          <a:prstGeom prst="rect">
            <a:avLst/>
          </a:prstGeom>
          <a:noFill/>
          <a:ln w="9360">
            <a:noFill/>
            <a:miter lim="800000"/>
            <a:headEnd/>
            <a:tailEnd/>
          </a:ln>
          <a:effectLst/>
        </p:spPr>
        <p:txBody>
          <a:bodyPr lIns="91427" tIns="45875" rIns="91427" bIns="45875" anchor="b">
            <a:spAutoFit/>
          </a:bodyPr>
          <a:lstStyle/>
          <a:p>
            <a:pPr>
              <a:spcBef>
                <a:spcPts val="808"/>
              </a:spcBef>
              <a:tabLst>
                <a:tab pos="205146" algn="l"/>
                <a:tab pos="3035871" algn="ctr"/>
                <a:tab pos="5829555" algn="r"/>
                <a:tab pos="5846651" algn="l"/>
                <a:tab pos="6496279" algn="l"/>
              </a:tabLst>
            </a:pPr>
            <a:r>
              <a:rPr lang="en-US" sz="900" dirty="0">
                <a:solidFill>
                  <a:srgbClr val="000000"/>
                </a:solidFill>
                <a:latin typeface="Times New Roman" pitchFamily="16" charset="0"/>
              </a:rPr>
              <a:t>	 </a:t>
            </a:r>
            <a:r>
              <a:rPr lang="en-US" sz="700" i="1" dirty="0">
                <a:solidFill>
                  <a:srgbClr val="000000"/>
                </a:solidFill>
                <a:latin typeface="Arial Narrow" pitchFamily="32" charset="0"/>
              </a:rPr>
              <a:t>Introduction to LabVIEW Hands-On 	24	ni.com</a:t>
            </a:r>
          </a:p>
        </p:txBody>
      </p:sp>
      <p:sp>
        <p:nvSpPr>
          <p:cNvPr id="56324" name="Rectangle 4"/>
          <p:cNvSpPr>
            <a:spLocks noChangeArrowheads="1"/>
          </p:cNvSpPr>
          <p:nvPr/>
        </p:nvSpPr>
        <p:spPr bwMode="auto">
          <a:xfrm>
            <a:off x="1029541" y="673967"/>
            <a:ext cx="4644838" cy="3427556"/>
          </a:xfrm>
          <a:prstGeom prst="rect">
            <a:avLst/>
          </a:prstGeom>
          <a:noFill/>
          <a:ln w="9360">
            <a:solidFill>
              <a:srgbClr val="000000"/>
            </a:solidFill>
            <a:miter lim="800000"/>
            <a:headEnd/>
            <a:tailEnd/>
          </a:ln>
          <a:effectLst/>
        </p:spPr>
        <p:txBody>
          <a:bodyPr wrap="none" lIns="82058" tIns="41029" rIns="82058" bIns="41029"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EFBA241F-FF70-44C8-B22C-A86200DC4C63}" type="slidenum">
              <a:rPr lang="en-US"/>
              <a:pPr/>
              <a:t>29</a:t>
            </a:fld>
            <a:endParaRPr lang="en-US"/>
          </a:p>
        </p:txBody>
      </p:sp>
      <p:sp>
        <p:nvSpPr>
          <p:cNvPr id="5632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6322" name="Text Box 2"/>
          <p:cNvSpPr txBox="1">
            <a:spLocks noGrp="1" noChangeArrowheads="1"/>
          </p:cNvSpPr>
          <p:nvPr>
            <p:ph type="body" idx="1"/>
          </p:nvPr>
        </p:nvSpPr>
        <p:spPr bwMode="auto">
          <a:xfrm>
            <a:off x="686360" y="4342535"/>
            <a:ext cx="5486681" cy="4114511"/>
          </a:xfrm>
          <a:prstGeom prst="rect">
            <a:avLst/>
          </a:prstGeom>
          <a:noFill/>
          <a:ln>
            <a:round/>
            <a:headEnd/>
            <a:tailEnd/>
          </a:ln>
        </p:spPr>
        <p:txBody>
          <a:bodyPr tIns="82058"/>
          <a:lstStyle/>
          <a:p>
            <a:pPr>
              <a:spcBef>
                <a:spcPct val="0"/>
              </a:spcBef>
              <a:spcAft>
                <a:spcPts val="483"/>
              </a:spcAft>
              <a:tabLst>
                <a:tab pos="649628" algn="l"/>
                <a:tab pos="1299256" algn="l"/>
                <a:tab pos="1948884" algn="l"/>
                <a:tab pos="2598511" algn="l"/>
                <a:tab pos="3248139" algn="l"/>
                <a:tab pos="3897767" algn="l"/>
                <a:tab pos="4547395" algn="l"/>
                <a:tab pos="5197023" algn="l"/>
              </a:tabLst>
            </a:pPr>
            <a:r>
              <a:rPr lang="en-US" dirty="0" smtClean="0">
                <a:ea typeface="SimSun" charset="-122"/>
              </a:rPr>
              <a:t>This is to practice navigating</a:t>
            </a:r>
            <a:r>
              <a:rPr lang="en-US" baseline="0" dirty="0" smtClean="0">
                <a:ea typeface="SimSun" charset="-122"/>
              </a:rPr>
              <a:t> the LabVIEW environment- adding things to the front panel and block diagram, aligning and resizing </a:t>
            </a:r>
            <a:r>
              <a:rPr lang="en-US" baseline="0" dirty="0" smtClean="0">
                <a:ea typeface="SimSun" charset="-122"/>
              </a:rPr>
              <a:t>objects</a:t>
            </a:r>
            <a:endParaRPr lang="en-US" baseline="0" dirty="0" smtClean="0">
              <a:ea typeface="SimSun" charset="-122"/>
            </a:endParaRPr>
          </a:p>
        </p:txBody>
      </p:sp>
      <p:sp>
        <p:nvSpPr>
          <p:cNvPr id="56323" name="Rectangle 3"/>
          <p:cNvSpPr>
            <a:spLocks noChangeArrowheads="1"/>
          </p:cNvSpPr>
          <p:nvPr/>
        </p:nvSpPr>
        <p:spPr bwMode="auto">
          <a:xfrm>
            <a:off x="0" y="8771424"/>
            <a:ext cx="6858000" cy="231145"/>
          </a:xfrm>
          <a:prstGeom prst="rect">
            <a:avLst/>
          </a:prstGeom>
          <a:noFill/>
          <a:ln w="9360">
            <a:noFill/>
            <a:miter lim="800000"/>
            <a:headEnd/>
            <a:tailEnd/>
          </a:ln>
          <a:effectLst/>
        </p:spPr>
        <p:txBody>
          <a:bodyPr lIns="91427" tIns="45875" rIns="91427" bIns="45875" anchor="b">
            <a:spAutoFit/>
          </a:bodyPr>
          <a:lstStyle/>
          <a:p>
            <a:pPr>
              <a:spcBef>
                <a:spcPts val="808"/>
              </a:spcBef>
              <a:tabLst>
                <a:tab pos="205146" algn="l"/>
                <a:tab pos="3035871" algn="ctr"/>
                <a:tab pos="5829555" algn="r"/>
                <a:tab pos="5846651" algn="l"/>
                <a:tab pos="6496279" algn="l"/>
              </a:tabLst>
            </a:pPr>
            <a:r>
              <a:rPr lang="en-US" sz="900" dirty="0">
                <a:solidFill>
                  <a:srgbClr val="000000"/>
                </a:solidFill>
                <a:latin typeface="Times New Roman" pitchFamily="16" charset="0"/>
              </a:rPr>
              <a:t>	 </a:t>
            </a:r>
            <a:r>
              <a:rPr lang="en-US" sz="700" i="1" dirty="0">
                <a:solidFill>
                  <a:srgbClr val="000000"/>
                </a:solidFill>
                <a:latin typeface="Arial Narrow" pitchFamily="32" charset="0"/>
              </a:rPr>
              <a:t>Introduction to LabVIEW Hands-On 	24	ni.com</a:t>
            </a:r>
          </a:p>
        </p:txBody>
      </p:sp>
      <p:sp>
        <p:nvSpPr>
          <p:cNvPr id="56324" name="Rectangle 4"/>
          <p:cNvSpPr>
            <a:spLocks noChangeArrowheads="1"/>
          </p:cNvSpPr>
          <p:nvPr/>
        </p:nvSpPr>
        <p:spPr bwMode="auto">
          <a:xfrm>
            <a:off x="1029541" y="673967"/>
            <a:ext cx="4644838" cy="3427556"/>
          </a:xfrm>
          <a:prstGeom prst="rect">
            <a:avLst/>
          </a:prstGeom>
          <a:noFill/>
          <a:ln w="9360">
            <a:solidFill>
              <a:srgbClr val="000000"/>
            </a:solidFill>
            <a:miter lim="800000"/>
            <a:headEnd/>
            <a:tailEnd/>
          </a:ln>
          <a:effectLst/>
        </p:spPr>
        <p:txBody>
          <a:bodyPr wrap="none" lIns="82058" tIns="41029" rIns="82058" bIns="41029"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4FD34D85-455F-4F86-A92D-E7D878CF9FFE}" type="slidenum">
              <a:rPr lang="en-US"/>
              <a:pPr/>
              <a:t>4</a:t>
            </a:fld>
            <a:endParaRPr lang="en-US"/>
          </a:p>
        </p:txBody>
      </p:sp>
      <p:sp>
        <p:nvSpPr>
          <p:cNvPr id="2048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0482" name="Text Box 2"/>
          <p:cNvSpPr txBox="1">
            <a:spLocks noGrp="1" noChangeArrowheads="1"/>
          </p:cNvSpPr>
          <p:nvPr>
            <p:ph type="body" idx="1"/>
          </p:nvPr>
        </p:nvSpPr>
        <p:spPr bwMode="auto">
          <a:xfrm>
            <a:off x="914681" y="4342535"/>
            <a:ext cx="5028640" cy="4114511"/>
          </a:xfrm>
          <a:prstGeom prst="rect">
            <a:avLst/>
          </a:prstGeom>
          <a:noFill/>
          <a:ln>
            <a:round/>
            <a:headEnd/>
            <a:tailEnd/>
          </a:ln>
        </p:spPr>
        <p:txBody>
          <a:bodyPr tIns="82058"/>
          <a:lstStyle/>
          <a:p>
            <a:pPr>
              <a:spcBef>
                <a:spcPct val="0"/>
              </a:spcBef>
              <a:tabLst>
                <a:tab pos="649628" algn="l"/>
                <a:tab pos="1299256" algn="l"/>
                <a:tab pos="1948884" algn="l"/>
                <a:tab pos="2598511" algn="l"/>
                <a:tab pos="3248139" algn="l"/>
                <a:tab pos="3897767" algn="l"/>
                <a:tab pos="4547395" algn="l"/>
              </a:tabLst>
            </a:pPr>
            <a:r>
              <a:rPr lang="en-US" sz="800" dirty="0">
                <a:latin typeface="Arial" charset="0"/>
                <a:ea typeface="SimSun" charset="-122"/>
              </a:rPr>
              <a:t>#6 on Forbes list of Most Loved CEOs</a:t>
            </a:r>
          </a:p>
          <a:p>
            <a:pPr>
              <a:spcBef>
                <a:spcPct val="0"/>
              </a:spcBef>
              <a:tabLst>
                <a:tab pos="649628" algn="l"/>
                <a:tab pos="1299256" algn="l"/>
                <a:tab pos="1948884" algn="l"/>
                <a:tab pos="2598511" algn="l"/>
                <a:tab pos="3248139" algn="l"/>
                <a:tab pos="3897767" algn="l"/>
                <a:tab pos="4547395" algn="l"/>
              </a:tabLst>
            </a:pPr>
            <a:r>
              <a:rPr lang="en-US" sz="800" dirty="0">
                <a:latin typeface="Arial" charset="0"/>
                <a:ea typeface="SimSun" charset="-122"/>
              </a:rPr>
              <a:t>Wanted to start a company that focused on innovation in a fun and collaborative environment</a:t>
            </a:r>
          </a:p>
          <a:p>
            <a:pPr>
              <a:spcBef>
                <a:spcPct val="0"/>
              </a:spcBef>
              <a:tabLst>
                <a:tab pos="649628" algn="l"/>
                <a:tab pos="1299256" algn="l"/>
                <a:tab pos="1948884" algn="l"/>
                <a:tab pos="2598511" algn="l"/>
                <a:tab pos="3248139" algn="l"/>
                <a:tab pos="3897767" algn="l"/>
                <a:tab pos="4547395" algn="l"/>
              </a:tabLst>
            </a:pPr>
            <a:endParaRPr lang="en-US" sz="800" dirty="0">
              <a:latin typeface="Arial" charset="0"/>
              <a:ea typeface="SimSun" charset="-122"/>
            </a:endParaRPr>
          </a:p>
          <a:p>
            <a:pPr>
              <a:spcBef>
                <a:spcPct val="0"/>
              </a:spcBef>
              <a:tabLst>
                <a:tab pos="649628" algn="l"/>
                <a:tab pos="1299256" algn="l"/>
                <a:tab pos="1948884" algn="l"/>
                <a:tab pos="2598511" algn="l"/>
                <a:tab pos="3248139" algn="l"/>
                <a:tab pos="3897767" algn="l"/>
                <a:tab pos="4547395" algn="l"/>
              </a:tabLst>
            </a:pPr>
            <a:r>
              <a:rPr lang="en-US" sz="800" dirty="0">
                <a:latin typeface="Arial" charset="0"/>
                <a:ea typeface="SimSun" charset="-122"/>
              </a:rPr>
              <a:t>GREAT corporate culture – CEO (and many others) where jeans daily.  Razor scooters are used on the Applications Engineering floor to go from cube to cube.  Everyone willing to help you.  NI Volleyball league. Work hard, play hard!</a:t>
            </a:r>
          </a:p>
        </p:txBody>
      </p:sp>
      <p:sp>
        <p:nvSpPr>
          <p:cNvPr id="20483" name="Rectangle 3"/>
          <p:cNvSpPr>
            <a:spLocks noChangeArrowheads="1"/>
          </p:cNvSpPr>
          <p:nvPr/>
        </p:nvSpPr>
        <p:spPr bwMode="auto">
          <a:xfrm>
            <a:off x="0" y="8766067"/>
            <a:ext cx="6858000" cy="235059"/>
          </a:xfrm>
          <a:prstGeom prst="rect">
            <a:avLst/>
          </a:prstGeom>
          <a:noFill/>
          <a:ln w="9360">
            <a:noFill/>
            <a:miter lim="800000"/>
            <a:headEnd/>
            <a:tailEnd/>
          </a:ln>
          <a:effectLst/>
        </p:spPr>
        <p:txBody>
          <a:bodyPr lIns="95950" tIns="47813" rIns="95950" bIns="47813" anchor="b">
            <a:spAutoFit/>
          </a:bodyPr>
          <a:lstStyle/>
          <a:p>
            <a:pPr>
              <a:spcBef>
                <a:spcPts val="808"/>
              </a:spcBef>
              <a:tabLst>
                <a:tab pos="213693" algn="l"/>
                <a:tab pos="3179757" algn="ctr"/>
                <a:tab pos="6104508" algn="r"/>
                <a:tab pos="6496279" algn="l"/>
              </a:tabLst>
            </a:pPr>
            <a:r>
              <a:rPr lang="en-US" sz="900" dirty="0">
                <a:solidFill>
                  <a:srgbClr val="000000"/>
                </a:solidFill>
                <a:latin typeface="Times New Roman" pitchFamily="16" charset="0"/>
              </a:rPr>
              <a:t>	 </a:t>
            </a:r>
            <a:r>
              <a:rPr lang="en-US" sz="700" i="1" dirty="0">
                <a:solidFill>
                  <a:srgbClr val="000000"/>
                </a:solidFill>
              </a:rPr>
              <a:t>© </a:t>
            </a:r>
            <a:r>
              <a:rPr lang="en-US" sz="700" i="1" dirty="0">
                <a:solidFill>
                  <a:srgbClr val="000000"/>
                </a:solidFill>
                <a:latin typeface="Arial Narrow" pitchFamily="32" charset="0"/>
              </a:rPr>
              <a:t>National Instruments Corporation 	3	 Introduction to LabVIEW Hands-On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F68977E2-D6A5-4EA3-B36F-72A2A128279A}" type="slidenum">
              <a:rPr lang="en-US"/>
              <a:pPr/>
              <a:t>5</a:t>
            </a:fld>
            <a:endParaRPr lang="en-US"/>
          </a:p>
        </p:txBody>
      </p:sp>
      <p:sp>
        <p:nvSpPr>
          <p:cNvPr id="2150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1506" name="Text Box 2"/>
          <p:cNvSpPr txBox="1">
            <a:spLocks noGrp="1" noChangeArrowheads="1"/>
          </p:cNvSpPr>
          <p:nvPr>
            <p:ph type="body" idx="1"/>
          </p:nvPr>
        </p:nvSpPr>
        <p:spPr bwMode="auto">
          <a:xfrm>
            <a:off x="684960" y="4342535"/>
            <a:ext cx="5486680" cy="4114511"/>
          </a:xfrm>
          <a:prstGeom prst="rect">
            <a:avLst/>
          </a:prstGeom>
          <a:noFill/>
          <a:ln>
            <a:round/>
            <a:headEnd/>
            <a:tailEnd/>
          </a:ln>
        </p:spPr>
        <p:txBody>
          <a:bodyPr tIns="82058">
            <a:normAutofit lnSpcReduction="10000"/>
          </a:bodyPr>
          <a:lstStyle/>
          <a:p>
            <a:pPr>
              <a:spcBef>
                <a:spcPct val="0"/>
              </a:spcBef>
              <a:tabLst>
                <a:tab pos="649628" algn="l"/>
                <a:tab pos="1299256" algn="l"/>
                <a:tab pos="1948884" algn="l"/>
                <a:tab pos="2598511" algn="l"/>
                <a:tab pos="3248139" algn="l"/>
                <a:tab pos="3897767" algn="l"/>
                <a:tab pos="4547395" algn="l"/>
                <a:tab pos="5197023" algn="l"/>
              </a:tabLst>
            </a:pPr>
            <a:r>
              <a:rPr lang="en-US" sz="1700" dirty="0">
                <a:ea typeface="SimSun" charset="-122"/>
              </a:rPr>
              <a:t>One of the reasons we’ve been able to weather adverse conditions relatively well is that we’re not tied to any particular industry. We make hardware and software for engineers and scientists useful to just about any company that makes things. Any group building something or inventing something requires testing to make sure that what they’re making is of good quality, or that they understand properties of things they’re trying to invent. They also might need some sort of automated control so they aren’t building things by hand. Our hardware and software measures and controls things like temperature, pressure, electrical properties, etc. to help ensure quality of products. Sometimes we do make products more aligned with particular industries, but for the most part, our products can be generically used across them, like Microsoft Office or personal computers.</a:t>
            </a:r>
          </a:p>
        </p:txBody>
      </p:sp>
      <p:sp>
        <p:nvSpPr>
          <p:cNvPr id="21507" name="Rectangle 3"/>
          <p:cNvSpPr>
            <a:spLocks noChangeArrowheads="1"/>
          </p:cNvSpPr>
          <p:nvPr/>
        </p:nvSpPr>
        <p:spPr bwMode="auto">
          <a:xfrm>
            <a:off x="0" y="8766067"/>
            <a:ext cx="6858000" cy="235059"/>
          </a:xfrm>
          <a:prstGeom prst="rect">
            <a:avLst/>
          </a:prstGeom>
          <a:noFill/>
          <a:ln w="9360">
            <a:noFill/>
            <a:miter lim="800000"/>
            <a:headEnd/>
            <a:tailEnd/>
          </a:ln>
          <a:effectLst/>
        </p:spPr>
        <p:txBody>
          <a:bodyPr lIns="95950" tIns="47813" rIns="95950" bIns="47813" anchor="b">
            <a:spAutoFit/>
          </a:bodyPr>
          <a:lstStyle/>
          <a:p>
            <a:pPr>
              <a:spcBef>
                <a:spcPts val="808"/>
              </a:spcBef>
              <a:tabLst>
                <a:tab pos="213693" algn="l"/>
                <a:tab pos="3179757" algn="ctr"/>
                <a:tab pos="6104508" algn="r"/>
                <a:tab pos="6496279" algn="l"/>
              </a:tabLst>
            </a:pPr>
            <a:r>
              <a:rPr lang="en-US" sz="900" dirty="0">
                <a:solidFill>
                  <a:srgbClr val="000000"/>
                </a:solidFill>
                <a:latin typeface="Times New Roman" pitchFamily="16" charset="0"/>
              </a:rPr>
              <a:t>	 </a:t>
            </a:r>
            <a:r>
              <a:rPr lang="en-US" sz="700" i="1" dirty="0">
                <a:solidFill>
                  <a:srgbClr val="000000"/>
                </a:solidFill>
              </a:rPr>
              <a:t>© </a:t>
            </a:r>
            <a:r>
              <a:rPr lang="en-US" sz="700" i="1" dirty="0">
                <a:solidFill>
                  <a:srgbClr val="000000"/>
                </a:solidFill>
                <a:latin typeface="Arial Narrow" pitchFamily="32" charset="0"/>
              </a:rPr>
              <a:t>National Instruments Corporation 	5	 Introduction to LabVIEW Hands-On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F227BB-E48D-42AF-B961-858D45044D87}" type="slidenum">
              <a:rPr lang="en-US"/>
              <a:pPr/>
              <a:t>6</a:t>
            </a:fld>
            <a:endParaRPr lang="en-US"/>
          </a:p>
        </p:txBody>
      </p:sp>
      <p:sp>
        <p:nvSpPr>
          <p:cNvPr id="2560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5602"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r>
              <a:rPr lang="en-US" dirty="0" smtClean="0"/>
              <a:t>Details about the student</a:t>
            </a:r>
            <a:r>
              <a:rPr lang="en-US" baseline="0" dirty="0" smtClean="0"/>
              <a:t> design competition can be found at ni.com/</a:t>
            </a:r>
            <a:r>
              <a:rPr lang="en-US" baseline="0" dirty="0" err="1" smtClean="0"/>
              <a:t>studentdesign</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639973E-E4CD-44BE-8670-92BA000F3786}" type="slidenum">
              <a:rPr lang="en-US"/>
              <a:pPr/>
              <a:t>7</a:t>
            </a:fld>
            <a:endParaRPr lang="en-US"/>
          </a:p>
        </p:txBody>
      </p:sp>
      <p:sp>
        <p:nvSpPr>
          <p:cNvPr id="4505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4505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E2B547C-9C3B-4512-9732-9EB4323D4ABE}" type="slidenum">
              <a:rPr lang="en-US"/>
              <a:pPr/>
              <a:t>8</a:t>
            </a:fld>
            <a:endParaRPr lang="en-US"/>
          </a:p>
        </p:txBody>
      </p:sp>
      <p:sp>
        <p:nvSpPr>
          <p:cNvPr id="523266" name="Rectangle 2"/>
          <p:cNvSpPr>
            <a:spLocks noGrp="1" noRot="1" noChangeAspect="1" noChangeArrowheads="1" noTextEdit="1"/>
          </p:cNvSpPr>
          <p:nvPr>
            <p:ph type="sldImg"/>
          </p:nvPr>
        </p:nvSpPr>
        <p:spPr>
          <a:xfrm>
            <a:off x="1144588" y="685800"/>
            <a:ext cx="4572000" cy="3429000"/>
          </a:xfrm>
          <a:ln/>
        </p:spPr>
      </p:sp>
      <p:sp>
        <p:nvSpPr>
          <p:cNvPr id="523267" name="Rectangle 3"/>
          <p:cNvSpPr>
            <a:spLocks noGrp="1" noChangeArrowheads="1"/>
          </p:cNvSpPr>
          <p:nvPr>
            <p:ph type="body" idx="1"/>
          </p:nvPr>
        </p:nvSpPr>
        <p:spPr/>
        <p:txBody>
          <a:bodyPr>
            <a:normAutofit lnSpcReduction="10000"/>
          </a:bodyPr>
          <a:lstStyle/>
          <a:p>
            <a:r>
              <a:rPr lang="en-US" dirty="0"/>
              <a:t>What is NI LabVIEW? LabVIEW is a highly productive graphical development environment with the performance and flexibility of a programming language, as well as high-level functionality and configuration utilities designed specifically for measurement and automation applications.</a:t>
            </a:r>
          </a:p>
          <a:p>
            <a:r>
              <a:rPr lang="en-US" dirty="0"/>
              <a:t>In general-purpose programming languages, the code is as much of a concern as the application. You must pay close attention to the syntax (commas, periods, semicolons, square brackets, curly brackets, round brackets, etc.). In contrast, with LabVIEW you use icons to represent functions, and you wire them together to determine the flow of data through your program, similar to creating flowcharts. It has all the breadth and depth of a general-purpose programming language, but it is easy to use, increasing your productivity by decreasing the time required to develop your applications. </a:t>
            </a:r>
          </a:p>
          <a:p>
            <a:r>
              <a:rPr lang="en-US" dirty="0"/>
              <a:t>You can easily divide measurement and automation application into three main parts: acquisition, analysis, and presentation of data. LabVIEW provides a seamless way to acquire your data, perform necessary analysis on that data, and present the information in a chosen format. Throughout the seminar, we touch upon each of these three components of a measurement and automation application.</a:t>
            </a:r>
          </a:p>
          <a:p>
            <a:r>
              <a:rPr lang="en-US" dirty="0"/>
              <a:t>Each program in LabVIEW is called a virtual instrument, or VI. The VI serves as the primary building block of a LabVIEW application, and you can use it to modularize your code for efficient design, clear and concise documentation, and simplified maintenance. Each LabVIEW VI is made up of three main components: the Front Panel, Block Diagram, and the Palettes. </a:t>
            </a:r>
          </a:p>
          <a:p>
            <a:r>
              <a:rPr lang="en-US" dirty="0"/>
              <a:t>In the coming slides, we continue our discussion of the actual development environment of LabVIEW. </a:t>
            </a:r>
          </a:p>
          <a:p>
            <a:endParaRPr lang="en-US" dirty="0"/>
          </a:p>
          <a:p>
            <a:endParaRPr lang="en-US" dirty="0"/>
          </a:p>
          <a:p>
            <a:endParaRPr lang="en-US" dirty="0"/>
          </a:p>
          <a:p>
            <a:endParaRPr lang="en-US" dirty="0"/>
          </a:p>
        </p:txBody>
      </p:sp>
      <p:sp>
        <p:nvSpPr>
          <p:cNvPr id="523268" name="Text Box 4"/>
          <p:cNvSpPr txBox="1">
            <a:spLocks noChangeArrowheads="1"/>
          </p:cNvSpPr>
          <p:nvPr/>
        </p:nvSpPr>
        <p:spPr bwMode="auto">
          <a:xfrm>
            <a:off x="0" y="8686949"/>
            <a:ext cx="6858000" cy="225277"/>
          </a:xfrm>
          <a:prstGeom prst="rect">
            <a:avLst/>
          </a:prstGeom>
          <a:noFill/>
          <a:ln w="9525">
            <a:noFill/>
            <a:miter lim="800000"/>
            <a:headEnd/>
            <a:tailEnd/>
          </a:ln>
          <a:effectLst/>
        </p:spPr>
        <p:txBody>
          <a:bodyPr lIns="101181" tIns="50589" rIns="101181" bIns="50589" anchor="b">
            <a:spAutoFit/>
          </a:bodyPr>
          <a:lstStyle/>
          <a:p>
            <a:pPr defTabSz="771435" eaLnBrk="0">
              <a:spcBef>
                <a:spcPct val="50000"/>
              </a:spcBef>
              <a:tabLst>
                <a:tab pos="430162" algn="l"/>
                <a:tab pos="3328598" algn="ctr"/>
                <a:tab pos="6120684" algn="r"/>
              </a:tabLst>
            </a:pPr>
            <a:r>
              <a:rPr lang="en-US" sz="800" dirty="0">
                <a:latin typeface="Times New Roman" pitchFamily="18" charset="0"/>
              </a:rPr>
              <a:t>	</a:t>
            </a:r>
            <a:r>
              <a:rPr lang="en-US" sz="800" dirty="0"/>
              <a:t>©</a:t>
            </a:r>
            <a:r>
              <a:rPr lang="en-US" sz="800" dirty="0">
                <a:latin typeface="Arial Narrow" pitchFamily="34" charset="0"/>
              </a:rPr>
              <a:t> </a:t>
            </a:r>
            <a:r>
              <a:rPr lang="en-US" sz="800" i="1" dirty="0">
                <a:latin typeface="Arial Narrow" pitchFamily="34" charset="0"/>
              </a:rPr>
              <a:t>National Instruments Corporation		LabVIEW Graphical Development Hands-On Seminar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3662846A-3BC0-4610-B325-82C2B2DB9E0A}" type="slidenum">
              <a:rPr lang="en-US"/>
              <a:pPr/>
              <a:t>9</a:t>
            </a:fld>
            <a:endParaRPr lang="en-US"/>
          </a:p>
        </p:txBody>
      </p:sp>
      <p:sp>
        <p:nvSpPr>
          <p:cNvPr id="48129" name="Text Box 1"/>
          <p:cNvSpPr txBox="1">
            <a:spLocks noGrp="1" noChangeArrowheads="1"/>
          </p:cNvSpPr>
          <p:nvPr>
            <p:ph type="body"/>
          </p:nvPr>
        </p:nvSpPr>
        <p:spPr bwMode="auto">
          <a:xfrm>
            <a:off x="1051953" y="4095750"/>
            <a:ext cx="4754096" cy="4459432"/>
          </a:xfrm>
          <a:prstGeom prst="rect">
            <a:avLst/>
          </a:prstGeom>
          <a:noFill/>
          <a:ln>
            <a:miter lim="800000"/>
            <a:headEnd/>
            <a:tailEnd/>
          </a:ln>
        </p:spPr>
        <p:txBody>
          <a:bodyPr lIns="81412" tIns="40706" rIns="81412" bIns="40706"/>
          <a:lstStyle/>
          <a:p>
            <a:pPr>
              <a:spcBef>
                <a:spcPct val="0"/>
              </a:spcBef>
              <a:spcAft>
                <a:spcPts val="483"/>
              </a:spcAft>
              <a:tabLst>
                <a:tab pos="649628" algn="l"/>
                <a:tab pos="1299256" algn="l"/>
                <a:tab pos="1948884" algn="l"/>
                <a:tab pos="2598511" algn="l"/>
                <a:tab pos="3248139" algn="l"/>
                <a:tab pos="3897767" algn="l"/>
                <a:tab pos="4547395" algn="l"/>
              </a:tabLst>
            </a:pPr>
            <a:r>
              <a:rPr lang="en-US" b="0" dirty="0" smtClean="0">
                <a:ea typeface="SimSun" charset="-122"/>
              </a:rPr>
              <a:t>This</a:t>
            </a:r>
            <a:r>
              <a:rPr lang="en-US" b="0" baseline="0" dirty="0" smtClean="0">
                <a:ea typeface="SimSun" charset="-122"/>
              </a:rPr>
              <a:t> is the screen you will see when LabVIEW is opened.  From the Getting Started window you can do a number of things to begin development, including creating a new VI, a new project, or opening an example from the Example Finder.  Other resources are available through quick links as well, such as online articles and forums.  Recently opened files are also listed for easy access. </a:t>
            </a:r>
          </a:p>
          <a:p>
            <a:pPr>
              <a:spcBef>
                <a:spcPct val="0"/>
              </a:spcBef>
              <a:spcAft>
                <a:spcPts val="483"/>
              </a:spcAft>
              <a:tabLst>
                <a:tab pos="649628" algn="l"/>
                <a:tab pos="1299256" algn="l"/>
                <a:tab pos="1948884" algn="l"/>
                <a:tab pos="2598511" algn="l"/>
                <a:tab pos="3248139" algn="l"/>
                <a:tab pos="3897767" algn="l"/>
                <a:tab pos="4547395" algn="l"/>
              </a:tabLst>
            </a:pPr>
            <a:endParaRPr lang="en-US" b="0" baseline="0" dirty="0" smtClean="0">
              <a:ea typeface="SimSun" charset="-122"/>
            </a:endParaRPr>
          </a:p>
          <a:p>
            <a:pPr>
              <a:spcBef>
                <a:spcPct val="0"/>
              </a:spcBef>
              <a:spcAft>
                <a:spcPts val="483"/>
              </a:spcAft>
              <a:tabLst>
                <a:tab pos="649628" algn="l"/>
                <a:tab pos="1299256" algn="l"/>
                <a:tab pos="1948884" algn="l"/>
                <a:tab pos="2598511" algn="l"/>
                <a:tab pos="3248139" algn="l"/>
                <a:tab pos="3897767" algn="l"/>
                <a:tab pos="4547395" algn="l"/>
              </a:tabLst>
            </a:pPr>
            <a:r>
              <a:rPr lang="en-US" b="0" baseline="0" dirty="0" smtClean="0">
                <a:ea typeface="SimSun" charset="-122"/>
              </a:rPr>
              <a:t>To create a new VI, you have a number of methods:  (1) click the Blank VI link under New  (2) go to File&gt;&gt;New VI  (3) go to File &gt;&gt; New… and then select Blank VI in the outline/list.  You can also create an empty project and create a VI from the project as described in the next slide. </a:t>
            </a:r>
            <a:endParaRPr lang="en-US" b="0" dirty="0" smtClean="0">
              <a:ea typeface="SimSun" charset="-122"/>
            </a:endParaRPr>
          </a:p>
          <a:p>
            <a:pPr>
              <a:spcBef>
                <a:spcPct val="0"/>
              </a:spcBef>
              <a:spcAft>
                <a:spcPts val="483"/>
              </a:spcAft>
              <a:tabLst>
                <a:tab pos="649628" algn="l"/>
                <a:tab pos="1299256" algn="l"/>
                <a:tab pos="1948884" algn="l"/>
                <a:tab pos="2598511" algn="l"/>
                <a:tab pos="3248139" algn="l"/>
                <a:tab pos="3897767" algn="l"/>
                <a:tab pos="4547395" algn="l"/>
              </a:tabLst>
            </a:pPr>
            <a:endParaRPr lang="en-US" b="1" dirty="0" smtClean="0">
              <a:ea typeface="SimSun" charset="-122"/>
            </a:endParaRPr>
          </a:p>
          <a:p>
            <a:pPr>
              <a:spcBef>
                <a:spcPct val="0"/>
              </a:spcBef>
              <a:spcAft>
                <a:spcPts val="483"/>
              </a:spcAft>
              <a:tabLst>
                <a:tab pos="649628" algn="l"/>
                <a:tab pos="1299256" algn="l"/>
                <a:tab pos="1948884" algn="l"/>
                <a:tab pos="2598511" algn="l"/>
                <a:tab pos="3248139" algn="l"/>
                <a:tab pos="3897767" algn="l"/>
                <a:tab pos="4547395" algn="l"/>
              </a:tabLst>
            </a:pPr>
            <a:r>
              <a:rPr lang="en-US" b="1" dirty="0" smtClean="0">
                <a:ea typeface="SimSun" charset="-122"/>
              </a:rPr>
              <a:t>LabVIEW </a:t>
            </a:r>
            <a:r>
              <a:rPr lang="en-US" b="1" dirty="0">
                <a:ea typeface="SimSun" charset="-122"/>
              </a:rPr>
              <a:t>Example Finder</a:t>
            </a:r>
          </a:p>
          <a:p>
            <a:pPr>
              <a:spcBef>
                <a:spcPct val="0"/>
              </a:spcBef>
              <a:spcAft>
                <a:spcPts val="483"/>
              </a:spcAft>
              <a:tabLst>
                <a:tab pos="649628" algn="l"/>
                <a:tab pos="1299256" algn="l"/>
                <a:tab pos="1948884" algn="l"/>
                <a:tab pos="2598511" algn="l"/>
                <a:tab pos="3248139" algn="l"/>
                <a:tab pos="3897767" algn="l"/>
                <a:tab pos="4547395" algn="l"/>
              </a:tabLst>
            </a:pPr>
            <a:r>
              <a:rPr lang="en-US" dirty="0">
                <a:ea typeface="SimSun" charset="-122"/>
              </a:rPr>
              <a:t>LabVIEW features hundreds of example VIs you can use and incorporate into VIs that you create. In addition to the example VIs that are shipped with LabVIEW, you can access hundreds of example VIs on the NI Developer Zone (zone.ni.com). You can modify an example VI to fit an application, or you can copy and paste from one or more examples into a VI that you create.</a:t>
            </a:r>
          </a:p>
          <a:p>
            <a:pPr>
              <a:spcBef>
                <a:spcPct val="0"/>
              </a:spcBef>
              <a:spcAft>
                <a:spcPts val="483"/>
              </a:spcAft>
              <a:tabLst>
                <a:tab pos="649628" algn="l"/>
                <a:tab pos="1299256" algn="l"/>
                <a:tab pos="1948884" algn="l"/>
                <a:tab pos="2598511" algn="l"/>
                <a:tab pos="3248139" algn="l"/>
                <a:tab pos="3897767" algn="l"/>
                <a:tab pos="4547395" algn="l"/>
              </a:tabLst>
            </a:pPr>
            <a:r>
              <a:rPr lang="en-US" dirty="0">
                <a:ea typeface="SimSun" charset="-122"/>
              </a:rPr>
              <a:t>	</a:t>
            </a:r>
          </a:p>
        </p:txBody>
      </p:sp>
      <p:sp>
        <p:nvSpPr>
          <p:cNvPr id="48130" name="Rectangle 2"/>
          <p:cNvSpPr txBox="1">
            <a:spLocks noGrp="1" noRot="1" noChangeAspect="1" noChangeArrowheads="1"/>
          </p:cNvSpPr>
          <p:nvPr>
            <p:ph type="sldImg" idx="1"/>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48131" name="Rectangle 3"/>
          <p:cNvSpPr>
            <a:spLocks noChangeArrowheads="1"/>
          </p:cNvSpPr>
          <p:nvPr/>
        </p:nvSpPr>
        <p:spPr bwMode="auto">
          <a:xfrm>
            <a:off x="0" y="8771424"/>
            <a:ext cx="6858000" cy="231145"/>
          </a:xfrm>
          <a:prstGeom prst="rect">
            <a:avLst/>
          </a:prstGeom>
          <a:noFill/>
          <a:ln w="9360">
            <a:noFill/>
            <a:miter lim="800000"/>
            <a:headEnd/>
            <a:tailEnd/>
          </a:ln>
          <a:effectLst/>
        </p:spPr>
        <p:txBody>
          <a:bodyPr lIns="91427" tIns="45875" rIns="91427" bIns="45875" anchor="b">
            <a:spAutoFit/>
          </a:bodyPr>
          <a:lstStyle/>
          <a:p>
            <a:pPr>
              <a:spcBef>
                <a:spcPts val="808"/>
              </a:spcBef>
              <a:tabLst>
                <a:tab pos="205146" algn="l"/>
                <a:tab pos="3035871" algn="ctr"/>
                <a:tab pos="5829555" algn="r"/>
                <a:tab pos="5846651" algn="l"/>
                <a:tab pos="6496279" algn="l"/>
              </a:tabLst>
            </a:pPr>
            <a:r>
              <a:rPr lang="en-US" sz="900" dirty="0">
                <a:solidFill>
                  <a:srgbClr val="000000"/>
                </a:solidFill>
                <a:latin typeface="Times New Roman" pitchFamily="16" charset="0"/>
              </a:rPr>
              <a:t>	 </a:t>
            </a:r>
            <a:r>
              <a:rPr lang="en-US" sz="700" i="1" dirty="0">
                <a:solidFill>
                  <a:srgbClr val="000000"/>
                </a:solidFill>
              </a:rPr>
              <a:t>© </a:t>
            </a:r>
            <a:r>
              <a:rPr lang="en-US" sz="700" i="1" dirty="0">
                <a:solidFill>
                  <a:srgbClr val="000000"/>
                </a:solidFill>
                <a:latin typeface="Arial Narrow" pitchFamily="32" charset="0"/>
              </a:rPr>
              <a:t>National Instruments Corporation 	17	 Introduction to LabVIEW Hands-On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7"/>
          <p:cNvSpPr>
            <a:spLocks noGrp="1" noChangeArrowheads="1"/>
          </p:cNvSpPr>
          <p:nvPr>
            <p:ph type="sldNum" sz="quarter" idx="4294967295"/>
          </p:nvPr>
        </p:nvSpPr>
        <p:spPr bwMode="auto">
          <a:xfrm>
            <a:off x="3883297" y="8684299"/>
            <a:ext cx="2973149" cy="458139"/>
          </a:xfrm>
          <a:prstGeom prst="rect">
            <a:avLst/>
          </a:prstGeom>
          <a:noFill/>
          <a:ln>
            <a:miter lim="800000"/>
            <a:headEnd/>
            <a:tailEnd/>
          </a:ln>
        </p:spPr>
        <p:txBody>
          <a:bodyPr/>
          <a:lstStyle/>
          <a:p>
            <a:pPr algn="r" eaLnBrk="0" hangingPunct="0"/>
            <a:fld id="{F84614B1-B42A-40AC-A55F-2A911BC50289}" type="slidenum">
              <a:rPr lang="en-US" b="1">
                <a:solidFill>
                  <a:srgbClr val="FFFFFF"/>
                </a:solidFill>
              </a:rPr>
              <a:pPr algn="r" eaLnBrk="0" hangingPunct="0"/>
              <a:t>10</a:t>
            </a:fld>
            <a:endParaRPr lang="en-US" b="1" dirty="0">
              <a:solidFill>
                <a:srgbClr val="FFFFFF"/>
              </a:solidFill>
            </a:endParaRPr>
          </a:p>
        </p:txBody>
      </p:sp>
      <p:sp>
        <p:nvSpPr>
          <p:cNvPr id="477187" name="Rectangle 2"/>
          <p:cNvSpPr>
            <a:spLocks noGrp="1" noRot="1" noChangeAspect="1" noChangeArrowheads="1" noTextEdit="1"/>
          </p:cNvSpPr>
          <p:nvPr>
            <p:ph type="sldImg"/>
          </p:nvPr>
        </p:nvSpPr>
        <p:spPr bwMode="auto">
          <a:xfrm>
            <a:off x="809625" y="449263"/>
            <a:ext cx="5094288" cy="3822700"/>
          </a:xfrm>
          <a:noFill/>
          <a:ln>
            <a:solidFill>
              <a:srgbClr val="000000"/>
            </a:solidFill>
            <a:miter lim="800000"/>
            <a:headEnd/>
            <a:tailEnd/>
          </a:ln>
        </p:spPr>
      </p:sp>
      <p:sp>
        <p:nvSpPr>
          <p:cNvPr id="477188" name="Rectangle 3"/>
          <p:cNvSpPr>
            <a:spLocks noGrp="1" noChangeArrowheads="1"/>
          </p:cNvSpPr>
          <p:nvPr>
            <p:ph type="body" idx="1"/>
          </p:nvPr>
        </p:nvSpPr>
        <p:spPr>
          <a:xfrm>
            <a:off x="686113" y="4506329"/>
            <a:ext cx="5485778" cy="4112298"/>
          </a:xfrm>
          <a:noFill/>
          <a:ln/>
        </p:spPr>
        <p:txBody>
          <a:bodyPr>
            <a:normAutofit fontScale="92500" lnSpcReduction="10000"/>
          </a:bodyPr>
          <a:lstStyle/>
          <a:p>
            <a:pPr eaLnBrk="1" hangingPunct="1"/>
            <a:r>
              <a:rPr lang="en-US" dirty="0" smtClean="0"/>
              <a:t>The LabVIEW Project</a:t>
            </a:r>
            <a:r>
              <a:rPr lang="en-US" baseline="0" dirty="0" smtClean="0"/>
              <a:t> is the best way to keep your project organized and together.  You can save a project with a unique name and will have a *.</a:t>
            </a:r>
            <a:r>
              <a:rPr lang="en-US" baseline="0" dirty="0" err="1" smtClean="0"/>
              <a:t>lvproj</a:t>
            </a:r>
            <a:r>
              <a:rPr lang="en-US" baseline="0" dirty="0" smtClean="0"/>
              <a:t> file extension.  The project will show targets, such as My Computer.  You can right click on the Project in the list (top item) and add a target by selecting New… Target and Devices from the shortcut menu. Targets are often connected to the host pc (My Computer) through a network.  For more information on how to add a target to a project, check out </a:t>
            </a:r>
            <a:r>
              <a:rPr lang="en-US" baseline="0" dirty="0" err="1" smtClean="0"/>
              <a:t>ni.com’s</a:t>
            </a:r>
            <a:r>
              <a:rPr lang="en-US" baseline="0" dirty="0" smtClean="0"/>
              <a:t> </a:t>
            </a:r>
            <a:r>
              <a:rPr lang="en-US" baseline="0" dirty="0" err="1" smtClean="0"/>
              <a:t>knowledgebases</a:t>
            </a:r>
            <a:r>
              <a:rPr lang="en-US" baseline="0" dirty="0" smtClean="0"/>
              <a:t>.  </a:t>
            </a:r>
          </a:p>
          <a:p>
            <a:pPr eaLnBrk="1" hangingPunct="1"/>
            <a:endParaRPr lang="en-US" baseline="0" dirty="0" smtClean="0"/>
          </a:p>
          <a:p>
            <a:pPr eaLnBrk="1" hangingPunct="1"/>
            <a:r>
              <a:rPr lang="en-US" baseline="0" dirty="0" smtClean="0"/>
              <a:t>Under a target will be the files hosted on that target.  VIs are not the only type of file that can be in a project; custom controls, global variables, excel files, text files, word documents, and </a:t>
            </a:r>
            <a:r>
              <a:rPr lang="en-US" baseline="0" dirty="0" err="1" smtClean="0"/>
              <a:t>config</a:t>
            </a:r>
            <a:r>
              <a:rPr lang="en-US" baseline="0" dirty="0" smtClean="0"/>
              <a:t> files are a couple examples of other options.  These files can be organized using Virtual Folders (right click on My Computer &gt;&gt; New&gt;&gt;Virtual Folder).  Another option is an auto-populating folder, (R-click My Computer &gt;&gt; Add &gt;&gt; Folder (auto-populating).  This will add files and folders within the folder you select and appear in the same organization as they are on disk.  Therefore, if you move a file or create a folder on disk, the project will reflect those changes.  [Auto-populating folders are only available for Windows, sorry!]  </a:t>
            </a:r>
            <a:r>
              <a:rPr lang="en-US" i="1" baseline="0" dirty="0" smtClean="0"/>
              <a:t>When a file is added to a project, a pointer is created to that file- no copy is made.</a:t>
            </a:r>
            <a:endParaRPr lang="en-US" dirty="0" smtClean="0"/>
          </a:p>
          <a:p>
            <a:pPr eaLnBrk="1" hangingPunct="1"/>
            <a:endParaRPr lang="en-US" dirty="0" smtClean="0"/>
          </a:p>
          <a:p>
            <a:pPr eaLnBrk="1" hangingPunct="1"/>
            <a:r>
              <a:rPr lang="en-US" dirty="0" smtClean="0"/>
              <a:t>A</a:t>
            </a:r>
            <a:r>
              <a:rPr lang="en-US" baseline="0" dirty="0" smtClean="0"/>
              <a:t> couple other things to note about a LV Project:  </a:t>
            </a:r>
          </a:p>
          <a:p>
            <a:pPr eaLnBrk="1" hangingPunct="1">
              <a:buFontTx/>
              <a:buChar char="-"/>
            </a:pPr>
            <a:r>
              <a:rPr lang="en-US" baseline="0" dirty="0" smtClean="0"/>
              <a:t>you can drag VIs from the project onto a block diagram to use that VI as a </a:t>
            </a:r>
            <a:r>
              <a:rPr lang="en-US" baseline="0" dirty="0" err="1" smtClean="0"/>
              <a:t>subVI</a:t>
            </a:r>
            <a:r>
              <a:rPr lang="en-US" baseline="0" dirty="0" smtClean="0"/>
              <a:t>.  You can drag other LV items as well- such as global variables and custom controls.</a:t>
            </a:r>
          </a:p>
          <a:p>
            <a:pPr eaLnBrk="1" hangingPunct="1">
              <a:buFontTx/>
              <a:buChar char="-"/>
            </a:pPr>
            <a:r>
              <a:rPr lang="en-US" baseline="0" dirty="0" smtClean="0"/>
              <a:t>Right –clicking on Build Specifications is the first step to building an executable from the VIs in your project.  There are things to consider before building an executable such as programmatically quitting LabVIEW.  However, Build Specifications is where the process of creating an EXE, installer, library, etc begins</a:t>
            </a:r>
          </a:p>
          <a:p>
            <a:pPr eaLnBrk="1" hangingPunct="1">
              <a:buFontTx/>
              <a:buNone/>
            </a:pPr>
            <a:r>
              <a:rPr lang="en-US" baseline="0" dirty="0" smtClean="0"/>
              <a:t>- Dependencies will list all the </a:t>
            </a:r>
            <a:r>
              <a:rPr lang="en-US" baseline="0" dirty="0" err="1" smtClean="0"/>
              <a:t>subVIs</a:t>
            </a:r>
            <a:r>
              <a:rPr lang="en-US" baseline="0" dirty="0" smtClean="0"/>
              <a:t> for the VIs included in your project (including ones that ship with LV or are installed as part of a toolkit or driver)</a:t>
            </a:r>
          </a:p>
          <a:p>
            <a:pPr eaLnBrk="1" hangingPunct="1"/>
            <a:endParaRPr lang="en-US" baseline="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726" indent="0" algn="ctr">
              <a:buNone/>
              <a:defRPr/>
            </a:lvl2pPr>
            <a:lvl3pPr marL="829452" indent="0" algn="ctr">
              <a:buNone/>
              <a:defRPr/>
            </a:lvl3pPr>
            <a:lvl4pPr marL="1244178" indent="0" algn="ctr">
              <a:buNone/>
              <a:defRPr/>
            </a:lvl4pPr>
            <a:lvl5pPr marL="1658904" indent="0" algn="ctr">
              <a:buNone/>
              <a:defRPr/>
            </a:lvl5pPr>
            <a:lvl6pPr marL="2073631" indent="0" algn="ctr">
              <a:buNone/>
              <a:defRPr/>
            </a:lvl6pPr>
            <a:lvl7pPr marL="2488357" indent="0" algn="ctr">
              <a:buNone/>
              <a:defRPr/>
            </a:lvl7pPr>
            <a:lvl8pPr marL="2903083" indent="0" algn="ctr">
              <a:buNone/>
              <a:defRPr/>
            </a:lvl8pPr>
            <a:lvl9pPr marL="3317809"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fld id="{58EBE789-4C61-4BC5-8561-CD900AE7C768}" type="datetimeFigureOut">
              <a:rPr lang="en-US" smtClean="0"/>
              <a:pPr/>
              <a:t>1/30/2012</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fld id="{58EBE789-4C61-4BC5-8561-CD900AE7C768}" type="datetimeFigureOut">
              <a:rPr lang="en-US" smtClean="0"/>
              <a:pPr/>
              <a:t>1/30/2012</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880" y="273629"/>
            <a:ext cx="2056320" cy="585565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6481" y="273629"/>
            <a:ext cx="6032160" cy="585565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fld id="{58EBE789-4C61-4BC5-8561-CD900AE7C768}" type="datetimeFigureOut">
              <a:rPr lang="en-US" smtClean="0"/>
              <a:pPr/>
              <a:t>1/30/2012</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6480" y="1604329"/>
            <a:ext cx="4043520" cy="45249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8241" y="1604329"/>
            <a:ext cx="4044960" cy="4524955"/>
          </a:xfrm>
        </p:spPr>
        <p:txBody>
          <a:bodyPr/>
          <a:lstStyle/>
          <a:p>
            <a:r>
              <a:rPr lang="en-US" smtClean="0"/>
              <a:t>Click icon to add clip art</a:t>
            </a:r>
            <a:endParaRPr lang="en-US"/>
          </a:p>
        </p:txBody>
      </p:sp>
      <p:sp>
        <p:nvSpPr>
          <p:cNvPr id="5" name="Date Placeholder 4"/>
          <p:cNvSpPr>
            <a:spLocks noGrp="1"/>
          </p:cNvSpPr>
          <p:nvPr>
            <p:ph type="dt" idx="10"/>
          </p:nvPr>
        </p:nvSpPr>
        <p:spPr>
          <a:xfrm>
            <a:off x="456481" y="6247376"/>
            <a:ext cx="2128320" cy="470930"/>
          </a:xfrm>
        </p:spPr>
        <p:txBody>
          <a:bodyPr/>
          <a:lstStyle>
            <a:lvl1pPr>
              <a:defRPr/>
            </a:lvl1pPr>
          </a:lstStyle>
          <a:p>
            <a:fld id="{58EBE789-4C61-4BC5-8561-CD900AE7C768}" type="datetimeFigureOut">
              <a:rPr lang="en-US" smtClean="0"/>
              <a:pPr/>
              <a:t>1/30/2012</a:t>
            </a:fld>
            <a:endParaRPr lang="en-US"/>
          </a:p>
        </p:txBody>
      </p:sp>
      <p:sp>
        <p:nvSpPr>
          <p:cNvPr id="6" name="Footer Placeholder 5"/>
          <p:cNvSpPr>
            <a:spLocks noGrp="1"/>
          </p:cNvSpPr>
          <p:nvPr>
            <p:ph type="ftr" idx="11"/>
          </p:nvPr>
        </p:nvSpPr>
        <p:spPr>
          <a:xfrm>
            <a:off x="3127680" y="6247376"/>
            <a:ext cx="2897280" cy="470930"/>
          </a:xfrm>
        </p:spPr>
        <p:txBody>
          <a:bodyPr/>
          <a:lstStyle>
            <a:lvl1pPr>
              <a:defRPr/>
            </a:lvl1pPr>
          </a:lstStyle>
          <a:p>
            <a:endParaRPr lang="en-US"/>
          </a:p>
        </p:txBody>
      </p:sp>
      <p:sp>
        <p:nvSpPr>
          <p:cNvPr id="7" name="Slide Number Placeholder 6"/>
          <p:cNvSpPr>
            <a:spLocks noGrp="1"/>
          </p:cNvSpPr>
          <p:nvPr>
            <p:ph type="sldNum" idx="12"/>
          </p:nvPr>
        </p:nvSpPr>
        <p:spPr>
          <a:xfrm>
            <a:off x="6556321" y="6247376"/>
            <a:ext cx="2128320" cy="470930"/>
          </a:xfrm>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6480" y="1604329"/>
            <a:ext cx="4043520" cy="4524955"/>
          </a:xfrm>
        </p:spPr>
        <p:txBody>
          <a:bodyPr/>
          <a:lstStyle/>
          <a:p>
            <a:r>
              <a:rPr lang="en-US" smtClean="0"/>
              <a:t>Click icon to add clip art</a:t>
            </a:r>
            <a:endParaRPr lang="en-US"/>
          </a:p>
        </p:txBody>
      </p:sp>
      <p:sp>
        <p:nvSpPr>
          <p:cNvPr id="4" name="Text Placeholder 3"/>
          <p:cNvSpPr>
            <a:spLocks noGrp="1"/>
          </p:cNvSpPr>
          <p:nvPr>
            <p:ph type="body" sz="half" idx="2"/>
          </p:nvPr>
        </p:nvSpPr>
        <p:spPr>
          <a:xfrm>
            <a:off x="4638241" y="1604329"/>
            <a:ext cx="4044960" cy="45249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a:xfrm>
            <a:off x="456481" y="6247376"/>
            <a:ext cx="2128320" cy="470930"/>
          </a:xfrm>
        </p:spPr>
        <p:txBody>
          <a:bodyPr/>
          <a:lstStyle>
            <a:lvl1pPr>
              <a:defRPr/>
            </a:lvl1pPr>
          </a:lstStyle>
          <a:p>
            <a:fld id="{58EBE789-4C61-4BC5-8561-CD900AE7C768}" type="datetimeFigureOut">
              <a:rPr lang="en-US" smtClean="0"/>
              <a:pPr/>
              <a:t>1/30/2012</a:t>
            </a:fld>
            <a:endParaRPr lang="en-US"/>
          </a:p>
        </p:txBody>
      </p:sp>
      <p:sp>
        <p:nvSpPr>
          <p:cNvPr id="6" name="Footer Placeholder 5"/>
          <p:cNvSpPr>
            <a:spLocks noGrp="1"/>
          </p:cNvSpPr>
          <p:nvPr>
            <p:ph type="ftr" idx="11"/>
          </p:nvPr>
        </p:nvSpPr>
        <p:spPr>
          <a:xfrm>
            <a:off x="3127680" y="6247376"/>
            <a:ext cx="2897280" cy="470930"/>
          </a:xfrm>
        </p:spPr>
        <p:txBody>
          <a:bodyPr/>
          <a:lstStyle>
            <a:lvl1pPr>
              <a:defRPr/>
            </a:lvl1pPr>
          </a:lstStyle>
          <a:p>
            <a:endParaRPr lang="en-US"/>
          </a:p>
        </p:txBody>
      </p:sp>
      <p:sp>
        <p:nvSpPr>
          <p:cNvPr id="7" name="Slide Number Placeholder 6"/>
          <p:cNvSpPr>
            <a:spLocks noGrp="1"/>
          </p:cNvSpPr>
          <p:nvPr>
            <p:ph type="sldNum" idx="12"/>
          </p:nvPr>
        </p:nvSpPr>
        <p:spPr>
          <a:xfrm>
            <a:off x="6556321" y="6247376"/>
            <a:ext cx="2128320" cy="470930"/>
          </a:xfrm>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6480" y="1604329"/>
            <a:ext cx="4043520" cy="45249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38241" y="1604329"/>
            <a:ext cx="4044960" cy="21933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38241" y="3935934"/>
            <a:ext cx="4044960" cy="2193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idx="10"/>
          </p:nvPr>
        </p:nvSpPr>
        <p:spPr>
          <a:xfrm>
            <a:off x="456481" y="6247376"/>
            <a:ext cx="2128320" cy="470930"/>
          </a:xfrm>
        </p:spPr>
        <p:txBody>
          <a:bodyPr/>
          <a:lstStyle>
            <a:lvl1pPr>
              <a:defRPr/>
            </a:lvl1pPr>
          </a:lstStyle>
          <a:p>
            <a:fld id="{58EBE789-4C61-4BC5-8561-CD900AE7C768}" type="datetimeFigureOut">
              <a:rPr lang="en-US" smtClean="0"/>
              <a:pPr/>
              <a:t>1/30/2012</a:t>
            </a:fld>
            <a:endParaRPr lang="en-US"/>
          </a:p>
        </p:txBody>
      </p:sp>
      <p:sp>
        <p:nvSpPr>
          <p:cNvPr id="7" name="Footer Placeholder 6"/>
          <p:cNvSpPr>
            <a:spLocks noGrp="1"/>
          </p:cNvSpPr>
          <p:nvPr>
            <p:ph type="ftr" idx="11"/>
          </p:nvPr>
        </p:nvSpPr>
        <p:spPr>
          <a:xfrm>
            <a:off x="3127680" y="6247376"/>
            <a:ext cx="2897280" cy="470930"/>
          </a:xfrm>
        </p:spPr>
        <p:txBody>
          <a:bodyPr/>
          <a:lstStyle>
            <a:lvl1pPr>
              <a:defRPr/>
            </a:lvl1pPr>
          </a:lstStyle>
          <a:p>
            <a:endParaRPr lang="en-US"/>
          </a:p>
        </p:txBody>
      </p:sp>
      <p:sp>
        <p:nvSpPr>
          <p:cNvPr id="8" name="Slide Number Placeholder 7"/>
          <p:cNvSpPr>
            <a:spLocks noGrp="1"/>
          </p:cNvSpPr>
          <p:nvPr>
            <p:ph type="sldNum" idx="12"/>
          </p:nvPr>
        </p:nvSpPr>
        <p:spPr>
          <a:xfrm>
            <a:off x="6556321" y="6247376"/>
            <a:ext cx="2128320" cy="470930"/>
          </a:xfrm>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640" indent="0" algn="ctr">
              <a:buNone/>
              <a:defRPr/>
            </a:lvl2pPr>
            <a:lvl3pPr marL="829280" indent="0" algn="ctr">
              <a:buNone/>
              <a:defRPr/>
            </a:lvl3pPr>
            <a:lvl4pPr marL="1243920" indent="0" algn="ctr">
              <a:buNone/>
              <a:defRPr/>
            </a:lvl4pPr>
            <a:lvl5pPr marL="1658560" indent="0" algn="ctr">
              <a:buNone/>
              <a:defRPr/>
            </a:lvl5pPr>
            <a:lvl6pPr marL="2073201" indent="0" algn="ctr">
              <a:buNone/>
              <a:defRPr/>
            </a:lvl6pPr>
            <a:lvl7pPr marL="2487841" indent="0" algn="ctr">
              <a:buNone/>
              <a:defRPr/>
            </a:lvl7pPr>
            <a:lvl8pPr marL="2902481" indent="0" algn="ctr">
              <a:buNone/>
              <a:defRPr/>
            </a:lvl8pPr>
            <a:lvl9pPr marL="3317121" indent="0" algn="ctr">
              <a:buNone/>
              <a:defRPr/>
            </a:lvl9pPr>
          </a:lstStyle>
          <a:p>
            <a:r>
              <a:rPr lang="en-US" smtClean="0"/>
              <a:t>Click to edit Master subtitle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5"/>
            <a:ext cx="7771680" cy="1362383"/>
          </a:xfrm>
        </p:spPr>
        <p:txBody>
          <a:bodyPr/>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640" indent="0">
              <a:buNone/>
              <a:defRPr sz="1600"/>
            </a:lvl2pPr>
            <a:lvl3pPr marL="829280" indent="0">
              <a:buNone/>
              <a:defRPr sz="1500"/>
            </a:lvl3pPr>
            <a:lvl4pPr marL="1243920" indent="0">
              <a:buNone/>
              <a:defRPr sz="1300"/>
            </a:lvl4pPr>
            <a:lvl5pPr marL="1658560" indent="0">
              <a:buNone/>
              <a:defRPr sz="1300"/>
            </a:lvl5pPr>
            <a:lvl6pPr marL="2073201" indent="0">
              <a:buNone/>
              <a:defRPr sz="1300"/>
            </a:lvl6pPr>
            <a:lvl7pPr marL="2487841" indent="0">
              <a:buNone/>
              <a:defRPr sz="1300"/>
            </a:lvl7pPr>
            <a:lvl8pPr marL="2902481" indent="0">
              <a:buNone/>
              <a:defRPr sz="1300"/>
            </a:lvl8pPr>
            <a:lvl9pPr marL="3317121" indent="0">
              <a:buNone/>
              <a:defRPr sz="1300"/>
            </a:lvl9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440" y="1981648"/>
            <a:ext cx="3816000" cy="411307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9680" y="1981648"/>
            <a:ext cx="3816000" cy="411307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2" y="275072"/>
            <a:ext cx="8229600" cy="1142039"/>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640" indent="0">
              <a:buNone/>
              <a:defRPr sz="1800" b="1"/>
            </a:lvl2pPr>
            <a:lvl3pPr marL="829280" indent="0">
              <a:buNone/>
              <a:defRPr sz="1600" b="1"/>
            </a:lvl3pPr>
            <a:lvl4pPr marL="1243920" indent="0">
              <a:buNone/>
              <a:defRPr sz="1500" b="1"/>
            </a:lvl4pPr>
            <a:lvl5pPr marL="1658560" indent="0">
              <a:buNone/>
              <a:defRPr sz="1500" b="1"/>
            </a:lvl5pPr>
            <a:lvl6pPr marL="2073201" indent="0">
              <a:buNone/>
              <a:defRPr sz="1500" b="1"/>
            </a:lvl6pPr>
            <a:lvl7pPr marL="2487841" indent="0">
              <a:buNone/>
              <a:defRPr sz="1500" b="1"/>
            </a:lvl7pPr>
            <a:lvl8pPr marL="2902481" indent="0">
              <a:buNone/>
              <a:defRPr sz="1500" b="1"/>
            </a:lvl8pPr>
            <a:lvl9pPr marL="3317121"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442" y="1535201"/>
            <a:ext cx="4042080" cy="639427"/>
          </a:xfrm>
        </p:spPr>
        <p:txBody>
          <a:bodyPr anchor="b"/>
          <a:lstStyle>
            <a:lvl1pPr marL="0" indent="0">
              <a:buNone/>
              <a:defRPr sz="2200" b="1"/>
            </a:lvl1pPr>
            <a:lvl2pPr marL="414640" indent="0">
              <a:buNone/>
              <a:defRPr sz="1800" b="1"/>
            </a:lvl2pPr>
            <a:lvl3pPr marL="829280" indent="0">
              <a:buNone/>
              <a:defRPr sz="1600" b="1"/>
            </a:lvl3pPr>
            <a:lvl4pPr marL="1243920" indent="0">
              <a:buNone/>
              <a:defRPr sz="1500" b="1"/>
            </a:lvl4pPr>
            <a:lvl5pPr marL="1658560" indent="0">
              <a:buNone/>
              <a:defRPr sz="1500" b="1"/>
            </a:lvl5pPr>
            <a:lvl6pPr marL="2073201" indent="0">
              <a:buNone/>
              <a:defRPr sz="1500" b="1"/>
            </a:lvl6pPr>
            <a:lvl7pPr marL="2487841" indent="0">
              <a:buNone/>
              <a:defRPr sz="1500" b="1"/>
            </a:lvl7pPr>
            <a:lvl8pPr marL="2902481" indent="0">
              <a:buNone/>
              <a:defRPr sz="1500" b="1"/>
            </a:lvl8pPr>
            <a:lvl9pPr marL="3317121"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442"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fld id="{58EBE789-4C61-4BC5-8561-CD900AE7C768}" type="datetimeFigureOut">
              <a:rPr lang="en-US" smtClean="0"/>
              <a:pPr/>
              <a:t>1/30/2012</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3008160" cy="1160762"/>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5523" y="273631"/>
            <a:ext cx="5112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920" y="1434393"/>
            <a:ext cx="3008160" cy="4692013"/>
          </a:xfrm>
        </p:spPr>
        <p:txBody>
          <a:bodyPr/>
          <a:lstStyle>
            <a:lvl1pPr marL="0" indent="0">
              <a:buNone/>
              <a:defRPr sz="1300"/>
            </a:lvl1pPr>
            <a:lvl2pPr marL="414640" indent="0">
              <a:buNone/>
              <a:defRPr sz="1100"/>
            </a:lvl2pPr>
            <a:lvl3pPr marL="829280" indent="0">
              <a:buNone/>
              <a:defRPr sz="900"/>
            </a:lvl3pPr>
            <a:lvl4pPr marL="1243920" indent="0">
              <a:buNone/>
              <a:defRPr sz="800"/>
            </a:lvl4pPr>
            <a:lvl5pPr marL="1658560" indent="0">
              <a:buNone/>
              <a:defRPr sz="800"/>
            </a:lvl5pPr>
            <a:lvl6pPr marL="2073201" indent="0">
              <a:buNone/>
              <a:defRPr sz="800"/>
            </a:lvl6pPr>
            <a:lvl7pPr marL="2487841" indent="0">
              <a:buNone/>
              <a:defRPr sz="800"/>
            </a:lvl7pPr>
            <a:lvl8pPr marL="2902481" indent="0">
              <a:buNone/>
              <a:defRPr sz="800"/>
            </a:lvl8pPr>
            <a:lvl9pPr marL="3317121" indent="0">
              <a:buNone/>
              <a:defRPr sz="8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03" y="4800026"/>
            <a:ext cx="5486400" cy="56742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803" y="612065"/>
            <a:ext cx="5486400" cy="4115952"/>
          </a:xfrm>
        </p:spPr>
        <p:txBody>
          <a:bodyPr/>
          <a:lstStyle>
            <a:lvl1pPr marL="0" indent="0">
              <a:buNone/>
              <a:defRPr sz="2900"/>
            </a:lvl1pPr>
            <a:lvl2pPr marL="414640" indent="0">
              <a:buNone/>
              <a:defRPr sz="2500"/>
            </a:lvl2pPr>
            <a:lvl3pPr marL="829280" indent="0">
              <a:buNone/>
              <a:defRPr sz="2200"/>
            </a:lvl3pPr>
            <a:lvl4pPr marL="1243920" indent="0">
              <a:buNone/>
              <a:defRPr sz="1800"/>
            </a:lvl4pPr>
            <a:lvl5pPr marL="1658560" indent="0">
              <a:buNone/>
              <a:defRPr sz="1800"/>
            </a:lvl5pPr>
            <a:lvl6pPr marL="2073201" indent="0">
              <a:buNone/>
              <a:defRPr sz="1800"/>
            </a:lvl6pPr>
            <a:lvl7pPr marL="2487841" indent="0">
              <a:buNone/>
              <a:defRPr sz="1800"/>
            </a:lvl7pPr>
            <a:lvl8pPr marL="2902481" indent="0">
              <a:buNone/>
              <a:defRPr sz="1800"/>
            </a:lvl8pPr>
            <a:lvl9pPr marL="3317121" indent="0">
              <a:buNone/>
              <a:defRPr sz="1800"/>
            </a:lvl9pPr>
          </a:lstStyle>
          <a:p>
            <a:r>
              <a:rPr lang="en-US" smtClean="0"/>
              <a:t>Click icon to add picture</a:t>
            </a:r>
            <a:endParaRPr lang="en-US"/>
          </a:p>
        </p:txBody>
      </p:sp>
      <p:sp>
        <p:nvSpPr>
          <p:cNvPr id="4" name="Text Placeholder 3"/>
          <p:cNvSpPr>
            <a:spLocks noGrp="1"/>
          </p:cNvSpPr>
          <p:nvPr>
            <p:ph type="body" sz="half" idx="2"/>
          </p:nvPr>
        </p:nvSpPr>
        <p:spPr>
          <a:xfrm>
            <a:off x="1792803" y="5367444"/>
            <a:ext cx="5486400" cy="805044"/>
          </a:xfrm>
        </p:spPr>
        <p:txBody>
          <a:bodyPr/>
          <a:lstStyle>
            <a:lvl1pPr marL="0" indent="0">
              <a:buNone/>
              <a:defRPr sz="1300"/>
            </a:lvl1pPr>
            <a:lvl2pPr marL="414640" indent="0">
              <a:buNone/>
              <a:defRPr sz="1100"/>
            </a:lvl2pPr>
            <a:lvl3pPr marL="829280" indent="0">
              <a:buNone/>
              <a:defRPr sz="900"/>
            </a:lvl3pPr>
            <a:lvl4pPr marL="1243920" indent="0">
              <a:buNone/>
              <a:defRPr sz="800"/>
            </a:lvl4pPr>
            <a:lvl5pPr marL="1658560" indent="0">
              <a:buNone/>
              <a:defRPr sz="800"/>
            </a:lvl5pPr>
            <a:lvl6pPr marL="2073201" indent="0">
              <a:buNone/>
              <a:defRPr sz="800"/>
            </a:lvl6pPr>
            <a:lvl7pPr marL="2487841" indent="0">
              <a:buNone/>
              <a:defRPr sz="800"/>
            </a:lvl7pPr>
            <a:lvl8pPr marL="2902481" indent="0">
              <a:buNone/>
              <a:defRPr sz="800"/>
            </a:lvl8pPr>
            <a:lvl9pPr marL="3317121" indent="0">
              <a:buNone/>
              <a:defRPr sz="800"/>
            </a:lvl9p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121" y="609185"/>
            <a:ext cx="1942560" cy="548553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442" y="609185"/>
            <a:ext cx="5689440" cy="548553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3"/>
            <a:ext cx="7771680" cy="1362383"/>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726" indent="0">
              <a:buNone/>
              <a:defRPr sz="1600"/>
            </a:lvl2pPr>
            <a:lvl3pPr marL="829452" indent="0">
              <a:buNone/>
              <a:defRPr sz="1500"/>
            </a:lvl3pPr>
            <a:lvl4pPr marL="1244178" indent="0">
              <a:buNone/>
              <a:defRPr sz="1300"/>
            </a:lvl4pPr>
            <a:lvl5pPr marL="1658904" indent="0">
              <a:buNone/>
              <a:defRPr sz="1300"/>
            </a:lvl5pPr>
            <a:lvl6pPr marL="2073631" indent="0">
              <a:buNone/>
              <a:defRPr sz="1300"/>
            </a:lvl6pPr>
            <a:lvl7pPr marL="2488357" indent="0">
              <a:buNone/>
              <a:defRPr sz="1300"/>
            </a:lvl7pPr>
            <a:lvl8pPr marL="2903083" indent="0">
              <a:buNone/>
              <a:defRPr sz="1300"/>
            </a:lvl8pPr>
            <a:lvl9pPr marL="3317809" indent="0">
              <a:buNone/>
              <a:defRPr sz="13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fld id="{58EBE789-4C61-4BC5-8561-CD900AE7C768}" type="datetimeFigureOut">
              <a:rPr lang="en-US" smtClean="0"/>
              <a:pPr/>
              <a:t>1/30/2012</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6480" y="1604329"/>
            <a:ext cx="4043520" cy="4524955"/>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241" y="1604329"/>
            <a:ext cx="4044960" cy="4524955"/>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fld id="{58EBE789-4C61-4BC5-8561-CD900AE7C768}" type="datetimeFigureOut">
              <a:rPr lang="en-US" smtClean="0"/>
              <a:pPr/>
              <a:t>1/30/2012</a:t>
            </a:fld>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1" y="275070"/>
            <a:ext cx="8229600" cy="1142039"/>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441" y="1535201"/>
            <a:ext cx="404208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441"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fld id="{58EBE789-4C61-4BC5-8561-CD900AE7C768}" type="datetimeFigureOut">
              <a:rPr lang="en-US" smtClean="0"/>
              <a:pPr/>
              <a:t>1/30/2012</a:t>
            </a:fld>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fld id="{58EBE789-4C61-4BC5-8561-CD900AE7C768}" type="datetimeFigureOut">
              <a:rPr lang="en-US" smtClean="0"/>
              <a:pPr/>
              <a:t>1/30/2012</a:t>
            </a:fld>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fld id="{58EBE789-4C61-4BC5-8561-CD900AE7C768}" type="datetimeFigureOut">
              <a:rPr lang="en-US" smtClean="0"/>
              <a:pPr/>
              <a:t>1/30/2012</a:t>
            </a:fld>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3008160" cy="1160762"/>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5521" y="273629"/>
            <a:ext cx="5112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920" y="1434391"/>
            <a:ext cx="3008160" cy="4692013"/>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fld id="{58EBE789-4C61-4BC5-8561-CD900AE7C768}" type="datetimeFigureOut">
              <a:rPr lang="en-US" smtClean="0"/>
              <a:pPr/>
              <a:t>1/30/2012</a:t>
            </a:fld>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01" y="4800025"/>
            <a:ext cx="5486400" cy="56742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801" y="612065"/>
            <a:ext cx="5486400" cy="4115952"/>
          </a:xfrm>
        </p:spPr>
        <p:txBody>
          <a:bodyPr/>
          <a:lstStyle>
            <a:lvl1pPr marL="0" indent="0">
              <a:buNone/>
              <a:defRPr sz="2900"/>
            </a:lvl1pPr>
            <a:lvl2pPr marL="414726" indent="0">
              <a:buNone/>
              <a:defRPr sz="2500"/>
            </a:lvl2pPr>
            <a:lvl3pPr marL="829452" indent="0">
              <a:buNone/>
              <a:defRPr sz="2200"/>
            </a:lvl3pPr>
            <a:lvl4pPr marL="1244178" indent="0">
              <a:buNone/>
              <a:defRPr sz="1800"/>
            </a:lvl4pPr>
            <a:lvl5pPr marL="1658904" indent="0">
              <a:buNone/>
              <a:defRPr sz="1800"/>
            </a:lvl5pPr>
            <a:lvl6pPr marL="2073631" indent="0">
              <a:buNone/>
              <a:defRPr sz="1800"/>
            </a:lvl6pPr>
            <a:lvl7pPr marL="2488357" indent="0">
              <a:buNone/>
              <a:defRPr sz="1800"/>
            </a:lvl7pPr>
            <a:lvl8pPr marL="2903083" indent="0">
              <a:buNone/>
              <a:defRPr sz="1800"/>
            </a:lvl8pPr>
            <a:lvl9pPr marL="3317809" indent="0">
              <a:buNone/>
              <a:defRPr sz="1800"/>
            </a:lvl9pPr>
          </a:lstStyle>
          <a:p>
            <a:r>
              <a:rPr lang="en-US" smtClean="0"/>
              <a:t>Click icon to add picture</a:t>
            </a:r>
            <a:endParaRPr lang="en-US"/>
          </a:p>
        </p:txBody>
      </p:sp>
      <p:sp>
        <p:nvSpPr>
          <p:cNvPr id="4" name="Text Placeholder 3"/>
          <p:cNvSpPr>
            <a:spLocks noGrp="1"/>
          </p:cNvSpPr>
          <p:nvPr>
            <p:ph type="body" sz="half" idx="2"/>
          </p:nvPr>
        </p:nvSpPr>
        <p:spPr>
          <a:xfrm>
            <a:off x="1792801" y="5367444"/>
            <a:ext cx="5486400" cy="805044"/>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fld id="{58EBE789-4C61-4BC5-8561-CD900AE7C768}" type="datetimeFigureOut">
              <a:rPr lang="en-US" smtClean="0"/>
              <a:pPr/>
              <a:t>1/30/2012</a:t>
            </a:fld>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6481" y="273629"/>
            <a:ext cx="8226720" cy="1143480"/>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6" name="Rectangle 2"/>
          <p:cNvSpPr>
            <a:spLocks noGrp="1" noChangeArrowheads="1"/>
          </p:cNvSpPr>
          <p:nvPr>
            <p:ph type="body" idx="1"/>
          </p:nvPr>
        </p:nvSpPr>
        <p:spPr bwMode="auto">
          <a:xfrm>
            <a:off x="456481" y="1604329"/>
            <a:ext cx="8226720" cy="4524955"/>
          </a:xfrm>
          <a:prstGeom prst="rect">
            <a:avLst/>
          </a:prstGeom>
          <a:noFill/>
          <a:ln w="9525">
            <a:noFill/>
            <a:round/>
            <a:headEnd/>
            <a:tailEnd/>
          </a:ln>
          <a:effectLst/>
        </p:spPr>
        <p:txBody>
          <a:bodyPr vert="horz" wrap="square" lIns="0" tIns="25602"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7" name="Rectangle 3"/>
          <p:cNvSpPr>
            <a:spLocks noGrp="1" noChangeArrowheads="1"/>
          </p:cNvSpPr>
          <p:nvPr>
            <p:ph type="dt"/>
          </p:nvPr>
        </p:nvSpPr>
        <p:spPr bwMode="auto">
          <a:xfrm>
            <a:off x="456481" y="6247376"/>
            <a:ext cx="2128320" cy="47093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656650" algn="l"/>
                <a:tab pos="1313299" algn="l"/>
                <a:tab pos="1969949" algn="l"/>
              </a:tabLst>
              <a:defRPr sz="1300">
                <a:solidFill>
                  <a:srgbClr val="000000"/>
                </a:solidFill>
                <a:latin typeface="Times New Roman" pitchFamily="16" charset="0"/>
              </a:defRPr>
            </a:lvl1pPr>
          </a:lstStyle>
          <a:p>
            <a:fld id="{58EBE789-4C61-4BC5-8561-CD900AE7C768}" type="datetimeFigureOut">
              <a:rPr lang="en-US" smtClean="0"/>
              <a:pPr/>
              <a:t>1/30/2012</a:t>
            </a:fld>
            <a:endParaRPr lang="en-US"/>
          </a:p>
        </p:txBody>
      </p:sp>
      <p:sp>
        <p:nvSpPr>
          <p:cNvPr id="1028" name="Rectangle 4"/>
          <p:cNvSpPr>
            <a:spLocks noGrp="1" noChangeArrowheads="1"/>
          </p:cNvSpPr>
          <p:nvPr>
            <p:ph type="ftr"/>
          </p:nvPr>
        </p:nvSpPr>
        <p:spPr bwMode="auto">
          <a:xfrm>
            <a:off x="3127680" y="6247376"/>
            <a:ext cx="2897280" cy="47093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5000"/>
              </a:lnSpc>
              <a:tabLst>
                <a:tab pos="656650" algn="l"/>
                <a:tab pos="1313299" algn="l"/>
                <a:tab pos="1969949" algn="l"/>
                <a:tab pos="2626599" algn="l"/>
              </a:tabLst>
              <a:defRPr sz="1300">
                <a:solidFill>
                  <a:srgbClr val="000000"/>
                </a:solidFill>
                <a:latin typeface="Times New Roman" pitchFamily="16" charset="0"/>
              </a:defRPr>
            </a:lvl1pPr>
          </a:lstStyle>
          <a:p>
            <a:endParaRPr lang="en-US"/>
          </a:p>
        </p:txBody>
      </p:sp>
      <p:sp>
        <p:nvSpPr>
          <p:cNvPr id="1029" name="Rectangle 5"/>
          <p:cNvSpPr>
            <a:spLocks noGrp="1" noChangeArrowheads="1"/>
          </p:cNvSpPr>
          <p:nvPr>
            <p:ph type="sldNum"/>
          </p:nvPr>
        </p:nvSpPr>
        <p:spPr bwMode="auto">
          <a:xfrm>
            <a:off x="6556321" y="6247376"/>
            <a:ext cx="2128320" cy="47093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656650" algn="l"/>
                <a:tab pos="1313299" algn="l"/>
                <a:tab pos="1969949" algn="l"/>
              </a:tabLst>
              <a:defRPr sz="1300">
                <a:solidFill>
                  <a:srgbClr val="000000"/>
                </a:solidFill>
                <a:latin typeface="Times New Roman" pitchFamily="16" charset="0"/>
              </a:defRPr>
            </a:lvl1pPr>
          </a:lstStyle>
          <a:p>
            <a:fld id="{68F5889E-DB3C-4AF6-9D0E-F955A2C7A9D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mj-ea"/>
          <a:cs typeface="+mj-cs"/>
        </a:defRPr>
      </a:lvl1pPr>
      <a:lvl2pPr marL="673930" indent="-259204"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ea typeface="SimSun" charset="-122"/>
        </a:defRPr>
      </a:lvl2pPr>
      <a:lvl3pPr marL="1036815" indent="-207363"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ea typeface="SimSun" charset="-122"/>
        </a:defRPr>
      </a:lvl3pPr>
      <a:lvl4pPr marL="1451541" indent="-207363"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ea typeface="SimSun" charset="-122"/>
        </a:defRPr>
      </a:lvl4pPr>
      <a:lvl5pPr marL="1866268" indent="-207363"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ea typeface="SimSun" charset="-122"/>
        </a:defRPr>
      </a:lvl5pPr>
      <a:lvl6pPr marL="2280994" indent="-207363"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ea typeface="SimSun" charset="-122"/>
        </a:defRPr>
      </a:lvl6pPr>
      <a:lvl7pPr marL="2695720" indent="-207363"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ea typeface="SimSun" charset="-122"/>
        </a:defRPr>
      </a:lvl7pPr>
      <a:lvl8pPr marL="3110446" indent="-207363"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ea typeface="SimSun" charset="-122"/>
        </a:defRPr>
      </a:lvl8pPr>
      <a:lvl9pPr marL="3525172" indent="-207363"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ea typeface="SimSun" charset="-122"/>
        </a:defRPr>
      </a:lvl9pPr>
    </p:titleStyle>
    <p:bodyStyle>
      <a:lvl1pPr marL="311045" indent="-311045" algn="l" defTabSz="414726" rtl="0" eaLnBrk="1" fontAlgn="base" hangingPunct="1">
        <a:lnSpc>
          <a:spcPct val="93000"/>
        </a:lnSpc>
        <a:spcBef>
          <a:spcPct val="0"/>
        </a:spcBef>
        <a:spcAft>
          <a:spcPts val="1293"/>
        </a:spcAft>
        <a:buClr>
          <a:srgbClr val="000000"/>
        </a:buClr>
        <a:buSzPct val="100000"/>
        <a:buFont typeface="Times New Roman" pitchFamily="16" charset="0"/>
        <a:defRPr sz="2900">
          <a:solidFill>
            <a:srgbClr val="000000"/>
          </a:solidFill>
          <a:latin typeface="+mn-lt"/>
          <a:ea typeface="+mn-ea"/>
          <a:cs typeface="+mn-cs"/>
        </a:defRPr>
      </a:lvl1pPr>
      <a:lvl2pPr marL="673930" indent="-259204" algn="l" defTabSz="414726" rtl="0" eaLnBrk="1" fontAlgn="base" hangingPunct="1">
        <a:lnSpc>
          <a:spcPct val="93000"/>
        </a:lnSpc>
        <a:spcBef>
          <a:spcPct val="0"/>
        </a:spcBef>
        <a:spcAft>
          <a:spcPts val="1032"/>
        </a:spcAft>
        <a:buClr>
          <a:srgbClr val="000000"/>
        </a:buClr>
        <a:buSzPct val="100000"/>
        <a:buFont typeface="Times New Roman" pitchFamily="16" charset="0"/>
        <a:defRPr sz="2500">
          <a:solidFill>
            <a:srgbClr val="000000"/>
          </a:solidFill>
          <a:latin typeface="+mn-lt"/>
          <a:ea typeface="+mn-ea"/>
        </a:defRPr>
      </a:lvl2pPr>
      <a:lvl3pPr marL="1036815" indent="-207363" algn="l" defTabSz="414726" rtl="0" eaLnBrk="1" fontAlgn="base" hangingPunct="1">
        <a:lnSpc>
          <a:spcPct val="93000"/>
        </a:lnSpc>
        <a:spcBef>
          <a:spcPct val="0"/>
        </a:spcBef>
        <a:spcAft>
          <a:spcPts val="771"/>
        </a:spcAft>
        <a:buClr>
          <a:srgbClr val="000000"/>
        </a:buClr>
        <a:buSzPct val="100000"/>
        <a:buFont typeface="Times New Roman" pitchFamily="16" charset="0"/>
        <a:defRPr sz="2200">
          <a:solidFill>
            <a:srgbClr val="000000"/>
          </a:solidFill>
          <a:latin typeface="+mn-lt"/>
          <a:ea typeface="+mn-ea"/>
        </a:defRPr>
      </a:lvl3pPr>
      <a:lvl4pPr marL="1451541" indent="-207363" algn="l" defTabSz="414726" rtl="0" eaLnBrk="1" fontAlgn="base" hangingPunct="1">
        <a:lnSpc>
          <a:spcPct val="93000"/>
        </a:lnSpc>
        <a:spcBef>
          <a:spcPct val="0"/>
        </a:spcBef>
        <a:spcAft>
          <a:spcPts val="522"/>
        </a:spcAft>
        <a:buClr>
          <a:srgbClr val="000000"/>
        </a:buClr>
        <a:buSzPct val="100000"/>
        <a:buFont typeface="Times New Roman" pitchFamily="16" charset="0"/>
        <a:defRPr sz="1800">
          <a:solidFill>
            <a:srgbClr val="000000"/>
          </a:solidFill>
          <a:latin typeface="+mn-lt"/>
          <a:ea typeface="+mn-ea"/>
        </a:defRPr>
      </a:lvl4pPr>
      <a:lvl5pPr marL="1866268" indent="-207363" algn="l" defTabSz="414726"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5pPr>
      <a:lvl6pPr marL="2280994" indent="-207363" algn="l" defTabSz="414726"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6pPr>
      <a:lvl7pPr marL="2695720" indent="-207363" algn="l" defTabSz="414726"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7pPr>
      <a:lvl8pPr marL="3110446" indent="-207363" algn="l" defTabSz="414726"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8pPr>
      <a:lvl9pPr marL="3525172" indent="-207363" algn="l" defTabSz="414726"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9pPr>
    </p:bodyStyle>
    <p:otherStyle>
      <a:defPPr>
        <a:defRPr lang="en-US"/>
      </a:defPPr>
      <a:lvl1pPr marL="0" algn="l" defTabSz="829452" rtl="0" eaLnBrk="1" latinLnBrk="0" hangingPunct="1">
        <a:defRPr sz="1600" kern="1200">
          <a:solidFill>
            <a:schemeClr val="tx1"/>
          </a:solidFill>
          <a:latin typeface="+mn-lt"/>
          <a:ea typeface="+mn-ea"/>
          <a:cs typeface="+mn-cs"/>
        </a:defRPr>
      </a:lvl1pPr>
      <a:lvl2pPr marL="414726" algn="l" defTabSz="829452" rtl="0" eaLnBrk="1" latinLnBrk="0" hangingPunct="1">
        <a:defRPr sz="1600" kern="1200">
          <a:solidFill>
            <a:schemeClr val="tx1"/>
          </a:solidFill>
          <a:latin typeface="+mn-lt"/>
          <a:ea typeface="+mn-ea"/>
          <a:cs typeface="+mn-cs"/>
        </a:defRPr>
      </a:lvl2pPr>
      <a:lvl3pPr marL="829452" algn="l" defTabSz="829452" rtl="0" eaLnBrk="1" latinLnBrk="0" hangingPunct="1">
        <a:defRPr sz="1600" kern="1200">
          <a:solidFill>
            <a:schemeClr val="tx1"/>
          </a:solidFill>
          <a:latin typeface="+mn-lt"/>
          <a:ea typeface="+mn-ea"/>
          <a:cs typeface="+mn-cs"/>
        </a:defRPr>
      </a:lvl3pPr>
      <a:lvl4pPr marL="1244178" algn="l" defTabSz="829452" rtl="0" eaLnBrk="1" latinLnBrk="0" hangingPunct="1">
        <a:defRPr sz="1600" kern="1200">
          <a:solidFill>
            <a:schemeClr val="tx1"/>
          </a:solidFill>
          <a:latin typeface="+mn-lt"/>
          <a:ea typeface="+mn-ea"/>
          <a:cs typeface="+mn-cs"/>
        </a:defRPr>
      </a:lvl4pPr>
      <a:lvl5pPr marL="1658904" algn="l" defTabSz="829452" rtl="0" eaLnBrk="1" latinLnBrk="0" hangingPunct="1">
        <a:defRPr sz="1600" kern="1200">
          <a:solidFill>
            <a:schemeClr val="tx1"/>
          </a:solidFill>
          <a:latin typeface="+mn-lt"/>
          <a:ea typeface="+mn-ea"/>
          <a:cs typeface="+mn-cs"/>
        </a:defRPr>
      </a:lvl5pPr>
      <a:lvl6pPr marL="2073631" algn="l" defTabSz="829452" rtl="0" eaLnBrk="1" latinLnBrk="0" hangingPunct="1">
        <a:defRPr sz="1600" kern="1200">
          <a:solidFill>
            <a:schemeClr val="tx1"/>
          </a:solidFill>
          <a:latin typeface="+mn-lt"/>
          <a:ea typeface="+mn-ea"/>
          <a:cs typeface="+mn-cs"/>
        </a:defRPr>
      </a:lvl6pPr>
      <a:lvl7pPr marL="2488357" algn="l" defTabSz="829452" rtl="0" eaLnBrk="1" latinLnBrk="0" hangingPunct="1">
        <a:defRPr sz="1600" kern="1200">
          <a:solidFill>
            <a:schemeClr val="tx1"/>
          </a:solidFill>
          <a:latin typeface="+mn-lt"/>
          <a:ea typeface="+mn-ea"/>
          <a:cs typeface="+mn-cs"/>
        </a:defRPr>
      </a:lvl7pPr>
      <a:lvl8pPr marL="2903083" algn="l" defTabSz="829452" rtl="0" eaLnBrk="1" latinLnBrk="0" hangingPunct="1">
        <a:defRPr sz="1600" kern="1200">
          <a:solidFill>
            <a:schemeClr val="tx1"/>
          </a:solidFill>
          <a:latin typeface="+mn-lt"/>
          <a:ea typeface="+mn-ea"/>
          <a:cs typeface="+mn-cs"/>
        </a:defRPr>
      </a:lvl8pPr>
      <a:lvl9pPr marL="3317809" algn="l" defTabSz="829452"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cstate="print"/>
          <a:srcRect/>
          <a:stretch>
            <a:fillRect/>
          </a:stretch>
        </a:blip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5637600" y="6552689"/>
            <a:ext cx="990720" cy="228984"/>
          </a:xfrm>
          <a:prstGeom prst="rect">
            <a:avLst/>
          </a:prstGeom>
          <a:noFill/>
          <a:ln w="9360">
            <a:noFill/>
            <a:miter lim="800000"/>
            <a:headEnd/>
            <a:tailEnd/>
          </a:ln>
          <a:effectLst/>
        </p:spPr>
        <p:txBody>
          <a:bodyPr lIns="82936" tIns="82936" rIns="82936" bIns="41469"/>
          <a:lstStyle/>
          <a:p>
            <a:pPr algn="r" hangingPunct="1">
              <a:lnSpc>
                <a:spcPct val="100000"/>
              </a:lnSpc>
              <a:tabLst>
                <a:tab pos="656582" algn="l"/>
              </a:tabLst>
            </a:pPr>
            <a:fld id="{C0C39CF3-BF19-4FD8-88B1-FDCD48B453B7}" type="slidenum">
              <a:rPr lang="en-US" sz="700" b="1">
                <a:solidFill>
                  <a:srgbClr val="E3E3E3"/>
                </a:solidFill>
              </a:rPr>
              <a:pPr algn="r" hangingPunct="1">
                <a:lnSpc>
                  <a:spcPct val="100000"/>
                </a:lnSpc>
                <a:tabLst>
                  <a:tab pos="656582" algn="l"/>
                </a:tabLst>
              </a:pPr>
              <a:t>‹#›</a:t>
            </a:fld>
            <a:endParaRPr lang="en-US" sz="700" b="1">
              <a:solidFill>
                <a:srgbClr val="E3E3E3"/>
              </a:solidFill>
            </a:endParaRPr>
          </a:p>
        </p:txBody>
      </p:sp>
      <p:sp>
        <p:nvSpPr>
          <p:cNvPr id="2050" name="Rectangle 2"/>
          <p:cNvSpPr>
            <a:spLocks noGrp="1" noChangeArrowheads="1"/>
          </p:cNvSpPr>
          <p:nvPr>
            <p:ph type="title"/>
          </p:nvPr>
        </p:nvSpPr>
        <p:spPr bwMode="auto">
          <a:xfrm>
            <a:off x="685440" y="609184"/>
            <a:ext cx="7770240" cy="1140600"/>
          </a:xfrm>
          <a:prstGeom prst="rect">
            <a:avLst/>
          </a:prstGeom>
          <a:noFill/>
          <a:ln w="9360">
            <a:noFill/>
            <a:miter lim="800000"/>
            <a:headEnd/>
            <a:tailEnd/>
          </a:ln>
          <a:effectLst/>
        </p:spPr>
        <p:txBody>
          <a:bodyPr vert="horz" wrap="square" lIns="82936" tIns="82936" rIns="82936" bIns="41469" numCol="1" anchor="t" anchorCtr="0" compatLnSpc="1">
            <a:prstTxWarp prst="textNoShape">
              <a:avLst/>
            </a:prstTxWarp>
          </a:bodyPr>
          <a:lstStyle/>
          <a:p>
            <a:pPr lvl="0"/>
            <a:r>
              <a:rPr lang="en-GB" smtClean="0"/>
              <a:t>Click to edit the title text formatClick to edit Master title style</a:t>
            </a:r>
          </a:p>
        </p:txBody>
      </p:sp>
      <p:sp>
        <p:nvSpPr>
          <p:cNvPr id="2051" name="Rectangle 3"/>
          <p:cNvSpPr>
            <a:spLocks noGrp="1" noChangeArrowheads="1"/>
          </p:cNvSpPr>
          <p:nvPr>
            <p:ph type="body" idx="1"/>
          </p:nvPr>
        </p:nvSpPr>
        <p:spPr bwMode="auto">
          <a:xfrm>
            <a:off x="685440" y="1981648"/>
            <a:ext cx="7770240" cy="4113072"/>
          </a:xfrm>
          <a:prstGeom prst="rect">
            <a:avLst/>
          </a:prstGeom>
          <a:noFill/>
          <a:ln w="9360">
            <a:noFill/>
            <a:miter lim="800000"/>
            <a:headEnd/>
            <a:tailEnd/>
          </a:ln>
          <a:effectLst/>
        </p:spPr>
        <p:txBody>
          <a:bodyPr vert="horz" wrap="square" lIns="82936" tIns="82936" rIns="82936" bIns="41469"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0"/>
            <a:r>
              <a:rPr lang="en-GB" smtClean="0"/>
              <a:t>Ninth Outline LevelClick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mj-lt"/>
          <a:ea typeface="+mj-ea"/>
          <a:cs typeface="+mj-cs"/>
        </a:defRPr>
      </a:lvl1pPr>
      <a:lvl2pPr marL="673860" indent="-259178"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Arial Narrow" pitchFamily="32" charset="0"/>
          <a:ea typeface="SimSun" charset="-122"/>
        </a:defRPr>
      </a:lvl2pPr>
      <a:lvl3pPr marL="1036707" indent="-207341"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Arial Narrow" pitchFamily="32" charset="0"/>
          <a:ea typeface="SimSun" charset="-122"/>
        </a:defRPr>
      </a:lvl3pPr>
      <a:lvl4pPr marL="1451391" indent="-207341"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Arial Narrow" pitchFamily="32" charset="0"/>
          <a:ea typeface="SimSun" charset="-122"/>
        </a:defRPr>
      </a:lvl4pPr>
      <a:lvl5pPr marL="1866074" indent="-207341"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Arial Narrow" pitchFamily="32" charset="0"/>
          <a:ea typeface="SimSun" charset="-122"/>
        </a:defRPr>
      </a:lvl5pPr>
      <a:lvl6pPr marL="2280758" indent="-207341"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Arial Narrow" pitchFamily="32" charset="0"/>
          <a:ea typeface="SimSun" charset="-122"/>
        </a:defRPr>
      </a:lvl6pPr>
      <a:lvl7pPr marL="2695440" indent="-207341"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Arial Narrow" pitchFamily="32" charset="0"/>
          <a:ea typeface="SimSun" charset="-122"/>
        </a:defRPr>
      </a:lvl7pPr>
      <a:lvl8pPr marL="3110124" indent="-207341"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Arial Narrow" pitchFamily="32" charset="0"/>
          <a:ea typeface="SimSun" charset="-122"/>
        </a:defRPr>
      </a:lvl8pPr>
      <a:lvl9pPr marL="3524806" indent="-207341"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Arial Narrow" pitchFamily="32" charset="0"/>
          <a:ea typeface="SimSun" charset="-122"/>
        </a:defRPr>
      </a:lvl9pPr>
    </p:titleStyle>
    <p:bodyStyle>
      <a:lvl1pPr marL="311013" indent="-311013" algn="l" defTabSz="414683" rtl="0" eaLnBrk="1" fontAlgn="base" hangingPunct="1">
        <a:lnSpc>
          <a:spcPct val="95000"/>
        </a:lnSpc>
        <a:spcBef>
          <a:spcPct val="0"/>
        </a:spcBef>
        <a:spcAft>
          <a:spcPts val="1293"/>
        </a:spcAft>
        <a:buClr>
          <a:srgbClr val="000000"/>
        </a:buClr>
        <a:buSzPct val="100000"/>
        <a:buFont typeface="Times New Roman" pitchFamily="16" charset="0"/>
        <a:defRPr sz="2900">
          <a:solidFill>
            <a:srgbClr val="000000"/>
          </a:solidFill>
          <a:latin typeface="+mn-lt"/>
          <a:ea typeface="+mn-ea"/>
          <a:cs typeface="+mn-cs"/>
        </a:defRPr>
      </a:lvl1pPr>
      <a:lvl2pPr marL="673860" indent="-259178" algn="l" defTabSz="414683" rtl="0" eaLnBrk="1" fontAlgn="base" hangingPunct="1">
        <a:lnSpc>
          <a:spcPct val="95000"/>
        </a:lnSpc>
        <a:spcBef>
          <a:spcPct val="0"/>
        </a:spcBef>
        <a:spcAft>
          <a:spcPts val="1032"/>
        </a:spcAft>
        <a:buClr>
          <a:srgbClr val="000000"/>
        </a:buClr>
        <a:buSzPct val="100000"/>
        <a:buFont typeface="Times New Roman" pitchFamily="16" charset="0"/>
        <a:defRPr sz="2200">
          <a:solidFill>
            <a:srgbClr val="000000"/>
          </a:solidFill>
          <a:latin typeface="+mn-lt"/>
          <a:ea typeface="+mn-ea"/>
        </a:defRPr>
      </a:lvl2pPr>
      <a:lvl3pPr marL="1036707" indent="-207341" algn="l" defTabSz="414683" rtl="0" eaLnBrk="1" fontAlgn="base" hangingPunct="1">
        <a:lnSpc>
          <a:spcPct val="95000"/>
        </a:lnSpc>
        <a:spcBef>
          <a:spcPct val="0"/>
        </a:spcBef>
        <a:spcAft>
          <a:spcPts val="771"/>
        </a:spcAft>
        <a:buClr>
          <a:srgbClr val="000000"/>
        </a:buClr>
        <a:buSzPct val="100000"/>
        <a:buFont typeface="Times New Roman" pitchFamily="16" charset="0"/>
        <a:defRPr sz="1800">
          <a:solidFill>
            <a:srgbClr val="000000"/>
          </a:solidFill>
          <a:latin typeface="+mn-lt"/>
          <a:ea typeface="+mn-ea"/>
        </a:defRPr>
      </a:lvl3pPr>
      <a:lvl4pPr marL="1451391" indent="-207341" algn="l" defTabSz="414683" rtl="0" eaLnBrk="1" fontAlgn="base" hangingPunct="1">
        <a:lnSpc>
          <a:spcPct val="95000"/>
        </a:lnSpc>
        <a:spcBef>
          <a:spcPct val="0"/>
        </a:spcBef>
        <a:spcAft>
          <a:spcPts val="522"/>
        </a:spcAft>
        <a:buClr>
          <a:srgbClr val="000000"/>
        </a:buClr>
        <a:buSzPct val="100000"/>
        <a:buFont typeface="Times New Roman" pitchFamily="16" charset="0"/>
        <a:defRPr sz="1800">
          <a:solidFill>
            <a:srgbClr val="000000"/>
          </a:solidFill>
          <a:latin typeface="+mn-lt"/>
          <a:ea typeface="+mn-ea"/>
        </a:defRPr>
      </a:lvl4pPr>
      <a:lvl5pPr marL="1866074" indent="-207341" algn="l" defTabSz="414683" rtl="0" eaLnBrk="1" fontAlgn="base" hangingPunct="1">
        <a:lnSpc>
          <a:spcPct val="95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5pPr>
      <a:lvl6pPr marL="2280758" indent="-207341" algn="l" defTabSz="414683" rtl="0" eaLnBrk="1" fontAlgn="base" hangingPunct="1">
        <a:lnSpc>
          <a:spcPct val="95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6pPr>
      <a:lvl7pPr marL="2695440" indent="-207341" algn="l" defTabSz="414683" rtl="0" eaLnBrk="1" fontAlgn="base" hangingPunct="1">
        <a:lnSpc>
          <a:spcPct val="95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7pPr>
      <a:lvl8pPr marL="3110124" indent="-207341" algn="l" defTabSz="414683" rtl="0" eaLnBrk="1" fontAlgn="base" hangingPunct="1">
        <a:lnSpc>
          <a:spcPct val="95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8pPr>
      <a:lvl9pPr marL="3524806" indent="-207341" algn="l" defTabSz="414683" rtl="0" eaLnBrk="1" fontAlgn="base" hangingPunct="1">
        <a:lnSpc>
          <a:spcPct val="95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9pPr>
    </p:bodyStyle>
    <p:otherStyle>
      <a:defPPr>
        <a:defRPr lang="en-US"/>
      </a:defPPr>
      <a:lvl1pPr marL="0" algn="l" defTabSz="829366" rtl="0" eaLnBrk="1" latinLnBrk="0" hangingPunct="1">
        <a:defRPr sz="1600" kern="1200">
          <a:solidFill>
            <a:schemeClr val="tx1"/>
          </a:solidFill>
          <a:latin typeface="+mn-lt"/>
          <a:ea typeface="+mn-ea"/>
          <a:cs typeface="+mn-cs"/>
        </a:defRPr>
      </a:lvl1pPr>
      <a:lvl2pPr marL="414683" algn="l" defTabSz="829366" rtl="0" eaLnBrk="1" latinLnBrk="0" hangingPunct="1">
        <a:defRPr sz="1600" kern="1200">
          <a:solidFill>
            <a:schemeClr val="tx1"/>
          </a:solidFill>
          <a:latin typeface="+mn-lt"/>
          <a:ea typeface="+mn-ea"/>
          <a:cs typeface="+mn-cs"/>
        </a:defRPr>
      </a:lvl2pPr>
      <a:lvl3pPr marL="829366" algn="l" defTabSz="829366" rtl="0" eaLnBrk="1" latinLnBrk="0" hangingPunct="1">
        <a:defRPr sz="1600" kern="1200">
          <a:solidFill>
            <a:schemeClr val="tx1"/>
          </a:solidFill>
          <a:latin typeface="+mn-lt"/>
          <a:ea typeface="+mn-ea"/>
          <a:cs typeface="+mn-cs"/>
        </a:defRPr>
      </a:lvl3pPr>
      <a:lvl4pPr marL="1244049" algn="l" defTabSz="829366" rtl="0" eaLnBrk="1" latinLnBrk="0" hangingPunct="1">
        <a:defRPr sz="1600" kern="1200">
          <a:solidFill>
            <a:schemeClr val="tx1"/>
          </a:solidFill>
          <a:latin typeface="+mn-lt"/>
          <a:ea typeface="+mn-ea"/>
          <a:cs typeface="+mn-cs"/>
        </a:defRPr>
      </a:lvl4pPr>
      <a:lvl5pPr marL="1658732" algn="l" defTabSz="829366" rtl="0" eaLnBrk="1" latinLnBrk="0" hangingPunct="1">
        <a:defRPr sz="1600" kern="1200">
          <a:solidFill>
            <a:schemeClr val="tx1"/>
          </a:solidFill>
          <a:latin typeface="+mn-lt"/>
          <a:ea typeface="+mn-ea"/>
          <a:cs typeface="+mn-cs"/>
        </a:defRPr>
      </a:lvl5pPr>
      <a:lvl6pPr marL="2073416" algn="l" defTabSz="829366" rtl="0" eaLnBrk="1" latinLnBrk="0" hangingPunct="1">
        <a:defRPr sz="1600" kern="1200">
          <a:solidFill>
            <a:schemeClr val="tx1"/>
          </a:solidFill>
          <a:latin typeface="+mn-lt"/>
          <a:ea typeface="+mn-ea"/>
          <a:cs typeface="+mn-cs"/>
        </a:defRPr>
      </a:lvl6pPr>
      <a:lvl7pPr marL="2488099" algn="l" defTabSz="829366" rtl="0" eaLnBrk="1" latinLnBrk="0" hangingPunct="1">
        <a:defRPr sz="1600" kern="1200">
          <a:solidFill>
            <a:schemeClr val="tx1"/>
          </a:solidFill>
          <a:latin typeface="+mn-lt"/>
          <a:ea typeface="+mn-ea"/>
          <a:cs typeface="+mn-cs"/>
        </a:defRPr>
      </a:lvl7pPr>
      <a:lvl8pPr marL="2902782" algn="l" defTabSz="829366" rtl="0" eaLnBrk="1" latinLnBrk="0" hangingPunct="1">
        <a:defRPr sz="1600" kern="1200">
          <a:solidFill>
            <a:schemeClr val="tx1"/>
          </a:solidFill>
          <a:latin typeface="+mn-lt"/>
          <a:ea typeface="+mn-ea"/>
          <a:cs typeface="+mn-cs"/>
        </a:defRPr>
      </a:lvl8pPr>
      <a:lvl9pPr marL="3317465" algn="l" defTabSz="829366"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png"/></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0.xml"/><Relationship Id="rId1" Type="http://schemas.openxmlformats.org/officeDocument/2006/relationships/slideLayout" Target="../slideLayouts/slideLayout14.xml"/><Relationship Id="rId5" Type="http://schemas.openxmlformats.org/officeDocument/2006/relationships/image" Target="../media/image66.png"/><Relationship Id="rId4" Type="http://schemas.openxmlformats.org/officeDocument/2006/relationships/image" Target="../media/image65.png"/></Relationships>
</file>

<file path=ppt/slides/_rels/slide2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68.png"/></Relationships>
</file>

<file path=ppt/slides/_rels/slide2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2.xml"/><Relationship Id="rId1" Type="http://schemas.openxmlformats.org/officeDocument/2006/relationships/slideLayout" Target="../slideLayouts/slideLayout14.xml"/><Relationship Id="rId5" Type="http://schemas.openxmlformats.org/officeDocument/2006/relationships/image" Target="../media/image71.png"/><Relationship Id="rId4" Type="http://schemas.openxmlformats.org/officeDocument/2006/relationships/image" Target="../media/image70.png"/></Relationships>
</file>

<file path=ppt/slides/_rels/slide2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3.xml"/><Relationship Id="rId1" Type="http://schemas.openxmlformats.org/officeDocument/2006/relationships/slideLayout" Target="../slideLayouts/slideLayout14.xml"/><Relationship Id="rId5" Type="http://schemas.openxmlformats.org/officeDocument/2006/relationships/image" Target="../media/image74.png"/><Relationship Id="rId4" Type="http://schemas.openxmlformats.org/officeDocument/2006/relationships/image" Target="../media/image7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jpe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p:cNvPicPr>
            <a:picLocks noChangeAspect="1" noChangeArrowheads="1"/>
          </p:cNvPicPr>
          <p:nvPr/>
        </p:nvPicPr>
        <p:blipFill>
          <a:blip r:embed="rId3" cstate="print"/>
          <a:srcRect/>
          <a:stretch>
            <a:fillRect/>
          </a:stretch>
        </p:blipFill>
        <p:spPr bwMode="auto">
          <a:xfrm>
            <a:off x="1807200" y="2184709"/>
            <a:ext cx="5667840" cy="1417109"/>
          </a:xfrm>
          <a:prstGeom prst="rect">
            <a:avLst/>
          </a:prstGeom>
          <a:noFill/>
          <a:ln w="9525">
            <a:noFill/>
            <a:round/>
            <a:headEnd/>
            <a:tailEnd/>
          </a:ln>
          <a:effectLst/>
        </p:spPr>
      </p:pic>
      <p:sp>
        <p:nvSpPr>
          <p:cNvPr id="4098" name="Text Box 2"/>
          <p:cNvSpPr txBox="1">
            <a:spLocks noChangeArrowheads="1"/>
          </p:cNvSpPr>
          <p:nvPr/>
        </p:nvSpPr>
        <p:spPr bwMode="auto">
          <a:xfrm>
            <a:off x="1738080" y="3259062"/>
            <a:ext cx="5944320" cy="861210"/>
          </a:xfrm>
          <a:prstGeom prst="rect">
            <a:avLst/>
          </a:prstGeom>
          <a:noFill/>
          <a:ln w="9525">
            <a:noFill/>
            <a:round/>
            <a:headEnd/>
            <a:tailEnd/>
          </a:ln>
          <a:effectLst/>
        </p:spPr>
        <p:txBody>
          <a:bodyPr lIns="81639" tIns="40820" rIns="81639" bIns="40820"/>
          <a:lstStyle/>
          <a:p>
            <a:pPr algn="ctr">
              <a:lnSpc>
                <a:spcPct val="118000"/>
              </a:lnSpc>
              <a:tabLst>
                <a:tab pos="656650" algn="l"/>
                <a:tab pos="1313299" algn="l"/>
                <a:tab pos="1969949" algn="l"/>
                <a:tab pos="2626599" algn="l"/>
                <a:tab pos="3283248" algn="l"/>
                <a:tab pos="3939898" algn="l"/>
                <a:tab pos="4596548" algn="l"/>
                <a:tab pos="5253198" algn="l"/>
                <a:tab pos="5909847" algn="l"/>
                <a:tab pos="6566497" algn="l"/>
              </a:tabLst>
            </a:pPr>
            <a:r>
              <a:rPr lang="en-US" sz="7300" dirty="0">
                <a:solidFill>
                  <a:srgbClr val="000000"/>
                </a:solidFill>
                <a:effectLst>
                  <a:outerShdw blurRad="38100" dist="38100" dir="2700000" algn="tl">
                    <a:srgbClr val="C0C0C0"/>
                  </a:outerShdw>
                </a:effectLst>
                <a:latin typeface="+mj-lt"/>
              </a:rPr>
              <a:t>Workshop </a:t>
            </a:r>
          </a:p>
          <a:p>
            <a:pPr algn="ctr">
              <a:lnSpc>
                <a:spcPct val="118000"/>
              </a:lnSpc>
              <a:tabLst>
                <a:tab pos="656650" algn="l"/>
                <a:tab pos="1313299" algn="l"/>
                <a:tab pos="1969949" algn="l"/>
                <a:tab pos="2626599" algn="l"/>
                <a:tab pos="3283248" algn="l"/>
                <a:tab pos="3939898" algn="l"/>
                <a:tab pos="4596548" algn="l"/>
                <a:tab pos="5253198" algn="l"/>
                <a:tab pos="5909847" algn="l"/>
                <a:tab pos="6566497" algn="l"/>
              </a:tabLst>
            </a:pPr>
            <a:r>
              <a:rPr lang="en-US" sz="4400" dirty="0">
                <a:solidFill>
                  <a:srgbClr val="0070C0"/>
                </a:solidFill>
                <a:effectLst>
                  <a:outerShdw blurRad="38100" dist="38100" dir="2700000" algn="tl">
                    <a:srgbClr val="C0C0C0"/>
                  </a:outerShdw>
                </a:effectLst>
                <a:latin typeface="+mj-lt"/>
              </a:rPr>
              <a:t>1 of </a:t>
            </a:r>
            <a:r>
              <a:rPr lang="en-US" sz="4400" dirty="0" smtClean="0">
                <a:solidFill>
                  <a:srgbClr val="0070C0"/>
                </a:solidFill>
                <a:effectLst>
                  <a:outerShdw blurRad="38100" dist="38100" dir="2700000" algn="tl">
                    <a:srgbClr val="C0C0C0"/>
                  </a:outerShdw>
                </a:effectLst>
                <a:latin typeface="+mj-lt"/>
              </a:rPr>
              <a:t>7</a:t>
            </a:r>
            <a:endParaRPr lang="en-US" sz="4400" dirty="0">
              <a:solidFill>
                <a:srgbClr val="0070C0"/>
              </a:solidFill>
              <a:effectLst>
                <a:outerShdw blurRad="38100" dist="38100" dir="2700000" algn="tl">
                  <a:srgbClr val="C0C0C0"/>
                </a:outerShdw>
              </a:effectLst>
              <a:latin typeface="+mj-lt"/>
            </a:endParaRPr>
          </a:p>
        </p:txBody>
      </p:sp>
      <p:pic>
        <p:nvPicPr>
          <p:cNvPr id="4099" name="Picture 3"/>
          <p:cNvPicPr>
            <a:picLocks noChangeAspect="1" noChangeArrowheads="1"/>
          </p:cNvPicPr>
          <p:nvPr/>
        </p:nvPicPr>
        <p:blipFill>
          <a:blip r:embed="rId4" cstate="print"/>
          <a:srcRect/>
          <a:stretch>
            <a:fillRect/>
          </a:stretch>
        </p:blipFill>
        <p:spPr bwMode="auto">
          <a:xfrm>
            <a:off x="6714720" y="249146"/>
            <a:ext cx="2204278" cy="898653"/>
          </a:xfrm>
          <a:prstGeom prst="rect">
            <a:avLst/>
          </a:prstGeom>
          <a:noFill/>
          <a:ln w="9525">
            <a:noFill/>
            <a:round/>
            <a:headEnd/>
            <a:tailEnd/>
          </a:ln>
          <a:effectLst/>
        </p:spPr>
      </p:pic>
      <p:sp>
        <p:nvSpPr>
          <p:cNvPr id="8" name="TextBox 7"/>
          <p:cNvSpPr txBox="1"/>
          <p:nvPr/>
        </p:nvSpPr>
        <p:spPr>
          <a:xfrm>
            <a:off x="3120480" y="1216927"/>
            <a:ext cx="2506612" cy="760864"/>
          </a:xfrm>
          <a:prstGeom prst="rect">
            <a:avLst/>
          </a:prstGeom>
          <a:noFill/>
        </p:spPr>
        <p:txBody>
          <a:bodyPr wrap="none" lIns="82945" tIns="41473" rIns="82945" bIns="41473" rtlCol="0">
            <a:spAutoFit/>
          </a:bodyPr>
          <a:lstStyle/>
          <a:p>
            <a:r>
              <a:rPr lang="en-US" sz="4400" dirty="0">
                <a:solidFill>
                  <a:srgbClr val="0070C0"/>
                </a:solidFill>
              </a:rPr>
              <a:t>Welcome!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idx="1"/>
          </p:nvPr>
        </p:nvSpPr>
        <p:spPr>
          <a:xfrm>
            <a:off x="533400" y="1295401"/>
            <a:ext cx="8077200" cy="4286250"/>
          </a:xfrm>
        </p:spPr>
        <p:txBody>
          <a:bodyPr/>
          <a:lstStyle/>
          <a:p>
            <a:pPr marL="0" indent="0"/>
            <a:r>
              <a:rPr lang="en-US" dirty="0" smtClean="0"/>
              <a:t>Use LabVIEW Projects to:</a:t>
            </a:r>
          </a:p>
          <a:p>
            <a:pPr lvl="1" eaLnBrk="1" hangingPunct="1">
              <a:buFont typeface="Arial" pitchFamily="34" charset="0"/>
              <a:buChar char="•"/>
            </a:pPr>
            <a:r>
              <a:rPr lang="en-US" sz="2200" dirty="0"/>
              <a:t>Group LabVIEW files and non-LabVIEW files</a:t>
            </a:r>
          </a:p>
          <a:p>
            <a:pPr lvl="1" eaLnBrk="1" hangingPunct="1">
              <a:buFont typeface="Arial" pitchFamily="34" charset="0"/>
              <a:buChar char="•"/>
            </a:pPr>
            <a:r>
              <a:rPr lang="en-US" sz="2200" dirty="0"/>
              <a:t>Create build specifications (i.e. stand-alone applications)</a:t>
            </a:r>
          </a:p>
          <a:p>
            <a:pPr lvl="1" eaLnBrk="1" hangingPunct="1">
              <a:buFont typeface="Arial" pitchFamily="34" charset="0"/>
              <a:buChar char="•"/>
            </a:pPr>
            <a:r>
              <a:rPr lang="en-US" sz="2200" dirty="0"/>
              <a:t>Deploy or download files to targets (i.e. FPGA target)</a:t>
            </a:r>
          </a:p>
        </p:txBody>
      </p:sp>
      <p:sp>
        <p:nvSpPr>
          <p:cNvPr id="97284" name="Slide Number Placeholder 3"/>
          <p:cNvSpPr>
            <a:spLocks noGrp="1"/>
          </p:cNvSpPr>
          <p:nvPr>
            <p:ph type="sldNum" idx="12"/>
          </p:nvPr>
        </p:nvSpPr>
        <p:spPr bwMode="auto">
          <a:xfrm>
            <a:off x="7010400" y="6534151"/>
            <a:ext cx="2133600" cy="476250"/>
          </a:xfrm>
          <a:prstGeom prst="rect">
            <a:avLst/>
          </a:prstGeom>
          <a:noFill/>
          <a:ln>
            <a:miter lim="800000"/>
            <a:headEnd/>
            <a:tailEnd/>
          </a:ln>
        </p:spPr>
        <p:txBody>
          <a:bodyPr/>
          <a:lstStyle/>
          <a:p>
            <a:pPr algn="ctr" eaLnBrk="0" hangingPunct="0"/>
            <a:fld id="{CA86D0AE-C1FD-4F32-A840-3A6053197F02}" type="slidenum">
              <a:rPr lang="en-US" b="1">
                <a:solidFill>
                  <a:srgbClr val="FFFFFF"/>
                </a:solidFill>
              </a:rPr>
              <a:pPr algn="ctr" eaLnBrk="0" hangingPunct="0"/>
              <a:t>10</a:t>
            </a:fld>
            <a:endParaRPr lang="en-US" b="1">
              <a:solidFill>
                <a:srgbClr val="FFFFFF"/>
              </a:solidFill>
            </a:endParaRPr>
          </a:p>
        </p:txBody>
      </p:sp>
      <p:pic>
        <p:nvPicPr>
          <p:cNvPr id="97285" name="Picture 1" descr="Project_Window.bmp"/>
          <p:cNvPicPr>
            <a:picLocks noChangeAspect="1" noChangeArrowheads="1"/>
          </p:cNvPicPr>
          <p:nvPr/>
        </p:nvPicPr>
        <p:blipFill>
          <a:blip r:embed="rId3" cstate="print"/>
          <a:srcRect/>
          <a:stretch>
            <a:fillRect/>
          </a:stretch>
        </p:blipFill>
        <p:spPr bwMode="auto">
          <a:xfrm>
            <a:off x="914400" y="3124201"/>
            <a:ext cx="6934200" cy="3057525"/>
          </a:xfrm>
          <a:prstGeom prst="rect">
            <a:avLst/>
          </a:prstGeom>
          <a:noFill/>
          <a:ln w="9525">
            <a:noFill/>
            <a:miter lim="800000"/>
            <a:headEnd/>
            <a:tailEnd/>
          </a:ln>
        </p:spPr>
      </p:pic>
      <p:sp>
        <p:nvSpPr>
          <p:cNvPr id="6" name="Rectangle 8"/>
          <p:cNvSpPr>
            <a:spLocks noChangeArrowheads="1"/>
          </p:cNvSpPr>
          <p:nvPr/>
        </p:nvSpPr>
        <p:spPr bwMode="auto">
          <a:xfrm>
            <a:off x="305280" y="125293"/>
            <a:ext cx="8838720" cy="914496"/>
          </a:xfrm>
          <a:prstGeom prst="rect">
            <a:avLst/>
          </a:prstGeom>
          <a:noFill/>
          <a:ln w="9360">
            <a:noFill/>
            <a:miter lim="800000"/>
            <a:headEnd/>
            <a:tailEnd/>
          </a:ln>
          <a:effectLst/>
        </p:spPr>
        <p:txBody>
          <a:bodyPr lIns="82945" tIns="82945" rIns="82945" bIns="41473"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4000" i="1" dirty="0">
                <a:solidFill>
                  <a:srgbClr val="0084D1"/>
                </a:solidFill>
                <a:latin typeface="Cambria" pitchFamily="16" charset="0"/>
              </a:rPr>
              <a:t>Project Explorer</a:t>
            </a:r>
          </a:p>
        </p:txBody>
      </p:sp>
      <p:sp>
        <p:nvSpPr>
          <p:cNvPr id="7" name="TextBox 6"/>
          <p:cNvSpPr txBox="1"/>
          <p:nvPr/>
        </p:nvSpPr>
        <p:spPr>
          <a:xfrm>
            <a:off x="6991200" y="594782"/>
            <a:ext cx="1469726" cy="422310"/>
          </a:xfrm>
          <a:prstGeom prst="rect">
            <a:avLst/>
          </a:prstGeom>
          <a:noFill/>
        </p:spPr>
        <p:txBody>
          <a:bodyPr wrap="none" lIns="82945" tIns="41473" rIns="82945" bIns="41473" rtlCol="0">
            <a:spAutoFit/>
          </a:bodyPr>
          <a:lstStyle/>
          <a:p>
            <a:r>
              <a:rPr lang="en-US" sz="2200" b="1" dirty="0">
                <a:solidFill>
                  <a:srgbClr val="C00000"/>
                </a:solidFill>
              </a:rPr>
              <a:t>Right Click!</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305280" y="1216929"/>
            <a:ext cx="4546080" cy="5324533"/>
          </a:xfrm>
          <a:prstGeom prst="rect">
            <a:avLst/>
          </a:prstGeom>
          <a:noFill/>
          <a:ln w="9360">
            <a:noFill/>
            <a:miter lim="800000"/>
            <a:headEnd/>
            <a:tailEnd/>
          </a:ln>
          <a:effectLst/>
        </p:spPr>
        <p:txBody>
          <a:bodyPr wrap="square" lIns="57474" tIns="22859" rIns="57474" bIns="22859">
            <a:spAutoFit/>
          </a:bodyPr>
          <a:lstStyle/>
          <a:p>
            <a:pPr marL="207363" indent="-205923">
              <a:tabLst>
                <a:tab pos="656650" algn="l"/>
                <a:tab pos="1313299" algn="l"/>
                <a:tab pos="1969949" algn="l"/>
                <a:tab pos="2626599" algn="l"/>
                <a:tab pos="3283248" algn="l"/>
                <a:tab pos="3939898" algn="l"/>
              </a:tabLst>
            </a:pPr>
            <a:r>
              <a:rPr lang="en-US" sz="2200" dirty="0">
                <a:solidFill>
                  <a:srgbClr val="000000"/>
                </a:solidFill>
              </a:rPr>
              <a:t>Answer: a LabVIEW program</a:t>
            </a:r>
          </a:p>
          <a:p>
            <a:pPr marL="207363" indent="-205923">
              <a:tabLst>
                <a:tab pos="656650" algn="l"/>
                <a:tab pos="1313299" algn="l"/>
                <a:tab pos="1969949" algn="l"/>
                <a:tab pos="2626599" algn="l"/>
                <a:tab pos="3283248" algn="l"/>
                <a:tab pos="3939898" algn="l"/>
              </a:tabLst>
            </a:pPr>
            <a:endParaRPr lang="en-US" sz="1000" dirty="0">
              <a:solidFill>
                <a:srgbClr val="000000"/>
              </a:solidFill>
            </a:endParaRPr>
          </a:p>
          <a:p>
            <a:pPr marL="207363" indent="-205923">
              <a:tabLst>
                <a:tab pos="656650" algn="l"/>
                <a:tab pos="1313299" algn="l"/>
                <a:tab pos="1969949" algn="l"/>
                <a:tab pos="2626599" algn="l"/>
                <a:tab pos="3283248" algn="l"/>
                <a:tab pos="3939898" algn="l"/>
              </a:tabLst>
            </a:pPr>
            <a:r>
              <a:rPr lang="en-US" sz="2500" b="1" dirty="0">
                <a:solidFill>
                  <a:srgbClr val="000000"/>
                </a:solidFill>
              </a:rPr>
              <a:t>1. Front Panel</a:t>
            </a:r>
          </a:p>
          <a:p>
            <a:pPr marL="207363" indent="-205923">
              <a:tabLst>
                <a:tab pos="656650" algn="l"/>
                <a:tab pos="1313299" algn="l"/>
                <a:tab pos="1969949" algn="l"/>
                <a:tab pos="2626599" algn="l"/>
                <a:tab pos="3283248" algn="l"/>
                <a:tab pos="3939898" algn="l"/>
              </a:tabLst>
            </a:pPr>
            <a:r>
              <a:rPr lang="en-US" sz="2500" dirty="0">
                <a:solidFill>
                  <a:srgbClr val="000000"/>
                </a:solidFill>
              </a:rPr>
              <a:t>	User interface (UI)</a:t>
            </a:r>
          </a:p>
          <a:p>
            <a:pPr marL="518408" lvl="1" indent="-205923">
              <a:buSzPct val="45000"/>
              <a:buFont typeface="Arial Narrow" pitchFamily="32" charset="0"/>
              <a:buChar char="–"/>
              <a:tabLst>
                <a:tab pos="656650" algn="l"/>
                <a:tab pos="1313299" algn="l"/>
                <a:tab pos="1969949" algn="l"/>
                <a:tab pos="2626599" algn="l"/>
                <a:tab pos="3283248" algn="l"/>
                <a:tab pos="3939898" algn="l"/>
              </a:tabLst>
            </a:pPr>
            <a:r>
              <a:rPr lang="en-US" dirty="0">
                <a:solidFill>
                  <a:srgbClr val="000000"/>
                </a:solidFill>
              </a:rPr>
              <a:t>Controls = inputs</a:t>
            </a:r>
          </a:p>
          <a:p>
            <a:pPr marL="518408" lvl="1" indent="-205923">
              <a:buSzPct val="45000"/>
              <a:buFont typeface="Arial Narrow" pitchFamily="32" charset="0"/>
              <a:buChar char="–"/>
              <a:tabLst>
                <a:tab pos="656650" algn="l"/>
                <a:tab pos="1313299" algn="l"/>
                <a:tab pos="1969949" algn="l"/>
                <a:tab pos="2626599" algn="l"/>
                <a:tab pos="3283248" algn="l"/>
                <a:tab pos="3939898" algn="l"/>
              </a:tabLst>
            </a:pPr>
            <a:r>
              <a:rPr lang="en-US" dirty="0">
                <a:solidFill>
                  <a:srgbClr val="000000"/>
                </a:solidFill>
              </a:rPr>
              <a:t>Indicators = outputs</a:t>
            </a:r>
          </a:p>
          <a:p>
            <a:pPr marL="207363" indent="-205923">
              <a:tabLst>
                <a:tab pos="656650" algn="l"/>
                <a:tab pos="1313299" algn="l"/>
                <a:tab pos="1969949" algn="l"/>
                <a:tab pos="2626599" algn="l"/>
                <a:tab pos="3283248" algn="l"/>
                <a:tab pos="3939898" algn="l"/>
              </a:tabLst>
            </a:pPr>
            <a:endParaRPr lang="en-US" sz="900" dirty="0">
              <a:solidFill>
                <a:srgbClr val="000000"/>
              </a:solidFill>
            </a:endParaRPr>
          </a:p>
          <a:p>
            <a:pPr marL="207363" indent="-205923">
              <a:tabLst>
                <a:tab pos="656650" algn="l"/>
                <a:tab pos="1313299" algn="l"/>
                <a:tab pos="1969949" algn="l"/>
                <a:tab pos="2626599" algn="l"/>
                <a:tab pos="3283248" algn="l"/>
                <a:tab pos="3939898" algn="l"/>
              </a:tabLst>
            </a:pPr>
            <a:r>
              <a:rPr lang="en-US" sz="2500" b="1" dirty="0">
                <a:solidFill>
                  <a:srgbClr val="000000"/>
                </a:solidFill>
              </a:rPr>
              <a:t>2. Block Diagram</a:t>
            </a:r>
          </a:p>
          <a:p>
            <a:pPr marL="207363" indent="-205923">
              <a:tabLst>
                <a:tab pos="656650" algn="l"/>
                <a:tab pos="1313299" algn="l"/>
                <a:tab pos="1969949" algn="l"/>
                <a:tab pos="2626599" algn="l"/>
                <a:tab pos="3283248" algn="l"/>
                <a:tab pos="3939898" algn="l"/>
              </a:tabLst>
            </a:pPr>
            <a:r>
              <a:rPr lang="en-US" sz="2500" dirty="0">
                <a:solidFill>
                  <a:srgbClr val="000000"/>
                </a:solidFill>
              </a:rPr>
              <a:t>	Graphical source code</a:t>
            </a:r>
          </a:p>
          <a:p>
            <a:pPr marL="518408" lvl="1" indent="-205923">
              <a:buSzPct val="45000"/>
              <a:buFont typeface="Arial Narrow" pitchFamily="32" charset="0"/>
              <a:buChar char="–"/>
              <a:tabLst>
                <a:tab pos="656650" algn="l"/>
                <a:tab pos="1313299" algn="l"/>
                <a:tab pos="1969949" algn="l"/>
                <a:tab pos="2626599" algn="l"/>
                <a:tab pos="3283248" algn="l"/>
                <a:tab pos="3939898" algn="l"/>
              </a:tabLst>
            </a:pPr>
            <a:r>
              <a:rPr lang="en-US" dirty="0">
                <a:solidFill>
                  <a:srgbClr val="000000"/>
                </a:solidFill>
              </a:rPr>
              <a:t>Data travels on wires from control terminals through functions to indicator terminals</a:t>
            </a:r>
          </a:p>
          <a:p>
            <a:pPr marL="518408" lvl="1" indent="-205923">
              <a:buSzPct val="45000"/>
              <a:buFont typeface="Arial Narrow" pitchFamily="32" charset="0"/>
              <a:buChar char="–"/>
              <a:tabLst>
                <a:tab pos="656650" algn="l"/>
                <a:tab pos="1313299" algn="l"/>
                <a:tab pos="1969949" algn="l"/>
                <a:tab pos="2626599" algn="l"/>
                <a:tab pos="3283248" algn="l"/>
                <a:tab pos="3939898" algn="l"/>
              </a:tabLst>
            </a:pPr>
            <a:r>
              <a:rPr lang="en-US" dirty="0">
                <a:solidFill>
                  <a:srgbClr val="000000"/>
                </a:solidFill>
              </a:rPr>
              <a:t>Blocks execute by data flow</a:t>
            </a:r>
          </a:p>
          <a:p>
            <a:pPr marL="518408" lvl="1" indent="-205923">
              <a:buSzPct val="45000"/>
              <a:tabLst>
                <a:tab pos="656650" algn="l"/>
                <a:tab pos="1313299" algn="l"/>
                <a:tab pos="1969949" algn="l"/>
                <a:tab pos="2626599" algn="l"/>
                <a:tab pos="3283248" algn="l"/>
                <a:tab pos="3939898" algn="l"/>
              </a:tabLst>
            </a:pPr>
            <a:endParaRPr lang="en-US" sz="900" b="1" dirty="0">
              <a:solidFill>
                <a:srgbClr val="000000"/>
              </a:solidFill>
            </a:endParaRPr>
          </a:p>
          <a:p>
            <a:pPr marL="207363" indent="-205923">
              <a:tabLst>
                <a:tab pos="656650" algn="l"/>
                <a:tab pos="1313299" algn="l"/>
                <a:tab pos="1969949" algn="l"/>
                <a:tab pos="2626599" algn="l"/>
                <a:tab pos="3283248" algn="l"/>
                <a:tab pos="3939898" algn="l"/>
              </a:tabLst>
            </a:pPr>
            <a:r>
              <a:rPr lang="en-US" sz="2500" b="1" dirty="0">
                <a:solidFill>
                  <a:srgbClr val="000000"/>
                </a:solidFill>
              </a:rPr>
              <a:t>3. Icon/Connector Pane</a:t>
            </a:r>
          </a:p>
          <a:p>
            <a:pPr marL="881293" lvl="1" indent="-205923">
              <a:buFont typeface="Arial" pitchFamily="34" charset="0"/>
              <a:buChar char="•"/>
              <a:tabLst>
                <a:tab pos="656650" algn="l"/>
                <a:tab pos="1313299" algn="l"/>
                <a:tab pos="1969949" algn="l"/>
                <a:tab pos="2626599" algn="l"/>
                <a:tab pos="3283248" algn="l"/>
                <a:tab pos="3939898" algn="l"/>
              </a:tabLst>
            </a:pPr>
            <a:r>
              <a:rPr lang="en-US" dirty="0">
                <a:solidFill>
                  <a:srgbClr val="000000"/>
                </a:solidFill>
              </a:rPr>
              <a:t>Graphical representation of a VI</a:t>
            </a:r>
          </a:p>
          <a:p>
            <a:pPr marL="881293" lvl="1" indent="-205923">
              <a:buFont typeface="Arial" pitchFamily="34" charset="0"/>
              <a:buChar char="•"/>
              <a:tabLst>
                <a:tab pos="656650" algn="l"/>
                <a:tab pos="1313299" algn="l"/>
                <a:tab pos="1969949" algn="l"/>
                <a:tab pos="2626599" algn="l"/>
                <a:tab pos="3283248" algn="l"/>
                <a:tab pos="3939898" algn="l"/>
              </a:tabLst>
            </a:pPr>
            <a:r>
              <a:rPr lang="en-US" dirty="0">
                <a:solidFill>
                  <a:srgbClr val="000000"/>
                </a:solidFill>
              </a:rPr>
              <a:t>Means of connecting VIs (</a:t>
            </a:r>
            <a:r>
              <a:rPr lang="en-US" dirty="0" err="1">
                <a:solidFill>
                  <a:srgbClr val="000000"/>
                </a:solidFill>
              </a:rPr>
              <a:t>subVIs</a:t>
            </a:r>
            <a:r>
              <a:rPr lang="en-US" dirty="0">
                <a:solidFill>
                  <a:srgbClr val="000000"/>
                </a:solidFill>
              </a:rPr>
              <a:t>)</a:t>
            </a:r>
          </a:p>
          <a:p>
            <a:pPr marL="518408" lvl="1" indent="-205923">
              <a:buSzPct val="45000"/>
              <a:tabLst>
                <a:tab pos="656650" algn="l"/>
                <a:tab pos="1313299" algn="l"/>
                <a:tab pos="1969949" algn="l"/>
                <a:tab pos="2626599" algn="l"/>
                <a:tab pos="3283248" algn="l"/>
                <a:tab pos="3939898" algn="l"/>
              </a:tabLst>
            </a:pPr>
            <a:endParaRPr lang="en-US" dirty="0">
              <a:solidFill>
                <a:srgbClr val="000000"/>
              </a:solidFill>
            </a:endParaRPr>
          </a:p>
        </p:txBody>
      </p:sp>
      <p:sp>
        <p:nvSpPr>
          <p:cNvPr id="18434" name="Rectangle 2"/>
          <p:cNvSpPr>
            <a:spLocks noChangeArrowheads="1"/>
          </p:cNvSpPr>
          <p:nvPr/>
        </p:nvSpPr>
        <p:spPr bwMode="auto">
          <a:xfrm>
            <a:off x="305280" y="321154"/>
            <a:ext cx="8838720" cy="914496"/>
          </a:xfrm>
          <a:prstGeom prst="rect">
            <a:avLst/>
          </a:prstGeom>
          <a:noFill/>
          <a:ln w="9360">
            <a:noFill/>
            <a:miter lim="800000"/>
            <a:headEnd/>
            <a:tailEnd/>
          </a:ln>
          <a:effectLst/>
        </p:spPr>
        <p:txBody>
          <a:bodyPr lIns="82945" tIns="82945" rIns="82945" bIns="41473"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4000" i="1" dirty="0">
                <a:solidFill>
                  <a:srgbClr val="0084D1"/>
                </a:solidFill>
                <a:latin typeface="Cambria" pitchFamily="16" charset="0"/>
              </a:rPr>
              <a:t>What is a Virtual Instrument (VI)? </a:t>
            </a:r>
          </a:p>
        </p:txBody>
      </p:sp>
      <p:pic>
        <p:nvPicPr>
          <p:cNvPr id="18435" name="Picture 3"/>
          <p:cNvPicPr>
            <a:picLocks noChangeAspect="1" noChangeArrowheads="1"/>
          </p:cNvPicPr>
          <p:nvPr/>
        </p:nvPicPr>
        <p:blipFill>
          <a:blip r:embed="rId3" cstate="print"/>
          <a:srcRect/>
          <a:stretch>
            <a:fillRect/>
          </a:stretch>
        </p:blipFill>
        <p:spPr bwMode="auto">
          <a:xfrm>
            <a:off x="4848480" y="1147801"/>
            <a:ext cx="3075840" cy="2409372"/>
          </a:xfrm>
          <a:prstGeom prst="rect">
            <a:avLst/>
          </a:prstGeom>
          <a:noFill/>
          <a:ln w="9360">
            <a:noFill/>
            <a:miter lim="800000"/>
            <a:headEnd/>
            <a:tailEnd/>
          </a:ln>
          <a:effectLst/>
        </p:spPr>
      </p:pic>
      <p:pic>
        <p:nvPicPr>
          <p:cNvPr id="18436" name="Picture 4"/>
          <p:cNvPicPr>
            <a:picLocks noChangeAspect="1" noChangeArrowheads="1"/>
          </p:cNvPicPr>
          <p:nvPr/>
        </p:nvPicPr>
        <p:blipFill>
          <a:blip r:embed="rId4" cstate="print"/>
          <a:srcRect/>
          <a:stretch>
            <a:fillRect/>
          </a:stretch>
        </p:blipFill>
        <p:spPr bwMode="auto">
          <a:xfrm>
            <a:off x="5263199" y="3152491"/>
            <a:ext cx="3819994" cy="2488581"/>
          </a:xfrm>
          <a:prstGeom prst="rect">
            <a:avLst/>
          </a:prstGeom>
          <a:noFill/>
          <a:ln w="9360">
            <a:noFill/>
            <a:miter lim="800000"/>
            <a:headEnd/>
            <a:tailEnd/>
          </a:ln>
          <a:effectLst/>
        </p:spPr>
      </p:pic>
      <p:sp>
        <p:nvSpPr>
          <p:cNvPr id="18437" name="Line 5"/>
          <p:cNvSpPr>
            <a:spLocks noChangeShapeType="1"/>
          </p:cNvSpPr>
          <p:nvPr/>
        </p:nvSpPr>
        <p:spPr bwMode="auto">
          <a:xfrm flipV="1">
            <a:off x="2705760" y="1908200"/>
            <a:ext cx="2004480" cy="2880"/>
          </a:xfrm>
          <a:prstGeom prst="line">
            <a:avLst/>
          </a:prstGeom>
          <a:noFill/>
          <a:ln w="9525">
            <a:solidFill>
              <a:srgbClr val="000000"/>
            </a:solidFill>
            <a:round/>
            <a:headEnd/>
            <a:tailEnd type="triangle" w="med" len="med"/>
          </a:ln>
          <a:effectLst/>
        </p:spPr>
        <p:txBody>
          <a:bodyPr lIns="82945" tIns="41473" rIns="82945" bIns="41473"/>
          <a:lstStyle/>
          <a:p>
            <a:endParaRPr lang="en-US"/>
          </a:p>
        </p:txBody>
      </p:sp>
      <p:sp>
        <p:nvSpPr>
          <p:cNvPr id="18438" name="Line 6"/>
          <p:cNvSpPr>
            <a:spLocks noChangeShapeType="1"/>
          </p:cNvSpPr>
          <p:nvPr/>
        </p:nvSpPr>
        <p:spPr bwMode="auto">
          <a:xfrm>
            <a:off x="3327840" y="3498127"/>
            <a:ext cx="1866240" cy="207382"/>
          </a:xfrm>
          <a:prstGeom prst="line">
            <a:avLst/>
          </a:prstGeom>
          <a:noFill/>
          <a:ln w="9525">
            <a:solidFill>
              <a:srgbClr val="000000"/>
            </a:solidFill>
            <a:round/>
            <a:headEnd/>
            <a:tailEnd type="triangle" w="med" len="med"/>
          </a:ln>
          <a:effectLst/>
        </p:spPr>
        <p:txBody>
          <a:bodyPr lIns="82945" tIns="41473" rIns="82945" bIns="41473"/>
          <a:lstStyle/>
          <a:p>
            <a:endParaRPr lang="en-US"/>
          </a:p>
        </p:txBody>
      </p:sp>
      <p:sp>
        <p:nvSpPr>
          <p:cNvPr id="8" name="Line 6"/>
          <p:cNvSpPr>
            <a:spLocks noChangeShapeType="1"/>
          </p:cNvSpPr>
          <p:nvPr/>
        </p:nvSpPr>
        <p:spPr bwMode="auto">
          <a:xfrm flipV="1">
            <a:off x="4157280" y="3774636"/>
            <a:ext cx="4631040" cy="1313418"/>
          </a:xfrm>
          <a:prstGeom prst="line">
            <a:avLst/>
          </a:prstGeom>
          <a:noFill/>
          <a:ln w="9525">
            <a:solidFill>
              <a:srgbClr val="000000"/>
            </a:solidFill>
            <a:round/>
            <a:headEnd/>
            <a:tailEnd type="triangle" w="med" len="med"/>
          </a:ln>
          <a:effectLst/>
        </p:spPr>
        <p:txBody>
          <a:bodyPr lIns="82945" tIns="41473" rIns="82945" bIns="41473"/>
          <a:lstStyle/>
          <a:p>
            <a:endParaRPr lang="en-US"/>
          </a:p>
        </p:txBody>
      </p:sp>
      <p:sp>
        <p:nvSpPr>
          <p:cNvPr id="9" name="Line 6"/>
          <p:cNvSpPr>
            <a:spLocks noChangeShapeType="1"/>
          </p:cNvSpPr>
          <p:nvPr/>
        </p:nvSpPr>
        <p:spPr bwMode="auto">
          <a:xfrm flipV="1">
            <a:off x="4157280" y="1769946"/>
            <a:ext cx="3525120" cy="3318108"/>
          </a:xfrm>
          <a:prstGeom prst="line">
            <a:avLst/>
          </a:prstGeom>
          <a:noFill/>
          <a:ln w="9525">
            <a:solidFill>
              <a:srgbClr val="000000"/>
            </a:solidFill>
            <a:round/>
            <a:headEnd/>
            <a:tailEnd type="triangle" w="med" len="med"/>
          </a:ln>
          <a:effectLst/>
        </p:spPr>
        <p:txBody>
          <a:bodyPr lIns="82945" tIns="41473" rIns="82945" bIns="41473"/>
          <a:lstStyle/>
          <a:p>
            <a:endParaRPr lang="en-US"/>
          </a:p>
        </p:txBody>
      </p:sp>
      <p:pic>
        <p:nvPicPr>
          <p:cNvPr id="10" name="Picture 5" descr="conpane.bmp"/>
          <p:cNvPicPr>
            <a:picLocks noChangeAspect="1" noChangeArrowheads="1"/>
          </p:cNvPicPr>
          <p:nvPr/>
        </p:nvPicPr>
        <p:blipFill>
          <a:blip r:embed="rId5" cstate="print"/>
          <a:srcRect/>
          <a:stretch>
            <a:fillRect/>
          </a:stretch>
        </p:blipFill>
        <p:spPr bwMode="auto">
          <a:xfrm>
            <a:off x="8028000" y="1493436"/>
            <a:ext cx="345600" cy="345636"/>
          </a:xfrm>
          <a:prstGeom prst="rect">
            <a:avLst/>
          </a:prstGeom>
          <a:noFill/>
          <a:ln w="9525">
            <a:noFill/>
            <a:miter lim="800000"/>
            <a:headEnd/>
            <a:tailEnd/>
          </a:ln>
        </p:spPr>
      </p:pic>
      <p:sp>
        <p:nvSpPr>
          <p:cNvPr id="11" name="TextBox 10"/>
          <p:cNvSpPr txBox="1"/>
          <p:nvPr/>
        </p:nvSpPr>
        <p:spPr>
          <a:xfrm>
            <a:off x="8028000" y="1839073"/>
            <a:ext cx="1116000" cy="591587"/>
          </a:xfrm>
          <a:prstGeom prst="rect">
            <a:avLst/>
          </a:prstGeom>
          <a:noFill/>
        </p:spPr>
        <p:txBody>
          <a:bodyPr wrap="square" lIns="82945" tIns="41473" rIns="82945" bIns="41473" rtlCol="0">
            <a:spAutoFit/>
          </a:bodyPr>
          <a:lstStyle/>
          <a:p>
            <a:r>
              <a:rPr lang="en-US" sz="1100" dirty="0"/>
              <a:t>* Conn. pane available from FP only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p:cNvSpPr>
            <a:spLocks noChangeArrowheads="1"/>
          </p:cNvSpPr>
          <p:nvPr/>
        </p:nvSpPr>
        <p:spPr bwMode="auto">
          <a:xfrm>
            <a:off x="701280" y="2392091"/>
            <a:ext cx="8117280" cy="1244291"/>
          </a:xfrm>
          <a:prstGeom prst="rect">
            <a:avLst/>
          </a:prstGeom>
          <a:noFill/>
          <a:ln w="9360">
            <a:noFill/>
            <a:miter lim="800000"/>
            <a:headEnd/>
            <a:tailEnd/>
          </a:ln>
          <a:effectLst/>
        </p:spPr>
        <p:txBody>
          <a:bodyPr lIns="82945" tIns="82945" rIns="82945" bIns="41473"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4000" i="1" dirty="0" smtClean="0">
                <a:solidFill>
                  <a:srgbClr val="0084D1"/>
                </a:solidFill>
                <a:latin typeface="Cambria" pitchFamily="16" charset="0"/>
              </a:rPr>
              <a:t>Demonstration: </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4000" i="1" dirty="0" smtClean="0">
                <a:solidFill>
                  <a:srgbClr val="0084D1"/>
                </a:solidFill>
                <a:latin typeface="Cambria" pitchFamily="16" charset="0"/>
              </a:rPr>
              <a:t>Creating </a:t>
            </a:r>
            <a:r>
              <a:rPr lang="en-US" sz="4000" i="1" dirty="0">
                <a:solidFill>
                  <a:srgbClr val="0084D1"/>
                </a:solidFill>
                <a:latin typeface="Cambria" pitchFamily="16" charset="0"/>
              </a:rPr>
              <a:t>a </a:t>
            </a:r>
            <a:r>
              <a:rPr lang="en-US" sz="4000" i="1" dirty="0" smtClean="0">
                <a:solidFill>
                  <a:srgbClr val="0084D1"/>
                </a:solidFill>
                <a:latin typeface="Cambria" pitchFamily="16" charset="0"/>
              </a:rPr>
              <a:t>new </a:t>
            </a:r>
            <a:r>
              <a:rPr lang="en-US" sz="4000" i="1" dirty="0" smtClean="0">
                <a:solidFill>
                  <a:srgbClr val="0084D1"/>
                </a:solidFill>
                <a:latin typeface="Cambria" pitchFamily="16" charset="0"/>
              </a:rPr>
              <a:t>VI</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US" sz="4000" i="1" dirty="0" smtClean="0">
              <a:solidFill>
                <a:srgbClr val="0084D1"/>
              </a:solidFill>
              <a:latin typeface="Cambria" pitchFamily="16" charset="0"/>
            </a:endParaRP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4000" i="1" dirty="0" smtClean="0">
                <a:solidFill>
                  <a:srgbClr val="0084D1"/>
                </a:solidFill>
                <a:latin typeface="Cambria" pitchFamily="16" charset="0"/>
              </a:rPr>
              <a:t>End slideshow here.</a:t>
            </a:r>
            <a:endParaRPr lang="en-US" sz="4000" i="1" dirty="0">
              <a:solidFill>
                <a:srgbClr val="0084D1"/>
              </a:solidFill>
              <a:latin typeface="Cambria" pitchFamily="16" charset="0"/>
            </a:endParaRPr>
          </a:p>
        </p:txBody>
      </p:sp>
      <p:pic>
        <p:nvPicPr>
          <p:cNvPr id="79874" name="Picture 2" descr="http://upload.wikimedia.org/wikipedia/commons/thumb/9/93/Yellow_stop_sign.svg/120px-Yellow_stop_sign.svg.png"/>
          <p:cNvPicPr>
            <a:picLocks noChangeAspect="1" noChangeArrowheads="1"/>
          </p:cNvPicPr>
          <p:nvPr/>
        </p:nvPicPr>
        <p:blipFill>
          <a:blip r:embed="rId3" cstate="print"/>
          <a:srcRect/>
          <a:stretch>
            <a:fillRect/>
          </a:stretch>
        </p:blipFill>
        <p:spPr bwMode="auto">
          <a:xfrm>
            <a:off x="5562600" y="1905000"/>
            <a:ext cx="2209800" cy="2209802"/>
          </a:xfrm>
          <a:prstGeom prst="rect">
            <a:avLst/>
          </a:prstGeom>
          <a:noFill/>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a:ln/>
        </p:spPr>
        <p:txBody>
          <a:bodyPr lIns="82945" tIns="82945" rIns="82945" bIns="41473" anchor="t"/>
          <a:lstStyle/>
          <a:p>
            <a:pPr algn="l">
              <a:tabLst>
                <a:tab pos="656650" algn="l"/>
                <a:tab pos="1313299" algn="l"/>
                <a:tab pos="1969949" algn="l"/>
                <a:tab pos="2626599" algn="l"/>
                <a:tab pos="3283248" algn="l"/>
                <a:tab pos="3939898" algn="l"/>
                <a:tab pos="4596548" algn="l"/>
              </a:tabLst>
            </a:pPr>
            <a:r>
              <a:rPr lang="en-US" i="1" dirty="0" smtClean="0">
                <a:solidFill>
                  <a:srgbClr val="0084D1"/>
                </a:solidFill>
                <a:latin typeface="Cambria" pitchFamily="16" charset="0"/>
              </a:rPr>
              <a:t>Front Panel Toolbar</a:t>
            </a:r>
            <a:endParaRPr lang="en-US" i="1" dirty="0">
              <a:solidFill>
                <a:srgbClr val="0084D1"/>
              </a:solidFill>
              <a:latin typeface="Cambria" pitchFamily="16" charset="0"/>
            </a:endParaRPr>
          </a:p>
        </p:txBody>
      </p:sp>
      <p:sp>
        <p:nvSpPr>
          <p:cNvPr id="42" name="Content Placeholder 41"/>
          <p:cNvSpPr>
            <a:spLocks noGrp="1"/>
          </p:cNvSpPr>
          <p:nvPr>
            <p:ph idx="1"/>
          </p:nvPr>
        </p:nvSpPr>
        <p:spPr>
          <a:xfrm>
            <a:off x="493920" y="3774636"/>
            <a:ext cx="8189280" cy="3179854"/>
          </a:xfrm>
        </p:spPr>
        <p:txBody>
          <a:bodyPr vert="vert270"/>
          <a:lstStyle/>
          <a:p>
            <a:pPr algn="r"/>
            <a:r>
              <a:rPr lang="en-US" sz="2200" dirty="0"/>
              <a:t>Run</a:t>
            </a:r>
          </a:p>
          <a:p>
            <a:pPr algn="r"/>
            <a:r>
              <a:rPr lang="en-US" sz="2200" dirty="0"/>
              <a:t>Run Continuously</a:t>
            </a:r>
          </a:p>
          <a:p>
            <a:pPr algn="r"/>
            <a:r>
              <a:rPr lang="en-US" sz="2200" dirty="0"/>
              <a:t>Abort</a:t>
            </a:r>
          </a:p>
          <a:p>
            <a:pPr algn="r"/>
            <a:r>
              <a:rPr lang="en-US" sz="2200" dirty="0"/>
              <a:t>Pause</a:t>
            </a:r>
          </a:p>
          <a:p>
            <a:pPr algn="r"/>
            <a:endParaRPr lang="en-US" sz="2200" dirty="0"/>
          </a:p>
          <a:p>
            <a:pPr algn="r"/>
            <a:endParaRPr lang="en-US" sz="2200" dirty="0"/>
          </a:p>
          <a:p>
            <a:pPr algn="r"/>
            <a:r>
              <a:rPr lang="en-US" sz="2200" dirty="0"/>
              <a:t>Text Settings</a:t>
            </a:r>
          </a:p>
          <a:p>
            <a:pPr algn="r"/>
            <a:endParaRPr lang="en-US" sz="2200" dirty="0"/>
          </a:p>
          <a:p>
            <a:pPr algn="r"/>
            <a:endParaRPr lang="en-US" sz="2200" dirty="0"/>
          </a:p>
          <a:p>
            <a:pPr algn="r"/>
            <a:endParaRPr lang="en-US" sz="2200" dirty="0"/>
          </a:p>
          <a:p>
            <a:pPr algn="r">
              <a:lnSpc>
                <a:spcPct val="150000"/>
              </a:lnSpc>
            </a:pPr>
            <a:r>
              <a:rPr lang="en-US" sz="2200" dirty="0"/>
              <a:t>Align Objects</a:t>
            </a:r>
          </a:p>
          <a:p>
            <a:pPr algn="r">
              <a:lnSpc>
                <a:spcPct val="150000"/>
              </a:lnSpc>
            </a:pPr>
            <a:r>
              <a:rPr lang="en-US" sz="2200" dirty="0"/>
              <a:t>Distribute Objects</a:t>
            </a:r>
          </a:p>
          <a:p>
            <a:pPr algn="r">
              <a:lnSpc>
                <a:spcPct val="150000"/>
              </a:lnSpc>
            </a:pPr>
            <a:r>
              <a:rPr lang="en-US" sz="2200" dirty="0"/>
              <a:t>Resize Objects </a:t>
            </a:r>
          </a:p>
          <a:p>
            <a:pPr algn="r">
              <a:lnSpc>
                <a:spcPct val="150000"/>
              </a:lnSpc>
            </a:pPr>
            <a:r>
              <a:rPr lang="en-US" sz="2200" dirty="0"/>
              <a:t>Reorder</a:t>
            </a:r>
          </a:p>
          <a:p>
            <a:pPr algn="r"/>
            <a:endParaRPr lang="en-US" sz="2200" dirty="0"/>
          </a:p>
          <a:p>
            <a:pPr algn="r"/>
            <a:r>
              <a:rPr lang="en-US" sz="2200" dirty="0"/>
              <a:t>Context Help</a:t>
            </a:r>
          </a:p>
        </p:txBody>
      </p:sp>
      <p:pic>
        <p:nvPicPr>
          <p:cNvPr id="26" name="Picture 5" descr="fp toolbar.bmp"/>
          <p:cNvPicPr>
            <a:picLocks noChangeAspect="1" noChangeArrowheads="1"/>
          </p:cNvPicPr>
          <p:nvPr/>
        </p:nvPicPr>
        <p:blipFill>
          <a:blip r:embed="rId3" cstate="print"/>
          <a:srcRect/>
          <a:stretch>
            <a:fillRect/>
          </a:stretch>
        </p:blipFill>
        <p:spPr bwMode="auto">
          <a:xfrm>
            <a:off x="424800" y="3152491"/>
            <a:ext cx="8174075" cy="535736"/>
          </a:xfrm>
          <a:prstGeom prst="rect">
            <a:avLst/>
          </a:prstGeom>
          <a:noFill/>
          <a:ln w="9525" algn="ctr">
            <a:noFill/>
            <a:miter lim="800000"/>
            <a:headEnd type="none" w="sm" len="sm"/>
            <a:tailEnd type="none" w="sm" len="sm"/>
          </a:ln>
        </p:spPr>
      </p:pic>
      <p:pic>
        <p:nvPicPr>
          <p:cNvPr id="27" name="Picture 4" descr="conthlp.bmp"/>
          <p:cNvPicPr>
            <a:picLocks noChangeAspect="1" noChangeArrowheads="1"/>
          </p:cNvPicPr>
          <p:nvPr/>
        </p:nvPicPr>
        <p:blipFill>
          <a:blip r:embed="rId4" cstate="print"/>
          <a:srcRect/>
          <a:stretch>
            <a:fillRect/>
          </a:stretch>
        </p:blipFill>
        <p:spPr bwMode="auto">
          <a:xfrm>
            <a:off x="5055840" y="733036"/>
            <a:ext cx="3882678" cy="2073818"/>
          </a:xfrm>
          <a:prstGeom prst="rect">
            <a:avLst/>
          </a:prstGeom>
          <a:noFill/>
          <a:ln w="9525" algn="ctr">
            <a:noFill/>
            <a:miter lim="800000"/>
            <a:headEnd type="none" w="sm" len="sm"/>
            <a:tailEnd type="none" w="sm" len="sm"/>
          </a:ln>
        </p:spPr>
      </p:pic>
      <p:cxnSp>
        <p:nvCxnSpPr>
          <p:cNvPr id="29" name="Straight Connector 28"/>
          <p:cNvCxnSpPr/>
          <p:nvPr/>
        </p:nvCxnSpPr>
        <p:spPr bwMode="auto">
          <a:xfrm>
            <a:off x="7544160" y="2806854"/>
            <a:ext cx="552960" cy="483891"/>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rot="5400000" flipH="1" flipV="1">
            <a:off x="8339000" y="2979694"/>
            <a:ext cx="760400" cy="41472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rot="5400000" flipH="1" flipV="1">
            <a:off x="8339018" y="2979676"/>
            <a:ext cx="414764" cy="6912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5124960" y="2806854"/>
            <a:ext cx="2972160" cy="760400"/>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51" name="TextBox 50"/>
          <p:cNvSpPr txBox="1"/>
          <p:nvPr/>
        </p:nvSpPr>
        <p:spPr>
          <a:xfrm>
            <a:off x="424800" y="1769946"/>
            <a:ext cx="4423680" cy="914753"/>
          </a:xfrm>
          <a:prstGeom prst="rect">
            <a:avLst/>
          </a:prstGeom>
          <a:noFill/>
        </p:spPr>
        <p:txBody>
          <a:bodyPr wrap="square" lIns="82945" tIns="41473" rIns="82945" bIns="41473" rtlCol="0">
            <a:spAutoFit/>
          </a:bodyPr>
          <a:lstStyle/>
          <a:p>
            <a:r>
              <a:rPr lang="en-US" dirty="0" smtClean="0"/>
              <a:t>It is best not to use the </a:t>
            </a:r>
            <a:r>
              <a:rPr lang="en-US" b="1" dirty="0" smtClean="0"/>
              <a:t>Abort</a:t>
            </a:r>
            <a:r>
              <a:rPr lang="en-US" dirty="0" smtClean="0"/>
              <a:t> button because you run the risk of not closing references or cleaning up memory correctly</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1"/>
          <p:cNvPicPr>
            <a:picLocks noChangeAspect="1" noChangeArrowheads="1"/>
          </p:cNvPicPr>
          <p:nvPr/>
        </p:nvPicPr>
        <p:blipFill>
          <a:blip r:embed="rId3" cstate="print"/>
          <a:srcRect/>
          <a:stretch>
            <a:fillRect/>
          </a:stretch>
        </p:blipFill>
        <p:spPr bwMode="auto">
          <a:xfrm>
            <a:off x="6092640" y="1216928"/>
            <a:ext cx="2770560" cy="4190840"/>
          </a:xfrm>
          <a:prstGeom prst="rect">
            <a:avLst/>
          </a:prstGeom>
          <a:noFill/>
          <a:ln w="9360">
            <a:noFill/>
            <a:miter lim="800000"/>
            <a:headEnd/>
            <a:tailEnd/>
          </a:ln>
          <a:effectLst/>
        </p:spPr>
      </p:pic>
      <p:sp>
        <p:nvSpPr>
          <p:cNvPr id="20483" name="Rectangle 3"/>
          <p:cNvSpPr>
            <a:spLocks noGrp="1" noChangeArrowheads="1"/>
          </p:cNvSpPr>
          <p:nvPr>
            <p:ph type="title"/>
          </p:nvPr>
        </p:nvSpPr>
        <p:spPr>
          <a:xfrm>
            <a:off x="419041" y="260668"/>
            <a:ext cx="8092799" cy="1065712"/>
          </a:xfrm>
          <a:ln/>
        </p:spPr>
        <p:txBody>
          <a:bodyPr lIns="82945" tIns="82945" rIns="82945" bIns="41473" anchor="t">
            <a:normAutofit/>
          </a:bodyPr>
          <a:lstStyle/>
          <a:p>
            <a:pPr algn="l">
              <a:tabLst>
                <a:tab pos="656650" algn="l"/>
                <a:tab pos="1313299" algn="l"/>
                <a:tab pos="1969949" algn="l"/>
                <a:tab pos="2626599" algn="l"/>
                <a:tab pos="3283248" algn="l"/>
                <a:tab pos="3939898" algn="l"/>
                <a:tab pos="4596548" algn="l"/>
              </a:tabLst>
            </a:pPr>
            <a:r>
              <a:rPr lang="en-US" i="1" dirty="0" smtClean="0">
                <a:solidFill>
                  <a:srgbClr val="0084D1"/>
                </a:solidFill>
                <a:latin typeface="Cambria" pitchFamily="16" charset="0"/>
              </a:rPr>
              <a:t>Front Panel Controls and Indicators</a:t>
            </a:r>
            <a:endParaRPr lang="en-US" i="1" dirty="0">
              <a:solidFill>
                <a:srgbClr val="0084D1"/>
              </a:solidFill>
              <a:latin typeface="Cambria" pitchFamily="16" charset="0"/>
            </a:endParaRPr>
          </a:p>
        </p:txBody>
      </p:sp>
      <p:sp>
        <p:nvSpPr>
          <p:cNvPr id="20491" name="Rectangle 11"/>
          <p:cNvSpPr>
            <a:spLocks noChangeArrowheads="1"/>
          </p:cNvSpPr>
          <p:nvPr/>
        </p:nvSpPr>
        <p:spPr bwMode="auto">
          <a:xfrm>
            <a:off x="7820640" y="1078673"/>
            <a:ext cx="1255680" cy="963272"/>
          </a:xfrm>
          <a:prstGeom prst="rect">
            <a:avLst/>
          </a:prstGeom>
          <a:solidFill>
            <a:schemeClr val="bg1"/>
          </a:solidFill>
          <a:ln w="12600">
            <a:solidFill>
              <a:schemeClr val="accent2"/>
            </a:solidFill>
            <a:miter lim="800000"/>
            <a:headEnd/>
            <a:tailEnd/>
          </a:ln>
          <a:effectLst/>
        </p:spPr>
        <p:txBody>
          <a:bodyPr lIns="82945" tIns="82945" rIns="82945" bIns="41473">
            <a:spAutoFit/>
          </a:bodyPr>
          <a:lstStyle/>
          <a:p>
            <a:pPr algn="ctr">
              <a:spcBef>
                <a:spcPts val="816"/>
              </a:spcBef>
              <a:tabLst>
                <a:tab pos="656650" algn="l"/>
              </a:tabLst>
            </a:pPr>
            <a:r>
              <a:rPr lang="en-US" b="1" dirty="0">
                <a:solidFill>
                  <a:srgbClr val="000000"/>
                </a:solidFill>
                <a:latin typeface="Times New Roman" pitchFamily="16" charset="0"/>
              </a:rPr>
              <a:t>Customize Palette View</a:t>
            </a:r>
          </a:p>
        </p:txBody>
      </p:sp>
      <p:sp>
        <p:nvSpPr>
          <p:cNvPr id="20492" name="Line 12"/>
          <p:cNvSpPr>
            <a:spLocks noChangeShapeType="1"/>
          </p:cNvSpPr>
          <p:nvPr/>
        </p:nvSpPr>
        <p:spPr bwMode="auto">
          <a:xfrm flipH="1" flipV="1">
            <a:off x="7336800" y="1562563"/>
            <a:ext cx="760320" cy="207382"/>
          </a:xfrm>
          <a:prstGeom prst="line">
            <a:avLst/>
          </a:prstGeom>
          <a:noFill/>
          <a:ln w="38160">
            <a:solidFill>
              <a:srgbClr val="000000"/>
            </a:solidFill>
            <a:round/>
            <a:headEnd/>
            <a:tailEnd type="triangle" w="med" len="med"/>
          </a:ln>
          <a:effectLst/>
        </p:spPr>
        <p:txBody>
          <a:bodyPr lIns="82945" tIns="41473" rIns="82945" bIns="41473"/>
          <a:lstStyle/>
          <a:p>
            <a:endParaRPr lang="en-US"/>
          </a:p>
        </p:txBody>
      </p:sp>
      <p:pic>
        <p:nvPicPr>
          <p:cNvPr id="15" name="Picture 5" descr="numci.bmp"/>
          <p:cNvPicPr>
            <a:picLocks noChangeAspect="1" noChangeArrowheads="1"/>
          </p:cNvPicPr>
          <p:nvPr/>
        </p:nvPicPr>
        <p:blipFill>
          <a:blip r:embed="rId4" cstate="print"/>
          <a:srcRect/>
          <a:stretch>
            <a:fillRect/>
          </a:stretch>
        </p:blipFill>
        <p:spPr bwMode="auto">
          <a:xfrm>
            <a:off x="286560" y="1355182"/>
            <a:ext cx="1418334" cy="1931243"/>
          </a:xfrm>
          <a:prstGeom prst="rect">
            <a:avLst/>
          </a:prstGeom>
          <a:noFill/>
          <a:ln w="9525">
            <a:solidFill>
              <a:schemeClr val="tx1"/>
            </a:solidFill>
            <a:miter lim="800000"/>
            <a:headEnd/>
            <a:tailEnd/>
          </a:ln>
        </p:spPr>
      </p:pic>
      <p:sp>
        <p:nvSpPr>
          <p:cNvPr id="16" name="TextBox 15"/>
          <p:cNvSpPr txBox="1"/>
          <p:nvPr/>
        </p:nvSpPr>
        <p:spPr>
          <a:xfrm>
            <a:off x="355680" y="990600"/>
            <a:ext cx="1036800" cy="360755"/>
          </a:xfrm>
          <a:prstGeom prst="rect">
            <a:avLst/>
          </a:prstGeom>
          <a:noFill/>
        </p:spPr>
        <p:txBody>
          <a:bodyPr wrap="square" lIns="82945" tIns="41473" rIns="82945" bIns="41473" rtlCol="0">
            <a:spAutoFit/>
          </a:bodyPr>
          <a:lstStyle/>
          <a:p>
            <a:r>
              <a:rPr lang="en-US" dirty="0" smtClean="0"/>
              <a:t>Numeric</a:t>
            </a:r>
            <a:endParaRPr lang="en-US" dirty="0"/>
          </a:p>
        </p:txBody>
      </p:sp>
      <p:pic>
        <p:nvPicPr>
          <p:cNvPr id="17" name="Picture 11" descr="boolean.bmp"/>
          <p:cNvPicPr>
            <a:picLocks noChangeAspect="1" noChangeArrowheads="1"/>
          </p:cNvPicPr>
          <p:nvPr/>
        </p:nvPicPr>
        <p:blipFill>
          <a:blip r:embed="rId5" cstate="print"/>
          <a:srcRect/>
          <a:stretch>
            <a:fillRect/>
          </a:stretch>
        </p:blipFill>
        <p:spPr bwMode="auto">
          <a:xfrm>
            <a:off x="1807200" y="1424309"/>
            <a:ext cx="3425760" cy="1342221"/>
          </a:xfrm>
          <a:prstGeom prst="rect">
            <a:avLst/>
          </a:prstGeom>
          <a:noFill/>
          <a:ln w="9525" algn="ctr">
            <a:noFill/>
            <a:miter lim="800000"/>
            <a:headEnd type="none" w="sm" len="sm"/>
            <a:tailEnd type="none" w="sm" len="sm"/>
          </a:ln>
        </p:spPr>
      </p:pic>
      <p:sp>
        <p:nvSpPr>
          <p:cNvPr id="18" name="TextBox 17"/>
          <p:cNvSpPr txBox="1"/>
          <p:nvPr/>
        </p:nvSpPr>
        <p:spPr>
          <a:xfrm>
            <a:off x="1807200" y="1078673"/>
            <a:ext cx="1036800" cy="360755"/>
          </a:xfrm>
          <a:prstGeom prst="rect">
            <a:avLst/>
          </a:prstGeom>
          <a:noFill/>
        </p:spPr>
        <p:txBody>
          <a:bodyPr wrap="square" lIns="82945" tIns="41473" rIns="82945" bIns="41473" rtlCol="0">
            <a:spAutoFit/>
          </a:bodyPr>
          <a:lstStyle/>
          <a:p>
            <a:r>
              <a:rPr lang="en-US" dirty="0" smtClean="0"/>
              <a:t>Boolean</a:t>
            </a:r>
            <a:endParaRPr lang="en-US" dirty="0"/>
          </a:p>
        </p:txBody>
      </p:sp>
      <p:pic>
        <p:nvPicPr>
          <p:cNvPr id="19" name="Picture 9" descr="string.bmp"/>
          <p:cNvPicPr>
            <a:picLocks noChangeAspect="1" noChangeArrowheads="1"/>
          </p:cNvPicPr>
          <p:nvPr/>
        </p:nvPicPr>
        <p:blipFill>
          <a:blip r:embed="rId6" cstate="print"/>
          <a:srcRect/>
          <a:stretch>
            <a:fillRect/>
          </a:stretch>
        </p:blipFill>
        <p:spPr bwMode="auto">
          <a:xfrm>
            <a:off x="217440" y="3636382"/>
            <a:ext cx="5391360" cy="2318643"/>
          </a:xfrm>
          <a:prstGeom prst="rect">
            <a:avLst/>
          </a:prstGeom>
          <a:noFill/>
          <a:ln w="9525" algn="ctr">
            <a:solidFill>
              <a:schemeClr val="tx1"/>
            </a:solidFill>
            <a:miter lim="800000"/>
            <a:headEnd type="none" w="sm" len="sm"/>
            <a:tailEnd type="none" w="sm" len="sm"/>
          </a:ln>
        </p:spPr>
      </p:pic>
      <p:sp>
        <p:nvSpPr>
          <p:cNvPr id="20" name="TextBox 19"/>
          <p:cNvSpPr txBox="1"/>
          <p:nvPr/>
        </p:nvSpPr>
        <p:spPr>
          <a:xfrm>
            <a:off x="217440" y="3276600"/>
            <a:ext cx="925560" cy="360755"/>
          </a:xfrm>
          <a:prstGeom prst="rect">
            <a:avLst/>
          </a:prstGeom>
          <a:noFill/>
        </p:spPr>
        <p:txBody>
          <a:bodyPr wrap="square" lIns="82945" tIns="41473" rIns="82945" bIns="41473" rtlCol="0">
            <a:spAutoFit/>
          </a:bodyPr>
          <a:lstStyle/>
          <a:p>
            <a:r>
              <a:rPr lang="en-US" dirty="0" smtClean="0"/>
              <a:t>String</a:t>
            </a:r>
            <a:endParaRPr lang="en-US" dirty="0"/>
          </a:p>
        </p:txBody>
      </p:sp>
      <p:sp>
        <p:nvSpPr>
          <p:cNvPr id="22" name="Oval 21"/>
          <p:cNvSpPr/>
          <p:nvPr/>
        </p:nvSpPr>
        <p:spPr bwMode="auto">
          <a:xfrm>
            <a:off x="5816160" y="1078673"/>
            <a:ext cx="1036800" cy="553018"/>
          </a:xfrm>
          <a:prstGeom prst="ellipse">
            <a:avLst/>
          </a:prstGeom>
          <a:noFill/>
          <a:ln w="28575" cap="flat" cmpd="sng" algn="ctr">
            <a:solidFill>
              <a:srgbClr val="C00000"/>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latin typeface="Arial" charset="0"/>
              <a:ea typeface="SimSun" charset="-122"/>
            </a:endParaRPr>
          </a:p>
        </p:txBody>
      </p:sp>
      <p:sp>
        <p:nvSpPr>
          <p:cNvPr id="23" name="TextBox 22"/>
          <p:cNvSpPr txBox="1"/>
          <p:nvPr/>
        </p:nvSpPr>
        <p:spPr>
          <a:xfrm>
            <a:off x="2567520" y="2945109"/>
            <a:ext cx="2419200" cy="637754"/>
          </a:xfrm>
          <a:prstGeom prst="rect">
            <a:avLst/>
          </a:prstGeom>
          <a:noFill/>
        </p:spPr>
        <p:txBody>
          <a:bodyPr wrap="square" lIns="82945" tIns="41473" rIns="82945" bIns="41473" rtlCol="0">
            <a:spAutoFit/>
          </a:bodyPr>
          <a:lstStyle/>
          <a:p>
            <a:r>
              <a:rPr lang="en-US" sz="3600" dirty="0">
                <a:solidFill>
                  <a:srgbClr val="C00000"/>
                </a:solidFill>
              </a:rPr>
              <a:t>Right click!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349920" y="113772"/>
            <a:ext cx="8794080" cy="1036909"/>
          </a:xfrm>
          <a:prstGeom prst="rect">
            <a:avLst/>
          </a:prstGeom>
          <a:noFill/>
          <a:ln w="9360">
            <a:noFill/>
            <a:miter lim="800000"/>
            <a:headEnd/>
            <a:tailEnd/>
          </a:ln>
          <a:effectLst/>
        </p:spPr>
        <p:txBody>
          <a:bodyPr lIns="82945" tIns="82945" rIns="82945" bIns="41473" anchor="ctr"/>
          <a:lstStyle/>
          <a:p>
            <a:pPr>
              <a:tabLst>
                <a:tab pos="656650" algn="l"/>
                <a:tab pos="1313299" algn="l"/>
                <a:tab pos="1969949" algn="l"/>
                <a:tab pos="2626599" algn="l"/>
                <a:tab pos="3283248" algn="l"/>
                <a:tab pos="3939898" algn="l"/>
                <a:tab pos="4596548" algn="l"/>
                <a:tab pos="5253198" algn="l"/>
                <a:tab pos="5909847" algn="l"/>
                <a:tab pos="6566497" algn="l"/>
              </a:tabLst>
            </a:pPr>
            <a:r>
              <a:rPr lang="en-US" sz="4000" i="1" dirty="0">
                <a:solidFill>
                  <a:srgbClr val="0084D1"/>
                </a:solidFill>
                <a:latin typeface="Cambria" pitchFamily="16" charset="0"/>
              </a:rPr>
              <a:t>Shortcut Menus and Properties Dialog</a:t>
            </a:r>
          </a:p>
        </p:txBody>
      </p:sp>
      <p:pic>
        <p:nvPicPr>
          <p:cNvPr id="4" name="Picture 5" descr="MeterProperty.bmp"/>
          <p:cNvPicPr>
            <a:picLocks noChangeAspect="1" noChangeArrowheads="1"/>
          </p:cNvPicPr>
          <p:nvPr/>
        </p:nvPicPr>
        <p:blipFill>
          <a:blip r:embed="rId3" cstate="print"/>
          <a:srcRect/>
          <a:stretch>
            <a:fillRect/>
          </a:stretch>
        </p:blipFill>
        <p:spPr bwMode="auto">
          <a:xfrm>
            <a:off x="4364640" y="1216928"/>
            <a:ext cx="4458240" cy="4386701"/>
          </a:xfrm>
          <a:prstGeom prst="rect">
            <a:avLst/>
          </a:prstGeom>
          <a:noFill/>
          <a:ln w="9525" algn="ctr">
            <a:noFill/>
            <a:miter lim="800000"/>
            <a:headEnd type="none" w="sm" len="sm"/>
            <a:tailEnd type="none" w="sm" len="sm"/>
          </a:ln>
        </p:spPr>
      </p:pic>
      <p:pic>
        <p:nvPicPr>
          <p:cNvPr id="5" name="Picture 5" descr="shortcut menu.bmp"/>
          <p:cNvPicPr>
            <a:picLocks noChangeAspect="1" noChangeArrowheads="1"/>
          </p:cNvPicPr>
          <p:nvPr/>
        </p:nvPicPr>
        <p:blipFill>
          <a:blip r:embed="rId4" cstate="print"/>
          <a:srcRect/>
          <a:stretch>
            <a:fillRect/>
          </a:stretch>
        </p:blipFill>
        <p:spPr bwMode="auto">
          <a:xfrm>
            <a:off x="632160" y="1424309"/>
            <a:ext cx="3526560" cy="4043945"/>
          </a:xfrm>
          <a:prstGeom prst="rect">
            <a:avLst/>
          </a:prstGeom>
          <a:noFill/>
          <a:ln w="9525" algn="ctr">
            <a:noFill/>
            <a:miter lim="800000"/>
            <a:headEnd type="none" w="sm" len="sm"/>
            <a:tailEnd type="none" w="sm" len="sm"/>
          </a:ln>
        </p:spPr>
      </p:pic>
      <p:sp>
        <p:nvSpPr>
          <p:cNvPr id="6" name="TextBox 5"/>
          <p:cNvSpPr txBox="1"/>
          <p:nvPr/>
        </p:nvSpPr>
        <p:spPr>
          <a:xfrm>
            <a:off x="1254240" y="1078673"/>
            <a:ext cx="2073600" cy="422310"/>
          </a:xfrm>
          <a:prstGeom prst="rect">
            <a:avLst/>
          </a:prstGeom>
          <a:noFill/>
        </p:spPr>
        <p:txBody>
          <a:bodyPr wrap="square" lIns="82945" tIns="41473" rIns="82945" bIns="41473" rtlCol="0">
            <a:spAutoFit/>
          </a:bodyPr>
          <a:lstStyle/>
          <a:p>
            <a:r>
              <a:rPr lang="en-US" sz="2200" b="1" dirty="0">
                <a:solidFill>
                  <a:srgbClr val="C00000"/>
                </a:solidFill>
              </a:rPr>
              <a:t>Right Click!</a:t>
            </a:r>
          </a:p>
        </p:txBody>
      </p:sp>
      <p:sp>
        <p:nvSpPr>
          <p:cNvPr id="7" name="4-Point Star 6"/>
          <p:cNvSpPr/>
          <p:nvPr/>
        </p:nvSpPr>
        <p:spPr bwMode="auto">
          <a:xfrm>
            <a:off x="1254240" y="1700818"/>
            <a:ext cx="345600" cy="345636"/>
          </a:xfrm>
          <a:prstGeom prst="star4">
            <a:avLst/>
          </a:prstGeom>
          <a:solidFill>
            <a:srgbClr val="FFC000"/>
          </a:solidFill>
          <a:ln w="9525" cap="flat" cmpd="sng" algn="ctr">
            <a:solidFill>
              <a:srgbClr val="C00000"/>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latin typeface="Arial" charset="0"/>
              <a:ea typeface="SimSun" charset="-122"/>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a:ln/>
        </p:spPr>
        <p:txBody>
          <a:bodyPr lIns="82945" tIns="82945" rIns="82945" bIns="41473" anchor="t"/>
          <a:lstStyle/>
          <a:p>
            <a:pPr algn="l">
              <a:tabLst>
                <a:tab pos="656650" algn="l"/>
                <a:tab pos="1313299" algn="l"/>
                <a:tab pos="1969949" algn="l"/>
                <a:tab pos="2626599" algn="l"/>
                <a:tab pos="3283248" algn="l"/>
                <a:tab pos="3939898" algn="l"/>
                <a:tab pos="4596548" algn="l"/>
              </a:tabLst>
            </a:pPr>
            <a:r>
              <a:rPr lang="en-US" i="1" dirty="0" smtClean="0">
                <a:solidFill>
                  <a:srgbClr val="0084D1"/>
                </a:solidFill>
                <a:latin typeface="Cambria" pitchFamily="16" charset="0"/>
              </a:rPr>
              <a:t>Block Diagram Toolbar</a:t>
            </a:r>
            <a:endParaRPr lang="en-US" i="1" dirty="0">
              <a:solidFill>
                <a:srgbClr val="0084D1"/>
              </a:solidFill>
              <a:latin typeface="Cambria" pitchFamily="16" charset="0"/>
            </a:endParaRPr>
          </a:p>
        </p:txBody>
      </p:sp>
      <p:sp>
        <p:nvSpPr>
          <p:cNvPr id="42" name="Content Placeholder 41"/>
          <p:cNvSpPr>
            <a:spLocks noGrp="1"/>
          </p:cNvSpPr>
          <p:nvPr>
            <p:ph idx="1"/>
          </p:nvPr>
        </p:nvSpPr>
        <p:spPr>
          <a:xfrm>
            <a:off x="148320" y="3498127"/>
            <a:ext cx="8778240" cy="2765090"/>
          </a:xfrm>
        </p:spPr>
        <p:txBody>
          <a:bodyPr vert="vert270"/>
          <a:lstStyle/>
          <a:p>
            <a:pPr algn="r">
              <a:lnSpc>
                <a:spcPct val="100000"/>
              </a:lnSpc>
            </a:pPr>
            <a:r>
              <a:rPr lang="en-US" sz="1800" dirty="0"/>
              <a:t>Run</a:t>
            </a:r>
          </a:p>
          <a:p>
            <a:pPr algn="r">
              <a:lnSpc>
                <a:spcPct val="100000"/>
              </a:lnSpc>
            </a:pPr>
            <a:r>
              <a:rPr lang="en-US" sz="1800" dirty="0"/>
              <a:t>Run Continuously</a:t>
            </a:r>
          </a:p>
          <a:p>
            <a:pPr algn="r">
              <a:lnSpc>
                <a:spcPct val="100000"/>
              </a:lnSpc>
            </a:pPr>
            <a:r>
              <a:rPr lang="en-US" sz="1800" dirty="0"/>
              <a:t>Abort</a:t>
            </a:r>
          </a:p>
          <a:p>
            <a:pPr algn="r">
              <a:lnSpc>
                <a:spcPct val="100000"/>
              </a:lnSpc>
            </a:pPr>
            <a:r>
              <a:rPr lang="en-US" sz="1800" dirty="0"/>
              <a:t>Pause</a:t>
            </a:r>
          </a:p>
          <a:p>
            <a:pPr algn="r">
              <a:lnSpc>
                <a:spcPct val="100000"/>
              </a:lnSpc>
            </a:pPr>
            <a:r>
              <a:rPr lang="en-US" sz="1800" dirty="0">
                <a:solidFill>
                  <a:srgbClr val="C00000"/>
                </a:solidFill>
              </a:rPr>
              <a:t>Highlight Execution</a:t>
            </a:r>
          </a:p>
          <a:p>
            <a:pPr algn="r">
              <a:lnSpc>
                <a:spcPct val="100000"/>
              </a:lnSpc>
            </a:pPr>
            <a:r>
              <a:rPr lang="en-US" sz="1800" dirty="0">
                <a:solidFill>
                  <a:srgbClr val="C00000"/>
                </a:solidFill>
              </a:rPr>
              <a:t>Retain Wire Values</a:t>
            </a:r>
          </a:p>
          <a:p>
            <a:pPr algn="r">
              <a:lnSpc>
                <a:spcPct val="100000"/>
              </a:lnSpc>
            </a:pPr>
            <a:r>
              <a:rPr lang="en-US" sz="1800" dirty="0">
                <a:solidFill>
                  <a:srgbClr val="C00000"/>
                </a:solidFill>
              </a:rPr>
              <a:t>Step In </a:t>
            </a:r>
          </a:p>
          <a:p>
            <a:pPr algn="r">
              <a:lnSpc>
                <a:spcPct val="100000"/>
              </a:lnSpc>
            </a:pPr>
            <a:r>
              <a:rPr lang="en-US" sz="1800" dirty="0">
                <a:solidFill>
                  <a:srgbClr val="C00000"/>
                </a:solidFill>
              </a:rPr>
              <a:t>Step Over</a:t>
            </a:r>
          </a:p>
          <a:p>
            <a:pPr algn="r">
              <a:lnSpc>
                <a:spcPct val="100000"/>
              </a:lnSpc>
            </a:pPr>
            <a:r>
              <a:rPr lang="en-US" sz="1800" dirty="0">
                <a:solidFill>
                  <a:srgbClr val="C00000"/>
                </a:solidFill>
              </a:rPr>
              <a:t>Step Out</a:t>
            </a:r>
          </a:p>
          <a:p>
            <a:pPr algn="r">
              <a:lnSpc>
                <a:spcPct val="100000"/>
              </a:lnSpc>
            </a:pPr>
            <a:endParaRPr lang="en-US" sz="1800" dirty="0"/>
          </a:p>
          <a:p>
            <a:pPr algn="r">
              <a:lnSpc>
                <a:spcPct val="100000"/>
              </a:lnSpc>
            </a:pPr>
            <a:endParaRPr lang="en-US" sz="1800" dirty="0"/>
          </a:p>
          <a:p>
            <a:pPr algn="r">
              <a:lnSpc>
                <a:spcPct val="100000"/>
              </a:lnSpc>
            </a:pPr>
            <a:r>
              <a:rPr lang="en-US" sz="1800" dirty="0"/>
              <a:t>Text Settings</a:t>
            </a:r>
          </a:p>
          <a:p>
            <a:pPr algn="r">
              <a:lnSpc>
                <a:spcPct val="100000"/>
              </a:lnSpc>
            </a:pPr>
            <a:endParaRPr lang="en-US" sz="1800" dirty="0"/>
          </a:p>
          <a:p>
            <a:pPr algn="r">
              <a:lnSpc>
                <a:spcPct val="100000"/>
              </a:lnSpc>
            </a:pPr>
            <a:endParaRPr lang="en-US" sz="1800" dirty="0"/>
          </a:p>
          <a:p>
            <a:pPr algn="r">
              <a:lnSpc>
                <a:spcPct val="100000"/>
              </a:lnSpc>
            </a:pPr>
            <a:endParaRPr lang="en-US" sz="1800" dirty="0"/>
          </a:p>
          <a:p>
            <a:pPr algn="r">
              <a:lnSpc>
                <a:spcPct val="100000"/>
              </a:lnSpc>
            </a:pPr>
            <a:r>
              <a:rPr lang="en-US" sz="1800" dirty="0"/>
              <a:t>Align Objects</a:t>
            </a:r>
          </a:p>
          <a:p>
            <a:pPr algn="r">
              <a:lnSpc>
                <a:spcPct val="100000"/>
              </a:lnSpc>
            </a:pPr>
            <a:r>
              <a:rPr lang="en-US" sz="1800" dirty="0"/>
              <a:t>Distribute Objects</a:t>
            </a:r>
          </a:p>
          <a:p>
            <a:pPr algn="r">
              <a:lnSpc>
                <a:spcPct val="100000"/>
              </a:lnSpc>
            </a:pPr>
            <a:r>
              <a:rPr lang="en-US" sz="1800" dirty="0"/>
              <a:t>Resize Objects </a:t>
            </a:r>
          </a:p>
          <a:p>
            <a:pPr algn="r">
              <a:lnSpc>
                <a:spcPct val="100000"/>
              </a:lnSpc>
            </a:pPr>
            <a:r>
              <a:rPr lang="en-US" sz="1800" dirty="0"/>
              <a:t>Reorder</a:t>
            </a:r>
          </a:p>
          <a:p>
            <a:pPr algn="r">
              <a:lnSpc>
                <a:spcPct val="100000"/>
              </a:lnSpc>
            </a:pPr>
            <a:r>
              <a:rPr lang="en-US" sz="1800" dirty="0">
                <a:solidFill>
                  <a:srgbClr val="C00000"/>
                </a:solidFill>
              </a:rPr>
              <a:t>Clean Up Block Diagram</a:t>
            </a:r>
          </a:p>
          <a:p>
            <a:pPr algn="r"/>
            <a:r>
              <a:rPr lang="en-US" sz="1800" dirty="0"/>
              <a:t>Context Help</a:t>
            </a:r>
          </a:p>
        </p:txBody>
      </p:sp>
      <p:pic>
        <p:nvPicPr>
          <p:cNvPr id="26" name="Picture 5" descr="fp toolbar.bmp"/>
          <p:cNvPicPr>
            <a:picLocks noChangeAspect="1" noChangeArrowheads="1"/>
          </p:cNvPicPr>
          <p:nvPr/>
        </p:nvPicPr>
        <p:blipFill>
          <a:blip r:embed="rId3" cstate="print"/>
          <a:srcRect/>
          <a:stretch>
            <a:fillRect/>
          </a:stretch>
        </p:blipFill>
        <p:spPr bwMode="auto">
          <a:xfrm>
            <a:off x="493920" y="1769945"/>
            <a:ext cx="8174075" cy="535736"/>
          </a:xfrm>
          <a:prstGeom prst="rect">
            <a:avLst/>
          </a:prstGeom>
          <a:noFill/>
          <a:ln w="9525" algn="ctr">
            <a:noFill/>
            <a:miter lim="800000"/>
            <a:headEnd type="none" w="sm" len="sm"/>
            <a:tailEnd type="none" w="sm" len="sm"/>
          </a:ln>
        </p:spPr>
      </p:pic>
      <p:pic>
        <p:nvPicPr>
          <p:cNvPr id="11" name="Picture 2" descr="bd toolbar.bmp"/>
          <p:cNvPicPr>
            <a:picLocks noChangeAspect="1" noChangeArrowheads="1"/>
          </p:cNvPicPr>
          <p:nvPr/>
        </p:nvPicPr>
        <p:blipFill>
          <a:blip r:embed="rId4" cstate="print"/>
          <a:srcRect/>
          <a:stretch>
            <a:fillRect/>
          </a:stretch>
        </p:blipFill>
        <p:spPr bwMode="auto">
          <a:xfrm>
            <a:off x="80330" y="2875982"/>
            <a:ext cx="9063670" cy="488212"/>
          </a:xfrm>
          <a:prstGeom prst="rect">
            <a:avLst/>
          </a:prstGeom>
          <a:noFill/>
          <a:ln w="9525">
            <a:noFill/>
            <a:miter lim="800000"/>
            <a:headEnd/>
            <a:tailEnd/>
          </a:ln>
        </p:spPr>
      </p:pic>
      <p:sp>
        <p:nvSpPr>
          <p:cNvPr id="12" name="TextBox 11"/>
          <p:cNvSpPr txBox="1"/>
          <p:nvPr/>
        </p:nvSpPr>
        <p:spPr>
          <a:xfrm>
            <a:off x="148320" y="2627624"/>
            <a:ext cx="1507685" cy="360755"/>
          </a:xfrm>
          <a:prstGeom prst="rect">
            <a:avLst/>
          </a:prstGeom>
          <a:noFill/>
        </p:spPr>
        <p:txBody>
          <a:bodyPr wrap="none" lIns="82945" tIns="41473" rIns="82945" bIns="41473" rtlCol="0">
            <a:spAutoFit/>
          </a:bodyPr>
          <a:lstStyle/>
          <a:p>
            <a:r>
              <a:rPr lang="en-US" dirty="0" smtClean="0"/>
              <a:t>Block Diagram</a:t>
            </a:r>
            <a:endParaRPr lang="en-US" dirty="0"/>
          </a:p>
        </p:txBody>
      </p:sp>
      <p:sp>
        <p:nvSpPr>
          <p:cNvPr id="13" name="TextBox 12"/>
          <p:cNvSpPr txBox="1"/>
          <p:nvPr/>
        </p:nvSpPr>
        <p:spPr>
          <a:xfrm>
            <a:off x="493920" y="1424309"/>
            <a:ext cx="1235559" cy="360755"/>
          </a:xfrm>
          <a:prstGeom prst="rect">
            <a:avLst/>
          </a:prstGeom>
          <a:noFill/>
        </p:spPr>
        <p:txBody>
          <a:bodyPr wrap="none" lIns="82945" tIns="41473" rIns="82945" bIns="41473" rtlCol="0">
            <a:spAutoFit/>
          </a:bodyPr>
          <a:lstStyle/>
          <a:p>
            <a:r>
              <a:rPr lang="en-US" dirty="0" smtClean="0"/>
              <a:t>Front Panel</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5"/>
          <p:cNvSpPr txBox="1">
            <a:spLocks/>
          </p:cNvSpPr>
          <p:nvPr/>
        </p:nvSpPr>
        <p:spPr bwMode="auto">
          <a:xfrm>
            <a:off x="355680" y="3428999"/>
            <a:ext cx="5391360" cy="2557709"/>
          </a:xfrm>
          <a:prstGeom prst="rect">
            <a:avLst/>
          </a:prstGeom>
          <a:noFill/>
          <a:ln w="9525">
            <a:noFill/>
            <a:round/>
            <a:headEnd/>
            <a:tailEnd/>
          </a:ln>
          <a:effectLst/>
        </p:spPr>
        <p:txBody>
          <a:bodyPr vert="horz" wrap="square" lIns="0" tIns="25602" rIns="0" bIns="0" numCol="1" anchor="t" anchorCtr="0" compatLnSpc="1">
            <a:prstTxWarp prst="textNoShape">
              <a:avLst/>
            </a:prstTxWarp>
          </a:bodyPr>
          <a:lstStyle/>
          <a:p>
            <a:pPr marL="311045" indent="-311045" defTabSz="414726" fontAlgn="base" hangingPunct="0">
              <a:lnSpc>
                <a:spcPct val="93000"/>
              </a:lnSpc>
              <a:spcBef>
                <a:spcPct val="0"/>
              </a:spcBef>
              <a:spcAft>
                <a:spcPts val="1293"/>
              </a:spcAft>
              <a:buClr>
                <a:srgbClr val="000000"/>
              </a:buClr>
              <a:buSzPct val="100000"/>
              <a:defRPr/>
            </a:pPr>
            <a:r>
              <a:rPr lang="en-US" sz="2900" kern="0" dirty="0">
                <a:solidFill>
                  <a:srgbClr val="000000"/>
                </a:solidFill>
              </a:rPr>
              <a:t>Wires </a:t>
            </a:r>
            <a:endParaRPr lang="en-US" kern="0" dirty="0">
              <a:solidFill>
                <a:srgbClr val="000000"/>
              </a:solidFill>
            </a:endParaRPr>
          </a:p>
          <a:p>
            <a:pPr marL="673930" lvl="1" indent="-259204" defTabSz="414726" fontAlgn="base">
              <a:lnSpc>
                <a:spcPct val="93000"/>
              </a:lnSpc>
              <a:spcBef>
                <a:spcPct val="0"/>
              </a:spcBef>
              <a:spcAft>
                <a:spcPts val="1032"/>
              </a:spcAft>
              <a:buClr>
                <a:srgbClr val="000000"/>
              </a:buClr>
              <a:buSzPct val="100000"/>
              <a:buFont typeface="Arial" pitchFamily="34" charset="0"/>
              <a:buChar char="•"/>
              <a:defRPr/>
            </a:pPr>
            <a:r>
              <a:rPr lang="en-US" kern="0" dirty="0">
                <a:solidFill>
                  <a:srgbClr val="000000"/>
                </a:solidFill>
              </a:rPr>
              <a:t>Transfer data between block diagram objects</a:t>
            </a:r>
          </a:p>
          <a:p>
            <a:pPr marL="673930" lvl="1" indent="-259204" defTabSz="414726" fontAlgn="base">
              <a:lnSpc>
                <a:spcPct val="93000"/>
              </a:lnSpc>
              <a:spcBef>
                <a:spcPct val="0"/>
              </a:spcBef>
              <a:spcAft>
                <a:spcPts val="1032"/>
              </a:spcAft>
              <a:buClr>
                <a:srgbClr val="000000"/>
              </a:buClr>
              <a:buSzPct val="100000"/>
              <a:buFont typeface="Arial" pitchFamily="34" charset="0"/>
              <a:buChar char="•"/>
              <a:defRPr/>
            </a:pPr>
            <a:r>
              <a:rPr lang="en-US" kern="0" dirty="0">
                <a:solidFill>
                  <a:srgbClr val="000000"/>
                </a:solidFill>
              </a:rPr>
              <a:t>Wires are different colors, styles, and thicknesses, depending on data type</a:t>
            </a:r>
          </a:p>
          <a:p>
            <a:pPr marL="673930" lvl="1" indent="-259204" defTabSz="414726" fontAlgn="base">
              <a:lnSpc>
                <a:spcPct val="93000"/>
              </a:lnSpc>
              <a:spcBef>
                <a:spcPct val="0"/>
              </a:spcBef>
              <a:spcAft>
                <a:spcPts val="1032"/>
              </a:spcAft>
              <a:buClr>
                <a:srgbClr val="000000"/>
              </a:buClr>
              <a:buSzPct val="100000"/>
              <a:buFont typeface="Arial" pitchFamily="34" charset="0"/>
              <a:buChar char="•"/>
              <a:defRPr/>
            </a:pPr>
            <a:r>
              <a:rPr lang="en-US" kern="0" dirty="0">
                <a:solidFill>
                  <a:srgbClr val="000000"/>
                </a:solidFill>
              </a:rPr>
              <a:t>A broken wire appears as a dashed </a:t>
            </a:r>
            <a:br>
              <a:rPr lang="en-US" kern="0" dirty="0">
                <a:solidFill>
                  <a:srgbClr val="000000"/>
                </a:solidFill>
              </a:rPr>
            </a:br>
            <a:r>
              <a:rPr lang="en-US" kern="0" dirty="0">
                <a:solidFill>
                  <a:srgbClr val="000000"/>
                </a:solidFill>
              </a:rPr>
              <a:t>black line with a red X in the middle</a:t>
            </a:r>
          </a:p>
          <a:p>
            <a:pPr marL="311045" indent="-311045" defTabSz="414726" fontAlgn="base" hangingPunct="0">
              <a:lnSpc>
                <a:spcPct val="93000"/>
              </a:lnSpc>
              <a:spcBef>
                <a:spcPct val="0"/>
              </a:spcBef>
              <a:spcAft>
                <a:spcPts val="1293"/>
              </a:spcAft>
              <a:buClr>
                <a:srgbClr val="000000"/>
              </a:buClr>
              <a:buSzPct val="100000"/>
              <a:defRPr/>
            </a:pPr>
            <a:endParaRPr lang="en-US" sz="2900" kern="0" dirty="0">
              <a:solidFill>
                <a:srgbClr val="000000"/>
              </a:solidFill>
            </a:endParaRPr>
          </a:p>
        </p:txBody>
      </p:sp>
      <p:pic>
        <p:nvPicPr>
          <p:cNvPr id="14" name="Picture 1"/>
          <p:cNvPicPr>
            <a:picLocks noChangeAspect="1" noChangeArrowheads="1"/>
          </p:cNvPicPr>
          <p:nvPr/>
        </p:nvPicPr>
        <p:blipFill>
          <a:blip r:embed="rId3" cstate="print"/>
          <a:srcRect/>
          <a:stretch>
            <a:fillRect/>
          </a:stretch>
        </p:blipFill>
        <p:spPr bwMode="auto">
          <a:xfrm>
            <a:off x="6438240" y="594781"/>
            <a:ext cx="2079360" cy="3430564"/>
          </a:xfrm>
          <a:prstGeom prst="rect">
            <a:avLst/>
          </a:prstGeom>
          <a:noFill/>
          <a:ln w="9360">
            <a:noFill/>
            <a:miter lim="800000"/>
            <a:headEnd/>
            <a:tailEnd/>
          </a:ln>
          <a:effectLst/>
        </p:spPr>
      </p:pic>
      <p:sp>
        <p:nvSpPr>
          <p:cNvPr id="20483" name="Rectangle 3"/>
          <p:cNvSpPr>
            <a:spLocks noGrp="1" noChangeArrowheads="1"/>
          </p:cNvSpPr>
          <p:nvPr>
            <p:ph type="title"/>
          </p:nvPr>
        </p:nvSpPr>
        <p:spPr>
          <a:ln/>
        </p:spPr>
        <p:txBody>
          <a:bodyPr lIns="82945" tIns="82945" rIns="82945" bIns="41473" anchor="t"/>
          <a:lstStyle/>
          <a:p>
            <a:pPr algn="l">
              <a:tabLst>
                <a:tab pos="656650" algn="l"/>
                <a:tab pos="1313299" algn="l"/>
                <a:tab pos="1969949" algn="l"/>
                <a:tab pos="2626599" algn="l"/>
                <a:tab pos="3283248" algn="l"/>
                <a:tab pos="3939898" algn="l"/>
                <a:tab pos="4596548" algn="l"/>
              </a:tabLst>
            </a:pPr>
            <a:r>
              <a:rPr lang="en-US" i="1" dirty="0" smtClean="0">
                <a:solidFill>
                  <a:srgbClr val="0084D1"/>
                </a:solidFill>
                <a:latin typeface="Cambria" pitchFamily="16" charset="0"/>
              </a:rPr>
              <a:t>Block Diagram </a:t>
            </a:r>
            <a:endParaRPr lang="en-US" i="1" dirty="0">
              <a:solidFill>
                <a:srgbClr val="0084D1"/>
              </a:solidFill>
              <a:latin typeface="Cambria" pitchFamily="16" charset="0"/>
            </a:endParaRPr>
          </a:p>
        </p:txBody>
      </p:sp>
      <p:sp>
        <p:nvSpPr>
          <p:cNvPr id="26" name="Content Placeholder 25"/>
          <p:cNvSpPr>
            <a:spLocks noGrp="1"/>
          </p:cNvSpPr>
          <p:nvPr>
            <p:ph idx="1"/>
          </p:nvPr>
        </p:nvSpPr>
        <p:spPr>
          <a:xfrm>
            <a:off x="355680" y="1216927"/>
            <a:ext cx="5806080" cy="2419454"/>
          </a:xfrm>
        </p:spPr>
        <p:txBody>
          <a:bodyPr/>
          <a:lstStyle/>
          <a:p>
            <a:r>
              <a:rPr lang="en-US" dirty="0" smtClean="0"/>
              <a:t>Terminals</a:t>
            </a:r>
          </a:p>
          <a:p>
            <a:pPr lvl="1" hangingPunct="1">
              <a:buFont typeface="Arial" pitchFamily="34" charset="0"/>
              <a:buChar char="•"/>
            </a:pPr>
            <a:r>
              <a:rPr lang="en-US" sz="1800" dirty="0"/>
              <a:t>Block Diagram appearance of front panel objects</a:t>
            </a:r>
          </a:p>
          <a:p>
            <a:pPr lvl="1" hangingPunct="1">
              <a:buFont typeface="Arial" pitchFamily="34" charset="0"/>
              <a:buChar char="•"/>
            </a:pPr>
            <a:r>
              <a:rPr lang="en-US" sz="1800" dirty="0"/>
              <a:t>Entry &amp; exit ports that exchange information between the front panel and block diagram</a:t>
            </a:r>
          </a:p>
          <a:p>
            <a:pPr lvl="1" hangingPunct="1">
              <a:buFont typeface="Arial" pitchFamily="34" charset="0"/>
              <a:buChar char="•"/>
            </a:pPr>
            <a:r>
              <a:rPr lang="en-US" sz="1800" dirty="0"/>
              <a:t>Analogous to parameters and constants in text- based programming languages</a:t>
            </a:r>
          </a:p>
        </p:txBody>
      </p:sp>
      <p:sp>
        <p:nvSpPr>
          <p:cNvPr id="22" name="Oval 21"/>
          <p:cNvSpPr/>
          <p:nvPr/>
        </p:nvSpPr>
        <p:spPr bwMode="auto">
          <a:xfrm>
            <a:off x="6092640" y="456528"/>
            <a:ext cx="1036800" cy="553018"/>
          </a:xfrm>
          <a:prstGeom prst="ellipse">
            <a:avLst/>
          </a:prstGeom>
          <a:noFill/>
          <a:ln w="28575" cap="flat" cmpd="sng" algn="ctr">
            <a:solidFill>
              <a:srgbClr val="C00000"/>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latin typeface="Arial" charset="0"/>
              <a:ea typeface="SimSun" charset="-122"/>
            </a:endParaRPr>
          </a:p>
        </p:txBody>
      </p:sp>
      <p:pic>
        <p:nvPicPr>
          <p:cNvPr id="21" name="Picture 9" descr="loc_easy_to_recreate"/>
          <p:cNvPicPr>
            <a:picLocks noChangeAspect="1" noChangeArrowheads="1"/>
          </p:cNvPicPr>
          <p:nvPr/>
        </p:nvPicPr>
        <p:blipFill>
          <a:blip r:embed="rId4" cstate="print"/>
          <a:srcRect/>
          <a:stretch>
            <a:fillRect/>
          </a:stretch>
        </p:blipFill>
        <p:spPr bwMode="auto">
          <a:xfrm>
            <a:off x="4088160" y="733036"/>
            <a:ext cx="846720" cy="1036909"/>
          </a:xfrm>
          <a:prstGeom prst="rect">
            <a:avLst/>
          </a:prstGeom>
          <a:noFill/>
          <a:ln w="9525">
            <a:noFill/>
            <a:miter lim="800000"/>
            <a:headEnd/>
            <a:tailEnd/>
          </a:ln>
        </p:spPr>
      </p:pic>
      <p:pic>
        <p:nvPicPr>
          <p:cNvPr id="24" name="Picture 10" descr="loc_easy_to_recreate"/>
          <p:cNvPicPr>
            <a:picLocks noChangeAspect="1" noChangeArrowheads="1"/>
          </p:cNvPicPr>
          <p:nvPr/>
        </p:nvPicPr>
        <p:blipFill>
          <a:blip r:embed="rId5" cstate="print"/>
          <a:srcRect/>
          <a:stretch>
            <a:fillRect/>
          </a:stretch>
        </p:blipFill>
        <p:spPr bwMode="auto">
          <a:xfrm>
            <a:off x="2913120" y="1009545"/>
            <a:ext cx="743040" cy="691273"/>
          </a:xfrm>
          <a:prstGeom prst="rect">
            <a:avLst/>
          </a:prstGeom>
          <a:noFill/>
          <a:ln w="9525">
            <a:noFill/>
            <a:miter lim="800000"/>
            <a:headEnd/>
            <a:tailEnd/>
          </a:ln>
        </p:spPr>
      </p:pic>
      <p:pic>
        <p:nvPicPr>
          <p:cNvPr id="71685" name="Picture 5"/>
          <p:cNvPicPr>
            <a:picLocks noChangeAspect="1" noChangeArrowheads="1"/>
          </p:cNvPicPr>
          <p:nvPr/>
        </p:nvPicPr>
        <p:blipFill>
          <a:blip r:embed="rId6" cstate="print"/>
          <a:srcRect/>
          <a:stretch>
            <a:fillRect/>
          </a:stretch>
        </p:blipFill>
        <p:spPr bwMode="auto">
          <a:xfrm>
            <a:off x="1945440" y="5571944"/>
            <a:ext cx="1520640" cy="421965"/>
          </a:xfrm>
          <a:prstGeom prst="rect">
            <a:avLst/>
          </a:prstGeom>
          <a:noFill/>
        </p:spPr>
      </p:pic>
      <p:pic>
        <p:nvPicPr>
          <p:cNvPr id="27" name="Picture 7" descr="wirestrgary2.bmp"/>
          <p:cNvPicPr>
            <a:picLocks noChangeAspect="1" noChangeArrowheads="1"/>
          </p:cNvPicPr>
          <p:nvPr/>
        </p:nvPicPr>
        <p:blipFill>
          <a:blip r:embed="rId7" cstate="print"/>
          <a:srcRect/>
          <a:stretch>
            <a:fillRect/>
          </a:stretch>
        </p:blipFill>
        <p:spPr bwMode="auto">
          <a:xfrm>
            <a:off x="8097120" y="5641072"/>
            <a:ext cx="691200" cy="69127"/>
          </a:xfrm>
          <a:prstGeom prst="rect">
            <a:avLst/>
          </a:prstGeom>
          <a:noFill/>
          <a:ln w="9525">
            <a:noFill/>
            <a:miter lim="800000"/>
            <a:headEnd/>
            <a:tailEnd/>
          </a:ln>
        </p:spPr>
      </p:pic>
      <p:pic>
        <p:nvPicPr>
          <p:cNvPr id="28" name="Picture 8" descr="wirenum.bmp"/>
          <p:cNvPicPr>
            <a:picLocks noChangeAspect="1" noChangeArrowheads="1"/>
          </p:cNvPicPr>
          <p:nvPr/>
        </p:nvPicPr>
        <p:blipFill>
          <a:blip r:embed="rId8"/>
          <a:srcRect t="-259802" b="-259802"/>
          <a:stretch>
            <a:fillRect/>
          </a:stretch>
        </p:blipFill>
        <p:spPr bwMode="auto">
          <a:xfrm>
            <a:off x="5954400" y="4974283"/>
            <a:ext cx="691200" cy="106571"/>
          </a:xfrm>
          <a:prstGeom prst="rect">
            <a:avLst/>
          </a:prstGeom>
          <a:noFill/>
          <a:ln w="9525">
            <a:noFill/>
            <a:miter lim="800000"/>
            <a:headEnd/>
            <a:tailEnd/>
          </a:ln>
        </p:spPr>
      </p:pic>
      <p:pic>
        <p:nvPicPr>
          <p:cNvPr id="29" name="Picture 9" descr="wirenumary.bmp"/>
          <p:cNvPicPr>
            <a:picLocks noChangeAspect="1" noChangeArrowheads="1"/>
          </p:cNvPicPr>
          <p:nvPr/>
        </p:nvPicPr>
        <p:blipFill>
          <a:blip r:embed="rId9" cstate="print"/>
          <a:srcRect/>
          <a:stretch>
            <a:fillRect/>
          </a:stretch>
        </p:blipFill>
        <p:spPr bwMode="auto">
          <a:xfrm>
            <a:off x="5954400" y="5329999"/>
            <a:ext cx="691200" cy="34564"/>
          </a:xfrm>
          <a:prstGeom prst="rect">
            <a:avLst/>
          </a:prstGeom>
          <a:noFill/>
          <a:ln w="9525">
            <a:noFill/>
            <a:miter lim="800000"/>
            <a:headEnd/>
            <a:tailEnd/>
          </a:ln>
        </p:spPr>
      </p:pic>
      <p:pic>
        <p:nvPicPr>
          <p:cNvPr id="30" name="Picture 10" descr="wirenumary2.bmp"/>
          <p:cNvPicPr>
            <a:picLocks noChangeAspect="1" noChangeArrowheads="1"/>
          </p:cNvPicPr>
          <p:nvPr/>
        </p:nvPicPr>
        <p:blipFill>
          <a:blip r:embed="rId10" cstate="print"/>
          <a:srcRect/>
          <a:stretch>
            <a:fillRect/>
          </a:stretch>
        </p:blipFill>
        <p:spPr bwMode="auto">
          <a:xfrm>
            <a:off x="5954400" y="5658354"/>
            <a:ext cx="691200" cy="51845"/>
          </a:xfrm>
          <a:prstGeom prst="rect">
            <a:avLst/>
          </a:prstGeom>
          <a:noFill/>
          <a:ln w="9525">
            <a:noFill/>
            <a:miter lim="800000"/>
            <a:headEnd/>
            <a:tailEnd/>
          </a:ln>
        </p:spPr>
      </p:pic>
      <p:pic>
        <p:nvPicPr>
          <p:cNvPr id="31" name="Picture 11" descr="wirestrg.bmp"/>
          <p:cNvPicPr>
            <a:picLocks noChangeAspect="1" noChangeArrowheads="1"/>
          </p:cNvPicPr>
          <p:nvPr/>
        </p:nvPicPr>
        <p:blipFill>
          <a:blip r:embed="rId11" cstate="print"/>
          <a:srcRect/>
          <a:stretch>
            <a:fillRect/>
          </a:stretch>
        </p:blipFill>
        <p:spPr bwMode="auto">
          <a:xfrm>
            <a:off x="8097120" y="5018926"/>
            <a:ext cx="691200" cy="34564"/>
          </a:xfrm>
          <a:prstGeom prst="rect">
            <a:avLst/>
          </a:prstGeom>
          <a:noFill/>
          <a:ln w="9525">
            <a:noFill/>
            <a:miter lim="800000"/>
            <a:headEnd/>
            <a:tailEnd/>
          </a:ln>
        </p:spPr>
      </p:pic>
      <p:pic>
        <p:nvPicPr>
          <p:cNvPr id="32" name="Picture 12" descr="wirestrgary.bmp"/>
          <p:cNvPicPr>
            <a:picLocks noChangeAspect="1" noChangeArrowheads="1"/>
          </p:cNvPicPr>
          <p:nvPr/>
        </p:nvPicPr>
        <p:blipFill>
          <a:blip r:embed="rId12" cstate="print"/>
          <a:srcRect/>
          <a:stretch>
            <a:fillRect/>
          </a:stretch>
        </p:blipFill>
        <p:spPr bwMode="auto">
          <a:xfrm>
            <a:off x="8097120" y="5321358"/>
            <a:ext cx="691200" cy="51845"/>
          </a:xfrm>
          <a:prstGeom prst="rect">
            <a:avLst/>
          </a:prstGeom>
          <a:noFill/>
          <a:ln w="9525">
            <a:noFill/>
            <a:miter lim="800000"/>
            <a:headEnd/>
            <a:tailEnd/>
          </a:ln>
        </p:spPr>
      </p:pic>
      <p:pic>
        <p:nvPicPr>
          <p:cNvPr id="33" name="Picture 13" descr="wireintary2.bmp"/>
          <p:cNvPicPr>
            <a:picLocks noChangeAspect="1" noChangeArrowheads="1"/>
          </p:cNvPicPr>
          <p:nvPr/>
        </p:nvPicPr>
        <p:blipFill>
          <a:blip r:embed="rId13" cstate="print"/>
          <a:srcRect/>
          <a:stretch>
            <a:fillRect/>
          </a:stretch>
        </p:blipFill>
        <p:spPr bwMode="auto">
          <a:xfrm>
            <a:off x="6991200" y="5658354"/>
            <a:ext cx="691200" cy="51845"/>
          </a:xfrm>
          <a:prstGeom prst="rect">
            <a:avLst/>
          </a:prstGeom>
          <a:noFill/>
          <a:ln w="9525">
            <a:noFill/>
            <a:miter lim="800000"/>
            <a:headEnd/>
            <a:tailEnd/>
          </a:ln>
        </p:spPr>
      </p:pic>
      <p:pic>
        <p:nvPicPr>
          <p:cNvPr id="34" name="Picture 14" descr="wireint.bmp"/>
          <p:cNvPicPr>
            <a:picLocks noChangeAspect="1" noChangeArrowheads="1"/>
          </p:cNvPicPr>
          <p:nvPr/>
        </p:nvPicPr>
        <p:blipFill>
          <a:blip r:embed="rId14"/>
          <a:srcRect/>
          <a:stretch>
            <a:fillRect/>
          </a:stretch>
        </p:blipFill>
        <p:spPr bwMode="auto">
          <a:xfrm>
            <a:off x="6991200" y="5018926"/>
            <a:ext cx="691200" cy="17282"/>
          </a:xfrm>
          <a:prstGeom prst="rect">
            <a:avLst/>
          </a:prstGeom>
          <a:noFill/>
          <a:ln w="9525">
            <a:noFill/>
            <a:miter lim="800000"/>
            <a:headEnd/>
            <a:tailEnd/>
          </a:ln>
        </p:spPr>
      </p:pic>
      <p:pic>
        <p:nvPicPr>
          <p:cNvPr id="35" name="Picture 15" descr="wireintary.bmp&#10;"/>
          <p:cNvPicPr>
            <a:picLocks noChangeAspect="1" noChangeArrowheads="1"/>
          </p:cNvPicPr>
          <p:nvPr/>
        </p:nvPicPr>
        <p:blipFill>
          <a:blip r:embed="rId15" cstate="print"/>
          <a:srcRect/>
          <a:stretch>
            <a:fillRect/>
          </a:stretch>
        </p:blipFill>
        <p:spPr bwMode="auto">
          <a:xfrm>
            <a:off x="6991200" y="5329999"/>
            <a:ext cx="691200" cy="34564"/>
          </a:xfrm>
          <a:prstGeom prst="rect">
            <a:avLst/>
          </a:prstGeom>
          <a:noFill/>
          <a:ln w="9525">
            <a:noFill/>
            <a:miter lim="800000"/>
            <a:headEnd/>
            <a:tailEnd/>
          </a:ln>
        </p:spPr>
      </p:pic>
      <p:sp>
        <p:nvSpPr>
          <p:cNvPr id="36" name="Text Box 16"/>
          <p:cNvSpPr txBox="1">
            <a:spLocks noChangeArrowheads="1"/>
          </p:cNvSpPr>
          <p:nvPr/>
        </p:nvSpPr>
        <p:spPr bwMode="auto">
          <a:xfrm>
            <a:off x="4779360" y="4916569"/>
            <a:ext cx="979207" cy="914753"/>
          </a:xfrm>
          <a:prstGeom prst="rect">
            <a:avLst/>
          </a:prstGeom>
          <a:noFill/>
          <a:ln w="9525" algn="ctr">
            <a:noFill/>
            <a:miter lim="800000"/>
            <a:headEnd type="none" w="sm" len="sm"/>
            <a:tailEnd type="none" w="sm" len="sm"/>
          </a:ln>
        </p:spPr>
        <p:txBody>
          <a:bodyPr wrap="none" lIns="82945" tIns="41473" rIns="82945" bIns="41473">
            <a:spAutoFit/>
          </a:bodyPr>
          <a:lstStyle/>
          <a:p>
            <a:pPr eaLnBrk="0" hangingPunct="0"/>
            <a:r>
              <a:rPr lang="en-US" dirty="0">
                <a:solidFill>
                  <a:srgbClr val="000000"/>
                </a:solidFill>
              </a:rPr>
              <a:t>Scalar</a:t>
            </a:r>
          </a:p>
          <a:p>
            <a:pPr eaLnBrk="0" hangingPunct="0"/>
            <a:r>
              <a:rPr lang="en-US" dirty="0">
                <a:solidFill>
                  <a:srgbClr val="000000"/>
                </a:solidFill>
              </a:rPr>
              <a:t>1D Array</a:t>
            </a:r>
          </a:p>
          <a:p>
            <a:pPr eaLnBrk="0" hangingPunct="0"/>
            <a:r>
              <a:rPr lang="en-US" dirty="0">
                <a:solidFill>
                  <a:srgbClr val="000000"/>
                </a:solidFill>
              </a:rPr>
              <a:t>2D Array</a:t>
            </a:r>
          </a:p>
        </p:txBody>
      </p:sp>
      <p:sp>
        <p:nvSpPr>
          <p:cNvPr id="37" name="Text Box 17"/>
          <p:cNvSpPr txBox="1">
            <a:spLocks noChangeArrowheads="1"/>
          </p:cNvSpPr>
          <p:nvPr/>
        </p:nvSpPr>
        <p:spPr bwMode="auto">
          <a:xfrm>
            <a:off x="5677920" y="4327654"/>
            <a:ext cx="3291301" cy="560810"/>
          </a:xfrm>
          <a:prstGeom prst="rect">
            <a:avLst/>
          </a:prstGeom>
          <a:noFill/>
          <a:ln w="9525" algn="ctr">
            <a:noFill/>
            <a:miter lim="800000"/>
            <a:headEnd type="none" w="sm" len="sm"/>
            <a:tailEnd type="none" w="sm" len="sm"/>
          </a:ln>
        </p:spPr>
        <p:txBody>
          <a:bodyPr wrap="square" lIns="82945" tIns="41473" rIns="82945" bIns="41473">
            <a:spAutoFit/>
          </a:bodyPr>
          <a:lstStyle/>
          <a:p>
            <a:pPr eaLnBrk="0"/>
            <a:r>
              <a:rPr lang="en-US" sz="1500" b="1" dirty="0">
                <a:solidFill>
                  <a:srgbClr val="000000"/>
                </a:solidFill>
              </a:rPr>
              <a:t>    DBL		 Integer  </a:t>
            </a:r>
          </a:p>
          <a:p>
            <a:pPr eaLnBrk="0" hangingPunct="0"/>
            <a:r>
              <a:rPr lang="en-US" sz="1500" b="1" dirty="0">
                <a:solidFill>
                  <a:srgbClr val="000000"/>
                </a:solidFill>
              </a:rPr>
              <a:t>  Numeric	</a:t>
            </a:r>
            <a:r>
              <a:rPr lang="en-US" sz="1500" b="1" dirty="0" err="1">
                <a:solidFill>
                  <a:srgbClr val="000000"/>
                </a:solidFill>
              </a:rPr>
              <a:t>Numeric</a:t>
            </a:r>
            <a:r>
              <a:rPr lang="en-US" sz="1500" b="1" dirty="0">
                <a:solidFill>
                  <a:srgbClr val="000000"/>
                </a:solidFill>
              </a:rPr>
              <a:t>        String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ight Arrow 12"/>
          <p:cNvSpPr/>
          <p:nvPr/>
        </p:nvSpPr>
        <p:spPr bwMode="auto">
          <a:xfrm>
            <a:off x="4019040" y="4189400"/>
            <a:ext cx="1520640" cy="1728181"/>
          </a:xfrm>
          <a:prstGeom prst="rightArrow">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latin typeface="Arial" charset="0"/>
              <a:ea typeface="SimSun" charset="-122"/>
            </a:endParaRPr>
          </a:p>
        </p:txBody>
      </p:sp>
      <p:sp>
        <p:nvSpPr>
          <p:cNvPr id="118787" name="Rectangle 9"/>
          <p:cNvSpPr>
            <a:spLocks noGrp="1" noChangeArrowheads="1"/>
          </p:cNvSpPr>
          <p:nvPr>
            <p:ph idx="1"/>
          </p:nvPr>
        </p:nvSpPr>
        <p:spPr>
          <a:xfrm>
            <a:off x="456481" y="1286055"/>
            <a:ext cx="8226720" cy="2930706"/>
          </a:xfrm>
        </p:spPr>
        <p:txBody>
          <a:bodyPr/>
          <a:lstStyle/>
          <a:p>
            <a:pPr hangingPunct="1">
              <a:buFont typeface="Arial" pitchFamily="34" charset="0"/>
              <a:buChar char="•"/>
            </a:pPr>
            <a:r>
              <a:rPr lang="en-US" sz="2200" dirty="0"/>
              <a:t>Press &lt;Ctrl&gt;-B to delete all broken wires</a:t>
            </a:r>
          </a:p>
          <a:p>
            <a:pPr hangingPunct="1">
              <a:buFont typeface="Arial" pitchFamily="34" charset="0"/>
              <a:buChar char="•"/>
            </a:pPr>
            <a:r>
              <a:rPr lang="en-US" sz="2200" dirty="0"/>
              <a:t>Right-click and select </a:t>
            </a:r>
            <a:r>
              <a:rPr lang="en-US" sz="2200" b="1" dirty="0"/>
              <a:t>Clean Up Wire</a:t>
            </a:r>
            <a:r>
              <a:rPr lang="en-US" sz="2200" dirty="0"/>
              <a:t> to reroute the wire</a:t>
            </a:r>
          </a:p>
          <a:p>
            <a:pPr marL="0" lvl="1" indent="0">
              <a:buFont typeface="Arial" pitchFamily="34" charset="0"/>
              <a:buChar char="•"/>
            </a:pPr>
            <a:r>
              <a:rPr lang="en-US" dirty="0" smtClean="0"/>
              <a:t> </a:t>
            </a:r>
            <a:r>
              <a:rPr lang="en-US" sz="2200" dirty="0"/>
              <a:t> Use the Clean Up Diagram tool to reroute multiple wires and objects to improve readability</a:t>
            </a:r>
          </a:p>
          <a:p>
            <a:pPr marL="746048" lvl="2" indent="-514297"/>
            <a:r>
              <a:rPr lang="en-US" dirty="0" smtClean="0"/>
              <a:t>Select a section of your block diagram</a:t>
            </a:r>
          </a:p>
          <a:p>
            <a:pPr marL="746048" lvl="2" indent="-514297"/>
            <a:r>
              <a:rPr lang="en-US" dirty="0" smtClean="0"/>
              <a:t>Click the Clean Up Diagram button on the block diagram toolbar (or &lt;Ctrl&gt;-U) </a:t>
            </a:r>
          </a:p>
          <a:p>
            <a:pPr lvl="1" eaLnBrk="1" hangingPunct="1"/>
            <a:endParaRPr lang="en-US" dirty="0" smtClean="0"/>
          </a:p>
        </p:txBody>
      </p:sp>
      <p:sp>
        <p:nvSpPr>
          <p:cNvPr id="118788" name="Slide Number Placeholder 3"/>
          <p:cNvSpPr>
            <a:spLocks noGrp="1"/>
          </p:cNvSpPr>
          <p:nvPr>
            <p:ph type="sldNum" idx="12"/>
          </p:nvPr>
        </p:nvSpPr>
        <p:spPr bwMode="auto">
          <a:xfrm>
            <a:off x="7010400" y="6534151"/>
            <a:ext cx="2133600" cy="476250"/>
          </a:xfrm>
          <a:prstGeom prst="rect">
            <a:avLst/>
          </a:prstGeom>
          <a:noFill/>
          <a:ln>
            <a:miter lim="800000"/>
            <a:headEnd/>
            <a:tailEnd/>
          </a:ln>
        </p:spPr>
        <p:txBody>
          <a:bodyPr/>
          <a:lstStyle/>
          <a:p>
            <a:pPr algn="ctr" eaLnBrk="0" hangingPunct="0"/>
            <a:fld id="{23924526-7A2B-4193-A723-8F689862AFF1}" type="slidenum">
              <a:rPr lang="en-US" b="1">
                <a:solidFill>
                  <a:srgbClr val="FFFFFF"/>
                </a:solidFill>
              </a:rPr>
              <a:pPr algn="ctr" eaLnBrk="0" hangingPunct="0"/>
              <a:t>18</a:t>
            </a:fld>
            <a:endParaRPr lang="en-US" b="1">
              <a:solidFill>
                <a:srgbClr val="FFFFFF"/>
              </a:solidFill>
            </a:endParaRPr>
          </a:p>
        </p:txBody>
      </p:sp>
      <p:sp>
        <p:nvSpPr>
          <p:cNvPr id="8" name="Rectangle 3"/>
          <p:cNvSpPr txBox="1">
            <a:spLocks noChangeArrowheads="1"/>
          </p:cNvSpPr>
          <p:nvPr/>
        </p:nvSpPr>
        <p:spPr bwMode="auto">
          <a:xfrm>
            <a:off x="594721" y="411884"/>
            <a:ext cx="8226720" cy="1143480"/>
          </a:xfrm>
          <a:prstGeom prst="rect">
            <a:avLst/>
          </a:prstGeom>
          <a:noFill/>
          <a:ln w="9525">
            <a:noFill/>
            <a:round/>
            <a:headEnd/>
            <a:tailEnd/>
          </a:ln>
          <a:effectLst/>
        </p:spPr>
        <p:txBody>
          <a:bodyPr vert="horz" wrap="square" lIns="82945" tIns="82945" rIns="82945" bIns="41473" numCol="1" anchor="t" anchorCtr="0" compatLnSpc="1">
            <a:prstTxWarp prst="textNoShape">
              <a:avLst/>
            </a:prstTxWarp>
          </a:bodyPr>
          <a:lstStyle/>
          <a:p>
            <a:pPr defTabSz="414726" fontAlgn="base" hangingPunct="0">
              <a:spcBef>
                <a:spcPct val="0"/>
              </a:spcBef>
              <a:spcAft>
                <a:spcPct val="0"/>
              </a:spcAft>
              <a:buClr>
                <a:srgbClr val="000000"/>
              </a:buClr>
              <a:buSzPct val="100000"/>
              <a:tabLst>
                <a:tab pos="656650" algn="l"/>
                <a:tab pos="1313299" algn="l"/>
                <a:tab pos="1969949" algn="l"/>
                <a:tab pos="2626599" algn="l"/>
                <a:tab pos="3283248" algn="l"/>
                <a:tab pos="3939898" algn="l"/>
                <a:tab pos="4596548" algn="l"/>
              </a:tabLst>
              <a:defRPr/>
            </a:pPr>
            <a:r>
              <a:rPr lang="en-US" sz="4000" i="1" kern="0" dirty="0">
                <a:solidFill>
                  <a:srgbClr val="0084D1"/>
                </a:solidFill>
                <a:latin typeface="Cambria" pitchFamily="16" charset="0"/>
                <a:ea typeface="+mj-ea"/>
                <a:cs typeface="+mj-cs"/>
              </a:rPr>
              <a:t>Block Diagram: Wiring Tips </a:t>
            </a:r>
          </a:p>
        </p:txBody>
      </p:sp>
      <p:pic>
        <p:nvPicPr>
          <p:cNvPr id="10" name="Picture 3" descr="loc_bd_seconds_breakdown_pre-cleanup.bmp"/>
          <p:cNvPicPr>
            <a:picLocks noChangeAspect="1" noChangeArrowheads="1"/>
          </p:cNvPicPr>
          <p:nvPr/>
        </p:nvPicPr>
        <p:blipFill>
          <a:blip r:embed="rId3" cstate="print"/>
          <a:srcRect/>
          <a:stretch>
            <a:fillRect/>
          </a:stretch>
        </p:blipFill>
        <p:spPr bwMode="auto">
          <a:xfrm>
            <a:off x="217440" y="4120272"/>
            <a:ext cx="4000500" cy="1952625"/>
          </a:xfrm>
          <a:prstGeom prst="rect">
            <a:avLst/>
          </a:prstGeom>
          <a:noFill/>
          <a:ln w="9525">
            <a:noFill/>
            <a:miter lim="800000"/>
            <a:headEnd/>
            <a:tailEnd/>
          </a:ln>
        </p:spPr>
      </p:pic>
      <p:pic>
        <p:nvPicPr>
          <p:cNvPr id="11" name="Picture 4" descr="loc_bd_seconds_breakdown_post-cleanup.bmp"/>
          <p:cNvPicPr>
            <a:picLocks noChangeAspect="1" noChangeArrowheads="1"/>
          </p:cNvPicPr>
          <p:nvPr/>
        </p:nvPicPr>
        <p:blipFill>
          <a:blip r:embed="rId4" cstate="print"/>
          <a:srcRect/>
          <a:stretch>
            <a:fillRect/>
          </a:stretch>
        </p:blipFill>
        <p:spPr bwMode="auto">
          <a:xfrm>
            <a:off x="5677920" y="4327654"/>
            <a:ext cx="3028950" cy="1457325"/>
          </a:xfrm>
          <a:prstGeom prst="rect">
            <a:avLst/>
          </a:prstGeom>
          <a:noFill/>
          <a:ln w="9525">
            <a:noFill/>
            <a:miter lim="800000"/>
            <a:headEnd/>
            <a:tailEnd/>
          </a:ln>
        </p:spPr>
      </p:pic>
      <p:pic>
        <p:nvPicPr>
          <p:cNvPr id="12" name="Picture 5" descr="noloc_cleanupBD_icon.bmp"/>
          <p:cNvPicPr>
            <a:picLocks noChangeAspect="1" noChangeArrowheads="1"/>
          </p:cNvPicPr>
          <p:nvPr/>
        </p:nvPicPr>
        <p:blipFill>
          <a:blip r:embed="rId5" cstate="print"/>
          <a:srcRect/>
          <a:stretch>
            <a:fillRect/>
          </a:stretch>
        </p:blipFill>
        <p:spPr bwMode="auto">
          <a:xfrm>
            <a:off x="4433759" y="4742418"/>
            <a:ext cx="741362" cy="569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a:ln/>
        </p:spPr>
        <p:txBody>
          <a:bodyPr lIns="82945" tIns="82945" rIns="82945" bIns="41473" anchor="t"/>
          <a:lstStyle/>
          <a:p>
            <a:pPr algn="l">
              <a:tabLst>
                <a:tab pos="656650" algn="l"/>
                <a:tab pos="1313299" algn="l"/>
                <a:tab pos="1969949" algn="l"/>
                <a:tab pos="2626599" algn="l"/>
                <a:tab pos="3283248" algn="l"/>
                <a:tab pos="3939898" algn="l"/>
                <a:tab pos="4596548" algn="l"/>
              </a:tabLst>
            </a:pPr>
            <a:r>
              <a:rPr lang="en-US" i="1" dirty="0" smtClean="0">
                <a:solidFill>
                  <a:srgbClr val="0084D1"/>
                </a:solidFill>
                <a:latin typeface="Cambria" pitchFamily="16" charset="0"/>
              </a:rPr>
              <a:t>Block Diagram </a:t>
            </a:r>
            <a:endParaRPr lang="en-US" i="1" dirty="0">
              <a:solidFill>
                <a:srgbClr val="0084D1"/>
              </a:solidFill>
              <a:latin typeface="Cambria" pitchFamily="16" charset="0"/>
            </a:endParaRPr>
          </a:p>
        </p:txBody>
      </p:sp>
      <p:sp>
        <p:nvSpPr>
          <p:cNvPr id="26" name="Content Placeholder 25"/>
          <p:cNvSpPr>
            <a:spLocks noGrp="1"/>
          </p:cNvSpPr>
          <p:nvPr>
            <p:ph idx="1"/>
          </p:nvPr>
        </p:nvSpPr>
        <p:spPr>
          <a:xfrm>
            <a:off x="424800" y="1078673"/>
            <a:ext cx="5497919" cy="2073818"/>
          </a:xfrm>
        </p:spPr>
        <p:txBody>
          <a:bodyPr>
            <a:normAutofit lnSpcReduction="10000"/>
          </a:bodyPr>
          <a:lstStyle/>
          <a:p>
            <a:r>
              <a:rPr lang="en-US" dirty="0" smtClean="0"/>
              <a:t>Nodes</a:t>
            </a:r>
          </a:p>
          <a:p>
            <a:pPr lvl="1">
              <a:buFont typeface="Arial" pitchFamily="34" charset="0"/>
              <a:buChar char="•"/>
            </a:pPr>
            <a:r>
              <a:rPr lang="en-US" sz="1600" dirty="0"/>
              <a:t>Objects on the block diagram that have inputs and/or outputs and perform operations when a VI runs</a:t>
            </a:r>
          </a:p>
          <a:p>
            <a:pPr lvl="1" hangingPunct="1">
              <a:buFont typeface="Arial" pitchFamily="34" charset="0"/>
              <a:buChar char="•"/>
            </a:pPr>
            <a:r>
              <a:rPr lang="en-US" sz="1600" dirty="0"/>
              <a:t>Analogous to statements, operators, functions, and subroutines in text-based programming languages</a:t>
            </a:r>
          </a:p>
          <a:p>
            <a:r>
              <a:rPr lang="en-US" dirty="0" smtClean="0"/>
              <a:t>	</a:t>
            </a:r>
            <a:endParaRPr lang="en-US" dirty="0"/>
          </a:p>
        </p:txBody>
      </p:sp>
      <p:pic>
        <p:nvPicPr>
          <p:cNvPr id="10" name="Picture 3" descr="multiply.bmp"/>
          <p:cNvPicPr>
            <a:picLocks noChangeAspect="1" noChangeArrowheads="1"/>
          </p:cNvPicPr>
          <p:nvPr/>
        </p:nvPicPr>
        <p:blipFill>
          <a:blip r:embed="rId3" cstate="print"/>
          <a:srcRect/>
          <a:stretch>
            <a:fillRect/>
          </a:stretch>
        </p:blipFill>
        <p:spPr bwMode="auto">
          <a:xfrm>
            <a:off x="4502880" y="802164"/>
            <a:ext cx="669600" cy="669671"/>
          </a:xfrm>
          <a:prstGeom prst="rect">
            <a:avLst/>
          </a:prstGeom>
          <a:noFill/>
          <a:ln w="9525">
            <a:noFill/>
            <a:miter lim="800000"/>
            <a:headEnd/>
            <a:tailEnd/>
          </a:ln>
        </p:spPr>
      </p:pic>
      <p:pic>
        <p:nvPicPr>
          <p:cNvPr id="11" name="Picture 7" descr="loc_easy_to_recreate"/>
          <p:cNvPicPr>
            <a:picLocks noChangeAspect="1" noChangeArrowheads="1"/>
          </p:cNvPicPr>
          <p:nvPr/>
        </p:nvPicPr>
        <p:blipFill>
          <a:blip r:embed="rId4" cstate="print"/>
          <a:srcRect r="4005"/>
          <a:stretch>
            <a:fillRect/>
          </a:stretch>
        </p:blipFill>
        <p:spPr bwMode="auto">
          <a:xfrm>
            <a:off x="5816160" y="594782"/>
            <a:ext cx="2243520" cy="923137"/>
          </a:xfrm>
          <a:prstGeom prst="rect">
            <a:avLst/>
          </a:prstGeom>
          <a:noFill/>
          <a:ln w="9525">
            <a:noFill/>
            <a:miter lim="800000"/>
            <a:headEnd/>
            <a:tailEnd/>
          </a:ln>
        </p:spPr>
      </p:pic>
      <p:pic>
        <p:nvPicPr>
          <p:cNvPr id="12" name="Picture 7" descr="loc_easy_to_recreate"/>
          <p:cNvPicPr>
            <a:picLocks noChangeAspect="1" noChangeArrowheads="1"/>
          </p:cNvPicPr>
          <p:nvPr/>
        </p:nvPicPr>
        <p:blipFill>
          <a:blip r:embed="rId5" cstate="print"/>
          <a:srcRect/>
          <a:stretch>
            <a:fillRect/>
          </a:stretch>
        </p:blipFill>
        <p:spPr bwMode="auto">
          <a:xfrm>
            <a:off x="7475040" y="940418"/>
            <a:ext cx="1343520" cy="1981648"/>
          </a:xfrm>
          <a:prstGeom prst="rect">
            <a:avLst/>
          </a:prstGeom>
          <a:noFill/>
          <a:ln w="9525" algn="ctr">
            <a:noFill/>
            <a:miter lim="800000"/>
            <a:headEnd type="none" w="sm" len="sm"/>
            <a:tailEnd type="none" w="sm" len="sm"/>
          </a:ln>
        </p:spPr>
      </p:pic>
      <p:sp>
        <p:nvSpPr>
          <p:cNvPr id="16" name="Content Placeholder 25"/>
          <p:cNvSpPr txBox="1">
            <a:spLocks/>
          </p:cNvSpPr>
          <p:nvPr/>
        </p:nvSpPr>
        <p:spPr bwMode="auto">
          <a:xfrm>
            <a:off x="217440" y="3048000"/>
            <a:ext cx="3041280" cy="3110727"/>
          </a:xfrm>
          <a:prstGeom prst="rect">
            <a:avLst/>
          </a:prstGeom>
          <a:noFill/>
          <a:ln w="9525">
            <a:noFill/>
            <a:round/>
            <a:headEnd/>
            <a:tailEnd/>
          </a:ln>
          <a:effectLst/>
        </p:spPr>
        <p:txBody>
          <a:bodyPr vert="horz" wrap="square" lIns="0" tIns="25602" rIns="0" bIns="0" numCol="1" anchor="t" anchorCtr="0" compatLnSpc="1">
            <a:prstTxWarp prst="textNoShape">
              <a:avLst/>
            </a:prstTxWarp>
          </a:bodyPr>
          <a:lstStyle/>
          <a:p>
            <a:pPr marL="311045" indent="-311045" defTabSz="414726" fontAlgn="base" hangingPunct="0">
              <a:lnSpc>
                <a:spcPct val="93000"/>
              </a:lnSpc>
              <a:spcBef>
                <a:spcPct val="0"/>
              </a:spcBef>
              <a:spcAft>
                <a:spcPts val="1293"/>
              </a:spcAft>
              <a:buClr>
                <a:srgbClr val="000000"/>
              </a:buClr>
              <a:buSzPct val="100000"/>
              <a:defRPr/>
            </a:pPr>
            <a:r>
              <a:rPr lang="en-US" sz="2900" kern="0" dirty="0">
                <a:solidFill>
                  <a:srgbClr val="000000"/>
                </a:solidFill>
              </a:rPr>
              <a:t>	</a:t>
            </a:r>
            <a:r>
              <a:rPr lang="en-US" sz="2200" b="1" kern="0" dirty="0">
                <a:solidFill>
                  <a:srgbClr val="000000"/>
                </a:solidFill>
              </a:rPr>
              <a:t>Functions</a:t>
            </a:r>
            <a:r>
              <a:rPr lang="en-US" sz="2900" kern="0" dirty="0">
                <a:solidFill>
                  <a:srgbClr val="000000"/>
                </a:solidFill>
              </a:rPr>
              <a:t> </a:t>
            </a:r>
          </a:p>
          <a:p>
            <a:pPr marL="673930" lvl="1" indent="-259204" defTabSz="414726" fontAlgn="base">
              <a:lnSpc>
                <a:spcPct val="93000"/>
              </a:lnSpc>
              <a:spcBef>
                <a:spcPct val="0"/>
              </a:spcBef>
              <a:spcAft>
                <a:spcPts val="1032"/>
              </a:spcAft>
              <a:buClr>
                <a:srgbClr val="000000"/>
              </a:buClr>
              <a:buSzPct val="100000"/>
              <a:buFont typeface="Arial" pitchFamily="34" charset="0"/>
              <a:buChar char="•"/>
              <a:defRPr/>
            </a:pPr>
            <a:r>
              <a:rPr lang="en-US" sz="1500" kern="0" dirty="0">
                <a:solidFill>
                  <a:srgbClr val="000000"/>
                </a:solidFill>
              </a:rPr>
              <a:t>Fundamental operating elements of LabVIEW</a:t>
            </a:r>
          </a:p>
          <a:p>
            <a:pPr marL="673930" lvl="1" indent="-259204" defTabSz="414726" fontAlgn="base">
              <a:lnSpc>
                <a:spcPct val="93000"/>
              </a:lnSpc>
              <a:spcBef>
                <a:spcPct val="0"/>
              </a:spcBef>
              <a:spcAft>
                <a:spcPts val="1032"/>
              </a:spcAft>
              <a:buClr>
                <a:srgbClr val="000000"/>
              </a:buClr>
              <a:buSzPct val="100000"/>
              <a:buFont typeface="Arial" pitchFamily="34" charset="0"/>
              <a:buChar char="•"/>
              <a:defRPr/>
            </a:pPr>
            <a:r>
              <a:rPr lang="en-US" sz="1500" kern="0" dirty="0">
                <a:solidFill>
                  <a:srgbClr val="000000"/>
                </a:solidFill>
              </a:rPr>
              <a:t>Do not have front panels or block diagrams, but do have connector panes</a:t>
            </a:r>
          </a:p>
          <a:p>
            <a:pPr marL="673930" lvl="1" indent="-259204" defTabSz="414726" fontAlgn="base">
              <a:lnSpc>
                <a:spcPct val="93000"/>
              </a:lnSpc>
              <a:spcBef>
                <a:spcPct val="0"/>
              </a:spcBef>
              <a:spcAft>
                <a:spcPts val="1032"/>
              </a:spcAft>
              <a:buClr>
                <a:srgbClr val="000000"/>
              </a:buClr>
              <a:buSzPct val="100000"/>
              <a:buFont typeface="Arial" pitchFamily="34" charset="0"/>
              <a:buChar char="•"/>
              <a:defRPr/>
            </a:pPr>
            <a:r>
              <a:rPr lang="en-US" sz="1500" kern="0" dirty="0">
                <a:solidFill>
                  <a:srgbClr val="000000"/>
                </a:solidFill>
              </a:rPr>
              <a:t>Double-clicking a function only selects the function – does not open it like a VI</a:t>
            </a:r>
          </a:p>
          <a:p>
            <a:pPr marL="673930" lvl="1" indent="-259204" defTabSz="414726" fontAlgn="base">
              <a:lnSpc>
                <a:spcPct val="93000"/>
              </a:lnSpc>
              <a:spcBef>
                <a:spcPct val="0"/>
              </a:spcBef>
              <a:spcAft>
                <a:spcPts val="1032"/>
              </a:spcAft>
              <a:buClr>
                <a:srgbClr val="000000"/>
              </a:buClr>
              <a:buSzPct val="100000"/>
              <a:buFont typeface="Arial" pitchFamily="34" charset="0"/>
              <a:buChar char="•"/>
              <a:defRPr/>
            </a:pPr>
            <a:r>
              <a:rPr lang="en-US" sz="1500" kern="0" dirty="0">
                <a:solidFill>
                  <a:srgbClr val="000000"/>
                </a:solidFill>
              </a:rPr>
              <a:t>Has a pale yellow background on its icon</a:t>
            </a:r>
          </a:p>
        </p:txBody>
      </p:sp>
      <p:sp>
        <p:nvSpPr>
          <p:cNvPr id="18" name="Content Placeholder 25"/>
          <p:cNvSpPr txBox="1">
            <a:spLocks/>
          </p:cNvSpPr>
          <p:nvPr/>
        </p:nvSpPr>
        <p:spPr bwMode="auto">
          <a:xfrm>
            <a:off x="6230880" y="3048000"/>
            <a:ext cx="2606399" cy="3110727"/>
          </a:xfrm>
          <a:prstGeom prst="rect">
            <a:avLst/>
          </a:prstGeom>
          <a:noFill/>
          <a:ln w="9525">
            <a:noFill/>
            <a:round/>
            <a:headEnd/>
            <a:tailEnd/>
          </a:ln>
          <a:effectLst/>
        </p:spPr>
        <p:txBody>
          <a:bodyPr vert="horz" wrap="square" lIns="0" tIns="25602" rIns="0" bIns="0" numCol="1" anchor="t" anchorCtr="0" compatLnSpc="1">
            <a:prstTxWarp prst="textNoShape">
              <a:avLst/>
            </a:prstTxWarp>
          </a:bodyPr>
          <a:lstStyle/>
          <a:p>
            <a:pPr marL="311045" indent="-311045" defTabSz="414726" fontAlgn="base" hangingPunct="0">
              <a:lnSpc>
                <a:spcPct val="93000"/>
              </a:lnSpc>
              <a:spcBef>
                <a:spcPct val="0"/>
              </a:spcBef>
              <a:spcAft>
                <a:spcPts val="1293"/>
              </a:spcAft>
              <a:buClr>
                <a:srgbClr val="000000"/>
              </a:buClr>
              <a:buSzPct val="100000"/>
              <a:defRPr/>
            </a:pPr>
            <a:r>
              <a:rPr lang="en-US" sz="2900" kern="0" dirty="0">
                <a:solidFill>
                  <a:srgbClr val="000000"/>
                </a:solidFill>
              </a:rPr>
              <a:t>	</a:t>
            </a:r>
            <a:r>
              <a:rPr lang="en-US" sz="2200" b="1" kern="0" dirty="0">
                <a:solidFill>
                  <a:srgbClr val="000000"/>
                </a:solidFill>
              </a:rPr>
              <a:t>Structures</a:t>
            </a:r>
            <a:endParaRPr lang="en-US" sz="2900" kern="0" dirty="0">
              <a:solidFill>
                <a:srgbClr val="000000"/>
              </a:solidFill>
            </a:endParaRPr>
          </a:p>
          <a:p>
            <a:pPr marL="673930" lvl="1" indent="-259204" defTabSz="414726" fontAlgn="base">
              <a:lnSpc>
                <a:spcPct val="93000"/>
              </a:lnSpc>
              <a:spcBef>
                <a:spcPct val="0"/>
              </a:spcBef>
              <a:spcAft>
                <a:spcPts val="1032"/>
              </a:spcAft>
              <a:buClr>
                <a:srgbClr val="000000"/>
              </a:buClr>
              <a:buSzPct val="100000"/>
              <a:buFont typeface="Arial" pitchFamily="34" charset="0"/>
              <a:buChar char="•"/>
              <a:defRPr/>
            </a:pPr>
            <a:r>
              <a:rPr lang="en-US" sz="1500" kern="0" dirty="0">
                <a:solidFill>
                  <a:srgbClr val="000000"/>
                </a:solidFill>
              </a:rPr>
              <a:t>While loops, for loops, event structures</a:t>
            </a:r>
          </a:p>
          <a:p>
            <a:pPr marL="673930" lvl="1" indent="-259204" defTabSz="414726" fontAlgn="base">
              <a:lnSpc>
                <a:spcPct val="93000"/>
              </a:lnSpc>
              <a:spcBef>
                <a:spcPct val="0"/>
              </a:spcBef>
              <a:spcAft>
                <a:spcPts val="1032"/>
              </a:spcAft>
              <a:buClr>
                <a:srgbClr val="000000"/>
              </a:buClr>
              <a:buSzPct val="100000"/>
              <a:buFont typeface="Arial" pitchFamily="34" charset="0"/>
              <a:buChar char="•"/>
              <a:defRPr/>
            </a:pPr>
            <a:r>
              <a:rPr lang="en-US" sz="1500" kern="0" dirty="0">
                <a:solidFill>
                  <a:srgbClr val="000000"/>
                </a:solidFill>
              </a:rPr>
              <a:t>More  discussion later</a:t>
            </a:r>
          </a:p>
        </p:txBody>
      </p:sp>
      <p:cxnSp>
        <p:nvCxnSpPr>
          <p:cNvPr id="20" name="Straight Connector 19"/>
          <p:cNvCxnSpPr/>
          <p:nvPr/>
        </p:nvCxnSpPr>
        <p:spPr bwMode="auto">
          <a:xfrm rot="5400000">
            <a:off x="1876175" y="4673290"/>
            <a:ext cx="2765090" cy="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rot="5400000">
            <a:off x="4986575" y="4673290"/>
            <a:ext cx="2765090" cy="0"/>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3" name="Content Placeholder 25"/>
          <p:cNvSpPr txBox="1">
            <a:spLocks/>
          </p:cNvSpPr>
          <p:nvPr/>
        </p:nvSpPr>
        <p:spPr bwMode="auto">
          <a:xfrm>
            <a:off x="3124200" y="3048000"/>
            <a:ext cx="3269880" cy="3110727"/>
          </a:xfrm>
          <a:prstGeom prst="rect">
            <a:avLst/>
          </a:prstGeom>
          <a:noFill/>
          <a:ln w="9525">
            <a:noFill/>
            <a:round/>
            <a:headEnd/>
            <a:tailEnd/>
          </a:ln>
          <a:effectLst/>
        </p:spPr>
        <p:txBody>
          <a:bodyPr vert="horz" wrap="square" lIns="0" tIns="25602" rIns="0" bIns="0" numCol="1" anchor="t" anchorCtr="0" compatLnSpc="1">
            <a:prstTxWarp prst="textNoShape">
              <a:avLst/>
            </a:prstTxWarp>
          </a:bodyPr>
          <a:lstStyle/>
          <a:p>
            <a:pPr marL="311045" indent="-311045" defTabSz="414726" fontAlgn="base" hangingPunct="0">
              <a:lnSpc>
                <a:spcPct val="93000"/>
              </a:lnSpc>
              <a:spcBef>
                <a:spcPct val="0"/>
              </a:spcBef>
              <a:spcAft>
                <a:spcPts val="1293"/>
              </a:spcAft>
              <a:buClr>
                <a:srgbClr val="000000"/>
              </a:buClr>
              <a:buSzPct val="100000"/>
              <a:defRPr/>
            </a:pPr>
            <a:r>
              <a:rPr lang="en-US" sz="2900" kern="0" dirty="0">
                <a:solidFill>
                  <a:srgbClr val="000000"/>
                </a:solidFill>
              </a:rPr>
              <a:t>	</a:t>
            </a:r>
            <a:r>
              <a:rPr lang="en-US" sz="2200" b="1" kern="0" dirty="0" err="1" smtClean="0">
                <a:solidFill>
                  <a:srgbClr val="000000"/>
                </a:solidFill>
              </a:rPr>
              <a:t>subVIs</a:t>
            </a:r>
            <a:endParaRPr lang="en-US" sz="2900" kern="0" dirty="0">
              <a:solidFill>
                <a:srgbClr val="000000"/>
              </a:solidFill>
            </a:endParaRPr>
          </a:p>
          <a:p>
            <a:pPr marL="673930" lvl="1" indent="-259204" defTabSz="414726" fontAlgn="base">
              <a:lnSpc>
                <a:spcPct val="93000"/>
              </a:lnSpc>
              <a:spcBef>
                <a:spcPct val="0"/>
              </a:spcBef>
              <a:spcAft>
                <a:spcPts val="1032"/>
              </a:spcAft>
              <a:buClr>
                <a:srgbClr val="000000"/>
              </a:buClr>
              <a:buSzPct val="100000"/>
              <a:buFont typeface="Arial" pitchFamily="34" charset="0"/>
              <a:buChar char="•"/>
              <a:defRPr/>
            </a:pPr>
            <a:r>
              <a:rPr lang="en-US" sz="1500" kern="0" dirty="0" smtClean="0">
                <a:solidFill>
                  <a:srgbClr val="000000"/>
                </a:solidFill>
              </a:rPr>
              <a:t>VI that you build to use inside another VI</a:t>
            </a:r>
          </a:p>
          <a:p>
            <a:pPr marL="673930" lvl="1" indent="-259204" defTabSz="414726" fontAlgn="base">
              <a:lnSpc>
                <a:spcPct val="93000"/>
              </a:lnSpc>
              <a:spcBef>
                <a:spcPct val="0"/>
              </a:spcBef>
              <a:spcAft>
                <a:spcPts val="1032"/>
              </a:spcAft>
              <a:buClr>
                <a:srgbClr val="000000"/>
              </a:buClr>
              <a:buSzPct val="100000"/>
              <a:buFont typeface="Arial" pitchFamily="34" charset="0"/>
              <a:buChar char="•"/>
              <a:defRPr/>
            </a:pPr>
            <a:r>
              <a:rPr lang="en-US" sz="1500" kern="0" dirty="0" smtClean="0">
                <a:solidFill>
                  <a:srgbClr val="000000"/>
                </a:solidFill>
              </a:rPr>
              <a:t>Any VI has potential to become a </a:t>
            </a:r>
            <a:r>
              <a:rPr lang="en-US" sz="1500" kern="0" dirty="0" err="1" smtClean="0">
                <a:solidFill>
                  <a:srgbClr val="000000"/>
                </a:solidFill>
              </a:rPr>
              <a:t>subVI</a:t>
            </a:r>
            <a:endParaRPr lang="en-US" sz="1500" kern="0" dirty="0" smtClean="0">
              <a:solidFill>
                <a:srgbClr val="000000"/>
              </a:solidFill>
            </a:endParaRPr>
          </a:p>
          <a:p>
            <a:pPr marL="673930" lvl="1" indent="-259204" defTabSz="414726" fontAlgn="base">
              <a:lnSpc>
                <a:spcPct val="93000"/>
              </a:lnSpc>
              <a:spcBef>
                <a:spcPct val="0"/>
              </a:spcBef>
              <a:spcAft>
                <a:spcPts val="1032"/>
              </a:spcAft>
              <a:buClr>
                <a:srgbClr val="000000"/>
              </a:buClr>
              <a:buSzPct val="100000"/>
              <a:buFont typeface="Arial" pitchFamily="34" charset="0"/>
              <a:buChar char="•"/>
              <a:defRPr/>
            </a:pPr>
            <a:r>
              <a:rPr lang="en-US" sz="1500" kern="0" dirty="0" smtClean="0">
                <a:solidFill>
                  <a:srgbClr val="000000"/>
                </a:solidFill>
              </a:rPr>
              <a:t>Double-clicking a </a:t>
            </a:r>
            <a:r>
              <a:rPr lang="en-US" sz="1500" kern="0" dirty="0" err="1" smtClean="0">
                <a:solidFill>
                  <a:srgbClr val="000000"/>
                </a:solidFill>
              </a:rPr>
              <a:t>subVI</a:t>
            </a:r>
            <a:r>
              <a:rPr lang="en-US" sz="1500" kern="0" dirty="0" smtClean="0">
                <a:solidFill>
                  <a:srgbClr val="000000"/>
                </a:solidFill>
              </a:rPr>
              <a:t> will open it (exception: Express Vis- </a:t>
            </a:r>
            <a:r>
              <a:rPr lang="en-US" sz="1500" kern="0" dirty="0" err="1" smtClean="0">
                <a:solidFill>
                  <a:srgbClr val="000000"/>
                </a:solidFill>
              </a:rPr>
              <a:t>config</a:t>
            </a:r>
            <a:r>
              <a:rPr lang="en-US" sz="1500" kern="0" dirty="0" smtClean="0">
                <a:solidFill>
                  <a:srgbClr val="000000"/>
                </a:solidFill>
              </a:rPr>
              <a:t>. window opens)</a:t>
            </a:r>
          </a:p>
          <a:p>
            <a:pPr marL="673930" lvl="1" indent="-259204" defTabSz="414726" fontAlgn="base">
              <a:lnSpc>
                <a:spcPct val="93000"/>
              </a:lnSpc>
              <a:spcBef>
                <a:spcPct val="0"/>
              </a:spcBef>
              <a:spcAft>
                <a:spcPts val="1032"/>
              </a:spcAft>
              <a:buClr>
                <a:srgbClr val="000000"/>
              </a:buClr>
              <a:buSzPct val="100000"/>
              <a:buFont typeface="Arial" pitchFamily="34" charset="0"/>
              <a:buChar char="•"/>
              <a:defRPr/>
            </a:pPr>
            <a:r>
              <a:rPr lang="en-US" sz="1500" kern="0" dirty="0" smtClean="0">
                <a:solidFill>
                  <a:srgbClr val="000000"/>
                </a:solidFill>
              </a:rPr>
              <a:t>Icon represents </a:t>
            </a:r>
            <a:r>
              <a:rPr lang="en-US" sz="1500" kern="0" dirty="0" err="1" smtClean="0">
                <a:solidFill>
                  <a:srgbClr val="000000"/>
                </a:solidFill>
              </a:rPr>
              <a:t>subVI</a:t>
            </a:r>
            <a:r>
              <a:rPr lang="en-US" sz="1500" kern="0" dirty="0" smtClean="0">
                <a:solidFill>
                  <a:srgbClr val="000000"/>
                </a:solidFill>
              </a:rPr>
              <a:t> in main VI</a:t>
            </a:r>
            <a:endParaRPr lang="en-US" sz="1500" kern="0"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56481" y="273629"/>
            <a:ext cx="8228160" cy="1144921"/>
          </a:xfrm>
          <a:ln/>
        </p:spPr>
        <p:txBody>
          <a:bodyPr/>
          <a:lstStyle/>
          <a:p>
            <a:pPr algn="l">
              <a:lnSpc>
                <a:spcPct val="102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i="1" dirty="0">
                <a:solidFill>
                  <a:srgbClr val="0084D1"/>
                </a:solidFill>
                <a:latin typeface="Cambria" pitchFamily="16" charset="0"/>
              </a:rPr>
              <a:t>Who am I?</a:t>
            </a:r>
          </a:p>
        </p:txBody>
      </p:sp>
      <p:sp>
        <p:nvSpPr>
          <p:cNvPr id="5122" name="Rectangle 2"/>
          <p:cNvSpPr>
            <a:spLocks noGrp="1" noChangeArrowheads="1"/>
          </p:cNvSpPr>
          <p:nvPr>
            <p:ph idx="1"/>
          </p:nvPr>
        </p:nvSpPr>
        <p:spPr>
          <a:xfrm>
            <a:off x="456481" y="1604329"/>
            <a:ext cx="8228160" cy="4526396"/>
          </a:xfrm>
          <a:ln/>
        </p:spPr>
        <p:txBody>
          <a:bodyPr/>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Thomas Friedlaender</a:t>
            </a:r>
            <a:endParaRPr lang="en-US" dirty="0"/>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smtClean="0"/>
              <a:t>Mech</a:t>
            </a:r>
            <a:r>
              <a:rPr lang="en-US" dirty="0" smtClean="0"/>
              <a:t> Eng, Final Year</a:t>
            </a:r>
            <a:endParaRPr lang="en-US" dirty="0"/>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LabVIEW </a:t>
            </a:r>
            <a:r>
              <a:rPr lang="en-US" dirty="0"/>
              <a:t>Student Ambassador for </a:t>
            </a:r>
            <a:r>
              <a:rPr lang="en-US" dirty="0" smtClean="0"/>
              <a:t>McGill</a:t>
            </a:r>
            <a:endParaRPr lang="en-US" dirty="0" smtClean="0"/>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Certified LabVIEW Associate </a:t>
            </a:r>
            <a:r>
              <a:rPr lang="en-US" dirty="0" smtClean="0"/>
              <a:t>Developer</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Experience using LabVIEW on McGill Lunar Excavator Design Team</a:t>
            </a:r>
            <a:endParaRPr lang="en-US" dirty="0"/>
          </a:p>
        </p:txBody>
      </p:sp>
      <p:pic>
        <p:nvPicPr>
          <p:cNvPr id="5123" name="Picture 3"/>
          <p:cNvPicPr>
            <a:picLocks noChangeAspect="1" noChangeArrowheads="1"/>
          </p:cNvPicPr>
          <p:nvPr/>
        </p:nvPicPr>
        <p:blipFill>
          <a:blip r:embed="rId3" cstate="print"/>
          <a:srcRect/>
          <a:stretch>
            <a:fillRect/>
          </a:stretch>
        </p:blipFill>
        <p:spPr bwMode="auto">
          <a:xfrm>
            <a:off x="6092640" y="594783"/>
            <a:ext cx="2419200" cy="659030"/>
          </a:xfrm>
          <a:prstGeom prst="rect">
            <a:avLst/>
          </a:prstGeom>
          <a:noFill/>
          <a:ln w="9525">
            <a:noFill/>
            <a:round/>
            <a:headEnd/>
            <a:tailEnd/>
          </a:ln>
          <a:effectLst/>
        </p:spPr>
      </p:pic>
      <p:pic>
        <p:nvPicPr>
          <p:cNvPr id="5125" name="Picture 5"/>
          <p:cNvPicPr>
            <a:picLocks noChangeAspect="1" noChangeArrowheads="1"/>
          </p:cNvPicPr>
          <p:nvPr/>
        </p:nvPicPr>
        <p:blipFill>
          <a:blip r:embed="rId4" cstate="print"/>
          <a:srcRect/>
          <a:stretch>
            <a:fillRect/>
          </a:stretch>
        </p:blipFill>
        <p:spPr bwMode="auto">
          <a:xfrm>
            <a:off x="6092639" y="1424309"/>
            <a:ext cx="2550833" cy="725836"/>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idx="4294967295"/>
          </p:nvPr>
        </p:nvSpPr>
        <p:spPr>
          <a:xfrm>
            <a:off x="207360" y="342756"/>
            <a:ext cx="8936640" cy="1142040"/>
          </a:xfrm>
          <a:ln/>
        </p:spPr>
        <p:txBody>
          <a:bodyPr lIns="82945" tIns="82945" rIns="82945" bIns="41473" anchor="t"/>
          <a:lstStyle/>
          <a:p>
            <a:pPr algn="l">
              <a:lnSpc>
                <a:spcPct val="100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i="1" dirty="0">
                <a:solidFill>
                  <a:srgbClr val="0084D1"/>
                </a:solidFill>
                <a:latin typeface="Cambria" pitchFamily="16" charset="0"/>
              </a:rPr>
              <a:t>Common Data Types Found in LabVIEW</a:t>
            </a:r>
          </a:p>
        </p:txBody>
      </p:sp>
      <p:pic>
        <p:nvPicPr>
          <p:cNvPr id="26626" name="Picture 2"/>
          <p:cNvPicPr>
            <a:picLocks noChangeAspect="1" noChangeArrowheads="1"/>
          </p:cNvPicPr>
          <p:nvPr/>
        </p:nvPicPr>
        <p:blipFill>
          <a:blip r:embed="rId3" cstate="print"/>
          <a:srcRect/>
          <a:stretch>
            <a:fillRect/>
          </a:stretch>
        </p:blipFill>
        <p:spPr bwMode="auto">
          <a:xfrm>
            <a:off x="1658880" y="1473275"/>
            <a:ext cx="5598720" cy="4147635"/>
          </a:xfrm>
          <a:prstGeom prst="rect">
            <a:avLst/>
          </a:prstGeom>
          <a:noFill/>
          <a:ln w="12600">
            <a:noFill/>
            <a:miter lim="800000"/>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365760" y="305312"/>
            <a:ext cx="8449920" cy="685512"/>
          </a:xfrm>
          <a:prstGeom prst="rect">
            <a:avLst/>
          </a:prstGeom>
          <a:noFill/>
          <a:ln w="9360">
            <a:noFill/>
            <a:miter lim="800000"/>
            <a:headEnd/>
            <a:tailEnd/>
          </a:ln>
          <a:effectLst/>
        </p:spPr>
        <p:txBody>
          <a:bodyPr lIns="82945" tIns="41473" rIns="82945" bIns="41473"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4000" i="1" dirty="0">
                <a:solidFill>
                  <a:srgbClr val="0084D1"/>
                </a:solidFill>
                <a:latin typeface="Cambria" pitchFamily="16" charset="0"/>
              </a:rPr>
              <a:t>Numeric Controls and Functions</a:t>
            </a:r>
          </a:p>
        </p:txBody>
      </p:sp>
      <p:pic>
        <p:nvPicPr>
          <p:cNvPr id="27650" name="Picture 2"/>
          <p:cNvPicPr>
            <a:picLocks noChangeAspect="1" noChangeArrowheads="1"/>
          </p:cNvPicPr>
          <p:nvPr/>
        </p:nvPicPr>
        <p:blipFill>
          <a:blip r:embed="rId3" cstate="print"/>
          <a:srcRect/>
          <a:stretch>
            <a:fillRect/>
          </a:stretch>
        </p:blipFill>
        <p:spPr bwMode="auto">
          <a:xfrm>
            <a:off x="6721920" y="2557709"/>
            <a:ext cx="2188800" cy="3443402"/>
          </a:xfrm>
          <a:prstGeom prst="rect">
            <a:avLst/>
          </a:prstGeom>
          <a:noFill/>
          <a:ln w="9360">
            <a:noFill/>
            <a:miter lim="800000"/>
            <a:headEnd/>
            <a:tailEnd/>
          </a:ln>
          <a:effectLst/>
        </p:spPr>
      </p:pic>
      <p:pic>
        <p:nvPicPr>
          <p:cNvPr id="27651" name="Picture 3"/>
          <p:cNvPicPr>
            <a:picLocks noChangeAspect="1" noChangeArrowheads="1"/>
          </p:cNvPicPr>
          <p:nvPr/>
        </p:nvPicPr>
        <p:blipFill>
          <a:blip r:embed="rId4" cstate="print"/>
          <a:srcRect l="26106" t="27874" r="50817" b="47723"/>
          <a:stretch>
            <a:fillRect/>
          </a:stretch>
        </p:blipFill>
        <p:spPr bwMode="auto">
          <a:xfrm>
            <a:off x="3535200" y="3014236"/>
            <a:ext cx="2727936" cy="2557709"/>
          </a:xfrm>
          <a:prstGeom prst="rect">
            <a:avLst/>
          </a:prstGeom>
          <a:noFill/>
          <a:ln w="9360">
            <a:solidFill>
              <a:schemeClr val="tx1"/>
            </a:solidFill>
            <a:miter lim="800000"/>
            <a:headEnd/>
            <a:tailEnd/>
          </a:ln>
          <a:effectLst/>
        </p:spPr>
      </p:pic>
      <p:sp>
        <p:nvSpPr>
          <p:cNvPr id="27652" name="Rectangle 4"/>
          <p:cNvSpPr>
            <a:spLocks noGrp="1" noChangeArrowheads="1"/>
          </p:cNvSpPr>
          <p:nvPr>
            <p:ph type="body" idx="4294967295"/>
          </p:nvPr>
        </p:nvSpPr>
        <p:spPr>
          <a:xfrm>
            <a:off x="380160" y="1046991"/>
            <a:ext cx="3499200" cy="1728181"/>
          </a:xfrm>
          <a:ln/>
        </p:spPr>
        <p:txBody>
          <a:bodyPr lIns="82945" tIns="82945" rIns="82945" bIns="41473"/>
          <a:lstStyle/>
          <a:p>
            <a:pPr>
              <a:lnSpc>
                <a:spcPct val="100000"/>
              </a:lnSpc>
              <a:spcBef>
                <a:spcPts val="579"/>
              </a:spcBef>
              <a:spcAft>
                <a:spcPct val="0"/>
              </a:spcAft>
              <a:tabLst>
                <a:tab pos="656650" algn="l"/>
                <a:tab pos="1313299" algn="l"/>
                <a:tab pos="1969949" algn="l"/>
                <a:tab pos="2626599" algn="l"/>
                <a:tab pos="3283248" algn="l"/>
              </a:tabLst>
            </a:pPr>
            <a:r>
              <a:rPr lang="en-US" sz="1800" dirty="0"/>
              <a:t>(Front Panel) From the </a:t>
            </a:r>
            <a:r>
              <a:rPr lang="en-US" sz="1800" b="1" dirty="0" err="1"/>
              <a:t>Controls»Modern»Numeric</a:t>
            </a:r>
            <a:r>
              <a:rPr lang="en-US" sz="1800" dirty="0"/>
              <a:t> </a:t>
            </a:r>
            <a:r>
              <a:rPr lang="en-US" sz="1800" dirty="0" err="1"/>
              <a:t>subpalette</a:t>
            </a:r>
            <a:r>
              <a:rPr lang="en-US" sz="1800" dirty="0"/>
              <a:t>, select the </a:t>
            </a:r>
            <a:r>
              <a:rPr lang="en-US" sz="1800" b="1" dirty="0"/>
              <a:t>Numeric Control </a:t>
            </a:r>
            <a:r>
              <a:rPr lang="en-US" sz="1800" dirty="0"/>
              <a:t>icon.</a:t>
            </a:r>
          </a:p>
        </p:txBody>
      </p:sp>
      <p:pic>
        <p:nvPicPr>
          <p:cNvPr id="27653" name="Picture 5"/>
          <p:cNvPicPr>
            <a:picLocks noChangeAspect="1" noChangeArrowheads="1"/>
          </p:cNvPicPr>
          <p:nvPr/>
        </p:nvPicPr>
        <p:blipFill>
          <a:blip r:embed="rId5" cstate="print"/>
          <a:srcRect/>
          <a:stretch>
            <a:fillRect/>
          </a:stretch>
        </p:blipFill>
        <p:spPr bwMode="auto">
          <a:xfrm>
            <a:off x="424800" y="2661400"/>
            <a:ext cx="2666880" cy="3253302"/>
          </a:xfrm>
          <a:prstGeom prst="rect">
            <a:avLst/>
          </a:prstGeom>
          <a:noFill/>
          <a:ln w="9360">
            <a:noFill/>
            <a:miter lim="800000"/>
            <a:headEnd/>
            <a:tailEnd/>
          </a:ln>
          <a:effectLst/>
        </p:spPr>
      </p:pic>
      <p:sp>
        <p:nvSpPr>
          <p:cNvPr id="27654" name="Rectangle 6"/>
          <p:cNvSpPr>
            <a:spLocks noChangeArrowheads="1"/>
          </p:cNvSpPr>
          <p:nvPr/>
        </p:nvSpPr>
        <p:spPr bwMode="auto">
          <a:xfrm>
            <a:off x="5569920" y="1009547"/>
            <a:ext cx="3340800" cy="1541405"/>
          </a:xfrm>
          <a:prstGeom prst="rect">
            <a:avLst/>
          </a:prstGeom>
          <a:noFill/>
          <a:ln w="9525">
            <a:noFill/>
            <a:round/>
            <a:headEnd/>
            <a:tailEnd/>
          </a:ln>
          <a:effectLst/>
        </p:spPr>
        <p:txBody>
          <a:bodyPr lIns="82945" tIns="82945" rIns="82945" bIns="41473">
            <a:spAutoFit/>
          </a:bodyPr>
          <a:lstStyle/>
          <a:p>
            <a:pPr>
              <a:tabLst>
                <a:tab pos="656650" algn="l"/>
                <a:tab pos="1313299" algn="l"/>
                <a:tab pos="1969949" algn="l"/>
                <a:tab pos="2626599" algn="l"/>
                <a:tab pos="3283248" algn="l"/>
              </a:tabLst>
            </a:pPr>
            <a:r>
              <a:rPr lang="en-US" dirty="0">
                <a:solidFill>
                  <a:srgbClr val="000000"/>
                </a:solidFill>
              </a:rPr>
              <a:t>(Block Diagram) From the </a:t>
            </a:r>
            <a:r>
              <a:rPr lang="en-US" b="1" dirty="0" err="1">
                <a:solidFill>
                  <a:srgbClr val="000000"/>
                </a:solidFill>
              </a:rPr>
              <a:t>Functions»Programming»Numeric</a:t>
            </a:r>
            <a:r>
              <a:rPr lang="en-US" dirty="0">
                <a:solidFill>
                  <a:srgbClr val="000000"/>
                </a:solidFill>
              </a:rPr>
              <a:t> </a:t>
            </a:r>
            <a:r>
              <a:rPr lang="en-US" dirty="0" err="1">
                <a:solidFill>
                  <a:srgbClr val="000000"/>
                </a:solidFill>
              </a:rPr>
              <a:t>subpalette</a:t>
            </a:r>
            <a:r>
              <a:rPr lang="en-US" dirty="0">
                <a:solidFill>
                  <a:srgbClr val="000000"/>
                </a:solidFill>
              </a:rPr>
              <a:t>, select the </a:t>
            </a:r>
            <a:r>
              <a:rPr lang="en-US" b="1" dirty="0">
                <a:solidFill>
                  <a:srgbClr val="000000"/>
                </a:solidFill>
              </a:rPr>
              <a:t>Add</a:t>
            </a:r>
            <a:r>
              <a:rPr lang="en-US" dirty="0">
                <a:solidFill>
                  <a:srgbClr val="000000"/>
                </a:solidFill>
              </a:rPr>
              <a:t> icon.</a:t>
            </a:r>
          </a:p>
          <a:p>
            <a:pPr>
              <a:tabLst>
                <a:tab pos="656650" algn="l"/>
                <a:tab pos="1313299" algn="l"/>
                <a:tab pos="1969949" algn="l"/>
                <a:tab pos="2626599" algn="l"/>
                <a:tab pos="3283248" algn="l"/>
              </a:tabLst>
            </a:pPr>
            <a:endParaRPr lang="en-US" dirty="0">
              <a:solidFill>
                <a:srgbClr val="000000"/>
              </a:solidFill>
              <a:latin typeface="Times New Roman" pitchFamily="16" charset="0"/>
            </a:endParaRPr>
          </a:p>
        </p:txBody>
      </p:sp>
      <p:sp>
        <p:nvSpPr>
          <p:cNvPr id="27655" name="Line 7"/>
          <p:cNvSpPr>
            <a:spLocks noChangeShapeType="1"/>
          </p:cNvSpPr>
          <p:nvPr/>
        </p:nvSpPr>
        <p:spPr bwMode="auto">
          <a:xfrm flipH="1">
            <a:off x="1038240" y="2392091"/>
            <a:ext cx="1000800" cy="921697"/>
          </a:xfrm>
          <a:prstGeom prst="line">
            <a:avLst/>
          </a:prstGeom>
          <a:noFill/>
          <a:ln w="38160">
            <a:solidFill>
              <a:srgbClr val="000000"/>
            </a:solidFill>
            <a:round/>
            <a:headEnd/>
            <a:tailEnd type="triangle" w="med" len="med"/>
          </a:ln>
          <a:effectLst/>
        </p:spPr>
        <p:txBody>
          <a:bodyPr lIns="82945" tIns="41473" rIns="82945" bIns="41473"/>
          <a:lstStyle/>
          <a:p>
            <a:endParaRPr lang="en-US"/>
          </a:p>
        </p:txBody>
      </p:sp>
      <p:sp>
        <p:nvSpPr>
          <p:cNvPr id="27656" name="Line 8"/>
          <p:cNvSpPr>
            <a:spLocks noChangeShapeType="1"/>
          </p:cNvSpPr>
          <p:nvPr/>
        </p:nvSpPr>
        <p:spPr bwMode="auto">
          <a:xfrm>
            <a:off x="6491520" y="2353207"/>
            <a:ext cx="421920" cy="806485"/>
          </a:xfrm>
          <a:prstGeom prst="line">
            <a:avLst/>
          </a:prstGeom>
          <a:noFill/>
          <a:ln w="38160">
            <a:solidFill>
              <a:srgbClr val="000000"/>
            </a:solidFill>
            <a:round/>
            <a:headEnd/>
            <a:tailEnd type="triangle" w="med" len="med"/>
          </a:ln>
          <a:effectLst/>
        </p:spPr>
        <p:txBody>
          <a:bodyPr lIns="82945" tIns="41473" rIns="82945" bIns="41473"/>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398880" y="305312"/>
            <a:ext cx="8449920" cy="685512"/>
          </a:xfrm>
          <a:prstGeom prst="rect">
            <a:avLst/>
          </a:prstGeom>
          <a:noFill/>
          <a:ln w="9360">
            <a:noFill/>
            <a:miter lim="800000"/>
            <a:headEnd/>
            <a:tailEnd/>
          </a:ln>
          <a:effectLst/>
        </p:spPr>
        <p:txBody>
          <a:bodyPr lIns="82945" tIns="41473" rIns="82945" bIns="41473"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4000" i="1" dirty="0">
                <a:solidFill>
                  <a:srgbClr val="0084D1"/>
                </a:solidFill>
                <a:latin typeface="Cambria" pitchFamily="16" charset="0"/>
              </a:rPr>
              <a:t>Mathematical Operations</a:t>
            </a:r>
          </a:p>
        </p:txBody>
      </p:sp>
      <p:sp>
        <p:nvSpPr>
          <p:cNvPr id="30722" name="Rectangle 2"/>
          <p:cNvSpPr>
            <a:spLocks noGrp="1" noChangeArrowheads="1"/>
          </p:cNvSpPr>
          <p:nvPr>
            <p:ph type="body" idx="4294967295"/>
          </p:nvPr>
        </p:nvSpPr>
        <p:spPr>
          <a:xfrm>
            <a:off x="380161" y="1046990"/>
            <a:ext cx="7722720" cy="1191005"/>
          </a:xfrm>
          <a:ln/>
        </p:spPr>
        <p:txBody>
          <a:bodyPr lIns="82945" tIns="82945" rIns="82945" bIns="41473"/>
          <a:lstStyle/>
          <a:p>
            <a:pPr>
              <a:lnSpc>
                <a:spcPct val="100000"/>
              </a:lnSpc>
              <a:spcBef>
                <a:spcPts val="579"/>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1800" dirty="0"/>
              <a:t>(Block Diagram) From the </a:t>
            </a:r>
            <a:r>
              <a:rPr lang="en-US" sz="1800" b="1" dirty="0" err="1"/>
              <a:t>Functions»Mathematics»Integration</a:t>
            </a:r>
            <a:r>
              <a:rPr lang="en-US" sz="1800" b="1" dirty="0"/>
              <a:t> and Differentiation </a:t>
            </a:r>
            <a:r>
              <a:rPr lang="en-US" sz="1800" dirty="0" err="1"/>
              <a:t>subpalette</a:t>
            </a:r>
            <a:r>
              <a:rPr lang="en-US" sz="1800" dirty="0"/>
              <a:t>, select the </a:t>
            </a:r>
            <a:r>
              <a:rPr lang="en-US" sz="1800" b="1" dirty="0"/>
              <a:t>Derivative x(t).vi</a:t>
            </a:r>
          </a:p>
        </p:txBody>
      </p:sp>
      <p:pic>
        <p:nvPicPr>
          <p:cNvPr id="30723" name="Picture 3"/>
          <p:cNvPicPr>
            <a:picLocks noChangeAspect="1" noChangeArrowheads="1"/>
          </p:cNvPicPr>
          <p:nvPr/>
        </p:nvPicPr>
        <p:blipFill>
          <a:blip r:embed="rId3" cstate="print"/>
          <a:srcRect/>
          <a:stretch>
            <a:fillRect/>
          </a:stretch>
        </p:blipFill>
        <p:spPr bwMode="auto">
          <a:xfrm>
            <a:off x="4917600" y="1977327"/>
            <a:ext cx="3679200" cy="3064643"/>
          </a:xfrm>
          <a:prstGeom prst="rect">
            <a:avLst/>
          </a:prstGeom>
          <a:noFill/>
          <a:ln w="9360">
            <a:noFill/>
            <a:miter lim="800000"/>
            <a:headEnd/>
            <a:tailEnd/>
          </a:ln>
          <a:effectLst/>
        </p:spPr>
      </p:pic>
      <p:pic>
        <p:nvPicPr>
          <p:cNvPr id="30724" name="Picture 4"/>
          <p:cNvPicPr>
            <a:picLocks noChangeAspect="1" noChangeArrowheads="1"/>
          </p:cNvPicPr>
          <p:nvPr/>
        </p:nvPicPr>
        <p:blipFill>
          <a:blip r:embed="rId4" cstate="print"/>
          <a:srcRect/>
          <a:stretch>
            <a:fillRect/>
          </a:stretch>
        </p:blipFill>
        <p:spPr bwMode="auto">
          <a:xfrm>
            <a:off x="731521" y="1854915"/>
            <a:ext cx="3276000" cy="4190840"/>
          </a:xfrm>
          <a:prstGeom prst="rect">
            <a:avLst/>
          </a:prstGeom>
          <a:noFill/>
          <a:ln w="9360">
            <a:noFill/>
            <a:miter lim="800000"/>
            <a:headEnd/>
            <a:tailEnd/>
          </a:ln>
          <a:effectLst/>
        </p:spPr>
      </p:pic>
      <p:sp>
        <p:nvSpPr>
          <p:cNvPr id="30725" name="Line 5"/>
          <p:cNvSpPr>
            <a:spLocks noChangeShapeType="1"/>
          </p:cNvSpPr>
          <p:nvPr/>
        </p:nvSpPr>
        <p:spPr bwMode="auto">
          <a:xfrm>
            <a:off x="6030720" y="1777146"/>
            <a:ext cx="653760" cy="1689298"/>
          </a:xfrm>
          <a:prstGeom prst="line">
            <a:avLst/>
          </a:prstGeom>
          <a:noFill/>
          <a:ln w="38160">
            <a:solidFill>
              <a:srgbClr val="000000"/>
            </a:solidFill>
            <a:round/>
            <a:headEnd/>
            <a:tailEnd type="triangle" w="med" len="med"/>
          </a:ln>
          <a:effectLst/>
        </p:spPr>
        <p:txBody>
          <a:bodyPr lIns="82945" tIns="41473" rIns="82945" bIns="41473"/>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398880" y="305312"/>
            <a:ext cx="8449920" cy="685512"/>
          </a:xfrm>
          <a:prstGeom prst="rect">
            <a:avLst/>
          </a:prstGeom>
          <a:noFill/>
          <a:ln w="9360">
            <a:noFill/>
            <a:miter lim="800000"/>
            <a:headEnd/>
            <a:tailEnd/>
          </a:ln>
          <a:effectLst/>
        </p:spPr>
        <p:txBody>
          <a:bodyPr lIns="82945" tIns="41473" rIns="82945" bIns="41473"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4000" i="1" dirty="0">
                <a:solidFill>
                  <a:srgbClr val="0084D1"/>
                </a:solidFill>
                <a:latin typeface="Cambria" pitchFamily="16" charset="0"/>
              </a:rPr>
              <a:t>Boolean Controls and Functions</a:t>
            </a:r>
          </a:p>
        </p:txBody>
      </p:sp>
      <p:pic>
        <p:nvPicPr>
          <p:cNvPr id="28674" name="Picture 2"/>
          <p:cNvPicPr>
            <a:picLocks noChangeAspect="1" noChangeArrowheads="1"/>
          </p:cNvPicPr>
          <p:nvPr/>
        </p:nvPicPr>
        <p:blipFill>
          <a:blip r:embed="rId3" cstate="print"/>
          <a:srcRect l="30814" t="35547" r="28398" b="24291"/>
          <a:stretch>
            <a:fillRect/>
          </a:stretch>
        </p:blipFill>
        <p:spPr bwMode="auto">
          <a:xfrm>
            <a:off x="3400142" y="3200400"/>
            <a:ext cx="2467258" cy="2025908"/>
          </a:xfrm>
          <a:prstGeom prst="rect">
            <a:avLst/>
          </a:prstGeom>
          <a:noFill/>
          <a:ln w="9360">
            <a:solidFill>
              <a:schemeClr val="tx1"/>
            </a:solidFill>
            <a:miter lim="800000"/>
            <a:headEnd/>
            <a:tailEnd/>
          </a:ln>
          <a:effectLst/>
        </p:spPr>
      </p:pic>
      <p:pic>
        <p:nvPicPr>
          <p:cNvPr id="28675" name="Picture 3"/>
          <p:cNvPicPr>
            <a:picLocks noChangeAspect="1" noChangeArrowheads="1"/>
          </p:cNvPicPr>
          <p:nvPr/>
        </p:nvPicPr>
        <p:blipFill>
          <a:blip r:embed="rId4" cstate="print"/>
          <a:srcRect/>
          <a:stretch>
            <a:fillRect/>
          </a:stretch>
        </p:blipFill>
        <p:spPr bwMode="auto">
          <a:xfrm>
            <a:off x="403200" y="2507304"/>
            <a:ext cx="2862720" cy="3571575"/>
          </a:xfrm>
          <a:prstGeom prst="rect">
            <a:avLst/>
          </a:prstGeom>
          <a:noFill/>
          <a:ln w="9360">
            <a:noFill/>
            <a:miter lim="800000"/>
            <a:headEnd/>
            <a:tailEnd/>
          </a:ln>
          <a:effectLst/>
        </p:spPr>
      </p:pic>
      <p:pic>
        <p:nvPicPr>
          <p:cNvPr id="28676" name="Picture 4"/>
          <p:cNvPicPr>
            <a:picLocks noChangeAspect="1" noChangeArrowheads="1"/>
          </p:cNvPicPr>
          <p:nvPr/>
        </p:nvPicPr>
        <p:blipFill>
          <a:blip r:embed="rId5" cstate="print"/>
          <a:srcRect/>
          <a:stretch>
            <a:fillRect/>
          </a:stretch>
        </p:blipFill>
        <p:spPr bwMode="auto">
          <a:xfrm>
            <a:off x="6374881" y="2468419"/>
            <a:ext cx="2381760" cy="3610460"/>
          </a:xfrm>
          <a:prstGeom prst="rect">
            <a:avLst/>
          </a:prstGeom>
          <a:noFill/>
          <a:ln w="9360">
            <a:noFill/>
            <a:miter lim="800000"/>
            <a:headEnd/>
            <a:tailEnd/>
          </a:ln>
          <a:effectLst/>
        </p:spPr>
      </p:pic>
      <p:sp>
        <p:nvSpPr>
          <p:cNvPr id="28677" name="Rectangle 5"/>
          <p:cNvSpPr>
            <a:spLocks noGrp="1" noChangeArrowheads="1"/>
          </p:cNvSpPr>
          <p:nvPr>
            <p:ph type="body" idx="4294967295"/>
          </p:nvPr>
        </p:nvSpPr>
        <p:spPr>
          <a:xfrm>
            <a:off x="380161" y="1046991"/>
            <a:ext cx="3460320" cy="1728181"/>
          </a:xfrm>
          <a:ln/>
        </p:spPr>
        <p:txBody>
          <a:bodyPr lIns="82945" tIns="82945" rIns="82945" bIns="41473"/>
          <a:lstStyle/>
          <a:p>
            <a:pPr>
              <a:lnSpc>
                <a:spcPct val="100000"/>
              </a:lnSpc>
              <a:spcBef>
                <a:spcPts val="579"/>
              </a:spcBef>
              <a:spcAft>
                <a:spcPct val="0"/>
              </a:spcAft>
              <a:tabLst>
                <a:tab pos="656650" algn="l"/>
                <a:tab pos="1313299" algn="l"/>
                <a:tab pos="1969949" algn="l"/>
                <a:tab pos="2626599" algn="l"/>
                <a:tab pos="3283248" algn="l"/>
              </a:tabLst>
            </a:pPr>
            <a:r>
              <a:rPr lang="en-US" sz="1800" dirty="0"/>
              <a:t>(Front Panel) From the </a:t>
            </a:r>
            <a:r>
              <a:rPr lang="en-US" sz="1800" b="1" dirty="0" err="1"/>
              <a:t>Controls»Modern»Boolean</a:t>
            </a:r>
            <a:r>
              <a:rPr lang="en-US" sz="1800" dirty="0"/>
              <a:t> </a:t>
            </a:r>
            <a:r>
              <a:rPr lang="en-US" sz="1800" dirty="0" err="1"/>
              <a:t>subpalette</a:t>
            </a:r>
            <a:r>
              <a:rPr lang="en-US" sz="1800" dirty="0"/>
              <a:t>, select the    </a:t>
            </a:r>
            <a:r>
              <a:rPr lang="en-US" sz="1800" b="1" dirty="0"/>
              <a:t>Push Button </a:t>
            </a:r>
            <a:r>
              <a:rPr lang="en-US" sz="1800" dirty="0"/>
              <a:t>icon.</a:t>
            </a:r>
          </a:p>
        </p:txBody>
      </p:sp>
      <p:sp>
        <p:nvSpPr>
          <p:cNvPr id="28678" name="Rectangle 6"/>
          <p:cNvSpPr>
            <a:spLocks noChangeArrowheads="1"/>
          </p:cNvSpPr>
          <p:nvPr/>
        </p:nvSpPr>
        <p:spPr bwMode="auto">
          <a:xfrm>
            <a:off x="5454720" y="1085874"/>
            <a:ext cx="3499200" cy="1728181"/>
          </a:xfrm>
          <a:prstGeom prst="rect">
            <a:avLst/>
          </a:prstGeom>
          <a:noFill/>
          <a:ln w="9360">
            <a:noFill/>
            <a:miter lim="800000"/>
            <a:headEnd/>
            <a:tailEnd/>
          </a:ln>
          <a:effectLst/>
        </p:spPr>
        <p:txBody>
          <a:bodyPr lIns="82945" tIns="41473" rIns="82945" bIns="41473"/>
          <a:lstStyle/>
          <a:p>
            <a:pPr>
              <a:spcBef>
                <a:spcPts val="329"/>
              </a:spcBef>
              <a:tabLst>
                <a:tab pos="656650" algn="l"/>
                <a:tab pos="1313299" algn="l"/>
                <a:tab pos="1969949" algn="l"/>
                <a:tab pos="2626599" algn="l"/>
                <a:tab pos="3283248" algn="l"/>
              </a:tabLst>
            </a:pPr>
            <a:r>
              <a:rPr lang="en-US" dirty="0">
                <a:solidFill>
                  <a:srgbClr val="000000"/>
                </a:solidFill>
              </a:rPr>
              <a:t>(Block diagram) From the </a:t>
            </a:r>
            <a:r>
              <a:rPr lang="en-US" b="1" dirty="0" err="1">
                <a:solidFill>
                  <a:srgbClr val="000000"/>
                </a:solidFill>
              </a:rPr>
              <a:t>Function»Programming»Boolean</a:t>
            </a:r>
            <a:r>
              <a:rPr lang="en-US" dirty="0">
                <a:solidFill>
                  <a:srgbClr val="000000"/>
                </a:solidFill>
              </a:rPr>
              <a:t> </a:t>
            </a:r>
            <a:r>
              <a:rPr lang="en-US" dirty="0" err="1">
                <a:solidFill>
                  <a:srgbClr val="000000"/>
                </a:solidFill>
              </a:rPr>
              <a:t>subpalette</a:t>
            </a:r>
            <a:r>
              <a:rPr lang="en-US" dirty="0">
                <a:solidFill>
                  <a:srgbClr val="000000"/>
                </a:solidFill>
              </a:rPr>
              <a:t>, select the </a:t>
            </a:r>
            <a:r>
              <a:rPr lang="en-US" b="1" dirty="0">
                <a:solidFill>
                  <a:srgbClr val="000000"/>
                </a:solidFill>
              </a:rPr>
              <a:t>OR </a:t>
            </a:r>
            <a:r>
              <a:rPr lang="en-US" dirty="0">
                <a:solidFill>
                  <a:srgbClr val="000000"/>
                </a:solidFill>
              </a:rPr>
              <a:t>icon.</a:t>
            </a:r>
          </a:p>
        </p:txBody>
      </p:sp>
      <p:sp>
        <p:nvSpPr>
          <p:cNvPr id="28679" name="Line 7"/>
          <p:cNvSpPr>
            <a:spLocks noChangeShapeType="1"/>
          </p:cNvSpPr>
          <p:nvPr/>
        </p:nvSpPr>
        <p:spPr bwMode="auto">
          <a:xfrm flipH="1">
            <a:off x="1036800" y="2314324"/>
            <a:ext cx="578880" cy="998024"/>
          </a:xfrm>
          <a:prstGeom prst="line">
            <a:avLst/>
          </a:prstGeom>
          <a:noFill/>
          <a:ln w="38160">
            <a:solidFill>
              <a:srgbClr val="000000"/>
            </a:solidFill>
            <a:round/>
            <a:headEnd/>
            <a:tailEnd type="triangle" w="med" len="med"/>
          </a:ln>
          <a:effectLst/>
        </p:spPr>
        <p:txBody>
          <a:bodyPr lIns="82945" tIns="41473" rIns="82945" bIns="41473"/>
          <a:lstStyle/>
          <a:p>
            <a:endParaRPr lang="en-US"/>
          </a:p>
        </p:txBody>
      </p:sp>
      <p:sp>
        <p:nvSpPr>
          <p:cNvPr id="28680" name="Line 8"/>
          <p:cNvSpPr>
            <a:spLocks noChangeShapeType="1"/>
          </p:cNvSpPr>
          <p:nvPr/>
        </p:nvSpPr>
        <p:spPr bwMode="auto">
          <a:xfrm>
            <a:off x="5761441" y="2429536"/>
            <a:ext cx="1573920" cy="845368"/>
          </a:xfrm>
          <a:prstGeom prst="line">
            <a:avLst/>
          </a:prstGeom>
          <a:noFill/>
          <a:ln w="38160">
            <a:solidFill>
              <a:srgbClr val="000000"/>
            </a:solidFill>
            <a:round/>
            <a:headEnd/>
            <a:tailEnd type="triangle" w="med" len="med"/>
          </a:ln>
          <a:effectLst/>
        </p:spPr>
        <p:txBody>
          <a:bodyPr lIns="82945" tIns="41473" rIns="82945" bIns="41473"/>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3"/>
          <p:cNvPicPr>
            <a:picLocks noChangeAspect="1" noChangeArrowheads="1"/>
          </p:cNvPicPr>
          <p:nvPr/>
        </p:nvPicPr>
        <p:blipFill>
          <a:blip r:embed="rId3" cstate="print"/>
          <a:srcRect/>
          <a:stretch>
            <a:fillRect/>
          </a:stretch>
        </p:blipFill>
        <p:spPr bwMode="auto">
          <a:xfrm>
            <a:off x="381000" y="2590800"/>
            <a:ext cx="2876550" cy="2438400"/>
          </a:xfrm>
          <a:prstGeom prst="rect">
            <a:avLst/>
          </a:prstGeom>
          <a:noFill/>
          <a:ln w="9525">
            <a:noFill/>
            <a:miter lim="800000"/>
            <a:headEnd/>
            <a:tailEnd/>
          </a:ln>
        </p:spPr>
      </p:pic>
      <p:pic>
        <p:nvPicPr>
          <p:cNvPr id="44034" name="Picture 2"/>
          <p:cNvPicPr>
            <a:picLocks noChangeAspect="1" noChangeArrowheads="1"/>
          </p:cNvPicPr>
          <p:nvPr/>
        </p:nvPicPr>
        <p:blipFill>
          <a:blip r:embed="rId4" cstate="print"/>
          <a:srcRect b="46412"/>
          <a:stretch>
            <a:fillRect/>
          </a:stretch>
        </p:blipFill>
        <p:spPr bwMode="auto">
          <a:xfrm>
            <a:off x="5715000" y="2514600"/>
            <a:ext cx="3143250" cy="3200400"/>
          </a:xfrm>
          <a:prstGeom prst="rect">
            <a:avLst/>
          </a:prstGeom>
          <a:noFill/>
          <a:ln w="9525">
            <a:noFill/>
            <a:miter lim="800000"/>
            <a:headEnd/>
            <a:tailEnd/>
          </a:ln>
        </p:spPr>
      </p:pic>
      <p:sp>
        <p:nvSpPr>
          <p:cNvPr id="28673" name="Rectangle 1"/>
          <p:cNvSpPr>
            <a:spLocks noChangeArrowheads="1"/>
          </p:cNvSpPr>
          <p:nvPr/>
        </p:nvSpPr>
        <p:spPr bwMode="auto">
          <a:xfrm>
            <a:off x="398880" y="305312"/>
            <a:ext cx="8449920" cy="685512"/>
          </a:xfrm>
          <a:prstGeom prst="rect">
            <a:avLst/>
          </a:prstGeom>
          <a:noFill/>
          <a:ln w="9360">
            <a:noFill/>
            <a:miter lim="800000"/>
            <a:headEnd/>
            <a:tailEnd/>
          </a:ln>
          <a:effectLst/>
        </p:spPr>
        <p:txBody>
          <a:bodyPr lIns="82945" tIns="41473" rIns="82945" bIns="41473"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4000" i="1" dirty="0" smtClean="0">
                <a:solidFill>
                  <a:srgbClr val="0084D1"/>
                </a:solidFill>
                <a:latin typeface="Cambria" pitchFamily="16" charset="0"/>
              </a:rPr>
              <a:t>String Controls </a:t>
            </a:r>
            <a:r>
              <a:rPr lang="en-US" sz="4000" i="1" dirty="0">
                <a:solidFill>
                  <a:srgbClr val="0084D1"/>
                </a:solidFill>
                <a:latin typeface="Cambria" pitchFamily="16" charset="0"/>
              </a:rPr>
              <a:t>and Functions</a:t>
            </a:r>
          </a:p>
        </p:txBody>
      </p:sp>
      <p:sp>
        <p:nvSpPr>
          <p:cNvPr id="28677" name="Rectangle 5"/>
          <p:cNvSpPr>
            <a:spLocks noGrp="1" noChangeArrowheads="1"/>
          </p:cNvSpPr>
          <p:nvPr>
            <p:ph type="body" idx="4294967295"/>
          </p:nvPr>
        </p:nvSpPr>
        <p:spPr>
          <a:xfrm>
            <a:off x="380161" y="1046991"/>
            <a:ext cx="3460320" cy="1728181"/>
          </a:xfrm>
          <a:ln/>
        </p:spPr>
        <p:txBody>
          <a:bodyPr lIns="82945" tIns="82945" rIns="82945" bIns="41473"/>
          <a:lstStyle/>
          <a:p>
            <a:pPr>
              <a:lnSpc>
                <a:spcPct val="100000"/>
              </a:lnSpc>
              <a:spcBef>
                <a:spcPts val="579"/>
              </a:spcBef>
              <a:spcAft>
                <a:spcPct val="0"/>
              </a:spcAft>
              <a:tabLst>
                <a:tab pos="656650" algn="l"/>
                <a:tab pos="1313299" algn="l"/>
                <a:tab pos="1969949" algn="l"/>
                <a:tab pos="2626599" algn="l"/>
                <a:tab pos="3283248" algn="l"/>
              </a:tabLst>
            </a:pPr>
            <a:r>
              <a:rPr lang="en-US" sz="1800" dirty="0"/>
              <a:t>(Front Panel) From the </a:t>
            </a:r>
            <a:r>
              <a:rPr lang="en-US" sz="1800" b="1" dirty="0" err="1" smtClean="0"/>
              <a:t>Controls»Modern»String</a:t>
            </a:r>
            <a:r>
              <a:rPr lang="en-US" sz="1800" dirty="0" smtClean="0"/>
              <a:t> </a:t>
            </a:r>
            <a:r>
              <a:rPr lang="en-US" sz="1800" dirty="0" err="1"/>
              <a:t>subpalette</a:t>
            </a:r>
            <a:r>
              <a:rPr lang="en-US" sz="1800" dirty="0"/>
              <a:t>, select the </a:t>
            </a:r>
            <a:r>
              <a:rPr lang="en-US" sz="1800" dirty="0" smtClean="0"/>
              <a:t> </a:t>
            </a:r>
            <a:r>
              <a:rPr lang="en-US" sz="1800" b="1" dirty="0" smtClean="0"/>
              <a:t>String Control </a:t>
            </a:r>
            <a:r>
              <a:rPr lang="en-US" sz="1800" dirty="0"/>
              <a:t>icon.</a:t>
            </a:r>
          </a:p>
        </p:txBody>
      </p:sp>
      <p:sp>
        <p:nvSpPr>
          <p:cNvPr id="28678" name="Rectangle 6"/>
          <p:cNvSpPr>
            <a:spLocks noChangeArrowheads="1"/>
          </p:cNvSpPr>
          <p:nvPr/>
        </p:nvSpPr>
        <p:spPr bwMode="auto">
          <a:xfrm>
            <a:off x="5257800" y="1085874"/>
            <a:ext cx="3696120" cy="1728181"/>
          </a:xfrm>
          <a:prstGeom prst="rect">
            <a:avLst/>
          </a:prstGeom>
          <a:noFill/>
          <a:ln w="9360">
            <a:noFill/>
            <a:miter lim="800000"/>
            <a:headEnd/>
            <a:tailEnd/>
          </a:ln>
          <a:effectLst/>
        </p:spPr>
        <p:txBody>
          <a:bodyPr lIns="82945" tIns="41473" rIns="82945" bIns="41473"/>
          <a:lstStyle/>
          <a:p>
            <a:pPr>
              <a:spcBef>
                <a:spcPts val="329"/>
              </a:spcBef>
              <a:tabLst>
                <a:tab pos="656650" algn="l"/>
                <a:tab pos="1313299" algn="l"/>
                <a:tab pos="1969949" algn="l"/>
                <a:tab pos="2626599" algn="l"/>
                <a:tab pos="3283248" algn="l"/>
              </a:tabLst>
            </a:pPr>
            <a:r>
              <a:rPr lang="en-US" dirty="0">
                <a:solidFill>
                  <a:srgbClr val="000000"/>
                </a:solidFill>
              </a:rPr>
              <a:t>(Block diagram) From the </a:t>
            </a:r>
            <a:r>
              <a:rPr lang="en-US" b="1" dirty="0" err="1" smtClean="0">
                <a:solidFill>
                  <a:srgbClr val="000000"/>
                </a:solidFill>
              </a:rPr>
              <a:t>Function»Programming»String</a:t>
            </a:r>
            <a:r>
              <a:rPr lang="en-US" dirty="0" smtClean="0">
                <a:solidFill>
                  <a:srgbClr val="000000"/>
                </a:solidFill>
              </a:rPr>
              <a:t> </a:t>
            </a:r>
            <a:r>
              <a:rPr lang="en-US" dirty="0" err="1">
                <a:solidFill>
                  <a:srgbClr val="000000"/>
                </a:solidFill>
              </a:rPr>
              <a:t>subpalette</a:t>
            </a:r>
            <a:r>
              <a:rPr lang="en-US" dirty="0">
                <a:solidFill>
                  <a:srgbClr val="000000"/>
                </a:solidFill>
              </a:rPr>
              <a:t>, select the </a:t>
            </a:r>
            <a:r>
              <a:rPr lang="en-US" b="1" dirty="0" smtClean="0">
                <a:solidFill>
                  <a:srgbClr val="000000"/>
                </a:solidFill>
              </a:rPr>
              <a:t>Concatenate </a:t>
            </a:r>
            <a:r>
              <a:rPr lang="en-US" dirty="0">
                <a:solidFill>
                  <a:srgbClr val="000000"/>
                </a:solidFill>
              </a:rPr>
              <a:t>icon.</a:t>
            </a:r>
          </a:p>
        </p:txBody>
      </p:sp>
      <p:sp>
        <p:nvSpPr>
          <p:cNvPr id="28679" name="Line 7"/>
          <p:cNvSpPr>
            <a:spLocks noChangeShapeType="1"/>
          </p:cNvSpPr>
          <p:nvPr/>
        </p:nvSpPr>
        <p:spPr bwMode="auto">
          <a:xfrm flipH="1">
            <a:off x="990600" y="2314324"/>
            <a:ext cx="625080" cy="1190876"/>
          </a:xfrm>
          <a:prstGeom prst="line">
            <a:avLst/>
          </a:prstGeom>
          <a:noFill/>
          <a:ln w="38160">
            <a:solidFill>
              <a:srgbClr val="000000"/>
            </a:solidFill>
            <a:round/>
            <a:headEnd/>
            <a:tailEnd type="triangle" w="med" len="med"/>
          </a:ln>
          <a:effectLst/>
        </p:spPr>
        <p:txBody>
          <a:bodyPr lIns="82945" tIns="41473" rIns="82945" bIns="41473"/>
          <a:lstStyle/>
          <a:p>
            <a:endParaRPr lang="en-US"/>
          </a:p>
        </p:txBody>
      </p:sp>
      <p:sp>
        <p:nvSpPr>
          <p:cNvPr id="28680" name="Line 8"/>
          <p:cNvSpPr>
            <a:spLocks noChangeShapeType="1"/>
          </p:cNvSpPr>
          <p:nvPr/>
        </p:nvSpPr>
        <p:spPr bwMode="auto">
          <a:xfrm flipH="1">
            <a:off x="7086600" y="2133600"/>
            <a:ext cx="533400" cy="1219200"/>
          </a:xfrm>
          <a:prstGeom prst="line">
            <a:avLst/>
          </a:prstGeom>
          <a:noFill/>
          <a:ln w="38160">
            <a:solidFill>
              <a:srgbClr val="000000"/>
            </a:solidFill>
            <a:round/>
            <a:headEnd/>
            <a:tailEnd type="triangle" w="med" len="med"/>
          </a:ln>
          <a:effectLst/>
        </p:spPr>
        <p:txBody>
          <a:bodyPr lIns="82945" tIns="41473" rIns="82945" bIns="41473"/>
          <a:lstStyle/>
          <a:p>
            <a:endParaRPr lang="en-US"/>
          </a:p>
        </p:txBody>
      </p:sp>
      <p:pic>
        <p:nvPicPr>
          <p:cNvPr id="44036" name="Picture 4"/>
          <p:cNvPicPr>
            <a:picLocks noChangeAspect="1" noChangeArrowheads="1"/>
          </p:cNvPicPr>
          <p:nvPr/>
        </p:nvPicPr>
        <p:blipFill>
          <a:blip r:embed="rId5" cstate="print"/>
          <a:srcRect/>
          <a:stretch>
            <a:fillRect/>
          </a:stretch>
        </p:blipFill>
        <p:spPr bwMode="auto">
          <a:xfrm>
            <a:off x="2286000" y="4267200"/>
            <a:ext cx="3505200" cy="1430121"/>
          </a:xfrm>
          <a:prstGeom prst="rect">
            <a:avLst/>
          </a:prstGeom>
          <a:noFill/>
          <a:ln w="9525">
            <a:solidFill>
              <a:schemeClr val="tx1"/>
            </a:solidFill>
            <a:miter lim="800000"/>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p:cNvSpPr>
            <a:spLocks noChangeArrowheads="1"/>
          </p:cNvSpPr>
          <p:nvPr/>
        </p:nvSpPr>
        <p:spPr bwMode="auto">
          <a:xfrm>
            <a:off x="701280" y="2392091"/>
            <a:ext cx="8117280" cy="1244291"/>
          </a:xfrm>
          <a:prstGeom prst="rect">
            <a:avLst/>
          </a:prstGeom>
          <a:noFill/>
          <a:ln w="9360">
            <a:noFill/>
            <a:miter lim="800000"/>
            <a:headEnd/>
            <a:tailEnd/>
          </a:ln>
          <a:effectLst/>
        </p:spPr>
        <p:txBody>
          <a:bodyPr lIns="82945" tIns="82945" rIns="82945" bIns="41473"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4000" i="1" dirty="0">
                <a:solidFill>
                  <a:srgbClr val="0084D1"/>
                </a:solidFill>
                <a:latin typeface="Cambria" pitchFamily="16" charset="0"/>
              </a:rPr>
              <a:t>Demonstration </a:t>
            </a:r>
            <a:r>
              <a:rPr lang="en-US" sz="4000" i="1" dirty="0" smtClean="0">
                <a:solidFill>
                  <a:srgbClr val="0084D1"/>
                </a:solidFill>
                <a:latin typeface="Cambria" pitchFamily="16" charset="0"/>
              </a:rPr>
              <a:t>: </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3600" i="1" dirty="0" smtClean="0">
                <a:solidFill>
                  <a:srgbClr val="0084D1"/>
                </a:solidFill>
                <a:latin typeface="Cambria" pitchFamily="16" charset="0"/>
              </a:rPr>
              <a:t>Using the Functions and Controls Palette</a:t>
            </a:r>
            <a:endParaRPr lang="en-US" sz="3600" i="1" dirty="0">
              <a:solidFill>
                <a:srgbClr val="0084D1"/>
              </a:solidFill>
              <a:latin typeface="Cambria" pitchFamily="16"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424801" y="250587"/>
            <a:ext cx="7771680" cy="1143480"/>
          </a:xfrm>
          <a:ln/>
        </p:spPr>
        <p:txBody>
          <a:bodyPr tIns="10058"/>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i="1" dirty="0">
                <a:solidFill>
                  <a:srgbClr val="0084D1"/>
                </a:solidFill>
                <a:latin typeface="Cambria" pitchFamily="16" charset="0"/>
              </a:rPr>
              <a:t>Polymorphism</a:t>
            </a:r>
          </a:p>
        </p:txBody>
      </p:sp>
      <p:sp>
        <p:nvSpPr>
          <p:cNvPr id="16386" name="Rectangle 2"/>
          <p:cNvSpPr>
            <a:spLocks noGrp="1" noChangeArrowheads="1"/>
          </p:cNvSpPr>
          <p:nvPr>
            <p:ph type="body" idx="4294967295"/>
          </p:nvPr>
        </p:nvSpPr>
        <p:spPr>
          <a:xfrm>
            <a:off x="4672800" y="1212607"/>
            <a:ext cx="4014720" cy="4591202"/>
          </a:xfrm>
          <a:ln/>
        </p:spPr>
        <p:txBody>
          <a:bodyPr tIns="19201"/>
          <a:lstStyle/>
          <a:p>
            <a:pPr marL="391686" indent="-293764">
              <a:buSzPct val="45000"/>
              <a:buFont typeface="Wingdings" charset="2"/>
              <a:buChar char=""/>
              <a:tabLst>
                <a:tab pos="656650" algn="l"/>
                <a:tab pos="1313299" algn="l"/>
                <a:tab pos="1969949" algn="l"/>
                <a:tab pos="2626599" algn="l"/>
                <a:tab pos="3283248" algn="l"/>
                <a:tab pos="3939898" algn="l"/>
              </a:tabLst>
            </a:pPr>
            <a:r>
              <a:rPr lang="en-US" sz="2200" b="1" dirty="0"/>
              <a:t>Definition</a:t>
            </a:r>
            <a:r>
              <a:rPr lang="en-US" sz="2200" dirty="0"/>
              <a:t>: a programming language feature that allows values of different data types to be handled using a uniform interface.</a:t>
            </a:r>
          </a:p>
          <a:p>
            <a:pPr marL="391686" indent="-293764">
              <a:buSzPct val="45000"/>
              <a:buFont typeface="Wingdings" charset="2"/>
              <a:buChar char=""/>
              <a:tabLst>
                <a:tab pos="656650" algn="l"/>
                <a:tab pos="1313299" algn="l"/>
                <a:tab pos="1969949" algn="l"/>
                <a:tab pos="2626599" algn="l"/>
                <a:tab pos="3283248" algn="l"/>
                <a:tab pos="3939898" algn="l"/>
              </a:tabLst>
            </a:pPr>
            <a:r>
              <a:rPr lang="en-US" sz="2200" b="1" dirty="0"/>
              <a:t>In LabVIEW</a:t>
            </a:r>
            <a:r>
              <a:rPr lang="en-US" sz="2200" dirty="0"/>
              <a:t>: the ability of VIs and functions to automatically adapt to accept input data of different data types</a:t>
            </a:r>
          </a:p>
          <a:p>
            <a:pPr marL="783372" lvl="1" indent="-293764">
              <a:buSzPct val="45000"/>
              <a:buFont typeface="Wingdings" charset="2"/>
              <a:buChar char=""/>
              <a:tabLst>
                <a:tab pos="656650" algn="l"/>
                <a:tab pos="1313299" algn="l"/>
                <a:tab pos="1969949" algn="l"/>
                <a:tab pos="2626599" algn="l"/>
                <a:tab pos="3283248" algn="l"/>
                <a:tab pos="3939898" algn="l"/>
              </a:tabLst>
            </a:pPr>
            <a:r>
              <a:rPr lang="en-US" sz="1800" dirty="0"/>
              <a:t>i.e. Numeric Functions</a:t>
            </a:r>
          </a:p>
          <a:p>
            <a:pPr marL="783372" lvl="1" indent="-293764">
              <a:buSzPct val="45000"/>
              <a:buFont typeface="Wingdings" charset="2"/>
              <a:buChar char=""/>
              <a:tabLst>
                <a:tab pos="656650" algn="l"/>
                <a:tab pos="1313299" algn="l"/>
                <a:tab pos="1969949" algn="l"/>
                <a:tab pos="2626599" algn="l"/>
                <a:tab pos="3283248" algn="l"/>
                <a:tab pos="3939898" algn="l"/>
              </a:tabLst>
            </a:pPr>
            <a:r>
              <a:rPr lang="en-US" sz="1800" dirty="0"/>
              <a:t>Useful when performing the same operation on different data types</a:t>
            </a:r>
          </a:p>
        </p:txBody>
      </p:sp>
      <p:pic>
        <p:nvPicPr>
          <p:cNvPr id="16387" name="Picture 3"/>
          <p:cNvPicPr>
            <a:picLocks noChangeAspect="1" noChangeArrowheads="1"/>
          </p:cNvPicPr>
          <p:nvPr/>
        </p:nvPicPr>
        <p:blipFill>
          <a:blip r:embed="rId3" cstate="print"/>
          <a:srcRect/>
          <a:stretch>
            <a:fillRect/>
          </a:stretch>
        </p:blipFill>
        <p:spPr bwMode="auto">
          <a:xfrm>
            <a:off x="207360" y="1866436"/>
            <a:ext cx="4354560" cy="2488581"/>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
          <p:cNvPicPr>
            <a:picLocks noChangeAspect="1" noChangeArrowheads="1"/>
          </p:cNvPicPr>
          <p:nvPr/>
        </p:nvPicPr>
        <p:blipFill>
          <a:blip r:embed="rId3" cstate="print"/>
          <a:srcRect/>
          <a:stretch>
            <a:fillRect/>
          </a:stretch>
        </p:blipFill>
        <p:spPr bwMode="auto">
          <a:xfrm>
            <a:off x="4839840" y="1316298"/>
            <a:ext cx="4122720" cy="3999300"/>
          </a:xfrm>
          <a:prstGeom prst="rect">
            <a:avLst/>
          </a:prstGeom>
          <a:noFill/>
          <a:ln w="12600">
            <a:noFill/>
            <a:miter lim="800000"/>
            <a:headEnd/>
            <a:tailEnd/>
          </a:ln>
          <a:effectLst/>
        </p:spPr>
      </p:pic>
      <p:sp>
        <p:nvSpPr>
          <p:cNvPr id="15362" name="Line 2"/>
          <p:cNvSpPr>
            <a:spLocks noChangeShapeType="1"/>
          </p:cNvSpPr>
          <p:nvPr/>
        </p:nvSpPr>
        <p:spPr bwMode="auto">
          <a:xfrm>
            <a:off x="5493600" y="1777146"/>
            <a:ext cx="230400" cy="1441"/>
          </a:xfrm>
          <a:prstGeom prst="line">
            <a:avLst/>
          </a:prstGeom>
          <a:noFill/>
          <a:ln w="12600">
            <a:solidFill>
              <a:srgbClr val="000000"/>
            </a:solidFill>
            <a:round/>
            <a:headEnd/>
            <a:tailEnd type="triangle" w="med" len="med"/>
          </a:ln>
          <a:effectLst/>
        </p:spPr>
        <p:txBody>
          <a:bodyPr lIns="82945" tIns="41473" rIns="82945" bIns="41473"/>
          <a:lstStyle/>
          <a:p>
            <a:endParaRPr lang="en-US"/>
          </a:p>
        </p:txBody>
      </p:sp>
      <p:sp>
        <p:nvSpPr>
          <p:cNvPr id="15363" name="Line 3"/>
          <p:cNvSpPr>
            <a:spLocks noChangeShapeType="1"/>
          </p:cNvSpPr>
          <p:nvPr/>
        </p:nvSpPr>
        <p:spPr bwMode="auto">
          <a:xfrm>
            <a:off x="5454720" y="2737728"/>
            <a:ext cx="230400" cy="1440"/>
          </a:xfrm>
          <a:prstGeom prst="line">
            <a:avLst/>
          </a:prstGeom>
          <a:noFill/>
          <a:ln w="12600">
            <a:solidFill>
              <a:srgbClr val="000000"/>
            </a:solidFill>
            <a:round/>
            <a:headEnd/>
            <a:tailEnd type="triangle" w="med" len="med"/>
          </a:ln>
          <a:effectLst/>
        </p:spPr>
        <p:txBody>
          <a:bodyPr lIns="82945" tIns="41473" rIns="82945" bIns="41473"/>
          <a:lstStyle/>
          <a:p>
            <a:endParaRPr lang="en-US"/>
          </a:p>
        </p:txBody>
      </p:sp>
      <p:sp>
        <p:nvSpPr>
          <p:cNvPr id="15364" name="Line 4"/>
          <p:cNvSpPr>
            <a:spLocks noChangeShapeType="1"/>
          </p:cNvSpPr>
          <p:nvPr/>
        </p:nvSpPr>
        <p:spPr bwMode="auto">
          <a:xfrm>
            <a:off x="6567840" y="1816031"/>
            <a:ext cx="230400" cy="1440"/>
          </a:xfrm>
          <a:prstGeom prst="line">
            <a:avLst/>
          </a:prstGeom>
          <a:noFill/>
          <a:ln w="12600">
            <a:solidFill>
              <a:srgbClr val="000000"/>
            </a:solidFill>
            <a:round/>
            <a:headEnd/>
            <a:tailEnd type="triangle" w="med" len="med"/>
          </a:ln>
          <a:effectLst/>
        </p:spPr>
        <p:txBody>
          <a:bodyPr lIns="82945" tIns="41473" rIns="82945" bIns="41473"/>
          <a:lstStyle/>
          <a:p>
            <a:endParaRPr lang="en-US"/>
          </a:p>
        </p:txBody>
      </p:sp>
      <p:sp>
        <p:nvSpPr>
          <p:cNvPr id="15365" name="Line 5"/>
          <p:cNvSpPr>
            <a:spLocks noChangeShapeType="1"/>
          </p:cNvSpPr>
          <p:nvPr/>
        </p:nvSpPr>
        <p:spPr bwMode="auto">
          <a:xfrm>
            <a:off x="5532480" y="3850964"/>
            <a:ext cx="230400" cy="1441"/>
          </a:xfrm>
          <a:prstGeom prst="line">
            <a:avLst/>
          </a:prstGeom>
          <a:noFill/>
          <a:ln w="12600">
            <a:solidFill>
              <a:srgbClr val="000000"/>
            </a:solidFill>
            <a:round/>
            <a:headEnd/>
            <a:tailEnd type="triangle" w="med" len="med"/>
          </a:ln>
          <a:effectLst/>
        </p:spPr>
        <p:txBody>
          <a:bodyPr lIns="82945" tIns="41473" rIns="82945" bIns="41473"/>
          <a:lstStyle/>
          <a:p>
            <a:endParaRPr lang="en-US"/>
          </a:p>
        </p:txBody>
      </p:sp>
      <p:sp>
        <p:nvSpPr>
          <p:cNvPr id="15366" name="Line 6"/>
          <p:cNvSpPr>
            <a:spLocks noChangeShapeType="1"/>
          </p:cNvSpPr>
          <p:nvPr/>
        </p:nvSpPr>
        <p:spPr bwMode="auto">
          <a:xfrm>
            <a:off x="7490880" y="1892358"/>
            <a:ext cx="230400" cy="1441"/>
          </a:xfrm>
          <a:prstGeom prst="line">
            <a:avLst/>
          </a:prstGeom>
          <a:noFill/>
          <a:ln w="12600">
            <a:solidFill>
              <a:srgbClr val="000000"/>
            </a:solidFill>
            <a:round/>
            <a:headEnd/>
            <a:tailEnd type="triangle" w="med" len="med"/>
          </a:ln>
          <a:effectLst/>
        </p:spPr>
        <p:txBody>
          <a:bodyPr lIns="82945" tIns="41473" rIns="82945" bIns="41473"/>
          <a:lstStyle/>
          <a:p>
            <a:endParaRPr lang="en-US"/>
          </a:p>
        </p:txBody>
      </p:sp>
      <p:sp>
        <p:nvSpPr>
          <p:cNvPr id="15367" name="Line 7"/>
          <p:cNvSpPr>
            <a:spLocks noChangeShapeType="1"/>
          </p:cNvSpPr>
          <p:nvPr/>
        </p:nvSpPr>
        <p:spPr bwMode="auto">
          <a:xfrm>
            <a:off x="5532480" y="3850964"/>
            <a:ext cx="230400" cy="1441"/>
          </a:xfrm>
          <a:prstGeom prst="line">
            <a:avLst/>
          </a:prstGeom>
          <a:noFill/>
          <a:ln w="12600">
            <a:solidFill>
              <a:srgbClr val="000000"/>
            </a:solidFill>
            <a:round/>
            <a:headEnd/>
            <a:tailEnd type="triangle" w="med" len="med"/>
          </a:ln>
          <a:effectLst/>
        </p:spPr>
        <p:txBody>
          <a:bodyPr lIns="82945" tIns="41473" rIns="82945" bIns="41473"/>
          <a:lstStyle/>
          <a:p>
            <a:endParaRPr lang="en-US"/>
          </a:p>
        </p:txBody>
      </p:sp>
      <p:sp>
        <p:nvSpPr>
          <p:cNvPr id="15368" name="Line 8"/>
          <p:cNvSpPr>
            <a:spLocks noChangeShapeType="1"/>
          </p:cNvSpPr>
          <p:nvPr/>
        </p:nvSpPr>
        <p:spPr bwMode="auto">
          <a:xfrm>
            <a:off x="5532480" y="4696334"/>
            <a:ext cx="230400" cy="1440"/>
          </a:xfrm>
          <a:prstGeom prst="line">
            <a:avLst/>
          </a:prstGeom>
          <a:noFill/>
          <a:ln w="12600">
            <a:solidFill>
              <a:srgbClr val="000000"/>
            </a:solidFill>
            <a:round/>
            <a:headEnd/>
            <a:tailEnd type="triangle" w="med" len="med"/>
          </a:ln>
          <a:effectLst/>
        </p:spPr>
        <p:txBody>
          <a:bodyPr lIns="82945" tIns="41473" rIns="82945" bIns="41473"/>
          <a:lstStyle/>
          <a:p>
            <a:endParaRPr lang="en-US"/>
          </a:p>
        </p:txBody>
      </p:sp>
      <p:sp>
        <p:nvSpPr>
          <p:cNvPr id="15369" name="Line 9"/>
          <p:cNvSpPr>
            <a:spLocks noChangeShapeType="1"/>
          </p:cNvSpPr>
          <p:nvPr/>
        </p:nvSpPr>
        <p:spPr bwMode="auto">
          <a:xfrm>
            <a:off x="7490880" y="4850429"/>
            <a:ext cx="230400" cy="1441"/>
          </a:xfrm>
          <a:prstGeom prst="line">
            <a:avLst/>
          </a:prstGeom>
          <a:noFill/>
          <a:ln w="12600">
            <a:solidFill>
              <a:srgbClr val="000000"/>
            </a:solidFill>
            <a:round/>
            <a:headEnd/>
            <a:tailEnd type="triangle" w="med" len="med"/>
          </a:ln>
          <a:effectLst/>
        </p:spPr>
        <p:txBody>
          <a:bodyPr lIns="82945" tIns="41473" rIns="82945" bIns="41473"/>
          <a:lstStyle/>
          <a:p>
            <a:endParaRPr lang="en-US"/>
          </a:p>
        </p:txBody>
      </p:sp>
      <p:sp>
        <p:nvSpPr>
          <p:cNvPr id="15370" name="Rectangle 10"/>
          <p:cNvSpPr>
            <a:spLocks noGrp="1" noChangeArrowheads="1"/>
          </p:cNvSpPr>
          <p:nvPr>
            <p:ph type="title" idx="4294967295"/>
          </p:nvPr>
        </p:nvSpPr>
        <p:spPr>
          <a:xfrm>
            <a:off x="456481" y="250587"/>
            <a:ext cx="7771680" cy="1143480"/>
          </a:xfrm>
          <a:ln/>
        </p:spPr>
        <p:txBody>
          <a:bodyPr tIns="10058"/>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i="1" dirty="0">
                <a:solidFill>
                  <a:srgbClr val="0084D1"/>
                </a:solidFill>
                <a:latin typeface="Cambria" pitchFamily="16" charset="0"/>
              </a:rPr>
              <a:t>Data Flow</a:t>
            </a:r>
          </a:p>
        </p:txBody>
      </p:sp>
      <p:sp>
        <p:nvSpPr>
          <p:cNvPr id="15371" name="Rectangle 11"/>
          <p:cNvSpPr>
            <a:spLocks noGrp="1" noChangeArrowheads="1"/>
          </p:cNvSpPr>
          <p:nvPr>
            <p:ph type="body" idx="4294967295"/>
          </p:nvPr>
        </p:nvSpPr>
        <p:spPr>
          <a:xfrm>
            <a:off x="456480" y="1343662"/>
            <a:ext cx="4014720" cy="4766900"/>
          </a:xfrm>
          <a:ln/>
        </p:spPr>
        <p:txBody>
          <a:bodyPr tIns="17601"/>
          <a:lstStyle/>
          <a:p>
            <a:pPr marL="391686" indent="-293764">
              <a:buSzPct val="45000"/>
              <a:buFont typeface="Wingdings" charset="2"/>
              <a:buChar char=""/>
              <a:tabLst>
                <a:tab pos="656650" algn="l"/>
                <a:tab pos="1313299" algn="l"/>
                <a:tab pos="1969949" algn="l"/>
                <a:tab pos="2626599" algn="l"/>
                <a:tab pos="3283248" algn="l"/>
                <a:tab pos="3939898" algn="l"/>
              </a:tabLst>
            </a:pPr>
            <a:r>
              <a:rPr lang="en-US" sz="2000" dirty="0"/>
              <a:t>Block diagram </a:t>
            </a:r>
            <a:r>
              <a:rPr lang="en-US" sz="2000" dirty="0" smtClean="0"/>
              <a:t>execution is dependent </a:t>
            </a:r>
            <a:r>
              <a:rPr lang="en-US" sz="2000" dirty="0"/>
              <a:t>on the flow of data</a:t>
            </a:r>
          </a:p>
          <a:p>
            <a:pPr marL="391686" indent="-293764">
              <a:buSzPct val="45000"/>
              <a:buFont typeface="Wingdings" charset="2"/>
              <a:buChar char=""/>
              <a:tabLst>
                <a:tab pos="656650" algn="l"/>
                <a:tab pos="1313299" algn="l"/>
                <a:tab pos="1969949" algn="l"/>
                <a:tab pos="2626599" algn="l"/>
                <a:tab pos="3283248" algn="l"/>
                <a:tab pos="3939898" algn="l"/>
              </a:tabLst>
            </a:pPr>
            <a:r>
              <a:rPr lang="en-US" sz="2000" dirty="0"/>
              <a:t>Block diagram does NOT execute left to right</a:t>
            </a:r>
          </a:p>
          <a:p>
            <a:pPr marL="391686" indent="-293764">
              <a:buSzPct val="45000"/>
              <a:buFont typeface="Wingdings" charset="2"/>
              <a:buChar char=""/>
              <a:tabLst>
                <a:tab pos="656650" algn="l"/>
                <a:tab pos="1313299" algn="l"/>
                <a:tab pos="1969949" algn="l"/>
                <a:tab pos="2626599" algn="l"/>
                <a:tab pos="3283248" algn="l"/>
                <a:tab pos="3939898" algn="l"/>
              </a:tabLst>
            </a:pPr>
            <a:r>
              <a:rPr lang="en-US" sz="2000" dirty="0"/>
              <a:t>Node executes when data is available to ALL input terminals</a:t>
            </a:r>
          </a:p>
          <a:p>
            <a:pPr marL="391686" indent="-293764">
              <a:buSzPct val="45000"/>
              <a:buFont typeface="Wingdings" charset="2"/>
              <a:buChar char=""/>
              <a:tabLst>
                <a:tab pos="656650" algn="l"/>
                <a:tab pos="1313299" algn="l"/>
                <a:tab pos="1969949" algn="l"/>
                <a:tab pos="2626599" algn="l"/>
                <a:tab pos="3283248" algn="l"/>
                <a:tab pos="3939898" algn="l"/>
              </a:tabLst>
            </a:pPr>
            <a:r>
              <a:rPr lang="en-US" sz="2000" dirty="0"/>
              <a:t>Nodes supply data to all output terminals when done</a:t>
            </a:r>
          </a:p>
          <a:p>
            <a:pPr marL="391686" indent="-293764">
              <a:buSzPct val="45000"/>
              <a:buFont typeface="Wingdings" charset="2"/>
              <a:buChar char=""/>
              <a:tabLst>
                <a:tab pos="656650" algn="l"/>
                <a:tab pos="1313299" algn="l"/>
                <a:tab pos="1969949" algn="l"/>
                <a:tab pos="2626599" algn="l"/>
                <a:tab pos="3283248" algn="l"/>
                <a:tab pos="3939898" algn="l"/>
              </a:tabLst>
            </a:pPr>
            <a:r>
              <a:rPr lang="en-US" sz="2000" dirty="0"/>
              <a:t>If the computer running this code had multiple processors, these two pieces of code could run independently without additional coding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p:cNvSpPr>
            <a:spLocks noChangeArrowheads="1"/>
          </p:cNvSpPr>
          <p:nvPr/>
        </p:nvSpPr>
        <p:spPr bwMode="auto">
          <a:xfrm>
            <a:off x="701280" y="2392091"/>
            <a:ext cx="8117280" cy="1244291"/>
          </a:xfrm>
          <a:prstGeom prst="rect">
            <a:avLst/>
          </a:prstGeom>
          <a:noFill/>
          <a:ln w="9360">
            <a:noFill/>
            <a:miter lim="800000"/>
            <a:headEnd/>
            <a:tailEnd/>
          </a:ln>
          <a:effectLst/>
        </p:spPr>
        <p:txBody>
          <a:bodyPr lIns="82945" tIns="82945" rIns="82945" bIns="41473"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4000" i="1" dirty="0">
                <a:solidFill>
                  <a:srgbClr val="0084D1"/>
                </a:solidFill>
                <a:latin typeface="Cambria" pitchFamily="16" charset="0"/>
              </a:rPr>
              <a:t>Demonstration 1: </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4000" i="1" dirty="0">
                <a:solidFill>
                  <a:srgbClr val="0084D1"/>
                </a:solidFill>
                <a:latin typeface="Cambria" pitchFamily="16" charset="0"/>
              </a:rPr>
              <a:t>Creating a simple VI</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buFont typeface="Arial" pitchFamily="34" charset="0"/>
              <a:buChar char="•"/>
            </a:pPr>
            <a:r>
              <a:rPr lang="en-US" dirty="0" smtClean="0"/>
              <a:t>Please see ni.com/</a:t>
            </a:r>
            <a:r>
              <a:rPr lang="en-US" dirty="0" err="1" smtClean="0"/>
              <a:t>mcgill</a:t>
            </a:r>
            <a:endParaRPr lang="en-US" dirty="0"/>
          </a:p>
        </p:txBody>
      </p:sp>
      <p:sp>
        <p:nvSpPr>
          <p:cNvPr id="7" name="Rectangle 5"/>
          <p:cNvSpPr>
            <a:spLocks noGrp="1" noChangeArrowheads="1"/>
          </p:cNvSpPr>
          <p:nvPr>
            <p:ph type="title"/>
          </p:nvPr>
        </p:nvSpPr>
        <p:spPr bwMode="auto">
          <a:prstGeom prst="rect">
            <a:avLst/>
          </a:prstGeom>
          <a:noFill/>
          <a:ln w="9360">
            <a:noFill/>
            <a:miter lim="800000"/>
            <a:headEnd/>
            <a:tailEnd/>
          </a:ln>
          <a:effectLst/>
        </p:spPr>
        <p:txBody>
          <a:bodyPr lIns="82945" tIns="82945" rIns="82945" bIns="41473" anchor="ctr"/>
          <a:lstStyle/>
          <a:p>
            <a:pPr algn="l">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4000" i="1" dirty="0" smtClean="0">
                <a:solidFill>
                  <a:srgbClr val="0084D1"/>
                </a:solidFill>
                <a:latin typeface="Cambria" pitchFamily="16" charset="0"/>
              </a:rPr>
              <a:t>Homework</a:t>
            </a:r>
            <a:endParaRPr lang="en-US" sz="4000" i="1" dirty="0">
              <a:solidFill>
                <a:srgbClr val="0084D1"/>
              </a:solidFill>
              <a:latin typeface="Cambria" pitchFamily="16"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i="1" dirty="0" smtClean="0">
                <a:solidFill>
                  <a:srgbClr val="0070C0"/>
                </a:solidFill>
                <a:latin typeface="Cambria" pitchFamily="18" charset="0"/>
              </a:rPr>
              <a:t>Who are you?</a:t>
            </a:r>
            <a:endParaRPr lang="en-US" i="1" dirty="0">
              <a:solidFill>
                <a:srgbClr val="0070C0"/>
              </a:solidFill>
              <a:latin typeface="Cambria" pitchFamily="18" charset="0"/>
            </a:endParaRPr>
          </a:p>
        </p:txBody>
      </p:sp>
      <p:sp>
        <p:nvSpPr>
          <p:cNvPr id="3" name="Content Placeholder 2"/>
          <p:cNvSpPr>
            <a:spLocks noGrp="1"/>
          </p:cNvSpPr>
          <p:nvPr>
            <p:ph idx="1"/>
          </p:nvPr>
        </p:nvSpPr>
        <p:spPr/>
        <p:txBody>
          <a:bodyPr/>
          <a:lstStyle/>
          <a:p>
            <a:pPr>
              <a:buFont typeface="Arial" pitchFamily="34" charset="0"/>
              <a:buChar char="•"/>
            </a:pPr>
            <a:r>
              <a:rPr lang="en-US" dirty="0" smtClean="0"/>
              <a:t>Graduate or Undergraduate?</a:t>
            </a:r>
          </a:p>
          <a:p>
            <a:pPr>
              <a:buFont typeface="Arial" pitchFamily="34" charset="0"/>
              <a:buChar char="•"/>
            </a:pPr>
            <a:r>
              <a:rPr lang="en-US" dirty="0" smtClean="0"/>
              <a:t>Engineering? </a:t>
            </a:r>
            <a:r>
              <a:rPr lang="en-US" dirty="0" smtClean="0"/>
              <a:t>Science?</a:t>
            </a:r>
            <a:endParaRPr lang="en-US" dirty="0" smtClean="0"/>
          </a:p>
          <a:p>
            <a:pPr>
              <a:buFont typeface="Arial" pitchFamily="34" charset="0"/>
              <a:buChar char="•"/>
            </a:pPr>
            <a:endParaRPr lang="en-US" dirty="0" smtClean="0"/>
          </a:p>
          <a:p>
            <a:pPr>
              <a:buFont typeface="Arial" pitchFamily="34" charset="0"/>
              <a:buChar char="•"/>
            </a:pPr>
            <a:r>
              <a:rPr lang="en-US" dirty="0" smtClean="0"/>
              <a:t>Heard </a:t>
            </a:r>
            <a:r>
              <a:rPr lang="en-US" dirty="0" smtClean="0"/>
              <a:t>of LabVIEW? Used LabVIEW?</a:t>
            </a:r>
          </a:p>
          <a:p>
            <a:pPr>
              <a:buFont typeface="Arial" pitchFamily="34" charset="0"/>
              <a:buChar char="•"/>
            </a:pPr>
            <a:r>
              <a:rPr lang="en-US" dirty="0" smtClean="0"/>
              <a:t>Using LabVIEW for a project?</a:t>
            </a:r>
          </a:p>
          <a:p>
            <a:pPr>
              <a:buFont typeface="Arial" pitchFamily="34" charset="0"/>
              <a:buChar char="•"/>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1"/>
          <p:cNvPicPr>
            <a:picLocks noChangeAspect="1" noChangeArrowheads="1"/>
          </p:cNvPicPr>
          <p:nvPr/>
        </p:nvPicPr>
        <p:blipFill>
          <a:blip r:embed="rId3" cstate="print"/>
          <a:srcRect/>
          <a:stretch>
            <a:fillRect/>
          </a:stretch>
        </p:blipFill>
        <p:spPr bwMode="auto">
          <a:xfrm>
            <a:off x="228961" y="3162573"/>
            <a:ext cx="4667040" cy="2475620"/>
          </a:xfrm>
          <a:prstGeom prst="rect">
            <a:avLst/>
          </a:prstGeom>
          <a:noFill/>
          <a:ln w="9360">
            <a:noFill/>
            <a:miter lim="800000"/>
            <a:headEnd/>
            <a:tailEnd/>
          </a:ln>
          <a:effectLst/>
        </p:spPr>
      </p:pic>
      <p:sp>
        <p:nvSpPr>
          <p:cNvPr id="6146" name="Rectangle 2"/>
          <p:cNvSpPr>
            <a:spLocks noChangeArrowheads="1"/>
          </p:cNvSpPr>
          <p:nvPr/>
        </p:nvSpPr>
        <p:spPr bwMode="auto">
          <a:xfrm>
            <a:off x="5608800" y="2599472"/>
            <a:ext cx="2882880" cy="1288935"/>
          </a:xfrm>
          <a:prstGeom prst="rect">
            <a:avLst/>
          </a:prstGeom>
          <a:noFill/>
          <a:ln w="12600">
            <a:noFill/>
            <a:miter lim="800000"/>
            <a:headEnd/>
            <a:tailEnd/>
          </a:ln>
          <a:effectLst/>
        </p:spPr>
        <p:txBody>
          <a:bodyPr wrap="none" lIns="82945" tIns="82945" rIns="82945" bIns="41473">
            <a:spAutoFit/>
          </a:bodyPr>
          <a:lstStyle/>
          <a:p>
            <a:pPr marL="203043" indent="-203043">
              <a:lnSpc>
                <a:spcPct val="70000"/>
              </a:lnSpc>
              <a:buSzPct val="45000"/>
              <a:buFont typeface="Symbol" charset="2"/>
              <a:buChar char=""/>
              <a:tabLst>
                <a:tab pos="656650" algn="l"/>
                <a:tab pos="1313299" algn="l"/>
                <a:tab pos="1969949" algn="l"/>
                <a:tab pos="2626599" algn="l"/>
              </a:tabLst>
            </a:pPr>
            <a:r>
              <a:rPr lang="en-US" b="1" dirty="0">
                <a:solidFill>
                  <a:srgbClr val="000000"/>
                </a:solidFill>
              </a:rPr>
              <a:t>5,100 employees</a:t>
            </a:r>
          </a:p>
          <a:p>
            <a:pPr marL="203043" indent="-203043">
              <a:lnSpc>
                <a:spcPct val="70000"/>
              </a:lnSpc>
              <a:tabLst>
                <a:tab pos="656650" algn="l"/>
                <a:tab pos="1313299" algn="l"/>
                <a:tab pos="1969949" algn="l"/>
                <a:tab pos="2626599" algn="l"/>
              </a:tabLst>
            </a:pPr>
            <a:endParaRPr lang="en-US" b="1" dirty="0">
              <a:solidFill>
                <a:srgbClr val="000000"/>
              </a:solidFill>
            </a:endParaRPr>
          </a:p>
          <a:p>
            <a:pPr marL="203043" indent="-203043">
              <a:lnSpc>
                <a:spcPct val="70000"/>
              </a:lnSpc>
              <a:buSzPct val="45000"/>
              <a:buFont typeface="Symbol" charset="2"/>
              <a:buChar char=""/>
              <a:tabLst>
                <a:tab pos="656650" algn="l"/>
                <a:tab pos="1313299" algn="l"/>
                <a:tab pos="1969949" algn="l"/>
                <a:tab pos="2626599" algn="l"/>
              </a:tabLst>
            </a:pPr>
            <a:r>
              <a:rPr lang="en-US" b="1" dirty="0">
                <a:solidFill>
                  <a:srgbClr val="000000"/>
                </a:solidFill>
              </a:rPr>
              <a:t>More than 1,000 products</a:t>
            </a:r>
          </a:p>
          <a:p>
            <a:pPr marL="203043" indent="-203043">
              <a:lnSpc>
                <a:spcPct val="70000"/>
              </a:lnSpc>
              <a:tabLst>
                <a:tab pos="656650" algn="l"/>
                <a:tab pos="1313299" algn="l"/>
                <a:tab pos="1969949" algn="l"/>
                <a:tab pos="2626599" algn="l"/>
              </a:tabLst>
            </a:pPr>
            <a:endParaRPr lang="en-US" b="1" dirty="0">
              <a:solidFill>
                <a:srgbClr val="000000"/>
              </a:solidFill>
            </a:endParaRPr>
          </a:p>
          <a:p>
            <a:pPr marL="203043" indent="-203043">
              <a:lnSpc>
                <a:spcPct val="70000"/>
              </a:lnSpc>
              <a:buSzPct val="45000"/>
              <a:buFont typeface="Symbol" charset="2"/>
              <a:buChar char=""/>
              <a:tabLst>
                <a:tab pos="656650" algn="l"/>
                <a:tab pos="1313299" algn="l"/>
                <a:tab pos="1969949" algn="l"/>
                <a:tab pos="2626599" algn="l"/>
              </a:tabLst>
            </a:pPr>
            <a:r>
              <a:rPr lang="en-US" b="1" dirty="0">
                <a:solidFill>
                  <a:srgbClr val="000000"/>
                </a:solidFill>
              </a:rPr>
              <a:t>600 Alliance Partners</a:t>
            </a:r>
          </a:p>
          <a:p>
            <a:pPr marL="203043" indent="-203043">
              <a:lnSpc>
                <a:spcPct val="70000"/>
              </a:lnSpc>
              <a:tabLst>
                <a:tab pos="656650" algn="l"/>
                <a:tab pos="1313299" algn="l"/>
                <a:tab pos="1969949" algn="l"/>
                <a:tab pos="2626599" algn="l"/>
              </a:tabLst>
            </a:pPr>
            <a:endParaRPr lang="en-US" b="1" dirty="0">
              <a:solidFill>
                <a:srgbClr val="000000"/>
              </a:solidFill>
            </a:endParaRPr>
          </a:p>
        </p:txBody>
      </p:sp>
      <p:sp>
        <p:nvSpPr>
          <p:cNvPr id="6147" name="Rectangle 3"/>
          <p:cNvSpPr>
            <a:spLocks noChangeArrowheads="1"/>
          </p:cNvSpPr>
          <p:nvPr/>
        </p:nvSpPr>
        <p:spPr bwMode="auto">
          <a:xfrm>
            <a:off x="2285280" y="5714520"/>
            <a:ext cx="1905120" cy="284469"/>
          </a:xfrm>
          <a:prstGeom prst="rect">
            <a:avLst/>
          </a:prstGeom>
          <a:noFill/>
          <a:ln w="9360">
            <a:noFill/>
            <a:miter lim="800000"/>
            <a:headEnd/>
            <a:tailEnd/>
          </a:ln>
          <a:effectLst/>
        </p:spPr>
        <p:txBody>
          <a:bodyPr lIns="83598" tIns="41799" rIns="83598" bIns="41799">
            <a:spAutoFit/>
          </a:bodyPr>
          <a:lstStyle/>
          <a:p>
            <a:pPr algn="r">
              <a:tabLst>
                <a:tab pos="656650" algn="l"/>
                <a:tab pos="1313299" algn="l"/>
              </a:tabLst>
            </a:pPr>
            <a:r>
              <a:rPr lang="en-US" sz="1300" b="1" dirty="0">
                <a:solidFill>
                  <a:srgbClr val="000000"/>
                </a:solidFill>
                <a:latin typeface="Calibri" pitchFamily="32" charset="0"/>
              </a:rPr>
              <a:t>Dr. James </a:t>
            </a:r>
            <a:r>
              <a:rPr lang="en-US" sz="1300" b="1" dirty="0" err="1">
                <a:solidFill>
                  <a:srgbClr val="000000"/>
                </a:solidFill>
                <a:latin typeface="Calibri" pitchFamily="32" charset="0"/>
              </a:rPr>
              <a:t>Truchard</a:t>
            </a:r>
            <a:endParaRPr lang="en-US" sz="1300" b="1" dirty="0">
              <a:solidFill>
                <a:srgbClr val="000000"/>
              </a:solidFill>
              <a:latin typeface="Calibri" pitchFamily="32" charset="0"/>
            </a:endParaRPr>
          </a:p>
        </p:txBody>
      </p:sp>
      <p:sp>
        <p:nvSpPr>
          <p:cNvPr id="6148" name="Rectangle 4"/>
          <p:cNvSpPr>
            <a:spLocks noGrp="1" noChangeArrowheads="1"/>
          </p:cNvSpPr>
          <p:nvPr>
            <p:ph type="title"/>
          </p:nvPr>
        </p:nvSpPr>
        <p:spPr>
          <a:xfrm>
            <a:off x="228961" y="305312"/>
            <a:ext cx="7771680" cy="1142040"/>
          </a:xfrm>
          <a:ln/>
        </p:spPr>
        <p:txBody>
          <a:bodyPr/>
          <a:lstStyle/>
          <a:p>
            <a:pPr algn="l">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4000" i="1" dirty="0">
                <a:solidFill>
                  <a:srgbClr val="0084D1"/>
                </a:solidFill>
                <a:latin typeface="Cambria" pitchFamily="16" charset="0"/>
              </a:rPr>
              <a:t>National Instruments</a:t>
            </a:r>
          </a:p>
        </p:txBody>
      </p:sp>
      <p:pic>
        <p:nvPicPr>
          <p:cNvPr id="6149" name="Picture 5"/>
          <p:cNvPicPr>
            <a:picLocks noChangeAspect="1" noChangeArrowheads="1"/>
          </p:cNvPicPr>
          <p:nvPr/>
        </p:nvPicPr>
        <p:blipFill>
          <a:blip r:embed="rId4" cstate="print"/>
          <a:srcRect/>
          <a:stretch>
            <a:fillRect/>
          </a:stretch>
        </p:blipFill>
        <p:spPr bwMode="auto">
          <a:xfrm>
            <a:off x="4266721" y="4704975"/>
            <a:ext cx="999360" cy="1389745"/>
          </a:xfrm>
          <a:prstGeom prst="rect">
            <a:avLst/>
          </a:prstGeom>
          <a:noFill/>
          <a:ln w="9360">
            <a:noFill/>
            <a:miter lim="800000"/>
            <a:headEnd/>
            <a:tailEnd/>
          </a:ln>
          <a:effectLst/>
        </p:spPr>
      </p:pic>
      <p:sp>
        <p:nvSpPr>
          <p:cNvPr id="6150" name="Text Box 6"/>
          <p:cNvSpPr txBox="1">
            <a:spLocks noChangeArrowheads="1"/>
          </p:cNvSpPr>
          <p:nvPr/>
        </p:nvSpPr>
        <p:spPr bwMode="auto">
          <a:xfrm>
            <a:off x="316800" y="1211167"/>
            <a:ext cx="5169600" cy="1244291"/>
          </a:xfrm>
          <a:prstGeom prst="rect">
            <a:avLst/>
          </a:prstGeom>
          <a:noFill/>
          <a:ln w="9525">
            <a:noFill/>
            <a:round/>
            <a:headEnd/>
            <a:tailEnd/>
          </a:ln>
          <a:effectLst/>
        </p:spPr>
        <p:txBody>
          <a:bodyPr lIns="81639" tIns="55221" rIns="81639" bIns="40820"/>
          <a:lstStyle/>
          <a:p>
            <a:pPr>
              <a:spcBef>
                <a:spcPts val="783"/>
              </a:spcBef>
              <a:tabLst>
                <a:tab pos="656650" algn="l"/>
                <a:tab pos="1313299" algn="l"/>
                <a:tab pos="1969949" algn="l"/>
                <a:tab pos="2626599" algn="l"/>
                <a:tab pos="3283248" algn="l"/>
                <a:tab pos="3939898" algn="l"/>
              </a:tabLst>
            </a:pPr>
            <a:r>
              <a:rPr lang="en-US" b="1" dirty="0">
                <a:solidFill>
                  <a:srgbClr val="000000"/>
                </a:solidFill>
              </a:rPr>
              <a:t>Leader in data acquisition technology with </a:t>
            </a:r>
            <a:r>
              <a:rPr lang="en-US" b="1" dirty="0" smtClean="0">
                <a:solidFill>
                  <a:srgbClr val="000000"/>
                </a:solidFill>
              </a:rPr>
              <a:t>innovative </a:t>
            </a:r>
            <a:r>
              <a:rPr lang="en-US" b="1" dirty="0">
                <a:solidFill>
                  <a:srgbClr val="000000"/>
                </a:solidFill>
              </a:rPr>
              <a:t>modular instruments and LabVIEW graphical programming software</a:t>
            </a:r>
          </a:p>
        </p:txBody>
      </p:sp>
      <p:sp>
        <p:nvSpPr>
          <p:cNvPr id="6151" name="Rectangle 7"/>
          <p:cNvSpPr>
            <a:spLocks noChangeArrowheads="1"/>
          </p:cNvSpPr>
          <p:nvPr/>
        </p:nvSpPr>
        <p:spPr bwMode="auto">
          <a:xfrm>
            <a:off x="5574241" y="1130520"/>
            <a:ext cx="3428640" cy="1349045"/>
          </a:xfrm>
          <a:prstGeom prst="rect">
            <a:avLst/>
          </a:prstGeom>
          <a:noFill/>
          <a:ln w="12600">
            <a:noFill/>
            <a:miter lim="800000"/>
            <a:headEnd/>
            <a:tailEnd/>
          </a:ln>
          <a:effectLst/>
        </p:spPr>
        <p:txBody>
          <a:bodyPr lIns="82945" tIns="82945" rIns="82945" bIns="41473">
            <a:spAutoFit/>
          </a:bodyPr>
          <a:lstStyle/>
          <a:p>
            <a:pPr marL="203043" indent="-203043">
              <a:spcBef>
                <a:spcPts val="816"/>
              </a:spcBef>
              <a:buSzPct val="45000"/>
              <a:buFont typeface="Symbol" charset="2"/>
              <a:buChar char=""/>
              <a:tabLst>
                <a:tab pos="656650" algn="l"/>
                <a:tab pos="1313299" algn="l"/>
                <a:tab pos="1969949" algn="l"/>
                <a:tab pos="2626599" algn="l"/>
                <a:tab pos="3283248" algn="l"/>
              </a:tabLst>
            </a:pPr>
            <a:r>
              <a:rPr lang="en-US" b="1" dirty="0">
                <a:solidFill>
                  <a:srgbClr val="000000"/>
                </a:solidFill>
              </a:rPr>
              <a:t>Corporate headquarters in Austin, TX</a:t>
            </a:r>
          </a:p>
          <a:p>
            <a:pPr marL="203043" indent="-203043">
              <a:spcBef>
                <a:spcPts val="816"/>
              </a:spcBef>
              <a:buSzPct val="45000"/>
              <a:buFont typeface="Symbol" charset="2"/>
              <a:buChar char=""/>
              <a:tabLst>
                <a:tab pos="656650" algn="l"/>
                <a:tab pos="1313299" algn="l"/>
                <a:tab pos="1969949" algn="l"/>
                <a:tab pos="2626599" algn="l"/>
                <a:tab pos="3283248" algn="l"/>
              </a:tabLst>
            </a:pPr>
            <a:r>
              <a:rPr lang="en-US" b="1" dirty="0" smtClean="0">
                <a:solidFill>
                  <a:srgbClr val="000000"/>
                </a:solidFill>
              </a:rPr>
              <a:t>More </a:t>
            </a:r>
            <a:r>
              <a:rPr lang="en-US" b="1" dirty="0">
                <a:solidFill>
                  <a:srgbClr val="000000"/>
                </a:solidFill>
              </a:rPr>
              <a:t>than 40 international </a:t>
            </a:r>
            <a:r>
              <a:rPr lang="en-US" b="1" dirty="0" smtClean="0">
                <a:solidFill>
                  <a:srgbClr val="000000"/>
                </a:solidFill>
              </a:rPr>
              <a:t>branches</a:t>
            </a:r>
            <a:endParaRPr lang="en-US" b="1" dirty="0">
              <a:solidFill>
                <a:srgbClr val="000000"/>
              </a:solidFill>
            </a:endParaRPr>
          </a:p>
        </p:txBody>
      </p:sp>
      <p:pic>
        <p:nvPicPr>
          <p:cNvPr id="9" name="Picture 8" descr="FORTUNE.jpg"/>
          <p:cNvPicPr>
            <a:picLocks noChangeAspect="1"/>
          </p:cNvPicPr>
          <p:nvPr/>
        </p:nvPicPr>
        <p:blipFill>
          <a:blip r:embed="rId5" cstate="print"/>
          <a:stretch>
            <a:fillRect/>
          </a:stretch>
        </p:blipFill>
        <p:spPr>
          <a:xfrm>
            <a:off x="7198560" y="4258527"/>
            <a:ext cx="1728000" cy="1728181"/>
          </a:xfrm>
          <a:prstGeom prst="rect">
            <a:avLst/>
          </a:prstGeom>
        </p:spPr>
      </p:pic>
      <p:sp>
        <p:nvSpPr>
          <p:cNvPr id="10" name="TextBox 9"/>
          <p:cNvSpPr txBox="1"/>
          <p:nvPr/>
        </p:nvSpPr>
        <p:spPr>
          <a:xfrm>
            <a:off x="5332320" y="4258527"/>
            <a:ext cx="1866240" cy="1007086"/>
          </a:xfrm>
          <a:prstGeom prst="rect">
            <a:avLst/>
          </a:prstGeom>
          <a:noFill/>
        </p:spPr>
        <p:txBody>
          <a:bodyPr wrap="square" lIns="82945" tIns="41473" rIns="82945" bIns="41473" rtlCol="0">
            <a:spAutoFit/>
          </a:bodyPr>
          <a:lstStyle/>
          <a:p>
            <a:pPr algn="r"/>
            <a:r>
              <a:rPr lang="en-US" sz="1500" b="1" i="1" dirty="0"/>
              <a:t>Fortune’s</a:t>
            </a:r>
            <a:r>
              <a:rPr lang="en-US" sz="1500" b="1" dirty="0"/>
              <a:t> 100 Best Companies to Work For Twelve Consecutive Years</a:t>
            </a:r>
            <a:endParaRPr lang="en-US" sz="1500" dirty="0"/>
          </a:p>
        </p:txBody>
      </p:sp>
      <p:pic>
        <p:nvPicPr>
          <p:cNvPr id="11" name="Picture 10" descr="cdaq_chassis_8.gif"/>
          <p:cNvPicPr>
            <a:picLocks noChangeAspect="1"/>
          </p:cNvPicPr>
          <p:nvPr/>
        </p:nvPicPr>
        <p:blipFill>
          <a:blip r:embed="rId6" cstate="print"/>
          <a:srcRect l="7442" t="9938" r="6977" b="15528"/>
          <a:stretch>
            <a:fillRect/>
          </a:stretch>
        </p:blipFill>
        <p:spPr>
          <a:xfrm>
            <a:off x="3466080" y="2163231"/>
            <a:ext cx="1410720" cy="920132"/>
          </a:xfrm>
          <a:prstGeom prst="rect">
            <a:avLst/>
          </a:prstGeom>
        </p:spPr>
      </p:pic>
      <p:pic>
        <p:nvPicPr>
          <p:cNvPr id="12" name="Picture 11" descr="PXI 8196.png"/>
          <p:cNvPicPr>
            <a:picLocks noChangeAspect="1"/>
          </p:cNvPicPr>
          <p:nvPr/>
        </p:nvPicPr>
        <p:blipFill>
          <a:blip r:embed="rId7" cstate="print"/>
          <a:stretch>
            <a:fillRect/>
          </a:stretch>
        </p:blipFill>
        <p:spPr>
          <a:xfrm>
            <a:off x="1676400" y="2095251"/>
            <a:ext cx="1689430" cy="927487"/>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p:cNvPicPr>
            <a:picLocks noChangeAspect="1" noChangeArrowheads="1"/>
          </p:cNvPicPr>
          <p:nvPr/>
        </p:nvPicPr>
        <p:blipFill>
          <a:blip r:embed="rId3" cstate="print"/>
          <a:srcRect/>
          <a:stretch>
            <a:fillRect/>
          </a:stretch>
        </p:blipFill>
        <p:spPr bwMode="auto">
          <a:xfrm>
            <a:off x="2208960" y="3429001"/>
            <a:ext cx="1314720" cy="1752664"/>
          </a:xfrm>
          <a:prstGeom prst="rect">
            <a:avLst/>
          </a:prstGeom>
          <a:noFill/>
          <a:ln w="9360">
            <a:noFill/>
            <a:miter lim="800000"/>
            <a:headEnd/>
            <a:tailEnd/>
          </a:ln>
          <a:effectLst/>
        </p:spPr>
      </p:pic>
      <p:sp>
        <p:nvSpPr>
          <p:cNvPr id="7170" name="Rectangle 2"/>
          <p:cNvSpPr>
            <a:spLocks noGrp="1" noChangeArrowheads="1"/>
          </p:cNvSpPr>
          <p:nvPr>
            <p:ph type="title"/>
          </p:nvPr>
        </p:nvSpPr>
        <p:spPr>
          <a:xfrm>
            <a:off x="542880" y="348516"/>
            <a:ext cx="7770240" cy="1144921"/>
          </a:xfrm>
          <a:ln/>
        </p:spPr>
        <p:txBody>
          <a:bodyPr lIns="0" tIns="0" rIns="0" bIns="0"/>
          <a:lstStyle/>
          <a:p>
            <a:pPr algn="l">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4000" i="1" dirty="0">
                <a:solidFill>
                  <a:srgbClr val="0084D1"/>
                </a:solidFill>
                <a:latin typeface="Cambria" pitchFamily="16" charset="0"/>
              </a:rPr>
              <a:t>Diversity of Applications</a:t>
            </a:r>
          </a:p>
        </p:txBody>
      </p:sp>
      <p:sp>
        <p:nvSpPr>
          <p:cNvPr id="7171" name="Rectangle 3"/>
          <p:cNvSpPr>
            <a:spLocks noChangeArrowheads="1"/>
          </p:cNvSpPr>
          <p:nvPr/>
        </p:nvSpPr>
        <p:spPr bwMode="auto">
          <a:xfrm>
            <a:off x="5682240" y="2932148"/>
            <a:ext cx="960905" cy="334483"/>
          </a:xfrm>
          <a:prstGeom prst="rect">
            <a:avLst/>
          </a:prstGeom>
          <a:noFill/>
          <a:ln w="9360">
            <a:noFill/>
            <a:miter lim="800000"/>
            <a:headEnd/>
            <a:tailEnd/>
          </a:ln>
          <a:effectLst/>
        </p:spPr>
        <p:txBody>
          <a:bodyPr wrap="none" lIns="83598" tIns="41799" rIns="83598" bIns="41799">
            <a:spAutoFit/>
          </a:bodyPr>
          <a:lstStyle/>
          <a:p>
            <a:pPr>
              <a:lnSpc>
                <a:spcPct val="125000"/>
              </a:lnSpc>
              <a:spcBef>
                <a:spcPts val="816"/>
              </a:spcBef>
              <a:tabLst>
                <a:tab pos="656650" algn="l"/>
              </a:tabLst>
            </a:pPr>
            <a:r>
              <a:rPr lang="en-US" sz="1300" b="1" dirty="0">
                <a:solidFill>
                  <a:srgbClr val="000000"/>
                </a:solidFill>
                <a:latin typeface="Times New Roman" pitchFamily="16" charset="0"/>
              </a:rPr>
              <a:t>Electronics</a:t>
            </a:r>
          </a:p>
        </p:txBody>
      </p:sp>
      <p:sp>
        <p:nvSpPr>
          <p:cNvPr id="7172" name="Rectangle 4"/>
          <p:cNvSpPr>
            <a:spLocks noChangeArrowheads="1"/>
          </p:cNvSpPr>
          <p:nvPr/>
        </p:nvSpPr>
        <p:spPr bwMode="auto">
          <a:xfrm>
            <a:off x="3945601" y="2932148"/>
            <a:ext cx="1308564" cy="334483"/>
          </a:xfrm>
          <a:prstGeom prst="rect">
            <a:avLst/>
          </a:prstGeom>
          <a:noFill/>
          <a:ln w="9360">
            <a:noFill/>
            <a:miter lim="800000"/>
            <a:headEnd/>
            <a:tailEnd/>
          </a:ln>
          <a:effectLst/>
        </p:spPr>
        <p:txBody>
          <a:bodyPr wrap="none" lIns="83598" tIns="41799" rIns="83598" bIns="41799">
            <a:spAutoFit/>
          </a:bodyPr>
          <a:lstStyle/>
          <a:p>
            <a:pPr>
              <a:lnSpc>
                <a:spcPct val="125000"/>
              </a:lnSpc>
              <a:spcBef>
                <a:spcPts val="816"/>
              </a:spcBef>
              <a:tabLst>
                <a:tab pos="656650" algn="l"/>
                <a:tab pos="1313299" algn="l"/>
              </a:tabLst>
            </a:pPr>
            <a:r>
              <a:rPr lang="en-US" sz="1300" b="1" dirty="0">
                <a:solidFill>
                  <a:srgbClr val="000000"/>
                </a:solidFill>
                <a:latin typeface="Times New Roman" pitchFamily="16" charset="0"/>
              </a:rPr>
              <a:t>Semiconductors</a:t>
            </a:r>
          </a:p>
        </p:txBody>
      </p:sp>
      <p:sp>
        <p:nvSpPr>
          <p:cNvPr id="7173" name="Rectangle 5"/>
          <p:cNvSpPr>
            <a:spLocks noChangeArrowheads="1"/>
          </p:cNvSpPr>
          <p:nvPr/>
        </p:nvSpPr>
        <p:spPr bwMode="auto">
          <a:xfrm>
            <a:off x="7273440" y="2855821"/>
            <a:ext cx="965522" cy="384497"/>
          </a:xfrm>
          <a:prstGeom prst="rect">
            <a:avLst/>
          </a:prstGeom>
          <a:noFill/>
          <a:ln w="9360">
            <a:noFill/>
            <a:miter lim="800000"/>
            <a:headEnd/>
            <a:tailEnd/>
          </a:ln>
          <a:effectLst/>
        </p:spPr>
        <p:txBody>
          <a:bodyPr wrap="none" lIns="83598" tIns="41799" rIns="83598" bIns="41799">
            <a:spAutoFit/>
          </a:bodyPr>
          <a:lstStyle/>
          <a:p>
            <a:pPr>
              <a:lnSpc>
                <a:spcPct val="150000"/>
              </a:lnSpc>
              <a:spcBef>
                <a:spcPts val="816"/>
              </a:spcBef>
              <a:tabLst>
                <a:tab pos="656650" algn="l"/>
              </a:tabLst>
            </a:pPr>
            <a:r>
              <a:rPr lang="en-US" sz="1300" b="1" dirty="0">
                <a:solidFill>
                  <a:srgbClr val="000000"/>
                </a:solidFill>
                <a:latin typeface="Times New Roman" pitchFamily="16" charset="0"/>
              </a:rPr>
              <a:t>Computers</a:t>
            </a:r>
          </a:p>
        </p:txBody>
      </p:sp>
      <p:sp>
        <p:nvSpPr>
          <p:cNvPr id="7174" name="Rectangle 6"/>
          <p:cNvSpPr>
            <a:spLocks noChangeArrowheads="1"/>
          </p:cNvSpPr>
          <p:nvPr/>
        </p:nvSpPr>
        <p:spPr bwMode="auto">
          <a:xfrm>
            <a:off x="2362200" y="1212213"/>
            <a:ext cx="3908919" cy="464187"/>
          </a:xfrm>
          <a:prstGeom prst="rect">
            <a:avLst/>
          </a:prstGeom>
          <a:noFill/>
          <a:ln w="12600">
            <a:noFill/>
            <a:miter lim="800000"/>
            <a:headEnd/>
            <a:tailEnd/>
          </a:ln>
          <a:effectLst/>
        </p:spPr>
        <p:txBody>
          <a:bodyPr wrap="none" lIns="82945" tIns="82945" rIns="82945" bIns="41473">
            <a:spAutoFit/>
          </a:bodyPr>
          <a:lstStyle/>
          <a:p>
            <a:pPr>
              <a:tabLst>
                <a:tab pos="656650" algn="l"/>
                <a:tab pos="1313299" algn="l"/>
                <a:tab pos="1969949" algn="l"/>
                <a:tab pos="2626599" algn="l"/>
                <a:tab pos="3283248" algn="l"/>
                <a:tab pos="3939898" algn="l"/>
              </a:tabLst>
            </a:pPr>
            <a:r>
              <a:rPr lang="en-US" sz="2200" b="1" dirty="0">
                <a:solidFill>
                  <a:srgbClr val="000000"/>
                </a:solidFill>
                <a:latin typeface="Times New Roman" pitchFamily="16" charset="0"/>
              </a:rPr>
              <a:t>No Industry &gt; 10% of Revenue</a:t>
            </a:r>
          </a:p>
        </p:txBody>
      </p:sp>
      <p:pic>
        <p:nvPicPr>
          <p:cNvPr id="7175" name="Picture 7"/>
          <p:cNvPicPr>
            <a:picLocks noChangeAspect="1" noChangeArrowheads="1"/>
          </p:cNvPicPr>
          <p:nvPr/>
        </p:nvPicPr>
        <p:blipFill>
          <a:blip r:embed="rId4" cstate="print"/>
          <a:srcRect/>
          <a:stretch>
            <a:fillRect/>
          </a:stretch>
        </p:blipFill>
        <p:spPr bwMode="auto">
          <a:xfrm>
            <a:off x="2514240" y="1742584"/>
            <a:ext cx="1383840" cy="832407"/>
          </a:xfrm>
          <a:prstGeom prst="rect">
            <a:avLst/>
          </a:prstGeom>
          <a:noFill/>
          <a:ln w="12600">
            <a:noFill/>
            <a:miter lim="800000"/>
            <a:headEnd/>
            <a:tailEnd/>
          </a:ln>
          <a:effectLst/>
        </p:spPr>
      </p:pic>
      <p:pic>
        <p:nvPicPr>
          <p:cNvPr id="7176" name="Picture 8"/>
          <p:cNvPicPr>
            <a:picLocks noChangeAspect="1" noChangeArrowheads="1"/>
          </p:cNvPicPr>
          <p:nvPr/>
        </p:nvPicPr>
        <p:blipFill>
          <a:blip r:embed="rId5" cstate="print"/>
          <a:srcRect/>
          <a:stretch>
            <a:fillRect/>
          </a:stretch>
        </p:blipFill>
        <p:spPr bwMode="auto">
          <a:xfrm>
            <a:off x="4266720" y="1847715"/>
            <a:ext cx="990720" cy="756079"/>
          </a:xfrm>
          <a:prstGeom prst="rect">
            <a:avLst/>
          </a:prstGeom>
          <a:noFill/>
          <a:ln w="12600">
            <a:noFill/>
            <a:miter lim="800000"/>
            <a:headEnd/>
            <a:tailEnd/>
          </a:ln>
          <a:effectLst/>
        </p:spPr>
      </p:pic>
      <p:pic>
        <p:nvPicPr>
          <p:cNvPr id="7177" name="Picture 9"/>
          <p:cNvPicPr>
            <a:picLocks noChangeAspect="1" noChangeArrowheads="1"/>
          </p:cNvPicPr>
          <p:nvPr/>
        </p:nvPicPr>
        <p:blipFill>
          <a:blip r:embed="rId6" cstate="print"/>
          <a:srcRect/>
          <a:stretch>
            <a:fillRect/>
          </a:stretch>
        </p:blipFill>
        <p:spPr bwMode="auto">
          <a:xfrm>
            <a:off x="5486400" y="1566885"/>
            <a:ext cx="1441440" cy="1320619"/>
          </a:xfrm>
          <a:prstGeom prst="rect">
            <a:avLst/>
          </a:prstGeom>
          <a:noFill/>
          <a:ln w="12600">
            <a:noFill/>
            <a:miter lim="800000"/>
            <a:headEnd/>
            <a:tailEnd/>
          </a:ln>
          <a:effectLst/>
        </p:spPr>
      </p:pic>
      <p:pic>
        <p:nvPicPr>
          <p:cNvPr id="7178" name="Picture 10"/>
          <p:cNvPicPr>
            <a:picLocks noChangeAspect="1" noChangeArrowheads="1"/>
          </p:cNvPicPr>
          <p:nvPr/>
        </p:nvPicPr>
        <p:blipFill>
          <a:blip r:embed="rId7" cstate="print"/>
          <a:srcRect/>
          <a:stretch>
            <a:fillRect/>
          </a:stretch>
        </p:blipFill>
        <p:spPr bwMode="auto">
          <a:xfrm>
            <a:off x="7244641" y="1706580"/>
            <a:ext cx="1212480" cy="1149241"/>
          </a:xfrm>
          <a:prstGeom prst="rect">
            <a:avLst/>
          </a:prstGeom>
          <a:noFill/>
          <a:ln w="12600">
            <a:noFill/>
            <a:miter lim="800000"/>
            <a:headEnd/>
            <a:tailEnd/>
          </a:ln>
          <a:effectLst/>
        </p:spPr>
      </p:pic>
      <p:pic>
        <p:nvPicPr>
          <p:cNvPr id="7179" name="Picture 11"/>
          <p:cNvPicPr>
            <a:picLocks noChangeAspect="1" noChangeArrowheads="1"/>
          </p:cNvPicPr>
          <p:nvPr/>
        </p:nvPicPr>
        <p:blipFill>
          <a:blip r:embed="rId8" cstate="print"/>
          <a:srcRect/>
          <a:stretch>
            <a:fillRect/>
          </a:stretch>
        </p:blipFill>
        <p:spPr bwMode="auto">
          <a:xfrm>
            <a:off x="1225440" y="1600009"/>
            <a:ext cx="904320" cy="1320618"/>
          </a:xfrm>
          <a:prstGeom prst="rect">
            <a:avLst/>
          </a:prstGeom>
          <a:noFill/>
          <a:ln w="9360">
            <a:noFill/>
            <a:miter lim="800000"/>
            <a:headEnd/>
            <a:tailEnd/>
          </a:ln>
          <a:effectLst/>
        </p:spPr>
      </p:pic>
      <p:sp>
        <p:nvSpPr>
          <p:cNvPr id="7180" name="Rectangle 12"/>
          <p:cNvSpPr>
            <a:spLocks noChangeArrowheads="1"/>
          </p:cNvSpPr>
          <p:nvPr/>
        </p:nvSpPr>
        <p:spPr bwMode="auto">
          <a:xfrm>
            <a:off x="3656438" y="4925318"/>
            <a:ext cx="882165" cy="546849"/>
          </a:xfrm>
          <a:prstGeom prst="rect">
            <a:avLst/>
          </a:prstGeom>
          <a:noFill/>
          <a:ln w="9360">
            <a:noFill/>
            <a:miter lim="800000"/>
            <a:headEnd/>
            <a:tailEnd/>
          </a:ln>
          <a:effectLst/>
        </p:spPr>
        <p:txBody>
          <a:bodyPr wrap="none" lIns="83598" tIns="41799" rIns="83598" bIns="41799">
            <a:spAutoFit/>
          </a:bodyPr>
          <a:lstStyle/>
          <a:p>
            <a:pPr algn="ctr">
              <a:lnSpc>
                <a:spcPct val="125000"/>
              </a:lnSpc>
              <a:spcBef>
                <a:spcPts val="816"/>
              </a:spcBef>
              <a:tabLst>
                <a:tab pos="656650" algn="l"/>
              </a:tabLst>
            </a:pPr>
            <a:r>
              <a:rPr lang="en-US" sz="1300" b="1" dirty="0">
                <a:solidFill>
                  <a:srgbClr val="000000"/>
                </a:solidFill>
                <a:latin typeface="Times New Roman" pitchFamily="16" charset="0"/>
              </a:rPr>
              <a:t>Advanced</a:t>
            </a:r>
          </a:p>
          <a:p>
            <a:pPr algn="ctr">
              <a:lnSpc>
                <a:spcPct val="45000"/>
              </a:lnSpc>
              <a:spcBef>
                <a:spcPts val="816"/>
              </a:spcBef>
              <a:tabLst>
                <a:tab pos="656650" algn="l"/>
              </a:tabLst>
            </a:pPr>
            <a:r>
              <a:rPr lang="en-US" sz="1300" b="1" dirty="0">
                <a:solidFill>
                  <a:srgbClr val="000000"/>
                </a:solidFill>
                <a:latin typeface="Times New Roman" pitchFamily="16" charset="0"/>
              </a:rPr>
              <a:t>Research</a:t>
            </a:r>
          </a:p>
        </p:txBody>
      </p:sp>
      <p:sp>
        <p:nvSpPr>
          <p:cNvPr id="7181" name="Rectangle 13"/>
          <p:cNvSpPr>
            <a:spLocks noChangeArrowheads="1"/>
          </p:cNvSpPr>
          <p:nvPr/>
        </p:nvSpPr>
        <p:spPr bwMode="auto">
          <a:xfrm>
            <a:off x="4792321" y="5052050"/>
            <a:ext cx="1185325" cy="334483"/>
          </a:xfrm>
          <a:prstGeom prst="rect">
            <a:avLst/>
          </a:prstGeom>
          <a:noFill/>
          <a:ln w="9360">
            <a:noFill/>
            <a:miter lim="800000"/>
            <a:headEnd/>
            <a:tailEnd/>
          </a:ln>
          <a:effectLst/>
        </p:spPr>
        <p:txBody>
          <a:bodyPr wrap="none" lIns="83598" tIns="41799" rIns="83598" bIns="41799">
            <a:spAutoFit/>
          </a:bodyPr>
          <a:lstStyle/>
          <a:p>
            <a:pPr>
              <a:lnSpc>
                <a:spcPct val="125000"/>
              </a:lnSpc>
              <a:spcBef>
                <a:spcPts val="816"/>
              </a:spcBef>
              <a:tabLst>
                <a:tab pos="656650" algn="l"/>
              </a:tabLst>
            </a:pPr>
            <a:r>
              <a:rPr lang="en-US" sz="1300" b="1" dirty="0">
                <a:solidFill>
                  <a:srgbClr val="000000"/>
                </a:solidFill>
                <a:latin typeface="Times New Roman" pitchFamily="16" charset="0"/>
              </a:rPr>
              <a:t>Petrochemical</a:t>
            </a:r>
          </a:p>
        </p:txBody>
      </p:sp>
      <p:sp>
        <p:nvSpPr>
          <p:cNvPr id="7182" name="Rectangle 14"/>
          <p:cNvSpPr>
            <a:spLocks noChangeArrowheads="1"/>
          </p:cNvSpPr>
          <p:nvPr/>
        </p:nvSpPr>
        <p:spPr bwMode="auto">
          <a:xfrm>
            <a:off x="6164142" y="4925318"/>
            <a:ext cx="924036" cy="539924"/>
          </a:xfrm>
          <a:prstGeom prst="rect">
            <a:avLst/>
          </a:prstGeom>
          <a:noFill/>
          <a:ln w="9360">
            <a:noFill/>
            <a:miter lim="800000"/>
            <a:headEnd/>
            <a:tailEnd/>
          </a:ln>
          <a:effectLst/>
        </p:spPr>
        <p:txBody>
          <a:bodyPr wrap="none" lIns="83598" tIns="41799" rIns="83598" bIns="41799">
            <a:spAutoFit/>
          </a:bodyPr>
          <a:lstStyle/>
          <a:p>
            <a:pPr algn="ctr">
              <a:lnSpc>
                <a:spcPct val="125000"/>
              </a:lnSpc>
              <a:spcBef>
                <a:spcPts val="816"/>
              </a:spcBef>
              <a:tabLst>
                <a:tab pos="656650" algn="l"/>
              </a:tabLst>
            </a:pPr>
            <a:r>
              <a:rPr lang="en-US" sz="1300" b="1" dirty="0">
                <a:solidFill>
                  <a:srgbClr val="000000"/>
                </a:solidFill>
                <a:latin typeface="Times New Roman" pitchFamily="16" charset="0"/>
              </a:rPr>
              <a:t>Food</a:t>
            </a:r>
          </a:p>
          <a:p>
            <a:pPr algn="ctr">
              <a:lnSpc>
                <a:spcPct val="45000"/>
              </a:lnSpc>
              <a:spcBef>
                <a:spcPts val="816"/>
              </a:spcBef>
              <a:tabLst>
                <a:tab pos="656650" algn="l"/>
              </a:tabLst>
            </a:pPr>
            <a:r>
              <a:rPr lang="en-US" sz="1300" b="1" dirty="0">
                <a:solidFill>
                  <a:srgbClr val="000000"/>
                </a:solidFill>
                <a:latin typeface="Times New Roman" pitchFamily="16" charset="0"/>
              </a:rPr>
              <a:t>Processing</a:t>
            </a:r>
          </a:p>
        </p:txBody>
      </p:sp>
      <p:sp>
        <p:nvSpPr>
          <p:cNvPr id="7183" name="Rectangle 15"/>
          <p:cNvSpPr>
            <a:spLocks noChangeArrowheads="1"/>
          </p:cNvSpPr>
          <p:nvPr/>
        </p:nvSpPr>
        <p:spPr bwMode="auto">
          <a:xfrm>
            <a:off x="7633440" y="5052050"/>
            <a:ext cx="708144" cy="334483"/>
          </a:xfrm>
          <a:prstGeom prst="rect">
            <a:avLst/>
          </a:prstGeom>
          <a:noFill/>
          <a:ln w="9360">
            <a:noFill/>
            <a:miter lim="800000"/>
            <a:headEnd/>
            <a:tailEnd/>
          </a:ln>
          <a:effectLst/>
        </p:spPr>
        <p:txBody>
          <a:bodyPr wrap="none" lIns="83598" tIns="41799" rIns="83598" bIns="41799">
            <a:spAutoFit/>
          </a:bodyPr>
          <a:lstStyle/>
          <a:p>
            <a:pPr>
              <a:lnSpc>
                <a:spcPct val="125000"/>
              </a:lnSpc>
              <a:spcBef>
                <a:spcPts val="816"/>
              </a:spcBef>
              <a:tabLst>
                <a:tab pos="656650" algn="l"/>
              </a:tabLst>
            </a:pPr>
            <a:r>
              <a:rPr lang="en-US" sz="1300" b="1" dirty="0">
                <a:solidFill>
                  <a:srgbClr val="000000"/>
                </a:solidFill>
                <a:latin typeface="Times New Roman" pitchFamily="16" charset="0"/>
              </a:rPr>
              <a:t>Textiles</a:t>
            </a:r>
          </a:p>
        </p:txBody>
      </p:sp>
      <p:sp>
        <p:nvSpPr>
          <p:cNvPr id="7184" name="Rectangle 16"/>
          <p:cNvSpPr>
            <a:spLocks noChangeArrowheads="1"/>
          </p:cNvSpPr>
          <p:nvPr/>
        </p:nvSpPr>
        <p:spPr bwMode="auto">
          <a:xfrm>
            <a:off x="2626560" y="2932148"/>
            <a:ext cx="1003994" cy="334483"/>
          </a:xfrm>
          <a:prstGeom prst="rect">
            <a:avLst/>
          </a:prstGeom>
          <a:noFill/>
          <a:ln w="9360">
            <a:noFill/>
            <a:miter lim="800000"/>
            <a:headEnd/>
            <a:tailEnd/>
          </a:ln>
          <a:effectLst/>
        </p:spPr>
        <p:txBody>
          <a:bodyPr wrap="none" lIns="83598" tIns="41799" rIns="83598" bIns="41799">
            <a:spAutoFit/>
          </a:bodyPr>
          <a:lstStyle/>
          <a:p>
            <a:pPr>
              <a:lnSpc>
                <a:spcPct val="125000"/>
              </a:lnSpc>
              <a:spcBef>
                <a:spcPts val="816"/>
              </a:spcBef>
              <a:tabLst>
                <a:tab pos="656650" algn="l"/>
              </a:tabLst>
            </a:pPr>
            <a:r>
              <a:rPr lang="en-US" sz="1300" b="1" dirty="0">
                <a:solidFill>
                  <a:srgbClr val="000000"/>
                </a:solidFill>
                <a:latin typeface="Times New Roman" pitchFamily="16" charset="0"/>
              </a:rPr>
              <a:t>Automotive</a:t>
            </a:r>
          </a:p>
        </p:txBody>
      </p:sp>
      <p:pic>
        <p:nvPicPr>
          <p:cNvPr id="7185" name="Picture 17"/>
          <p:cNvPicPr>
            <a:picLocks noChangeAspect="1" noChangeArrowheads="1"/>
          </p:cNvPicPr>
          <p:nvPr/>
        </p:nvPicPr>
        <p:blipFill>
          <a:blip r:embed="rId9" cstate="print"/>
          <a:srcRect/>
          <a:stretch>
            <a:fillRect/>
          </a:stretch>
        </p:blipFill>
        <p:spPr bwMode="auto">
          <a:xfrm>
            <a:off x="380160" y="3123689"/>
            <a:ext cx="2046240" cy="2099740"/>
          </a:xfrm>
          <a:prstGeom prst="rect">
            <a:avLst/>
          </a:prstGeom>
          <a:noFill/>
          <a:ln w="9360">
            <a:noFill/>
            <a:miter lim="800000"/>
            <a:headEnd/>
            <a:tailEnd/>
          </a:ln>
          <a:effectLst/>
        </p:spPr>
      </p:pic>
      <p:sp>
        <p:nvSpPr>
          <p:cNvPr id="7186" name="Rectangle 18"/>
          <p:cNvSpPr>
            <a:spLocks noChangeArrowheads="1"/>
          </p:cNvSpPr>
          <p:nvPr/>
        </p:nvSpPr>
        <p:spPr bwMode="auto">
          <a:xfrm>
            <a:off x="1321920" y="2953751"/>
            <a:ext cx="754630" cy="334483"/>
          </a:xfrm>
          <a:prstGeom prst="rect">
            <a:avLst/>
          </a:prstGeom>
          <a:noFill/>
          <a:ln w="9360">
            <a:noFill/>
            <a:miter lim="800000"/>
            <a:headEnd/>
            <a:tailEnd/>
          </a:ln>
          <a:effectLst/>
        </p:spPr>
        <p:txBody>
          <a:bodyPr wrap="none" lIns="83598" tIns="41799" rIns="83598" bIns="41799">
            <a:spAutoFit/>
          </a:bodyPr>
          <a:lstStyle/>
          <a:p>
            <a:pPr>
              <a:lnSpc>
                <a:spcPct val="125000"/>
              </a:lnSpc>
              <a:spcBef>
                <a:spcPts val="816"/>
              </a:spcBef>
              <a:tabLst>
                <a:tab pos="656650" algn="l"/>
              </a:tabLst>
            </a:pPr>
            <a:r>
              <a:rPr lang="en-US" sz="1300" b="1" dirty="0">
                <a:solidFill>
                  <a:srgbClr val="000000"/>
                </a:solidFill>
                <a:latin typeface="Times New Roman" pitchFamily="16" charset="0"/>
              </a:rPr>
              <a:t>Telecom</a:t>
            </a:r>
          </a:p>
        </p:txBody>
      </p:sp>
      <p:sp>
        <p:nvSpPr>
          <p:cNvPr id="7187" name="Rectangle 19"/>
          <p:cNvSpPr>
            <a:spLocks noChangeArrowheads="1"/>
          </p:cNvSpPr>
          <p:nvPr/>
        </p:nvSpPr>
        <p:spPr bwMode="auto">
          <a:xfrm>
            <a:off x="1339200" y="5052050"/>
            <a:ext cx="497893" cy="334483"/>
          </a:xfrm>
          <a:prstGeom prst="rect">
            <a:avLst/>
          </a:prstGeom>
          <a:noFill/>
          <a:ln w="9360">
            <a:noFill/>
            <a:miter lim="800000"/>
            <a:headEnd/>
            <a:tailEnd/>
          </a:ln>
          <a:effectLst/>
        </p:spPr>
        <p:txBody>
          <a:bodyPr wrap="none" lIns="83598" tIns="41799" rIns="83598" bIns="41799">
            <a:spAutoFit/>
          </a:bodyPr>
          <a:lstStyle/>
          <a:p>
            <a:pPr>
              <a:lnSpc>
                <a:spcPct val="125000"/>
              </a:lnSpc>
              <a:spcBef>
                <a:spcPts val="816"/>
              </a:spcBef>
            </a:pPr>
            <a:r>
              <a:rPr lang="en-US" sz="1300" b="1" dirty="0">
                <a:solidFill>
                  <a:srgbClr val="000000"/>
                </a:solidFill>
                <a:latin typeface="Times New Roman" pitchFamily="16" charset="0"/>
              </a:rPr>
              <a:t>ATE</a:t>
            </a:r>
          </a:p>
        </p:txBody>
      </p:sp>
      <p:sp>
        <p:nvSpPr>
          <p:cNvPr id="7188" name="Rectangle 20"/>
          <p:cNvSpPr>
            <a:spLocks noChangeArrowheads="1"/>
          </p:cNvSpPr>
          <p:nvPr/>
        </p:nvSpPr>
        <p:spPr bwMode="auto">
          <a:xfrm>
            <a:off x="2089802" y="5116858"/>
            <a:ext cx="1544398" cy="274466"/>
          </a:xfrm>
          <a:prstGeom prst="rect">
            <a:avLst/>
          </a:prstGeom>
          <a:noFill/>
          <a:ln w="9360">
            <a:noFill/>
            <a:miter lim="800000"/>
            <a:headEnd/>
            <a:tailEnd/>
          </a:ln>
          <a:effectLst/>
        </p:spPr>
        <p:txBody>
          <a:bodyPr wrap="none" lIns="83598" tIns="41799" rIns="83598" bIns="41799">
            <a:spAutoFit/>
          </a:bodyPr>
          <a:lstStyle/>
          <a:p>
            <a:pPr algn="ctr">
              <a:lnSpc>
                <a:spcPct val="95000"/>
              </a:lnSpc>
              <a:spcBef>
                <a:spcPts val="816"/>
              </a:spcBef>
              <a:tabLst>
                <a:tab pos="656650" algn="l"/>
                <a:tab pos="1313299" algn="l"/>
              </a:tabLst>
            </a:pPr>
            <a:r>
              <a:rPr lang="en-US" sz="1300" b="1" dirty="0">
                <a:solidFill>
                  <a:srgbClr val="000000"/>
                </a:solidFill>
                <a:latin typeface="Times New Roman" pitchFamily="16" charset="0"/>
              </a:rPr>
              <a:t>Military/Aerospace</a:t>
            </a:r>
          </a:p>
        </p:txBody>
      </p:sp>
      <p:pic>
        <p:nvPicPr>
          <p:cNvPr id="7189" name="Picture 21"/>
          <p:cNvPicPr>
            <a:picLocks noChangeAspect="1" noChangeArrowheads="1"/>
          </p:cNvPicPr>
          <p:nvPr/>
        </p:nvPicPr>
        <p:blipFill>
          <a:blip r:embed="rId10" cstate="print"/>
          <a:srcRect/>
          <a:stretch>
            <a:fillRect/>
          </a:stretch>
        </p:blipFill>
        <p:spPr bwMode="auto">
          <a:xfrm>
            <a:off x="4572000" y="3584537"/>
            <a:ext cx="1444320" cy="1444471"/>
          </a:xfrm>
          <a:prstGeom prst="rect">
            <a:avLst/>
          </a:prstGeom>
          <a:noFill/>
          <a:ln w="9360">
            <a:noFill/>
            <a:miter lim="800000"/>
            <a:headEnd/>
            <a:tailEnd/>
          </a:ln>
          <a:effectLst/>
        </p:spPr>
      </p:pic>
      <p:pic>
        <p:nvPicPr>
          <p:cNvPr id="7190" name="Picture 22"/>
          <p:cNvPicPr>
            <a:picLocks noChangeAspect="1" noChangeArrowheads="1"/>
          </p:cNvPicPr>
          <p:nvPr/>
        </p:nvPicPr>
        <p:blipFill>
          <a:blip r:embed="rId11" cstate="print"/>
          <a:srcRect/>
          <a:stretch>
            <a:fillRect/>
          </a:stretch>
        </p:blipFill>
        <p:spPr bwMode="auto">
          <a:xfrm>
            <a:off x="3504961" y="3709830"/>
            <a:ext cx="1150560" cy="1166522"/>
          </a:xfrm>
          <a:prstGeom prst="rect">
            <a:avLst/>
          </a:prstGeom>
          <a:noFill/>
          <a:ln w="9360">
            <a:noFill/>
            <a:miter lim="800000"/>
            <a:headEnd/>
            <a:tailEnd/>
          </a:ln>
          <a:effectLst/>
        </p:spPr>
      </p:pic>
      <p:pic>
        <p:nvPicPr>
          <p:cNvPr id="7191" name="Picture 23"/>
          <p:cNvPicPr>
            <a:picLocks noChangeAspect="1" noChangeArrowheads="1"/>
          </p:cNvPicPr>
          <p:nvPr/>
        </p:nvPicPr>
        <p:blipFill>
          <a:blip r:embed="rId12" cstate="print"/>
          <a:srcRect/>
          <a:stretch>
            <a:fillRect/>
          </a:stretch>
        </p:blipFill>
        <p:spPr bwMode="auto">
          <a:xfrm>
            <a:off x="5866561" y="3505328"/>
            <a:ext cx="1473120" cy="1497757"/>
          </a:xfrm>
          <a:prstGeom prst="rect">
            <a:avLst/>
          </a:prstGeom>
          <a:noFill/>
          <a:ln w="9360">
            <a:noFill/>
            <a:miter lim="800000"/>
            <a:headEnd/>
            <a:tailEnd/>
          </a:ln>
          <a:effectLst/>
        </p:spPr>
      </p:pic>
      <p:pic>
        <p:nvPicPr>
          <p:cNvPr id="7192" name="Picture 24"/>
          <p:cNvPicPr>
            <a:picLocks noChangeAspect="1" noChangeArrowheads="1"/>
          </p:cNvPicPr>
          <p:nvPr/>
        </p:nvPicPr>
        <p:blipFill>
          <a:blip r:embed="rId13" cstate="print"/>
          <a:srcRect/>
          <a:stretch>
            <a:fillRect/>
          </a:stretch>
        </p:blipFill>
        <p:spPr bwMode="auto">
          <a:xfrm>
            <a:off x="7162560" y="3581656"/>
            <a:ext cx="1676160" cy="1434391"/>
          </a:xfrm>
          <a:prstGeom prst="rect">
            <a:avLst/>
          </a:prstGeom>
          <a:noFill/>
          <a:ln w="9360">
            <a:noFill/>
            <a:miter lim="800000"/>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56481" y="313953"/>
            <a:ext cx="8228160" cy="1062832"/>
          </a:xfrm>
          <a:ln/>
        </p:spPr>
        <p:txBody>
          <a:bodyPr>
            <a:normAutofit/>
          </a:bodyPr>
          <a:lstStyle/>
          <a:p>
            <a:pPr algn="l">
              <a:lnSpc>
                <a:spcPct val="102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i="1" dirty="0" smtClean="0">
                <a:solidFill>
                  <a:srgbClr val="0084D1"/>
                </a:solidFill>
                <a:latin typeface="Cambria" pitchFamily="16" charset="0"/>
              </a:rPr>
              <a:t>LabVIEW Student Design Competition </a:t>
            </a:r>
            <a:endParaRPr lang="en-US" i="1" dirty="0">
              <a:solidFill>
                <a:srgbClr val="0084D1"/>
              </a:solidFill>
              <a:latin typeface="Cambria" pitchFamily="16" charset="0"/>
            </a:endParaRPr>
          </a:p>
        </p:txBody>
      </p:sp>
      <p:sp>
        <p:nvSpPr>
          <p:cNvPr id="11266" name="Rectangle 2"/>
          <p:cNvSpPr>
            <a:spLocks noGrp="1" noChangeArrowheads="1"/>
          </p:cNvSpPr>
          <p:nvPr>
            <p:ph idx="1"/>
          </p:nvPr>
        </p:nvSpPr>
        <p:spPr>
          <a:xfrm>
            <a:off x="456481" y="1604328"/>
            <a:ext cx="8228160" cy="4535037"/>
          </a:xfrm>
          <a:ln/>
        </p:spPr>
        <p:txBody>
          <a:bodyPr tIns="19201"/>
          <a:lstStyle/>
          <a:p>
            <a:pPr>
              <a:buFont typeface="Arial" pitchFamily="34" charset="0"/>
              <a:buChar char="•"/>
            </a:pPr>
            <a:r>
              <a:rPr lang="en-US" sz="2200" dirty="0"/>
              <a:t>Deadline: </a:t>
            </a:r>
            <a:r>
              <a:rPr lang="en-US" sz="2200" i="1" dirty="0"/>
              <a:t>June 10</a:t>
            </a:r>
          </a:p>
          <a:p>
            <a:pPr>
              <a:buFont typeface="Arial" pitchFamily="34" charset="0"/>
              <a:buChar char="•"/>
            </a:pPr>
            <a:endParaRPr lang="en-US" sz="2200" dirty="0"/>
          </a:p>
          <a:p>
            <a:pPr>
              <a:buFont typeface="Arial" pitchFamily="34" charset="0"/>
              <a:buChar char="•"/>
            </a:pPr>
            <a:r>
              <a:rPr lang="en-US" sz="2200" dirty="0"/>
              <a:t>Prizes</a:t>
            </a:r>
          </a:p>
          <a:p>
            <a:pPr lvl="1">
              <a:buFont typeface="Arial" pitchFamily="34" charset="0"/>
              <a:buChar char="•"/>
            </a:pPr>
            <a:r>
              <a:rPr lang="en-US" sz="1800" dirty="0"/>
              <a:t>Popular Vote</a:t>
            </a:r>
          </a:p>
          <a:p>
            <a:pPr lvl="2">
              <a:buFont typeface="Arial" pitchFamily="34" charset="0"/>
              <a:buChar char="•"/>
            </a:pPr>
            <a:r>
              <a:rPr lang="en-US" sz="1500" b="1" i="1" dirty="0"/>
              <a:t>First Prize:</a:t>
            </a:r>
            <a:r>
              <a:rPr lang="en-US" sz="1500" i="1" dirty="0"/>
              <a:t> $750 USD</a:t>
            </a:r>
          </a:p>
          <a:p>
            <a:pPr lvl="2">
              <a:buFont typeface="Arial" pitchFamily="34" charset="0"/>
              <a:buChar char="•"/>
            </a:pPr>
            <a:r>
              <a:rPr lang="en-US" sz="1500" b="1" i="1" dirty="0"/>
              <a:t>Second Prize:</a:t>
            </a:r>
            <a:r>
              <a:rPr lang="en-US" sz="1500" i="1" dirty="0"/>
              <a:t> $500 USD</a:t>
            </a:r>
          </a:p>
          <a:p>
            <a:pPr lvl="2">
              <a:buFont typeface="Arial" pitchFamily="34" charset="0"/>
              <a:buChar char="•"/>
            </a:pPr>
            <a:r>
              <a:rPr lang="en-US" sz="1500" b="1" i="1" dirty="0"/>
              <a:t>Third Prize:</a:t>
            </a:r>
            <a:r>
              <a:rPr lang="en-US" sz="1500" i="1" dirty="0"/>
              <a:t> $250 USD</a:t>
            </a:r>
          </a:p>
          <a:p>
            <a:pPr lvl="1">
              <a:buFont typeface="Arial" pitchFamily="34" charset="0"/>
              <a:buChar char="•"/>
            </a:pPr>
            <a:r>
              <a:rPr lang="en-US" sz="1800" dirty="0"/>
              <a:t>Critic Vote</a:t>
            </a:r>
          </a:p>
          <a:p>
            <a:pPr lvl="2">
              <a:buFont typeface="Arial" pitchFamily="34" charset="0"/>
              <a:buChar char="•"/>
            </a:pPr>
            <a:r>
              <a:rPr lang="en-US" sz="1500" b="1" i="1" dirty="0"/>
              <a:t>Grand Prize:</a:t>
            </a:r>
            <a:r>
              <a:rPr lang="en-US" sz="1500" i="1" dirty="0"/>
              <a:t> $2,000 USD</a:t>
            </a:r>
          </a:p>
          <a:p>
            <a:pPr lvl="2">
              <a:buFont typeface="Arial" pitchFamily="34" charset="0"/>
              <a:buChar char="•"/>
            </a:pPr>
            <a:r>
              <a:rPr lang="en-US" sz="1500" i="1" dirty="0"/>
              <a:t>Trip to NI Week </a:t>
            </a:r>
            <a:r>
              <a:rPr lang="en-US" sz="1500" i="1" dirty="0" smtClean="0"/>
              <a:t>2012 </a:t>
            </a:r>
            <a:r>
              <a:rPr lang="en-US" sz="1500" i="1" dirty="0"/>
              <a:t>in Austin, TX</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200" dirty="0"/>
          </a:p>
          <a:p>
            <a:pPr marL="391686" indent="-293764" algn="ctr">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200" dirty="0">
                <a:solidFill>
                  <a:srgbClr val="0070C0"/>
                </a:solidFill>
              </a:rPr>
              <a:t>http://www.ni.com/studentdesign/</a:t>
            </a:r>
          </a:p>
        </p:txBody>
      </p:sp>
      <p:pic>
        <p:nvPicPr>
          <p:cNvPr id="7" name="Picture 6" descr="studentdesignLogo.png"/>
          <p:cNvPicPr>
            <a:picLocks noChangeAspect="1"/>
          </p:cNvPicPr>
          <p:nvPr/>
        </p:nvPicPr>
        <p:blipFill>
          <a:blip r:embed="rId3" cstate="print"/>
          <a:stretch>
            <a:fillRect/>
          </a:stretch>
        </p:blipFill>
        <p:spPr>
          <a:xfrm>
            <a:off x="3949919" y="1493437"/>
            <a:ext cx="4709458" cy="1175328"/>
          </a:xfrm>
          <a:prstGeom prst="rect">
            <a:avLst/>
          </a:prstGeom>
        </p:spPr>
      </p:pic>
      <p:pic>
        <p:nvPicPr>
          <p:cNvPr id="8" name="Picture 7" descr="studentdesignPics.png"/>
          <p:cNvPicPr>
            <a:picLocks noChangeAspect="1"/>
          </p:cNvPicPr>
          <p:nvPr/>
        </p:nvPicPr>
        <p:blipFill>
          <a:blip r:embed="rId4" cstate="print"/>
          <a:stretch>
            <a:fillRect/>
          </a:stretch>
        </p:blipFill>
        <p:spPr>
          <a:xfrm>
            <a:off x="4620482" y="3152491"/>
            <a:ext cx="4098718" cy="1941702"/>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456481" y="273629"/>
            <a:ext cx="8228160" cy="1144921"/>
          </a:xfrm>
          <a:ln/>
        </p:spPr>
        <p:txBody>
          <a:bodyPr tIns="10058"/>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i="1" dirty="0">
                <a:solidFill>
                  <a:srgbClr val="0084D1"/>
                </a:solidFill>
                <a:latin typeface="Cambria" pitchFamily="16" charset="0"/>
              </a:rPr>
              <a:t>Today's Topics</a:t>
            </a:r>
          </a:p>
        </p:txBody>
      </p:sp>
      <p:sp>
        <p:nvSpPr>
          <p:cNvPr id="14338" name="Rectangle 2"/>
          <p:cNvSpPr>
            <a:spLocks noGrp="1" noChangeArrowheads="1"/>
          </p:cNvSpPr>
          <p:nvPr>
            <p:ph idx="1"/>
          </p:nvPr>
        </p:nvSpPr>
        <p:spPr>
          <a:xfrm>
            <a:off x="456481" y="1447800"/>
            <a:ext cx="8228160" cy="4444307"/>
          </a:xfrm>
          <a:ln/>
        </p:spPr>
        <p:txBody>
          <a:bodyPr>
            <a:normAutofit lnSpcReduction="10000"/>
          </a:bodyPr>
          <a:lstStyle/>
          <a:p>
            <a:pPr marL="391686" indent="-293764">
              <a:lnSpc>
                <a:spcPct val="150000"/>
              </a:lnSpc>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What is LabVIEW?</a:t>
            </a:r>
          </a:p>
          <a:p>
            <a:pPr marL="391686" indent="-293764">
              <a:lnSpc>
                <a:spcPct val="150000"/>
              </a:lnSpc>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LabVIEW Environment</a:t>
            </a:r>
            <a:endParaRPr lang="en-US" dirty="0"/>
          </a:p>
          <a:p>
            <a:pPr marL="783372" lvl="1" indent="-293764">
              <a:lnSpc>
                <a:spcPct val="120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000" dirty="0" smtClean="0"/>
              <a:t>LabVIEW Project</a:t>
            </a:r>
          </a:p>
          <a:p>
            <a:pPr marL="783372" lvl="1" indent="-293764">
              <a:lnSpc>
                <a:spcPct val="120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000" dirty="0" smtClean="0"/>
              <a:t>Parts </a:t>
            </a:r>
            <a:r>
              <a:rPr lang="en-US" sz="2000" dirty="0"/>
              <a:t>of a VI</a:t>
            </a:r>
          </a:p>
          <a:p>
            <a:pPr marL="783372" lvl="1" indent="-293764">
              <a:lnSpc>
                <a:spcPct val="120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000" dirty="0"/>
              <a:t>Menus &amp; Palettes</a:t>
            </a:r>
          </a:p>
          <a:p>
            <a:pPr marL="783372" lvl="1" indent="-293764">
              <a:lnSpc>
                <a:spcPct val="120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000" dirty="0"/>
              <a:t>Configurations</a:t>
            </a:r>
          </a:p>
          <a:p>
            <a:pPr marL="391686" indent="-293764">
              <a:lnSpc>
                <a:spcPct val="150000"/>
              </a:lnSpc>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LabVIEW Data Types</a:t>
            </a:r>
          </a:p>
          <a:p>
            <a:pPr marL="391686" indent="-293764">
              <a:lnSpc>
                <a:spcPct val="150000"/>
              </a:lnSpc>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LabVIEW Data Flow</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44" name="Object 4"/>
          <p:cNvGraphicFramePr>
            <a:graphicFrameLocks noChangeAspect="1"/>
          </p:cNvGraphicFramePr>
          <p:nvPr>
            <p:ph idx="1"/>
          </p:nvPr>
        </p:nvGraphicFramePr>
        <p:xfrm>
          <a:off x="4708525" y="1976438"/>
          <a:ext cx="4267200" cy="2765425"/>
        </p:xfrm>
        <a:graphic>
          <a:graphicData uri="http://schemas.openxmlformats.org/presentationml/2006/ole">
            <p:oleObj spid="_x0000_s1026" name="Bitmap Image" r:id="rId4" imgW="7628571" imgH="4944165" progId="PBrush">
              <p:embed/>
            </p:oleObj>
          </a:graphicData>
        </a:graphic>
      </p:graphicFrame>
      <p:sp>
        <p:nvSpPr>
          <p:cNvPr id="522243" name="Rectangle 3"/>
          <p:cNvSpPr>
            <a:spLocks noGrp="1" noChangeArrowheads="1"/>
          </p:cNvSpPr>
          <p:nvPr>
            <p:ph type="body" idx="4294967295"/>
          </p:nvPr>
        </p:nvSpPr>
        <p:spPr>
          <a:xfrm>
            <a:off x="3200400" y="4876800"/>
            <a:ext cx="5943600" cy="1524000"/>
          </a:xfrm>
        </p:spPr>
        <p:txBody>
          <a:bodyPr/>
          <a:lstStyle/>
          <a:p>
            <a:pPr>
              <a:lnSpc>
                <a:spcPct val="90000"/>
              </a:lnSpc>
            </a:pPr>
            <a:r>
              <a:rPr lang="en-US" sz="2000" dirty="0"/>
              <a:t>Compiled graphical development environment</a:t>
            </a:r>
          </a:p>
          <a:p>
            <a:pPr>
              <a:lnSpc>
                <a:spcPct val="90000"/>
              </a:lnSpc>
            </a:pPr>
            <a:r>
              <a:rPr lang="en-US" sz="2000" dirty="0"/>
              <a:t>Development time reduction of four to ten times</a:t>
            </a:r>
          </a:p>
          <a:p>
            <a:pPr>
              <a:lnSpc>
                <a:spcPct val="90000"/>
              </a:lnSpc>
            </a:pPr>
            <a:r>
              <a:rPr lang="en-US" sz="2000" dirty="0"/>
              <a:t>Tools to acquire, analyze, and present your data</a:t>
            </a:r>
          </a:p>
        </p:txBody>
      </p:sp>
      <p:pic>
        <p:nvPicPr>
          <p:cNvPr id="522249" name="Picture 9" descr="aap_text"/>
          <p:cNvPicPr>
            <a:picLocks noGrp="1" noChangeAspect="1" noChangeArrowheads="1"/>
          </p:cNvPicPr>
          <p:nvPr>
            <p:ph sz="half" idx="4294967295"/>
          </p:nvPr>
        </p:nvPicPr>
        <p:blipFill>
          <a:blip r:embed="rId5" cstate="print"/>
          <a:srcRect/>
          <a:stretch>
            <a:fillRect/>
          </a:stretch>
        </p:blipFill>
        <p:spPr>
          <a:xfrm>
            <a:off x="0" y="4476750"/>
            <a:ext cx="2743200" cy="1371600"/>
          </a:xfrm>
          <a:noFill/>
          <a:ln/>
        </p:spPr>
      </p:pic>
      <p:sp>
        <p:nvSpPr>
          <p:cNvPr id="522245" name="Text Box 5"/>
          <p:cNvSpPr txBox="1">
            <a:spLocks noChangeArrowheads="1"/>
          </p:cNvSpPr>
          <p:nvPr/>
        </p:nvSpPr>
        <p:spPr bwMode="auto">
          <a:xfrm>
            <a:off x="593447" y="4456126"/>
            <a:ext cx="184709" cy="461655"/>
          </a:xfrm>
          <a:prstGeom prst="rect">
            <a:avLst/>
          </a:prstGeom>
          <a:noFill/>
          <a:ln w="9525">
            <a:noFill/>
            <a:miter lim="800000"/>
            <a:headEnd type="none" w="sm" len="sm"/>
            <a:tailEnd type="none" w="sm" len="sm"/>
          </a:ln>
          <a:effectLst/>
        </p:spPr>
        <p:txBody>
          <a:bodyPr wrap="none" lIns="91430" tIns="45715" rIns="91430" bIns="45715">
            <a:spAutoFit/>
            <a:flatTx/>
          </a:bodyPr>
          <a:lstStyle/>
          <a:p>
            <a:pPr algn="ctr" eaLnBrk="0" hangingPunct="0"/>
            <a:endParaRPr lang="en-US" sz="2400" b="1" dirty="0">
              <a:solidFill>
                <a:schemeClr val="bg1"/>
              </a:solidFill>
              <a:latin typeface="Arial Narrow" pitchFamily="34" charset="0"/>
            </a:endParaRPr>
          </a:p>
        </p:txBody>
      </p:sp>
      <p:grpSp>
        <p:nvGrpSpPr>
          <p:cNvPr id="2" name="Group 6"/>
          <p:cNvGrpSpPr>
            <a:grpSpLocks/>
          </p:cNvGrpSpPr>
          <p:nvPr/>
        </p:nvGrpSpPr>
        <p:grpSpPr bwMode="auto">
          <a:xfrm>
            <a:off x="457200" y="1355854"/>
            <a:ext cx="4572000" cy="2971800"/>
            <a:chOff x="288" y="624"/>
            <a:chExt cx="2592" cy="1835"/>
          </a:xfrm>
        </p:grpSpPr>
        <p:pic>
          <p:nvPicPr>
            <p:cNvPr id="522247" name="Picture 7"/>
            <p:cNvPicPr>
              <a:picLocks noChangeAspect="1" noChangeArrowheads="1"/>
            </p:cNvPicPr>
            <p:nvPr/>
          </p:nvPicPr>
          <p:blipFill>
            <a:blip r:embed="rId6" cstate="print"/>
            <a:srcRect/>
            <a:stretch>
              <a:fillRect/>
            </a:stretch>
          </p:blipFill>
          <p:spPr bwMode="auto">
            <a:xfrm>
              <a:off x="288" y="624"/>
              <a:ext cx="2592" cy="1835"/>
            </a:xfrm>
            <a:prstGeom prst="rect">
              <a:avLst/>
            </a:prstGeom>
            <a:noFill/>
            <a:ln>
              <a:noFill/>
            </a:ln>
            <a:effectLst/>
          </p:spPr>
        </p:pic>
        <p:sp>
          <p:nvSpPr>
            <p:cNvPr id="522248" name="Rectangle 8"/>
            <p:cNvSpPr>
              <a:spLocks noChangeArrowheads="1"/>
            </p:cNvSpPr>
            <p:nvPr/>
          </p:nvSpPr>
          <p:spPr bwMode="auto">
            <a:xfrm>
              <a:off x="327" y="2379"/>
              <a:ext cx="96" cy="48"/>
            </a:xfrm>
            <a:prstGeom prst="rect">
              <a:avLst/>
            </a:prstGeom>
            <a:solidFill>
              <a:schemeClr val="bg1"/>
            </a:solidFill>
            <a:ln w="9525" algn="ctr">
              <a:noFill/>
              <a:miter lim="800000"/>
              <a:headEnd/>
              <a:tailEnd/>
            </a:ln>
            <a:effectLst/>
          </p:spPr>
          <p:txBody>
            <a:bodyPr wrap="none" anchor="ctr"/>
            <a:lstStyle/>
            <a:p>
              <a:endParaRPr lang="en-US"/>
            </a:p>
          </p:txBody>
        </p:sp>
      </p:grpSp>
      <p:sp>
        <p:nvSpPr>
          <p:cNvPr id="10" name="Rectangle 1"/>
          <p:cNvSpPr txBox="1">
            <a:spLocks noChangeArrowheads="1"/>
          </p:cNvSpPr>
          <p:nvPr/>
        </p:nvSpPr>
        <p:spPr bwMode="auto">
          <a:xfrm>
            <a:off x="456481" y="72007"/>
            <a:ext cx="8228160" cy="1144921"/>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defTabSz="414726" fontAlgn="base" hangingPunct="0">
              <a:lnSpc>
                <a:spcPct val="102000"/>
              </a:lnSpc>
              <a:spcBef>
                <a:spcPct val="0"/>
              </a:spcBef>
              <a:spcAft>
                <a:spcPct val="0"/>
              </a:spcAft>
              <a:buClr>
                <a:srgbClr val="000000"/>
              </a:buClr>
              <a:buSzPct val="100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4000" i="1" kern="0" dirty="0">
                <a:solidFill>
                  <a:srgbClr val="0084D1"/>
                </a:solidFill>
                <a:latin typeface="Cambria" pitchFamily="16" charset="0"/>
                <a:ea typeface="+mj-ea"/>
                <a:cs typeface="+mj-cs"/>
              </a:rPr>
              <a:t>What is LabVIEW?</a:t>
            </a:r>
          </a:p>
        </p:txBody>
      </p:sp>
      <p:sp>
        <p:nvSpPr>
          <p:cNvPr id="12" name="TextBox 11"/>
          <p:cNvSpPr txBox="1"/>
          <p:nvPr/>
        </p:nvSpPr>
        <p:spPr>
          <a:xfrm>
            <a:off x="424800" y="959810"/>
            <a:ext cx="8363520" cy="422310"/>
          </a:xfrm>
          <a:prstGeom prst="rect">
            <a:avLst/>
          </a:prstGeom>
          <a:noFill/>
        </p:spPr>
        <p:txBody>
          <a:bodyPr wrap="square" lIns="82945" tIns="41473" rIns="82945" bIns="41473" rtlCol="0">
            <a:spAutoFit/>
          </a:bodyPr>
          <a:lstStyle/>
          <a:p>
            <a:r>
              <a:rPr lang="en-US" sz="2200" b="1" dirty="0">
                <a:solidFill>
                  <a:srgbClr val="0070C0"/>
                </a:solidFill>
              </a:rPr>
              <a:t>Lab</a:t>
            </a:r>
            <a:r>
              <a:rPr lang="en-US" sz="2200" dirty="0"/>
              <a:t>oratory </a:t>
            </a:r>
            <a:r>
              <a:rPr lang="en-US" sz="2200" b="1" dirty="0">
                <a:solidFill>
                  <a:srgbClr val="0070C0"/>
                </a:solidFill>
              </a:rPr>
              <a:t>V</a:t>
            </a:r>
            <a:r>
              <a:rPr lang="en-US" sz="2200" dirty="0"/>
              <a:t>irtual </a:t>
            </a:r>
            <a:r>
              <a:rPr lang="en-US" sz="2200" b="1" dirty="0">
                <a:solidFill>
                  <a:srgbClr val="0070C0"/>
                </a:solidFill>
              </a:rPr>
              <a:t>I</a:t>
            </a:r>
            <a:r>
              <a:rPr lang="en-US" sz="2200" dirty="0"/>
              <a:t>nstrumentation </a:t>
            </a:r>
            <a:r>
              <a:rPr lang="en-US" sz="2200" b="1" dirty="0">
                <a:solidFill>
                  <a:srgbClr val="0070C0"/>
                </a:solidFill>
              </a:rPr>
              <a:t>E</a:t>
            </a:r>
            <a:r>
              <a:rPr lang="en-US" sz="2200" dirty="0"/>
              <a:t>ngineering </a:t>
            </a:r>
            <a:r>
              <a:rPr lang="en-US" sz="2200" b="1" dirty="0">
                <a:solidFill>
                  <a:srgbClr val="0070C0"/>
                </a:solidFill>
              </a:rPr>
              <a:t>W</a:t>
            </a:r>
            <a:r>
              <a:rPr lang="en-US" sz="2200" dirty="0"/>
              <a:t>orkbench</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p:cNvPicPr>
            <a:picLocks noChangeAspect="1" noChangeArrowheads="1"/>
          </p:cNvPicPr>
          <p:nvPr/>
        </p:nvPicPr>
        <p:blipFill>
          <a:blip r:embed="rId3" cstate="print"/>
          <a:srcRect/>
          <a:stretch>
            <a:fillRect/>
          </a:stretch>
        </p:blipFill>
        <p:spPr bwMode="auto">
          <a:xfrm>
            <a:off x="3924000" y="2039254"/>
            <a:ext cx="4572000" cy="3941694"/>
          </a:xfrm>
          <a:prstGeom prst="rect">
            <a:avLst/>
          </a:prstGeom>
          <a:noFill/>
          <a:ln w="9360">
            <a:noFill/>
            <a:miter lim="800000"/>
            <a:headEnd/>
            <a:tailEnd/>
          </a:ln>
          <a:effectLst/>
        </p:spPr>
      </p:pic>
      <p:sp>
        <p:nvSpPr>
          <p:cNvPr id="17410" name="Rectangle 2"/>
          <p:cNvSpPr>
            <a:spLocks noChangeArrowheads="1"/>
          </p:cNvSpPr>
          <p:nvPr/>
        </p:nvSpPr>
        <p:spPr bwMode="auto">
          <a:xfrm>
            <a:off x="309601" y="878492"/>
            <a:ext cx="8336160" cy="430885"/>
          </a:xfrm>
          <a:prstGeom prst="rect">
            <a:avLst/>
          </a:prstGeom>
          <a:noFill/>
          <a:ln w="9360">
            <a:noFill/>
            <a:miter lim="800000"/>
            <a:headEnd/>
            <a:tailEnd/>
          </a:ln>
          <a:effectLst/>
        </p:spPr>
        <p:txBody>
          <a:bodyPr lIns="57474" tIns="22859" rIns="57474" bIns="22859">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500" dirty="0" err="1">
                <a:solidFill>
                  <a:srgbClr val="000000"/>
                </a:solidFill>
              </a:rPr>
              <a:t>Start»All</a:t>
            </a:r>
            <a:r>
              <a:rPr lang="en-US" sz="2500" dirty="0">
                <a:solidFill>
                  <a:srgbClr val="000000"/>
                </a:solidFill>
              </a:rPr>
              <a:t> </a:t>
            </a:r>
            <a:r>
              <a:rPr lang="en-US" sz="2500" dirty="0" err="1">
                <a:solidFill>
                  <a:srgbClr val="000000"/>
                </a:solidFill>
              </a:rPr>
              <a:t>Programs»National</a:t>
            </a:r>
            <a:r>
              <a:rPr lang="en-US" sz="2500" dirty="0">
                <a:solidFill>
                  <a:srgbClr val="000000"/>
                </a:solidFill>
              </a:rPr>
              <a:t> Instruments LabVIEW 2009</a:t>
            </a:r>
          </a:p>
        </p:txBody>
      </p:sp>
      <p:sp>
        <p:nvSpPr>
          <p:cNvPr id="17412" name="Rectangle 4"/>
          <p:cNvSpPr>
            <a:spLocks noChangeArrowheads="1"/>
          </p:cNvSpPr>
          <p:nvPr/>
        </p:nvSpPr>
        <p:spPr bwMode="auto">
          <a:xfrm>
            <a:off x="269281" y="2968152"/>
            <a:ext cx="3048480" cy="2231378"/>
          </a:xfrm>
          <a:prstGeom prst="rect">
            <a:avLst/>
          </a:prstGeom>
          <a:noFill/>
          <a:ln w="9360">
            <a:noFill/>
            <a:miter lim="800000"/>
            <a:headEnd/>
            <a:tailEnd/>
          </a:ln>
          <a:effectLst/>
        </p:spPr>
        <p:txBody>
          <a:bodyPr lIns="57474" tIns="22859" rIns="57474" bIns="22859">
            <a:spAutoFit/>
          </a:bodyPr>
          <a:lstStyle/>
          <a:p>
            <a:pPr>
              <a:tabLst>
                <a:tab pos="656650" algn="l"/>
                <a:tab pos="1313299" algn="l"/>
                <a:tab pos="1969949" algn="l"/>
                <a:tab pos="2626599" algn="l"/>
              </a:tabLst>
            </a:pPr>
            <a:r>
              <a:rPr lang="en-US" b="1" dirty="0">
                <a:solidFill>
                  <a:srgbClr val="000000"/>
                </a:solidFill>
              </a:rPr>
              <a:t>Start from a blank VI:</a:t>
            </a:r>
          </a:p>
          <a:p>
            <a:pPr>
              <a:tabLst>
                <a:tab pos="656650" algn="l"/>
                <a:tab pos="1313299" algn="l"/>
                <a:tab pos="1969949" algn="l"/>
                <a:tab pos="2626599" algn="l"/>
              </a:tabLst>
            </a:pPr>
            <a:r>
              <a:rPr lang="en-US" dirty="0" err="1">
                <a:solidFill>
                  <a:srgbClr val="000000"/>
                </a:solidFill>
              </a:rPr>
              <a:t>New»Blank</a:t>
            </a:r>
            <a:r>
              <a:rPr lang="en-US" dirty="0">
                <a:solidFill>
                  <a:srgbClr val="000000"/>
                </a:solidFill>
              </a:rPr>
              <a:t> VI</a:t>
            </a:r>
          </a:p>
          <a:p>
            <a:pPr>
              <a:tabLst>
                <a:tab pos="656650" algn="l"/>
                <a:tab pos="1313299" algn="l"/>
                <a:tab pos="1969949" algn="l"/>
                <a:tab pos="2626599" algn="l"/>
              </a:tabLst>
            </a:pPr>
            <a:endParaRPr lang="en-US" sz="2500" b="1" dirty="0">
              <a:solidFill>
                <a:srgbClr val="000000"/>
              </a:solidFill>
            </a:endParaRPr>
          </a:p>
          <a:p>
            <a:pPr>
              <a:tabLst>
                <a:tab pos="656650" algn="l"/>
                <a:tab pos="1313299" algn="l"/>
                <a:tab pos="1969949" algn="l"/>
                <a:tab pos="2626599" algn="l"/>
              </a:tabLst>
            </a:pPr>
            <a:endParaRPr lang="en-US" sz="2500" b="1" dirty="0">
              <a:solidFill>
                <a:srgbClr val="000000"/>
              </a:solidFill>
            </a:endParaRPr>
          </a:p>
          <a:p>
            <a:pPr>
              <a:tabLst>
                <a:tab pos="656650" algn="l"/>
                <a:tab pos="1313299" algn="l"/>
                <a:tab pos="1969949" algn="l"/>
                <a:tab pos="2626599" algn="l"/>
              </a:tabLst>
            </a:pPr>
            <a:r>
              <a:rPr lang="en-US" b="1" dirty="0">
                <a:solidFill>
                  <a:srgbClr val="000000"/>
                </a:solidFill>
              </a:rPr>
              <a:t>Start from an example:</a:t>
            </a:r>
          </a:p>
          <a:p>
            <a:pPr>
              <a:tabLst>
                <a:tab pos="656650" algn="l"/>
                <a:tab pos="1313299" algn="l"/>
                <a:tab pos="1969949" algn="l"/>
                <a:tab pos="2626599" algn="l"/>
              </a:tabLst>
            </a:pPr>
            <a:r>
              <a:rPr lang="en-US" dirty="0" err="1">
                <a:solidFill>
                  <a:srgbClr val="000000"/>
                </a:solidFill>
              </a:rPr>
              <a:t>Examples»Find</a:t>
            </a:r>
            <a:r>
              <a:rPr lang="en-US" dirty="0">
                <a:solidFill>
                  <a:srgbClr val="000000"/>
                </a:solidFill>
              </a:rPr>
              <a:t> Examples…</a:t>
            </a:r>
          </a:p>
          <a:p>
            <a:pPr>
              <a:tabLst>
                <a:tab pos="656650" algn="l"/>
                <a:tab pos="1313299" algn="l"/>
                <a:tab pos="1969949" algn="l"/>
                <a:tab pos="2626599" algn="l"/>
              </a:tabLst>
            </a:pPr>
            <a:endParaRPr lang="en-US" b="1" dirty="0">
              <a:solidFill>
                <a:srgbClr val="000000"/>
              </a:solidFill>
            </a:endParaRPr>
          </a:p>
        </p:txBody>
      </p:sp>
      <p:sp>
        <p:nvSpPr>
          <p:cNvPr id="17413" name="Rectangle 5"/>
          <p:cNvSpPr>
            <a:spLocks noChangeArrowheads="1"/>
          </p:cNvSpPr>
          <p:nvPr/>
        </p:nvSpPr>
        <p:spPr bwMode="auto">
          <a:xfrm>
            <a:off x="2240641" y="1431511"/>
            <a:ext cx="282926" cy="402632"/>
          </a:xfrm>
          <a:prstGeom prst="rect">
            <a:avLst/>
          </a:prstGeom>
          <a:noFill/>
          <a:ln w="12600">
            <a:noFill/>
            <a:miter lim="800000"/>
            <a:headEnd/>
            <a:tailEnd/>
          </a:ln>
          <a:effectLst/>
        </p:spPr>
        <p:txBody>
          <a:bodyPr wrap="none" lIns="82945" tIns="82945" rIns="82945" bIns="41473">
            <a:spAutoFit/>
          </a:bodyPr>
          <a:lstStyle/>
          <a:p>
            <a:pPr hangingPunct="1">
              <a:lnSpc>
                <a:spcPct val="100000"/>
              </a:lnSpc>
            </a:pPr>
            <a:r>
              <a:rPr lang="en-US" b="1">
                <a:solidFill>
                  <a:srgbClr val="000000"/>
                </a:solidFill>
                <a:latin typeface="Times New Roman" pitchFamily="16" charset="0"/>
              </a:rPr>
              <a:t>»</a:t>
            </a:r>
          </a:p>
        </p:txBody>
      </p:sp>
      <p:sp>
        <p:nvSpPr>
          <p:cNvPr id="17414" name="Rectangle 6"/>
          <p:cNvSpPr>
            <a:spLocks noChangeArrowheads="1"/>
          </p:cNvSpPr>
          <p:nvPr/>
        </p:nvSpPr>
        <p:spPr bwMode="auto">
          <a:xfrm>
            <a:off x="1336320" y="3889849"/>
            <a:ext cx="374400" cy="411883"/>
          </a:xfrm>
          <a:prstGeom prst="rect">
            <a:avLst/>
          </a:prstGeom>
          <a:noFill/>
          <a:ln w="12600">
            <a:noFill/>
            <a:miter lim="800000"/>
            <a:headEnd/>
            <a:tailEnd/>
          </a:ln>
          <a:effectLst/>
        </p:spPr>
        <p:txBody>
          <a:bodyPr wrap="none" lIns="82945" tIns="82945" rIns="82945" bIns="41473">
            <a:spAutoFit/>
          </a:bodyPr>
          <a:lstStyle/>
          <a:p>
            <a:pPr hangingPunct="1">
              <a:lnSpc>
                <a:spcPct val="100000"/>
              </a:lnSpc>
            </a:pPr>
            <a:r>
              <a:rPr lang="en-US">
                <a:solidFill>
                  <a:srgbClr val="000000"/>
                </a:solidFill>
              </a:rPr>
              <a:t>or</a:t>
            </a:r>
          </a:p>
        </p:txBody>
      </p:sp>
      <p:sp>
        <p:nvSpPr>
          <p:cNvPr id="17415" name="Line 7"/>
          <p:cNvSpPr>
            <a:spLocks noChangeShapeType="1"/>
          </p:cNvSpPr>
          <p:nvPr/>
        </p:nvSpPr>
        <p:spPr bwMode="auto">
          <a:xfrm>
            <a:off x="2982239" y="4742418"/>
            <a:ext cx="3381121" cy="934659"/>
          </a:xfrm>
          <a:prstGeom prst="line">
            <a:avLst/>
          </a:prstGeom>
          <a:noFill/>
          <a:ln w="28440">
            <a:solidFill>
              <a:srgbClr val="FF3300"/>
            </a:solidFill>
            <a:round/>
            <a:headEnd/>
            <a:tailEnd type="triangle" w="med" len="med"/>
          </a:ln>
          <a:effectLst/>
        </p:spPr>
        <p:txBody>
          <a:bodyPr lIns="82945" tIns="41473" rIns="82945" bIns="41473"/>
          <a:lstStyle/>
          <a:p>
            <a:endParaRPr lang="en-US"/>
          </a:p>
        </p:txBody>
      </p:sp>
      <p:sp>
        <p:nvSpPr>
          <p:cNvPr id="17416" name="Rectangle 8"/>
          <p:cNvSpPr>
            <a:spLocks noChangeArrowheads="1"/>
          </p:cNvSpPr>
          <p:nvPr/>
        </p:nvSpPr>
        <p:spPr bwMode="auto">
          <a:xfrm>
            <a:off x="305280" y="125293"/>
            <a:ext cx="8838720" cy="914496"/>
          </a:xfrm>
          <a:prstGeom prst="rect">
            <a:avLst/>
          </a:prstGeom>
          <a:noFill/>
          <a:ln w="9360">
            <a:noFill/>
            <a:miter lim="800000"/>
            <a:headEnd/>
            <a:tailEnd/>
          </a:ln>
          <a:effectLst/>
        </p:spPr>
        <p:txBody>
          <a:bodyPr lIns="82945" tIns="82945" rIns="82945" bIns="41473"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4000" i="1" dirty="0">
                <a:solidFill>
                  <a:srgbClr val="0084D1"/>
                </a:solidFill>
                <a:latin typeface="Cambria" pitchFamily="16" charset="0"/>
              </a:rPr>
              <a:t>Open and Run LabVIEW</a:t>
            </a:r>
          </a:p>
        </p:txBody>
      </p:sp>
      <p:pic>
        <p:nvPicPr>
          <p:cNvPr id="17417" name="Picture 9"/>
          <p:cNvPicPr>
            <a:picLocks noChangeAspect="1" noChangeArrowheads="1"/>
          </p:cNvPicPr>
          <p:nvPr/>
        </p:nvPicPr>
        <p:blipFill>
          <a:blip r:embed="rId4" cstate="print"/>
          <a:srcRect/>
          <a:stretch>
            <a:fillRect/>
          </a:stretch>
        </p:blipFill>
        <p:spPr bwMode="auto">
          <a:xfrm>
            <a:off x="495360" y="1412789"/>
            <a:ext cx="1333440" cy="429165"/>
          </a:xfrm>
          <a:prstGeom prst="rect">
            <a:avLst/>
          </a:prstGeom>
          <a:noFill/>
          <a:ln w="9525">
            <a:noFill/>
            <a:round/>
            <a:headEnd/>
            <a:tailEnd/>
          </a:ln>
          <a:effectLst/>
        </p:spPr>
      </p:pic>
      <p:sp>
        <p:nvSpPr>
          <p:cNvPr id="17418" name="Line 10"/>
          <p:cNvSpPr>
            <a:spLocks noChangeShapeType="1"/>
          </p:cNvSpPr>
          <p:nvPr/>
        </p:nvSpPr>
        <p:spPr bwMode="auto">
          <a:xfrm flipV="1">
            <a:off x="2636640" y="3274904"/>
            <a:ext cx="1553760" cy="154096"/>
          </a:xfrm>
          <a:prstGeom prst="line">
            <a:avLst/>
          </a:prstGeom>
          <a:noFill/>
          <a:ln w="28440">
            <a:solidFill>
              <a:srgbClr val="FF3300"/>
            </a:solidFill>
            <a:round/>
            <a:headEnd/>
            <a:tailEnd type="triangle" w="med" len="med"/>
          </a:ln>
          <a:effectLst/>
        </p:spPr>
        <p:txBody>
          <a:bodyPr lIns="82945" tIns="41473" rIns="82945" bIns="41473"/>
          <a:lstStyle/>
          <a:p>
            <a:endParaRPr lang="en-US"/>
          </a:p>
        </p:txBody>
      </p:sp>
      <p:pic>
        <p:nvPicPr>
          <p:cNvPr id="17419" name="Picture 11"/>
          <p:cNvPicPr>
            <a:picLocks noChangeAspect="1" noChangeArrowheads="1"/>
          </p:cNvPicPr>
          <p:nvPr/>
        </p:nvPicPr>
        <p:blipFill>
          <a:blip r:embed="rId5" cstate="print"/>
          <a:srcRect/>
          <a:stretch>
            <a:fillRect/>
          </a:stretch>
        </p:blipFill>
        <p:spPr bwMode="auto">
          <a:xfrm>
            <a:off x="2514240" y="1491997"/>
            <a:ext cx="4419360" cy="434926"/>
          </a:xfrm>
          <a:prstGeom prst="rect">
            <a:avLst/>
          </a:prstGeom>
          <a:noFill/>
          <a:ln w="9360">
            <a:noFill/>
            <a:miter lim="800000"/>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I_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SimSun"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SimSun"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Narrow"/>
        <a:ea typeface="SimSun"/>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SimSun"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SimSun"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NI_Theme</Template>
  <TotalTime>4157</TotalTime>
  <Words>4143</Words>
  <Application>Microsoft Office PowerPoint</Application>
  <PresentationFormat>On-screen Show (4:3)</PresentationFormat>
  <Paragraphs>378</Paragraphs>
  <Slides>29</Slides>
  <Notes>28</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32" baseType="lpstr">
      <vt:lpstr>NI_Theme</vt:lpstr>
      <vt:lpstr>Office Theme</vt:lpstr>
      <vt:lpstr>Bitmap Image</vt:lpstr>
      <vt:lpstr>Slide 1</vt:lpstr>
      <vt:lpstr>Who am I?</vt:lpstr>
      <vt:lpstr>Who are you?</vt:lpstr>
      <vt:lpstr>National Instruments</vt:lpstr>
      <vt:lpstr>Diversity of Applications</vt:lpstr>
      <vt:lpstr>LabVIEW Student Design Competition </vt:lpstr>
      <vt:lpstr>Today's Topics</vt:lpstr>
      <vt:lpstr>Slide 8</vt:lpstr>
      <vt:lpstr>Slide 9</vt:lpstr>
      <vt:lpstr>Slide 10</vt:lpstr>
      <vt:lpstr>Slide 11</vt:lpstr>
      <vt:lpstr>Slide 12</vt:lpstr>
      <vt:lpstr>Front Panel Toolbar</vt:lpstr>
      <vt:lpstr>Front Panel Controls and Indicators</vt:lpstr>
      <vt:lpstr>Slide 15</vt:lpstr>
      <vt:lpstr>Block Diagram Toolbar</vt:lpstr>
      <vt:lpstr>Block Diagram </vt:lpstr>
      <vt:lpstr>Slide 18</vt:lpstr>
      <vt:lpstr>Block Diagram </vt:lpstr>
      <vt:lpstr>Common Data Types Found in LabVIEW</vt:lpstr>
      <vt:lpstr>Slide 21</vt:lpstr>
      <vt:lpstr>Slide 22</vt:lpstr>
      <vt:lpstr>Slide 23</vt:lpstr>
      <vt:lpstr>Slide 24</vt:lpstr>
      <vt:lpstr>Slide 25</vt:lpstr>
      <vt:lpstr>Polymorphism</vt:lpstr>
      <vt:lpstr>Data Flow</vt:lpstr>
      <vt:lpstr>Slide 28</vt:lpstr>
      <vt:lpstr>Homework</vt:lpstr>
    </vt:vector>
  </TitlesOfParts>
  <Company>National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LabVIEW Proficiency Workshop</dc:title>
  <dc:creator>Kristen</dc:creator>
  <cp:lastModifiedBy>inlagdsil</cp:lastModifiedBy>
  <cp:revision>19</cp:revision>
  <dcterms:created xsi:type="dcterms:W3CDTF">2011-04-14T15:30:24Z</dcterms:created>
  <dcterms:modified xsi:type="dcterms:W3CDTF">2012-02-01T20:55:47Z</dcterms:modified>
</cp:coreProperties>
</file>